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87" r:id="rId2"/>
    <p:sldId id="404" r:id="rId3"/>
    <p:sldId id="406" r:id="rId4"/>
    <p:sldId id="432" r:id="rId5"/>
    <p:sldId id="433" r:id="rId6"/>
    <p:sldId id="429" r:id="rId7"/>
    <p:sldId id="440" r:id="rId8"/>
    <p:sldId id="443" r:id="rId9"/>
    <p:sldId id="357" r:id="rId10"/>
    <p:sldId id="386" r:id="rId11"/>
    <p:sldId id="394" r:id="rId12"/>
    <p:sldId id="436" r:id="rId13"/>
    <p:sldId id="371" r:id="rId14"/>
    <p:sldId id="398" r:id="rId15"/>
    <p:sldId id="355" r:id="rId16"/>
    <p:sldId id="395" r:id="rId17"/>
    <p:sldId id="396" r:id="rId18"/>
    <p:sldId id="397" r:id="rId19"/>
    <p:sldId id="437" r:id="rId20"/>
    <p:sldId id="438" r:id="rId21"/>
    <p:sldId id="439" r:id="rId22"/>
    <p:sldId id="435" r:id="rId23"/>
    <p:sldId id="352" r:id="rId24"/>
    <p:sldId id="430" r:id="rId25"/>
    <p:sldId id="442" r:id="rId26"/>
    <p:sldId id="391" r:id="rId27"/>
    <p:sldId id="409" r:id="rId28"/>
    <p:sldId id="410"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4C3A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0" autoAdjust="0"/>
    <p:restoredTop sz="82578" autoAdjust="0"/>
  </p:normalViewPr>
  <p:slideViewPr>
    <p:cSldViewPr snapToGrid="0">
      <p:cViewPr>
        <p:scale>
          <a:sx n="80" d="100"/>
          <a:sy n="80" d="100"/>
        </p:scale>
        <p:origin x="-67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5535" tIns="47767" rIns="95535" bIns="47767" rtlCol="0"/>
          <a:lstStyle>
            <a:lvl1pPr algn="l">
              <a:defRPr sz="1300"/>
            </a:lvl1pPr>
          </a:lstStyle>
          <a:p>
            <a:endParaRPr lang="es-ES"/>
          </a:p>
        </p:txBody>
      </p:sp>
      <p:sp>
        <p:nvSpPr>
          <p:cNvPr id="3" name="2 Marcador de fecha"/>
          <p:cNvSpPr>
            <a:spLocks noGrp="1"/>
          </p:cNvSpPr>
          <p:nvPr>
            <p:ph type="dt" sz="quarter" idx="1"/>
          </p:nvPr>
        </p:nvSpPr>
        <p:spPr>
          <a:xfrm>
            <a:off x="4021294" y="0"/>
            <a:ext cx="3076363" cy="511731"/>
          </a:xfrm>
          <a:prstGeom prst="rect">
            <a:avLst/>
          </a:prstGeom>
        </p:spPr>
        <p:txBody>
          <a:bodyPr vert="horz" lIns="95535" tIns="47767" rIns="95535" bIns="47767" rtlCol="0"/>
          <a:lstStyle>
            <a:lvl1pPr algn="r">
              <a:defRPr sz="1300"/>
            </a:lvl1pPr>
          </a:lstStyle>
          <a:p>
            <a:fld id="{E915B6C4-42C3-4211-942A-A56425395786}" type="datetimeFigureOut">
              <a:rPr lang="es-ES" smtClean="0"/>
              <a:pPr/>
              <a:t>14/03/2011</a:t>
            </a:fld>
            <a:endParaRPr lang="es-ES"/>
          </a:p>
        </p:txBody>
      </p:sp>
      <p:sp>
        <p:nvSpPr>
          <p:cNvPr id="4" name="3 Marcador de pie de página"/>
          <p:cNvSpPr>
            <a:spLocks noGrp="1"/>
          </p:cNvSpPr>
          <p:nvPr>
            <p:ph type="ftr" sz="quarter" idx="2"/>
          </p:nvPr>
        </p:nvSpPr>
        <p:spPr>
          <a:xfrm>
            <a:off x="0" y="9721105"/>
            <a:ext cx="3076363" cy="511731"/>
          </a:xfrm>
          <a:prstGeom prst="rect">
            <a:avLst/>
          </a:prstGeom>
        </p:spPr>
        <p:txBody>
          <a:bodyPr vert="horz" lIns="95535" tIns="47767" rIns="95535" bIns="47767"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4021294" y="9721105"/>
            <a:ext cx="3076363" cy="511731"/>
          </a:xfrm>
          <a:prstGeom prst="rect">
            <a:avLst/>
          </a:prstGeom>
        </p:spPr>
        <p:txBody>
          <a:bodyPr vert="horz" lIns="95535" tIns="47767" rIns="95535" bIns="47767" rtlCol="0" anchor="b"/>
          <a:lstStyle>
            <a:lvl1pPr algn="r">
              <a:defRPr sz="1300"/>
            </a:lvl1pPr>
          </a:lstStyle>
          <a:p>
            <a:fld id="{BCED52F7-71B9-4A84-9B69-11E81E50FC39}"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5535" tIns="47767" rIns="95535" bIns="47767"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5535" tIns="47767" rIns="95535" bIns="47767" rtlCol="0"/>
          <a:lstStyle>
            <a:lvl1pPr algn="r">
              <a:defRPr sz="1300"/>
            </a:lvl1pPr>
          </a:lstStyle>
          <a:p>
            <a:fld id="{1B81297C-3332-4F22-B2EF-DEBDE3287B2C}" type="datetimeFigureOut">
              <a:rPr lang="es-ES" smtClean="0"/>
              <a:pPr/>
              <a:t>14/03/2011</a:t>
            </a:fld>
            <a:endParaRPr lang="es-ES"/>
          </a:p>
        </p:txBody>
      </p:sp>
      <p:sp>
        <p:nvSpPr>
          <p:cNvPr id="4" name="3 Marcador de imagen de diapositiva"/>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5535" tIns="47767" rIns="95535" bIns="47767" rtlCol="0" anchor="ctr"/>
          <a:lstStyle/>
          <a:p>
            <a:endParaRPr lang="es-ES"/>
          </a:p>
        </p:txBody>
      </p:sp>
      <p:sp>
        <p:nvSpPr>
          <p:cNvPr id="5" name="4 Marcador de notas"/>
          <p:cNvSpPr>
            <a:spLocks noGrp="1"/>
          </p:cNvSpPr>
          <p:nvPr>
            <p:ph type="body" sz="quarter" idx="3"/>
          </p:nvPr>
        </p:nvSpPr>
        <p:spPr>
          <a:xfrm>
            <a:off x="709930" y="4861443"/>
            <a:ext cx="5679440" cy="4605575"/>
          </a:xfrm>
          <a:prstGeom prst="rect">
            <a:avLst/>
          </a:prstGeom>
        </p:spPr>
        <p:txBody>
          <a:bodyPr vert="horz" lIns="95535" tIns="47767" rIns="95535" bIns="4776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5"/>
            <a:ext cx="3076363" cy="511731"/>
          </a:xfrm>
          <a:prstGeom prst="rect">
            <a:avLst/>
          </a:prstGeom>
        </p:spPr>
        <p:txBody>
          <a:bodyPr vert="horz" lIns="95535" tIns="47767" rIns="95535" bIns="47767"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5"/>
            <a:ext cx="3076363" cy="511731"/>
          </a:xfrm>
          <a:prstGeom prst="rect">
            <a:avLst/>
          </a:prstGeom>
        </p:spPr>
        <p:txBody>
          <a:bodyPr vert="horz" lIns="95535" tIns="47767" rIns="95535" bIns="47767" rtlCol="0" anchor="b"/>
          <a:lstStyle>
            <a:lvl1pPr algn="r">
              <a:defRPr sz="1300"/>
            </a:lvl1pPr>
          </a:lstStyle>
          <a:p>
            <a:fld id="{7B47CCBB-83D3-4CFE-97AD-6612E64353E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baseline="0" dirty="0" smtClean="0"/>
          </a:p>
        </p:txBody>
      </p:sp>
      <p:sp>
        <p:nvSpPr>
          <p:cNvPr id="4" name="3 Marcador de número de diapositiva"/>
          <p:cNvSpPr>
            <a:spLocks noGrp="1"/>
          </p:cNvSpPr>
          <p:nvPr>
            <p:ph type="sldNum" sz="quarter" idx="10"/>
          </p:nvPr>
        </p:nvSpPr>
        <p:spPr/>
        <p:txBody>
          <a:bodyPr/>
          <a:lstStyle/>
          <a:p>
            <a:fld id="{A7AEB1B8-D22F-4F21-8DB2-29701E770AAE}"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7AEB1B8-D22F-4F21-8DB2-29701E770AAE}"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E1970D-F20F-49B4-AC60-7E90F6983884}"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45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B47CCBB-83D3-4CFE-97AD-6612E64353E5}"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9126755-5201-4EFE-AB6A-B140B0A5A73B}" type="datetime1">
              <a:rPr lang="es-ES" smtClean="0"/>
              <a:pPr/>
              <a:t>14/03/2011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A3C3831-576E-4A4E-BE6D-4F054BC793F2}" type="datetime1">
              <a:rPr lang="es-ES" smtClean="0"/>
              <a:pPr/>
              <a:t>14/03/2011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A29DC14-F138-4A58-AFDC-4A552C234C31}" type="datetime1">
              <a:rPr lang="es-ES" smtClean="0"/>
              <a:pPr/>
              <a:t>14/03/2011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2EAA51-85CE-49D7-991E-501BCC34E859}" type="datetime1">
              <a:rPr lang="es-ES" smtClean="0"/>
              <a:pPr/>
              <a:t>14/03/2011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8FC6A07-808C-403A-AEAB-B3A776D886DD}" type="datetime1">
              <a:rPr lang="es-ES" smtClean="0"/>
              <a:pPr/>
              <a:t>14/03/2011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CA7EE65-4EF0-463F-9B07-901E56787955}" type="datetime1">
              <a:rPr lang="es-ES" smtClean="0"/>
              <a:pPr/>
              <a:t>14/03/2011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2A2FFD3-6B30-4822-BAD6-E8B4B5643788}" type="datetime1">
              <a:rPr lang="es-ES" smtClean="0"/>
              <a:pPr/>
              <a:t>14/03/2011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F74BB18-285D-4ACD-B025-D0387135ED94}" type="datetime1">
              <a:rPr lang="es-ES" smtClean="0"/>
              <a:pPr/>
              <a:t>14/03/2011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D1A419-E6A4-456E-A75A-C5B4A4384054}" type="datetime1">
              <a:rPr lang="es-ES" smtClean="0"/>
              <a:pPr/>
              <a:t>14/03/2011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8AAB8E-3123-4D59-B9F6-FE447EFDC4CB}" type="datetime1">
              <a:rPr lang="es-ES" smtClean="0"/>
              <a:pPr/>
              <a:t>14/03/2011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DC43DC-F283-41D6-A96F-C63EA4BCB8F3}" type="datetime1">
              <a:rPr lang="es-ES" smtClean="0"/>
              <a:pPr/>
              <a:t>14/03/2011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A2946C6-B378-40F8-96A0-36430CF103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0389-43DD-418B-9DBF-620398820A5D}" type="datetime1">
              <a:rPr lang="es-ES" smtClean="0"/>
              <a:pPr/>
              <a:t>14/03/2011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946C6-B378-40F8-96A0-36430CF103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n.com/gistnetser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btables.sourceforge.net/" TargetMode="External"/><Relationship Id="rId3" Type="http://schemas.openxmlformats.org/officeDocument/2006/relationships/hyperlink" Target="http://dspace.uah.es/jspui/bitstream/10017/6298/7/FastpathLANMANcamerareadyv5final.pdf" TargetMode="External"/><Relationship Id="rId7" Type="http://schemas.openxmlformats.org/officeDocument/2006/relationships/hyperlink" Target="http://www.informatik.uni-trier.de/~ley/db/conf/infocom/infocom2009.html#ElmeleegyC0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ieee802.org/1/files/public/docs2009/fyi-ibanez-fastpath-0909-02.pdf" TargetMode="External"/><Relationship Id="rId5" Type="http://schemas.openxmlformats.org/officeDocument/2006/relationships/hyperlink" Target="http://dspace.uah.es/jspui/handle/10017/6770" TargetMode="External"/><Relationship Id="rId10" Type="http://schemas.openxmlformats.org/officeDocument/2006/relationships/hyperlink" Target="http://wn.com/gistnetserv" TargetMode="External"/><Relationship Id="rId4" Type="http://schemas.openxmlformats.org/officeDocument/2006/relationships/hyperlink" Target="http://www.informatik.uni-trier.de/~ley/db/indices/a-tree/e/Elmeleegy:Khaled.html" TargetMode="External"/><Relationship Id="rId9" Type="http://schemas.openxmlformats.org/officeDocument/2006/relationships/hyperlink" Target="http://hdl.handle.net/10017/7829"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video" Target="file:///C:\Users\g\Documents\Fastpath%20docs%20repositorio\Fotos%20y%20V&#237;deos\V&#237;deos\VideoDemo-English.mp4"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C:\Users\g\Documents\Fastpath%20docs%20repositorio\Fotos%20y%20V&#237;deos\V&#237;deos\NoLoops-Fast.mp4"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6.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17" Type="http://schemas.openxmlformats.org/officeDocument/2006/relationships/image" Target="../media/image25.emf"/><Relationship Id="rId2" Type="http://schemas.openxmlformats.org/officeDocument/2006/relationships/notesSlide" Target="../notesSlides/notesSlide9.xml"/><Relationship Id="rId16" Type="http://schemas.openxmlformats.org/officeDocument/2006/relationships/image" Target="../media/image24.emf"/><Relationship Id="rId20" Type="http://schemas.openxmlformats.org/officeDocument/2006/relationships/image" Target="../media/image28.emf"/><Relationship Id="rId1" Type="http://schemas.openxmlformats.org/officeDocument/2006/relationships/slideLayout" Target="../slideLayouts/slideLayout8.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image" Target="../media/image23.emf"/><Relationship Id="rId10" Type="http://schemas.openxmlformats.org/officeDocument/2006/relationships/image" Target="../media/image18.emf"/><Relationship Id="rId19" Type="http://schemas.openxmlformats.org/officeDocument/2006/relationships/image" Target="../media/image27.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47509" y="2629275"/>
            <a:ext cx="7772400" cy="1111454"/>
          </a:xfrm>
        </p:spPr>
        <p:txBody>
          <a:bodyPr>
            <a:normAutofit fontScale="90000"/>
          </a:bodyPr>
          <a:lstStyle/>
          <a:p>
            <a:r>
              <a:rPr lang="es-ES" sz="4000" i="1" dirty="0" smtClean="0"/>
              <a:t/>
            </a:r>
            <a:br>
              <a:rPr lang="es-ES" sz="4000" i="1" dirty="0" smtClean="0"/>
            </a:br>
            <a:r>
              <a:rPr lang="es-ES" sz="4000" i="1" dirty="0" smtClean="0"/>
              <a:t>ARP</a:t>
            </a:r>
            <a:r>
              <a:rPr lang="es-ES" sz="4000" i="1" dirty="0" smtClean="0"/>
              <a:t>-Path as a New </a:t>
            </a:r>
            <a:r>
              <a:rPr lang="es-ES" sz="4000" i="1" dirty="0" err="1" smtClean="0"/>
              <a:t>B</a:t>
            </a:r>
            <a:r>
              <a:rPr lang="es-ES" sz="4000" i="1" dirty="0" err="1" smtClean="0"/>
              <a:t>ridging</a:t>
            </a:r>
            <a:r>
              <a:rPr lang="es-ES" sz="4000" i="1" dirty="0" smtClean="0"/>
              <a:t> </a:t>
            </a:r>
            <a:r>
              <a:rPr lang="es-ES" sz="4000" i="1" dirty="0" err="1" smtClean="0"/>
              <a:t>M</a:t>
            </a:r>
            <a:r>
              <a:rPr lang="es-ES" sz="4000" i="1" dirty="0" err="1" smtClean="0"/>
              <a:t>echanism</a:t>
            </a:r>
            <a:r>
              <a:rPr lang="es-ES" sz="4000" i="1" dirty="0" smtClean="0"/>
              <a:t> </a:t>
            </a:r>
            <a:r>
              <a:rPr lang="es-ES" sz="2700" i="1" dirty="0" smtClean="0"/>
              <a:t> </a:t>
            </a:r>
            <a:r>
              <a:rPr lang="es-ES" sz="2000" i="1" dirty="0" smtClean="0"/>
              <a:t/>
            </a:r>
            <a:br>
              <a:rPr lang="es-ES" sz="2000" i="1" dirty="0" smtClean="0"/>
            </a:br>
            <a:endParaRPr lang="es-ES" dirty="0"/>
          </a:p>
        </p:txBody>
      </p:sp>
      <p:sp>
        <p:nvSpPr>
          <p:cNvPr id="3" name="2 Subtítulo"/>
          <p:cNvSpPr>
            <a:spLocks noGrp="1"/>
          </p:cNvSpPr>
          <p:nvPr>
            <p:ph type="subTitle" idx="1"/>
          </p:nvPr>
        </p:nvSpPr>
        <p:spPr>
          <a:xfrm>
            <a:off x="1604317" y="4488872"/>
            <a:ext cx="6823965" cy="733377"/>
          </a:xfrm>
        </p:spPr>
        <p:txBody>
          <a:bodyPr>
            <a:normAutofit fontScale="92500" lnSpcReduction="20000"/>
          </a:bodyPr>
          <a:lstStyle/>
          <a:p>
            <a:r>
              <a:rPr lang="es-ES" sz="1600" dirty="0" smtClean="0"/>
              <a:t>Guillermo </a:t>
            </a:r>
            <a:r>
              <a:rPr lang="es-ES" sz="1600" dirty="0" err="1" smtClean="0"/>
              <a:t>Ibanez</a:t>
            </a:r>
            <a:r>
              <a:rPr lang="es-ES" sz="1600" dirty="0" smtClean="0"/>
              <a:t> </a:t>
            </a:r>
            <a:r>
              <a:rPr lang="es-ES" sz="1600" dirty="0" err="1" smtClean="0"/>
              <a:t>GISTNetserv</a:t>
            </a:r>
            <a:r>
              <a:rPr lang="es-ES" sz="1600" dirty="0" smtClean="0"/>
              <a:t> </a:t>
            </a:r>
            <a:r>
              <a:rPr lang="es-ES" sz="1600" dirty="0" err="1" smtClean="0"/>
              <a:t>group</a:t>
            </a:r>
            <a:r>
              <a:rPr lang="es-ES" sz="1600" dirty="0" smtClean="0"/>
              <a:t>. Universidad de </a:t>
            </a:r>
            <a:r>
              <a:rPr lang="es-ES" sz="1600" dirty="0" err="1" smtClean="0"/>
              <a:t>Alcalá.Madrid</a:t>
            </a:r>
            <a:r>
              <a:rPr lang="es-ES" sz="1600" dirty="0" smtClean="0"/>
              <a:t>. </a:t>
            </a:r>
            <a:r>
              <a:rPr lang="es-ES" sz="1600" dirty="0" err="1" smtClean="0"/>
              <a:t>Spain</a:t>
            </a:r>
            <a:r>
              <a:rPr lang="es-ES" sz="1600" dirty="0" smtClean="0"/>
              <a:t>.</a:t>
            </a:r>
          </a:p>
          <a:p>
            <a:r>
              <a:rPr lang="es-ES" sz="1600" dirty="0" err="1" smtClean="0"/>
              <a:t>Supported</a:t>
            </a:r>
            <a:r>
              <a:rPr lang="es-ES" sz="1600" dirty="0" smtClean="0"/>
              <a:t> </a:t>
            </a:r>
            <a:r>
              <a:rPr lang="es-ES" sz="1600" dirty="0" err="1" smtClean="0"/>
              <a:t>by</a:t>
            </a:r>
            <a:r>
              <a:rPr lang="es-ES" sz="1600" dirty="0" smtClean="0"/>
              <a:t> MEDIANET and EMARECE </a:t>
            </a:r>
            <a:r>
              <a:rPr lang="es-ES" sz="1600" dirty="0" err="1" smtClean="0"/>
              <a:t>projects</a:t>
            </a:r>
            <a:endParaRPr lang="es-ES" sz="1600" dirty="0" smtClean="0"/>
          </a:p>
          <a:p>
            <a:r>
              <a:rPr lang="es-ES" sz="1600" dirty="0" smtClean="0"/>
              <a:t>IEEE </a:t>
            </a:r>
            <a:r>
              <a:rPr lang="es-ES" sz="1600" dirty="0" err="1" smtClean="0"/>
              <a:t>Plenary</a:t>
            </a:r>
            <a:r>
              <a:rPr lang="es-ES" sz="1600" dirty="0" smtClean="0"/>
              <a:t> Meeting 13-18 </a:t>
            </a:r>
            <a:r>
              <a:rPr lang="es-ES" sz="1600" dirty="0" err="1" smtClean="0"/>
              <a:t>March</a:t>
            </a:r>
            <a:r>
              <a:rPr lang="es-ES" sz="1600" dirty="0" smtClean="0"/>
              <a:t> 2011. </a:t>
            </a:r>
            <a:r>
              <a:rPr lang="es-ES" sz="1600" dirty="0" err="1" smtClean="0"/>
              <a:t>Singapore</a:t>
            </a:r>
            <a:r>
              <a:rPr lang="es-ES" sz="1600" dirty="0" smtClean="0"/>
              <a:t>.</a:t>
            </a:r>
            <a:endParaRPr lang="es-ES" sz="1400"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a:t>
            </a:fld>
            <a:endParaRPr lang="es-ES"/>
          </a:p>
        </p:txBody>
      </p:sp>
      <p:pic>
        <p:nvPicPr>
          <p:cNvPr id="36865" name="Picture 1"/>
          <p:cNvPicPr>
            <a:picLocks noChangeAspect="1" noChangeArrowheads="1"/>
          </p:cNvPicPr>
          <p:nvPr/>
        </p:nvPicPr>
        <p:blipFill>
          <a:blip r:embed="rId3" cstate="print"/>
          <a:srcRect/>
          <a:stretch>
            <a:fillRect/>
          </a:stretch>
        </p:blipFill>
        <p:spPr bwMode="auto">
          <a:xfrm>
            <a:off x="289746" y="5921775"/>
            <a:ext cx="2488623" cy="626507"/>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a:stretch>
            <a:fillRect/>
          </a:stretch>
        </p:blipFill>
        <p:spPr bwMode="auto">
          <a:xfrm>
            <a:off x="7153495" y="5897783"/>
            <a:ext cx="1064381" cy="649339"/>
          </a:xfrm>
          <a:prstGeom prst="rect">
            <a:avLst/>
          </a:prstGeom>
          <a:noFill/>
          <a:ln w="9525">
            <a:noFill/>
            <a:miter lim="800000"/>
            <a:headEnd/>
            <a:tailEnd/>
          </a:ln>
        </p:spPr>
      </p:pic>
      <p:graphicFrame>
        <p:nvGraphicFramePr>
          <p:cNvPr id="8" name="7 Tabla"/>
          <p:cNvGraphicFramePr>
            <a:graphicFrameLocks noGrp="1"/>
          </p:cNvGraphicFramePr>
          <p:nvPr/>
        </p:nvGraphicFramePr>
        <p:xfrm>
          <a:off x="2182103" y="6446520"/>
          <a:ext cx="5886450" cy="411480"/>
        </p:xfrm>
        <a:graphic>
          <a:graphicData uri="http://schemas.openxmlformats.org/drawingml/2006/table">
            <a:tbl>
              <a:tblPr/>
              <a:tblGrid>
                <a:gridCol w="5886450"/>
              </a:tblGrid>
              <a:tr h="267335">
                <a:tc>
                  <a:txBody>
                    <a:bodyPr/>
                    <a:lstStyle/>
                    <a:p>
                      <a:pPr algn="ctr">
                        <a:spcAft>
                          <a:spcPts val="0"/>
                        </a:spcAft>
                      </a:pPr>
                      <a:endParaRPr lang="es-ES" sz="1000" b="1" dirty="0">
                        <a:latin typeface="Times New Roman"/>
                        <a:ea typeface="Times New Roman"/>
                        <a:cs typeface="Times New Roman"/>
                      </a:endParaRPr>
                    </a:p>
                    <a:p>
                      <a:pPr algn="ctr">
                        <a:spcAft>
                          <a:spcPts val="0"/>
                        </a:spcAft>
                      </a:pPr>
                      <a:r>
                        <a:rPr lang="es-ES" sz="900" b="0" dirty="0">
                          <a:latin typeface="Arial"/>
                          <a:ea typeface="Times New Roman"/>
                          <a:cs typeface="Times New Roman"/>
                        </a:rPr>
                        <a:t>UNION EUROPEA</a:t>
                      </a:r>
                      <a:endParaRPr lang="es-ES" sz="1000" b="1" dirty="0">
                        <a:latin typeface="Times New Roman"/>
                        <a:ea typeface="Times New Roman"/>
                        <a:cs typeface="Times New Roman"/>
                      </a:endParaRPr>
                    </a:p>
                    <a:p>
                      <a:pPr algn="ctr">
                        <a:spcAft>
                          <a:spcPts val="0"/>
                        </a:spcAft>
                      </a:pPr>
                      <a:r>
                        <a:rPr lang="es-ES" sz="800" b="0" dirty="0">
                          <a:latin typeface="Arial"/>
                          <a:ea typeface="Times New Roman"/>
                          <a:cs typeface="Times New Roman"/>
                        </a:rPr>
                        <a:t>FONDO SOCIAL EUROPEO</a:t>
                      </a:r>
                      <a:endParaRPr lang="es-ES" sz="1000" b="1" dirty="0">
                        <a:latin typeface="Times New Roman"/>
                        <a:ea typeface="Times New Roman"/>
                        <a:cs typeface="Times New Roman"/>
                      </a:endParaRPr>
                    </a:p>
                  </a:txBody>
                  <a:tcPr marL="44450" marR="44450" marT="0" marB="0">
                    <a:lnL>
                      <a:noFill/>
                    </a:lnL>
                    <a:lnR>
                      <a:noFill/>
                    </a:lnR>
                    <a:lnT>
                      <a:noFill/>
                    </a:lnT>
                    <a:lnB>
                      <a:noFill/>
                    </a:lnB>
                  </a:tcPr>
                </a:tc>
              </a:tr>
            </a:tbl>
          </a:graphicData>
        </a:graphic>
      </p:graphicFrame>
      <p:pic>
        <p:nvPicPr>
          <p:cNvPr id="66561" name="Picture 1" descr="jaune"/>
          <p:cNvPicPr>
            <a:picLocks noChangeAspect="1" noChangeArrowheads="1"/>
          </p:cNvPicPr>
          <p:nvPr/>
        </p:nvPicPr>
        <p:blipFill>
          <a:blip r:embed="rId5" cstate="print"/>
          <a:srcRect/>
          <a:stretch>
            <a:fillRect/>
          </a:stretch>
        </p:blipFill>
        <p:spPr bwMode="auto">
          <a:xfrm>
            <a:off x="4450078" y="5846933"/>
            <a:ext cx="1012875" cy="694543"/>
          </a:xfrm>
          <a:prstGeom prst="rect">
            <a:avLst/>
          </a:prstGeom>
          <a:noFill/>
        </p:spPr>
      </p:pic>
      <p:pic>
        <p:nvPicPr>
          <p:cNvPr id="66563" name="Picture 3"/>
          <p:cNvPicPr>
            <a:picLocks noChangeAspect="1" noChangeArrowheads="1"/>
          </p:cNvPicPr>
          <p:nvPr/>
        </p:nvPicPr>
        <p:blipFill>
          <a:blip r:embed="rId6" cstate="print"/>
          <a:srcRect/>
          <a:stretch>
            <a:fillRect/>
          </a:stretch>
        </p:blipFill>
        <p:spPr bwMode="auto">
          <a:xfrm>
            <a:off x="5960011" y="5784555"/>
            <a:ext cx="1003496" cy="869366"/>
          </a:xfrm>
          <a:prstGeom prst="rect">
            <a:avLst/>
          </a:prstGeom>
          <a:noFill/>
          <a:ln w="9525">
            <a:noFill/>
            <a:miter lim="800000"/>
            <a:headEnd/>
            <a:tailEnd/>
          </a:ln>
        </p:spPr>
      </p:pic>
      <p:sp>
        <p:nvSpPr>
          <p:cNvPr id="10" name="9 CuadroTexto"/>
          <p:cNvSpPr txBox="1"/>
          <p:nvPr/>
        </p:nvSpPr>
        <p:spPr>
          <a:xfrm>
            <a:off x="2280083" y="2196934"/>
            <a:ext cx="5628905" cy="369332"/>
          </a:xfrm>
          <a:prstGeom prst="rect">
            <a:avLst/>
          </a:prstGeom>
          <a:noFill/>
        </p:spPr>
        <p:txBody>
          <a:bodyPr wrap="square" rtlCol="0">
            <a:spAutoFit/>
          </a:bodyPr>
          <a:lstStyle/>
          <a:p>
            <a:r>
              <a:rPr lang="es-ES" i="1" dirty="0" err="1" smtClean="0"/>
              <a:t>Emergence</a:t>
            </a:r>
            <a:r>
              <a:rPr lang="es-ES" i="1" dirty="0" smtClean="0"/>
              <a:t> of new </a:t>
            </a:r>
            <a:r>
              <a:rPr lang="es-ES" i="1" dirty="0" err="1" smtClean="0"/>
              <a:t>mechanisms</a:t>
            </a:r>
            <a:r>
              <a:rPr lang="es-ES" i="1" dirty="0" smtClean="0"/>
              <a:t> </a:t>
            </a:r>
            <a:r>
              <a:rPr lang="es-ES" i="1" dirty="0" err="1" smtClean="0"/>
              <a:t>for</a:t>
            </a:r>
            <a:r>
              <a:rPr lang="es-ES" i="1" dirty="0" smtClean="0"/>
              <a:t> </a:t>
            </a:r>
            <a:r>
              <a:rPr lang="es-ES" i="1" dirty="0" err="1" smtClean="0"/>
              <a:t>Transparent</a:t>
            </a:r>
            <a:r>
              <a:rPr lang="es-ES" i="1" dirty="0" smtClean="0"/>
              <a:t> </a:t>
            </a:r>
            <a:r>
              <a:rPr lang="es-ES" i="1" dirty="0" smtClean="0"/>
              <a:t>Bridges</a:t>
            </a:r>
            <a:endParaRPr lang="es-ES" dirty="0"/>
          </a:p>
        </p:txBody>
      </p:sp>
      <p:sp>
        <p:nvSpPr>
          <p:cNvPr id="11" name="10 CuadroTexto"/>
          <p:cNvSpPr txBox="1"/>
          <p:nvPr/>
        </p:nvSpPr>
        <p:spPr>
          <a:xfrm>
            <a:off x="558140" y="3669475"/>
            <a:ext cx="8360229" cy="400110"/>
          </a:xfrm>
          <a:prstGeom prst="rect">
            <a:avLst/>
          </a:prstGeom>
          <a:noFill/>
        </p:spPr>
        <p:txBody>
          <a:bodyPr wrap="square" rtlCol="0">
            <a:spAutoFit/>
          </a:bodyPr>
          <a:lstStyle/>
          <a:p>
            <a:r>
              <a:rPr lang="es-ES" sz="2000" i="1" dirty="0" err="1" smtClean="0"/>
              <a:t>Unrestricted</a:t>
            </a:r>
            <a:r>
              <a:rPr lang="es-ES" sz="2000" i="1" dirty="0" smtClean="0"/>
              <a:t> </a:t>
            </a:r>
            <a:r>
              <a:rPr lang="es-ES" sz="2000" i="1" dirty="0" err="1" smtClean="0"/>
              <a:t>flood</a:t>
            </a:r>
            <a:r>
              <a:rPr lang="es-ES" sz="2000" i="1" dirty="0" smtClean="0"/>
              <a:t> </a:t>
            </a:r>
            <a:r>
              <a:rPr lang="es-ES" sz="2000" i="1" dirty="0" err="1" smtClean="0"/>
              <a:t>search</a:t>
            </a:r>
            <a:r>
              <a:rPr lang="es-ES" sz="2000" i="1" dirty="0" smtClean="0"/>
              <a:t> </a:t>
            </a:r>
            <a:r>
              <a:rPr lang="es-ES" sz="2000" i="1" dirty="0" err="1" smtClean="0"/>
              <a:t>bridging</a:t>
            </a:r>
            <a:r>
              <a:rPr lang="es-ES" sz="2000" i="1" dirty="0" smtClean="0"/>
              <a:t>, </a:t>
            </a:r>
            <a:r>
              <a:rPr lang="es-ES" sz="2000" i="1" dirty="0" err="1" smtClean="0"/>
              <a:t>diversified</a:t>
            </a:r>
            <a:r>
              <a:rPr lang="es-ES" sz="2000" i="1" dirty="0" smtClean="0"/>
              <a:t> </a:t>
            </a:r>
            <a:r>
              <a:rPr lang="es-ES" sz="2000" i="1" dirty="0" err="1" smtClean="0"/>
              <a:t>path</a:t>
            </a:r>
            <a:r>
              <a:rPr lang="es-ES" sz="2000" i="1" dirty="0" smtClean="0"/>
              <a:t>,  </a:t>
            </a:r>
            <a:r>
              <a:rPr lang="es-ES" sz="2000" i="1" dirty="0" smtClean="0"/>
              <a:t>non </a:t>
            </a:r>
            <a:r>
              <a:rPr lang="es-ES" sz="2000" i="1" dirty="0" err="1" smtClean="0"/>
              <a:t>deterministic</a:t>
            </a:r>
            <a:r>
              <a:rPr lang="es-ES" sz="2000" i="1" dirty="0" smtClean="0"/>
              <a:t> </a:t>
            </a:r>
            <a:r>
              <a:rPr lang="es-ES" sz="2000" i="1" dirty="0" err="1" smtClean="0"/>
              <a:t>bridging</a:t>
            </a:r>
            <a:endParaRPr lang="es-ES" sz="2000" dirty="0"/>
          </a:p>
        </p:txBody>
      </p:sp>
      <p:pic>
        <p:nvPicPr>
          <p:cNvPr id="12" name="Picture 2" descr="http://t2.gstatic.com/images?q=tbn:ANd9GcRcehEruS5Y6XvbCzbsr47RDZlNUznabk7IRvVNTl79GnqnvGq_oA"/>
          <p:cNvPicPr>
            <a:picLocks noChangeAspect="1" noChangeArrowheads="1"/>
          </p:cNvPicPr>
          <p:nvPr/>
        </p:nvPicPr>
        <p:blipFill>
          <a:blip r:embed="rId7" cstate="print"/>
          <a:srcRect/>
          <a:stretch>
            <a:fillRect/>
          </a:stretch>
        </p:blipFill>
        <p:spPr bwMode="auto">
          <a:xfrm>
            <a:off x="-18791" y="0"/>
            <a:ext cx="2855269" cy="1900053"/>
          </a:xfrm>
          <a:prstGeom prst="rect">
            <a:avLst/>
          </a:prstGeom>
          <a:noFill/>
        </p:spPr>
      </p:pic>
      <p:pic>
        <p:nvPicPr>
          <p:cNvPr id="13" name="Picture 4" descr="http://www.sciencephoto.com/images/download_wm_image.html/E380715-Home_Reef_volcanic_island_emerging,_2006-SPL.jpg?id=693800715"/>
          <p:cNvPicPr>
            <a:picLocks noChangeAspect="1" noChangeArrowheads="1"/>
          </p:cNvPicPr>
          <p:nvPr/>
        </p:nvPicPr>
        <p:blipFill>
          <a:blip r:embed="rId8" cstate="print"/>
          <a:srcRect/>
          <a:stretch>
            <a:fillRect/>
          </a:stretch>
        </p:blipFill>
        <p:spPr bwMode="auto">
          <a:xfrm>
            <a:off x="6129050" y="0"/>
            <a:ext cx="3014950" cy="2264057"/>
          </a:xfrm>
          <a:prstGeom prst="rect">
            <a:avLst/>
          </a:prstGeom>
          <a:noFill/>
        </p:spPr>
      </p:pic>
      <p:sp>
        <p:nvSpPr>
          <p:cNvPr id="14" name="13 Rectángulo"/>
          <p:cNvSpPr/>
          <p:nvPr/>
        </p:nvSpPr>
        <p:spPr>
          <a:xfrm>
            <a:off x="-23750" y="0"/>
            <a:ext cx="3146961" cy="225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997039" y="2076202"/>
            <a:ext cx="3146961" cy="225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ARP Path </a:t>
            </a:r>
            <a:r>
              <a:rPr lang="es-ES" dirty="0" err="1" smtClean="0"/>
              <a:t>complexity</a:t>
            </a:r>
            <a:r>
              <a:rPr lang="es-ES" dirty="0" smtClean="0"/>
              <a:t> </a:t>
            </a:r>
            <a:endParaRPr lang="es-ES" dirty="0"/>
          </a:p>
        </p:txBody>
      </p:sp>
      <p:sp>
        <p:nvSpPr>
          <p:cNvPr id="3" name="2 Marcador de contenido"/>
          <p:cNvSpPr>
            <a:spLocks noGrp="1"/>
          </p:cNvSpPr>
          <p:nvPr>
            <p:ph sz="half" idx="1"/>
          </p:nvPr>
        </p:nvSpPr>
        <p:spPr>
          <a:xfrm>
            <a:off x="457199" y="1600200"/>
            <a:ext cx="8073189" cy="4788725"/>
          </a:xfrm>
        </p:spPr>
        <p:txBody>
          <a:bodyPr>
            <a:normAutofit fontScale="92500" lnSpcReduction="10000"/>
          </a:bodyPr>
          <a:lstStyle/>
          <a:p>
            <a:r>
              <a:rPr lang="es-ES" dirty="0" err="1" smtClean="0"/>
              <a:t>Stored</a:t>
            </a:r>
            <a:r>
              <a:rPr lang="es-ES" dirty="0" smtClean="0"/>
              <a:t> </a:t>
            </a:r>
            <a:r>
              <a:rPr lang="es-ES" dirty="0" err="1" smtClean="0"/>
              <a:t>state</a:t>
            </a:r>
            <a:r>
              <a:rPr lang="es-ES" dirty="0" smtClean="0"/>
              <a:t> </a:t>
            </a:r>
            <a:r>
              <a:rPr lang="es-ES" dirty="0" err="1" smtClean="0"/>
              <a:t>is</a:t>
            </a:r>
            <a:r>
              <a:rPr lang="es-ES" dirty="0" smtClean="0"/>
              <a:t> similar </a:t>
            </a:r>
            <a:r>
              <a:rPr lang="es-ES" dirty="0" err="1" smtClean="0"/>
              <a:t>to</a:t>
            </a:r>
            <a:r>
              <a:rPr lang="es-ES" dirty="0" smtClean="0"/>
              <a:t> </a:t>
            </a:r>
            <a:r>
              <a:rPr lang="es-ES" dirty="0" err="1" smtClean="0"/>
              <a:t>transparent</a:t>
            </a:r>
            <a:r>
              <a:rPr lang="es-ES" dirty="0" smtClean="0"/>
              <a:t> bridges: </a:t>
            </a:r>
            <a:r>
              <a:rPr lang="es-ES" dirty="0" err="1" smtClean="0"/>
              <a:t>same</a:t>
            </a:r>
            <a:r>
              <a:rPr lang="es-ES" dirty="0" smtClean="0"/>
              <a:t> </a:t>
            </a:r>
            <a:r>
              <a:rPr lang="es-ES" dirty="0" err="1" smtClean="0"/>
              <a:t>number</a:t>
            </a:r>
            <a:r>
              <a:rPr lang="es-ES" dirty="0" smtClean="0"/>
              <a:t> of </a:t>
            </a:r>
            <a:r>
              <a:rPr lang="es-ES" dirty="0" err="1" smtClean="0"/>
              <a:t>MACs</a:t>
            </a:r>
            <a:r>
              <a:rPr lang="es-ES" dirty="0" smtClean="0"/>
              <a:t> </a:t>
            </a:r>
            <a:r>
              <a:rPr lang="es-ES" dirty="0" err="1" smtClean="0"/>
              <a:t>to</a:t>
            </a:r>
            <a:r>
              <a:rPr lang="es-ES" dirty="0" smtClean="0"/>
              <a:t> </a:t>
            </a:r>
            <a:r>
              <a:rPr lang="es-ES" dirty="0" err="1" smtClean="0"/>
              <a:t>learn</a:t>
            </a:r>
            <a:r>
              <a:rPr lang="es-ES" dirty="0" smtClean="0"/>
              <a:t> per </a:t>
            </a:r>
            <a:r>
              <a:rPr lang="es-ES" dirty="0" err="1" smtClean="0"/>
              <a:t>port</a:t>
            </a:r>
            <a:r>
              <a:rPr lang="es-ES" dirty="0" smtClean="0"/>
              <a:t>, </a:t>
            </a:r>
            <a:r>
              <a:rPr lang="es-ES" dirty="0" err="1" smtClean="0"/>
              <a:t>two</a:t>
            </a:r>
            <a:r>
              <a:rPr lang="es-ES" dirty="0" smtClean="0"/>
              <a:t> </a:t>
            </a:r>
            <a:r>
              <a:rPr lang="es-ES" dirty="0" err="1" smtClean="0"/>
              <a:t>persistence</a:t>
            </a:r>
            <a:r>
              <a:rPr lang="es-ES" dirty="0" smtClean="0"/>
              <a:t> </a:t>
            </a:r>
            <a:r>
              <a:rPr lang="es-ES" dirty="0" err="1" smtClean="0"/>
              <a:t>timers</a:t>
            </a:r>
            <a:r>
              <a:rPr lang="es-ES" dirty="0" smtClean="0"/>
              <a:t> </a:t>
            </a:r>
            <a:r>
              <a:rPr lang="es-ES" dirty="0" err="1" smtClean="0"/>
              <a:t>to</a:t>
            </a:r>
            <a:r>
              <a:rPr lang="es-ES" dirty="0" smtClean="0"/>
              <a:t> </a:t>
            </a:r>
            <a:r>
              <a:rPr lang="es-ES" dirty="0" err="1" smtClean="0"/>
              <a:t>process</a:t>
            </a:r>
            <a:r>
              <a:rPr lang="es-ES" dirty="0" smtClean="0"/>
              <a:t> (</a:t>
            </a:r>
            <a:r>
              <a:rPr lang="es-ES" dirty="0" err="1" smtClean="0"/>
              <a:t>lock</a:t>
            </a:r>
            <a:r>
              <a:rPr lang="es-ES" dirty="0" smtClean="0"/>
              <a:t>-short, </a:t>
            </a:r>
            <a:r>
              <a:rPr lang="es-ES" dirty="0" err="1" smtClean="0"/>
              <a:t>learn-long</a:t>
            </a:r>
            <a:r>
              <a:rPr lang="es-ES" dirty="0" smtClean="0"/>
              <a:t>). </a:t>
            </a:r>
            <a:r>
              <a:rPr lang="es-ES" dirty="0" err="1" smtClean="0"/>
              <a:t>Spanning</a:t>
            </a:r>
            <a:r>
              <a:rPr lang="es-ES" dirty="0" smtClean="0"/>
              <a:t> </a:t>
            </a:r>
            <a:r>
              <a:rPr lang="es-ES" dirty="0" err="1" smtClean="0"/>
              <a:t>tree</a:t>
            </a:r>
            <a:r>
              <a:rPr lang="es-ES" dirty="0" smtClean="0"/>
              <a:t> </a:t>
            </a:r>
            <a:r>
              <a:rPr lang="es-ES" dirty="0" err="1" smtClean="0"/>
              <a:t>protocols</a:t>
            </a:r>
            <a:r>
              <a:rPr lang="es-ES" dirty="0" smtClean="0"/>
              <a:t> </a:t>
            </a:r>
            <a:r>
              <a:rPr lang="es-ES" dirty="0" err="1" smtClean="0"/>
              <a:t>not</a:t>
            </a:r>
            <a:r>
              <a:rPr lang="es-ES" dirty="0" smtClean="0"/>
              <a:t> </a:t>
            </a:r>
            <a:r>
              <a:rPr lang="es-ES" dirty="0" err="1" smtClean="0"/>
              <a:t>required</a:t>
            </a:r>
            <a:r>
              <a:rPr lang="es-ES" dirty="0" smtClean="0"/>
              <a:t>.</a:t>
            </a:r>
          </a:p>
          <a:p>
            <a:pPr lvl="1"/>
            <a:r>
              <a:rPr lang="es-ES" dirty="0" smtClean="0"/>
              <a:t>Extra </a:t>
            </a:r>
            <a:r>
              <a:rPr lang="es-ES" dirty="0" err="1" smtClean="0"/>
              <a:t>packets</a:t>
            </a:r>
            <a:r>
              <a:rPr lang="es-ES" dirty="0" smtClean="0"/>
              <a:t> </a:t>
            </a:r>
            <a:r>
              <a:rPr lang="es-ES" dirty="0" err="1" smtClean="0"/>
              <a:t>received</a:t>
            </a:r>
            <a:r>
              <a:rPr lang="es-ES" dirty="0" smtClean="0"/>
              <a:t> </a:t>
            </a:r>
            <a:r>
              <a:rPr lang="es-ES" dirty="0" err="1" smtClean="0"/>
              <a:t>on</a:t>
            </a:r>
            <a:r>
              <a:rPr lang="es-ES" dirty="0" smtClean="0"/>
              <a:t> </a:t>
            </a:r>
            <a:r>
              <a:rPr lang="es-ES" dirty="0" err="1" smtClean="0"/>
              <a:t>ports</a:t>
            </a:r>
            <a:r>
              <a:rPr lang="es-ES" dirty="0" smtClean="0"/>
              <a:t> </a:t>
            </a:r>
            <a:r>
              <a:rPr lang="es-ES" dirty="0" err="1" smtClean="0"/>
              <a:t>not</a:t>
            </a:r>
            <a:r>
              <a:rPr lang="es-ES" dirty="0" smtClean="0"/>
              <a:t> </a:t>
            </a:r>
            <a:r>
              <a:rPr lang="es-ES" dirty="0" err="1" smtClean="0"/>
              <a:t>associated</a:t>
            </a:r>
            <a:r>
              <a:rPr lang="es-ES" dirty="0" smtClean="0"/>
              <a:t> </a:t>
            </a:r>
            <a:r>
              <a:rPr lang="es-ES" dirty="0" err="1" smtClean="0"/>
              <a:t>to</a:t>
            </a:r>
            <a:r>
              <a:rPr lang="es-ES" dirty="0" smtClean="0"/>
              <a:t> </a:t>
            </a:r>
            <a:r>
              <a:rPr lang="es-ES" dirty="0" err="1" smtClean="0"/>
              <a:t>source</a:t>
            </a:r>
            <a:r>
              <a:rPr lang="es-ES" dirty="0" smtClean="0"/>
              <a:t> address </a:t>
            </a:r>
            <a:r>
              <a:rPr lang="es-ES" dirty="0" err="1" smtClean="0"/>
              <a:t>must</a:t>
            </a:r>
            <a:r>
              <a:rPr lang="es-ES" dirty="0" smtClean="0"/>
              <a:t> </a:t>
            </a:r>
            <a:r>
              <a:rPr lang="es-ES" dirty="0" err="1" smtClean="0"/>
              <a:t>be</a:t>
            </a:r>
            <a:r>
              <a:rPr lang="es-ES" dirty="0" smtClean="0"/>
              <a:t> </a:t>
            </a:r>
            <a:r>
              <a:rPr lang="es-ES" dirty="0" err="1" smtClean="0"/>
              <a:t>discarded</a:t>
            </a:r>
            <a:r>
              <a:rPr lang="es-ES" dirty="0" smtClean="0"/>
              <a:t>.  </a:t>
            </a:r>
            <a:r>
              <a:rPr lang="es-ES" dirty="0" err="1" smtClean="0"/>
              <a:t>Suitable</a:t>
            </a:r>
            <a:r>
              <a:rPr lang="es-ES" dirty="0" smtClean="0"/>
              <a:t> </a:t>
            </a:r>
            <a:r>
              <a:rPr lang="es-ES" dirty="0" err="1" smtClean="0"/>
              <a:t>for</a:t>
            </a:r>
            <a:r>
              <a:rPr lang="es-ES" dirty="0" smtClean="0"/>
              <a:t> CAM-</a:t>
            </a:r>
            <a:r>
              <a:rPr lang="es-ES" dirty="0" err="1" smtClean="0"/>
              <a:t>based</a:t>
            </a:r>
            <a:r>
              <a:rPr lang="es-ES" dirty="0" smtClean="0"/>
              <a:t>  hardware </a:t>
            </a:r>
            <a:r>
              <a:rPr lang="es-ES" dirty="0" err="1" smtClean="0"/>
              <a:t>implementations</a:t>
            </a:r>
            <a:r>
              <a:rPr lang="es-ES" dirty="0" smtClean="0"/>
              <a:t> </a:t>
            </a:r>
            <a:r>
              <a:rPr lang="es-ES" dirty="0" err="1" smtClean="0"/>
              <a:t>or</a:t>
            </a:r>
            <a:r>
              <a:rPr lang="es-ES" dirty="0" smtClean="0"/>
              <a:t> new </a:t>
            </a:r>
            <a:r>
              <a:rPr lang="es-ES" dirty="0" err="1" smtClean="0"/>
              <a:t>ones</a:t>
            </a:r>
            <a:r>
              <a:rPr lang="es-ES" dirty="0" smtClean="0"/>
              <a:t>.</a:t>
            </a:r>
          </a:p>
          <a:p>
            <a:r>
              <a:rPr lang="es-ES" dirty="0" err="1" smtClean="0"/>
              <a:t>Reconfiguration</a:t>
            </a:r>
            <a:r>
              <a:rPr lang="es-ES" dirty="0" smtClean="0"/>
              <a:t> and </a:t>
            </a:r>
            <a:r>
              <a:rPr lang="es-ES" dirty="0" err="1" smtClean="0"/>
              <a:t>network</a:t>
            </a:r>
            <a:r>
              <a:rPr lang="es-ES" dirty="0" smtClean="0"/>
              <a:t> </a:t>
            </a:r>
            <a:r>
              <a:rPr lang="es-ES" dirty="0" err="1" smtClean="0"/>
              <a:t>availability</a:t>
            </a:r>
            <a:r>
              <a:rPr lang="es-ES" dirty="0" smtClean="0"/>
              <a:t>: </a:t>
            </a:r>
          </a:p>
          <a:p>
            <a:pPr lvl="1"/>
            <a:r>
              <a:rPr lang="es-ES" dirty="0" err="1" smtClean="0"/>
              <a:t>Only</a:t>
            </a:r>
            <a:r>
              <a:rPr lang="es-ES" dirty="0" smtClean="0"/>
              <a:t> </a:t>
            </a:r>
            <a:r>
              <a:rPr lang="es-ES" dirty="0" err="1" smtClean="0"/>
              <a:t>the</a:t>
            </a:r>
            <a:r>
              <a:rPr lang="es-ES" dirty="0" smtClean="0"/>
              <a:t> </a:t>
            </a:r>
            <a:r>
              <a:rPr lang="es-ES" dirty="0" err="1" smtClean="0"/>
              <a:t>affected</a:t>
            </a:r>
            <a:r>
              <a:rPr lang="es-ES" dirty="0" smtClean="0"/>
              <a:t> </a:t>
            </a:r>
            <a:r>
              <a:rPr lang="es-ES" dirty="0" err="1" smtClean="0"/>
              <a:t>paths</a:t>
            </a:r>
            <a:r>
              <a:rPr lang="es-ES" dirty="0" smtClean="0"/>
              <a:t> </a:t>
            </a:r>
            <a:r>
              <a:rPr lang="es-ES" dirty="0" err="1" smtClean="0"/>
              <a:t>being</a:t>
            </a:r>
            <a:r>
              <a:rPr lang="es-ES" dirty="0" smtClean="0"/>
              <a:t> </a:t>
            </a:r>
            <a:r>
              <a:rPr lang="es-ES" dirty="0" err="1" smtClean="0"/>
              <a:t>used</a:t>
            </a:r>
            <a:r>
              <a:rPr lang="es-ES" dirty="0" smtClean="0"/>
              <a:t> </a:t>
            </a:r>
            <a:r>
              <a:rPr lang="es-ES" dirty="0" err="1" smtClean="0"/>
              <a:t>require</a:t>
            </a:r>
            <a:r>
              <a:rPr lang="es-ES" dirty="0" smtClean="0"/>
              <a:t> </a:t>
            </a:r>
            <a:r>
              <a:rPr lang="es-ES" dirty="0" err="1" smtClean="0"/>
              <a:t>path</a:t>
            </a:r>
            <a:r>
              <a:rPr lang="es-ES" dirty="0" smtClean="0"/>
              <a:t> </a:t>
            </a:r>
            <a:r>
              <a:rPr lang="es-ES" dirty="0" err="1" smtClean="0"/>
              <a:t>repair</a:t>
            </a:r>
            <a:r>
              <a:rPr lang="es-ES" dirty="0" smtClean="0"/>
              <a:t>.</a:t>
            </a:r>
          </a:p>
          <a:p>
            <a:pPr lvl="1"/>
            <a:r>
              <a:rPr lang="es-ES" dirty="0" smtClean="0"/>
              <a:t>Path </a:t>
            </a:r>
            <a:r>
              <a:rPr lang="es-ES" dirty="0" err="1" smtClean="0"/>
              <a:t>diversity</a:t>
            </a:r>
            <a:r>
              <a:rPr lang="es-ES" dirty="0" smtClean="0"/>
              <a:t>  (per-host, </a:t>
            </a:r>
            <a:r>
              <a:rPr lang="es-ES" dirty="0" err="1" smtClean="0"/>
              <a:t>on-the-fly</a:t>
            </a:r>
            <a:r>
              <a:rPr lang="es-ES" dirty="0" smtClean="0"/>
              <a:t> </a:t>
            </a:r>
            <a:r>
              <a:rPr lang="es-ES" dirty="0" err="1" smtClean="0"/>
              <a:t>paths</a:t>
            </a:r>
            <a:r>
              <a:rPr lang="es-ES" dirty="0" smtClean="0"/>
              <a:t>)  </a:t>
            </a:r>
            <a:r>
              <a:rPr lang="es-ES" dirty="0" err="1" smtClean="0"/>
              <a:t>provides</a:t>
            </a:r>
            <a:r>
              <a:rPr lang="es-ES" dirty="0" smtClean="0"/>
              <a:t> </a:t>
            </a:r>
            <a:r>
              <a:rPr lang="es-ES" dirty="0" err="1" smtClean="0"/>
              <a:t>robustness</a:t>
            </a:r>
            <a:r>
              <a:rPr lang="es-ES" dirty="0" smtClean="0"/>
              <a:t> and </a:t>
            </a:r>
            <a:r>
              <a:rPr lang="es-ES" dirty="0" err="1" smtClean="0"/>
              <a:t>high</a:t>
            </a:r>
            <a:r>
              <a:rPr lang="es-ES" dirty="0" smtClean="0"/>
              <a:t> </a:t>
            </a:r>
            <a:r>
              <a:rPr lang="es-ES" dirty="0" err="1" smtClean="0"/>
              <a:t>network</a:t>
            </a:r>
            <a:r>
              <a:rPr lang="es-ES" dirty="0" smtClean="0"/>
              <a:t> </a:t>
            </a:r>
            <a:r>
              <a:rPr lang="es-ES" dirty="0" err="1" smtClean="0"/>
              <a:t>availability</a:t>
            </a:r>
            <a:r>
              <a:rPr lang="es-ES" dirty="0" smtClean="0"/>
              <a:t>.</a:t>
            </a:r>
          </a:p>
          <a:p>
            <a:pPr lvl="1"/>
            <a:r>
              <a:rPr lang="es-ES" dirty="0" smtClean="0"/>
              <a:t>Full MAC address </a:t>
            </a:r>
            <a:r>
              <a:rPr lang="es-ES" dirty="0" err="1" smtClean="0"/>
              <a:t>flush</a:t>
            </a:r>
            <a:r>
              <a:rPr lang="es-ES" dirty="0" smtClean="0"/>
              <a:t> at </a:t>
            </a:r>
            <a:r>
              <a:rPr lang="es-ES" dirty="0" err="1" smtClean="0"/>
              <a:t>network</a:t>
            </a:r>
            <a:r>
              <a:rPr lang="es-ES" dirty="0" smtClean="0"/>
              <a:t> (</a:t>
            </a:r>
            <a:r>
              <a:rPr lang="es-ES" dirty="0" err="1" smtClean="0"/>
              <a:t>like</a:t>
            </a:r>
            <a:r>
              <a:rPr lang="es-ES" dirty="0" smtClean="0"/>
              <a:t> RSTP) </a:t>
            </a:r>
            <a:r>
              <a:rPr lang="es-ES" dirty="0" err="1" smtClean="0"/>
              <a:t>is</a:t>
            </a:r>
            <a:r>
              <a:rPr lang="es-ES" dirty="0" smtClean="0"/>
              <a:t> </a:t>
            </a:r>
            <a:r>
              <a:rPr lang="es-ES" dirty="0" err="1" smtClean="0"/>
              <a:t>also</a:t>
            </a:r>
            <a:r>
              <a:rPr lang="es-ES" dirty="0" smtClean="0"/>
              <a:t> </a:t>
            </a:r>
            <a:r>
              <a:rPr lang="es-ES" dirty="0" err="1" smtClean="0"/>
              <a:t>possible</a:t>
            </a:r>
            <a:r>
              <a:rPr lang="es-ES" dirty="0" smtClean="0"/>
              <a:t> </a:t>
            </a:r>
            <a:r>
              <a:rPr lang="es-ES" dirty="0" err="1" smtClean="0"/>
              <a:t>via</a:t>
            </a:r>
            <a:r>
              <a:rPr lang="es-ES" dirty="0" smtClean="0"/>
              <a:t> ARP Path </a:t>
            </a:r>
            <a:r>
              <a:rPr lang="es-ES" dirty="0" err="1" smtClean="0"/>
              <a:t>TCNs.</a:t>
            </a:r>
            <a:endParaRPr lang="es-ES" dirty="0" smtClean="0"/>
          </a:p>
          <a:p>
            <a:pPr>
              <a:buNone/>
            </a:pPr>
            <a:endParaRPr lang="es-ES" dirty="0" smtClean="0"/>
          </a:p>
        </p:txBody>
      </p:sp>
      <p:sp>
        <p:nvSpPr>
          <p:cNvPr id="5" name="4 Marcador de número de diapositiva"/>
          <p:cNvSpPr>
            <a:spLocks noGrp="1"/>
          </p:cNvSpPr>
          <p:nvPr>
            <p:ph type="sldNum" sz="quarter" idx="12"/>
          </p:nvPr>
        </p:nvSpPr>
        <p:spPr/>
        <p:txBody>
          <a:bodyPr/>
          <a:lstStyle/>
          <a:p>
            <a:fld id="{EA2946C6-B378-40F8-96A0-36430CF103BC}" type="slidenum">
              <a:rPr lang="es-ES" smtClean="0"/>
              <a:pPr/>
              <a:t>10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ARP Path: </a:t>
            </a:r>
            <a:r>
              <a:rPr lang="es-ES" dirty="0" err="1" smtClean="0"/>
              <a:t>broadcast</a:t>
            </a:r>
            <a:endParaRPr lang="es-ES" dirty="0"/>
          </a:p>
        </p:txBody>
      </p:sp>
      <p:sp>
        <p:nvSpPr>
          <p:cNvPr id="3" name="2 Marcador de contenido"/>
          <p:cNvSpPr>
            <a:spLocks noGrp="1"/>
          </p:cNvSpPr>
          <p:nvPr>
            <p:ph sz="half" idx="1"/>
          </p:nvPr>
        </p:nvSpPr>
        <p:spPr>
          <a:xfrm>
            <a:off x="457200" y="1600200"/>
            <a:ext cx="8057408" cy="4525963"/>
          </a:xfrm>
        </p:spPr>
        <p:txBody>
          <a:bodyPr>
            <a:normAutofit/>
          </a:bodyPr>
          <a:lstStyle/>
          <a:p>
            <a:r>
              <a:rPr lang="es-ES" dirty="0" smtClean="0"/>
              <a:t>Extra </a:t>
            </a:r>
            <a:r>
              <a:rPr lang="es-ES" dirty="0" err="1" smtClean="0"/>
              <a:t>flooded</a:t>
            </a:r>
            <a:r>
              <a:rPr lang="es-ES" dirty="0" smtClean="0"/>
              <a:t> </a:t>
            </a:r>
            <a:r>
              <a:rPr lang="es-ES" dirty="0" err="1" smtClean="0"/>
              <a:t>packets</a:t>
            </a:r>
            <a:r>
              <a:rPr lang="es-ES" dirty="0" smtClean="0"/>
              <a:t>  </a:t>
            </a:r>
            <a:r>
              <a:rPr lang="es-ES" dirty="0" err="1" smtClean="0"/>
              <a:t>on</a:t>
            </a:r>
            <a:r>
              <a:rPr lang="es-ES" dirty="0" smtClean="0"/>
              <a:t> </a:t>
            </a:r>
            <a:r>
              <a:rPr lang="es-ES" dirty="0" err="1" smtClean="0"/>
              <a:t>redundant</a:t>
            </a:r>
            <a:r>
              <a:rPr lang="es-ES" dirty="0" smtClean="0"/>
              <a:t> links: </a:t>
            </a:r>
            <a:r>
              <a:rPr lang="es-ES" dirty="0" err="1" smtClean="0"/>
              <a:t>small</a:t>
            </a:r>
            <a:r>
              <a:rPr lang="es-ES" dirty="0" smtClean="0"/>
              <a:t> </a:t>
            </a:r>
            <a:r>
              <a:rPr lang="es-ES" dirty="0" err="1" smtClean="0"/>
              <a:t>percentage</a:t>
            </a:r>
            <a:r>
              <a:rPr lang="es-ES" dirty="0" smtClean="0"/>
              <a:t> of </a:t>
            </a:r>
            <a:r>
              <a:rPr lang="es-ES" dirty="0" err="1" smtClean="0"/>
              <a:t>the</a:t>
            </a:r>
            <a:r>
              <a:rPr lang="es-ES" dirty="0" smtClean="0"/>
              <a:t> total of links (</a:t>
            </a:r>
            <a:r>
              <a:rPr lang="es-ES" dirty="0" err="1" smtClean="0"/>
              <a:t>the</a:t>
            </a:r>
            <a:r>
              <a:rPr lang="es-ES" dirty="0" smtClean="0"/>
              <a:t> </a:t>
            </a:r>
            <a:r>
              <a:rPr lang="es-ES" dirty="0" err="1" smtClean="0"/>
              <a:t>highest</a:t>
            </a:r>
            <a:r>
              <a:rPr lang="es-ES" dirty="0" smtClean="0"/>
              <a:t> </a:t>
            </a:r>
            <a:r>
              <a:rPr lang="es-ES" dirty="0" err="1" smtClean="0"/>
              <a:t>fraction</a:t>
            </a:r>
            <a:r>
              <a:rPr lang="es-ES" dirty="0" smtClean="0"/>
              <a:t> of links are </a:t>
            </a:r>
            <a:r>
              <a:rPr lang="es-ES" dirty="0" err="1" smtClean="0"/>
              <a:t>the</a:t>
            </a:r>
            <a:r>
              <a:rPr lang="es-ES" dirty="0" smtClean="0"/>
              <a:t> non </a:t>
            </a:r>
            <a:r>
              <a:rPr lang="es-ES" dirty="0" err="1" smtClean="0"/>
              <a:t>redundant</a:t>
            </a:r>
            <a:r>
              <a:rPr lang="es-ES" dirty="0" smtClean="0"/>
              <a:t> host-</a:t>
            </a:r>
            <a:r>
              <a:rPr lang="es-ES" dirty="0" err="1" smtClean="0"/>
              <a:t>switch</a:t>
            </a:r>
            <a:r>
              <a:rPr lang="es-ES" dirty="0" smtClean="0"/>
              <a:t> links).</a:t>
            </a:r>
          </a:p>
          <a:p>
            <a:r>
              <a:rPr lang="es-ES" dirty="0" err="1" smtClean="0"/>
              <a:t>Reducing</a:t>
            </a:r>
            <a:r>
              <a:rPr lang="es-ES" dirty="0" smtClean="0"/>
              <a:t> </a:t>
            </a:r>
            <a:r>
              <a:rPr lang="es-ES" dirty="0" smtClean="0"/>
              <a:t>ARP </a:t>
            </a:r>
            <a:r>
              <a:rPr lang="es-ES" dirty="0" err="1" smtClean="0"/>
              <a:t>messages</a:t>
            </a:r>
            <a:r>
              <a:rPr lang="es-ES" dirty="0" smtClean="0"/>
              <a:t>:  </a:t>
            </a:r>
            <a:r>
              <a:rPr lang="es-ES" dirty="0" err="1" smtClean="0"/>
              <a:t>implement</a:t>
            </a:r>
            <a:r>
              <a:rPr lang="es-ES" dirty="0" smtClean="0"/>
              <a:t> ARP Proxy </a:t>
            </a:r>
            <a:r>
              <a:rPr lang="es-ES" dirty="0" err="1" smtClean="0"/>
              <a:t>function</a:t>
            </a:r>
            <a:r>
              <a:rPr lang="es-ES" dirty="0" smtClean="0"/>
              <a:t> (</a:t>
            </a:r>
            <a:r>
              <a:rPr lang="es-ES" dirty="0" err="1" smtClean="0"/>
              <a:t>like</a:t>
            </a:r>
            <a:r>
              <a:rPr lang="es-ES" dirty="0" smtClean="0"/>
              <a:t> </a:t>
            </a:r>
            <a:r>
              <a:rPr lang="es-ES" dirty="0" err="1" smtClean="0"/>
              <a:t>Etherproxy</a:t>
            </a:r>
            <a:r>
              <a:rPr lang="es-ES" dirty="0" smtClean="0"/>
              <a:t> [4]) </a:t>
            </a:r>
            <a:r>
              <a:rPr lang="es-ES" dirty="0" err="1" smtClean="0"/>
              <a:t>on</a:t>
            </a:r>
            <a:r>
              <a:rPr lang="es-ES" dirty="0" smtClean="0"/>
              <a:t> ARP Path </a:t>
            </a:r>
            <a:r>
              <a:rPr lang="es-ES" dirty="0" smtClean="0"/>
              <a:t>bridges.</a:t>
            </a:r>
          </a:p>
          <a:p>
            <a:pPr lvl="1"/>
            <a:r>
              <a:rPr lang="es-ES" dirty="0" smtClean="0"/>
              <a:t>Proxy </a:t>
            </a:r>
            <a:r>
              <a:rPr lang="es-ES" dirty="0" err="1" smtClean="0"/>
              <a:t>implementation</a:t>
            </a:r>
            <a:r>
              <a:rPr lang="es-ES" dirty="0" smtClean="0"/>
              <a:t> </a:t>
            </a:r>
            <a:r>
              <a:rPr lang="es-ES" dirty="0" err="1" smtClean="0"/>
              <a:t>requires</a:t>
            </a:r>
            <a:r>
              <a:rPr lang="es-ES" dirty="0" smtClean="0"/>
              <a:t> </a:t>
            </a:r>
            <a:r>
              <a:rPr lang="es-ES" dirty="0" err="1" smtClean="0"/>
              <a:t>basically</a:t>
            </a:r>
            <a:r>
              <a:rPr lang="es-ES" dirty="0" smtClean="0"/>
              <a:t> </a:t>
            </a:r>
            <a:r>
              <a:rPr lang="es-ES" dirty="0" err="1" smtClean="0"/>
              <a:t>to</a:t>
            </a:r>
            <a:r>
              <a:rPr lang="es-ES" dirty="0" smtClean="0"/>
              <a:t> </a:t>
            </a:r>
            <a:r>
              <a:rPr lang="es-ES" dirty="0" err="1" smtClean="0"/>
              <a:t>add</a:t>
            </a:r>
            <a:r>
              <a:rPr lang="es-ES" dirty="0" smtClean="0"/>
              <a:t> </a:t>
            </a:r>
            <a:r>
              <a:rPr lang="es-ES" dirty="0" err="1" smtClean="0"/>
              <a:t>an</a:t>
            </a:r>
            <a:r>
              <a:rPr lang="es-ES" dirty="0" smtClean="0"/>
              <a:t> IP </a:t>
            </a:r>
            <a:r>
              <a:rPr lang="es-ES" dirty="0" err="1" smtClean="0"/>
              <a:t>field</a:t>
            </a:r>
            <a:r>
              <a:rPr lang="es-ES" dirty="0" smtClean="0"/>
              <a:t> </a:t>
            </a:r>
            <a:r>
              <a:rPr lang="es-ES" dirty="0" err="1" smtClean="0"/>
              <a:t>to</a:t>
            </a:r>
            <a:r>
              <a:rPr lang="es-ES" dirty="0" smtClean="0"/>
              <a:t> </a:t>
            </a:r>
            <a:r>
              <a:rPr lang="es-ES" dirty="0" err="1" smtClean="0"/>
              <a:t>the</a:t>
            </a:r>
            <a:r>
              <a:rPr lang="es-ES" dirty="0" smtClean="0"/>
              <a:t> bridge </a:t>
            </a:r>
            <a:r>
              <a:rPr lang="es-ES" dirty="0" err="1" smtClean="0"/>
              <a:t>table</a:t>
            </a:r>
            <a:r>
              <a:rPr lang="es-ES" dirty="0" smtClean="0"/>
              <a:t>.</a:t>
            </a:r>
          </a:p>
          <a:p>
            <a:r>
              <a:rPr lang="es-ES" dirty="0" err="1" smtClean="0"/>
              <a:t>Frequently</a:t>
            </a:r>
            <a:r>
              <a:rPr lang="es-ES" dirty="0" smtClean="0"/>
              <a:t> </a:t>
            </a:r>
            <a:r>
              <a:rPr lang="es-ES" dirty="0" err="1" smtClean="0"/>
              <a:t>used</a:t>
            </a:r>
            <a:r>
              <a:rPr lang="es-ES" dirty="0" smtClean="0"/>
              <a:t> </a:t>
            </a:r>
            <a:r>
              <a:rPr lang="es-ES" dirty="0" err="1" smtClean="0"/>
              <a:t>addresses</a:t>
            </a:r>
            <a:r>
              <a:rPr lang="es-ES" dirty="0" smtClean="0"/>
              <a:t> (active servers) </a:t>
            </a:r>
            <a:r>
              <a:rPr lang="es-ES" dirty="0" err="1" smtClean="0"/>
              <a:t>remain</a:t>
            </a:r>
            <a:r>
              <a:rPr lang="es-ES" dirty="0" smtClean="0"/>
              <a:t> in ARP proxy caché.</a:t>
            </a:r>
          </a:p>
          <a:p>
            <a:pPr>
              <a:buNone/>
            </a:pPr>
            <a:endParaRPr lang="es-ES" dirty="0"/>
          </a:p>
        </p:txBody>
      </p:sp>
      <p:sp>
        <p:nvSpPr>
          <p:cNvPr id="5" name="4 Marcador de número de diapositiva"/>
          <p:cNvSpPr>
            <a:spLocks noGrp="1"/>
          </p:cNvSpPr>
          <p:nvPr>
            <p:ph type="sldNum" sz="quarter" idx="12"/>
          </p:nvPr>
        </p:nvSpPr>
        <p:spPr/>
        <p:txBody>
          <a:bodyPr/>
          <a:lstStyle/>
          <a:p>
            <a:fld id="{EA2946C6-B378-40F8-96A0-36430CF103BC}" type="slidenum">
              <a:rPr lang="es-ES" smtClean="0"/>
              <a:pPr/>
              <a:t>11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38 Grupo"/>
          <p:cNvGrpSpPr/>
          <p:nvPr/>
        </p:nvGrpSpPr>
        <p:grpSpPr>
          <a:xfrm>
            <a:off x="335684" y="2361210"/>
            <a:ext cx="3206393" cy="3216172"/>
            <a:chOff x="335684" y="2361210"/>
            <a:chExt cx="3206393" cy="3216172"/>
          </a:xfrm>
        </p:grpSpPr>
        <p:pic>
          <p:nvPicPr>
            <p:cNvPr id="112646"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393081" y="2992582"/>
              <a:ext cx="954040" cy="605579"/>
            </a:xfrm>
            <a:prstGeom prst="rect">
              <a:avLst/>
            </a:prstGeom>
            <a:noFill/>
          </p:spPr>
        </p:pic>
        <p:pic>
          <p:nvPicPr>
            <p:cNvPr id="8"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1115496" y="2361210"/>
              <a:ext cx="954040" cy="605579"/>
            </a:xfrm>
            <a:prstGeom prst="rect">
              <a:avLst/>
            </a:prstGeom>
            <a:noFill/>
          </p:spPr>
        </p:pic>
        <p:pic>
          <p:nvPicPr>
            <p:cNvPr id="9"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1469777" y="4971803"/>
              <a:ext cx="954040" cy="605579"/>
            </a:xfrm>
            <a:prstGeom prst="rect">
              <a:avLst/>
            </a:prstGeom>
            <a:noFill/>
          </p:spPr>
        </p:pic>
        <p:pic>
          <p:nvPicPr>
            <p:cNvPr id="10"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1337170" y="3342904"/>
              <a:ext cx="954040" cy="605579"/>
            </a:xfrm>
            <a:prstGeom prst="rect">
              <a:avLst/>
            </a:prstGeom>
            <a:noFill/>
          </p:spPr>
        </p:pic>
        <p:pic>
          <p:nvPicPr>
            <p:cNvPr id="11"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1347066" y="4112821"/>
              <a:ext cx="954040" cy="605579"/>
            </a:xfrm>
            <a:prstGeom prst="rect">
              <a:avLst/>
            </a:prstGeom>
            <a:noFill/>
          </p:spPr>
        </p:pic>
        <p:pic>
          <p:nvPicPr>
            <p:cNvPr id="12"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335684" y="3754582"/>
              <a:ext cx="954040" cy="605579"/>
            </a:xfrm>
            <a:prstGeom prst="rect">
              <a:avLst/>
            </a:prstGeom>
            <a:noFill/>
          </p:spPr>
        </p:pic>
        <p:pic>
          <p:nvPicPr>
            <p:cNvPr id="13"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2447512" y="3669476"/>
              <a:ext cx="954040" cy="605579"/>
            </a:xfrm>
            <a:prstGeom prst="rect">
              <a:avLst/>
            </a:prstGeom>
            <a:noFill/>
          </p:spPr>
        </p:pic>
        <p:pic>
          <p:nvPicPr>
            <p:cNvPr id="14"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2588037" y="4771901"/>
              <a:ext cx="954040" cy="605579"/>
            </a:xfrm>
            <a:prstGeom prst="rect">
              <a:avLst/>
            </a:prstGeom>
            <a:noFill/>
          </p:spPr>
        </p:pic>
        <p:pic>
          <p:nvPicPr>
            <p:cNvPr id="15"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448499" y="4544291"/>
              <a:ext cx="954040" cy="605579"/>
            </a:xfrm>
            <a:prstGeom prst="rect">
              <a:avLst/>
            </a:prstGeom>
            <a:noFill/>
          </p:spPr>
        </p:pic>
        <p:pic>
          <p:nvPicPr>
            <p:cNvPr id="16" name="Picture 6" descr="http://t2.gstatic.com/images?q=tbn:ANd9GcTzxQop4tdQF9ngnxGsOuz6ZDG8OygxevqSI4ZhdkG-xFzf6OpL&amp;t=1"/>
            <p:cNvPicPr>
              <a:picLocks noChangeAspect="1" noChangeArrowheads="1"/>
            </p:cNvPicPr>
            <p:nvPr/>
          </p:nvPicPr>
          <p:blipFill>
            <a:blip r:embed="rId3" cstate="print"/>
            <a:srcRect/>
            <a:stretch>
              <a:fillRect/>
            </a:stretch>
          </p:blipFill>
          <p:spPr bwMode="auto">
            <a:xfrm>
              <a:off x="2251569" y="2772889"/>
              <a:ext cx="954040" cy="605579"/>
            </a:xfrm>
            <a:prstGeom prst="rect">
              <a:avLst/>
            </a:prstGeom>
            <a:noFill/>
          </p:spPr>
        </p:pic>
      </p:grpSp>
      <p:sp>
        <p:nvSpPr>
          <p:cNvPr id="2" name="1 Título"/>
          <p:cNvSpPr>
            <a:spLocks noGrp="1"/>
          </p:cNvSpPr>
          <p:nvPr>
            <p:ph type="title"/>
          </p:nvPr>
        </p:nvSpPr>
        <p:spPr/>
        <p:txBody>
          <a:bodyPr/>
          <a:lstStyle/>
          <a:p>
            <a:r>
              <a:rPr lang="es-ES" dirty="0" err="1" smtClean="0"/>
              <a:t>Implementations</a:t>
            </a:r>
            <a:r>
              <a:rPr lang="es-ES" dirty="0" smtClean="0"/>
              <a:t> and demos</a:t>
            </a:r>
            <a:endParaRPr lang="es-ES" dirty="0"/>
          </a:p>
        </p:txBody>
      </p:sp>
      <p:sp>
        <p:nvSpPr>
          <p:cNvPr id="3" name="2 Marcador de contenido"/>
          <p:cNvSpPr>
            <a:spLocks noGrp="1"/>
          </p:cNvSpPr>
          <p:nvPr>
            <p:ph idx="1"/>
          </p:nvPr>
        </p:nvSpPr>
        <p:spPr>
          <a:xfrm>
            <a:off x="3740727" y="1600200"/>
            <a:ext cx="5189517" cy="4525963"/>
          </a:xfrm>
        </p:spPr>
        <p:txBody>
          <a:bodyPr>
            <a:normAutofit fontScale="85000" lnSpcReduction="20000"/>
          </a:bodyPr>
          <a:lstStyle/>
          <a:p>
            <a:r>
              <a:rPr lang="es-ES" dirty="0" err="1" smtClean="0"/>
              <a:t>Completed</a:t>
            </a:r>
            <a:r>
              <a:rPr lang="es-ES" dirty="0" smtClean="0"/>
              <a:t> (</a:t>
            </a:r>
            <a:r>
              <a:rPr lang="es-ES" dirty="0" err="1" smtClean="0"/>
              <a:t>best</a:t>
            </a:r>
            <a:r>
              <a:rPr lang="es-ES" dirty="0" smtClean="0"/>
              <a:t> demo </a:t>
            </a:r>
            <a:r>
              <a:rPr lang="es-ES" dirty="0" err="1" smtClean="0"/>
              <a:t>award</a:t>
            </a:r>
            <a:r>
              <a:rPr lang="es-ES" dirty="0" smtClean="0"/>
              <a:t> at LCN 2010) :	</a:t>
            </a:r>
          </a:p>
          <a:p>
            <a:pPr lvl="1"/>
            <a:r>
              <a:rPr lang="es-ES" dirty="0" err="1" smtClean="0"/>
              <a:t>Openflow</a:t>
            </a:r>
            <a:r>
              <a:rPr lang="es-ES" dirty="0" smtClean="0"/>
              <a:t>/</a:t>
            </a:r>
            <a:r>
              <a:rPr lang="es-ES" dirty="0" err="1" smtClean="0"/>
              <a:t>NetFPGA</a:t>
            </a:r>
            <a:endParaRPr lang="es-ES" dirty="0" smtClean="0"/>
          </a:p>
          <a:p>
            <a:pPr lvl="1"/>
            <a:r>
              <a:rPr lang="es-ES" dirty="0" smtClean="0"/>
              <a:t>Linux 2.6 (</a:t>
            </a:r>
            <a:r>
              <a:rPr lang="es-ES" dirty="0" err="1" smtClean="0"/>
              <a:t>Soekris</a:t>
            </a:r>
            <a:r>
              <a:rPr lang="es-ES" dirty="0" smtClean="0"/>
              <a:t> </a:t>
            </a:r>
            <a:r>
              <a:rPr lang="es-ES" dirty="0" err="1" smtClean="0"/>
              <a:t>boards</a:t>
            </a:r>
            <a:r>
              <a:rPr lang="es-ES" dirty="0" smtClean="0"/>
              <a:t>)</a:t>
            </a:r>
          </a:p>
          <a:p>
            <a:r>
              <a:rPr lang="es-ES" dirty="0" err="1" smtClean="0"/>
              <a:t>Ongoing</a:t>
            </a:r>
            <a:r>
              <a:rPr lang="es-ES" dirty="0" smtClean="0"/>
              <a:t>:	</a:t>
            </a:r>
          </a:p>
          <a:p>
            <a:pPr lvl="1"/>
            <a:r>
              <a:rPr lang="es-ES" dirty="0" err="1" smtClean="0"/>
              <a:t>Linksys</a:t>
            </a:r>
            <a:r>
              <a:rPr lang="es-ES" dirty="0" smtClean="0"/>
              <a:t> WRT160N (DD-WRT</a:t>
            </a:r>
            <a:r>
              <a:rPr lang="es-ES" dirty="0" smtClean="0"/>
              <a:t>)</a:t>
            </a:r>
          </a:p>
          <a:p>
            <a:pPr lvl="2"/>
            <a:r>
              <a:rPr lang="es-ES" dirty="0" err="1" smtClean="0"/>
              <a:t>For</a:t>
            </a:r>
            <a:r>
              <a:rPr lang="es-ES" dirty="0" smtClean="0"/>
              <a:t> </a:t>
            </a:r>
            <a:r>
              <a:rPr lang="es-ES" dirty="0" err="1" smtClean="0"/>
              <a:t>bigger</a:t>
            </a:r>
            <a:r>
              <a:rPr lang="es-ES" dirty="0" smtClean="0"/>
              <a:t> test </a:t>
            </a:r>
            <a:r>
              <a:rPr lang="es-ES" dirty="0" err="1" smtClean="0"/>
              <a:t>networks</a:t>
            </a:r>
            <a:endParaRPr lang="es-ES" dirty="0" smtClean="0"/>
          </a:p>
          <a:p>
            <a:pPr lvl="1"/>
            <a:r>
              <a:rPr lang="es-ES" dirty="0" smtClean="0"/>
              <a:t>NEC </a:t>
            </a:r>
            <a:r>
              <a:rPr lang="es-ES" dirty="0" err="1" smtClean="0"/>
              <a:t>Openflow</a:t>
            </a:r>
            <a:r>
              <a:rPr lang="es-ES" dirty="0" smtClean="0"/>
              <a:t> </a:t>
            </a:r>
            <a:r>
              <a:rPr lang="es-ES" dirty="0" err="1" smtClean="0"/>
              <a:t>Switch</a:t>
            </a:r>
            <a:endParaRPr lang="es-ES" dirty="0" smtClean="0"/>
          </a:p>
          <a:p>
            <a:pPr lvl="1"/>
            <a:r>
              <a:rPr lang="es-ES" dirty="0" smtClean="0"/>
              <a:t>Hardware: </a:t>
            </a:r>
            <a:r>
              <a:rPr lang="es-ES" dirty="0" err="1" smtClean="0"/>
              <a:t>NetFPGA</a:t>
            </a:r>
            <a:r>
              <a:rPr lang="es-ES" dirty="0" smtClean="0"/>
              <a:t>, </a:t>
            </a:r>
            <a:r>
              <a:rPr lang="es-ES" dirty="0" err="1" smtClean="0"/>
              <a:t>other</a:t>
            </a:r>
            <a:r>
              <a:rPr lang="es-ES" dirty="0" smtClean="0"/>
              <a:t>…</a:t>
            </a:r>
          </a:p>
          <a:p>
            <a:pPr lvl="1">
              <a:buNone/>
            </a:pPr>
            <a:r>
              <a:rPr lang="es-ES" dirty="0" smtClean="0"/>
              <a:t>	</a:t>
            </a:r>
          </a:p>
          <a:p>
            <a:r>
              <a:rPr lang="es-ES" dirty="0" smtClean="0"/>
              <a:t>Videos of demos </a:t>
            </a:r>
            <a:r>
              <a:rPr lang="es-ES" dirty="0" err="1" smtClean="0"/>
              <a:t>available</a:t>
            </a:r>
            <a:r>
              <a:rPr lang="es-ES" dirty="0" smtClean="0"/>
              <a:t> at : </a:t>
            </a:r>
            <a:r>
              <a:rPr lang="es-ES" dirty="0" smtClean="0">
                <a:hlinkClick r:id="rId4"/>
              </a:rPr>
              <a:t>http://wn.com/gistnetserv </a:t>
            </a:r>
            <a:endParaRPr lang="es-ES" dirty="0" smtClean="0"/>
          </a:p>
          <a:p>
            <a:endParaRPr lang="es-ES" dirty="0" smtClean="0"/>
          </a:p>
          <a:p>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12</a:t>
            </a:fld>
            <a:endParaRPr lang="es-ES"/>
          </a:p>
        </p:txBody>
      </p:sp>
      <p:sp>
        <p:nvSpPr>
          <p:cNvPr id="112642" name="AutoShape 2" descr="data:image/jpg;base64,/9j/4AAQSkZJRgABAQAAAQABAAD/2wBDAAkGBwgHBgkIBwgKCgkLDRYPDQwMDRsUFRAWIB0iIiAdHx8kKDQsJCYxJx8fLT0tMTU3Ojo6Iys/RD84QzQ5Ojf/2wBDAQoKCg0MDRoPDxo3JR8lNzc3Nzc3Nzc3Nzc3Nzc3Nzc3Nzc3Nzc3Nzc3Nzc3Nzc3Nzc3Nzc3Nzc3Nzc3Nzc3Nzf/wAARCABOAHoDASIAAhEBAxEB/8QAHAAAAQUBAQEAAAAAAAAAAAAABwADBAUGCAEC/8QAPBAAAQMDAAcEBgkDBQAAAAAAAQIDBAAFEQYSITFBUWEHMnGBExQikaGxCCMzQ1JzwdHwFXKSJUKCsuH/xAAWAQEBAQAAAAAAAAAAAAAAAAAAAQL/xAAWEQEBAQAAAAAAAAAAAAAAAAAAESH/2gAMAwEAAhEDEQA/ADjSpVXXq+2qxRw/d57ERs930q8FfRI3qPQUFjSoX3ntqscTWTbI70tQ2Bbig0g+G9XwFYa6ds9+mqLcJTMUHgw0M+al594xQdEEgDJIA51UztJrHAyJV1iIUN6Q6FK9wya5jvGk15mH/Uri+4s/dFwuEeROE+6qN2UpzvhS/wAxwn4DA+FB0tcO1bRSESPXHHiODaMf9iKo5PbZbEk+p2uQ8OBUrHySfnQBD7ifsyEflpCflU60Xt+2SPSFiPKbPebkNhefAnaKAsSe2+Xk+gtcZH5rmfmpNQJXbLpCElaYkZCPxJZJHvKiKjWW96M31KWJNvhtSFbPQvMo2/2qxt+Br7u3Z9bpaFO2R5dvk47msS0roeI/mykFa/216VqVrRzGSkHbrMA/z31uOz3tjavk5q16Qx2Yct4hLMhokNOK4JIJJSTwOcHpxC0uJIs8xyHc2VxnhvIAIO/Ch+JO07v0xVZJaAKnGwBg+0EnYORHQ0Ha4Oa9oadi+nZ0ltRtlzd1rrCQMqUdr7W4L8RsB8jxol0CpUqVAjurlbtpTcUdoNx/qKlqSdUxsnYGSPZCemc565rqgnFDLtu0XZ0hsImxQP6nABU2Bvdb/wByOp4jqCONBzVTrK1tkqbJChuUN4pqvtpeovOMjcRzFBIS2ojYRmvFBSNihin2xqnGcg7QeYqSEhScKAINUV6TlQBIGTvO4VpY+iLiEeku92t1rb11IxIcKlq1RnWSlIOsk8FDYedUL0Qp2tZI/Cd9R+6SMYPGg1BiaGw1tB65XS4ZTlz1VhLIScHdr79uPj4GRo3pvItjqY09TkiEDhDivtEDh4+HxrH5pUBru9vtumNnSA6grxrRpKdpQf25j9aDs2JJtVwdhTmyl1olKkncoHrxB3g+dT9GtIZVhlazRLkdZ+sZJ2HqOR61vNIrZE0zsjc62qCpraD6FW4rHFtXI8uvjQDix3aXo1fYt0t68OsLC0Z3LSdhSehGQfOuvNHbxF0gssS6wVZYkthaQd6TuKT1BBB8K45KFLbcZcSUutEkAjbs7w/XyPOiz9HrSkxri/o3Lcw1Jy9FydzgHtJ80jP/AB61AfqVKlQV16kORoiltgk4oT3m+y33lJKyNtGSQyl9soWMgihxpZouptSn46dnSgBul9o9XkGdHR9S6r2wB3FH9DWaoty4oWhyPIQFIUNVSTxFDa+Wpy1yy2cqZVtbWeI/cUEeM7kBs7wfY/b+cfGp7KgoAjjVON9T4zusNfO3PtDrz8/n40FiBsph+Ml3buVzp5pQIpwgGqKVxC2laqxt+dfOauHG0rThSQRUi1M2dtSzcWHFEEKQU5UDjgU6wznqf/Qz+audGb+/YZuukqXGWcOtc+o60zcYsZyYtcFK2mFYKULAynZt3HnUNcVwdxJWMEnHAUGx03tjMplvSWzlK214L4Tu6Lx47D186x8OY9aLvFuEBRQ4w4l9k8iDkA/I+dW1gv79nQGX0B+3v6wcZJByDsOOXhxqsvLEdl0piOh2OTrML46h4HkQcg0HYVjubF5tEO5RT9TKZS6joCM4PUbvKp1Cf6Pd7VN0VkW11WVW9/CPy15UB/kF0WKgVNvsoeQUrAINOUqDAaUaJBYU9GTt5ChnfbKJDDkWWgj8KsbUngRXRKkhQIUMis1pBoyzOQpbaQF+FBybcYL1vlLjyE4UnceChwI6Uw24W1ZG3gRzFF7THQ1bzSm3EariMlt3HdPI9KEsyK9DkLYkIKHEHBBoJsZ8HZnwqY2pS1BCNpJwBVClRSQRU1mUNxOD1qi3LCtRanFJSEKAUM5IzxwN9JxtlKVpDpUsEapA9kioJfSpRUta3FH8O006huS99jEV/e6a1U044tLiG0pR7SM6zmuVFY4AjhimJEwoUoqWdcjBwduOWynjBfWoNyJYCjuaaGVHyG2r+0aA3W4avq9qW2g/ezTqD/HvfCs1WJUVPr+rR7hUm2Wa43eSI1uirkOZ26g2J8TuHnRtsXZBHGqu7vrk4+6QPRNDyByff5USLRo3BtjCGYsdpptO5DaAkDyFQZfsl0PXoraHESFBcuSoOPFPdGBgJHPGTt5k0Q6+UNpQMJGK+6BUqVKgVKlSoIFxtkea2UuoBJG/FDLTbsybujZU17Dqe44kZI6HmKLleEA7xQcnzezTSaM6Utw0SE8FNuAZ8lYqZbOzLSJ3HpLcyg833xj3JzXUBjtE5KBXqWW07kgeVAC7X2TXVWBInx46eIjRsn3k/pWpt/ZLbEFKp7kqWocHniE+5OBROCQNwr2gz9p0StVrRqw4bDI4+jbCc+ON9XLURloYQgDyp+lQeAAcK9pUqBUqV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2644" name="AutoShape 4" descr="data:image/jpg;base64,/9j/4AAQSkZJRgABAQAAAQABAAD/2wBDAAkGBwgHBgkIBwgKCgkLDRYPDQwMDRsUFRAWIB0iIiAdHx8kKDQsJCYxJx8fLT0tMTU3Ojo6Iys/RD84QzQ5Ojf/2wBDAQoKCg0MDRoPDxo3JR8lNzc3Nzc3Nzc3Nzc3Nzc3Nzc3Nzc3Nzc3Nzc3Nzc3Nzc3Nzc3Nzc3Nzc3Nzc3Nzc3Nzf/wAARCABOAHoDASIAAhEBAxEB/8QAHAAAAQUBAQEAAAAAAAAAAAAABwADBAUGCAEC/8QAPBAAAQMDAAcEBgkDBQAAAAAAAQIDBAAFEQYSITFBUWEHMnGBExQikaGxCCMzQ1JzwdHwFXKSJUKCsuH/xAAWAQEBAQAAAAAAAAAAAAAAAAAAAQL/xAAWEQEBAQAAAAAAAAAAAAAAAAAAESH/2gAMAwEAAhEDEQA/ADjSpVXXq+2qxRw/d57ERs930q8FfRI3qPQUFjSoX3ntqscTWTbI70tQ2Bbig0g+G9XwFYa6ds9+mqLcJTMUHgw0M+al594xQdEEgDJIA51UztJrHAyJV1iIUN6Q6FK9wya5jvGk15mH/Uri+4s/dFwuEeROE+6qN2UpzvhS/wAxwn4DA+FB0tcO1bRSESPXHHiODaMf9iKo5PbZbEk+p2uQ8OBUrHySfnQBD7ifsyEflpCflU60Xt+2SPSFiPKbPebkNhefAnaKAsSe2+Xk+gtcZH5rmfmpNQJXbLpCElaYkZCPxJZJHvKiKjWW96M31KWJNvhtSFbPQvMo2/2qxt+Br7u3Z9bpaFO2R5dvk47msS0roeI/mykFa/216VqVrRzGSkHbrMA/z31uOz3tjavk5q16Qx2Yct4hLMhokNOK4JIJJSTwOcHpxC0uJIs8xyHc2VxnhvIAIO/Ch+JO07v0xVZJaAKnGwBg+0EnYORHQ0Ha4Oa9oadi+nZ0ltRtlzd1rrCQMqUdr7W4L8RsB8jxol0CpUqVAjurlbtpTcUdoNx/qKlqSdUxsnYGSPZCemc565rqgnFDLtu0XZ0hsImxQP6nABU2Bvdb/wByOp4jqCONBzVTrK1tkqbJChuUN4pqvtpeovOMjcRzFBIS2ojYRmvFBSNihin2xqnGcg7QeYqSEhScKAINUV6TlQBIGTvO4VpY+iLiEeku92t1rb11IxIcKlq1RnWSlIOsk8FDYedUL0Qp2tZI/Cd9R+6SMYPGg1BiaGw1tB65XS4ZTlz1VhLIScHdr79uPj4GRo3pvItjqY09TkiEDhDivtEDh4+HxrH5pUBru9vtumNnSA6grxrRpKdpQf25j9aDs2JJtVwdhTmyl1olKkncoHrxB3g+dT9GtIZVhlazRLkdZ+sZJ2HqOR61vNIrZE0zsjc62qCpraD6FW4rHFtXI8uvjQDix3aXo1fYt0t68OsLC0Z3LSdhSehGQfOuvNHbxF0gssS6wVZYkthaQd6TuKT1BBB8K45KFLbcZcSUutEkAjbs7w/XyPOiz9HrSkxri/o3Lcw1Jy9FydzgHtJ80jP/AB61AfqVKlQV16kORoiltgk4oT3m+y33lJKyNtGSQyl9soWMgihxpZouptSn46dnSgBul9o9XkGdHR9S6r2wB3FH9DWaoty4oWhyPIQFIUNVSTxFDa+Wpy1yy2cqZVtbWeI/cUEeM7kBs7wfY/b+cfGp7KgoAjjVON9T4zusNfO3PtDrz8/n40FiBsph+Ml3buVzp5pQIpwgGqKVxC2laqxt+dfOauHG0rThSQRUi1M2dtSzcWHFEEKQU5UDjgU6wznqf/Qz+audGb+/YZuukqXGWcOtc+o60zcYsZyYtcFK2mFYKULAynZt3HnUNcVwdxJWMEnHAUGx03tjMplvSWzlK214L4Tu6Lx47D186x8OY9aLvFuEBRQ4w4l9k8iDkA/I+dW1gv79nQGX0B+3v6wcZJByDsOOXhxqsvLEdl0piOh2OTrML46h4HkQcg0HYVjubF5tEO5RT9TKZS6joCM4PUbvKp1Cf6Pd7VN0VkW11WVW9/CPy15UB/kF0WKgVNvsoeQUrAINOUqDAaUaJBYU9GTt5ChnfbKJDDkWWgj8KsbUngRXRKkhQIUMis1pBoyzOQpbaQF+FBybcYL1vlLjyE4UnceChwI6Uw24W1ZG3gRzFF7THQ1bzSm3EariMlt3HdPI9KEsyK9DkLYkIKHEHBBoJsZ8HZnwqY2pS1BCNpJwBVClRSQRU1mUNxOD1qi3LCtRanFJSEKAUM5IzxwN9JxtlKVpDpUsEapA9kioJfSpRUta3FH8O006huS99jEV/e6a1U044tLiG0pR7SM6zmuVFY4AjhimJEwoUoqWdcjBwduOWynjBfWoNyJYCjuaaGVHyG2r+0aA3W4avq9qW2g/ezTqD/HvfCs1WJUVPr+rR7hUm2Wa43eSI1uirkOZ26g2J8TuHnRtsXZBHGqu7vrk4+6QPRNDyByff5USLRo3BtjCGYsdpptO5DaAkDyFQZfsl0PXoraHESFBcuSoOPFPdGBgJHPGTt5k0Q6+UNpQMJGK+6BUqVKgVKlSoIFxtkea2UuoBJG/FDLTbsybujZU17Dqe44kZI6HmKLleEA7xQcnzezTSaM6Utw0SE8FNuAZ8lYqZbOzLSJ3HpLcyg833xj3JzXUBjtE5KBXqWW07kgeVAC7X2TXVWBInx46eIjRsn3k/pWpt/ZLbEFKp7kqWocHniE+5OBROCQNwr2gz9p0StVrRqw4bDI4+jbCc+ON9XLURloYQgDyp+lQeAAcK9pUqBUqV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18" name="17 Conector recto"/>
          <p:cNvCxnSpPr/>
          <p:nvPr/>
        </p:nvCxnSpPr>
        <p:spPr>
          <a:xfrm>
            <a:off x="1056904" y="3182587"/>
            <a:ext cx="1876301" cy="890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16200000" flipH="1">
            <a:off x="190005" y="3954483"/>
            <a:ext cx="1508166" cy="35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1080655" y="4904509"/>
            <a:ext cx="938150" cy="332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16200000" flipH="1">
            <a:off x="480951" y="3699163"/>
            <a:ext cx="2660073" cy="439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985652" y="2612571"/>
            <a:ext cx="665018" cy="653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1745673" y="2648197"/>
            <a:ext cx="1021278" cy="3443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16200000" flipH="1">
            <a:off x="1870363" y="3865418"/>
            <a:ext cx="2078182" cy="285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1983179" y="4429496"/>
            <a:ext cx="1175657" cy="605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10800000" flipV="1">
            <a:off x="831273" y="3028207"/>
            <a:ext cx="1852550" cy="1068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flipV="1">
            <a:off x="1092530" y="3895106"/>
            <a:ext cx="1959428" cy="926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flipV="1">
            <a:off x="2185060" y="5058888"/>
            <a:ext cx="926275" cy="166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First</a:t>
            </a:r>
            <a:r>
              <a:rPr lang="es-ES" dirty="0" smtClean="0"/>
              <a:t> </a:t>
            </a:r>
            <a:r>
              <a:rPr lang="es-ES" dirty="0" err="1" smtClean="0"/>
              <a:t>implementation</a:t>
            </a:r>
            <a:r>
              <a:rPr lang="es-ES" dirty="0" smtClean="0"/>
              <a:t> (Linux) [2]</a:t>
            </a:r>
            <a:endParaRPr lang="es-ES" dirty="0"/>
          </a:p>
        </p:txBody>
      </p:sp>
      <p:sp>
        <p:nvSpPr>
          <p:cNvPr id="7" name="6 Marcador de contenido"/>
          <p:cNvSpPr>
            <a:spLocks noGrp="1"/>
          </p:cNvSpPr>
          <p:nvPr>
            <p:ph sz="half" idx="2"/>
          </p:nvPr>
        </p:nvSpPr>
        <p:spPr/>
        <p:txBody>
          <a:bodyPr>
            <a:normAutofit fontScale="92500" lnSpcReduction="20000"/>
          </a:bodyPr>
          <a:lstStyle/>
          <a:p>
            <a:endParaRPr lang="es-ES" dirty="0" smtClean="0"/>
          </a:p>
          <a:p>
            <a:r>
              <a:rPr lang="es-ES" dirty="0" err="1" smtClean="0"/>
              <a:t>On</a:t>
            </a:r>
            <a:r>
              <a:rPr lang="es-ES" dirty="0" smtClean="0"/>
              <a:t> </a:t>
            </a:r>
            <a:r>
              <a:rPr lang="es-ES" dirty="0" err="1" smtClean="0"/>
              <a:t>kernel</a:t>
            </a:r>
            <a:r>
              <a:rPr lang="es-ES" dirty="0" smtClean="0"/>
              <a:t> and </a:t>
            </a:r>
            <a:r>
              <a:rPr lang="es-ES" dirty="0" err="1" smtClean="0"/>
              <a:t>user</a:t>
            </a:r>
            <a:r>
              <a:rPr lang="es-ES" dirty="0" smtClean="0"/>
              <a:t> </a:t>
            </a:r>
            <a:r>
              <a:rPr lang="es-ES" dirty="0" err="1" smtClean="0"/>
              <a:t>space</a:t>
            </a:r>
            <a:r>
              <a:rPr lang="es-ES" dirty="0" smtClean="0"/>
              <a:t> </a:t>
            </a:r>
            <a:r>
              <a:rPr lang="es-ES" dirty="0" err="1" smtClean="0"/>
              <a:t>using</a:t>
            </a:r>
            <a:r>
              <a:rPr lang="es-ES" dirty="0" smtClean="0"/>
              <a:t> </a:t>
            </a:r>
            <a:r>
              <a:rPr lang="es-ES" i="1" dirty="0" err="1" smtClean="0"/>
              <a:t>ebtables</a:t>
            </a:r>
            <a:r>
              <a:rPr lang="es-ES" dirty="0" smtClean="0"/>
              <a:t> [5]</a:t>
            </a:r>
          </a:p>
          <a:p>
            <a:r>
              <a:rPr lang="es-ES" dirty="0" err="1" smtClean="0"/>
              <a:t>Functionally</a:t>
            </a:r>
            <a:r>
              <a:rPr lang="es-ES" dirty="0" smtClean="0"/>
              <a:t> simple </a:t>
            </a:r>
            <a:r>
              <a:rPr lang="es-ES" dirty="0" err="1" smtClean="0"/>
              <a:t>to</a:t>
            </a:r>
            <a:r>
              <a:rPr lang="es-ES" dirty="0" smtClean="0"/>
              <a:t> </a:t>
            </a:r>
            <a:r>
              <a:rPr lang="es-ES" dirty="0" err="1" smtClean="0"/>
              <a:t>code</a:t>
            </a:r>
            <a:r>
              <a:rPr lang="es-ES" dirty="0" smtClean="0"/>
              <a:t> and </a:t>
            </a:r>
            <a:r>
              <a:rPr lang="es-ES" dirty="0" err="1" smtClean="0"/>
              <a:t>implement</a:t>
            </a:r>
            <a:endParaRPr lang="es-ES" dirty="0" smtClean="0"/>
          </a:p>
          <a:p>
            <a:r>
              <a:rPr lang="es-ES" dirty="0" smtClean="0"/>
              <a:t>All </a:t>
            </a:r>
            <a:r>
              <a:rPr lang="es-ES" dirty="0" err="1" smtClean="0"/>
              <a:t>services</a:t>
            </a:r>
            <a:r>
              <a:rPr lang="es-ES" dirty="0" smtClean="0"/>
              <a:t> of campus </a:t>
            </a:r>
            <a:r>
              <a:rPr lang="es-ES" dirty="0" err="1" smtClean="0"/>
              <a:t>network</a:t>
            </a:r>
            <a:r>
              <a:rPr lang="es-ES" dirty="0" smtClean="0"/>
              <a:t> </a:t>
            </a:r>
            <a:r>
              <a:rPr lang="es-ES" dirty="0" err="1" smtClean="0"/>
              <a:t>operate</a:t>
            </a:r>
            <a:r>
              <a:rPr lang="es-ES" dirty="0" smtClean="0"/>
              <a:t> </a:t>
            </a:r>
            <a:r>
              <a:rPr lang="es-ES" dirty="0" err="1" smtClean="0"/>
              <a:t>smoothly</a:t>
            </a:r>
            <a:r>
              <a:rPr lang="es-ES" dirty="0" smtClean="0"/>
              <a:t> (DHCP, video </a:t>
            </a:r>
            <a:r>
              <a:rPr lang="es-ES" dirty="0" err="1" smtClean="0"/>
              <a:t>streaming</a:t>
            </a:r>
            <a:r>
              <a:rPr lang="es-ES" dirty="0" smtClean="0"/>
              <a:t>)</a:t>
            </a:r>
          </a:p>
          <a:p>
            <a:r>
              <a:rPr lang="es-ES" dirty="0" err="1" smtClean="0"/>
              <a:t>Delays</a:t>
            </a:r>
            <a:r>
              <a:rPr lang="es-ES" dirty="0" smtClean="0"/>
              <a:t>  similar </a:t>
            </a:r>
            <a:r>
              <a:rPr lang="es-ES" dirty="0" err="1" smtClean="0"/>
              <a:t>to</a:t>
            </a:r>
            <a:r>
              <a:rPr lang="es-ES" dirty="0" smtClean="0"/>
              <a:t> hardware </a:t>
            </a:r>
            <a:r>
              <a:rPr lang="es-ES" dirty="0" err="1" smtClean="0"/>
              <a:t>switches</a:t>
            </a:r>
            <a:r>
              <a:rPr lang="es-ES" dirty="0" smtClean="0"/>
              <a:t> (</a:t>
            </a:r>
            <a:r>
              <a:rPr lang="es-ES" dirty="0" err="1" smtClean="0"/>
              <a:t>on</a:t>
            </a:r>
            <a:r>
              <a:rPr lang="es-ES" dirty="0" smtClean="0"/>
              <a:t> </a:t>
            </a:r>
            <a:r>
              <a:rPr lang="es-ES" dirty="0" err="1" smtClean="0"/>
              <a:t>kernel</a:t>
            </a:r>
            <a:r>
              <a:rPr lang="es-ES" dirty="0" smtClean="0"/>
              <a:t> </a:t>
            </a:r>
            <a:r>
              <a:rPr lang="es-ES" dirty="0" err="1" smtClean="0"/>
              <a:t>part</a:t>
            </a:r>
            <a:r>
              <a:rPr lang="es-ES" dirty="0" smtClean="0"/>
              <a:t>)</a:t>
            </a:r>
          </a:p>
          <a:p>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13</a:t>
            </a:fld>
            <a:endParaRPr lang="es-ES"/>
          </a:p>
        </p:txBody>
      </p:sp>
      <p:pic>
        <p:nvPicPr>
          <p:cNvPr id="6" name="5 Imagen"/>
          <p:cNvPicPr/>
          <p:nvPr/>
        </p:nvPicPr>
        <p:blipFill>
          <a:blip r:embed="rId3" cstate="print"/>
          <a:srcRect/>
          <a:stretch>
            <a:fillRect/>
          </a:stretch>
        </p:blipFill>
        <p:spPr bwMode="auto">
          <a:xfrm>
            <a:off x="1009403" y="4842950"/>
            <a:ext cx="2775593" cy="1629101"/>
          </a:xfrm>
          <a:prstGeom prst="rect">
            <a:avLst/>
          </a:prstGeom>
          <a:noFill/>
          <a:ln w="9525">
            <a:noFill/>
            <a:miter lim="800000"/>
            <a:headEnd/>
            <a:tailEnd/>
          </a:ln>
        </p:spPr>
      </p:pic>
      <p:pic>
        <p:nvPicPr>
          <p:cNvPr id="8" name="2 Imagen" descr="SoekrisLinux.png"/>
          <p:cNvPicPr/>
          <p:nvPr/>
        </p:nvPicPr>
        <p:blipFill>
          <a:blip r:embed="rId4" cstate="print"/>
          <a:stretch>
            <a:fillRect/>
          </a:stretch>
        </p:blipFill>
        <p:spPr>
          <a:xfrm>
            <a:off x="320634" y="1745673"/>
            <a:ext cx="3823854" cy="29925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Second</a:t>
            </a:r>
            <a:r>
              <a:rPr lang="es-ES" dirty="0" smtClean="0"/>
              <a:t> </a:t>
            </a:r>
            <a:r>
              <a:rPr lang="es-ES" dirty="0" err="1" smtClean="0"/>
              <a:t>implementation</a:t>
            </a:r>
            <a:r>
              <a:rPr lang="es-ES" dirty="0" smtClean="0"/>
              <a:t> (</a:t>
            </a:r>
            <a:r>
              <a:rPr lang="es-ES" dirty="0" err="1" smtClean="0"/>
              <a:t>Openflow</a:t>
            </a:r>
            <a:r>
              <a:rPr lang="es-ES" dirty="0" smtClean="0"/>
              <a:t>/</a:t>
            </a:r>
            <a:r>
              <a:rPr lang="es-ES" dirty="0" err="1" smtClean="0"/>
              <a:t>NetFPGA</a:t>
            </a:r>
            <a:r>
              <a:rPr lang="es-ES" dirty="0" smtClean="0"/>
              <a:t>)  [2]</a:t>
            </a:r>
            <a:endParaRPr lang="es-ES" dirty="0"/>
          </a:p>
        </p:txBody>
      </p:sp>
      <p:sp>
        <p:nvSpPr>
          <p:cNvPr id="7" name="6 Marcador de contenido"/>
          <p:cNvSpPr>
            <a:spLocks noGrp="1"/>
          </p:cNvSpPr>
          <p:nvPr>
            <p:ph sz="half" idx="2"/>
          </p:nvPr>
        </p:nvSpPr>
        <p:spPr>
          <a:xfrm>
            <a:off x="4648199" y="1600200"/>
            <a:ext cx="4329545" cy="4525963"/>
          </a:xfrm>
        </p:spPr>
        <p:txBody>
          <a:bodyPr>
            <a:normAutofit fontScale="77500" lnSpcReduction="20000"/>
          </a:bodyPr>
          <a:lstStyle/>
          <a:p>
            <a:r>
              <a:rPr lang="es-ES" dirty="0" smtClean="0"/>
              <a:t>4 </a:t>
            </a:r>
            <a:r>
              <a:rPr lang="es-ES" dirty="0" err="1" smtClean="0"/>
              <a:t>NetFPGA</a:t>
            </a:r>
            <a:r>
              <a:rPr lang="es-ES" dirty="0" smtClean="0"/>
              <a:t> with 4*1 </a:t>
            </a:r>
            <a:r>
              <a:rPr lang="es-ES" dirty="0" err="1" smtClean="0"/>
              <a:t>Gbps</a:t>
            </a:r>
            <a:r>
              <a:rPr lang="es-ES" dirty="0" smtClean="0"/>
              <a:t> links</a:t>
            </a:r>
          </a:p>
          <a:p>
            <a:r>
              <a:rPr lang="es-ES" dirty="0" smtClean="0"/>
              <a:t>ARP-Path </a:t>
            </a:r>
            <a:r>
              <a:rPr lang="es-ES" dirty="0" err="1" smtClean="0"/>
              <a:t>protocol</a:t>
            </a:r>
            <a:r>
              <a:rPr lang="es-ES" dirty="0" smtClean="0"/>
              <a:t> </a:t>
            </a:r>
            <a:r>
              <a:rPr lang="es-ES" dirty="0" err="1" smtClean="0"/>
              <a:t>logic</a:t>
            </a:r>
            <a:r>
              <a:rPr lang="es-ES" dirty="0" smtClean="0"/>
              <a:t> resides at NOX </a:t>
            </a:r>
            <a:r>
              <a:rPr lang="es-ES" dirty="0" err="1" smtClean="0"/>
              <a:t>controller</a:t>
            </a:r>
            <a:r>
              <a:rPr lang="es-ES" dirty="0" smtClean="0"/>
              <a:t> (as </a:t>
            </a:r>
            <a:r>
              <a:rPr lang="es-ES" dirty="0" err="1" smtClean="0"/>
              <a:t>flow</a:t>
            </a:r>
            <a:r>
              <a:rPr lang="es-ES" dirty="0" smtClean="0"/>
              <a:t> rules  </a:t>
            </a:r>
            <a:r>
              <a:rPr lang="es-ES" dirty="0" err="1" smtClean="0"/>
              <a:t>to</a:t>
            </a:r>
            <a:r>
              <a:rPr lang="es-ES" dirty="0" smtClean="0"/>
              <a:t> ARP-Path </a:t>
            </a:r>
            <a:r>
              <a:rPr lang="es-ES" dirty="0" err="1" smtClean="0"/>
              <a:t>switches</a:t>
            </a:r>
            <a:r>
              <a:rPr lang="es-ES" dirty="0" smtClean="0"/>
              <a:t>)</a:t>
            </a:r>
          </a:p>
          <a:p>
            <a:r>
              <a:rPr lang="es-ES" dirty="0" err="1" smtClean="0"/>
              <a:t>Functionally</a:t>
            </a:r>
            <a:r>
              <a:rPr lang="es-ES" dirty="0" smtClean="0"/>
              <a:t> simple </a:t>
            </a:r>
            <a:r>
              <a:rPr lang="es-ES" dirty="0" err="1" smtClean="0"/>
              <a:t>to</a:t>
            </a:r>
            <a:r>
              <a:rPr lang="es-ES" dirty="0" smtClean="0"/>
              <a:t> </a:t>
            </a:r>
            <a:r>
              <a:rPr lang="es-ES" dirty="0" err="1" smtClean="0"/>
              <a:t>code</a:t>
            </a:r>
            <a:r>
              <a:rPr lang="es-ES" dirty="0" smtClean="0"/>
              <a:t>,  </a:t>
            </a:r>
            <a:r>
              <a:rPr lang="es-ES" dirty="0" err="1" smtClean="0"/>
              <a:t>implement</a:t>
            </a:r>
            <a:r>
              <a:rPr lang="es-ES" dirty="0" smtClean="0"/>
              <a:t> and </a:t>
            </a:r>
            <a:r>
              <a:rPr lang="es-ES" dirty="0" err="1" smtClean="0"/>
              <a:t>modify</a:t>
            </a:r>
            <a:endParaRPr lang="es-ES" dirty="0" smtClean="0"/>
          </a:p>
          <a:p>
            <a:r>
              <a:rPr lang="es-ES" dirty="0" smtClean="0"/>
              <a:t>All </a:t>
            </a:r>
            <a:r>
              <a:rPr lang="es-ES" dirty="0" err="1" smtClean="0"/>
              <a:t>services</a:t>
            </a:r>
            <a:r>
              <a:rPr lang="es-ES" dirty="0" smtClean="0"/>
              <a:t> of campus </a:t>
            </a:r>
            <a:r>
              <a:rPr lang="es-ES" dirty="0" err="1" smtClean="0"/>
              <a:t>network</a:t>
            </a:r>
            <a:r>
              <a:rPr lang="es-ES" dirty="0" smtClean="0"/>
              <a:t> </a:t>
            </a:r>
            <a:r>
              <a:rPr lang="es-ES" dirty="0" err="1" smtClean="0"/>
              <a:t>operate</a:t>
            </a:r>
            <a:r>
              <a:rPr lang="es-ES" dirty="0" smtClean="0"/>
              <a:t> </a:t>
            </a:r>
            <a:r>
              <a:rPr lang="es-ES" dirty="0" err="1" smtClean="0"/>
              <a:t>smoothly</a:t>
            </a:r>
            <a:r>
              <a:rPr lang="es-ES" dirty="0" smtClean="0"/>
              <a:t> (DHCP, video </a:t>
            </a:r>
            <a:r>
              <a:rPr lang="es-ES" dirty="0" err="1" smtClean="0"/>
              <a:t>streaming</a:t>
            </a:r>
            <a:r>
              <a:rPr lang="es-ES" dirty="0" smtClean="0"/>
              <a:t>)</a:t>
            </a:r>
          </a:p>
          <a:p>
            <a:r>
              <a:rPr lang="es-ES" dirty="0" err="1" smtClean="0"/>
              <a:t>Delays</a:t>
            </a:r>
            <a:r>
              <a:rPr lang="es-ES" dirty="0" smtClean="0"/>
              <a:t>  similar </a:t>
            </a:r>
            <a:r>
              <a:rPr lang="es-ES" dirty="0" err="1" smtClean="0"/>
              <a:t>to</a:t>
            </a:r>
            <a:r>
              <a:rPr lang="es-ES" dirty="0" smtClean="0"/>
              <a:t> hardware </a:t>
            </a:r>
            <a:r>
              <a:rPr lang="es-ES" dirty="0" err="1" smtClean="0"/>
              <a:t>switches</a:t>
            </a:r>
            <a:r>
              <a:rPr lang="es-ES" dirty="0" smtClean="0"/>
              <a:t> in normal </a:t>
            </a:r>
            <a:r>
              <a:rPr lang="es-ES" dirty="0" err="1" smtClean="0"/>
              <a:t>forwarding</a:t>
            </a:r>
            <a:r>
              <a:rPr lang="es-ES" dirty="0" smtClean="0"/>
              <a:t> . </a:t>
            </a:r>
          </a:p>
          <a:p>
            <a:r>
              <a:rPr lang="es-ES" dirty="0" err="1" smtClean="0"/>
              <a:t>Robust</a:t>
            </a:r>
            <a:r>
              <a:rPr lang="es-ES" dirty="0" smtClean="0"/>
              <a:t> and </a:t>
            </a:r>
            <a:r>
              <a:rPr lang="es-ES" dirty="0" err="1" smtClean="0"/>
              <a:t>fast</a:t>
            </a:r>
            <a:r>
              <a:rPr lang="es-ES" dirty="0" smtClean="0"/>
              <a:t> </a:t>
            </a:r>
            <a:r>
              <a:rPr lang="es-ES" dirty="0" err="1" smtClean="0"/>
              <a:t>reconfiguration</a:t>
            </a:r>
            <a:r>
              <a:rPr lang="es-ES" dirty="0" smtClean="0"/>
              <a:t> </a:t>
            </a:r>
            <a:r>
              <a:rPr lang="es-ES" dirty="0" err="1" smtClean="0"/>
              <a:t>after</a:t>
            </a:r>
            <a:r>
              <a:rPr lang="es-ES" dirty="0" smtClean="0"/>
              <a:t> link </a:t>
            </a:r>
            <a:r>
              <a:rPr lang="es-ES" dirty="0" err="1" smtClean="0"/>
              <a:t>failure</a:t>
            </a:r>
            <a:r>
              <a:rPr lang="es-ES" dirty="0" smtClean="0"/>
              <a:t>.</a:t>
            </a:r>
          </a:p>
          <a:p>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14</a:t>
            </a:fld>
            <a:endParaRPr lang="es-ES"/>
          </a:p>
        </p:txBody>
      </p:sp>
      <p:pic>
        <p:nvPicPr>
          <p:cNvPr id="6" name="1 Imagen" descr="OpenFlowNetFPGA.png"/>
          <p:cNvPicPr/>
          <p:nvPr/>
        </p:nvPicPr>
        <p:blipFill>
          <a:blip r:embed="rId3" cstate="print"/>
          <a:stretch>
            <a:fillRect/>
          </a:stretch>
        </p:blipFill>
        <p:spPr>
          <a:xfrm>
            <a:off x="617517" y="2071250"/>
            <a:ext cx="3595255" cy="347452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8539" y="5443798"/>
            <a:ext cx="8229600" cy="1143000"/>
          </a:xfrm>
        </p:spPr>
        <p:txBody>
          <a:bodyPr>
            <a:normAutofit fontScale="90000"/>
          </a:bodyPr>
          <a:lstStyle/>
          <a:p>
            <a:pPr lvl="0" fontAlgn="base">
              <a:spcAft>
                <a:spcPct val="0"/>
              </a:spcAft>
            </a:pP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Arial" pitchFamily="34" charset="0"/>
                <a:ea typeface="Times New Roman" pitchFamily="18" charset="0"/>
                <a:cs typeface="Arial" pitchFamily="34" charset="0"/>
              </a:rPr>
              <a:t>Figure 9. Throughput comparison of pan </a:t>
            </a:r>
            <a:r>
              <a:rPr lang="en-US" sz="2200" dirty="0" err="1" smtClean="0">
                <a:latin typeface="Arial" pitchFamily="34" charset="0"/>
                <a:ea typeface="Times New Roman" pitchFamily="18" charset="0"/>
                <a:cs typeface="Arial" pitchFamily="34" charset="0"/>
              </a:rPr>
              <a:t>european</a:t>
            </a:r>
            <a:r>
              <a:rPr lang="en-US" sz="2200" dirty="0" smtClean="0">
                <a:latin typeface="Arial" pitchFamily="34" charset="0"/>
                <a:ea typeface="Times New Roman" pitchFamily="18" charset="0"/>
                <a:cs typeface="Arial" pitchFamily="34" charset="0"/>
              </a:rPr>
              <a:t> network in % of most loaded link versus % of average traffic load applied at the sending host link [1]</a:t>
            </a:r>
            <a:r>
              <a:rPr lang="en-US" sz="9600" dirty="0" smtClean="0">
                <a:latin typeface="Arial" pitchFamily="34" charset="0"/>
                <a:cs typeface="Arial" pitchFamily="34" charset="0"/>
              </a:rPr>
              <a:t/>
            </a:r>
            <a:br>
              <a:rPr lang="en-US" sz="9600" dirty="0" smtClean="0">
                <a:latin typeface="Arial" pitchFamily="34" charset="0"/>
                <a:cs typeface="Arial" pitchFamily="34" charset="0"/>
              </a:rPr>
            </a:br>
            <a:endParaRPr lang="es-ES" dirty="0"/>
          </a:p>
        </p:txBody>
      </p:sp>
      <p:sp>
        <p:nvSpPr>
          <p:cNvPr id="3" name="2 Marcador de contenido"/>
          <p:cNvSpPr>
            <a:spLocks noGrp="1"/>
          </p:cNvSpPr>
          <p:nvPr>
            <p:ph idx="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15</a:t>
            </a:fld>
            <a:endParaRPr lang="es-ES"/>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52352" rIns="91440" bIns="50784"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1"/>
          <p:cNvPicPr>
            <a:picLocks noChangeAspect="1" noChangeArrowheads="1"/>
          </p:cNvPicPr>
          <p:nvPr/>
        </p:nvPicPr>
        <p:blipFill>
          <a:blip r:embed="rId3" cstate="print"/>
          <a:srcRect/>
          <a:stretch>
            <a:fillRect/>
          </a:stretch>
        </p:blipFill>
        <p:spPr bwMode="auto">
          <a:xfrm>
            <a:off x="522514" y="886408"/>
            <a:ext cx="7783741" cy="4357396"/>
          </a:xfrm>
          <a:prstGeom prst="rect">
            <a:avLst/>
          </a:prstGeom>
          <a:noFill/>
        </p:spPr>
      </p:pic>
      <p:sp>
        <p:nvSpPr>
          <p:cNvPr id="8" name="1 Título"/>
          <p:cNvSpPr txBox="1">
            <a:spLocks/>
          </p:cNvSpPr>
          <p:nvPr/>
        </p:nvSpPr>
        <p:spPr>
          <a:xfrm>
            <a:off x="541175" y="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err="1" smtClean="0">
                <a:ln>
                  <a:noFill/>
                </a:ln>
                <a:solidFill>
                  <a:schemeClr val="tx1"/>
                </a:solidFill>
                <a:effectLst/>
                <a:uLnTx/>
                <a:uFillTx/>
                <a:latin typeface="+mj-lt"/>
                <a:ea typeface="+mj-ea"/>
                <a:cs typeface="+mj-cs"/>
              </a:rPr>
              <a:t>Omnet</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s-ES" sz="4400" b="0" i="0" u="none" strike="noStrike" kern="1200" cap="none" spc="0" normalizeH="0" baseline="0" noProof="0" dirty="0" err="1" smtClean="0">
                <a:ln>
                  <a:noFill/>
                </a:ln>
                <a:solidFill>
                  <a:schemeClr val="tx1"/>
                </a:solidFill>
                <a:effectLst/>
                <a:uLnTx/>
                <a:uFillTx/>
                <a:latin typeface="+mj-lt"/>
                <a:ea typeface="+mj-ea"/>
                <a:cs typeface="+mj-cs"/>
              </a:rPr>
              <a:t>Throughput</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of </a:t>
            </a:r>
            <a:r>
              <a:rPr kumimoji="0" lang="es-ES" sz="4400" b="0" i="0" u="none" strike="noStrike" kern="1200" cap="none" spc="0" normalizeH="0" baseline="0" noProof="0" dirty="0" err="1" smtClean="0">
                <a:ln>
                  <a:noFill/>
                </a:ln>
                <a:solidFill>
                  <a:schemeClr val="tx1"/>
                </a:solidFill>
                <a:effectLst/>
                <a:uLnTx/>
                <a:uFillTx/>
                <a:latin typeface="+mj-lt"/>
                <a:ea typeface="+mj-ea"/>
                <a:cs typeface="+mj-cs"/>
              </a:rPr>
              <a:t>simulated</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s-ES" sz="4400" b="0" i="0" u="none" strike="noStrike" kern="1200" cap="none" spc="0" normalizeH="0" baseline="0" noProof="0" dirty="0" err="1" smtClean="0">
                <a:ln>
                  <a:noFill/>
                </a:ln>
                <a:solidFill>
                  <a:schemeClr val="tx1"/>
                </a:solidFill>
                <a:effectLst/>
                <a:uLnTx/>
                <a:uFillTx/>
                <a:latin typeface="+mj-lt"/>
                <a:ea typeface="+mj-ea"/>
                <a:cs typeface="+mj-cs"/>
              </a:rPr>
              <a:t>paneuropean</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s-ES" sz="4400" b="0" i="0" u="none" strike="noStrike" kern="1200" cap="none" spc="0" normalizeH="0" baseline="0" noProof="0" dirty="0" err="1" smtClean="0">
                <a:ln>
                  <a:noFill/>
                </a:ln>
                <a:solidFill>
                  <a:schemeClr val="tx1"/>
                </a:solidFill>
                <a:effectLst/>
                <a:uLnTx/>
                <a:uFillTx/>
                <a:latin typeface="+mj-lt"/>
                <a:ea typeface="+mj-ea"/>
                <a:cs typeface="+mj-cs"/>
              </a:rPr>
              <a:t>reference</a:t>
            </a:r>
            <a:r>
              <a:rPr kumimoji="0" lang="es-ES" sz="4400" b="0" i="0" u="none" strike="noStrike" kern="1200" cap="none" spc="0" normalizeH="0" noProof="0" dirty="0" smtClean="0">
                <a:ln>
                  <a:noFill/>
                </a:ln>
                <a:solidFill>
                  <a:schemeClr val="tx1"/>
                </a:solidFill>
                <a:effectLst/>
                <a:uLnTx/>
                <a:uFillTx/>
                <a:latin typeface="+mj-lt"/>
                <a:ea typeface="+mj-ea"/>
                <a:cs typeface="+mj-cs"/>
              </a:rPr>
              <a:t> </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s-ES" sz="4400" b="0" i="0" u="none" strike="noStrike" kern="1200" cap="none" spc="0" normalizeH="0" baseline="0" noProof="0" dirty="0" err="1" smtClean="0">
                <a:ln>
                  <a:noFill/>
                </a:ln>
                <a:solidFill>
                  <a:schemeClr val="tx1"/>
                </a:solidFill>
                <a:effectLst/>
                <a:uLnTx/>
                <a:uFillTx/>
                <a:latin typeface="+mj-lt"/>
                <a:ea typeface="+mj-ea"/>
                <a:cs typeface="+mj-cs"/>
              </a:rPr>
              <a:t>network</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[1]</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9 Imagen" descr="C:\Users\g\AppData\Local\Temp\destinosfinal2.jpg"/>
          <p:cNvPicPr/>
          <p:nvPr/>
        </p:nvPicPr>
        <p:blipFill>
          <a:blip r:embed="rId4" cstate="print"/>
          <a:srcRect/>
          <a:stretch>
            <a:fillRect/>
          </a:stretch>
        </p:blipFill>
        <p:spPr bwMode="auto">
          <a:xfrm>
            <a:off x="5143496" y="1796138"/>
            <a:ext cx="2839811" cy="2702706"/>
          </a:xfrm>
          <a:prstGeom prst="rect">
            <a:avLst/>
          </a:prstGeom>
          <a:noFill/>
          <a:ln w="9525">
            <a:noFill/>
            <a:miter lim="800000"/>
            <a:headEnd/>
            <a:tailEnd/>
          </a:ln>
        </p:spPr>
      </p:pic>
      <p:pic>
        <p:nvPicPr>
          <p:cNvPr id="11" name="10 Imagen"/>
          <p:cNvPicPr/>
          <p:nvPr/>
        </p:nvPicPr>
        <p:blipFill>
          <a:blip r:embed="rId5" cstate="print"/>
          <a:srcRect/>
          <a:stretch>
            <a:fillRect/>
          </a:stretch>
        </p:blipFill>
        <p:spPr bwMode="auto">
          <a:xfrm>
            <a:off x="5143500" y="1785035"/>
            <a:ext cx="2817135" cy="2737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520863" y="1502867"/>
            <a:ext cx="4629621" cy="3924155"/>
          </a:xfrm>
          <a:prstGeom prst="rect">
            <a:avLst/>
          </a:prstGeom>
          <a:noFill/>
          <a:ln w="9525">
            <a:noFill/>
            <a:miter lim="800000"/>
            <a:headEnd/>
            <a:tailEnd/>
          </a:ln>
          <a:effectLst/>
        </p:spPr>
      </p:pic>
      <p:sp>
        <p:nvSpPr>
          <p:cNvPr id="2" name="1 Título"/>
          <p:cNvSpPr>
            <a:spLocks noGrp="1"/>
          </p:cNvSpPr>
          <p:nvPr>
            <p:ph type="title"/>
          </p:nvPr>
        </p:nvSpPr>
        <p:spPr/>
        <p:txBody>
          <a:bodyPr>
            <a:normAutofit fontScale="90000"/>
          </a:bodyPr>
          <a:lstStyle/>
          <a:p>
            <a:r>
              <a:rPr lang="es-ES" dirty="0" err="1" smtClean="0"/>
              <a:t>Automatic</a:t>
            </a:r>
            <a:r>
              <a:rPr lang="es-ES" dirty="0" smtClean="0"/>
              <a:t> load </a:t>
            </a:r>
            <a:r>
              <a:rPr lang="es-ES" dirty="0" err="1" smtClean="0"/>
              <a:t>split</a:t>
            </a:r>
            <a:r>
              <a:rPr lang="es-ES" dirty="0" smtClean="0"/>
              <a:t> </a:t>
            </a:r>
            <a:r>
              <a:rPr lang="es-ES" dirty="0" err="1" smtClean="0"/>
              <a:t>between</a:t>
            </a:r>
            <a:r>
              <a:rPr lang="es-ES" dirty="0" smtClean="0"/>
              <a:t> </a:t>
            </a:r>
            <a:r>
              <a:rPr lang="es-ES" dirty="0" err="1" smtClean="0"/>
              <a:t>redundant</a:t>
            </a:r>
            <a:r>
              <a:rPr lang="es-ES" dirty="0" smtClean="0"/>
              <a:t> </a:t>
            </a:r>
            <a:r>
              <a:rPr lang="es-ES" dirty="0" err="1" smtClean="0"/>
              <a:t>paths</a:t>
            </a:r>
            <a:r>
              <a:rPr lang="es-ES" dirty="0" smtClean="0"/>
              <a:t> of data center [6]</a:t>
            </a:r>
            <a:endParaRPr lang="es-ES" dirty="0"/>
          </a:p>
        </p:txBody>
      </p:sp>
      <p:sp>
        <p:nvSpPr>
          <p:cNvPr id="13" name="12 Marcador de contenido"/>
          <p:cNvSpPr>
            <a:spLocks noGrp="1"/>
          </p:cNvSpPr>
          <p:nvPr>
            <p:ph sz="half" idx="2"/>
          </p:nvPr>
        </p:nvSpPr>
        <p:spPr>
          <a:xfrm>
            <a:off x="-1" y="1505197"/>
            <a:ext cx="5047014" cy="1618014"/>
          </a:xfrm>
        </p:spPr>
        <p:txBody>
          <a:bodyPr>
            <a:normAutofit fontScale="77500" lnSpcReduction="20000"/>
          </a:bodyPr>
          <a:lstStyle/>
          <a:p>
            <a:r>
              <a:rPr lang="es-ES" sz="2000" dirty="0" err="1" smtClean="0"/>
              <a:t>Two</a:t>
            </a:r>
            <a:r>
              <a:rPr lang="es-ES" sz="2000" dirty="0" smtClean="0"/>
              <a:t> </a:t>
            </a:r>
            <a:r>
              <a:rPr lang="es-ES" sz="2000" dirty="0" err="1" smtClean="0"/>
              <a:t>level</a:t>
            </a:r>
            <a:r>
              <a:rPr lang="es-ES" sz="2000" dirty="0" smtClean="0"/>
              <a:t> data center </a:t>
            </a:r>
            <a:r>
              <a:rPr lang="es-ES" sz="2000" dirty="0" err="1" smtClean="0"/>
              <a:t>topology</a:t>
            </a:r>
            <a:r>
              <a:rPr lang="es-ES" sz="2000" dirty="0" smtClean="0"/>
              <a:t>, 25*10 hosts</a:t>
            </a:r>
          </a:p>
          <a:p>
            <a:r>
              <a:rPr lang="es-ES" sz="2000" dirty="0" smtClean="0"/>
              <a:t>UDP </a:t>
            </a:r>
            <a:r>
              <a:rPr lang="es-ES" sz="2000" dirty="0" err="1" smtClean="0"/>
              <a:t>traffic</a:t>
            </a:r>
            <a:r>
              <a:rPr lang="es-ES" sz="2000" dirty="0" smtClean="0"/>
              <a:t> </a:t>
            </a:r>
            <a:r>
              <a:rPr lang="es-ES" sz="2000" dirty="0" err="1" smtClean="0"/>
              <a:t>from</a:t>
            </a:r>
            <a:r>
              <a:rPr lang="es-ES" sz="2000" dirty="0" smtClean="0"/>
              <a:t> hosts </a:t>
            </a:r>
            <a:r>
              <a:rPr lang="es-ES" sz="2000" dirty="0" err="1" smtClean="0"/>
              <a:t>on</a:t>
            </a:r>
            <a:r>
              <a:rPr lang="es-ES" sz="2000" dirty="0" smtClean="0"/>
              <a:t> </a:t>
            </a:r>
            <a:r>
              <a:rPr lang="es-ES" sz="2000" dirty="0" err="1" smtClean="0"/>
              <a:t>the</a:t>
            </a:r>
            <a:r>
              <a:rPr lang="es-ES" sz="2000" dirty="0" smtClean="0"/>
              <a:t> </a:t>
            </a:r>
            <a:r>
              <a:rPr lang="es-ES" sz="2000" dirty="0" err="1" smtClean="0"/>
              <a:t>left</a:t>
            </a:r>
            <a:r>
              <a:rPr lang="es-ES" sz="2000" dirty="0" smtClean="0"/>
              <a:t> </a:t>
            </a:r>
            <a:r>
              <a:rPr lang="es-ES" sz="2000" dirty="0" err="1" smtClean="0"/>
              <a:t>to</a:t>
            </a:r>
            <a:r>
              <a:rPr lang="es-ES" sz="2000" dirty="0" smtClean="0"/>
              <a:t> hosts </a:t>
            </a:r>
            <a:r>
              <a:rPr lang="es-ES" sz="2000" dirty="0" err="1" smtClean="0"/>
              <a:t>on</a:t>
            </a:r>
            <a:r>
              <a:rPr lang="es-ES" sz="2000" dirty="0" smtClean="0"/>
              <a:t> </a:t>
            </a:r>
            <a:r>
              <a:rPr lang="es-ES" sz="2000" dirty="0" err="1" smtClean="0"/>
              <a:t>the</a:t>
            </a:r>
            <a:r>
              <a:rPr lang="es-ES" sz="2000" dirty="0" smtClean="0"/>
              <a:t> </a:t>
            </a:r>
            <a:r>
              <a:rPr lang="es-ES" sz="2000" dirty="0" err="1" smtClean="0"/>
              <a:t>right</a:t>
            </a:r>
            <a:r>
              <a:rPr lang="es-ES" sz="2000" dirty="0" smtClean="0"/>
              <a:t> </a:t>
            </a:r>
          </a:p>
          <a:p>
            <a:r>
              <a:rPr lang="es-ES" sz="2000" dirty="0" err="1" smtClean="0"/>
              <a:t>Increasing</a:t>
            </a:r>
            <a:r>
              <a:rPr lang="es-ES" sz="2000" dirty="0" smtClean="0"/>
              <a:t> load at hosts </a:t>
            </a:r>
            <a:r>
              <a:rPr lang="es-ES" sz="2000" dirty="0" err="1" smtClean="0"/>
              <a:t>to</a:t>
            </a:r>
            <a:r>
              <a:rPr lang="es-ES" sz="2000" dirty="0" smtClean="0"/>
              <a:t> </a:t>
            </a:r>
            <a:r>
              <a:rPr lang="es-ES" sz="2000" dirty="0" err="1" smtClean="0"/>
              <a:t>reach</a:t>
            </a:r>
            <a:r>
              <a:rPr lang="es-ES" sz="2000" dirty="0" smtClean="0"/>
              <a:t> link </a:t>
            </a:r>
            <a:r>
              <a:rPr lang="es-ES" sz="2000" dirty="0" err="1" smtClean="0"/>
              <a:t>saturation</a:t>
            </a:r>
            <a:r>
              <a:rPr lang="es-ES" sz="2000" dirty="0" smtClean="0"/>
              <a:t> </a:t>
            </a:r>
          </a:p>
          <a:p>
            <a:r>
              <a:rPr lang="es-ES" sz="2000" dirty="0" smtClean="0"/>
              <a:t>Load </a:t>
            </a:r>
            <a:r>
              <a:rPr lang="es-ES" sz="2000" dirty="0" err="1" smtClean="0"/>
              <a:t>is</a:t>
            </a:r>
            <a:r>
              <a:rPr lang="es-ES" sz="2000" dirty="0" smtClean="0"/>
              <a:t> </a:t>
            </a:r>
            <a:r>
              <a:rPr lang="es-ES" sz="2000" dirty="0" err="1" smtClean="0"/>
              <a:t>distributed</a:t>
            </a:r>
            <a:r>
              <a:rPr lang="es-ES" sz="2000" dirty="0" smtClean="0"/>
              <a:t> </a:t>
            </a:r>
            <a:r>
              <a:rPr lang="es-ES" sz="2000" dirty="0" err="1" smtClean="0"/>
              <a:t>among</a:t>
            </a:r>
            <a:r>
              <a:rPr lang="es-ES" sz="2000" dirty="0" smtClean="0"/>
              <a:t> </a:t>
            </a:r>
            <a:r>
              <a:rPr lang="es-ES" sz="2000" dirty="0" err="1" smtClean="0"/>
              <a:t>the</a:t>
            </a:r>
            <a:r>
              <a:rPr lang="es-ES" sz="2000" dirty="0" smtClean="0"/>
              <a:t> </a:t>
            </a:r>
            <a:r>
              <a:rPr lang="es-ES" sz="2000" dirty="0" err="1" smtClean="0"/>
              <a:t>pairs</a:t>
            </a:r>
            <a:r>
              <a:rPr lang="es-ES" sz="2000" dirty="0" smtClean="0"/>
              <a:t> of links </a:t>
            </a:r>
          </a:p>
          <a:p>
            <a:pPr>
              <a:buNone/>
            </a:pPr>
            <a:r>
              <a:rPr lang="es-ES" sz="2000" dirty="0" smtClean="0"/>
              <a:t>       </a:t>
            </a:r>
            <a:r>
              <a:rPr lang="es-ES" sz="2000" dirty="0" err="1" smtClean="0"/>
              <a:t>between</a:t>
            </a:r>
            <a:r>
              <a:rPr lang="es-ES" sz="2000" dirty="0" smtClean="0"/>
              <a:t> </a:t>
            </a:r>
            <a:r>
              <a:rPr lang="es-ES" sz="2000" dirty="0" err="1" smtClean="0"/>
              <a:t>distribution</a:t>
            </a:r>
            <a:r>
              <a:rPr lang="es-ES" sz="2000" dirty="0" smtClean="0"/>
              <a:t> </a:t>
            </a:r>
            <a:r>
              <a:rPr lang="es-ES" sz="2000" dirty="0" err="1" smtClean="0"/>
              <a:t>switch</a:t>
            </a:r>
            <a:r>
              <a:rPr lang="es-ES" sz="2000" dirty="0" smtClean="0"/>
              <a:t> (hs13,hs11,hs9,hs5)</a:t>
            </a:r>
          </a:p>
          <a:p>
            <a:pPr>
              <a:buNone/>
            </a:pPr>
            <a:r>
              <a:rPr lang="es-ES" sz="2000" dirty="0" smtClean="0"/>
              <a:t>       and </a:t>
            </a:r>
            <a:r>
              <a:rPr lang="es-ES" sz="2000" dirty="0" err="1" smtClean="0"/>
              <a:t>core</a:t>
            </a:r>
            <a:r>
              <a:rPr lang="es-ES" sz="2000" dirty="0" smtClean="0"/>
              <a:t> (s1,s3)</a:t>
            </a:r>
            <a:endParaRPr lang="es-ES" sz="2000"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16</a:t>
            </a:fld>
            <a:endParaRPr lang="es-ES"/>
          </a:p>
        </p:txBody>
      </p:sp>
      <p:pic>
        <p:nvPicPr>
          <p:cNvPr id="1026" name="Picture 2"/>
          <p:cNvPicPr>
            <a:picLocks noChangeAspect="1" noChangeArrowheads="1"/>
          </p:cNvPicPr>
          <p:nvPr/>
        </p:nvPicPr>
        <p:blipFill>
          <a:blip r:embed="rId4" cstate="print"/>
          <a:srcRect/>
          <a:stretch>
            <a:fillRect/>
          </a:stretch>
        </p:blipFill>
        <p:spPr bwMode="auto">
          <a:xfrm>
            <a:off x="654381" y="4476997"/>
            <a:ext cx="6042994" cy="2173185"/>
          </a:xfrm>
          <a:prstGeom prst="rect">
            <a:avLst/>
          </a:prstGeom>
          <a:noFill/>
          <a:ln w="9525">
            <a:noFill/>
            <a:miter lim="800000"/>
            <a:headEnd/>
            <a:tailEnd/>
          </a:ln>
          <a:effectLst/>
        </p:spPr>
      </p:pic>
      <p:pic>
        <p:nvPicPr>
          <p:cNvPr id="1028" name="Imagen 1"/>
          <p:cNvPicPr>
            <a:picLocks noChangeAspect="1" noChangeArrowheads="1"/>
          </p:cNvPicPr>
          <p:nvPr/>
        </p:nvPicPr>
        <p:blipFill>
          <a:blip r:embed="rId5" cstate="print"/>
          <a:srcRect/>
          <a:stretch>
            <a:fillRect/>
          </a:stretch>
        </p:blipFill>
        <p:spPr bwMode="auto">
          <a:xfrm>
            <a:off x="5053426" y="5608349"/>
            <a:ext cx="2097481" cy="875578"/>
          </a:xfrm>
          <a:prstGeom prst="rect">
            <a:avLst/>
          </a:prstGeom>
          <a:noFill/>
        </p:spPr>
      </p:pic>
      <p:pic>
        <p:nvPicPr>
          <p:cNvPr id="1029" name="Imagen 26"/>
          <p:cNvPicPr>
            <a:picLocks noChangeAspect="1" noChangeArrowheads="1"/>
          </p:cNvPicPr>
          <p:nvPr/>
        </p:nvPicPr>
        <p:blipFill>
          <a:blip r:embed="rId6" cstate="print"/>
          <a:srcRect/>
          <a:stretch>
            <a:fillRect/>
          </a:stretch>
        </p:blipFill>
        <p:spPr bwMode="auto">
          <a:xfrm>
            <a:off x="285008" y="3028207"/>
            <a:ext cx="2743200" cy="1152525"/>
          </a:xfrm>
          <a:prstGeom prst="rect">
            <a:avLst/>
          </a:prstGeom>
          <a:noFill/>
          <a:ln w="9525">
            <a:noFill/>
            <a:miter lim="800000"/>
            <a:headEnd/>
            <a:tailEnd/>
          </a:ln>
        </p:spPr>
      </p:pic>
      <p:cxnSp>
        <p:nvCxnSpPr>
          <p:cNvPr id="10" name="9 Conector recto de flecha"/>
          <p:cNvCxnSpPr>
            <a:stCxn id="1029" idx="2"/>
          </p:cNvCxnSpPr>
          <p:nvPr/>
        </p:nvCxnSpPr>
        <p:spPr>
          <a:xfrm rot="5400000">
            <a:off x="1291750" y="4052766"/>
            <a:ext cx="236892" cy="492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Predictability</a:t>
            </a:r>
            <a:r>
              <a:rPr lang="es-ES" dirty="0" smtClean="0"/>
              <a:t>, </a:t>
            </a:r>
            <a:r>
              <a:rPr lang="es-ES" dirty="0" err="1" smtClean="0"/>
              <a:t>controllability</a:t>
            </a:r>
            <a:r>
              <a:rPr lang="es-ES" dirty="0" smtClean="0"/>
              <a:t>, </a:t>
            </a:r>
            <a:r>
              <a:rPr lang="es-ES" dirty="0" err="1" smtClean="0"/>
              <a:t>manageability</a:t>
            </a:r>
            <a:endParaRPr lang="es-ES" dirty="0"/>
          </a:p>
        </p:txBody>
      </p:sp>
      <p:sp>
        <p:nvSpPr>
          <p:cNvPr id="3" name="2 Marcador de contenido"/>
          <p:cNvSpPr>
            <a:spLocks noGrp="1"/>
          </p:cNvSpPr>
          <p:nvPr>
            <p:ph idx="1"/>
          </p:nvPr>
        </p:nvSpPr>
        <p:spPr/>
        <p:txBody>
          <a:bodyPr>
            <a:normAutofit fontScale="77500" lnSpcReduction="20000"/>
          </a:bodyPr>
          <a:lstStyle/>
          <a:p>
            <a:r>
              <a:rPr lang="es-ES" dirty="0" smtClean="0"/>
              <a:t>ARP-Path </a:t>
            </a:r>
            <a:r>
              <a:rPr lang="es-ES" dirty="0" err="1" smtClean="0"/>
              <a:t>is</a:t>
            </a:r>
            <a:r>
              <a:rPr lang="es-ES" dirty="0" smtClean="0"/>
              <a:t> </a:t>
            </a:r>
            <a:r>
              <a:rPr lang="es-ES" i="1" dirty="0" err="1" smtClean="0"/>
              <a:t>inherently</a:t>
            </a:r>
            <a:r>
              <a:rPr lang="es-ES" i="1" dirty="0" smtClean="0"/>
              <a:t> </a:t>
            </a:r>
            <a:r>
              <a:rPr lang="es-ES" i="1" dirty="0" err="1" smtClean="0"/>
              <a:t>effective</a:t>
            </a:r>
            <a:r>
              <a:rPr lang="es-ES" i="1" dirty="0" smtClean="0"/>
              <a:t>: </a:t>
            </a:r>
            <a:r>
              <a:rPr lang="es-ES" dirty="0" err="1" smtClean="0"/>
              <a:t>it</a:t>
            </a:r>
            <a:r>
              <a:rPr lang="es-ES" dirty="0" smtClean="0"/>
              <a:t> </a:t>
            </a:r>
            <a:r>
              <a:rPr lang="es-ES" dirty="0" err="1" smtClean="0"/>
              <a:t>finds</a:t>
            </a:r>
            <a:r>
              <a:rPr lang="es-ES" dirty="0" smtClean="0"/>
              <a:t>, with </a:t>
            </a:r>
            <a:r>
              <a:rPr lang="es-ES" dirty="0" err="1" smtClean="0"/>
              <a:t>zero</a:t>
            </a:r>
            <a:r>
              <a:rPr lang="es-ES" dirty="0" smtClean="0"/>
              <a:t> </a:t>
            </a:r>
            <a:r>
              <a:rPr lang="es-ES" dirty="0" err="1" smtClean="0"/>
              <a:t>added</a:t>
            </a:r>
            <a:r>
              <a:rPr lang="es-ES" dirty="0" smtClean="0"/>
              <a:t> </a:t>
            </a:r>
            <a:r>
              <a:rPr lang="es-ES" dirty="0" err="1" smtClean="0"/>
              <a:t>latency</a:t>
            </a:r>
            <a:r>
              <a:rPr lang="es-ES" dirty="0" smtClean="0"/>
              <a:t>, </a:t>
            </a:r>
            <a:r>
              <a:rPr lang="es-ES" dirty="0" err="1" smtClean="0"/>
              <a:t>the</a:t>
            </a:r>
            <a:r>
              <a:rPr lang="es-ES" dirty="0" smtClean="0"/>
              <a:t> </a:t>
            </a:r>
            <a:r>
              <a:rPr lang="es-ES" i="1" dirty="0" err="1" smtClean="0"/>
              <a:t>best</a:t>
            </a:r>
            <a:r>
              <a:rPr lang="es-ES" i="1" dirty="0" smtClean="0"/>
              <a:t> </a:t>
            </a:r>
            <a:r>
              <a:rPr lang="es-ES" i="1" dirty="0" err="1" smtClean="0"/>
              <a:t>available</a:t>
            </a:r>
            <a:r>
              <a:rPr lang="es-ES" i="1" dirty="0" smtClean="0"/>
              <a:t> </a:t>
            </a:r>
            <a:r>
              <a:rPr lang="es-ES" i="1" dirty="0" err="1" smtClean="0"/>
              <a:t>path</a:t>
            </a:r>
            <a:r>
              <a:rPr lang="es-ES" i="1" dirty="0" smtClean="0"/>
              <a:t> at </a:t>
            </a:r>
            <a:r>
              <a:rPr lang="es-ES" i="1" dirty="0" err="1" smtClean="0"/>
              <a:t>the</a:t>
            </a:r>
            <a:r>
              <a:rPr lang="es-ES" i="1" dirty="0" smtClean="0"/>
              <a:t> time </a:t>
            </a:r>
            <a:r>
              <a:rPr lang="es-ES" i="1" dirty="0" err="1" smtClean="0"/>
              <a:t>it</a:t>
            </a:r>
            <a:r>
              <a:rPr lang="es-ES" i="1" dirty="0" smtClean="0"/>
              <a:t> </a:t>
            </a:r>
            <a:r>
              <a:rPr lang="es-ES" i="1" dirty="0" err="1" smtClean="0"/>
              <a:t>is</a:t>
            </a:r>
            <a:r>
              <a:rPr lang="es-ES" i="1" dirty="0" smtClean="0"/>
              <a:t> </a:t>
            </a:r>
            <a:r>
              <a:rPr lang="es-ES" i="1" dirty="0" err="1" smtClean="0"/>
              <a:t>needed</a:t>
            </a:r>
            <a:r>
              <a:rPr lang="es-ES" dirty="0" smtClean="0"/>
              <a:t>.</a:t>
            </a:r>
          </a:p>
          <a:p>
            <a:r>
              <a:rPr lang="es-ES" dirty="0" smtClean="0"/>
              <a:t>ARP-Path </a:t>
            </a:r>
            <a:r>
              <a:rPr lang="es-ES" dirty="0" err="1" smtClean="0"/>
              <a:t>does</a:t>
            </a:r>
            <a:r>
              <a:rPr lang="es-ES" dirty="0" smtClean="0"/>
              <a:t> </a:t>
            </a:r>
            <a:r>
              <a:rPr lang="es-ES" dirty="0" err="1" smtClean="0"/>
              <a:t>not</a:t>
            </a:r>
            <a:r>
              <a:rPr lang="es-ES" dirty="0" smtClean="0"/>
              <a:t> </a:t>
            </a:r>
            <a:r>
              <a:rPr lang="es-ES" dirty="0" err="1" smtClean="0"/>
              <a:t>provide</a:t>
            </a:r>
            <a:r>
              <a:rPr lang="es-ES" dirty="0" smtClean="0"/>
              <a:t> a </a:t>
            </a:r>
            <a:r>
              <a:rPr lang="es-ES" dirty="0" err="1" smtClean="0"/>
              <a:t>predictable</a:t>
            </a:r>
            <a:r>
              <a:rPr lang="es-ES" dirty="0" smtClean="0"/>
              <a:t>, </a:t>
            </a:r>
            <a:r>
              <a:rPr lang="es-ES" dirty="0" err="1" smtClean="0"/>
              <a:t>deterministic</a:t>
            </a:r>
            <a:r>
              <a:rPr lang="es-ES" dirty="0" smtClean="0"/>
              <a:t> </a:t>
            </a:r>
            <a:r>
              <a:rPr lang="es-ES" dirty="0" err="1" smtClean="0"/>
              <a:t>path</a:t>
            </a:r>
            <a:endParaRPr lang="es-ES" dirty="0" smtClean="0"/>
          </a:p>
          <a:p>
            <a:pPr lvl="1"/>
            <a:r>
              <a:rPr lang="es-ES" dirty="0" err="1" smtClean="0"/>
              <a:t>Is</a:t>
            </a:r>
            <a:r>
              <a:rPr lang="es-ES" dirty="0" smtClean="0"/>
              <a:t> </a:t>
            </a:r>
            <a:r>
              <a:rPr lang="es-ES" dirty="0" err="1" smtClean="0"/>
              <a:t>predictability</a:t>
            </a:r>
            <a:r>
              <a:rPr lang="es-ES" dirty="0" smtClean="0"/>
              <a:t>  of </a:t>
            </a:r>
            <a:r>
              <a:rPr lang="es-ES" dirty="0" err="1" smtClean="0"/>
              <a:t>path</a:t>
            </a:r>
            <a:r>
              <a:rPr lang="es-ES" dirty="0" smtClean="0"/>
              <a:t> </a:t>
            </a:r>
            <a:r>
              <a:rPr lang="es-ES" dirty="0" err="1" smtClean="0"/>
              <a:t>essential</a:t>
            </a:r>
            <a:r>
              <a:rPr lang="es-ES" dirty="0" smtClean="0"/>
              <a:t> </a:t>
            </a:r>
            <a:r>
              <a:rPr lang="es-ES" dirty="0" err="1" smtClean="0"/>
              <a:t>when</a:t>
            </a:r>
            <a:r>
              <a:rPr lang="es-ES" dirty="0" smtClean="0"/>
              <a:t> </a:t>
            </a:r>
            <a:r>
              <a:rPr lang="es-ES" dirty="0" err="1" smtClean="0"/>
              <a:t>reliability</a:t>
            </a:r>
            <a:r>
              <a:rPr lang="es-ES" dirty="0" smtClean="0"/>
              <a:t> and performance are </a:t>
            </a:r>
            <a:r>
              <a:rPr lang="es-ES" dirty="0" err="1" smtClean="0"/>
              <a:t>high</a:t>
            </a:r>
            <a:r>
              <a:rPr lang="es-ES" dirty="0" smtClean="0"/>
              <a:t> ?.</a:t>
            </a:r>
          </a:p>
          <a:p>
            <a:pPr lvl="2"/>
            <a:r>
              <a:rPr lang="es-ES" dirty="0" smtClean="0"/>
              <a:t>ARP-Path </a:t>
            </a:r>
            <a:r>
              <a:rPr lang="es-ES" dirty="0" err="1" smtClean="0"/>
              <a:t>flooding</a:t>
            </a:r>
            <a:r>
              <a:rPr lang="es-ES" dirty="0" smtClean="0"/>
              <a:t>  </a:t>
            </a:r>
            <a:r>
              <a:rPr lang="es-ES" dirty="0" err="1" smtClean="0"/>
              <a:t>itself</a:t>
            </a:r>
            <a:r>
              <a:rPr lang="es-ES" dirty="0" smtClean="0"/>
              <a:t> </a:t>
            </a:r>
            <a:r>
              <a:rPr lang="es-ES" dirty="0" err="1" smtClean="0"/>
              <a:t>provides</a:t>
            </a:r>
            <a:r>
              <a:rPr lang="es-ES" dirty="0" smtClean="0"/>
              <a:t> </a:t>
            </a:r>
            <a:r>
              <a:rPr lang="es-ES" dirty="0" err="1" smtClean="0"/>
              <a:t>high</a:t>
            </a:r>
            <a:r>
              <a:rPr lang="es-ES" dirty="0" smtClean="0"/>
              <a:t> </a:t>
            </a:r>
            <a:r>
              <a:rPr lang="es-ES" dirty="0" err="1" smtClean="0"/>
              <a:t>path</a:t>
            </a:r>
            <a:r>
              <a:rPr lang="es-ES" dirty="0" smtClean="0"/>
              <a:t> </a:t>
            </a:r>
            <a:r>
              <a:rPr lang="es-ES" dirty="0" err="1" smtClean="0"/>
              <a:t>availability</a:t>
            </a:r>
            <a:endParaRPr lang="es-ES" dirty="0" smtClean="0"/>
          </a:p>
          <a:p>
            <a:pPr lvl="1"/>
            <a:r>
              <a:rPr lang="es-ES" dirty="0" err="1" smtClean="0"/>
              <a:t>Controllability</a:t>
            </a:r>
            <a:r>
              <a:rPr lang="es-ES" dirty="0" smtClean="0"/>
              <a:t> and </a:t>
            </a:r>
            <a:r>
              <a:rPr lang="es-ES" dirty="0" err="1" smtClean="0"/>
              <a:t>predictability</a:t>
            </a:r>
            <a:r>
              <a:rPr lang="es-ES" dirty="0" smtClean="0"/>
              <a:t> </a:t>
            </a:r>
            <a:r>
              <a:rPr lang="es-ES" dirty="0" err="1" smtClean="0"/>
              <a:t>may</a:t>
            </a:r>
            <a:r>
              <a:rPr lang="es-ES" dirty="0" smtClean="0"/>
              <a:t> </a:t>
            </a:r>
            <a:r>
              <a:rPr lang="es-ES" dirty="0" err="1" smtClean="0"/>
              <a:t>be</a:t>
            </a:r>
            <a:r>
              <a:rPr lang="es-ES" dirty="0" smtClean="0"/>
              <a:t> </a:t>
            </a:r>
            <a:r>
              <a:rPr lang="es-ES" dirty="0" err="1" smtClean="0"/>
              <a:t>added</a:t>
            </a:r>
            <a:r>
              <a:rPr lang="es-ES" dirty="0" smtClean="0"/>
              <a:t> (bridges/</a:t>
            </a:r>
            <a:r>
              <a:rPr lang="es-ES" dirty="0" err="1" smtClean="0"/>
              <a:t>ports</a:t>
            </a:r>
            <a:r>
              <a:rPr lang="es-ES" dirty="0" smtClean="0"/>
              <a:t> </a:t>
            </a:r>
            <a:r>
              <a:rPr lang="es-ES" dirty="0" err="1" smtClean="0"/>
              <a:t>not</a:t>
            </a:r>
            <a:r>
              <a:rPr lang="es-ES" dirty="0" smtClean="0"/>
              <a:t> </a:t>
            </a:r>
            <a:r>
              <a:rPr lang="es-ES" dirty="0" err="1" smtClean="0"/>
              <a:t>allowed</a:t>
            </a:r>
            <a:r>
              <a:rPr lang="es-ES" dirty="0" smtClean="0"/>
              <a:t> </a:t>
            </a:r>
            <a:r>
              <a:rPr lang="es-ES" dirty="0" err="1" smtClean="0"/>
              <a:t>to</a:t>
            </a:r>
            <a:r>
              <a:rPr lang="es-ES" dirty="0" smtClean="0"/>
              <a:t> </a:t>
            </a:r>
            <a:r>
              <a:rPr lang="es-ES" dirty="0" err="1" smtClean="0"/>
              <a:t>execute</a:t>
            </a:r>
            <a:r>
              <a:rPr lang="es-ES" dirty="0" smtClean="0"/>
              <a:t> </a:t>
            </a:r>
            <a:r>
              <a:rPr lang="es-ES" dirty="0" smtClean="0"/>
              <a:t>ARP-Path, </a:t>
            </a:r>
            <a:r>
              <a:rPr lang="es-ES" dirty="0" err="1" smtClean="0"/>
              <a:t>etc</a:t>
            </a:r>
            <a:r>
              <a:rPr lang="es-ES" dirty="0" smtClean="0"/>
              <a:t>)</a:t>
            </a:r>
          </a:p>
          <a:p>
            <a:pPr lvl="2"/>
            <a:r>
              <a:rPr lang="es-ES" dirty="0" err="1" smtClean="0"/>
              <a:t>V.g.</a:t>
            </a:r>
            <a:r>
              <a:rPr lang="es-ES" dirty="0" smtClean="0"/>
              <a:t> : fine tune and configure at bridges </a:t>
            </a:r>
            <a:r>
              <a:rPr lang="es-ES" dirty="0" err="1" smtClean="0"/>
              <a:t>the</a:t>
            </a:r>
            <a:r>
              <a:rPr lang="es-ES" dirty="0" smtClean="0"/>
              <a:t> </a:t>
            </a:r>
            <a:r>
              <a:rPr lang="es-ES" dirty="0" err="1" smtClean="0"/>
              <a:t>priority</a:t>
            </a:r>
            <a:r>
              <a:rPr lang="es-ES" dirty="0" smtClean="0"/>
              <a:t> </a:t>
            </a:r>
            <a:r>
              <a:rPr lang="es-ES" dirty="0" err="1" smtClean="0"/>
              <a:t>handling</a:t>
            </a:r>
            <a:r>
              <a:rPr lang="es-ES" dirty="0" smtClean="0"/>
              <a:t> of ARP-</a:t>
            </a:r>
            <a:r>
              <a:rPr lang="es-ES" dirty="0" err="1" smtClean="0"/>
              <a:t>Request</a:t>
            </a:r>
            <a:r>
              <a:rPr lang="es-ES" dirty="0" smtClean="0"/>
              <a:t> </a:t>
            </a:r>
            <a:r>
              <a:rPr lang="es-ES" dirty="0" err="1" smtClean="0"/>
              <a:t>frames</a:t>
            </a:r>
            <a:r>
              <a:rPr lang="es-ES" dirty="0" smtClean="0"/>
              <a:t> (</a:t>
            </a:r>
            <a:r>
              <a:rPr lang="es-ES" dirty="0" err="1" smtClean="0"/>
              <a:t>latency</a:t>
            </a:r>
            <a:r>
              <a:rPr lang="es-ES" dirty="0" smtClean="0"/>
              <a:t>, </a:t>
            </a:r>
            <a:r>
              <a:rPr lang="es-ES" dirty="0" err="1" smtClean="0"/>
              <a:t>queues</a:t>
            </a:r>
            <a:r>
              <a:rPr lang="es-ES" dirty="0" smtClean="0"/>
              <a:t>, </a:t>
            </a:r>
            <a:r>
              <a:rPr lang="es-ES" dirty="0" err="1" smtClean="0"/>
              <a:t>forwarding</a:t>
            </a:r>
            <a:r>
              <a:rPr lang="es-ES" dirty="0" smtClean="0"/>
              <a:t> </a:t>
            </a:r>
            <a:r>
              <a:rPr lang="es-ES" dirty="0" err="1" smtClean="0"/>
              <a:t>preferences</a:t>
            </a:r>
            <a:r>
              <a:rPr lang="es-ES" dirty="0" smtClean="0"/>
              <a:t>). </a:t>
            </a:r>
            <a:endParaRPr lang="es-ES" dirty="0" smtClean="0"/>
          </a:p>
          <a:p>
            <a:pPr lvl="1"/>
            <a:r>
              <a:rPr lang="es-ES" dirty="0" smtClean="0"/>
              <a:t>ARP-Path </a:t>
            </a:r>
            <a:r>
              <a:rPr lang="es-ES" dirty="0" err="1" smtClean="0"/>
              <a:t>is</a:t>
            </a:r>
            <a:r>
              <a:rPr lang="es-ES" dirty="0" smtClean="0"/>
              <a:t> </a:t>
            </a:r>
            <a:r>
              <a:rPr lang="es-ES" dirty="0" err="1" smtClean="0"/>
              <a:t>somehow</a:t>
            </a:r>
            <a:r>
              <a:rPr lang="es-ES" dirty="0" smtClean="0"/>
              <a:t> </a:t>
            </a:r>
            <a:r>
              <a:rPr lang="es-ES" dirty="0" err="1" smtClean="0"/>
              <a:t>an</a:t>
            </a:r>
            <a:r>
              <a:rPr lang="es-ES" dirty="0" smtClean="0"/>
              <a:t> “</a:t>
            </a:r>
            <a:r>
              <a:rPr lang="es-ES" dirty="0" err="1" smtClean="0"/>
              <a:t>autonomic</a:t>
            </a:r>
            <a:r>
              <a:rPr lang="es-ES" dirty="0" smtClean="0"/>
              <a:t>” </a:t>
            </a:r>
            <a:r>
              <a:rPr lang="es-ES" dirty="0" err="1" smtClean="0"/>
              <a:t>protocol</a:t>
            </a:r>
            <a:r>
              <a:rPr lang="es-ES" dirty="0" smtClean="0"/>
              <a:t>: </a:t>
            </a:r>
            <a:r>
              <a:rPr lang="es-ES" dirty="0" err="1" smtClean="0"/>
              <a:t>it</a:t>
            </a:r>
            <a:r>
              <a:rPr lang="es-ES" dirty="0" smtClean="0"/>
              <a:t> </a:t>
            </a:r>
            <a:r>
              <a:rPr lang="es-ES" dirty="0" err="1" smtClean="0"/>
              <a:t>finds</a:t>
            </a:r>
            <a:r>
              <a:rPr lang="es-ES" dirty="0" smtClean="0"/>
              <a:t> </a:t>
            </a:r>
            <a:r>
              <a:rPr lang="es-ES" dirty="0" err="1" smtClean="0"/>
              <a:t>paths</a:t>
            </a:r>
            <a:r>
              <a:rPr lang="es-ES" dirty="0" smtClean="0"/>
              <a:t> and balances load </a:t>
            </a:r>
            <a:r>
              <a:rPr lang="es-ES" dirty="0" err="1" smtClean="0"/>
              <a:t>according</a:t>
            </a:r>
            <a:r>
              <a:rPr lang="es-ES" dirty="0" smtClean="0"/>
              <a:t> </a:t>
            </a:r>
            <a:r>
              <a:rPr lang="es-ES" dirty="0" err="1" smtClean="0"/>
              <a:t>to</a:t>
            </a:r>
            <a:r>
              <a:rPr lang="es-ES" dirty="0" smtClean="0"/>
              <a:t> </a:t>
            </a:r>
            <a:r>
              <a:rPr lang="es-ES" dirty="0" err="1" smtClean="0"/>
              <a:t>the</a:t>
            </a:r>
            <a:r>
              <a:rPr lang="es-ES" dirty="0" smtClean="0"/>
              <a:t> </a:t>
            </a:r>
            <a:r>
              <a:rPr lang="es-ES" dirty="0" err="1" smtClean="0"/>
              <a:t>latencies</a:t>
            </a:r>
            <a:r>
              <a:rPr lang="es-ES" dirty="0" smtClean="0"/>
              <a:t>. </a:t>
            </a:r>
          </a:p>
          <a:p>
            <a:pPr lvl="2"/>
            <a:r>
              <a:rPr lang="es-ES" i="1" dirty="0" err="1" smtClean="0"/>
              <a:t>Autonomic</a:t>
            </a:r>
            <a:r>
              <a:rPr lang="es-ES" i="1" dirty="0" smtClean="0"/>
              <a:t> </a:t>
            </a:r>
            <a:r>
              <a:rPr lang="es-ES" i="1" dirty="0" err="1" smtClean="0"/>
              <a:t>protocols</a:t>
            </a:r>
            <a:r>
              <a:rPr lang="es-ES" i="1" dirty="0" smtClean="0"/>
              <a:t> </a:t>
            </a:r>
            <a:r>
              <a:rPr lang="es-ES" i="1" dirty="0" err="1" smtClean="0"/>
              <a:t>need</a:t>
            </a:r>
            <a:r>
              <a:rPr lang="es-ES" i="1" dirty="0" smtClean="0"/>
              <a:t> </a:t>
            </a:r>
            <a:r>
              <a:rPr lang="es-ES" i="1" dirty="0" err="1" smtClean="0"/>
              <a:t>autonomy</a:t>
            </a:r>
            <a:r>
              <a:rPr lang="es-ES" dirty="0" smtClean="0"/>
              <a:t>.  </a:t>
            </a:r>
          </a:p>
          <a:p>
            <a:pPr lvl="1"/>
            <a:endParaRPr lang="es-ES" i="1" dirty="0" smtClean="0"/>
          </a:p>
          <a:p>
            <a:pPr lvl="2">
              <a:buNone/>
            </a:pP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Predictability</a:t>
            </a:r>
            <a:r>
              <a:rPr lang="es-ES" dirty="0" smtClean="0"/>
              <a:t>, </a:t>
            </a:r>
            <a:r>
              <a:rPr lang="es-ES" dirty="0" err="1" smtClean="0"/>
              <a:t>controllability</a:t>
            </a:r>
            <a:r>
              <a:rPr lang="es-ES" dirty="0" smtClean="0"/>
              <a:t>, </a:t>
            </a:r>
            <a:r>
              <a:rPr lang="es-ES" dirty="0" err="1" smtClean="0"/>
              <a:t>manageability</a:t>
            </a:r>
            <a:endParaRPr lang="es-ES" dirty="0"/>
          </a:p>
        </p:txBody>
      </p:sp>
      <p:sp>
        <p:nvSpPr>
          <p:cNvPr id="3" name="2 Marcador de contenido"/>
          <p:cNvSpPr>
            <a:spLocks noGrp="1"/>
          </p:cNvSpPr>
          <p:nvPr>
            <p:ph idx="1"/>
          </p:nvPr>
        </p:nvSpPr>
        <p:spPr/>
        <p:txBody>
          <a:bodyPr/>
          <a:lstStyle/>
          <a:p>
            <a:r>
              <a:rPr lang="es-ES" dirty="0" err="1" smtClean="0"/>
              <a:t>Manageability</a:t>
            </a:r>
            <a:r>
              <a:rPr lang="es-ES" dirty="0" smtClean="0"/>
              <a:t>: Bridges and </a:t>
            </a:r>
            <a:r>
              <a:rPr lang="es-ES" dirty="0" err="1" smtClean="0"/>
              <a:t>ports</a:t>
            </a:r>
            <a:r>
              <a:rPr lang="es-ES" dirty="0" smtClean="0"/>
              <a:t> can </a:t>
            </a:r>
            <a:r>
              <a:rPr lang="es-ES" dirty="0" err="1" smtClean="0"/>
              <a:t>be</a:t>
            </a:r>
            <a:r>
              <a:rPr lang="es-ES" dirty="0" smtClean="0"/>
              <a:t> </a:t>
            </a:r>
            <a:r>
              <a:rPr lang="es-ES" dirty="0" err="1" smtClean="0"/>
              <a:t>included</a:t>
            </a:r>
            <a:r>
              <a:rPr lang="es-ES" dirty="0" smtClean="0"/>
              <a:t> </a:t>
            </a:r>
            <a:r>
              <a:rPr lang="es-ES" dirty="0" err="1" smtClean="0"/>
              <a:t>or</a:t>
            </a:r>
            <a:r>
              <a:rPr lang="es-ES" dirty="0" smtClean="0"/>
              <a:t> </a:t>
            </a:r>
            <a:r>
              <a:rPr lang="es-ES" dirty="0" err="1" smtClean="0"/>
              <a:t>excluded</a:t>
            </a:r>
            <a:r>
              <a:rPr lang="es-ES" dirty="0" smtClean="0"/>
              <a:t> </a:t>
            </a:r>
            <a:r>
              <a:rPr lang="es-ES" dirty="0" err="1" smtClean="0"/>
              <a:t>from</a:t>
            </a:r>
            <a:r>
              <a:rPr lang="es-ES" dirty="0" smtClean="0"/>
              <a:t> </a:t>
            </a:r>
            <a:r>
              <a:rPr lang="es-ES" dirty="0" err="1" smtClean="0"/>
              <a:t>the</a:t>
            </a:r>
            <a:r>
              <a:rPr lang="es-ES" dirty="0" smtClean="0"/>
              <a:t> ARP Path </a:t>
            </a:r>
            <a:r>
              <a:rPr lang="es-ES" dirty="0" err="1" smtClean="0"/>
              <a:t>protocol</a:t>
            </a:r>
            <a:r>
              <a:rPr lang="es-ES" dirty="0" smtClean="0"/>
              <a:t> </a:t>
            </a:r>
            <a:r>
              <a:rPr lang="es-ES" dirty="0" err="1" smtClean="0"/>
              <a:t>via</a:t>
            </a:r>
            <a:r>
              <a:rPr lang="es-ES" dirty="0" smtClean="0"/>
              <a:t> SNMP.</a:t>
            </a:r>
          </a:p>
          <a:p>
            <a:r>
              <a:rPr lang="es-ES" dirty="0" smtClean="0"/>
              <a:t>Can </a:t>
            </a:r>
            <a:r>
              <a:rPr lang="es-ES" dirty="0" err="1" smtClean="0"/>
              <a:t>coexist</a:t>
            </a:r>
            <a:r>
              <a:rPr lang="es-ES" dirty="0" smtClean="0"/>
              <a:t> with </a:t>
            </a:r>
            <a:r>
              <a:rPr lang="es-ES" dirty="0" err="1" smtClean="0"/>
              <a:t>spanning</a:t>
            </a:r>
            <a:r>
              <a:rPr lang="es-ES" dirty="0" smtClean="0"/>
              <a:t> </a:t>
            </a:r>
            <a:r>
              <a:rPr lang="es-ES" dirty="0" err="1" smtClean="0"/>
              <a:t>tree</a:t>
            </a:r>
            <a:r>
              <a:rPr lang="es-ES" dirty="0" smtClean="0"/>
              <a:t> </a:t>
            </a:r>
            <a:r>
              <a:rPr lang="es-ES" dirty="0" err="1" smtClean="0"/>
              <a:t>or</a:t>
            </a:r>
            <a:r>
              <a:rPr lang="es-ES" dirty="0" smtClean="0"/>
              <a:t> SPB </a:t>
            </a:r>
            <a:r>
              <a:rPr lang="es-ES" dirty="0" err="1" smtClean="0"/>
              <a:t>protocols</a:t>
            </a:r>
            <a:r>
              <a:rPr lang="es-ES" dirty="0" smtClean="0"/>
              <a:t> (</a:t>
            </a:r>
            <a:r>
              <a:rPr lang="es-ES" dirty="0" err="1" smtClean="0"/>
              <a:t>separation</a:t>
            </a:r>
            <a:r>
              <a:rPr lang="es-ES" dirty="0" smtClean="0"/>
              <a:t> </a:t>
            </a:r>
            <a:r>
              <a:rPr lang="es-ES" dirty="0" err="1" smtClean="0"/>
              <a:t>by</a:t>
            </a:r>
            <a:r>
              <a:rPr lang="es-ES" dirty="0" smtClean="0"/>
              <a:t> </a:t>
            </a:r>
            <a:r>
              <a:rPr lang="es-ES" dirty="0" err="1" smtClean="0"/>
              <a:t>VLANs</a:t>
            </a:r>
            <a:r>
              <a:rPr lang="es-ES" dirty="0" smtClean="0"/>
              <a:t>)</a:t>
            </a:r>
          </a:p>
          <a:p>
            <a:r>
              <a:rPr lang="es-ES" dirty="0" smtClean="0"/>
              <a:t>Compatible with </a:t>
            </a:r>
            <a:r>
              <a:rPr lang="es-ES" dirty="0" err="1" smtClean="0"/>
              <a:t>standard</a:t>
            </a:r>
            <a:r>
              <a:rPr lang="es-ES" dirty="0" smtClean="0"/>
              <a:t> </a:t>
            </a:r>
            <a:r>
              <a:rPr lang="es-ES" dirty="0" err="1" smtClean="0"/>
              <a:t>Connectivity</a:t>
            </a:r>
            <a:r>
              <a:rPr lang="es-ES" dirty="0" smtClean="0"/>
              <a:t> </a:t>
            </a:r>
            <a:r>
              <a:rPr lang="es-ES" dirty="0" err="1" smtClean="0"/>
              <a:t>Fault</a:t>
            </a:r>
            <a:r>
              <a:rPr lang="es-ES" dirty="0" smtClean="0"/>
              <a:t> Management </a:t>
            </a:r>
            <a:r>
              <a:rPr lang="es-ES" dirty="0" err="1" smtClean="0"/>
              <a:t>mechanisms</a:t>
            </a:r>
            <a:r>
              <a:rPr lang="es-ES" dirty="0" smtClean="0"/>
              <a:t>.</a:t>
            </a:r>
          </a:p>
          <a:p>
            <a:pPr>
              <a:buNone/>
            </a:pPr>
            <a:endParaRPr lang="es-ES" i="1" dirty="0" smtClean="0"/>
          </a:p>
          <a:p>
            <a:endParaRPr lang="es-ES" i="1" dirty="0" smtClean="0"/>
          </a:p>
          <a:p>
            <a:endParaRPr lang="es-ES" i="1" dirty="0" smtClean="0"/>
          </a:p>
          <a:p>
            <a:endParaRPr lang="es-ES" i="1" dirty="0" smtClean="0"/>
          </a:p>
          <a:p>
            <a:pPr lvl="2">
              <a:buNone/>
            </a:pP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Applicability</a:t>
            </a:r>
            <a:r>
              <a:rPr lang="es-ES" dirty="0" smtClean="0"/>
              <a:t> </a:t>
            </a:r>
            <a:r>
              <a:rPr lang="es-ES" dirty="0" smtClean="0"/>
              <a:t> </a:t>
            </a:r>
            <a:r>
              <a:rPr lang="es-ES" dirty="0" err="1" smtClean="0"/>
              <a:t>to</a:t>
            </a:r>
            <a:r>
              <a:rPr lang="es-ES" dirty="0" smtClean="0"/>
              <a:t> </a:t>
            </a:r>
            <a:r>
              <a:rPr lang="es-ES" dirty="0" smtClean="0"/>
              <a:t>IEEE </a:t>
            </a:r>
            <a:r>
              <a:rPr lang="es-ES" dirty="0" smtClean="0"/>
              <a:t>802.1 </a:t>
            </a:r>
            <a:r>
              <a:rPr lang="es-ES" dirty="0" err="1" smtClean="0"/>
              <a:t>protocols</a:t>
            </a:r>
            <a:endParaRPr lang="es-ES" dirty="0"/>
          </a:p>
        </p:txBody>
      </p:sp>
      <p:sp>
        <p:nvSpPr>
          <p:cNvPr id="3" name="2 Marcador de contenido"/>
          <p:cNvSpPr>
            <a:spLocks noGrp="1"/>
          </p:cNvSpPr>
          <p:nvPr>
            <p:ph idx="1"/>
          </p:nvPr>
        </p:nvSpPr>
        <p:spPr/>
        <p:txBody>
          <a:bodyPr>
            <a:normAutofit fontScale="92500" lnSpcReduction="10000"/>
          </a:bodyPr>
          <a:lstStyle/>
          <a:p>
            <a:r>
              <a:rPr lang="es-ES" b="1" dirty="0" smtClean="0"/>
              <a:t>802.1D</a:t>
            </a:r>
            <a:r>
              <a:rPr lang="es-ES" dirty="0" smtClean="0"/>
              <a:t> : </a:t>
            </a:r>
            <a:r>
              <a:rPr lang="es-ES" dirty="0" err="1" smtClean="0"/>
              <a:t>add</a:t>
            </a:r>
            <a:r>
              <a:rPr lang="es-ES" dirty="0" smtClean="0"/>
              <a:t> </a:t>
            </a:r>
            <a:r>
              <a:rPr lang="es-ES" dirty="0" smtClean="0"/>
              <a:t>ARP-Path </a:t>
            </a:r>
            <a:r>
              <a:rPr lang="es-ES" dirty="0" err="1" smtClean="0"/>
              <a:t>forwarding</a:t>
            </a:r>
            <a:r>
              <a:rPr lang="es-ES" dirty="0" smtClean="0"/>
              <a:t> </a:t>
            </a:r>
            <a:r>
              <a:rPr lang="es-ES" dirty="0" smtClean="0"/>
              <a:t>as a </a:t>
            </a:r>
            <a:r>
              <a:rPr lang="es-ES" dirty="0" err="1" smtClean="0"/>
              <a:t>complementary</a:t>
            </a:r>
            <a:r>
              <a:rPr lang="es-ES" dirty="0" smtClean="0"/>
              <a:t> </a:t>
            </a:r>
            <a:r>
              <a:rPr lang="es-ES" dirty="0" err="1" smtClean="0"/>
              <a:t>optional</a:t>
            </a:r>
            <a:r>
              <a:rPr lang="es-ES" dirty="0" smtClean="0"/>
              <a:t> </a:t>
            </a:r>
            <a:r>
              <a:rPr lang="es-ES" dirty="0" err="1" smtClean="0"/>
              <a:t>protocol</a:t>
            </a:r>
            <a:r>
              <a:rPr lang="es-ES" dirty="0" smtClean="0"/>
              <a:t> </a:t>
            </a:r>
            <a:r>
              <a:rPr lang="es-ES" dirty="0" err="1" smtClean="0"/>
              <a:t>to</a:t>
            </a:r>
            <a:r>
              <a:rPr lang="es-ES" dirty="0" smtClean="0"/>
              <a:t> </a:t>
            </a:r>
            <a:r>
              <a:rPr lang="es-ES" dirty="0" err="1" smtClean="0"/>
              <a:t>spanning</a:t>
            </a:r>
            <a:r>
              <a:rPr lang="es-ES" dirty="0" smtClean="0"/>
              <a:t> </a:t>
            </a:r>
            <a:r>
              <a:rPr lang="es-ES" dirty="0" err="1" smtClean="0"/>
              <a:t>tree</a:t>
            </a:r>
            <a:r>
              <a:rPr lang="es-ES" dirty="0" smtClean="0"/>
              <a:t>.</a:t>
            </a:r>
            <a:endParaRPr lang="es-ES" dirty="0" smtClean="0"/>
          </a:p>
          <a:p>
            <a:pPr lvl="1"/>
            <a:r>
              <a:rPr lang="es-ES" dirty="0" err="1" smtClean="0"/>
              <a:t>Obtaining</a:t>
            </a:r>
            <a:r>
              <a:rPr lang="es-ES" dirty="0" smtClean="0"/>
              <a:t> simple, </a:t>
            </a:r>
            <a:r>
              <a:rPr lang="es-ES" dirty="0" err="1" smtClean="0"/>
              <a:t>efficient</a:t>
            </a:r>
            <a:r>
              <a:rPr lang="es-ES" dirty="0" smtClean="0"/>
              <a:t> </a:t>
            </a:r>
            <a:r>
              <a:rPr lang="es-ES" dirty="0" err="1" smtClean="0"/>
              <a:t>low</a:t>
            </a:r>
            <a:r>
              <a:rPr lang="es-ES" dirty="0" smtClean="0"/>
              <a:t> </a:t>
            </a:r>
            <a:r>
              <a:rPr lang="es-ES" dirty="0" err="1" smtClean="0"/>
              <a:t>latency</a:t>
            </a:r>
            <a:r>
              <a:rPr lang="es-ES" dirty="0" smtClean="0"/>
              <a:t> </a:t>
            </a:r>
            <a:r>
              <a:rPr lang="es-ES" dirty="0" err="1" smtClean="0"/>
              <a:t>switches</a:t>
            </a:r>
            <a:endParaRPr lang="es-ES" dirty="0" smtClean="0"/>
          </a:p>
          <a:p>
            <a:r>
              <a:rPr lang="es-ES" dirty="0" smtClean="0"/>
              <a:t>SPBV: </a:t>
            </a:r>
            <a:r>
              <a:rPr lang="es-ES" dirty="0" err="1" smtClean="0"/>
              <a:t>add</a:t>
            </a:r>
            <a:r>
              <a:rPr lang="es-ES" dirty="0" smtClean="0"/>
              <a:t> </a:t>
            </a:r>
            <a:r>
              <a:rPr lang="es-ES" dirty="0" err="1" smtClean="0"/>
              <a:t>Broad</a:t>
            </a:r>
            <a:r>
              <a:rPr lang="es-ES" dirty="0" smtClean="0"/>
              <a:t>-Path as </a:t>
            </a:r>
            <a:r>
              <a:rPr lang="es-ES" dirty="0" err="1" smtClean="0"/>
              <a:t>optional</a:t>
            </a:r>
            <a:r>
              <a:rPr lang="es-ES" dirty="0" smtClean="0"/>
              <a:t> </a:t>
            </a:r>
            <a:r>
              <a:rPr lang="es-ES" dirty="0" err="1" smtClean="0"/>
              <a:t>mechanism</a:t>
            </a:r>
            <a:r>
              <a:rPr lang="es-ES" dirty="0" smtClean="0"/>
              <a:t> </a:t>
            </a:r>
            <a:r>
              <a:rPr lang="es-ES" dirty="0" err="1" smtClean="0"/>
              <a:t>to</a:t>
            </a:r>
            <a:r>
              <a:rPr lang="es-ES" dirty="0" smtClean="0"/>
              <a:t> </a:t>
            </a:r>
            <a:r>
              <a:rPr lang="es-ES" dirty="0" smtClean="0"/>
              <a:t>set </a:t>
            </a:r>
            <a:r>
              <a:rPr lang="es-ES" dirty="0" smtClean="0"/>
              <a:t>up </a:t>
            </a:r>
            <a:r>
              <a:rPr lang="es-ES" dirty="0" err="1" smtClean="0"/>
              <a:t>trees</a:t>
            </a:r>
            <a:r>
              <a:rPr lang="es-ES" dirty="0" smtClean="0"/>
              <a:t>. </a:t>
            </a:r>
            <a:r>
              <a:rPr lang="es-ES" dirty="0" err="1" smtClean="0"/>
              <a:t>Interesting</a:t>
            </a:r>
            <a:r>
              <a:rPr lang="es-ES" dirty="0" smtClean="0"/>
              <a:t> </a:t>
            </a:r>
            <a:r>
              <a:rPr lang="es-ES" dirty="0" smtClean="0"/>
              <a:t>as </a:t>
            </a:r>
            <a:r>
              <a:rPr lang="es-ES" dirty="0" err="1" smtClean="0"/>
              <a:t>an</a:t>
            </a:r>
            <a:r>
              <a:rPr lang="es-ES" dirty="0" smtClean="0"/>
              <a:t> </a:t>
            </a:r>
            <a:r>
              <a:rPr lang="es-ES" dirty="0" err="1" smtClean="0"/>
              <a:t>alternative</a:t>
            </a:r>
            <a:r>
              <a:rPr lang="es-ES" dirty="0" smtClean="0"/>
              <a:t> </a:t>
            </a:r>
            <a:r>
              <a:rPr lang="es-ES" dirty="0" err="1" smtClean="0"/>
              <a:t>mechanism</a:t>
            </a:r>
            <a:r>
              <a:rPr lang="es-ES" dirty="0" smtClean="0"/>
              <a:t>.</a:t>
            </a:r>
            <a:endParaRPr lang="es-ES" dirty="0" smtClean="0"/>
          </a:p>
          <a:p>
            <a:r>
              <a:rPr lang="es-ES" dirty="0" smtClean="0"/>
              <a:t>SPBM: </a:t>
            </a:r>
            <a:r>
              <a:rPr lang="es-ES" dirty="0" smtClean="0"/>
              <a:t> </a:t>
            </a:r>
            <a:r>
              <a:rPr lang="es-ES" dirty="0" err="1" smtClean="0"/>
              <a:t>Broad</a:t>
            </a:r>
            <a:r>
              <a:rPr lang="es-ES" dirty="0" smtClean="0"/>
              <a:t>-Path </a:t>
            </a:r>
            <a:r>
              <a:rPr lang="es-ES" dirty="0" err="1" smtClean="0"/>
              <a:t>requires</a:t>
            </a:r>
            <a:r>
              <a:rPr lang="es-ES" dirty="0" smtClean="0"/>
              <a:t> MAC </a:t>
            </a:r>
            <a:r>
              <a:rPr lang="es-ES" dirty="0" err="1" smtClean="0"/>
              <a:t>learning</a:t>
            </a:r>
            <a:r>
              <a:rPr lang="es-ES" dirty="0" smtClean="0"/>
              <a:t> with ARP </a:t>
            </a:r>
            <a:r>
              <a:rPr lang="es-ES" dirty="0" err="1" smtClean="0"/>
              <a:t>frames</a:t>
            </a:r>
            <a:r>
              <a:rPr lang="es-ES" dirty="0" smtClean="0"/>
              <a:t>.               </a:t>
            </a:r>
            <a:endParaRPr lang="es-ES" dirty="0" smtClean="0"/>
          </a:p>
          <a:p>
            <a:pPr>
              <a:buNone/>
            </a:pPr>
            <a:r>
              <a:rPr lang="es-ES" dirty="0" smtClean="0"/>
              <a:t> </a:t>
            </a: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Contents</a:t>
            </a:r>
            <a:endParaRPr lang="es-ES" dirty="0"/>
          </a:p>
        </p:txBody>
      </p:sp>
      <p:sp>
        <p:nvSpPr>
          <p:cNvPr id="3" name="2 Marcador de contenido"/>
          <p:cNvSpPr>
            <a:spLocks noGrp="1"/>
          </p:cNvSpPr>
          <p:nvPr>
            <p:ph idx="1"/>
          </p:nvPr>
        </p:nvSpPr>
        <p:spPr>
          <a:xfrm>
            <a:off x="457199" y="1600200"/>
            <a:ext cx="8532421" cy="4525963"/>
          </a:xfrm>
        </p:spPr>
        <p:txBody>
          <a:bodyPr>
            <a:normAutofit fontScale="92500" lnSpcReduction="20000"/>
          </a:bodyPr>
          <a:lstStyle/>
          <a:p>
            <a:r>
              <a:rPr lang="es-ES" dirty="0" err="1" smtClean="0"/>
              <a:t>Introduction</a:t>
            </a:r>
            <a:r>
              <a:rPr lang="es-ES" dirty="0" smtClean="0"/>
              <a:t>.</a:t>
            </a:r>
          </a:p>
          <a:p>
            <a:r>
              <a:rPr lang="es-ES" dirty="0" err="1" smtClean="0"/>
              <a:t>Broad</a:t>
            </a:r>
            <a:r>
              <a:rPr lang="es-ES" dirty="0" smtClean="0"/>
              <a:t>-Path </a:t>
            </a:r>
            <a:r>
              <a:rPr lang="es-ES" dirty="0" err="1" smtClean="0"/>
              <a:t>mechanism</a:t>
            </a:r>
            <a:r>
              <a:rPr lang="es-ES" dirty="0" smtClean="0"/>
              <a:t> (base of </a:t>
            </a:r>
            <a:r>
              <a:rPr lang="es-ES" dirty="0" err="1" smtClean="0"/>
              <a:t>the</a:t>
            </a:r>
            <a:r>
              <a:rPr lang="es-ES" dirty="0" smtClean="0"/>
              <a:t> ARP-Path </a:t>
            </a:r>
            <a:r>
              <a:rPr lang="es-ES" dirty="0" err="1" smtClean="0"/>
              <a:t>protocol</a:t>
            </a:r>
            <a:r>
              <a:rPr lang="es-ES" dirty="0" smtClean="0"/>
              <a:t>)</a:t>
            </a:r>
            <a:endParaRPr lang="es-ES" dirty="0" smtClean="0"/>
          </a:p>
          <a:p>
            <a:pPr lvl="1"/>
            <a:r>
              <a:rPr lang="es-ES" dirty="0" smtClean="0"/>
              <a:t>Basic </a:t>
            </a:r>
            <a:r>
              <a:rPr lang="es-ES" dirty="0" err="1" smtClean="0"/>
              <a:t>operation</a:t>
            </a:r>
            <a:endParaRPr lang="es-ES" dirty="0" smtClean="0"/>
          </a:p>
          <a:p>
            <a:pPr lvl="1"/>
            <a:r>
              <a:rPr lang="es-ES" dirty="0" err="1" smtClean="0"/>
              <a:t>Implementations</a:t>
            </a:r>
            <a:endParaRPr lang="es-ES" dirty="0" smtClean="0"/>
          </a:p>
          <a:p>
            <a:pPr lvl="1"/>
            <a:r>
              <a:rPr lang="es-ES" dirty="0" err="1" smtClean="0"/>
              <a:t>Simulation</a:t>
            </a:r>
            <a:r>
              <a:rPr lang="es-ES" dirty="0" smtClean="0"/>
              <a:t> </a:t>
            </a:r>
            <a:r>
              <a:rPr lang="es-ES" dirty="0" err="1" smtClean="0"/>
              <a:t>results</a:t>
            </a:r>
            <a:r>
              <a:rPr lang="es-ES" dirty="0" smtClean="0"/>
              <a:t>: </a:t>
            </a:r>
          </a:p>
          <a:p>
            <a:pPr lvl="2"/>
            <a:r>
              <a:rPr lang="es-ES" dirty="0" err="1" smtClean="0"/>
              <a:t>Throughput</a:t>
            </a:r>
            <a:r>
              <a:rPr lang="es-ES" dirty="0" smtClean="0"/>
              <a:t> and load </a:t>
            </a:r>
            <a:r>
              <a:rPr lang="es-ES" dirty="0" err="1" smtClean="0"/>
              <a:t>distribution</a:t>
            </a:r>
            <a:endParaRPr lang="es-ES" dirty="0" smtClean="0"/>
          </a:p>
          <a:p>
            <a:pPr lvl="2"/>
            <a:r>
              <a:rPr lang="es-ES" dirty="0" err="1" smtClean="0"/>
              <a:t>Compatibility</a:t>
            </a:r>
            <a:r>
              <a:rPr lang="es-ES" dirty="0" smtClean="0"/>
              <a:t> </a:t>
            </a:r>
            <a:r>
              <a:rPr lang="es-ES" dirty="0" smtClean="0"/>
              <a:t>with </a:t>
            </a:r>
            <a:r>
              <a:rPr lang="es-ES" dirty="0" err="1" smtClean="0"/>
              <a:t>standard</a:t>
            </a:r>
            <a:r>
              <a:rPr lang="es-ES" dirty="0" smtClean="0"/>
              <a:t> bridges</a:t>
            </a:r>
          </a:p>
          <a:p>
            <a:pPr lvl="1"/>
            <a:r>
              <a:rPr lang="es-ES" dirty="0" err="1" smtClean="0"/>
              <a:t>Applicability</a:t>
            </a:r>
            <a:r>
              <a:rPr lang="es-ES" dirty="0" smtClean="0"/>
              <a:t> </a:t>
            </a:r>
            <a:r>
              <a:rPr lang="es-ES" dirty="0" smtClean="0"/>
              <a:t> </a:t>
            </a:r>
            <a:r>
              <a:rPr lang="es-ES" dirty="0" err="1" smtClean="0"/>
              <a:t>to</a:t>
            </a:r>
            <a:r>
              <a:rPr lang="es-ES" dirty="0" smtClean="0"/>
              <a:t> IEEE 802.1 </a:t>
            </a:r>
            <a:r>
              <a:rPr lang="es-ES" dirty="0" err="1" smtClean="0"/>
              <a:t>protocols</a:t>
            </a:r>
            <a:endParaRPr lang="es-ES" dirty="0" smtClean="0"/>
          </a:p>
          <a:p>
            <a:pPr lvl="1"/>
            <a:r>
              <a:rPr lang="es-ES" dirty="0" err="1" smtClean="0"/>
              <a:t>The</a:t>
            </a:r>
            <a:r>
              <a:rPr lang="es-ES" dirty="0" smtClean="0"/>
              <a:t> </a:t>
            </a:r>
            <a:r>
              <a:rPr lang="es-ES" dirty="0" err="1" smtClean="0"/>
              <a:t>road</a:t>
            </a:r>
            <a:r>
              <a:rPr lang="es-ES" dirty="0" smtClean="0"/>
              <a:t> </a:t>
            </a:r>
            <a:r>
              <a:rPr lang="es-ES" dirty="0" err="1" smtClean="0"/>
              <a:t>ahead</a:t>
            </a:r>
            <a:endParaRPr lang="es-ES" dirty="0" smtClean="0"/>
          </a:p>
          <a:p>
            <a:r>
              <a:rPr lang="es-ES" dirty="0" err="1" smtClean="0"/>
              <a:t>Conclusion</a:t>
            </a:r>
            <a:endParaRPr lang="es-ES" dirty="0" smtClean="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2</a:t>
            </a:fld>
            <a:endParaRPr lang="es-E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544296" cy="1143000"/>
          </a:xfrm>
        </p:spPr>
        <p:txBody>
          <a:bodyPr>
            <a:normAutofit fontScale="90000"/>
          </a:bodyPr>
          <a:lstStyle/>
          <a:p>
            <a:r>
              <a:rPr lang="es-ES" dirty="0" err="1" smtClean="0"/>
              <a:t>The</a:t>
            </a:r>
            <a:r>
              <a:rPr lang="es-ES" dirty="0" smtClean="0"/>
              <a:t> </a:t>
            </a:r>
            <a:r>
              <a:rPr lang="es-ES" dirty="0" err="1" smtClean="0"/>
              <a:t>road</a:t>
            </a:r>
            <a:r>
              <a:rPr lang="es-ES" dirty="0" smtClean="0"/>
              <a:t> </a:t>
            </a:r>
            <a:r>
              <a:rPr lang="es-ES" dirty="0" err="1" smtClean="0"/>
              <a:t>ahead</a:t>
            </a:r>
            <a:r>
              <a:rPr lang="es-ES" dirty="0" smtClean="0"/>
              <a:t>…  </a:t>
            </a:r>
            <a:r>
              <a:rPr lang="es-ES" sz="2800" i="1" dirty="0" smtClean="0"/>
              <a:t> </a:t>
            </a:r>
            <a:br>
              <a:rPr lang="es-ES" sz="2800" i="1" dirty="0" smtClean="0"/>
            </a:br>
            <a:r>
              <a:rPr lang="es-ES" sz="2800" i="1" dirty="0" smtClean="0"/>
              <a:t> </a:t>
            </a:r>
            <a:r>
              <a:rPr lang="es-ES" sz="2800" i="1" dirty="0" smtClean="0"/>
              <a:t>                                                    (</a:t>
            </a:r>
            <a:r>
              <a:rPr lang="es-ES" sz="2800" i="1" dirty="0" err="1" smtClean="0"/>
              <a:t>some</a:t>
            </a:r>
            <a:r>
              <a:rPr lang="es-ES" sz="2800" i="1" dirty="0" smtClean="0"/>
              <a:t> </a:t>
            </a:r>
            <a:r>
              <a:rPr lang="es-ES" sz="2800" i="1" dirty="0" err="1" smtClean="0"/>
              <a:t>wishes</a:t>
            </a:r>
            <a:r>
              <a:rPr lang="es-ES" sz="2800" i="1" dirty="0" smtClean="0"/>
              <a:t> </a:t>
            </a:r>
            <a:r>
              <a:rPr lang="es-ES" sz="2800" i="1" dirty="0" err="1" smtClean="0"/>
              <a:t>to</a:t>
            </a:r>
            <a:r>
              <a:rPr lang="es-ES" sz="2800" i="1" dirty="0" smtClean="0"/>
              <a:t> </a:t>
            </a:r>
            <a:r>
              <a:rPr lang="es-ES" sz="2800" i="1" dirty="0" err="1" smtClean="0"/>
              <a:t>move</a:t>
            </a:r>
            <a:r>
              <a:rPr lang="es-ES" sz="2800" i="1" dirty="0" smtClean="0"/>
              <a:t> </a:t>
            </a:r>
            <a:r>
              <a:rPr lang="es-ES" sz="2800" i="1" dirty="0" err="1" smtClean="0"/>
              <a:t>this</a:t>
            </a:r>
            <a:r>
              <a:rPr lang="es-ES" sz="2800" i="1" dirty="0" smtClean="0"/>
              <a:t> forward)</a:t>
            </a:r>
            <a:endParaRPr lang="es-ES" i="1" dirty="0"/>
          </a:p>
        </p:txBody>
      </p:sp>
      <p:sp>
        <p:nvSpPr>
          <p:cNvPr id="3" name="2 Marcador de contenido"/>
          <p:cNvSpPr>
            <a:spLocks noGrp="1"/>
          </p:cNvSpPr>
          <p:nvPr>
            <p:ph idx="1"/>
          </p:nvPr>
        </p:nvSpPr>
        <p:spPr>
          <a:xfrm>
            <a:off x="2695699" y="1600200"/>
            <a:ext cx="6305797" cy="4525963"/>
          </a:xfrm>
        </p:spPr>
        <p:txBody>
          <a:bodyPr>
            <a:normAutofit fontScale="77500" lnSpcReduction="20000"/>
          </a:bodyPr>
          <a:lstStyle/>
          <a:p>
            <a:r>
              <a:rPr lang="es-ES" dirty="0" err="1" smtClean="0"/>
              <a:t>Switch</a:t>
            </a:r>
            <a:r>
              <a:rPr lang="es-ES" dirty="0" smtClean="0"/>
              <a:t> chipset </a:t>
            </a:r>
            <a:r>
              <a:rPr lang="es-ES" dirty="0" err="1" smtClean="0"/>
              <a:t>manufacturers</a:t>
            </a:r>
            <a:r>
              <a:rPr lang="es-ES" dirty="0" smtClean="0"/>
              <a:t>:</a:t>
            </a:r>
          </a:p>
          <a:p>
            <a:pPr lvl="1"/>
            <a:r>
              <a:rPr lang="es-ES" dirty="0" err="1" smtClean="0"/>
              <a:t>Implement</a:t>
            </a:r>
            <a:r>
              <a:rPr lang="es-ES" dirty="0" smtClean="0"/>
              <a:t> in hardware </a:t>
            </a:r>
            <a:r>
              <a:rPr lang="es-ES" dirty="0" err="1" smtClean="0"/>
              <a:t>mechanism</a:t>
            </a:r>
            <a:r>
              <a:rPr lang="es-ES" dirty="0" smtClean="0"/>
              <a:t> </a:t>
            </a:r>
            <a:r>
              <a:rPr lang="es-ES" dirty="0" err="1" smtClean="0"/>
              <a:t>for</a:t>
            </a:r>
            <a:r>
              <a:rPr lang="es-ES" dirty="0" smtClean="0"/>
              <a:t> </a:t>
            </a:r>
            <a:r>
              <a:rPr lang="es-ES" dirty="0" err="1" smtClean="0"/>
              <a:t>locking</a:t>
            </a:r>
            <a:r>
              <a:rPr lang="es-ES" dirty="0" smtClean="0"/>
              <a:t> address </a:t>
            </a:r>
            <a:r>
              <a:rPr lang="es-ES" dirty="0" err="1" smtClean="0"/>
              <a:t>to</a:t>
            </a:r>
            <a:r>
              <a:rPr lang="es-ES" dirty="0" smtClean="0"/>
              <a:t> </a:t>
            </a:r>
            <a:r>
              <a:rPr lang="es-ES" dirty="0" err="1" smtClean="0"/>
              <a:t>port</a:t>
            </a:r>
            <a:r>
              <a:rPr lang="es-ES" dirty="0" smtClean="0"/>
              <a:t> and frame </a:t>
            </a:r>
            <a:r>
              <a:rPr lang="es-ES" dirty="0" err="1" smtClean="0"/>
              <a:t>discard</a:t>
            </a:r>
            <a:r>
              <a:rPr lang="es-ES" dirty="0" smtClean="0"/>
              <a:t> </a:t>
            </a:r>
          </a:p>
          <a:p>
            <a:pPr lvl="1"/>
            <a:r>
              <a:rPr lang="es-ES" dirty="0" smtClean="0"/>
              <a:t> </a:t>
            </a:r>
            <a:r>
              <a:rPr lang="es-ES" dirty="0" err="1" smtClean="0"/>
              <a:t>Develop</a:t>
            </a:r>
            <a:r>
              <a:rPr lang="es-ES" dirty="0" smtClean="0"/>
              <a:t> </a:t>
            </a:r>
            <a:r>
              <a:rPr lang="es-ES" dirty="0" err="1" smtClean="0"/>
              <a:t>further</a:t>
            </a:r>
            <a:r>
              <a:rPr lang="es-ES" dirty="0" smtClean="0"/>
              <a:t> </a:t>
            </a:r>
            <a:r>
              <a:rPr lang="es-ES" dirty="0" err="1" smtClean="0"/>
              <a:t>suitable</a:t>
            </a:r>
            <a:r>
              <a:rPr lang="es-ES" dirty="0" smtClean="0"/>
              <a:t> hardware </a:t>
            </a:r>
            <a:r>
              <a:rPr lang="es-ES" dirty="0" err="1" smtClean="0"/>
              <a:t>mechanisms</a:t>
            </a:r>
            <a:r>
              <a:rPr lang="es-ES" dirty="0" smtClean="0"/>
              <a:t> </a:t>
            </a:r>
            <a:endParaRPr lang="es-ES" dirty="0" smtClean="0"/>
          </a:p>
          <a:p>
            <a:r>
              <a:rPr lang="es-ES" dirty="0" err="1" smtClean="0"/>
              <a:t>Switch</a:t>
            </a:r>
            <a:r>
              <a:rPr lang="es-ES" dirty="0" smtClean="0"/>
              <a:t> </a:t>
            </a:r>
            <a:r>
              <a:rPr lang="es-ES" dirty="0" err="1" smtClean="0"/>
              <a:t>manufacturers</a:t>
            </a:r>
            <a:r>
              <a:rPr lang="es-ES" dirty="0" smtClean="0"/>
              <a:t>: </a:t>
            </a:r>
            <a:r>
              <a:rPr lang="es-ES" dirty="0" err="1" smtClean="0"/>
              <a:t>experiment</a:t>
            </a:r>
            <a:r>
              <a:rPr lang="es-ES" dirty="0" smtClean="0"/>
              <a:t> with </a:t>
            </a:r>
            <a:r>
              <a:rPr lang="es-ES" dirty="0" err="1" smtClean="0"/>
              <a:t>prototypes</a:t>
            </a:r>
            <a:r>
              <a:rPr lang="es-ES" dirty="0" smtClean="0"/>
              <a:t>, </a:t>
            </a:r>
            <a:r>
              <a:rPr lang="es-ES" dirty="0" err="1" smtClean="0"/>
              <a:t>compatibility</a:t>
            </a:r>
            <a:r>
              <a:rPr lang="es-ES" dirty="0" smtClean="0"/>
              <a:t>, new </a:t>
            </a:r>
            <a:r>
              <a:rPr lang="es-ES" dirty="0" err="1" smtClean="0"/>
              <a:t>features</a:t>
            </a:r>
            <a:r>
              <a:rPr lang="es-ES" dirty="0" smtClean="0"/>
              <a:t>…</a:t>
            </a:r>
            <a:endParaRPr lang="es-ES" dirty="0" smtClean="0"/>
          </a:p>
          <a:p>
            <a:r>
              <a:rPr lang="es-ES" dirty="0" smtClean="0"/>
              <a:t>IEEE 802.1: </a:t>
            </a:r>
            <a:r>
              <a:rPr lang="es-ES" dirty="0" err="1" smtClean="0"/>
              <a:t>include</a:t>
            </a:r>
            <a:r>
              <a:rPr lang="es-ES" dirty="0" smtClean="0"/>
              <a:t> as </a:t>
            </a:r>
            <a:r>
              <a:rPr lang="es-ES" dirty="0" err="1" smtClean="0"/>
              <a:t>an</a:t>
            </a:r>
            <a:r>
              <a:rPr lang="es-ES" dirty="0" smtClean="0"/>
              <a:t> </a:t>
            </a:r>
            <a:r>
              <a:rPr lang="es-ES" dirty="0" err="1" smtClean="0"/>
              <a:t>optional</a:t>
            </a:r>
            <a:r>
              <a:rPr lang="es-ES" dirty="0" smtClean="0"/>
              <a:t> </a:t>
            </a:r>
            <a:r>
              <a:rPr lang="es-ES" dirty="0" err="1" smtClean="0"/>
              <a:t>protocol</a:t>
            </a:r>
            <a:r>
              <a:rPr lang="es-ES" dirty="0" smtClean="0"/>
              <a:t> </a:t>
            </a:r>
            <a:r>
              <a:rPr lang="es-ES" dirty="0" err="1" smtClean="0"/>
              <a:t>candidate</a:t>
            </a:r>
            <a:r>
              <a:rPr lang="es-ES" dirty="0" smtClean="0"/>
              <a:t> </a:t>
            </a:r>
            <a:r>
              <a:rPr lang="es-ES" dirty="0" err="1" smtClean="0"/>
              <a:t>for</a:t>
            </a:r>
            <a:r>
              <a:rPr lang="es-ES" dirty="0" smtClean="0"/>
              <a:t> 802.1D, SPBV, SPBM,…</a:t>
            </a:r>
          </a:p>
          <a:p>
            <a:r>
              <a:rPr lang="es-ES" b="1" dirty="0" err="1" smtClean="0"/>
              <a:t>Start</a:t>
            </a:r>
            <a:r>
              <a:rPr lang="es-ES" b="1" dirty="0" smtClean="0"/>
              <a:t> </a:t>
            </a:r>
            <a:r>
              <a:rPr lang="es-ES" b="1" dirty="0" err="1" smtClean="0"/>
              <a:t>considering</a:t>
            </a:r>
            <a:r>
              <a:rPr lang="es-ES" b="1" dirty="0" smtClean="0"/>
              <a:t>  as </a:t>
            </a:r>
            <a:r>
              <a:rPr lang="es-ES" b="1" dirty="0" err="1" smtClean="0"/>
              <a:t>an</a:t>
            </a:r>
            <a:r>
              <a:rPr lang="es-ES" b="1" dirty="0" smtClean="0"/>
              <a:t> </a:t>
            </a:r>
            <a:r>
              <a:rPr lang="es-ES" b="1" dirty="0" err="1" smtClean="0"/>
              <a:t>addition</a:t>
            </a:r>
            <a:r>
              <a:rPr lang="es-ES" b="1" dirty="0" smtClean="0"/>
              <a:t> </a:t>
            </a:r>
            <a:r>
              <a:rPr lang="es-ES" b="1" dirty="0" err="1" smtClean="0"/>
              <a:t>to</a:t>
            </a:r>
            <a:r>
              <a:rPr lang="es-ES" b="1" dirty="0" smtClean="0"/>
              <a:t> 802.1D  (RSTP) </a:t>
            </a:r>
            <a:r>
              <a:rPr lang="es-ES" b="1" dirty="0" err="1" smtClean="0"/>
              <a:t>seems</a:t>
            </a:r>
            <a:r>
              <a:rPr lang="es-ES" b="1" dirty="0" smtClean="0"/>
              <a:t> </a:t>
            </a:r>
            <a:r>
              <a:rPr lang="es-ES" b="1" dirty="0" err="1" smtClean="0"/>
              <a:t>suited</a:t>
            </a:r>
            <a:r>
              <a:rPr lang="es-ES" b="1" dirty="0" smtClean="0"/>
              <a:t> in </a:t>
            </a:r>
            <a:r>
              <a:rPr lang="es-ES" b="1" dirty="0" err="1" smtClean="0"/>
              <a:t>terms</a:t>
            </a:r>
            <a:r>
              <a:rPr lang="es-ES" b="1" dirty="0" smtClean="0"/>
              <a:t> of </a:t>
            </a:r>
            <a:r>
              <a:rPr lang="es-ES" b="1" dirty="0" err="1" smtClean="0"/>
              <a:t>std</a:t>
            </a:r>
            <a:r>
              <a:rPr lang="es-ES" b="1" dirty="0" smtClean="0"/>
              <a:t> </a:t>
            </a:r>
            <a:r>
              <a:rPr lang="es-ES" b="1" dirty="0" err="1" smtClean="0"/>
              <a:t>work</a:t>
            </a:r>
            <a:r>
              <a:rPr lang="es-ES" b="1" dirty="0" smtClean="0"/>
              <a:t> versus performance </a:t>
            </a:r>
            <a:r>
              <a:rPr lang="es-ES" b="1" dirty="0" err="1" smtClean="0"/>
              <a:t>results</a:t>
            </a:r>
            <a:r>
              <a:rPr lang="es-ES" b="1" dirty="0" smtClean="0"/>
              <a:t>.</a:t>
            </a:r>
            <a:endParaRPr lang="es-ES" b="1" dirty="0" smtClean="0"/>
          </a:p>
          <a:p>
            <a:pPr>
              <a:buNone/>
            </a:pP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20</a:t>
            </a:fld>
            <a:endParaRPr lang="es-ES"/>
          </a:p>
        </p:txBody>
      </p:sp>
      <p:pic>
        <p:nvPicPr>
          <p:cNvPr id="1026" name="Picture 2" descr="C:\Users\g\AppData\Local\Microsoft\Windows\Temporary Internet Files\Content.IE5\G2J8TXGL\MP900401486[1].jpg"/>
          <p:cNvPicPr>
            <a:picLocks noChangeAspect="1" noChangeArrowheads="1"/>
          </p:cNvPicPr>
          <p:nvPr/>
        </p:nvPicPr>
        <p:blipFill>
          <a:blip r:embed="rId3" cstate="print"/>
          <a:srcRect/>
          <a:stretch>
            <a:fillRect/>
          </a:stretch>
        </p:blipFill>
        <p:spPr bwMode="auto">
          <a:xfrm>
            <a:off x="0" y="1686295"/>
            <a:ext cx="2730342" cy="1819517"/>
          </a:xfrm>
          <a:prstGeom prst="rect">
            <a:avLst/>
          </a:prstGeom>
          <a:noFill/>
        </p:spPr>
      </p:pic>
      <p:pic>
        <p:nvPicPr>
          <p:cNvPr id="1029" name="Picture 5" descr="C:\Users\g\AppData\Local\Microsoft\Windows\Temporary Internet Files\Content.IE5\LH4YOO6L\MP900438811[1].jpg"/>
          <p:cNvPicPr>
            <a:picLocks noChangeAspect="1" noChangeArrowheads="1"/>
          </p:cNvPicPr>
          <p:nvPr/>
        </p:nvPicPr>
        <p:blipFill>
          <a:blip r:embed="rId4" cstate="print"/>
          <a:srcRect/>
          <a:stretch>
            <a:fillRect/>
          </a:stretch>
        </p:blipFill>
        <p:spPr bwMode="auto">
          <a:xfrm>
            <a:off x="0" y="3847604"/>
            <a:ext cx="2694215" cy="179614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Conclusion</a:t>
            </a:r>
            <a:r>
              <a:rPr lang="es-ES" dirty="0" smtClean="0"/>
              <a:t> (</a:t>
            </a:r>
            <a:r>
              <a:rPr lang="es-ES" dirty="0" smtClean="0"/>
              <a:t>ARP-Path </a:t>
            </a:r>
            <a:r>
              <a:rPr lang="es-ES" dirty="0" smtClean="0"/>
              <a:t>pros)</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A new </a:t>
            </a:r>
            <a:r>
              <a:rPr lang="es-ES" dirty="0" err="1" smtClean="0"/>
              <a:t>layer</a:t>
            </a:r>
            <a:r>
              <a:rPr lang="es-ES" dirty="0" smtClean="0"/>
              <a:t> </a:t>
            </a:r>
            <a:r>
              <a:rPr lang="es-ES" dirty="0" err="1" smtClean="0"/>
              <a:t>two</a:t>
            </a:r>
            <a:r>
              <a:rPr lang="es-ES" dirty="0" smtClean="0"/>
              <a:t> </a:t>
            </a:r>
            <a:r>
              <a:rPr lang="es-ES" dirty="0" err="1" smtClean="0"/>
              <a:t>flood-search-learn</a:t>
            </a:r>
            <a:r>
              <a:rPr lang="es-ES" dirty="0" smtClean="0"/>
              <a:t> </a:t>
            </a:r>
            <a:r>
              <a:rPr lang="es-ES" dirty="0" err="1" smtClean="0"/>
              <a:t>mechanism</a:t>
            </a:r>
            <a:r>
              <a:rPr lang="es-ES" dirty="0" smtClean="0"/>
              <a:t> </a:t>
            </a:r>
            <a:r>
              <a:rPr lang="es-ES" dirty="0" err="1" smtClean="0"/>
              <a:t>is</a:t>
            </a:r>
            <a:r>
              <a:rPr lang="es-ES" dirty="0" smtClean="0"/>
              <a:t> </a:t>
            </a:r>
            <a:r>
              <a:rPr lang="es-ES" dirty="0" err="1" smtClean="0"/>
              <a:t>proposed</a:t>
            </a:r>
            <a:r>
              <a:rPr lang="es-ES" dirty="0" smtClean="0"/>
              <a:t> </a:t>
            </a:r>
            <a:r>
              <a:rPr lang="es-ES" dirty="0" err="1" smtClean="0"/>
              <a:t>that</a:t>
            </a:r>
            <a:r>
              <a:rPr lang="es-ES" dirty="0" smtClean="0"/>
              <a:t>:</a:t>
            </a:r>
          </a:p>
          <a:p>
            <a:pPr lvl="1"/>
            <a:r>
              <a:rPr lang="es-ES" dirty="0" err="1" smtClean="0"/>
              <a:t>Finds</a:t>
            </a:r>
            <a:r>
              <a:rPr lang="es-ES" dirty="0" smtClean="0"/>
              <a:t> </a:t>
            </a:r>
            <a:r>
              <a:rPr lang="es-ES" b="1" dirty="0" err="1" smtClean="0"/>
              <a:t>low</a:t>
            </a:r>
            <a:r>
              <a:rPr lang="es-ES" b="1" dirty="0" smtClean="0"/>
              <a:t> </a:t>
            </a:r>
            <a:r>
              <a:rPr lang="es-ES" b="1" dirty="0" err="1" smtClean="0"/>
              <a:t>latency</a:t>
            </a:r>
            <a:r>
              <a:rPr lang="es-ES" b="1" dirty="0" smtClean="0"/>
              <a:t> </a:t>
            </a:r>
            <a:r>
              <a:rPr lang="es-ES" dirty="0" smtClean="0"/>
              <a:t>unicast </a:t>
            </a:r>
            <a:r>
              <a:rPr lang="es-ES" dirty="0" err="1" smtClean="0"/>
              <a:t>path</a:t>
            </a:r>
            <a:r>
              <a:rPr lang="es-ES" dirty="0" smtClean="0"/>
              <a:t> </a:t>
            </a:r>
            <a:r>
              <a:rPr lang="es-ES" dirty="0" err="1" smtClean="0"/>
              <a:t>between</a:t>
            </a:r>
            <a:r>
              <a:rPr lang="es-ES" dirty="0" smtClean="0"/>
              <a:t> hosts </a:t>
            </a:r>
          </a:p>
          <a:p>
            <a:pPr lvl="1"/>
            <a:r>
              <a:rPr lang="es-ES" dirty="0" smtClean="0"/>
              <a:t>“          “       “             “         “    </a:t>
            </a:r>
            <a:r>
              <a:rPr lang="es-ES" dirty="0" err="1" smtClean="0"/>
              <a:t>between</a:t>
            </a:r>
            <a:r>
              <a:rPr lang="es-ES" dirty="0" smtClean="0"/>
              <a:t> bridges</a:t>
            </a:r>
          </a:p>
          <a:p>
            <a:pPr lvl="1"/>
            <a:r>
              <a:rPr lang="es-ES" b="1" dirty="0" smtClean="0"/>
              <a:t>Sets up </a:t>
            </a:r>
            <a:r>
              <a:rPr lang="es-ES" b="1" dirty="0" err="1" smtClean="0"/>
              <a:t>instantly</a:t>
            </a:r>
            <a:r>
              <a:rPr lang="es-ES" b="1" dirty="0" smtClean="0"/>
              <a:t> </a:t>
            </a:r>
            <a:r>
              <a:rPr lang="es-ES" b="1" dirty="0" err="1" smtClean="0"/>
              <a:t>trees</a:t>
            </a:r>
            <a:r>
              <a:rPr lang="es-ES" b="1" dirty="0" smtClean="0"/>
              <a:t> </a:t>
            </a:r>
            <a:r>
              <a:rPr lang="es-ES" dirty="0" err="1" smtClean="0"/>
              <a:t>rooted</a:t>
            </a:r>
            <a:r>
              <a:rPr lang="es-ES" dirty="0" smtClean="0"/>
              <a:t> at </a:t>
            </a:r>
            <a:r>
              <a:rPr lang="es-ES" dirty="0" err="1" smtClean="0"/>
              <a:t>source</a:t>
            </a:r>
            <a:r>
              <a:rPr lang="es-ES" dirty="0" smtClean="0"/>
              <a:t> host </a:t>
            </a:r>
            <a:r>
              <a:rPr lang="es-ES" dirty="0" err="1" smtClean="0"/>
              <a:t>or</a:t>
            </a:r>
            <a:r>
              <a:rPr lang="es-ES" dirty="0" smtClean="0"/>
              <a:t> bridge </a:t>
            </a:r>
          </a:p>
          <a:p>
            <a:pPr lvl="1"/>
            <a:r>
              <a:rPr lang="es-ES" dirty="0" err="1" smtClean="0"/>
              <a:t>Distributes</a:t>
            </a:r>
            <a:r>
              <a:rPr lang="es-ES" dirty="0" smtClean="0"/>
              <a:t> </a:t>
            </a:r>
            <a:r>
              <a:rPr lang="es-ES" dirty="0" err="1" smtClean="0"/>
              <a:t>multicast</a:t>
            </a:r>
            <a:r>
              <a:rPr lang="es-ES" dirty="0" smtClean="0"/>
              <a:t> and </a:t>
            </a:r>
            <a:r>
              <a:rPr lang="es-ES" dirty="0" err="1" smtClean="0"/>
              <a:t>broadcast</a:t>
            </a:r>
            <a:r>
              <a:rPr lang="es-ES" dirty="0" smtClean="0"/>
              <a:t> </a:t>
            </a:r>
            <a:r>
              <a:rPr lang="es-ES" dirty="0" err="1" smtClean="0"/>
              <a:t>frames</a:t>
            </a:r>
            <a:r>
              <a:rPr lang="es-ES" dirty="0" smtClean="0"/>
              <a:t> </a:t>
            </a:r>
            <a:r>
              <a:rPr lang="es-ES" dirty="0" err="1" smtClean="0"/>
              <a:t>without</a:t>
            </a:r>
            <a:r>
              <a:rPr lang="es-ES" dirty="0" smtClean="0"/>
              <a:t> </a:t>
            </a:r>
            <a:r>
              <a:rPr lang="es-ES" dirty="0" err="1" smtClean="0"/>
              <a:t>loops</a:t>
            </a:r>
            <a:endParaRPr lang="es-ES" dirty="0" smtClean="0"/>
          </a:p>
          <a:p>
            <a:pPr lvl="1"/>
            <a:r>
              <a:rPr lang="es-ES" b="1" dirty="0" err="1" smtClean="0"/>
              <a:t>Distributes</a:t>
            </a:r>
            <a:r>
              <a:rPr lang="es-ES" b="1" dirty="0" smtClean="0"/>
              <a:t> load </a:t>
            </a:r>
            <a:r>
              <a:rPr lang="es-ES" dirty="0" err="1" smtClean="0"/>
              <a:t>among</a:t>
            </a:r>
            <a:r>
              <a:rPr lang="es-ES" dirty="0" smtClean="0"/>
              <a:t> </a:t>
            </a:r>
            <a:r>
              <a:rPr lang="es-ES" dirty="0" err="1" smtClean="0"/>
              <a:t>available</a:t>
            </a:r>
            <a:r>
              <a:rPr lang="es-ES" dirty="0" smtClean="0"/>
              <a:t> </a:t>
            </a:r>
            <a:r>
              <a:rPr lang="es-ES" dirty="0" err="1" smtClean="0"/>
              <a:t>routes</a:t>
            </a:r>
            <a:r>
              <a:rPr lang="es-ES" dirty="0" smtClean="0"/>
              <a:t>, </a:t>
            </a:r>
            <a:r>
              <a:rPr lang="es-ES" dirty="0" err="1" smtClean="0"/>
              <a:t>based</a:t>
            </a:r>
            <a:r>
              <a:rPr lang="es-ES" dirty="0" smtClean="0"/>
              <a:t> </a:t>
            </a:r>
            <a:r>
              <a:rPr lang="es-ES" dirty="0" err="1" smtClean="0"/>
              <a:t>on</a:t>
            </a:r>
            <a:r>
              <a:rPr lang="es-ES" dirty="0" smtClean="0"/>
              <a:t> </a:t>
            </a:r>
            <a:r>
              <a:rPr lang="es-ES" dirty="0" err="1" smtClean="0"/>
              <a:t>path</a:t>
            </a:r>
            <a:r>
              <a:rPr lang="es-ES" dirty="0" smtClean="0"/>
              <a:t> </a:t>
            </a:r>
            <a:r>
              <a:rPr lang="es-ES" dirty="0" err="1" smtClean="0"/>
              <a:t>latency</a:t>
            </a:r>
            <a:r>
              <a:rPr lang="es-ES" dirty="0" smtClean="0"/>
              <a:t>. Path </a:t>
            </a:r>
            <a:r>
              <a:rPr lang="es-ES" dirty="0" err="1" smtClean="0"/>
              <a:t>diversity</a:t>
            </a:r>
            <a:r>
              <a:rPr lang="es-ES" dirty="0" smtClean="0"/>
              <a:t>.</a:t>
            </a:r>
          </a:p>
          <a:p>
            <a:r>
              <a:rPr lang="es-ES" dirty="0" err="1" smtClean="0"/>
              <a:t>Proven</a:t>
            </a:r>
            <a:r>
              <a:rPr lang="es-ES" dirty="0" smtClean="0"/>
              <a:t> </a:t>
            </a:r>
            <a:r>
              <a:rPr lang="es-ES" dirty="0" err="1" smtClean="0"/>
              <a:t>by</a:t>
            </a:r>
            <a:r>
              <a:rPr lang="es-ES" dirty="0" smtClean="0"/>
              <a:t> </a:t>
            </a:r>
            <a:r>
              <a:rPr lang="es-ES" dirty="0" err="1" smtClean="0"/>
              <a:t>implementations</a:t>
            </a:r>
            <a:r>
              <a:rPr lang="es-ES" dirty="0" smtClean="0"/>
              <a:t>, </a:t>
            </a:r>
            <a:r>
              <a:rPr lang="es-ES" dirty="0" err="1" smtClean="0"/>
              <a:t>next</a:t>
            </a:r>
            <a:r>
              <a:rPr lang="es-ES" dirty="0" smtClean="0"/>
              <a:t> </a:t>
            </a:r>
            <a:r>
              <a:rPr lang="es-ES" dirty="0" err="1" smtClean="0"/>
              <a:t>step</a:t>
            </a:r>
            <a:r>
              <a:rPr lang="es-ES" dirty="0" smtClean="0"/>
              <a:t> </a:t>
            </a:r>
            <a:r>
              <a:rPr lang="es-ES" dirty="0" err="1" smtClean="0"/>
              <a:t>should</a:t>
            </a:r>
            <a:r>
              <a:rPr lang="es-ES" dirty="0" smtClean="0"/>
              <a:t> </a:t>
            </a:r>
            <a:r>
              <a:rPr lang="es-ES" dirty="0" err="1" smtClean="0"/>
              <a:t>be</a:t>
            </a:r>
            <a:r>
              <a:rPr lang="es-ES" dirty="0" smtClean="0"/>
              <a:t> </a:t>
            </a:r>
            <a:r>
              <a:rPr lang="es-ES" dirty="0" err="1" smtClean="0"/>
              <a:t>working</a:t>
            </a:r>
            <a:r>
              <a:rPr lang="es-ES" dirty="0" smtClean="0"/>
              <a:t> hardware </a:t>
            </a:r>
            <a:r>
              <a:rPr lang="es-ES" dirty="0" err="1" smtClean="0"/>
              <a:t>prototypes</a:t>
            </a:r>
            <a:r>
              <a:rPr lang="es-ES" dirty="0" smtClean="0"/>
              <a:t>.</a:t>
            </a:r>
            <a:endParaRPr lang="es-ES" dirty="0" smtClean="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21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3"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childTnLst>
                                </p:cTn>
                              </p:par>
                              <p:par>
                                <p:cTn id="61" presetID="1" presetClass="entr" presetSubtype="0" fill="hold" grpId="3" nodeType="with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childTnLst>
                                </p:cTn>
                              </p:par>
                              <p:par>
                                <p:cTn id="63" presetID="1" presetClass="entr" presetSubtype="0" fill="hold" grpId="3" nodeType="with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childTnLst>
                                </p:cTn>
                              </p:par>
                              <p:par>
                                <p:cTn id="65" presetID="1" presetClass="entr" presetSubtype="0" fill="hold" grpId="3" nodeType="with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par>
                                <p:cTn id="67" presetID="1" presetClass="entr" presetSubtype="0" fill="hold" grpId="3" nodeType="with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childTnLst>
                                </p:cTn>
                              </p:par>
                              <p:par>
                                <p:cTn id="69" presetID="1" presetClass="entr" presetSubtype="0" fill="hold" grpId="3"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3"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4" nodeType="clickEffect">
                                  <p:stCondLst>
                                    <p:cond delay="0"/>
                                  </p:stCondLst>
                                  <p:childTnLst>
                                    <p:set>
                                      <p:cBhvr>
                                        <p:cTn id="78" dur="1" fill="hold">
                                          <p:stCondLst>
                                            <p:cond delay="0"/>
                                          </p:stCondLst>
                                        </p:cTn>
                                        <p:tgtEl>
                                          <p:spTgt spid="3">
                                            <p:txEl>
                                              <p:pRg st="0" end="0"/>
                                            </p:txEl>
                                          </p:spTgt>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3">
                                            <p:txEl>
                                              <p:pRg st="1" end="1"/>
                                            </p:txEl>
                                          </p:spTgt>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childTnLst>
                                </p:cTn>
                              </p:par>
                              <p:par>
                                <p:cTn id="83" presetID="1" presetClass="entr" presetSubtype="0" fill="hold" grpId="4" nodeType="with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childTnLst>
                                </p:cTn>
                              </p:par>
                              <p:par>
                                <p:cTn id="85" presetID="1" presetClass="entr" presetSubtype="0" fill="hold" grpId="4" nodeType="with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childTnLst>
                                </p:cTn>
                              </p:par>
                              <p:par>
                                <p:cTn id="87" presetID="1" presetClass="entr" presetSubtype="0" fill="hold" grpId="4" nodeType="with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4" nodeType="click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Conclusion</a:t>
            </a:r>
            <a:r>
              <a:rPr lang="es-ES" dirty="0" smtClean="0"/>
              <a:t> (</a:t>
            </a:r>
            <a:r>
              <a:rPr lang="es-ES" dirty="0" err="1" smtClean="0"/>
              <a:t>cons</a:t>
            </a:r>
            <a:r>
              <a:rPr lang="es-ES" dirty="0" smtClean="0"/>
              <a:t>)</a:t>
            </a:r>
            <a:endParaRPr lang="es-ES" dirty="0"/>
          </a:p>
        </p:txBody>
      </p:sp>
      <p:sp>
        <p:nvSpPr>
          <p:cNvPr id="3" name="2 Marcador de contenido"/>
          <p:cNvSpPr>
            <a:spLocks noGrp="1"/>
          </p:cNvSpPr>
          <p:nvPr>
            <p:ph idx="1"/>
          </p:nvPr>
        </p:nvSpPr>
        <p:spPr>
          <a:xfrm>
            <a:off x="457199" y="1600199"/>
            <a:ext cx="8484919" cy="5002481"/>
          </a:xfrm>
        </p:spPr>
        <p:txBody>
          <a:bodyPr>
            <a:normAutofit lnSpcReduction="10000"/>
          </a:bodyPr>
          <a:lstStyle/>
          <a:p>
            <a:r>
              <a:rPr lang="es-ES" sz="2800" dirty="0" err="1" smtClean="0"/>
              <a:t>Message</a:t>
            </a:r>
            <a:r>
              <a:rPr lang="es-ES" sz="2800" dirty="0" smtClean="0"/>
              <a:t> </a:t>
            </a:r>
            <a:r>
              <a:rPr lang="es-ES" sz="2800" dirty="0" err="1" smtClean="0"/>
              <a:t>overhead</a:t>
            </a:r>
            <a:r>
              <a:rPr lang="es-ES" sz="2800" dirty="0" smtClean="0"/>
              <a:t> </a:t>
            </a:r>
            <a:r>
              <a:rPr lang="es-ES" sz="2800" dirty="0" err="1" smtClean="0"/>
              <a:t>consists</a:t>
            </a:r>
            <a:r>
              <a:rPr lang="es-ES" sz="2800" dirty="0" smtClean="0"/>
              <a:t> of extra </a:t>
            </a:r>
            <a:r>
              <a:rPr lang="es-ES" sz="2800" dirty="0" err="1" smtClean="0"/>
              <a:t>broadcast</a:t>
            </a:r>
            <a:r>
              <a:rPr lang="es-ES" sz="2800" dirty="0" smtClean="0"/>
              <a:t> replicas at </a:t>
            </a:r>
            <a:r>
              <a:rPr lang="es-ES" sz="2800" dirty="0" err="1" smtClean="0"/>
              <a:t>redundant</a:t>
            </a:r>
            <a:r>
              <a:rPr lang="es-ES" sz="2800" dirty="0" smtClean="0"/>
              <a:t> links </a:t>
            </a:r>
            <a:r>
              <a:rPr lang="es-ES" sz="2800" dirty="0" err="1" smtClean="0"/>
              <a:t>that</a:t>
            </a:r>
            <a:r>
              <a:rPr lang="es-ES" sz="2800" dirty="0" smtClean="0"/>
              <a:t> are </a:t>
            </a:r>
            <a:r>
              <a:rPr lang="es-ES" sz="2800" dirty="0" err="1" smtClean="0"/>
              <a:t>automatically</a:t>
            </a:r>
            <a:r>
              <a:rPr lang="es-ES" sz="2800" dirty="0" smtClean="0"/>
              <a:t> </a:t>
            </a:r>
            <a:r>
              <a:rPr lang="es-ES" sz="2800" dirty="0" err="1" smtClean="0"/>
              <a:t>discarded</a:t>
            </a:r>
            <a:r>
              <a:rPr lang="es-ES" sz="2800" dirty="0" smtClean="0"/>
              <a:t> </a:t>
            </a:r>
            <a:r>
              <a:rPr lang="es-ES" sz="2800" dirty="0" err="1" smtClean="0"/>
              <a:t>by</a:t>
            </a:r>
            <a:r>
              <a:rPr lang="es-ES" sz="2800" dirty="0" smtClean="0"/>
              <a:t> </a:t>
            </a:r>
            <a:r>
              <a:rPr lang="es-ES" sz="2800" dirty="0" err="1" smtClean="0"/>
              <a:t>receiving</a:t>
            </a:r>
            <a:r>
              <a:rPr lang="es-ES" sz="2800" dirty="0" smtClean="0"/>
              <a:t> </a:t>
            </a:r>
            <a:r>
              <a:rPr lang="es-ES" sz="2800" dirty="0" err="1" smtClean="0"/>
              <a:t>ports</a:t>
            </a:r>
            <a:r>
              <a:rPr lang="es-ES" sz="2800" dirty="0" smtClean="0"/>
              <a:t>.  </a:t>
            </a:r>
            <a:r>
              <a:rPr lang="es-ES" sz="2800" dirty="0" err="1" smtClean="0"/>
              <a:t>Redundant</a:t>
            </a:r>
            <a:r>
              <a:rPr lang="es-ES" sz="2800" dirty="0" smtClean="0"/>
              <a:t> links </a:t>
            </a:r>
            <a:r>
              <a:rPr lang="es-ES" sz="2800" dirty="0" err="1" smtClean="0"/>
              <a:t>represent</a:t>
            </a:r>
            <a:r>
              <a:rPr lang="es-ES" sz="2800" dirty="0" smtClean="0"/>
              <a:t> a </a:t>
            </a:r>
            <a:r>
              <a:rPr lang="es-ES" sz="2800" dirty="0" err="1" smtClean="0"/>
              <a:t>low</a:t>
            </a:r>
            <a:r>
              <a:rPr lang="es-ES" sz="2800" dirty="0" smtClean="0"/>
              <a:t> </a:t>
            </a:r>
            <a:r>
              <a:rPr lang="es-ES" sz="2800" dirty="0" err="1" smtClean="0"/>
              <a:t>percentage</a:t>
            </a:r>
            <a:r>
              <a:rPr lang="es-ES" sz="2800" dirty="0" smtClean="0"/>
              <a:t> of total </a:t>
            </a:r>
            <a:r>
              <a:rPr lang="es-ES" sz="2800" dirty="0" err="1" smtClean="0"/>
              <a:t>network</a:t>
            </a:r>
            <a:r>
              <a:rPr lang="es-ES" sz="2800" dirty="0" smtClean="0"/>
              <a:t> links.</a:t>
            </a:r>
          </a:p>
          <a:p>
            <a:r>
              <a:rPr lang="es-ES" sz="2800" dirty="0" err="1" smtClean="0"/>
              <a:t>Reduction</a:t>
            </a:r>
            <a:r>
              <a:rPr lang="es-ES" sz="2800" dirty="0" smtClean="0"/>
              <a:t> of ARP </a:t>
            </a:r>
            <a:r>
              <a:rPr lang="es-ES" sz="2800" dirty="0" err="1" smtClean="0"/>
              <a:t>path</a:t>
            </a:r>
            <a:r>
              <a:rPr lang="es-ES" sz="2800" dirty="0" smtClean="0"/>
              <a:t> </a:t>
            </a:r>
            <a:r>
              <a:rPr lang="es-ES" sz="2800" dirty="0" err="1" smtClean="0"/>
              <a:t>broadcast</a:t>
            </a:r>
            <a:r>
              <a:rPr lang="es-ES" sz="2800" dirty="0" smtClean="0"/>
              <a:t> </a:t>
            </a:r>
            <a:r>
              <a:rPr lang="es-ES" sz="2800" dirty="0" err="1" smtClean="0"/>
              <a:t>to</a:t>
            </a:r>
            <a:r>
              <a:rPr lang="es-ES" sz="2800" dirty="0" smtClean="0"/>
              <a:t> </a:t>
            </a:r>
            <a:r>
              <a:rPr lang="es-ES" sz="2800" dirty="0" smtClean="0"/>
              <a:t>hosts </a:t>
            </a:r>
            <a:r>
              <a:rPr lang="es-ES" sz="2800" dirty="0" err="1" smtClean="0"/>
              <a:t>requires</a:t>
            </a:r>
            <a:r>
              <a:rPr lang="es-ES" sz="2800" dirty="0" smtClean="0"/>
              <a:t> (as </a:t>
            </a:r>
            <a:r>
              <a:rPr lang="es-ES" sz="2800" dirty="0" err="1" smtClean="0"/>
              <a:t>other</a:t>
            </a:r>
            <a:r>
              <a:rPr lang="es-ES" sz="2800" dirty="0" smtClean="0"/>
              <a:t> </a:t>
            </a:r>
            <a:r>
              <a:rPr lang="es-ES" sz="2800" dirty="0" err="1" smtClean="0"/>
              <a:t>proposals</a:t>
            </a:r>
            <a:r>
              <a:rPr lang="es-ES" sz="2800" dirty="0" smtClean="0"/>
              <a:t>), </a:t>
            </a:r>
            <a:r>
              <a:rPr lang="es-ES" sz="2800" dirty="0" err="1" smtClean="0"/>
              <a:t>an</a:t>
            </a:r>
            <a:r>
              <a:rPr lang="es-ES" sz="2800" dirty="0" smtClean="0"/>
              <a:t> ARP Proxy </a:t>
            </a:r>
            <a:r>
              <a:rPr lang="es-ES" sz="2800" dirty="0" err="1" smtClean="0"/>
              <a:t>function</a:t>
            </a:r>
            <a:r>
              <a:rPr lang="es-ES" sz="2800" dirty="0" smtClean="0"/>
              <a:t> </a:t>
            </a:r>
            <a:r>
              <a:rPr lang="es-ES" sz="2800" dirty="0" err="1" smtClean="0"/>
              <a:t>or</a:t>
            </a:r>
            <a:r>
              <a:rPr lang="es-ES" sz="2800" dirty="0" smtClean="0"/>
              <a:t> </a:t>
            </a:r>
            <a:r>
              <a:rPr lang="es-ES" sz="2800" dirty="0" err="1" smtClean="0"/>
              <a:t>centralized</a:t>
            </a:r>
            <a:r>
              <a:rPr lang="es-ES" sz="2800" dirty="0" smtClean="0"/>
              <a:t> </a:t>
            </a:r>
            <a:r>
              <a:rPr lang="es-ES" sz="2800" dirty="0" err="1" smtClean="0"/>
              <a:t>or</a:t>
            </a:r>
            <a:r>
              <a:rPr lang="es-ES" sz="2800" dirty="0" smtClean="0"/>
              <a:t> </a:t>
            </a:r>
            <a:r>
              <a:rPr lang="es-ES" sz="2800" dirty="0" err="1" smtClean="0"/>
              <a:t>distributed</a:t>
            </a:r>
            <a:r>
              <a:rPr lang="es-ES" sz="2800" dirty="0" smtClean="0"/>
              <a:t> (DHT) host </a:t>
            </a:r>
            <a:r>
              <a:rPr lang="es-ES" sz="2800" dirty="0" err="1" smtClean="0"/>
              <a:t>resolution</a:t>
            </a:r>
            <a:r>
              <a:rPr lang="es-ES" sz="2800" dirty="0" smtClean="0"/>
              <a:t>. </a:t>
            </a:r>
          </a:p>
          <a:p>
            <a:pPr lvl="1"/>
            <a:r>
              <a:rPr lang="es-ES" sz="2400" dirty="0" smtClean="0"/>
              <a:t>ARP </a:t>
            </a:r>
            <a:r>
              <a:rPr lang="es-ES" sz="2400" dirty="0" err="1" smtClean="0"/>
              <a:t>proxying</a:t>
            </a:r>
            <a:r>
              <a:rPr lang="es-ES" sz="2400" dirty="0" smtClean="0"/>
              <a:t> </a:t>
            </a:r>
            <a:r>
              <a:rPr lang="es-ES" sz="2400" dirty="0" err="1" smtClean="0"/>
              <a:t>adds</a:t>
            </a:r>
            <a:r>
              <a:rPr lang="es-ES" sz="2400" dirty="0" smtClean="0"/>
              <a:t> </a:t>
            </a:r>
            <a:r>
              <a:rPr lang="es-ES" sz="2400" dirty="0" err="1" smtClean="0"/>
              <a:t>little</a:t>
            </a:r>
            <a:r>
              <a:rPr lang="es-ES" sz="2400" dirty="0" smtClean="0"/>
              <a:t> </a:t>
            </a:r>
            <a:r>
              <a:rPr lang="es-ES" sz="2400" dirty="0" err="1" smtClean="0"/>
              <a:t>complexity</a:t>
            </a:r>
            <a:r>
              <a:rPr lang="es-ES" sz="2400" dirty="0" smtClean="0"/>
              <a:t> </a:t>
            </a:r>
            <a:r>
              <a:rPr lang="es-ES" sz="2400" dirty="0" err="1" smtClean="0"/>
              <a:t>to</a:t>
            </a:r>
            <a:r>
              <a:rPr lang="es-ES" sz="2400" dirty="0" smtClean="0"/>
              <a:t> ARP-Path </a:t>
            </a:r>
            <a:r>
              <a:rPr lang="es-ES" sz="2400" dirty="0" err="1" smtClean="0"/>
              <a:t>switches</a:t>
            </a:r>
            <a:r>
              <a:rPr lang="es-ES" sz="2400" dirty="0" smtClean="0"/>
              <a:t> (</a:t>
            </a:r>
            <a:r>
              <a:rPr lang="es-ES" sz="2400" dirty="0" err="1" smtClean="0"/>
              <a:t>only</a:t>
            </a:r>
            <a:r>
              <a:rPr lang="es-ES" sz="2400" dirty="0" smtClean="0"/>
              <a:t> IP </a:t>
            </a:r>
            <a:r>
              <a:rPr lang="es-ES" sz="2400" dirty="0" err="1" smtClean="0"/>
              <a:t>info</a:t>
            </a:r>
            <a:r>
              <a:rPr lang="es-ES" sz="2400" dirty="0" smtClean="0"/>
              <a:t>). </a:t>
            </a:r>
            <a:r>
              <a:rPr lang="es-ES" sz="2400" dirty="0" err="1" smtClean="0"/>
              <a:t>May</a:t>
            </a:r>
            <a:r>
              <a:rPr lang="es-ES" sz="2400" dirty="0" smtClean="0"/>
              <a:t> </a:t>
            </a:r>
            <a:r>
              <a:rPr lang="es-ES" sz="2400" dirty="0" err="1" smtClean="0"/>
              <a:t>increment</a:t>
            </a:r>
            <a:r>
              <a:rPr lang="es-ES" sz="2400" dirty="0" smtClean="0"/>
              <a:t> </a:t>
            </a:r>
            <a:r>
              <a:rPr lang="es-ES" sz="2400" dirty="0" err="1" smtClean="0"/>
              <a:t>table</a:t>
            </a:r>
            <a:r>
              <a:rPr lang="es-ES" sz="2400" dirty="0" smtClean="0"/>
              <a:t> </a:t>
            </a:r>
            <a:r>
              <a:rPr lang="es-ES" sz="2400" dirty="0" err="1" smtClean="0"/>
              <a:t>size</a:t>
            </a:r>
            <a:r>
              <a:rPr lang="es-ES" sz="2400" dirty="0" smtClean="0"/>
              <a:t>. </a:t>
            </a:r>
          </a:p>
          <a:p>
            <a:r>
              <a:rPr lang="es-ES" sz="2800" dirty="0" err="1" smtClean="0"/>
              <a:t>Requires</a:t>
            </a:r>
            <a:r>
              <a:rPr lang="es-ES" sz="2800" dirty="0" smtClean="0"/>
              <a:t> </a:t>
            </a:r>
            <a:r>
              <a:rPr lang="es-ES" sz="2800" dirty="0" err="1" smtClean="0"/>
              <a:t>point</a:t>
            </a:r>
            <a:r>
              <a:rPr lang="es-ES" sz="2800" dirty="0" smtClean="0"/>
              <a:t> </a:t>
            </a:r>
            <a:r>
              <a:rPr lang="es-ES" sz="2800" dirty="0" err="1" smtClean="0"/>
              <a:t>to</a:t>
            </a:r>
            <a:r>
              <a:rPr lang="es-ES" sz="2800" dirty="0" smtClean="0"/>
              <a:t> </a:t>
            </a:r>
            <a:r>
              <a:rPr lang="es-ES" sz="2800" dirty="0" err="1" smtClean="0"/>
              <a:t>point</a:t>
            </a:r>
            <a:r>
              <a:rPr lang="es-ES" sz="2800" dirty="0" smtClean="0"/>
              <a:t> links </a:t>
            </a:r>
            <a:r>
              <a:rPr lang="es-ES" sz="2800" dirty="0" err="1" smtClean="0"/>
              <a:t>between</a:t>
            </a:r>
            <a:r>
              <a:rPr lang="es-ES" sz="2800" dirty="0" smtClean="0"/>
              <a:t> </a:t>
            </a:r>
            <a:r>
              <a:rPr lang="es-ES" sz="2800" dirty="0" smtClean="0"/>
              <a:t>ARP-Path </a:t>
            </a:r>
            <a:r>
              <a:rPr lang="es-ES" sz="2800" dirty="0" err="1" smtClean="0"/>
              <a:t>switches</a:t>
            </a:r>
            <a:r>
              <a:rPr lang="es-ES" sz="2800" dirty="0" smtClean="0"/>
              <a:t>, as </a:t>
            </a:r>
            <a:r>
              <a:rPr lang="es-ES" sz="2800" dirty="0" err="1" smtClean="0"/>
              <a:t>many</a:t>
            </a:r>
            <a:r>
              <a:rPr lang="es-ES" sz="2800" dirty="0" smtClean="0"/>
              <a:t> </a:t>
            </a:r>
            <a:r>
              <a:rPr lang="es-ES" sz="2800" dirty="0" err="1" smtClean="0"/>
              <a:t>other</a:t>
            </a:r>
            <a:r>
              <a:rPr lang="es-ES" sz="2800" dirty="0" smtClean="0"/>
              <a:t> </a:t>
            </a:r>
            <a:r>
              <a:rPr lang="es-ES" sz="2800" dirty="0" err="1" smtClean="0"/>
              <a:t>advanced</a:t>
            </a:r>
            <a:r>
              <a:rPr lang="es-ES" sz="2800" dirty="0" smtClean="0"/>
              <a:t> </a:t>
            </a:r>
            <a:r>
              <a:rPr lang="es-ES" sz="2800" dirty="0" err="1" smtClean="0"/>
              <a:t>protocols</a:t>
            </a:r>
            <a:r>
              <a:rPr lang="es-ES" sz="2800" dirty="0" smtClean="0"/>
              <a:t>. </a:t>
            </a:r>
          </a:p>
          <a:p>
            <a:r>
              <a:rPr lang="es-ES" sz="2800" dirty="0" err="1" smtClean="0"/>
              <a:t>Undeterministic</a:t>
            </a:r>
            <a:r>
              <a:rPr lang="es-ES" sz="2800" dirty="0" smtClean="0"/>
              <a:t> </a:t>
            </a:r>
            <a:r>
              <a:rPr lang="es-ES" sz="2800" dirty="0" err="1" smtClean="0"/>
              <a:t>paths</a:t>
            </a:r>
            <a:r>
              <a:rPr lang="es-ES" sz="2800" dirty="0" smtClean="0"/>
              <a:t> (</a:t>
            </a:r>
            <a:r>
              <a:rPr lang="es-ES" sz="2800" dirty="0" err="1" smtClean="0"/>
              <a:t>the</a:t>
            </a:r>
            <a:r>
              <a:rPr lang="es-ES" sz="2800" dirty="0" smtClean="0"/>
              <a:t> </a:t>
            </a:r>
            <a:r>
              <a:rPr lang="es-ES" sz="2800" dirty="0" err="1" smtClean="0"/>
              <a:t>fastest</a:t>
            </a:r>
            <a:r>
              <a:rPr lang="es-ES" sz="2800" dirty="0" smtClean="0"/>
              <a:t> </a:t>
            </a:r>
            <a:r>
              <a:rPr lang="es-ES" sz="2800" dirty="0" err="1" smtClean="0"/>
              <a:t>available</a:t>
            </a:r>
            <a:r>
              <a:rPr lang="es-ES" sz="2800" dirty="0" smtClean="0"/>
              <a:t>)</a:t>
            </a:r>
            <a:endParaRPr lang="es-ES" sz="2800" dirty="0" smtClean="0"/>
          </a:p>
          <a:p>
            <a:pPr>
              <a:buNone/>
            </a:pPr>
            <a:endParaRPr lang="es-ES" sz="2800" dirty="0" smtClean="0"/>
          </a:p>
          <a:p>
            <a:pPr>
              <a:buNone/>
            </a:pP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22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References</a:t>
            </a:r>
            <a:endParaRPr lang="es-ES" dirty="0"/>
          </a:p>
        </p:txBody>
      </p:sp>
      <p:sp>
        <p:nvSpPr>
          <p:cNvPr id="3" name="2 Marcador de contenido"/>
          <p:cNvSpPr>
            <a:spLocks noGrp="1"/>
          </p:cNvSpPr>
          <p:nvPr>
            <p:ph idx="1"/>
          </p:nvPr>
        </p:nvSpPr>
        <p:spPr>
          <a:xfrm>
            <a:off x="237506" y="1600200"/>
            <a:ext cx="8906493" cy="4525963"/>
          </a:xfrm>
        </p:spPr>
        <p:txBody>
          <a:bodyPr>
            <a:normAutofit fontScale="92500"/>
          </a:bodyPr>
          <a:lstStyle/>
          <a:p>
            <a:pPr>
              <a:buNone/>
            </a:pPr>
            <a:r>
              <a:rPr lang="en-US" sz="1900" dirty="0" smtClean="0">
                <a:solidFill>
                  <a:srgbClr val="0000FF"/>
                </a:solidFill>
                <a:latin typeface="Verdana"/>
              </a:rPr>
              <a:t>[1</a:t>
            </a:r>
            <a:r>
              <a:rPr lang="en-US" sz="1900" dirty="0" smtClean="0">
                <a:solidFill>
                  <a:srgbClr val="0000FF"/>
                </a:solidFill>
              </a:rPr>
              <a:t>] Fast Path Ethernet Switching: On-demand, Efficient Transparent Bridges for Data Center and Campus Networks</a:t>
            </a:r>
            <a:r>
              <a:rPr lang="en-US" sz="1900" dirty="0" smtClean="0">
                <a:solidFill>
                  <a:srgbClr val="000000"/>
                </a:solidFill>
              </a:rPr>
              <a:t>. </a:t>
            </a:r>
            <a:r>
              <a:rPr lang="en-US" sz="1900" b="1" dirty="0" smtClean="0">
                <a:solidFill>
                  <a:srgbClr val="000000"/>
                </a:solidFill>
              </a:rPr>
              <a:t> </a:t>
            </a:r>
            <a:r>
              <a:rPr lang="en-US" sz="1900" dirty="0" smtClean="0">
                <a:solidFill>
                  <a:srgbClr val="000000"/>
                </a:solidFill>
              </a:rPr>
              <a:t>Guillermo Ibanez, Juan A. </a:t>
            </a:r>
            <a:r>
              <a:rPr lang="en-US" sz="1900" dirty="0" err="1" smtClean="0">
                <a:solidFill>
                  <a:srgbClr val="000000"/>
                </a:solidFill>
              </a:rPr>
              <a:t>Carral</a:t>
            </a:r>
            <a:r>
              <a:rPr lang="en-US" sz="1900" dirty="0" smtClean="0">
                <a:solidFill>
                  <a:srgbClr val="000000"/>
                </a:solidFill>
              </a:rPr>
              <a:t>, Alberto </a:t>
            </a:r>
            <a:r>
              <a:rPr lang="en-US" sz="1900" dirty="0" err="1" smtClean="0">
                <a:solidFill>
                  <a:srgbClr val="000000"/>
                </a:solidFill>
              </a:rPr>
              <a:t>García-Martínez</a:t>
            </a:r>
            <a:r>
              <a:rPr lang="en-US" sz="1900" dirty="0" smtClean="0">
                <a:solidFill>
                  <a:srgbClr val="000000"/>
                </a:solidFill>
              </a:rPr>
              <a:t>, José M. Arco, Diego Rivera Pinto, Arturo </a:t>
            </a:r>
            <a:r>
              <a:rPr lang="en-US" sz="1900" dirty="0" err="1" smtClean="0">
                <a:solidFill>
                  <a:srgbClr val="000000"/>
                </a:solidFill>
              </a:rPr>
              <a:t>Azcorra</a:t>
            </a:r>
            <a:r>
              <a:rPr lang="en-US" sz="1900" dirty="0" smtClean="0">
                <a:solidFill>
                  <a:srgbClr val="000000"/>
                </a:solidFill>
              </a:rPr>
              <a:t>. IEEE LANMAN Workshop. May 2010. </a:t>
            </a:r>
            <a:r>
              <a:rPr lang="es-ES" sz="1700" dirty="0" smtClean="0">
                <a:hlinkClick r:id="rId3"/>
              </a:rPr>
              <a:t>http://dspace.uah.es/jspui/bitstream/10017/6298/7/FastpathLANMANcamerareadyv5final.pdf</a:t>
            </a:r>
            <a:endParaRPr lang="en-US" sz="1700" dirty="0" smtClean="0">
              <a:hlinkClick r:id="rId4" action="ppaction://hlinkfile"/>
            </a:endParaRPr>
          </a:p>
          <a:p>
            <a:pPr marL="228600">
              <a:buNone/>
            </a:pPr>
            <a:r>
              <a:rPr lang="en-US" sz="1900" u="sng" dirty="0" smtClean="0">
                <a:solidFill>
                  <a:srgbClr val="0000FF"/>
                </a:solidFill>
              </a:rPr>
              <a:t>[</a:t>
            </a:r>
            <a:r>
              <a:rPr lang="en-US" sz="1900" dirty="0" smtClean="0">
                <a:solidFill>
                  <a:srgbClr val="0000FF"/>
                </a:solidFill>
              </a:rPr>
              <a:t>2] A Simple, Zero Configuration Low Latency Protocol . </a:t>
            </a:r>
            <a:r>
              <a:rPr lang="en-US" sz="1900" dirty="0" smtClean="0">
                <a:solidFill>
                  <a:srgbClr val="000000"/>
                </a:solidFill>
              </a:rPr>
              <a:t>Guillermo Ibáñez, </a:t>
            </a:r>
            <a:r>
              <a:rPr lang="en-US" sz="1900" dirty="0" err="1" smtClean="0">
                <a:solidFill>
                  <a:srgbClr val="000000"/>
                </a:solidFill>
              </a:rPr>
              <a:t>Jad</a:t>
            </a:r>
            <a:r>
              <a:rPr lang="en-US" sz="1900" dirty="0" smtClean="0">
                <a:solidFill>
                  <a:srgbClr val="000000"/>
                </a:solidFill>
              </a:rPr>
              <a:t> </a:t>
            </a:r>
            <a:r>
              <a:rPr lang="en-US" sz="1900" dirty="0" err="1" smtClean="0">
                <a:solidFill>
                  <a:srgbClr val="000000"/>
                </a:solidFill>
              </a:rPr>
              <a:t>Naous</a:t>
            </a:r>
            <a:r>
              <a:rPr lang="en-US" sz="1900" dirty="0" smtClean="0">
                <a:solidFill>
                  <a:srgbClr val="000000"/>
                </a:solidFill>
              </a:rPr>
              <a:t>,  Elisa Rojas,  Diego Rivera, Juan A. </a:t>
            </a:r>
            <a:r>
              <a:rPr lang="en-US" sz="1900" dirty="0" err="1" smtClean="0">
                <a:solidFill>
                  <a:srgbClr val="000000"/>
                </a:solidFill>
              </a:rPr>
              <a:t>Carral</a:t>
            </a:r>
            <a:r>
              <a:rPr lang="en-US" sz="1900" dirty="0" smtClean="0">
                <a:solidFill>
                  <a:srgbClr val="000000"/>
                </a:solidFill>
              </a:rPr>
              <a:t>, José M. Arco. Demo at Conference on Local Computer Networks. October 2010. </a:t>
            </a:r>
            <a:r>
              <a:rPr lang="en-US" sz="1900" i="1" dirty="0" smtClean="0">
                <a:solidFill>
                  <a:srgbClr val="000000"/>
                </a:solidFill>
              </a:rPr>
              <a:t>Best demo award</a:t>
            </a:r>
            <a:r>
              <a:rPr lang="en-US" sz="1900" dirty="0" smtClean="0">
                <a:solidFill>
                  <a:srgbClr val="000000"/>
                </a:solidFill>
              </a:rPr>
              <a:t>. </a:t>
            </a:r>
            <a:r>
              <a:rPr lang="en-US" sz="1700" dirty="0" smtClean="0">
                <a:solidFill>
                  <a:srgbClr val="000000"/>
                </a:solidFill>
                <a:hlinkClick r:id="rId5"/>
              </a:rPr>
              <a:t>http://dspace.uah.es/jspui/handle/10017/6770</a:t>
            </a:r>
            <a:endParaRPr lang="en-US" sz="1700" b="1" dirty="0" smtClean="0">
              <a:solidFill>
                <a:srgbClr val="000000"/>
              </a:solidFill>
            </a:endParaRPr>
          </a:p>
          <a:p>
            <a:pPr marL="228600" algn="just">
              <a:spcAft>
                <a:spcPts val="600"/>
              </a:spcAft>
              <a:buNone/>
            </a:pPr>
            <a:r>
              <a:rPr lang="en-US" sz="1900" u="sng" dirty="0" smtClean="0">
                <a:solidFill>
                  <a:srgbClr val="0000FF"/>
                </a:solidFill>
              </a:rPr>
              <a:t>[3]Fast Path </a:t>
            </a:r>
            <a:r>
              <a:rPr lang="en-US" sz="1900" u="sng" dirty="0" smtClean="0">
                <a:solidFill>
                  <a:srgbClr val="0000FF"/>
                </a:solidFill>
                <a:hlinkClick r:id="rId6"/>
              </a:rPr>
              <a:t>bridges</a:t>
            </a:r>
            <a:r>
              <a:rPr lang="en-US" sz="1900" dirty="0" smtClean="0">
                <a:solidFill>
                  <a:srgbClr val="000000"/>
                </a:solidFill>
              </a:rPr>
              <a:t>: Old and new ideas for the evolution of transparent bridges. (FYI) IEEE 802.1 Interim Meeting Sept 2009. </a:t>
            </a:r>
            <a:r>
              <a:rPr lang="en-US" sz="1900" i="1" dirty="0" smtClean="0">
                <a:solidFill>
                  <a:srgbClr val="000000"/>
                </a:solidFill>
              </a:rPr>
              <a:t>Primitive protocol proposal that used Up/Down.</a:t>
            </a:r>
          </a:p>
          <a:p>
            <a:pPr lvl="0">
              <a:buNone/>
            </a:pPr>
            <a:r>
              <a:rPr lang="en-US" sz="2000" dirty="0" smtClean="0">
                <a:hlinkClick r:id="rId4" action="ppaction://hlinkfile"/>
              </a:rPr>
              <a:t>[4] </a:t>
            </a:r>
            <a:r>
              <a:rPr lang="en-US" sz="2000" dirty="0" err="1" smtClean="0"/>
              <a:t>EtherProxy</a:t>
            </a:r>
            <a:r>
              <a:rPr lang="en-US" sz="2000" dirty="0" smtClean="0"/>
              <a:t>: Scaling Ethernet By Suppressing Broadcast Traffic. </a:t>
            </a:r>
            <a:r>
              <a:rPr lang="en-US" sz="2000" dirty="0" err="1" smtClean="0"/>
              <a:t>Khaled</a:t>
            </a:r>
            <a:r>
              <a:rPr lang="en-US" sz="2000" dirty="0" smtClean="0"/>
              <a:t> </a:t>
            </a:r>
            <a:r>
              <a:rPr lang="en-US" sz="2000" dirty="0" err="1" smtClean="0"/>
              <a:t>Elmeleegy</a:t>
            </a:r>
            <a:r>
              <a:rPr lang="en-US" sz="2000" dirty="0" smtClean="0"/>
              <a:t>, Alan L. Cox </a:t>
            </a:r>
            <a:r>
              <a:rPr lang="en-US" sz="2000" dirty="0" smtClean="0">
                <a:hlinkClick r:id="rId7" action="ppaction://hlinkfile"/>
              </a:rPr>
              <a:t>INFOCOM 2009</a:t>
            </a:r>
            <a:r>
              <a:rPr lang="en-US" sz="2000" dirty="0" smtClean="0"/>
              <a:t>: 1584-1592</a:t>
            </a:r>
          </a:p>
          <a:p>
            <a:pPr lvl="0">
              <a:buNone/>
            </a:pPr>
            <a:r>
              <a:rPr lang="en-US" sz="2000" dirty="0" smtClean="0">
                <a:hlinkClick r:id="rId8"/>
              </a:rPr>
              <a:t>[5] </a:t>
            </a:r>
            <a:r>
              <a:rPr lang="en-US" sz="2000" dirty="0" err="1" smtClean="0">
                <a:hlinkClick r:id="rId8"/>
              </a:rPr>
              <a:t>Ebtables</a:t>
            </a:r>
            <a:r>
              <a:rPr lang="en-US" sz="2000" dirty="0" smtClean="0">
                <a:hlinkClick r:id="rId8"/>
              </a:rPr>
              <a:t>.</a:t>
            </a:r>
            <a:r>
              <a:rPr lang="en-US" sz="2000" dirty="0" smtClean="0"/>
              <a:t> </a:t>
            </a:r>
            <a:r>
              <a:rPr lang="en-US" sz="1700" dirty="0" smtClean="0">
                <a:hlinkClick r:id="rId8"/>
              </a:rPr>
              <a:t>http://ebtables.sourceforge.net</a:t>
            </a:r>
            <a:endParaRPr lang="en-US" sz="1700" dirty="0" smtClean="0"/>
          </a:p>
          <a:p>
            <a:pPr lvl="0">
              <a:buNone/>
            </a:pPr>
            <a:r>
              <a:rPr lang="en-US" sz="2000" dirty="0" smtClean="0"/>
              <a:t>[6] Simulation results of ARP-Path load distribution. </a:t>
            </a:r>
            <a:r>
              <a:rPr lang="en-US" sz="1700" dirty="0" smtClean="0">
                <a:solidFill>
                  <a:srgbClr val="000000"/>
                </a:solidFill>
                <a:hlinkClick r:id="rId9"/>
              </a:rPr>
              <a:t>http://</a:t>
            </a:r>
            <a:r>
              <a:rPr lang="en-US" sz="1700" dirty="0" smtClean="0">
                <a:solidFill>
                  <a:srgbClr val="000000"/>
                </a:solidFill>
                <a:hlinkClick r:id="rId9"/>
              </a:rPr>
              <a:t>hdl.handle.net/10017/7829</a:t>
            </a:r>
            <a:endParaRPr lang="en-US" sz="1700" dirty="0" smtClean="0">
              <a:solidFill>
                <a:srgbClr val="000000"/>
              </a:solidFill>
            </a:endParaRPr>
          </a:p>
          <a:p>
            <a:pPr lvl="0">
              <a:buNone/>
            </a:pPr>
            <a:r>
              <a:rPr lang="en-US" sz="1700" dirty="0" smtClean="0">
                <a:solidFill>
                  <a:srgbClr val="000000"/>
                </a:solidFill>
              </a:rPr>
              <a:t>[7</a:t>
            </a:r>
            <a:r>
              <a:rPr lang="en-US" sz="1700" dirty="0" smtClean="0">
                <a:solidFill>
                  <a:srgbClr val="000000"/>
                </a:solidFill>
              </a:rPr>
              <a:t>] </a:t>
            </a:r>
            <a:r>
              <a:rPr lang="en-US" sz="2100" b="1" dirty="0" smtClean="0"/>
              <a:t>Videos of demos </a:t>
            </a:r>
            <a:r>
              <a:rPr lang="en-US" sz="2100" dirty="0" smtClean="0"/>
              <a:t>available at : </a:t>
            </a:r>
            <a:r>
              <a:rPr lang="en-US" sz="2100" dirty="0" smtClean="0">
                <a:hlinkClick r:id="rId10"/>
              </a:rPr>
              <a:t>http://wn.com/gistnetserv </a:t>
            </a:r>
            <a:endParaRPr lang="en-US" sz="2100" dirty="0" smtClean="0"/>
          </a:p>
          <a:p>
            <a:pPr lvl="0">
              <a:buNone/>
            </a:pPr>
            <a:endParaRPr lang="es-ES" sz="1700" dirty="0" smtClean="0"/>
          </a:p>
          <a:p>
            <a:pPr lvl="0">
              <a:buNone/>
            </a:pPr>
            <a:endParaRPr lang="es-ES" sz="2000" dirty="0" smtClean="0"/>
          </a:p>
          <a:p>
            <a:pPr lvl="0">
              <a:buNone/>
            </a:pPr>
            <a:endParaRPr lang="en-GB" sz="2000" dirty="0" smtClean="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23</a:t>
            </a:fld>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A2946C6-B378-40F8-96A0-36430CF103BC}" type="slidenum">
              <a:rPr lang="es-ES" smtClean="0"/>
              <a:pPr/>
              <a:t>24</a:t>
            </a:fld>
            <a:endParaRPr lang="es-ES"/>
          </a:p>
        </p:txBody>
      </p:sp>
      <p:pic>
        <p:nvPicPr>
          <p:cNvPr id="108546" name="Picture 2" descr="http://www.travelworth.com/wp-content/uploads/2009/11/Henderson-Waves-Bridge.jpg"/>
          <p:cNvPicPr>
            <a:picLocks noChangeAspect="1" noChangeArrowheads="1"/>
          </p:cNvPicPr>
          <p:nvPr/>
        </p:nvPicPr>
        <p:blipFill>
          <a:blip r:embed="rId3" cstate="print"/>
          <a:srcRect/>
          <a:stretch>
            <a:fillRect/>
          </a:stretch>
        </p:blipFill>
        <p:spPr bwMode="auto">
          <a:xfrm>
            <a:off x="308758" y="5439270"/>
            <a:ext cx="1931060" cy="1086221"/>
          </a:xfrm>
          <a:prstGeom prst="rect">
            <a:avLst/>
          </a:prstGeom>
          <a:noFill/>
        </p:spPr>
      </p:pic>
      <p:pic>
        <p:nvPicPr>
          <p:cNvPr id="108548" name="Picture 4" descr="http://t1.gstatic.com/images?q=tbn:ANd9GcSlKS5I4Jz_35E-1xec3-Sd_u8RIlkIqQ0Bl02Y-G8H1xnSvIn4Ag"/>
          <p:cNvPicPr>
            <a:picLocks noChangeAspect="1" noChangeArrowheads="1"/>
          </p:cNvPicPr>
          <p:nvPr/>
        </p:nvPicPr>
        <p:blipFill>
          <a:blip r:embed="rId4" cstate="print"/>
          <a:srcRect/>
          <a:stretch>
            <a:fillRect/>
          </a:stretch>
        </p:blipFill>
        <p:spPr bwMode="auto">
          <a:xfrm>
            <a:off x="3253839" y="695182"/>
            <a:ext cx="2683216" cy="2009824"/>
          </a:xfrm>
          <a:prstGeom prst="rect">
            <a:avLst/>
          </a:prstGeom>
          <a:noFill/>
        </p:spPr>
      </p:pic>
      <p:pic>
        <p:nvPicPr>
          <p:cNvPr id="108550" name="Picture 6" descr="http://t2.gstatic.com/images?q=tbn:ANd9GcQ9gWH6O-PjsbDWJ1Y1Uy2ba_tr_kMLmjzHhJ9OIrxICpdih9vwHA"/>
          <p:cNvPicPr>
            <a:picLocks noChangeAspect="1" noChangeArrowheads="1"/>
          </p:cNvPicPr>
          <p:nvPr/>
        </p:nvPicPr>
        <p:blipFill>
          <a:blip r:embed="rId5" cstate="print"/>
          <a:srcRect/>
          <a:stretch>
            <a:fillRect/>
          </a:stretch>
        </p:blipFill>
        <p:spPr bwMode="auto">
          <a:xfrm>
            <a:off x="6387580" y="2470067"/>
            <a:ext cx="2489203" cy="1840675"/>
          </a:xfrm>
          <a:prstGeom prst="rect">
            <a:avLst/>
          </a:prstGeom>
          <a:noFill/>
        </p:spPr>
      </p:pic>
      <p:pic>
        <p:nvPicPr>
          <p:cNvPr id="108556" name="Picture 12" descr="http://t3.gstatic.com/images?q=tbn:ANd9GcR2n9dy-yLZFevVPO-0PmR-_gdB25nT0VbYuwXnJr5JL2bY5jalpg"/>
          <p:cNvPicPr>
            <a:picLocks noChangeAspect="1" noChangeArrowheads="1"/>
          </p:cNvPicPr>
          <p:nvPr/>
        </p:nvPicPr>
        <p:blipFill>
          <a:blip r:embed="rId6" cstate="print"/>
          <a:srcRect/>
          <a:stretch>
            <a:fillRect/>
          </a:stretch>
        </p:blipFill>
        <p:spPr bwMode="auto">
          <a:xfrm>
            <a:off x="333257" y="712541"/>
            <a:ext cx="2382073" cy="1579419"/>
          </a:xfrm>
          <a:prstGeom prst="rect">
            <a:avLst/>
          </a:prstGeom>
          <a:noFill/>
        </p:spPr>
      </p:pic>
      <p:pic>
        <p:nvPicPr>
          <p:cNvPr id="108558" name="Picture 14" descr="Bridge to Nowhere"/>
          <p:cNvPicPr>
            <a:picLocks noChangeAspect="1" noChangeArrowheads="1"/>
          </p:cNvPicPr>
          <p:nvPr/>
        </p:nvPicPr>
        <p:blipFill>
          <a:blip r:embed="rId7" cstate="print"/>
          <a:srcRect/>
          <a:stretch>
            <a:fillRect/>
          </a:stretch>
        </p:blipFill>
        <p:spPr bwMode="auto">
          <a:xfrm>
            <a:off x="6286500" y="712499"/>
            <a:ext cx="2857500" cy="1285876"/>
          </a:xfrm>
          <a:prstGeom prst="rect">
            <a:avLst/>
          </a:prstGeom>
          <a:noFill/>
        </p:spPr>
      </p:pic>
      <p:pic>
        <p:nvPicPr>
          <p:cNvPr id="108560" name="Picture 16" descr="Malaysia Sky Bridge"/>
          <p:cNvPicPr>
            <a:picLocks noChangeAspect="1" noChangeArrowheads="1"/>
          </p:cNvPicPr>
          <p:nvPr/>
        </p:nvPicPr>
        <p:blipFill>
          <a:blip r:embed="rId8" cstate="print"/>
          <a:srcRect/>
          <a:stretch>
            <a:fillRect/>
          </a:stretch>
        </p:blipFill>
        <p:spPr bwMode="auto">
          <a:xfrm>
            <a:off x="6250875" y="4880244"/>
            <a:ext cx="2857500" cy="1695451"/>
          </a:xfrm>
          <a:prstGeom prst="rect">
            <a:avLst/>
          </a:prstGeom>
          <a:noFill/>
        </p:spPr>
      </p:pic>
      <p:sp>
        <p:nvSpPr>
          <p:cNvPr id="10" name="2 Marcador de contenido"/>
          <p:cNvSpPr>
            <a:spLocks noGrp="1"/>
          </p:cNvSpPr>
          <p:nvPr>
            <p:ph idx="1"/>
          </p:nvPr>
        </p:nvSpPr>
        <p:spPr>
          <a:xfrm>
            <a:off x="302821" y="2288969"/>
            <a:ext cx="5076701" cy="2508662"/>
          </a:xfrm>
        </p:spPr>
        <p:txBody>
          <a:bodyPr>
            <a:normAutofit/>
          </a:bodyPr>
          <a:lstStyle/>
          <a:p>
            <a:endParaRPr lang="es-ES" dirty="0" smtClean="0"/>
          </a:p>
          <a:p>
            <a:r>
              <a:rPr lang="es-ES" dirty="0" err="1" smtClean="0"/>
              <a:t>Thanks</a:t>
            </a:r>
            <a:r>
              <a:rPr lang="es-ES" dirty="0" smtClean="0"/>
              <a:t> </a:t>
            </a:r>
            <a:r>
              <a:rPr lang="es-ES" dirty="0" err="1" smtClean="0"/>
              <a:t>for</a:t>
            </a:r>
            <a:r>
              <a:rPr lang="es-ES" dirty="0" smtClean="0"/>
              <a:t> </a:t>
            </a:r>
            <a:r>
              <a:rPr lang="es-ES" dirty="0" err="1" smtClean="0"/>
              <a:t>your</a:t>
            </a:r>
            <a:r>
              <a:rPr lang="es-ES" dirty="0" smtClean="0"/>
              <a:t> </a:t>
            </a:r>
            <a:r>
              <a:rPr lang="es-ES" dirty="0" err="1" smtClean="0"/>
              <a:t>attention</a:t>
            </a:r>
            <a:endParaRPr lang="es-ES" dirty="0" smtClean="0"/>
          </a:p>
          <a:p>
            <a:r>
              <a:rPr lang="es-ES" dirty="0" err="1" smtClean="0"/>
              <a:t>Questions</a:t>
            </a:r>
            <a:r>
              <a:rPr lang="es-ES" dirty="0" smtClean="0"/>
              <a:t>?</a:t>
            </a:r>
            <a:endParaRPr lang="es-ES" dirty="0" smtClean="0"/>
          </a:p>
          <a:p>
            <a:r>
              <a:rPr lang="es-ES" dirty="0" err="1" smtClean="0"/>
              <a:t>Feedback</a:t>
            </a:r>
            <a:r>
              <a:rPr lang="es-ES" dirty="0" smtClean="0"/>
              <a:t> </a:t>
            </a:r>
            <a:r>
              <a:rPr lang="es-ES" dirty="0" err="1" smtClean="0"/>
              <a:t>wanted</a:t>
            </a:r>
            <a:endParaRPr lang="es-ES" dirty="0"/>
          </a:p>
        </p:txBody>
      </p:sp>
      <p:pic>
        <p:nvPicPr>
          <p:cNvPr id="119812" name="Picture 4" descr="http://planetagadget.com/wp-content/uploads/2010/11/Helix-Bridge-2.jpg"/>
          <p:cNvPicPr>
            <a:picLocks noChangeAspect="1" noChangeArrowheads="1"/>
          </p:cNvPicPr>
          <p:nvPr/>
        </p:nvPicPr>
        <p:blipFill>
          <a:blip r:embed="rId9" cstate="print"/>
          <a:srcRect/>
          <a:stretch>
            <a:fillRect/>
          </a:stretch>
        </p:blipFill>
        <p:spPr bwMode="auto">
          <a:xfrm>
            <a:off x="2447512" y="4667003"/>
            <a:ext cx="3600954" cy="202453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47509" y="2629275"/>
            <a:ext cx="7772400" cy="1111454"/>
          </a:xfrm>
        </p:spPr>
        <p:txBody>
          <a:bodyPr>
            <a:normAutofit fontScale="90000"/>
          </a:bodyPr>
          <a:lstStyle/>
          <a:p>
            <a:r>
              <a:rPr lang="es-ES" sz="4000" i="1" dirty="0" smtClean="0"/>
              <a:t/>
            </a:r>
            <a:br>
              <a:rPr lang="es-ES" sz="4000" i="1" dirty="0" smtClean="0"/>
            </a:br>
            <a:r>
              <a:rPr lang="es-ES" sz="4000" i="1" dirty="0" smtClean="0"/>
              <a:t>Back-up </a:t>
            </a:r>
            <a:r>
              <a:rPr lang="es-ES" sz="4000" i="1" dirty="0" err="1" smtClean="0"/>
              <a:t>slides</a:t>
            </a: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25</a:t>
            </a:fld>
            <a:endParaRPr lang="es-ES"/>
          </a:p>
        </p:txBody>
      </p:sp>
      <p:sp>
        <p:nvSpPr>
          <p:cNvPr id="14" name="13 Rectángulo"/>
          <p:cNvSpPr/>
          <p:nvPr/>
        </p:nvSpPr>
        <p:spPr>
          <a:xfrm>
            <a:off x="-23750" y="0"/>
            <a:ext cx="3146961" cy="225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997039" y="2076202"/>
            <a:ext cx="3146961" cy="225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528" y="404664"/>
          <a:ext cx="8229600" cy="5796136"/>
        </p:xfrm>
        <a:graphic>
          <a:graphicData uri="http://schemas.openxmlformats.org/drawingml/2006/table">
            <a:tbl>
              <a:tblPr firstRow="1" bandRow="1">
                <a:tableStyleId>{5C22544A-7EE6-4342-B048-85BDC9FD1C3A}</a:tableStyleId>
              </a:tblPr>
              <a:tblGrid>
                <a:gridCol w="2743200"/>
                <a:gridCol w="2743200"/>
                <a:gridCol w="2743200"/>
              </a:tblGrid>
              <a:tr h="534634">
                <a:tc>
                  <a:txBody>
                    <a:bodyPr/>
                    <a:lstStyle/>
                    <a:p>
                      <a:pPr algn="ctr"/>
                      <a:endParaRPr lang="es-ES" dirty="0"/>
                    </a:p>
                  </a:txBody>
                  <a:tcPr/>
                </a:tc>
                <a:tc>
                  <a:txBody>
                    <a:bodyPr/>
                    <a:lstStyle/>
                    <a:p>
                      <a:pPr algn="ctr"/>
                      <a:r>
                        <a:rPr lang="es-ES" dirty="0" smtClean="0"/>
                        <a:t>Link</a:t>
                      </a:r>
                      <a:r>
                        <a:rPr lang="es-ES" baseline="0" dirty="0" smtClean="0"/>
                        <a:t> </a:t>
                      </a:r>
                      <a:r>
                        <a:rPr lang="es-ES" baseline="0" dirty="0" err="1" smtClean="0"/>
                        <a:t>State</a:t>
                      </a:r>
                      <a:r>
                        <a:rPr lang="es-ES" baseline="0" dirty="0" smtClean="0"/>
                        <a:t> (SPB)</a:t>
                      </a:r>
                      <a:endParaRPr lang="es-ES" dirty="0"/>
                    </a:p>
                  </a:txBody>
                  <a:tcPr/>
                </a:tc>
                <a:tc>
                  <a:txBody>
                    <a:bodyPr/>
                    <a:lstStyle/>
                    <a:p>
                      <a:pPr algn="ctr"/>
                      <a:r>
                        <a:rPr lang="es-ES" dirty="0" smtClean="0"/>
                        <a:t>ARP Path</a:t>
                      </a:r>
                      <a:endParaRPr lang="es-ES" dirty="0"/>
                    </a:p>
                  </a:txBody>
                  <a:tcPr/>
                </a:tc>
              </a:tr>
              <a:tr h="534634">
                <a:tc>
                  <a:txBody>
                    <a:bodyPr/>
                    <a:lstStyle/>
                    <a:p>
                      <a:pPr algn="ctr"/>
                      <a:r>
                        <a:rPr lang="es-ES" dirty="0" err="1" smtClean="0"/>
                        <a:t>Forwarding</a:t>
                      </a:r>
                      <a:r>
                        <a:rPr lang="es-ES" dirty="0" smtClean="0"/>
                        <a:t> </a:t>
                      </a:r>
                      <a:r>
                        <a:rPr lang="es-ES" dirty="0" err="1" smtClean="0"/>
                        <a:t>state</a:t>
                      </a:r>
                      <a:r>
                        <a:rPr lang="es-ES" dirty="0" smtClean="0"/>
                        <a:t> (CAM)</a:t>
                      </a:r>
                      <a:endParaRPr lang="es-ES" dirty="0"/>
                    </a:p>
                  </a:txBody>
                  <a:tcPr/>
                </a:tc>
                <a:tc>
                  <a:txBody>
                    <a:bodyPr/>
                    <a:lstStyle/>
                    <a:p>
                      <a:pPr algn="ctr"/>
                      <a:r>
                        <a:rPr lang="es-ES" i="1" dirty="0" smtClean="0"/>
                        <a:t> O(</a:t>
                      </a:r>
                      <a:r>
                        <a:rPr lang="es-ES" i="1" dirty="0" err="1" smtClean="0"/>
                        <a:t>b+h</a:t>
                      </a:r>
                      <a:r>
                        <a:rPr lang="es-ES" i="1" dirty="0" smtClean="0"/>
                        <a:t>) </a:t>
                      </a:r>
                      <a:endParaRPr lang="es-ES" i="1" dirty="0"/>
                    </a:p>
                  </a:txBody>
                  <a:tcPr/>
                </a:tc>
                <a:tc>
                  <a:txBody>
                    <a:bodyPr/>
                    <a:lstStyle/>
                    <a:p>
                      <a:pPr algn="ctr"/>
                      <a:r>
                        <a:rPr lang="es-ES" i="1" dirty="0" smtClean="0"/>
                        <a:t>O(h)</a:t>
                      </a:r>
                      <a:endParaRPr lang="es-ES" i="1" dirty="0"/>
                    </a:p>
                  </a:txBody>
                  <a:tcPr/>
                </a:tc>
              </a:tr>
              <a:tr h="534634">
                <a:tc>
                  <a:txBody>
                    <a:bodyPr/>
                    <a:lstStyle/>
                    <a:p>
                      <a:pPr algn="ctr"/>
                      <a:r>
                        <a:rPr lang="es-ES" dirty="0" err="1" smtClean="0"/>
                        <a:t>Routing</a:t>
                      </a:r>
                      <a:r>
                        <a:rPr lang="es-ES" dirty="0" smtClean="0"/>
                        <a:t> </a:t>
                      </a:r>
                      <a:r>
                        <a:rPr lang="es-ES" dirty="0" err="1" smtClean="0"/>
                        <a:t>state</a:t>
                      </a:r>
                      <a:r>
                        <a:rPr lang="es-ES" dirty="0" smtClean="0"/>
                        <a:t>  </a:t>
                      </a:r>
                      <a:endParaRPr lang="es-ES" dirty="0"/>
                    </a:p>
                  </a:txBody>
                  <a:tcPr/>
                </a:tc>
                <a:tc>
                  <a:txBody>
                    <a:bodyPr/>
                    <a:lstStyle/>
                    <a:p>
                      <a:pPr algn="ctr"/>
                      <a:r>
                        <a:rPr lang="es-ES" i="1" dirty="0" smtClean="0"/>
                        <a:t>O(b*</a:t>
                      </a:r>
                      <a:r>
                        <a:rPr lang="es-ES" i="1" dirty="0" err="1" smtClean="0"/>
                        <a:t>d+h</a:t>
                      </a:r>
                      <a:r>
                        <a:rPr lang="es-ES" i="1" dirty="0" smtClean="0"/>
                        <a:t>)</a:t>
                      </a:r>
                      <a:endParaRPr lang="es-E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i="1" dirty="0" smtClean="0"/>
                        <a:t>≤</a:t>
                      </a:r>
                      <a:r>
                        <a:rPr lang="es-ES" i="1" baseline="0" dirty="0" smtClean="0"/>
                        <a:t> </a:t>
                      </a:r>
                      <a:r>
                        <a:rPr lang="es-ES" i="1" dirty="0" smtClean="0"/>
                        <a:t>O(h)</a:t>
                      </a:r>
                    </a:p>
                  </a:txBody>
                  <a:tcPr/>
                </a:tc>
              </a:tr>
              <a:tr h="534634">
                <a:tc>
                  <a:txBody>
                    <a:bodyPr/>
                    <a:lstStyle/>
                    <a:p>
                      <a:pPr algn="ctr"/>
                      <a:endParaRPr lang="es-ES" dirty="0" smtClean="0"/>
                    </a:p>
                    <a:p>
                      <a:pPr algn="ctr"/>
                      <a:r>
                        <a:rPr lang="es-ES" dirty="0" err="1" smtClean="0"/>
                        <a:t>Number</a:t>
                      </a:r>
                      <a:r>
                        <a:rPr lang="es-ES" dirty="0" smtClean="0"/>
                        <a:t> of </a:t>
                      </a:r>
                      <a:r>
                        <a:rPr lang="es-ES" dirty="0" err="1" smtClean="0"/>
                        <a:t>messages</a:t>
                      </a:r>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i="1" dirty="0" smtClean="0"/>
                        <a:t>O(b*E)</a:t>
                      </a:r>
                    </a:p>
                  </a:txBody>
                  <a:tcPr/>
                </a:tc>
                <a:tc>
                  <a:txBody>
                    <a:bodyPr/>
                    <a:lstStyle/>
                    <a:p>
                      <a:pPr algn="ctr"/>
                      <a:r>
                        <a:rPr lang="es-ES" dirty="0" smtClean="0"/>
                        <a:t>Standard ARP </a:t>
                      </a:r>
                      <a:r>
                        <a:rPr lang="es-ES" dirty="0" err="1" smtClean="0"/>
                        <a:t>messages</a:t>
                      </a:r>
                      <a:r>
                        <a:rPr lang="es-ES" dirty="0" smtClean="0"/>
                        <a:t> </a:t>
                      </a:r>
                    </a:p>
                    <a:p>
                      <a:pPr algn="ctr"/>
                      <a:r>
                        <a:rPr lang="es-ES" dirty="0" smtClean="0"/>
                        <a:t>+ extra</a:t>
                      </a:r>
                      <a:r>
                        <a:rPr lang="es-ES" baseline="0" dirty="0" smtClean="0"/>
                        <a:t> </a:t>
                      </a:r>
                      <a:r>
                        <a:rPr lang="es-ES" baseline="0" dirty="0" err="1" smtClean="0"/>
                        <a:t>flood</a:t>
                      </a:r>
                      <a:r>
                        <a:rPr lang="es-ES" baseline="0" dirty="0" smtClean="0"/>
                        <a:t>:  </a:t>
                      </a:r>
                      <a:r>
                        <a:rPr lang="es-ES" i="1" baseline="0" dirty="0" smtClean="0"/>
                        <a:t>h*(E-N+1)</a:t>
                      </a:r>
                      <a:endParaRPr lang="es-ES" i="1" dirty="0"/>
                    </a:p>
                  </a:txBody>
                  <a:tcPr/>
                </a:tc>
              </a:tr>
              <a:tr h="534634">
                <a:tc>
                  <a:txBody>
                    <a:bodyPr/>
                    <a:lstStyle/>
                    <a:p>
                      <a:pPr algn="ctr"/>
                      <a:r>
                        <a:rPr lang="es-ES" dirty="0" err="1" smtClean="0"/>
                        <a:t>Computational</a:t>
                      </a:r>
                      <a:r>
                        <a:rPr lang="es-ES" dirty="0" smtClean="0"/>
                        <a:t>  </a:t>
                      </a:r>
                      <a:r>
                        <a:rPr lang="es-ES" dirty="0" err="1" smtClean="0"/>
                        <a:t>complexity</a:t>
                      </a:r>
                      <a:endParaRPr lang="es-ES" dirty="0"/>
                    </a:p>
                  </a:txBody>
                  <a:tcPr/>
                </a:tc>
                <a:tc>
                  <a:txBody>
                    <a:bodyPr/>
                    <a:lstStyle/>
                    <a:p>
                      <a:pPr algn="ctr"/>
                      <a:r>
                        <a:rPr lang="es-ES" i="1" dirty="0" smtClean="0"/>
                        <a:t>O(b*log(b) +h)</a:t>
                      </a:r>
                      <a:endParaRPr lang="es-ES" i="1" dirty="0"/>
                    </a:p>
                  </a:txBody>
                  <a:tcPr/>
                </a:tc>
                <a:tc>
                  <a:txBody>
                    <a:bodyPr/>
                    <a:lstStyle/>
                    <a:p>
                      <a:pPr algn="ctr"/>
                      <a:r>
                        <a:rPr lang="es-ES" dirty="0" err="1" smtClean="0"/>
                        <a:t>One</a:t>
                      </a:r>
                      <a:r>
                        <a:rPr lang="es-ES" baseline="0" dirty="0" smtClean="0"/>
                        <a:t> CAM look-up (MAC, </a:t>
                      </a:r>
                      <a:r>
                        <a:rPr lang="es-ES" baseline="0" dirty="0" err="1" smtClean="0"/>
                        <a:t>port</a:t>
                      </a:r>
                      <a:r>
                        <a:rPr lang="es-ES" baseline="0" dirty="0" smtClean="0"/>
                        <a:t>)</a:t>
                      </a:r>
                      <a:endParaRPr lang="es-ES" dirty="0"/>
                    </a:p>
                  </a:txBody>
                  <a:tcPr/>
                </a:tc>
              </a:tr>
              <a:tr h="534634">
                <a:tc>
                  <a:txBody>
                    <a:bodyPr/>
                    <a:lstStyle/>
                    <a:p>
                      <a:pPr algn="ctr"/>
                      <a:endParaRPr lang="es-ES" dirty="0" smtClean="0"/>
                    </a:p>
                    <a:p>
                      <a:pPr algn="ctr"/>
                      <a:r>
                        <a:rPr lang="es-ES" dirty="0" err="1" smtClean="0"/>
                        <a:t>Convergence</a:t>
                      </a:r>
                      <a:r>
                        <a:rPr lang="es-ES" dirty="0" smtClean="0"/>
                        <a:t> time</a:t>
                      </a:r>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i="1" dirty="0" smtClean="0"/>
                        <a:t>O(</a:t>
                      </a:r>
                      <a:r>
                        <a:rPr lang="es-ES" i="1" dirty="0" err="1" smtClean="0"/>
                        <a:t>path</a:t>
                      </a:r>
                      <a:r>
                        <a:rPr lang="es-ES" i="1" baseline="0" dirty="0" smtClean="0"/>
                        <a:t> </a:t>
                      </a:r>
                      <a:r>
                        <a:rPr lang="es-ES" i="1" baseline="0" dirty="0" err="1" smtClean="0"/>
                        <a:t>length</a:t>
                      </a:r>
                      <a:r>
                        <a:rPr lang="es-ES" i="1" baseline="0" dirty="0" smtClean="0"/>
                        <a:t> bs</a:t>
                      </a:r>
                      <a:r>
                        <a:rPr lang="es-ES" i="1" dirty="0" smtClean="0"/>
                        <a:t>)</a:t>
                      </a:r>
                    </a:p>
                    <a:p>
                      <a:pPr algn="ctr"/>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i="1" dirty="0" err="1" smtClean="0"/>
                        <a:t>Negligible</a:t>
                      </a:r>
                      <a:r>
                        <a:rPr lang="es-ES" i="1" dirty="0" smtClean="0"/>
                        <a:t> (extra</a:t>
                      </a:r>
                      <a:r>
                        <a:rPr lang="es-ES" i="1" baseline="0" dirty="0" smtClean="0"/>
                        <a:t> </a:t>
                      </a:r>
                      <a:r>
                        <a:rPr lang="es-ES" i="1" dirty="0" err="1" smtClean="0"/>
                        <a:t>processing</a:t>
                      </a:r>
                      <a:r>
                        <a:rPr lang="es-ES" i="1" baseline="0" dirty="0" smtClean="0"/>
                        <a:t> of ARP at ARP Path bridges)</a:t>
                      </a:r>
                      <a:endParaRPr lang="es-ES" i="1" dirty="0" smtClean="0"/>
                    </a:p>
                    <a:p>
                      <a:pPr algn="ctr"/>
                      <a:endParaRPr lang="es-ES" dirty="0"/>
                    </a:p>
                  </a:txBody>
                  <a:tcPr/>
                </a:tc>
              </a:tr>
              <a:tr h="534634">
                <a:tc>
                  <a:txBody>
                    <a:bodyPr/>
                    <a:lstStyle/>
                    <a:p>
                      <a:pPr algn="ctr"/>
                      <a:r>
                        <a:rPr lang="es-ES" dirty="0" err="1" smtClean="0"/>
                        <a:t>Fault</a:t>
                      </a:r>
                      <a:r>
                        <a:rPr lang="es-ES" dirty="0" smtClean="0"/>
                        <a:t> </a:t>
                      </a:r>
                      <a:r>
                        <a:rPr lang="es-ES" dirty="0" err="1" smtClean="0"/>
                        <a:t>recovery</a:t>
                      </a:r>
                      <a:endParaRPr lang="es-ES" dirty="0"/>
                    </a:p>
                  </a:txBody>
                  <a:tcPr/>
                </a:tc>
                <a:tc>
                  <a:txBody>
                    <a:bodyPr/>
                    <a:lstStyle/>
                    <a:p>
                      <a:pPr algn="ctr"/>
                      <a:r>
                        <a:rPr lang="es-ES" dirty="0" err="1" smtClean="0"/>
                        <a:t>Messages</a:t>
                      </a:r>
                      <a:r>
                        <a:rPr lang="es-ES" dirty="0" smtClean="0"/>
                        <a:t> </a:t>
                      </a:r>
                      <a:r>
                        <a:rPr lang="es-ES" i="1" dirty="0" smtClean="0"/>
                        <a:t>O(2*E)</a:t>
                      </a:r>
                    </a:p>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Time</a:t>
                      </a:r>
                      <a:r>
                        <a:rPr lang="es-ES" baseline="0" dirty="0" smtClean="0"/>
                        <a:t> </a:t>
                      </a:r>
                      <a:r>
                        <a:rPr lang="es-ES" i="1" dirty="0" smtClean="0"/>
                        <a:t>O(</a:t>
                      </a:r>
                      <a:r>
                        <a:rPr lang="es-ES" i="1" dirty="0" err="1" smtClean="0"/>
                        <a:t>path</a:t>
                      </a:r>
                      <a:r>
                        <a:rPr lang="es-ES" i="1" baseline="0" dirty="0" smtClean="0"/>
                        <a:t> </a:t>
                      </a:r>
                      <a:r>
                        <a:rPr lang="es-ES" i="1" baseline="0" dirty="0" err="1" smtClean="0"/>
                        <a:t>length</a:t>
                      </a:r>
                      <a:r>
                        <a:rPr lang="es-ES" i="1" baseline="0" dirty="0" smtClean="0"/>
                        <a:t> bs</a:t>
                      </a:r>
                      <a:r>
                        <a:rPr lang="es-ES" i="1" dirty="0" smtClean="0"/>
                        <a:t>)</a:t>
                      </a:r>
                    </a:p>
                    <a:p>
                      <a:pPr algn="ctr"/>
                      <a:r>
                        <a:rPr lang="es-ES" i="0" dirty="0" err="1" smtClean="0"/>
                        <a:t>Recompute</a:t>
                      </a:r>
                      <a:r>
                        <a:rPr lang="es-ES" i="1" dirty="0" smtClean="0"/>
                        <a:t> O(b*log(b) )</a:t>
                      </a:r>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i="0" dirty="0" err="1" smtClean="0"/>
                        <a:t>Messages</a:t>
                      </a:r>
                      <a:r>
                        <a:rPr lang="es-ES" i="0" dirty="0" smtClean="0"/>
                        <a:t> </a:t>
                      </a:r>
                      <a:r>
                        <a:rPr lang="es-ES" i="1" dirty="0" smtClean="0"/>
                        <a:t>O(2*E*</a:t>
                      </a:r>
                      <a:r>
                        <a:rPr lang="es-ES" i="1" dirty="0" err="1" smtClean="0"/>
                        <a:t>hostlink</a:t>
                      </a:r>
                      <a:r>
                        <a:rPr lang="es-ES" i="1"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s-ES" i="0" dirty="0" smtClean="0"/>
                        <a:t>Time  </a:t>
                      </a:r>
                      <a:r>
                        <a:rPr lang="es-ES" i="1" dirty="0" smtClean="0"/>
                        <a:t>O(</a:t>
                      </a:r>
                      <a:r>
                        <a:rPr lang="es-ES" i="1" dirty="0" err="1" smtClean="0"/>
                        <a:t>path</a:t>
                      </a:r>
                      <a:r>
                        <a:rPr lang="es-ES" i="1" baseline="0" dirty="0" smtClean="0"/>
                        <a:t> </a:t>
                      </a:r>
                      <a:r>
                        <a:rPr lang="es-ES" i="1" baseline="0" dirty="0" err="1" smtClean="0"/>
                        <a:t>length</a:t>
                      </a:r>
                      <a:r>
                        <a:rPr lang="es-ES" i="1" baseline="0" dirty="0" smtClean="0"/>
                        <a:t> bs)</a:t>
                      </a:r>
                    </a:p>
                    <a:p>
                      <a:pPr marL="0" marR="0" indent="0" algn="ctr" defTabSz="914400" rtl="0" eaLnBrk="1" fontAlgn="auto" latinLnBrk="0" hangingPunct="1">
                        <a:lnSpc>
                          <a:spcPct val="100000"/>
                        </a:lnSpc>
                        <a:spcBef>
                          <a:spcPts val="0"/>
                        </a:spcBef>
                        <a:spcAft>
                          <a:spcPts val="0"/>
                        </a:spcAft>
                        <a:buClrTx/>
                        <a:buSzTx/>
                        <a:buFontTx/>
                        <a:buNone/>
                        <a:tabLst/>
                        <a:defRPr/>
                      </a:pPr>
                      <a:r>
                        <a:rPr lang="es-ES" i="0" baseline="0" dirty="0" err="1" smtClean="0"/>
                        <a:t>Recompute</a:t>
                      </a:r>
                      <a:r>
                        <a:rPr lang="es-ES" i="0" baseline="0" dirty="0" smtClean="0"/>
                        <a:t> </a:t>
                      </a:r>
                      <a:r>
                        <a:rPr lang="es-ES" i="1" baseline="0" dirty="0" smtClean="0"/>
                        <a:t>O(b)</a:t>
                      </a:r>
                      <a:r>
                        <a:rPr lang="es-ES" i="1" dirty="0" smtClean="0"/>
                        <a:t> </a:t>
                      </a:r>
                    </a:p>
                    <a:p>
                      <a:pPr algn="ctr"/>
                      <a:endParaRPr lang="es-ES" dirty="0"/>
                    </a:p>
                  </a:txBody>
                  <a:tcPr/>
                </a:tc>
              </a:tr>
              <a:tr h="534634">
                <a:tc>
                  <a:txBody>
                    <a:bodyPr/>
                    <a:lstStyle/>
                    <a:p>
                      <a:pPr algn="ctr"/>
                      <a:r>
                        <a:rPr lang="es-ES" dirty="0" smtClean="0"/>
                        <a:t>Path </a:t>
                      </a:r>
                      <a:r>
                        <a:rPr lang="es-ES" dirty="0" err="1" smtClean="0"/>
                        <a:t>diversity</a:t>
                      </a:r>
                      <a:r>
                        <a:rPr lang="es-ES" dirty="0" smtClean="0"/>
                        <a:t> </a:t>
                      </a:r>
                      <a:r>
                        <a:rPr lang="es-ES" dirty="0" err="1" smtClean="0"/>
                        <a:t>computation</a:t>
                      </a:r>
                      <a:endParaRPr lang="es-ES" dirty="0"/>
                    </a:p>
                  </a:txBody>
                  <a:tcPr/>
                </a:tc>
                <a:tc>
                  <a:txBody>
                    <a:bodyPr/>
                    <a:lstStyle/>
                    <a:p>
                      <a:pPr algn="ctr"/>
                      <a:r>
                        <a:rPr lang="es-ES" i="1" dirty="0" smtClean="0"/>
                        <a:t>O(b*b*log(b)</a:t>
                      </a:r>
                      <a:r>
                        <a:rPr lang="es-ES" dirty="0" smtClean="0"/>
                        <a:t>)</a:t>
                      </a:r>
                      <a:endParaRPr lang="es-ES" dirty="0"/>
                    </a:p>
                  </a:txBody>
                  <a:tcPr/>
                </a:tc>
                <a:tc>
                  <a:txBody>
                    <a:bodyPr/>
                    <a:lstStyle/>
                    <a:p>
                      <a:pPr algn="ctr"/>
                      <a:r>
                        <a:rPr lang="es-ES" i="1" dirty="0" smtClean="0"/>
                        <a:t>O(b)</a:t>
                      </a:r>
                      <a:endParaRPr lang="es-ES" i="1" dirty="0"/>
                    </a:p>
                  </a:txBody>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ARP Path </a:t>
            </a:r>
            <a:r>
              <a:rPr lang="es-ES" dirty="0" err="1" smtClean="0"/>
              <a:t>basics</a:t>
            </a:r>
            <a:endParaRPr lang="es-ES" dirty="0"/>
          </a:p>
        </p:txBody>
      </p:sp>
      <p:sp>
        <p:nvSpPr>
          <p:cNvPr id="3" name="2 Marcador de contenido"/>
          <p:cNvSpPr>
            <a:spLocks noGrp="1"/>
          </p:cNvSpPr>
          <p:nvPr>
            <p:ph idx="1"/>
          </p:nvPr>
        </p:nvSpPr>
        <p:spPr>
          <a:xfrm>
            <a:off x="445325" y="1303318"/>
            <a:ext cx="8229600" cy="2366158"/>
          </a:xfrm>
        </p:spPr>
        <p:txBody>
          <a:bodyPr>
            <a:normAutofit fontScale="85000" lnSpcReduction="20000"/>
          </a:bodyPr>
          <a:lstStyle/>
          <a:p>
            <a:r>
              <a:rPr lang="en-US" dirty="0" smtClean="0"/>
              <a:t>Establish unicast paths and multicast trees just by controlled flooding of a broadcast frame e.g.: ARP Request.</a:t>
            </a:r>
          </a:p>
          <a:p>
            <a:r>
              <a:rPr lang="en-US" dirty="0" smtClean="0"/>
              <a:t>A temporary tree is established towards the source by </a:t>
            </a:r>
            <a:r>
              <a:rPr lang="en-US" b="1" i="1" dirty="0" smtClean="0"/>
              <a:t>learning and locking the source address to the port of the bridge that receives first the frame. </a:t>
            </a:r>
          </a:p>
          <a:p>
            <a:endParaRPr lang="en-US" b="1" i="1" dirty="0" smtClean="0"/>
          </a:p>
          <a:p>
            <a:endParaRPr lang="es-ES" dirty="0" smtClean="0"/>
          </a:p>
          <a:p>
            <a:pPr lvl="1">
              <a:buNone/>
            </a:pP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27</a:t>
            </a:fld>
            <a:endParaRPr lang="es-ES"/>
          </a:p>
        </p:txBody>
      </p:sp>
      <p:grpSp>
        <p:nvGrpSpPr>
          <p:cNvPr id="5" name="4 Grupo"/>
          <p:cNvGrpSpPr/>
          <p:nvPr/>
        </p:nvGrpSpPr>
        <p:grpSpPr>
          <a:xfrm>
            <a:off x="713045" y="3705101"/>
            <a:ext cx="5699629" cy="2766951"/>
            <a:chOff x="214282" y="1571612"/>
            <a:chExt cx="7034260" cy="3089700"/>
          </a:xfrm>
        </p:grpSpPr>
        <p:sp>
          <p:nvSpPr>
            <p:cNvPr id="6" name="5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7"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8" name="Group 402"/>
              <p:cNvGrpSpPr>
                <a:grpSpLocks/>
              </p:cNvGrpSpPr>
              <p:nvPr/>
            </p:nvGrpSpPr>
            <p:grpSpPr bwMode="auto">
              <a:xfrm>
                <a:off x="1544" y="3416"/>
                <a:ext cx="170" cy="154"/>
                <a:chOff x="1544" y="3416"/>
                <a:chExt cx="170" cy="154"/>
              </a:xfrm>
              <a:grpFill/>
            </p:grpSpPr>
            <p:grpSp>
              <p:nvGrpSpPr>
                <p:cNvPr id="28" name="Group 403"/>
                <p:cNvGrpSpPr>
                  <a:grpSpLocks/>
                </p:cNvGrpSpPr>
                <p:nvPr/>
              </p:nvGrpSpPr>
              <p:grpSpPr bwMode="auto">
                <a:xfrm>
                  <a:off x="1570" y="3416"/>
                  <a:ext cx="117" cy="102"/>
                  <a:chOff x="1570" y="3416"/>
                  <a:chExt cx="117" cy="102"/>
                </a:xfrm>
                <a:grpFill/>
              </p:grpSpPr>
              <p:sp>
                <p:nvSpPr>
                  <p:cNvPr id="175"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76"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9" name="Group 406"/>
                <p:cNvGrpSpPr>
                  <a:grpSpLocks/>
                </p:cNvGrpSpPr>
                <p:nvPr/>
              </p:nvGrpSpPr>
              <p:grpSpPr bwMode="auto">
                <a:xfrm>
                  <a:off x="1544" y="3525"/>
                  <a:ext cx="170" cy="34"/>
                  <a:chOff x="1544" y="3525"/>
                  <a:chExt cx="170" cy="34"/>
                </a:xfrm>
                <a:grpFill/>
              </p:grpSpPr>
              <p:sp>
                <p:nvSpPr>
                  <p:cNvPr id="173"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74"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1" name="Group 409"/>
                <p:cNvGrpSpPr>
                  <a:grpSpLocks/>
                </p:cNvGrpSpPr>
                <p:nvPr/>
              </p:nvGrpSpPr>
              <p:grpSpPr bwMode="auto">
                <a:xfrm>
                  <a:off x="1544" y="3559"/>
                  <a:ext cx="170" cy="11"/>
                  <a:chOff x="1544" y="3559"/>
                  <a:chExt cx="170" cy="11"/>
                </a:xfrm>
                <a:grpFill/>
              </p:grpSpPr>
              <p:sp>
                <p:nvSpPr>
                  <p:cNvPr id="171"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2"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2" name="Group 412"/>
                <p:cNvGrpSpPr>
                  <a:grpSpLocks/>
                </p:cNvGrpSpPr>
                <p:nvPr/>
              </p:nvGrpSpPr>
              <p:grpSpPr bwMode="auto">
                <a:xfrm>
                  <a:off x="1578" y="3427"/>
                  <a:ext cx="106" cy="80"/>
                  <a:chOff x="1578" y="3427"/>
                  <a:chExt cx="106" cy="80"/>
                </a:xfrm>
                <a:grpFill/>
              </p:grpSpPr>
              <p:sp>
                <p:nvSpPr>
                  <p:cNvPr id="169"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0"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3" name="Group 415"/>
                <p:cNvGrpSpPr>
                  <a:grpSpLocks/>
                </p:cNvGrpSpPr>
                <p:nvPr/>
              </p:nvGrpSpPr>
              <p:grpSpPr bwMode="auto">
                <a:xfrm>
                  <a:off x="1567" y="3525"/>
                  <a:ext cx="124" cy="8"/>
                  <a:chOff x="1567" y="3525"/>
                  <a:chExt cx="124" cy="8"/>
                </a:xfrm>
                <a:grpFill/>
              </p:grpSpPr>
              <p:sp>
                <p:nvSpPr>
                  <p:cNvPr id="167"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68"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4" name="Group 418"/>
                <p:cNvGrpSpPr>
                  <a:grpSpLocks/>
                </p:cNvGrpSpPr>
                <p:nvPr/>
              </p:nvGrpSpPr>
              <p:grpSpPr bwMode="auto">
                <a:xfrm>
                  <a:off x="1589" y="3548"/>
                  <a:ext cx="80" cy="3"/>
                  <a:chOff x="1589" y="3548"/>
                  <a:chExt cx="80" cy="3"/>
                </a:xfrm>
                <a:grpFill/>
              </p:grpSpPr>
              <p:sp>
                <p:nvSpPr>
                  <p:cNvPr id="165"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66"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5" name="Group 421"/>
                <p:cNvGrpSpPr>
                  <a:grpSpLocks/>
                </p:cNvGrpSpPr>
                <p:nvPr/>
              </p:nvGrpSpPr>
              <p:grpSpPr bwMode="auto">
                <a:xfrm>
                  <a:off x="1563" y="3533"/>
                  <a:ext cx="132" cy="3"/>
                  <a:chOff x="1563" y="3533"/>
                  <a:chExt cx="132" cy="3"/>
                </a:xfrm>
                <a:grpFill/>
              </p:grpSpPr>
              <p:sp>
                <p:nvSpPr>
                  <p:cNvPr id="163"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64"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36" name="Group 424"/>
                <p:cNvGrpSpPr>
                  <a:grpSpLocks/>
                </p:cNvGrpSpPr>
                <p:nvPr/>
              </p:nvGrpSpPr>
              <p:grpSpPr bwMode="auto">
                <a:xfrm>
                  <a:off x="1559" y="3540"/>
                  <a:ext cx="143" cy="4"/>
                  <a:chOff x="1559" y="3540"/>
                  <a:chExt cx="143" cy="4"/>
                </a:xfrm>
                <a:grpFill/>
              </p:grpSpPr>
              <p:sp>
                <p:nvSpPr>
                  <p:cNvPr id="161"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2"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7" name="Group 427"/>
              <p:cNvGrpSpPr>
                <a:grpSpLocks/>
              </p:cNvGrpSpPr>
              <p:nvPr/>
            </p:nvGrpSpPr>
            <p:grpSpPr bwMode="auto">
              <a:xfrm>
                <a:off x="1570" y="3416"/>
                <a:ext cx="117" cy="102"/>
                <a:chOff x="1570" y="3416"/>
                <a:chExt cx="117" cy="102"/>
              </a:xfrm>
              <a:grpFill/>
            </p:grpSpPr>
            <p:sp>
              <p:nvSpPr>
                <p:cNvPr id="151"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2"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8" name="Group 430"/>
              <p:cNvGrpSpPr>
                <a:grpSpLocks/>
              </p:cNvGrpSpPr>
              <p:nvPr/>
            </p:nvGrpSpPr>
            <p:grpSpPr bwMode="auto">
              <a:xfrm>
                <a:off x="1544" y="3525"/>
                <a:ext cx="170" cy="34"/>
                <a:chOff x="1544" y="3525"/>
                <a:chExt cx="170" cy="34"/>
              </a:xfrm>
              <a:grpFill/>
            </p:grpSpPr>
            <p:sp>
              <p:nvSpPr>
                <p:cNvPr id="149"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0"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9" name="Group 433"/>
              <p:cNvGrpSpPr>
                <a:grpSpLocks/>
              </p:cNvGrpSpPr>
              <p:nvPr/>
            </p:nvGrpSpPr>
            <p:grpSpPr bwMode="auto">
              <a:xfrm>
                <a:off x="1544" y="3559"/>
                <a:ext cx="170" cy="11"/>
                <a:chOff x="1544" y="3559"/>
                <a:chExt cx="170" cy="11"/>
              </a:xfrm>
              <a:grpFill/>
            </p:grpSpPr>
            <p:sp>
              <p:nvSpPr>
                <p:cNvPr id="147"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48"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0" name="Group 436"/>
              <p:cNvGrpSpPr>
                <a:grpSpLocks/>
              </p:cNvGrpSpPr>
              <p:nvPr/>
            </p:nvGrpSpPr>
            <p:grpSpPr bwMode="auto">
              <a:xfrm>
                <a:off x="1578" y="3427"/>
                <a:ext cx="106" cy="80"/>
                <a:chOff x="1578" y="3427"/>
                <a:chExt cx="106" cy="80"/>
              </a:xfrm>
              <a:grpFill/>
            </p:grpSpPr>
            <p:sp>
              <p:nvSpPr>
                <p:cNvPr id="145"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46"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1" name="Group 439"/>
              <p:cNvGrpSpPr>
                <a:grpSpLocks/>
              </p:cNvGrpSpPr>
              <p:nvPr/>
            </p:nvGrpSpPr>
            <p:grpSpPr bwMode="auto">
              <a:xfrm>
                <a:off x="1567" y="3525"/>
                <a:ext cx="124" cy="8"/>
                <a:chOff x="1567" y="3525"/>
                <a:chExt cx="124" cy="8"/>
              </a:xfrm>
              <a:grpFill/>
            </p:grpSpPr>
            <p:sp>
              <p:nvSpPr>
                <p:cNvPr id="143"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44"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2" name="Group 442"/>
              <p:cNvGrpSpPr>
                <a:grpSpLocks/>
              </p:cNvGrpSpPr>
              <p:nvPr/>
            </p:nvGrpSpPr>
            <p:grpSpPr bwMode="auto">
              <a:xfrm>
                <a:off x="1589" y="3548"/>
                <a:ext cx="80" cy="3"/>
                <a:chOff x="1589" y="3548"/>
                <a:chExt cx="80" cy="3"/>
              </a:xfrm>
              <a:grpFill/>
            </p:grpSpPr>
            <p:sp>
              <p:nvSpPr>
                <p:cNvPr id="141"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2"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3" name="Group 445"/>
              <p:cNvGrpSpPr>
                <a:grpSpLocks/>
              </p:cNvGrpSpPr>
              <p:nvPr/>
            </p:nvGrpSpPr>
            <p:grpSpPr bwMode="auto">
              <a:xfrm>
                <a:off x="1563" y="3533"/>
                <a:ext cx="132" cy="3"/>
                <a:chOff x="1563" y="3533"/>
                <a:chExt cx="132" cy="3"/>
              </a:xfrm>
              <a:grpFill/>
            </p:grpSpPr>
            <p:sp>
              <p:nvSpPr>
                <p:cNvPr id="139"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0"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4" name="Group 448"/>
              <p:cNvGrpSpPr>
                <a:grpSpLocks/>
              </p:cNvGrpSpPr>
              <p:nvPr/>
            </p:nvGrpSpPr>
            <p:grpSpPr bwMode="auto">
              <a:xfrm>
                <a:off x="1559" y="3540"/>
                <a:ext cx="143" cy="4"/>
                <a:chOff x="1559" y="3540"/>
                <a:chExt cx="143" cy="4"/>
              </a:xfrm>
              <a:grpFill/>
            </p:grpSpPr>
            <p:sp>
              <p:nvSpPr>
                <p:cNvPr id="137"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38"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5" name="Group 451"/>
              <p:cNvGrpSpPr>
                <a:grpSpLocks/>
              </p:cNvGrpSpPr>
              <p:nvPr/>
            </p:nvGrpSpPr>
            <p:grpSpPr bwMode="auto">
              <a:xfrm>
                <a:off x="1570" y="3416"/>
                <a:ext cx="117" cy="102"/>
                <a:chOff x="1570" y="3416"/>
                <a:chExt cx="117" cy="102"/>
              </a:xfrm>
              <a:grpFill/>
            </p:grpSpPr>
            <p:sp>
              <p:nvSpPr>
                <p:cNvPr id="135"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36"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6" name="Group 454"/>
              <p:cNvGrpSpPr>
                <a:grpSpLocks/>
              </p:cNvGrpSpPr>
              <p:nvPr/>
            </p:nvGrpSpPr>
            <p:grpSpPr bwMode="auto">
              <a:xfrm>
                <a:off x="1544" y="3525"/>
                <a:ext cx="170" cy="34"/>
                <a:chOff x="1544" y="3525"/>
                <a:chExt cx="170" cy="34"/>
              </a:xfrm>
              <a:grpFill/>
            </p:grpSpPr>
            <p:sp>
              <p:nvSpPr>
                <p:cNvPr id="133"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34"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7" name="Group 457"/>
              <p:cNvGrpSpPr>
                <a:grpSpLocks/>
              </p:cNvGrpSpPr>
              <p:nvPr/>
            </p:nvGrpSpPr>
            <p:grpSpPr bwMode="auto">
              <a:xfrm>
                <a:off x="1544" y="3559"/>
                <a:ext cx="170" cy="11"/>
                <a:chOff x="1544" y="3559"/>
                <a:chExt cx="170" cy="11"/>
              </a:xfrm>
              <a:grpFill/>
            </p:grpSpPr>
            <p:sp>
              <p:nvSpPr>
                <p:cNvPr id="131"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2"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0" name="Group 460"/>
              <p:cNvGrpSpPr>
                <a:grpSpLocks/>
              </p:cNvGrpSpPr>
              <p:nvPr/>
            </p:nvGrpSpPr>
            <p:grpSpPr bwMode="auto">
              <a:xfrm>
                <a:off x="1578" y="3426"/>
                <a:ext cx="106" cy="87"/>
                <a:chOff x="1578" y="3426"/>
                <a:chExt cx="106" cy="87"/>
              </a:xfrm>
              <a:grpFill/>
            </p:grpSpPr>
            <p:sp>
              <p:nvSpPr>
                <p:cNvPr id="129"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0"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81" name="Group 463"/>
              <p:cNvGrpSpPr>
                <a:grpSpLocks/>
              </p:cNvGrpSpPr>
              <p:nvPr/>
            </p:nvGrpSpPr>
            <p:grpSpPr bwMode="auto">
              <a:xfrm>
                <a:off x="1567" y="3525"/>
                <a:ext cx="124" cy="8"/>
                <a:chOff x="1567" y="3525"/>
                <a:chExt cx="124" cy="8"/>
              </a:xfrm>
              <a:grpFill/>
            </p:grpSpPr>
            <p:sp>
              <p:nvSpPr>
                <p:cNvPr id="127"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28"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2" name="Group 466"/>
              <p:cNvGrpSpPr>
                <a:grpSpLocks/>
              </p:cNvGrpSpPr>
              <p:nvPr/>
            </p:nvGrpSpPr>
            <p:grpSpPr bwMode="auto">
              <a:xfrm>
                <a:off x="1589" y="3548"/>
                <a:ext cx="80" cy="3"/>
                <a:chOff x="1589" y="3548"/>
                <a:chExt cx="80" cy="3"/>
              </a:xfrm>
              <a:grpFill/>
            </p:grpSpPr>
            <p:sp>
              <p:nvSpPr>
                <p:cNvPr id="125"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26"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3" name="Group 469"/>
              <p:cNvGrpSpPr>
                <a:grpSpLocks/>
              </p:cNvGrpSpPr>
              <p:nvPr/>
            </p:nvGrpSpPr>
            <p:grpSpPr bwMode="auto">
              <a:xfrm>
                <a:off x="1563" y="3533"/>
                <a:ext cx="132" cy="3"/>
                <a:chOff x="1563" y="3533"/>
                <a:chExt cx="132" cy="3"/>
              </a:xfrm>
              <a:grpFill/>
            </p:grpSpPr>
            <p:sp>
              <p:nvSpPr>
                <p:cNvPr id="123"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24"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4" name="Group 472"/>
              <p:cNvGrpSpPr>
                <a:grpSpLocks/>
              </p:cNvGrpSpPr>
              <p:nvPr/>
            </p:nvGrpSpPr>
            <p:grpSpPr bwMode="auto">
              <a:xfrm>
                <a:off x="1559" y="3540"/>
                <a:ext cx="143" cy="4"/>
                <a:chOff x="1559" y="3540"/>
                <a:chExt cx="143" cy="4"/>
              </a:xfrm>
              <a:grpFill/>
            </p:grpSpPr>
            <p:sp>
              <p:nvSpPr>
                <p:cNvPr id="121"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2"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85"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86" name="Group 401"/>
              <p:cNvGrpSpPr>
                <a:grpSpLocks/>
              </p:cNvGrpSpPr>
              <p:nvPr/>
            </p:nvGrpSpPr>
            <p:grpSpPr bwMode="auto">
              <a:xfrm>
                <a:off x="7681936" y="4046962"/>
                <a:ext cx="319088" cy="328613"/>
                <a:chOff x="1544" y="3416"/>
                <a:chExt cx="170" cy="154"/>
              </a:xfrm>
              <a:grpFill/>
            </p:grpSpPr>
            <p:grpSp>
              <p:nvGrpSpPr>
                <p:cNvPr id="87" name="Group 402"/>
                <p:cNvGrpSpPr>
                  <a:grpSpLocks/>
                </p:cNvGrpSpPr>
                <p:nvPr/>
              </p:nvGrpSpPr>
              <p:grpSpPr bwMode="auto">
                <a:xfrm>
                  <a:off x="1544" y="3416"/>
                  <a:ext cx="170" cy="154"/>
                  <a:chOff x="1544" y="3416"/>
                  <a:chExt cx="170" cy="154"/>
                </a:xfrm>
                <a:grpFill/>
              </p:grpSpPr>
              <p:grpSp>
                <p:nvGrpSpPr>
                  <p:cNvPr id="104" name="Group 403"/>
                  <p:cNvGrpSpPr>
                    <a:grpSpLocks/>
                  </p:cNvGrpSpPr>
                  <p:nvPr/>
                </p:nvGrpSpPr>
                <p:grpSpPr bwMode="auto">
                  <a:xfrm>
                    <a:off x="1570" y="3416"/>
                    <a:ext cx="117" cy="102"/>
                    <a:chOff x="1570" y="3416"/>
                    <a:chExt cx="117" cy="102"/>
                  </a:xfrm>
                  <a:grpFill/>
                </p:grpSpPr>
                <p:sp>
                  <p:nvSpPr>
                    <p:cNvPr id="10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05" name="Group 406"/>
                  <p:cNvGrpSpPr>
                    <a:grpSpLocks/>
                  </p:cNvGrpSpPr>
                  <p:nvPr/>
                </p:nvGrpSpPr>
                <p:grpSpPr bwMode="auto">
                  <a:xfrm>
                    <a:off x="1544" y="3525"/>
                    <a:ext cx="170" cy="34"/>
                    <a:chOff x="1544" y="3525"/>
                    <a:chExt cx="170" cy="34"/>
                  </a:xfrm>
                  <a:grpFill/>
                </p:grpSpPr>
                <p:sp>
                  <p:nvSpPr>
                    <p:cNvPr id="10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06" name="Group 409"/>
                  <p:cNvGrpSpPr>
                    <a:grpSpLocks/>
                  </p:cNvGrpSpPr>
                  <p:nvPr/>
                </p:nvGrpSpPr>
                <p:grpSpPr bwMode="auto">
                  <a:xfrm>
                    <a:off x="1544" y="3559"/>
                    <a:ext cx="170" cy="11"/>
                    <a:chOff x="1544" y="3559"/>
                    <a:chExt cx="170" cy="11"/>
                  </a:xfrm>
                  <a:grpFill/>
                </p:grpSpPr>
                <p:sp>
                  <p:nvSpPr>
                    <p:cNvPr id="9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9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07" name="Group 412"/>
                  <p:cNvGrpSpPr>
                    <a:grpSpLocks/>
                  </p:cNvGrpSpPr>
                  <p:nvPr/>
                </p:nvGrpSpPr>
                <p:grpSpPr bwMode="auto">
                  <a:xfrm>
                    <a:off x="1578" y="3427"/>
                    <a:ext cx="106" cy="80"/>
                    <a:chOff x="1578" y="3427"/>
                    <a:chExt cx="106" cy="80"/>
                  </a:xfrm>
                  <a:grpFill/>
                </p:grpSpPr>
                <p:sp>
                  <p:nvSpPr>
                    <p:cNvPr id="9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9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08" name="Group 415"/>
                  <p:cNvGrpSpPr>
                    <a:grpSpLocks/>
                  </p:cNvGrpSpPr>
                  <p:nvPr/>
                </p:nvGrpSpPr>
                <p:grpSpPr bwMode="auto">
                  <a:xfrm>
                    <a:off x="1567" y="3525"/>
                    <a:ext cx="124" cy="8"/>
                    <a:chOff x="1567" y="3525"/>
                    <a:chExt cx="124" cy="8"/>
                  </a:xfrm>
                  <a:grpFill/>
                </p:grpSpPr>
                <p:sp>
                  <p:nvSpPr>
                    <p:cNvPr id="9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9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9" name="Group 418"/>
                  <p:cNvGrpSpPr>
                    <a:grpSpLocks/>
                  </p:cNvGrpSpPr>
                  <p:nvPr/>
                </p:nvGrpSpPr>
                <p:grpSpPr bwMode="auto">
                  <a:xfrm>
                    <a:off x="1589" y="3548"/>
                    <a:ext cx="80" cy="3"/>
                    <a:chOff x="1589" y="3548"/>
                    <a:chExt cx="80" cy="3"/>
                  </a:xfrm>
                  <a:grpFill/>
                </p:grpSpPr>
                <p:sp>
                  <p:nvSpPr>
                    <p:cNvPr id="9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0" name="Group 421"/>
                  <p:cNvGrpSpPr>
                    <a:grpSpLocks/>
                  </p:cNvGrpSpPr>
                  <p:nvPr/>
                </p:nvGrpSpPr>
                <p:grpSpPr bwMode="auto">
                  <a:xfrm>
                    <a:off x="1563" y="3533"/>
                    <a:ext cx="132" cy="3"/>
                    <a:chOff x="1563" y="3533"/>
                    <a:chExt cx="132" cy="3"/>
                  </a:xfrm>
                  <a:grpFill/>
                </p:grpSpPr>
                <p:sp>
                  <p:nvSpPr>
                    <p:cNvPr id="9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11" name="Group 424"/>
                  <p:cNvGrpSpPr>
                    <a:grpSpLocks/>
                  </p:cNvGrpSpPr>
                  <p:nvPr/>
                </p:nvGrpSpPr>
                <p:grpSpPr bwMode="auto">
                  <a:xfrm>
                    <a:off x="1559" y="3540"/>
                    <a:ext cx="143" cy="4"/>
                    <a:chOff x="1559" y="3540"/>
                    <a:chExt cx="143" cy="4"/>
                  </a:xfrm>
                  <a:grpFill/>
                </p:grpSpPr>
                <p:sp>
                  <p:nvSpPr>
                    <p:cNvPr id="8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8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12" name="Group 427"/>
                <p:cNvGrpSpPr>
                  <a:grpSpLocks/>
                </p:cNvGrpSpPr>
                <p:nvPr/>
              </p:nvGrpSpPr>
              <p:grpSpPr bwMode="auto">
                <a:xfrm>
                  <a:off x="1570" y="3416"/>
                  <a:ext cx="117" cy="102"/>
                  <a:chOff x="1570" y="3416"/>
                  <a:chExt cx="117" cy="102"/>
                </a:xfrm>
                <a:grpFill/>
              </p:grpSpPr>
              <p:sp>
                <p:nvSpPr>
                  <p:cNvPr id="7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7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13" name="Group 430"/>
                <p:cNvGrpSpPr>
                  <a:grpSpLocks/>
                </p:cNvGrpSpPr>
                <p:nvPr/>
              </p:nvGrpSpPr>
              <p:grpSpPr bwMode="auto">
                <a:xfrm>
                  <a:off x="1544" y="3525"/>
                  <a:ext cx="170" cy="34"/>
                  <a:chOff x="1544" y="3525"/>
                  <a:chExt cx="170" cy="34"/>
                </a:xfrm>
                <a:grpFill/>
              </p:grpSpPr>
              <p:sp>
                <p:nvSpPr>
                  <p:cNvPr id="7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7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14" name="Group 433"/>
                <p:cNvGrpSpPr>
                  <a:grpSpLocks/>
                </p:cNvGrpSpPr>
                <p:nvPr/>
              </p:nvGrpSpPr>
              <p:grpSpPr bwMode="auto">
                <a:xfrm>
                  <a:off x="1544" y="3559"/>
                  <a:ext cx="170" cy="11"/>
                  <a:chOff x="1544" y="3559"/>
                  <a:chExt cx="170" cy="11"/>
                </a:xfrm>
                <a:grpFill/>
              </p:grpSpPr>
              <p:sp>
                <p:nvSpPr>
                  <p:cNvPr id="7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7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15" name="Group 436"/>
                <p:cNvGrpSpPr>
                  <a:grpSpLocks/>
                </p:cNvGrpSpPr>
                <p:nvPr/>
              </p:nvGrpSpPr>
              <p:grpSpPr bwMode="auto">
                <a:xfrm>
                  <a:off x="1578" y="3427"/>
                  <a:ext cx="106" cy="80"/>
                  <a:chOff x="1578" y="3427"/>
                  <a:chExt cx="106" cy="80"/>
                </a:xfrm>
                <a:grpFill/>
              </p:grpSpPr>
              <p:sp>
                <p:nvSpPr>
                  <p:cNvPr id="7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16" name="Group 439"/>
                <p:cNvGrpSpPr>
                  <a:grpSpLocks/>
                </p:cNvGrpSpPr>
                <p:nvPr/>
              </p:nvGrpSpPr>
              <p:grpSpPr bwMode="auto">
                <a:xfrm>
                  <a:off x="1567" y="3525"/>
                  <a:ext cx="124" cy="8"/>
                  <a:chOff x="1567" y="3525"/>
                  <a:chExt cx="124" cy="8"/>
                </a:xfrm>
                <a:grpFill/>
              </p:grpSpPr>
              <p:sp>
                <p:nvSpPr>
                  <p:cNvPr id="7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17" name="Group 442"/>
                <p:cNvGrpSpPr>
                  <a:grpSpLocks/>
                </p:cNvGrpSpPr>
                <p:nvPr/>
              </p:nvGrpSpPr>
              <p:grpSpPr bwMode="auto">
                <a:xfrm>
                  <a:off x="1589" y="3548"/>
                  <a:ext cx="80" cy="3"/>
                  <a:chOff x="1589" y="3548"/>
                  <a:chExt cx="80" cy="3"/>
                </a:xfrm>
                <a:grpFill/>
              </p:grpSpPr>
              <p:sp>
                <p:nvSpPr>
                  <p:cNvPr id="6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6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8" name="Group 445"/>
                <p:cNvGrpSpPr>
                  <a:grpSpLocks/>
                </p:cNvGrpSpPr>
                <p:nvPr/>
              </p:nvGrpSpPr>
              <p:grpSpPr bwMode="auto">
                <a:xfrm>
                  <a:off x="1563" y="3533"/>
                  <a:ext cx="132" cy="3"/>
                  <a:chOff x="1563" y="3533"/>
                  <a:chExt cx="132" cy="3"/>
                </a:xfrm>
                <a:grpFill/>
              </p:grpSpPr>
              <p:sp>
                <p:nvSpPr>
                  <p:cNvPr id="6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6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19" name="Group 448"/>
                <p:cNvGrpSpPr>
                  <a:grpSpLocks/>
                </p:cNvGrpSpPr>
                <p:nvPr/>
              </p:nvGrpSpPr>
              <p:grpSpPr bwMode="auto">
                <a:xfrm>
                  <a:off x="1559" y="3540"/>
                  <a:ext cx="143" cy="4"/>
                  <a:chOff x="1559" y="3540"/>
                  <a:chExt cx="143" cy="4"/>
                </a:xfrm>
                <a:grpFill/>
              </p:grpSpPr>
              <p:sp>
                <p:nvSpPr>
                  <p:cNvPr id="6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6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120" name="Group 451"/>
                <p:cNvGrpSpPr>
                  <a:grpSpLocks/>
                </p:cNvGrpSpPr>
                <p:nvPr/>
              </p:nvGrpSpPr>
              <p:grpSpPr bwMode="auto">
                <a:xfrm>
                  <a:off x="1570" y="3416"/>
                  <a:ext cx="117" cy="102"/>
                  <a:chOff x="1570" y="3416"/>
                  <a:chExt cx="117" cy="102"/>
                </a:xfrm>
                <a:grpFill/>
              </p:grpSpPr>
              <p:sp>
                <p:nvSpPr>
                  <p:cNvPr id="6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3" name="Group 454"/>
                <p:cNvGrpSpPr>
                  <a:grpSpLocks/>
                </p:cNvGrpSpPr>
                <p:nvPr/>
              </p:nvGrpSpPr>
              <p:grpSpPr bwMode="auto">
                <a:xfrm>
                  <a:off x="1544" y="3525"/>
                  <a:ext cx="170" cy="34"/>
                  <a:chOff x="1544" y="3525"/>
                  <a:chExt cx="170" cy="34"/>
                </a:xfrm>
                <a:grpFill/>
              </p:grpSpPr>
              <p:sp>
                <p:nvSpPr>
                  <p:cNvPr id="6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54" name="Group 457"/>
                <p:cNvGrpSpPr>
                  <a:grpSpLocks/>
                </p:cNvGrpSpPr>
                <p:nvPr/>
              </p:nvGrpSpPr>
              <p:grpSpPr bwMode="auto">
                <a:xfrm>
                  <a:off x="1544" y="3559"/>
                  <a:ext cx="170" cy="11"/>
                  <a:chOff x="1544" y="3559"/>
                  <a:chExt cx="170" cy="11"/>
                </a:xfrm>
                <a:grpFill/>
              </p:grpSpPr>
              <p:sp>
                <p:nvSpPr>
                  <p:cNvPr id="5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5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55" name="Group 460"/>
                <p:cNvGrpSpPr>
                  <a:grpSpLocks/>
                </p:cNvGrpSpPr>
                <p:nvPr/>
              </p:nvGrpSpPr>
              <p:grpSpPr bwMode="auto">
                <a:xfrm>
                  <a:off x="1578" y="3427"/>
                  <a:ext cx="106" cy="80"/>
                  <a:chOff x="1578" y="3427"/>
                  <a:chExt cx="106" cy="80"/>
                </a:xfrm>
                <a:grpFill/>
              </p:grpSpPr>
              <p:sp>
                <p:nvSpPr>
                  <p:cNvPr id="5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5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56" name="Group 463"/>
                <p:cNvGrpSpPr>
                  <a:grpSpLocks/>
                </p:cNvGrpSpPr>
                <p:nvPr/>
              </p:nvGrpSpPr>
              <p:grpSpPr bwMode="auto">
                <a:xfrm>
                  <a:off x="1567" y="3525"/>
                  <a:ext cx="124" cy="8"/>
                  <a:chOff x="1567" y="3525"/>
                  <a:chExt cx="124" cy="8"/>
                </a:xfrm>
                <a:grpFill/>
              </p:grpSpPr>
              <p:sp>
                <p:nvSpPr>
                  <p:cNvPr id="5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5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57" name="Group 466"/>
                <p:cNvGrpSpPr>
                  <a:grpSpLocks/>
                </p:cNvGrpSpPr>
                <p:nvPr/>
              </p:nvGrpSpPr>
              <p:grpSpPr bwMode="auto">
                <a:xfrm>
                  <a:off x="1589" y="3548"/>
                  <a:ext cx="80" cy="3"/>
                  <a:chOff x="1589" y="3548"/>
                  <a:chExt cx="80" cy="3"/>
                </a:xfrm>
                <a:grpFill/>
              </p:grpSpPr>
              <p:sp>
                <p:nvSpPr>
                  <p:cNvPr id="5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58" name="Group 469"/>
                <p:cNvGrpSpPr>
                  <a:grpSpLocks/>
                </p:cNvGrpSpPr>
                <p:nvPr/>
              </p:nvGrpSpPr>
              <p:grpSpPr bwMode="auto">
                <a:xfrm>
                  <a:off x="1563" y="3533"/>
                  <a:ext cx="132" cy="3"/>
                  <a:chOff x="1563" y="3533"/>
                  <a:chExt cx="132" cy="3"/>
                </a:xfrm>
                <a:grpFill/>
              </p:grpSpPr>
              <p:sp>
                <p:nvSpPr>
                  <p:cNvPr id="5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59" name="Group 472"/>
                <p:cNvGrpSpPr>
                  <a:grpSpLocks/>
                </p:cNvGrpSpPr>
                <p:nvPr/>
              </p:nvGrpSpPr>
              <p:grpSpPr bwMode="auto">
                <a:xfrm>
                  <a:off x="1559" y="3540"/>
                  <a:ext cx="143" cy="4"/>
                  <a:chOff x="1559" y="3540"/>
                  <a:chExt cx="143" cy="4"/>
                </a:xfrm>
                <a:grpFill/>
              </p:grpSpPr>
              <p:sp>
                <p:nvSpPr>
                  <p:cNvPr id="4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4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30"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9" name="8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0" name="9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11" name="10 Conector recto"/>
            <p:cNvCxnSpPr>
              <a:stCxn id="6" idx="6"/>
              <a:endCxn id="9"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11 Conector recto"/>
            <p:cNvCxnSpPr>
              <a:stCxn id="9" idx="6"/>
              <a:endCxn id="10"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4" name="13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15" name="14 Conector recto"/>
            <p:cNvCxnSpPr>
              <a:endCxn id="14"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a:endCxn id="13"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13" idx="4"/>
              <a:endCxn id="9"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9" idx="7"/>
              <a:endCxn id="14"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a:stCxn id="124" idx="3"/>
              <a:endCxn id="6"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10" idx="6"/>
              <a:endCxn id="30"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cxnSp>
          <p:nvCxnSpPr>
            <p:cNvPr id="22" name="21 Conector recto"/>
            <p:cNvCxnSpPr>
              <a:endCxn id="10"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22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4" name="23 Elipse"/>
            <p:cNvSpPr/>
            <p:nvPr/>
          </p:nvSpPr>
          <p:spPr>
            <a:xfrm>
              <a:off x="3171802" y="41719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5" name="24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 name="25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7" name="26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ARP Path </a:t>
            </a:r>
            <a:r>
              <a:rPr lang="es-ES" dirty="0" err="1" smtClean="0"/>
              <a:t>basics</a:t>
            </a:r>
            <a:endParaRPr lang="es-ES" dirty="0"/>
          </a:p>
        </p:txBody>
      </p:sp>
      <p:sp>
        <p:nvSpPr>
          <p:cNvPr id="3" name="2 Marcador de contenido"/>
          <p:cNvSpPr>
            <a:spLocks noGrp="1"/>
          </p:cNvSpPr>
          <p:nvPr>
            <p:ph idx="1"/>
          </p:nvPr>
        </p:nvSpPr>
        <p:spPr>
          <a:xfrm>
            <a:off x="445325" y="1267692"/>
            <a:ext cx="8229600" cy="2579914"/>
          </a:xfrm>
        </p:spPr>
        <p:txBody>
          <a:bodyPr/>
          <a:lstStyle/>
          <a:p>
            <a:r>
              <a:rPr lang="en-US" dirty="0" smtClean="0"/>
              <a:t>The path in the opposite direction (to destination host) is created by  the unicast ARP Reply frame traversing the network from destination host towards source and is the symmetric path of the ARP Request path.</a:t>
            </a: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28</a:t>
            </a:fld>
            <a:endParaRPr lang="es-ES"/>
          </a:p>
        </p:txBody>
      </p:sp>
      <p:grpSp>
        <p:nvGrpSpPr>
          <p:cNvPr id="5" name="4 Grupo"/>
          <p:cNvGrpSpPr/>
          <p:nvPr/>
        </p:nvGrpSpPr>
        <p:grpSpPr>
          <a:xfrm>
            <a:off x="261783" y="3835731"/>
            <a:ext cx="5913385" cy="2666256"/>
            <a:chOff x="214282" y="1571612"/>
            <a:chExt cx="7034260" cy="3089700"/>
          </a:xfrm>
        </p:grpSpPr>
        <p:sp>
          <p:nvSpPr>
            <p:cNvPr id="6" name="5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7"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8" name="Group 402"/>
              <p:cNvGrpSpPr>
                <a:grpSpLocks/>
              </p:cNvGrpSpPr>
              <p:nvPr/>
            </p:nvGrpSpPr>
            <p:grpSpPr bwMode="auto">
              <a:xfrm>
                <a:off x="1544" y="3416"/>
                <a:ext cx="170" cy="154"/>
                <a:chOff x="1544" y="3416"/>
                <a:chExt cx="170" cy="154"/>
              </a:xfrm>
              <a:grpFill/>
            </p:grpSpPr>
            <p:grpSp>
              <p:nvGrpSpPr>
                <p:cNvPr id="31" name="Group 403"/>
                <p:cNvGrpSpPr>
                  <a:grpSpLocks/>
                </p:cNvGrpSpPr>
                <p:nvPr/>
              </p:nvGrpSpPr>
              <p:grpSpPr bwMode="auto">
                <a:xfrm>
                  <a:off x="1570" y="3416"/>
                  <a:ext cx="117" cy="102"/>
                  <a:chOff x="1570" y="3416"/>
                  <a:chExt cx="117" cy="102"/>
                </a:xfrm>
                <a:grpFill/>
              </p:grpSpPr>
              <p:sp>
                <p:nvSpPr>
                  <p:cNvPr id="17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7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3" name="Group 406"/>
                <p:cNvGrpSpPr>
                  <a:grpSpLocks/>
                </p:cNvGrpSpPr>
                <p:nvPr/>
              </p:nvGrpSpPr>
              <p:grpSpPr bwMode="auto">
                <a:xfrm>
                  <a:off x="1544" y="3525"/>
                  <a:ext cx="170" cy="34"/>
                  <a:chOff x="1544" y="3525"/>
                  <a:chExt cx="170" cy="34"/>
                </a:xfrm>
                <a:grpFill/>
              </p:grpSpPr>
              <p:sp>
                <p:nvSpPr>
                  <p:cNvPr id="17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7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4" name="Group 409"/>
                <p:cNvGrpSpPr>
                  <a:grpSpLocks/>
                </p:cNvGrpSpPr>
                <p:nvPr/>
              </p:nvGrpSpPr>
              <p:grpSpPr bwMode="auto">
                <a:xfrm>
                  <a:off x="1544" y="3559"/>
                  <a:ext cx="170" cy="11"/>
                  <a:chOff x="1544" y="3559"/>
                  <a:chExt cx="170" cy="11"/>
                </a:xfrm>
                <a:grpFill/>
              </p:grpSpPr>
              <p:sp>
                <p:nvSpPr>
                  <p:cNvPr id="17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5" name="Group 412"/>
                <p:cNvGrpSpPr>
                  <a:grpSpLocks/>
                </p:cNvGrpSpPr>
                <p:nvPr/>
              </p:nvGrpSpPr>
              <p:grpSpPr bwMode="auto">
                <a:xfrm>
                  <a:off x="1578" y="3427"/>
                  <a:ext cx="106" cy="80"/>
                  <a:chOff x="1578" y="3427"/>
                  <a:chExt cx="106" cy="80"/>
                </a:xfrm>
                <a:grpFill/>
              </p:grpSpPr>
              <p:sp>
                <p:nvSpPr>
                  <p:cNvPr id="17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6" name="Group 415"/>
                <p:cNvGrpSpPr>
                  <a:grpSpLocks/>
                </p:cNvGrpSpPr>
                <p:nvPr/>
              </p:nvGrpSpPr>
              <p:grpSpPr bwMode="auto">
                <a:xfrm>
                  <a:off x="1567" y="3525"/>
                  <a:ext cx="124" cy="8"/>
                  <a:chOff x="1567" y="3525"/>
                  <a:chExt cx="124" cy="8"/>
                </a:xfrm>
                <a:grpFill/>
              </p:grpSpPr>
              <p:sp>
                <p:nvSpPr>
                  <p:cNvPr id="16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7" name="Group 418"/>
                <p:cNvGrpSpPr>
                  <a:grpSpLocks/>
                </p:cNvGrpSpPr>
                <p:nvPr/>
              </p:nvGrpSpPr>
              <p:grpSpPr bwMode="auto">
                <a:xfrm>
                  <a:off x="1589" y="3548"/>
                  <a:ext cx="80" cy="3"/>
                  <a:chOff x="1589" y="3548"/>
                  <a:chExt cx="80" cy="3"/>
                </a:xfrm>
                <a:grpFill/>
              </p:grpSpPr>
              <p:sp>
                <p:nvSpPr>
                  <p:cNvPr id="16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6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21"/>
                <p:cNvGrpSpPr>
                  <a:grpSpLocks/>
                </p:cNvGrpSpPr>
                <p:nvPr/>
              </p:nvGrpSpPr>
              <p:grpSpPr bwMode="auto">
                <a:xfrm>
                  <a:off x="1563" y="3533"/>
                  <a:ext cx="132" cy="3"/>
                  <a:chOff x="1563" y="3533"/>
                  <a:chExt cx="132" cy="3"/>
                </a:xfrm>
                <a:grpFill/>
              </p:grpSpPr>
              <p:sp>
                <p:nvSpPr>
                  <p:cNvPr id="16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6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39" name="Group 424"/>
                <p:cNvGrpSpPr>
                  <a:grpSpLocks/>
                </p:cNvGrpSpPr>
                <p:nvPr/>
              </p:nvGrpSpPr>
              <p:grpSpPr bwMode="auto">
                <a:xfrm>
                  <a:off x="1559" y="3540"/>
                  <a:ext cx="143" cy="4"/>
                  <a:chOff x="1559" y="3540"/>
                  <a:chExt cx="143" cy="4"/>
                </a:xfrm>
                <a:grpFill/>
              </p:grpSpPr>
              <p:sp>
                <p:nvSpPr>
                  <p:cNvPr id="16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0" name="Group 427"/>
              <p:cNvGrpSpPr>
                <a:grpSpLocks/>
              </p:cNvGrpSpPr>
              <p:nvPr/>
            </p:nvGrpSpPr>
            <p:grpSpPr bwMode="auto">
              <a:xfrm>
                <a:off x="1570" y="3416"/>
                <a:ext cx="117" cy="102"/>
                <a:chOff x="1570" y="3416"/>
                <a:chExt cx="117" cy="102"/>
              </a:xfrm>
              <a:grpFill/>
            </p:grpSpPr>
            <p:sp>
              <p:nvSpPr>
                <p:cNvPr id="15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1" name="Group 430"/>
              <p:cNvGrpSpPr>
                <a:grpSpLocks/>
              </p:cNvGrpSpPr>
              <p:nvPr/>
            </p:nvGrpSpPr>
            <p:grpSpPr bwMode="auto">
              <a:xfrm>
                <a:off x="1544" y="3525"/>
                <a:ext cx="170" cy="34"/>
                <a:chOff x="1544" y="3525"/>
                <a:chExt cx="170" cy="34"/>
              </a:xfrm>
              <a:grpFill/>
            </p:grpSpPr>
            <p:sp>
              <p:nvSpPr>
                <p:cNvPr id="15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2" name="Group 433"/>
              <p:cNvGrpSpPr>
                <a:grpSpLocks/>
              </p:cNvGrpSpPr>
              <p:nvPr/>
            </p:nvGrpSpPr>
            <p:grpSpPr bwMode="auto">
              <a:xfrm>
                <a:off x="1544" y="3559"/>
                <a:ext cx="170" cy="11"/>
                <a:chOff x="1544" y="3559"/>
                <a:chExt cx="170" cy="11"/>
              </a:xfrm>
              <a:grpFill/>
            </p:grpSpPr>
            <p:sp>
              <p:nvSpPr>
                <p:cNvPr id="14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3" name="Group 436"/>
              <p:cNvGrpSpPr>
                <a:grpSpLocks/>
              </p:cNvGrpSpPr>
              <p:nvPr/>
            </p:nvGrpSpPr>
            <p:grpSpPr bwMode="auto">
              <a:xfrm>
                <a:off x="1578" y="3427"/>
                <a:ext cx="106" cy="80"/>
                <a:chOff x="1578" y="3427"/>
                <a:chExt cx="106" cy="80"/>
              </a:xfrm>
              <a:grpFill/>
            </p:grpSpPr>
            <p:sp>
              <p:nvSpPr>
                <p:cNvPr id="14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4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4" name="Group 439"/>
              <p:cNvGrpSpPr>
                <a:grpSpLocks/>
              </p:cNvGrpSpPr>
              <p:nvPr/>
            </p:nvGrpSpPr>
            <p:grpSpPr bwMode="auto">
              <a:xfrm>
                <a:off x="1567" y="3525"/>
                <a:ext cx="124" cy="8"/>
                <a:chOff x="1567" y="3525"/>
                <a:chExt cx="124" cy="8"/>
              </a:xfrm>
              <a:grpFill/>
            </p:grpSpPr>
            <p:sp>
              <p:nvSpPr>
                <p:cNvPr id="14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4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5" name="Group 442"/>
              <p:cNvGrpSpPr>
                <a:grpSpLocks/>
              </p:cNvGrpSpPr>
              <p:nvPr/>
            </p:nvGrpSpPr>
            <p:grpSpPr bwMode="auto">
              <a:xfrm>
                <a:off x="1589" y="3548"/>
                <a:ext cx="80" cy="3"/>
                <a:chOff x="1589" y="3548"/>
                <a:chExt cx="80" cy="3"/>
              </a:xfrm>
              <a:grpFill/>
            </p:grpSpPr>
            <p:sp>
              <p:nvSpPr>
                <p:cNvPr id="14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5"/>
              <p:cNvGrpSpPr>
                <a:grpSpLocks/>
              </p:cNvGrpSpPr>
              <p:nvPr/>
            </p:nvGrpSpPr>
            <p:grpSpPr bwMode="auto">
              <a:xfrm>
                <a:off x="1563" y="3533"/>
                <a:ext cx="132" cy="3"/>
                <a:chOff x="1563" y="3533"/>
                <a:chExt cx="132" cy="3"/>
              </a:xfrm>
              <a:grpFill/>
            </p:grpSpPr>
            <p:sp>
              <p:nvSpPr>
                <p:cNvPr id="14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7" name="Group 448"/>
              <p:cNvGrpSpPr>
                <a:grpSpLocks/>
              </p:cNvGrpSpPr>
              <p:nvPr/>
            </p:nvGrpSpPr>
            <p:grpSpPr bwMode="auto">
              <a:xfrm>
                <a:off x="1559" y="3540"/>
                <a:ext cx="143" cy="4"/>
                <a:chOff x="1559" y="3540"/>
                <a:chExt cx="143" cy="4"/>
              </a:xfrm>
              <a:grpFill/>
            </p:grpSpPr>
            <p:sp>
              <p:nvSpPr>
                <p:cNvPr id="13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8" name="Group 451"/>
              <p:cNvGrpSpPr>
                <a:grpSpLocks/>
              </p:cNvGrpSpPr>
              <p:nvPr/>
            </p:nvGrpSpPr>
            <p:grpSpPr bwMode="auto">
              <a:xfrm>
                <a:off x="1570" y="3416"/>
                <a:ext cx="117" cy="102"/>
                <a:chOff x="1570" y="3416"/>
                <a:chExt cx="117" cy="102"/>
              </a:xfrm>
              <a:grpFill/>
            </p:grpSpPr>
            <p:sp>
              <p:nvSpPr>
                <p:cNvPr id="13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3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9" name="Group 454"/>
              <p:cNvGrpSpPr>
                <a:grpSpLocks/>
              </p:cNvGrpSpPr>
              <p:nvPr/>
            </p:nvGrpSpPr>
            <p:grpSpPr bwMode="auto">
              <a:xfrm>
                <a:off x="1544" y="3525"/>
                <a:ext cx="170" cy="34"/>
                <a:chOff x="1544" y="3525"/>
                <a:chExt cx="170" cy="34"/>
              </a:xfrm>
              <a:grpFill/>
            </p:grpSpPr>
            <p:sp>
              <p:nvSpPr>
                <p:cNvPr id="13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3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82" name="Group 457"/>
              <p:cNvGrpSpPr>
                <a:grpSpLocks/>
              </p:cNvGrpSpPr>
              <p:nvPr/>
            </p:nvGrpSpPr>
            <p:grpSpPr bwMode="auto">
              <a:xfrm>
                <a:off x="1544" y="3559"/>
                <a:ext cx="170" cy="11"/>
                <a:chOff x="1544" y="3559"/>
                <a:chExt cx="170" cy="11"/>
              </a:xfrm>
              <a:grpFill/>
            </p:grpSpPr>
            <p:sp>
              <p:nvSpPr>
                <p:cNvPr id="13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3" name="Group 460"/>
              <p:cNvGrpSpPr>
                <a:grpSpLocks/>
              </p:cNvGrpSpPr>
              <p:nvPr/>
            </p:nvGrpSpPr>
            <p:grpSpPr bwMode="auto">
              <a:xfrm>
                <a:off x="1578" y="3426"/>
                <a:ext cx="106" cy="87"/>
                <a:chOff x="1578" y="3426"/>
                <a:chExt cx="106" cy="87"/>
              </a:xfrm>
              <a:grpFill/>
            </p:grpSpPr>
            <p:sp>
              <p:nvSpPr>
                <p:cNvPr id="13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84" name="Group 463"/>
              <p:cNvGrpSpPr>
                <a:grpSpLocks/>
              </p:cNvGrpSpPr>
              <p:nvPr/>
            </p:nvGrpSpPr>
            <p:grpSpPr bwMode="auto">
              <a:xfrm>
                <a:off x="1567" y="3525"/>
                <a:ext cx="124" cy="8"/>
                <a:chOff x="1567" y="3525"/>
                <a:chExt cx="124" cy="8"/>
              </a:xfrm>
              <a:grpFill/>
            </p:grpSpPr>
            <p:sp>
              <p:nvSpPr>
                <p:cNvPr id="12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5" name="Group 466"/>
              <p:cNvGrpSpPr>
                <a:grpSpLocks/>
              </p:cNvGrpSpPr>
              <p:nvPr/>
            </p:nvGrpSpPr>
            <p:grpSpPr bwMode="auto">
              <a:xfrm>
                <a:off x="1589" y="3548"/>
                <a:ext cx="80" cy="3"/>
                <a:chOff x="1589" y="3548"/>
                <a:chExt cx="80" cy="3"/>
              </a:xfrm>
              <a:grpFill/>
            </p:grpSpPr>
            <p:sp>
              <p:nvSpPr>
                <p:cNvPr id="12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2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9"/>
              <p:cNvGrpSpPr>
                <a:grpSpLocks/>
              </p:cNvGrpSpPr>
              <p:nvPr/>
            </p:nvGrpSpPr>
            <p:grpSpPr bwMode="auto">
              <a:xfrm>
                <a:off x="1563" y="3533"/>
                <a:ext cx="132" cy="3"/>
                <a:chOff x="1563" y="3533"/>
                <a:chExt cx="132" cy="3"/>
              </a:xfrm>
              <a:grpFill/>
            </p:grpSpPr>
            <p:sp>
              <p:nvSpPr>
                <p:cNvPr id="12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2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7" name="Group 472"/>
              <p:cNvGrpSpPr>
                <a:grpSpLocks/>
              </p:cNvGrpSpPr>
              <p:nvPr/>
            </p:nvGrpSpPr>
            <p:grpSpPr bwMode="auto">
              <a:xfrm>
                <a:off x="1559" y="3540"/>
                <a:ext cx="143" cy="4"/>
                <a:chOff x="1559" y="3540"/>
                <a:chExt cx="143" cy="4"/>
              </a:xfrm>
              <a:grpFill/>
            </p:grpSpPr>
            <p:sp>
              <p:nvSpPr>
                <p:cNvPr id="12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88"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89" name="Group 401"/>
              <p:cNvGrpSpPr>
                <a:grpSpLocks/>
              </p:cNvGrpSpPr>
              <p:nvPr/>
            </p:nvGrpSpPr>
            <p:grpSpPr bwMode="auto">
              <a:xfrm>
                <a:off x="7681936" y="4046962"/>
                <a:ext cx="319088" cy="328613"/>
                <a:chOff x="1544" y="3416"/>
                <a:chExt cx="170" cy="154"/>
              </a:xfrm>
              <a:grpFill/>
            </p:grpSpPr>
            <p:grpSp>
              <p:nvGrpSpPr>
                <p:cNvPr id="106" name="Group 402"/>
                <p:cNvGrpSpPr>
                  <a:grpSpLocks/>
                </p:cNvGrpSpPr>
                <p:nvPr/>
              </p:nvGrpSpPr>
              <p:grpSpPr bwMode="auto">
                <a:xfrm>
                  <a:off x="1544" y="3416"/>
                  <a:ext cx="170" cy="154"/>
                  <a:chOff x="1544" y="3416"/>
                  <a:chExt cx="170" cy="154"/>
                </a:xfrm>
                <a:grpFill/>
              </p:grpSpPr>
              <p:grpSp>
                <p:nvGrpSpPr>
                  <p:cNvPr id="107" name="Group 403"/>
                  <p:cNvGrpSpPr>
                    <a:grpSpLocks/>
                  </p:cNvGrpSpPr>
                  <p:nvPr/>
                </p:nvGrpSpPr>
                <p:grpSpPr bwMode="auto">
                  <a:xfrm>
                    <a:off x="1570" y="3416"/>
                    <a:ext cx="117" cy="102"/>
                    <a:chOff x="1570" y="3416"/>
                    <a:chExt cx="117" cy="102"/>
                  </a:xfrm>
                  <a:grpFill/>
                </p:grpSpPr>
                <p:sp>
                  <p:nvSpPr>
                    <p:cNvPr id="104"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5"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08" name="Group 406"/>
                  <p:cNvGrpSpPr>
                    <a:grpSpLocks/>
                  </p:cNvGrpSpPr>
                  <p:nvPr/>
                </p:nvGrpSpPr>
                <p:grpSpPr bwMode="auto">
                  <a:xfrm>
                    <a:off x="1544" y="3525"/>
                    <a:ext cx="170" cy="34"/>
                    <a:chOff x="1544" y="3525"/>
                    <a:chExt cx="170" cy="34"/>
                  </a:xfrm>
                  <a:grpFill/>
                </p:grpSpPr>
                <p:sp>
                  <p:nvSpPr>
                    <p:cNvPr id="102"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3"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09" name="Group 409"/>
                  <p:cNvGrpSpPr>
                    <a:grpSpLocks/>
                  </p:cNvGrpSpPr>
                  <p:nvPr/>
                </p:nvGrpSpPr>
                <p:grpSpPr bwMode="auto">
                  <a:xfrm>
                    <a:off x="1544" y="3559"/>
                    <a:ext cx="170" cy="11"/>
                    <a:chOff x="1544" y="3559"/>
                    <a:chExt cx="170" cy="11"/>
                  </a:xfrm>
                  <a:grpFill/>
                </p:grpSpPr>
                <p:sp>
                  <p:nvSpPr>
                    <p:cNvPr id="100"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1"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10" name="Group 412"/>
                  <p:cNvGrpSpPr>
                    <a:grpSpLocks/>
                  </p:cNvGrpSpPr>
                  <p:nvPr/>
                </p:nvGrpSpPr>
                <p:grpSpPr bwMode="auto">
                  <a:xfrm>
                    <a:off x="1578" y="3427"/>
                    <a:ext cx="106" cy="80"/>
                    <a:chOff x="1578" y="3427"/>
                    <a:chExt cx="106" cy="80"/>
                  </a:xfrm>
                  <a:grpFill/>
                </p:grpSpPr>
                <p:sp>
                  <p:nvSpPr>
                    <p:cNvPr id="98"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99"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11" name="Group 415"/>
                  <p:cNvGrpSpPr>
                    <a:grpSpLocks/>
                  </p:cNvGrpSpPr>
                  <p:nvPr/>
                </p:nvGrpSpPr>
                <p:grpSpPr bwMode="auto">
                  <a:xfrm>
                    <a:off x="1567" y="3525"/>
                    <a:ext cx="124" cy="8"/>
                    <a:chOff x="1567" y="3525"/>
                    <a:chExt cx="124" cy="8"/>
                  </a:xfrm>
                  <a:grpFill/>
                </p:grpSpPr>
                <p:sp>
                  <p:nvSpPr>
                    <p:cNvPr id="96"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97"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12" name="Group 418"/>
                  <p:cNvGrpSpPr>
                    <a:grpSpLocks/>
                  </p:cNvGrpSpPr>
                  <p:nvPr/>
                </p:nvGrpSpPr>
                <p:grpSpPr bwMode="auto">
                  <a:xfrm>
                    <a:off x="1589" y="3548"/>
                    <a:ext cx="80" cy="3"/>
                    <a:chOff x="1589" y="3548"/>
                    <a:chExt cx="80" cy="3"/>
                  </a:xfrm>
                  <a:grpFill/>
                </p:grpSpPr>
                <p:sp>
                  <p:nvSpPr>
                    <p:cNvPr id="94"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5"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3" name="Group 421"/>
                  <p:cNvGrpSpPr>
                    <a:grpSpLocks/>
                  </p:cNvGrpSpPr>
                  <p:nvPr/>
                </p:nvGrpSpPr>
                <p:grpSpPr bwMode="auto">
                  <a:xfrm>
                    <a:off x="1563" y="3533"/>
                    <a:ext cx="132" cy="3"/>
                    <a:chOff x="1563" y="3533"/>
                    <a:chExt cx="132" cy="3"/>
                  </a:xfrm>
                  <a:grpFill/>
                </p:grpSpPr>
                <p:sp>
                  <p:nvSpPr>
                    <p:cNvPr id="92"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3"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14" name="Group 424"/>
                  <p:cNvGrpSpPr>
                    <a:grpSpLocks/>
                  </p:cNvGrpSpPr>
                  <p:nvPr/>
                </p:nvGrpSpPr>
                <p:grpSpPr bwMode="auto">
                  <a:xfrm>
                    <a:off x="1559" y="3540"/>
                    <a:ext cx="143" cy="4"/>
                    <a:chOff x="1559" y="3540"/>
                    <a:chExt cx="143" cy="4"/>
                  </a:xfrm>
                  <a:grpFill/>
                </p:grpSpPr>
                <p:sp>
                  <p:nvSpPr>
                    <p:cNvPr id="90"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1"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15" name="Group 427"/>
                <p:cNvGrpSpPr>
                  <a:grpSpLocks/>
                </p:cNvGrpSpPr>
                <p:nvPr/>
              </p:nvGrpSpPr>
              <p:grpSpPr bwMode="auto">
                <a:xfrm>
                  <a:off x="1570" y="3416"/>
                  <a:ext cx="117" cy="102"/>
                  <a:chOff x="1570" y="3416"/>
                  <a:chExt cx="117" cy="102"/>
                </a:xfrm>
                <a:grpFill/>
              </p:grpSpPr>
              <p:sp>
                <p:nvSpPr>
                  <p:cNvPr id="80"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1"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16" name="Group 430"/>
                <p:cNvGrpSpPr>
                  <a:grpSpLocks/>
                </p:cNvGrpSpPr>
                <p:nvPr/>
              </p:nvGrpSpPr>
              <p:grpSpPr bwMode="auto">
                <a:xfrm>
                  <a:off x="1544" y="3525"/>
                  <a:ext cx="170" cy="34"/>
                  <a:chOff x="1544" y="3525"/>
                  <a:chExt cx="170" cy="34"/>
                </a:xfrm>
                <a:grpFill/>
              </p:grpSpPr>
              <p:sp>
                <p:nvSpPr>
                  <p:cNvPr id="78"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79"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17" name="Group 433"/>
                <p:cNvGrpSpPr>
                  <a:grpSpLocks/>
                </p:cNvGrpSpPr>
                <p:nvPr/>
              </p:nvGrpSpPr>
              <p:grpSpPr bwMode="auto">
                <a:xfrm>
                  <a:off x="1544" y="3559"/>
                  <a:ext cx="170" cy="11"/>
                  <a:chOff x="1544" y="3559"/>
                  <a:chExt cx="170" cy="11"/>
                </a:xfrm>
                <a:grpFill/>
              </p:grpSpPr>
              <p:sp>
                <p:nvSpPr>
                  <p:cNvPr id="76"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77"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18" name="Group 436"/>
                <p:cNvGrpSpPr>
                  <a:grpSpLocks/>
                </p:cNvGrpSpPr>
                <p:nvPr/>
              </p:nvGrpSpPr>
              <p:grpSpPr bwMode="auto">
                <a:xfrm>
                  <a:off x="1578" y="3427"/>
                  <a:ext cx="106" cy="80"/>
                  <a:chOff x="1578" y="3427"/>
                  <a:chExt cx="106" cy="80"/>
                </a:xfrm>
                <a:grpFill/>
              </p:grpSpPr>
              <p:sp>
                <p:nvSpPr>
                  <p:cNvPr id="74"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5"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19" name="Group 439"/>
                <p:cNvGrpSpPr>
                  <a:grpSpLocks/>
                </p:cNvGrpSpPr>
                <p:nvPr/>
              </p:nvGrpSpPr>
              <p:grpSpPr bwMode="auto">
                <a:xfrm>
                  <a:off x="1567" y="3525"/>
                  <a:ext cx="124" cy="8"/>
                  <a:chOff x="1567" y="3525"/>
                  <a:chExt cx="124" cy="8"/>
                </a:xfrm>
                <a:grpFill/>
              </p:grpSpPr>
              <p:sp>
                <p:nvSpPr>
                  <p:cNvPr id="72"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3"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20" name="Group 442"/>
                <p:cNvGrpSpPr>
                  <a:grpSpLocks/>
                </p:cNvGrpSpPr>
                <p:nvPr/>
              </p:nvGrpSpPr>
              <p:grpSpPr bwMode="auto">
                <a:xfrm>
                  <a:off x="1589" y="3548"/>
                  <a:ext cx="80" cy="3"/>
                  <a:chOff x="1589" y="3548"/>
                  <a:chExt cx="80" cy="3"/>
                </a:xfrm>
                <a:grpFill/>
              </p:grpSpPr>
              <p:sp>
                <p:nvSpPr>
                  <p:cNvPr id="70"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1"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21" name="Group 445"/>
                <p:cNvGrpSpPr>
                  <a:grpSpLocks/>
                </p:cNvGrpSpPr>
                <p:nvPr/>
              </p:nvGrpSpPr>
              <p:grpSpPr bwMode="auto">
                <a:xfrm>
                  <a:off x="1563" y="3533"/>
                  <a:ext cx="132" cy="3"/>
                  <a:chOff x="1563" y="3533"/>
                  <a:chExt cx="132" cy="3"/>
                </a:xfrm>
                <a:grpFill/>
              </p:grpSpPr>
              <p:sp>
                <p:nvSpPr>
                  <p:cNvPr id="68"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69"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2" name="Group 448"/>
                <p:cNvGrpSpPr>
                  <a:grpSpLocks/>
                </p:cNvGrpSpPr>
                <p:nvPr/>
              </p:nvGrpSpPr>
              <p:grpSpPr bwMode="auto">
                <a:xfrm>
                  <a:off x="1559" y="3540"/>
                  <a:ext cx="143" cy="4"/>
                  <a:chOff x="1559" y="3540"/>
                  <a:chExt cx="143" cy="4"/>
                </a:xfrm>
                <a:grpFill/>
              </p:grpSpPr>
              <p:sp>
                <p:nvSpPr>
                  <p:cNvPr id="66"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67"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155" name="Group 451"/>
                <p:cNvGrpSpPr>
                  <a:grpSpLocks/>
                </p:cNvGrpSpPr>
                <p:nvPr/>
              </p:nvGrpSpPr>
              <p:grpSpPr bwMode="auto">
                <a:xfrm>
                  <a:off x="1570" y="3416"/>
                  <a:ext cx="117" cy="102"/>
                  <a:chOff x="1570" y="3416"/>
                  <a:chExt cx="117" cy="102"/>
                </a:xfrm>
                <a:grpFill/>
              </p:grpSpPr>
              <p:sp>
                <p:nvSpPr>
                  <p:cNvPr id="64"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5"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6" name="Group 454"/>
                <p:cNvGrpSpPr>
                  <a:grpSpLocks/>
                </p:cNvGrpSpPr>
                <p:nvPr/>
              </p:nvGrpSpPr>
              <p:grpSpPr bwMode="auto">
                <a:xfrm>
                  <a:off x="1544" y="3525"/>
                  <a:ext cx="170" cy="34"/>
                  <a:chOff x="1544" y="3525"/>
                  <a:chExt cx="170" cy="34"/>
                </a:xfrm>
                <a:grpFill/>
              </p:grpSpPr>
              <p:sp>
                <p:nvSpPr>
                  <p:cNvPr id="62"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3"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57" name="Group 457"/>
                <p:cNvGrpSpPr>
                  <a:grpSpLocks/>
                </p:cNvGrpSpPr>
                <p:nvPr/>
              </p:nvGrpSpPr>
              <p:grpSpPr bwMode="auto">
                <a:xfrm>
                  <a:off x="1544" y="3559"/>
                  <a:ext cx="170" cy="11"/>
                  <a:chOff x="1544" y="3559"/>
                  <a:chExt cx="170" cy="11"/>
                </a:xfrm>
                <a:grpFill/>
              </p:grpSpPr>
              <p:sp>
                <p:nvSpPr>
                  <p:cNvPr id="60"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1"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58" name="Group 460"/>
                <p:cNvGrpSpPr>
                  <a:grpSpLocks/>
                </p:cNvGrpSpPr>
                <p:nvPr/>
              </p:nvGrpSpPr>
              <p:grpSpPr bwMode="auto">
                <a:xfrm>
                  <a:off x="1578" y="3427"/>
                  <a:ext cx="106" cy="80"/>
                  <a:chOff x="1578" y="3427"/>
                  <a:chExt cx="106" cy="80"/>
                </a:xfrm>
                <a:grpFill/>
              </p:grpSpPr>
              <p:sp>
                <p:nvSpPr>
                  <p:cNvPr id="58"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59"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59" name="Group 463"/>
                <p:cNvGrpSpPr>
                  <a:grpSpLocks/>
                </p:cNvGrpSpPr>
                <p:nvPr/>
              </p:nvGrpSpPr>
              <p:grpSpPr bwMode="auto">
                <a:xfrm>
                  <a:off x="1567" y="3525"/>
                  <a:ext cx="124" cy="8"/>
                  <a:chOff x="1567" y="3525"/>
                  <a:chExt cx="124" cy="8"/>
                </a:xfrm>
                <a:grpFill/>
              </p:grpSpPr>
              <p:sp>
                <p:nvSpPr>
                  <p:cNvPr id="56"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57"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60" name="Group 466"/>
                <p:cNvGrpSpPr>
                  <a:grpSpLocks/>
                </p:cNvGrpSpPr>
                <p:nvPr/>
              </p:nvGrpSpPr>
              <p:grpSpPr bwMode="auto">
                <a:xfrm>
                  <a:off x="1589" y="3548"/>
                  <a:ext cx="80" cy="3"/>
                  <a:chOff x="1589" y="3548"/>
                  <a:chExt cx="80" cy="3"/>
                </a:xfrm>
                <a:grpFill/>
              </p:grpSpPr>
              <p:sp>
                <p:nvSpPr>
                  <p:cNvPr id="54"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5"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61" name="Group 469"/>
                <p:cNvGrpSpPr>
                  <a:grpSpLocks/>
                </p:cNvGrpSpPr>
                <p:nvPr/>
              </p:nvGrpSpPr>
              <p:grpSpPr bwMode="auto">
                <a:xfrm>
                  <a:off x="1563" y="3533"/>
                  <a:ext cx="132" cy="3"/>
                  <a:chOff x="1563" y="3533"/>
                  <a:chExt cx="132" cy="3"/>
                </a:xfrm>
                <a:grpFill/>
              </p:grpSpPr>
              <p:sp>
                <p:nvSpPr>
                  <p:cNvPr id="52"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3"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62" name="Group 472"/>
                <p:cNvGrpSpPr>
                  <a:grpSpLocks/>
                </p:cNvGrpSpPr>
                <p:nvPr/>
              </p:nvGrpSpPr>
              <p:grpSpPr bwMode="auto">
                <a:xfrm>
                  <a:off x="1559" y="3540"/>
                  <a:ext cx="143" cy="4"/>
                  <a:chOff x="1559" y="3540"/>
                  <a:chExt cx="143" cy="4"/>
                </a:xfrm>
                <a:grpFill/>
              </p:grpSpPr>
              <p:sp>
                <p:nvSpPr>
                  <p:cNvPr id="50"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1"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32"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9" name="8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0" name="9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11" name="10 Conector recto"/>
            <p:cNvCxnSpPr>
              <a:stCxn id="6" idx="6"/>
              <a:endCxn id="9"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11 Conector recto"/>
            <p:cNvCxnSpPr>
              <a:stCxn id="9" idx="6"/>
              <a:endCxn id="10" idx="2"/>
            </p:cNvCxnSpPr>
            <p:nvPr/>
          </p:nvCxnSpPr>
          <p:spPr>
            <a:xfrm>
              <a:off x="4139970" y="4216919"/>
              <a:ext cx="1149812" cy="0"/>
            </a:xfrm>
            <a:prstGeom prst="line">
              <a:avLst/>
            </a:prstGeom>
            <a:ln cmpd="dbl">
              <a:tailEnd type="none"/>
            </a:ln>
          </p:spPr>
          <p:style>
            <a:lnRef idx="3">
              <a:schemeClr val="dk1"/>
            </a:lnRef>
            <a:fillRef idx="0">
              <a:schemeClr val="dk1"/>
            </a:fillRef>
            <a:effectRef idx="2">
              <a:schemeClr val="dk1"/>
            </a:effectRef>
            <a:fontRef idx="minor">
              <a:schemeClr val="tx1"/>
            </a:fontRef>
          </p:style>
        </p:cxnSp>
        <p:sp>
          <p:nvSpPr>
            <p:cNvPr id="13" name="12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4" name="13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15" name="14 Conector recto"/>
            <p:cNvCxnSpPr>
              <a:endCxn id="14"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a:endCxn id="13"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13" idx="4"/>
              <a:endCxn id="9"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9" idx="7"/>
              <a:endCxn id="14"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a:stCxn id="126" idx="3"/>
              <a:endCxn id="6"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10" idx="6"/>
              <a:endCxn id="32" idx="1"/>
            </p:cNvCxnSpPr>
            <p:nvPr/>
          </p:nvCxnSpPr>
          <p:spPr>
            <a:xfrm>
              <a:off x="5997358" y="4216919"/>
              <a:ext cx="784443" cy="138856"/>
            </a:xfrm>
            <a:prstGeom prst="line">
              <a:avLst/>
            </a:prstGeom>
            <a:ln cmpd="dbl"/>
          </p:spPr>
          <p:style>
            <a:lnRef idx="3">
              <a:schemeClr val="dk1"/>
            </a:lnRef>
            <a:fillRef idx="0">
              <a:schemeClr val="dk1"/>
            </a:fillRef>
            <a:effectRef idx="2">
              <a:schemeClr val="dk1"/>
            </a:effectRef>
            <a:fontRef idx="minor">
              <a:schemeClr val="tx1"/>
            </a:fontRef>
          </p:style>
        </p:cxnSp>
        <p:sp>
          <p:nvSpPr>
            <p:cNvPr id="21" name="20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cxnSp>
          <p:nvCxnSpPr>
            <p:cNvPr id="22" name="21 Conector recto"/>
            <p:cNvCxnSpPr>
              <a:endCxn id="10"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22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4" name="23 Elipse"/>
            <p:cNvSpPr/>
            <p:nvPr/>
          </p:nvSpPr>
          <p:spPr>
            <a:xfrm>
              <a:off x="3200377" y="41624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5" name="24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 name="25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7" name="26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8" name="27 Elipse"/>
            <p:cNvSpPr/>
            <p:nvPr/>
          </p:nvSpPr>
          <p:spPr>
            <a:xfrm>
              <a:off x="5951068" y="416902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29" name="28 Conector recto de flecha"/>
            <p:cNvCxnSpPr/>
            <p:nvPr/>
          </p:nvCxnSpPr>
          <p:spPr>
            <a:xfrm>
              <a:off x="2500992" y="4417565"/>
              <a:ext cx="356508" cy="1156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29 Elipse"/>
            <p:cNvSpPr/>
            <p:nvPr/>
          </p:nvSpPr>
          <p:spPr>
            <a:xfrm>
              <a:off x="4131793" y="414997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Path set up </a:t>
            </a:r>
            <a:r>
              <a:rPr lang="es-ES" dirty="0" err="1" smtClean="0"/>
              <a:t>from</a:t>
            </a:r>
            <a:r>
              <a:rPr lang="es-ES" dirty="0" smtClean="0"/>
              <a:t> host S 1</a:t>
            </a:r>
            <a:br>
              <a:rPr lang="es-ES" dirty="0" smtClean="0"/>
            </a:br>
            <a:r>
              <a:rPr lang="es-ES" dirty="0" smtClean="0"/>
              <a:t> </a:t>
            </a:r>
            <a:r>
              <a:rPr lang="es-ES" i="1" dirty="0" smtClean="0"/>
              <a:t>ARP </a:t>
            </a:r>
            <a:r>
              <a:rPr lang="es-ES" i="1" dirty="0" err="1" smtClean="0"/>
              <a:t>Request</a:t>
            </a:r>
            <a:endParaRPr lang="es-ES" i="1"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230 Conector recto de flecha"/>
          <p:cNvCxnSpPr/>
          <p:nvPr/>
        </p:nvCxnSpPr>
        <p:spPr>
          <a:xfrm flipV="1">
            <a:off x="928662" y="4234543"/>
            <a:ext cx="301424" cy="106141"/>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2" name="381 CuadroTexto"/>
          <p:cNvSpPr txBox="1"/>
          <p:nvPr/>
        </p:nvSpPr>
        <p:spPr>
          <a:xfrm>
            <a:off x="1828799" y="5649686"/>
            <a:ext cx="2623457" cy="369332"/>
          </a:xfrm>
          <a:prstGeom prst="rect">
            <a:avLst/>
          </a:prstGeom>
          <a:noFill/>
        </p:spPr>
        <p:txBody>
          <a:bodyPr wrap="square" rtlCol="0">
            <a:spAutoFit/>
          </a:bodyPr>
          <a:lstStyle/>
          <a:p>
            <a:r>
              <a:rPr lang="es-ES" i="1" dirty="0" smtClean="0"/>
              <a:t>ARP  </a:t>
            </a:r>
            <a:r>
              <a:rPr lang="es-ES" i="1" dirty="0" err="1" smtClean="0"/>
              <a:t>Request</a:t>
            </a:r>
            <a:r>
              <a:rPr lang="es-ES" i="1" dirty="0" smtClean="0"/>
              <a:t> (</a:t>
            </a:r>
            <a:r>
              <a:rPr lang="es-ES" i="1" dirty="0" err="1" smtClean="0"/>
              <a:t>broadcast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3" name="282 CuadroTexto"/>
          <p:cNvSpPr txBox="1"/>
          <p:nvPr/>
        </p:nvSpPr>
        <p:spPr>
          <a:xfrm>
            <a:off x="5638800" y="1838325"/>
            <a:ext cx="3286125" cy="369332"/>
          </a:xfrm>
          <a:prstGeom prst="rect">
            <a:avLst/>
          </a:prstGeom>
          <a:noFill/>
        </p:spPr>
        <p:txBody>
          <a:bodyPr wrap="square" rtlCol="0">
            <a:spAutoFit/>
          </a:bodyPr>
          <a:lstStyle/>
          <a:p>
            <a:r>
              <a:rPr lang="es-ES" dirty="0" smtClean="0"/>
              <a:t>Host </a:t>
            </a:r>
            <a:r>
              <a:rPr lang="es-ES" dirty="0" err="1" smtClean="0"/>
              <a:t>sends</a:t>
            </a:r>
            <a:r>
              <a:rPr lang="es-ES" dirty="0" smtClean="0"/>
              <a:t> ARP </a:t>
            </a:r>
            <a:r>
              <a:rPr lang="es-ES" dirty="0" err="1" smtClean="0"/>
              <a:t>request</a:t>
            </a:r>
            <a:r>
              <a:rPr lang="es-ES" dirty="0" smtClean="0"/>
              <a:t> </a:t>
            </a:r>
            <a:r>
              <a:rPr lang="es-ES" dirty="0" err="1" smtClean="0"/>
              <a:t>frame</a:t>
            </a:r>
            <a:endParaRPr lang="es-ES" dirty="0"/>
          </a:p>
        </p:txBody>
      </p:sp>
      <p:sp>
        <p:nvSpPr>
          <p:cNvPr id="192" name="191 Marcador de número de diapositiva"/>
          <p:cNvSpPr>
            <a:spLocks noGrp="1"/>
          </p:cNvSpPr>
          <p:nvPr>
            <p:ph type="sldNum" sz="quarter" idx="12"/>
          </p:nvPr>
        </p:nvSpPr>
        <p:spPr/>
        <p:txBody>
          <a:bodyPr/>
          <a:lstStyle/>
          <a:p>
            <a:fld id="{EA2946C6-B378-40F8-96A0-36430CF103BC}" type="slidenum">
              <a:rPr lang="es-ES" smtClean="0"/>
              <a:pPr/>
              <a:t>29</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Research</a:t>
            </a:r>
            <a:r>
              <a:rPr lang="es-ES" dirty="0" smtClean="0"/>
              <a:t> </a:t>
            </a:r>
            <a:r>
              <a:rPr lang="es-ES" dirty="0" err="1" smtClean="0"/>
              <a:t>statement</a:t>
            </a:r>
            <a:endParaRPr lang="es-ES" dirty="0"/>
          </a:p>
        </p:txBody>
      </p:sp>
      <p:sp>
        <p:nvSpPr>
          <p:cNvPr id="3" name="2 Marcador de contenido"/>
          <p:cNvSpPr>
            <a:spLocks noGrp="1"/>
          </p:cNvSpPr>
          <p:nvPr>
            <p:ph idx="1"/>
          </p:nvPr>
        </p:nvSpPr>
        <p:spPr>
          <a:xfrm>
            <a:off x="1140031" y="1600200"/>
            <a:ext cx="7837713" cy="4525963"/>
          </a:xfrm>
        </p:spPr>
        <p:txBody>
          <a:bodyPr>
            <a:normAutofit/>
          </a:bodyPr>
          <a:lstStyle/>
          <a:p>
            <a:r>
              <a:rPr lang="es-ES" dirty="0" err="1" smtClean="0"/>
              <a:t>Protocols</a:t>
            </a:r>
            <a:r>
              <a:rPr lang="es-ES" dirty="0" smtClean="0"/>
              <a:t> </a:t>
            </a:r>
            <a:r>
              <a:rPr lang="es-ES" dirty="0" err="1" smtClean="0"/>
              <a:t>tend</a:t>
            </a:r>
            <a:r>
              <a:rPr lang="es-ES" dirty="0" smtClean="0"/>
              <a:t> </a:t>
            </a:r>
            <a:r>
              <a:rPr lang="es-ES" dirty="0" err="1" smtClean="0"/>
              <a:t>to</a:t>
            </a:r>
            <a:r>
              <a:rPr lang="es-ES" dirty="0" smtClean="0"/>
              <a:t> </a:t>
            </a:r>
            <a:r>
              <a:rPr lang="es-ES" dirty="0" err="1" smtClean="0"/>
              <a:t>complexity</a:t>
            </a:r>
            <a:r>
              <a:rPr lang="es-ES" dirty="0" smtClean="0"/>
              <a:t> in </a:t>
            </a:r>
            <a:r>
              <a:rPr lang="es-ES" dirty="0" err="1" smtClean="0"/>
              <a:t>their</a:t>
            </a:r>
            <a:r>
              <a:rPr lang="es-ES" dirty="0" smtClean="0"/>
              <a:t> </a:t>
            </a:r>
            <a:r>
              <a:rPr lang="es-ES" dirty="0" err="1" smtClean="0"/>
              <a:t>way</a:t>
            </a:r>
            <a:r>
              <a:rPr lang="es-ES" dirty="0" smtClean="0"/>
              <a:t> </a:t>
            </a:r>
            <a:r>
              <a:rPr lang="es-ES" dirty="0" err="1" smtClean="0"/>
              <a:t>to</a:t>
            </a:r>
            <a:r>
              <a:rPr lang="es-ES" dirty="0" smtClean="0"/>
              <a:t> </a:t>
            </a:r>
            <a:r>
              <a:rPr lang="es-ES" dirty="0" err="1" smtClean="0"/>
              <a:t>standardization</a:t>
            </a:r>
            <a:endParaRPr lang="es-ES" dirty="0" smtClean="0"/>
          </a:p>
          <a:p>
            <a:r>
              <a:rPr lang="es-ES" dirty="0" err="1" smtClean="0"/>
              <a:t>Our</a:t>
            </a:r>
            <a:r>
              <a:rPr lang="es-ES" dirty="0" smtClean="0"/>
              <a:t> </a:t>
            </a:r>
            <a:r>
              <a:rPr lang="es-ES" dirty="0" err="1" smtClean="0"/>
              <a:t>basic</a:t>
            </a:r>
            <a:r>
              <a:rPr lang="es-ES" dirty="0" smtClean="0"/>
              <a:t> </a:t>
            </a:r>
            <a:r>
              <a:rPr lang="es-ES" dirty="0" err="1" smtClean="0"/>
              <a:t>challenge</a:t>
            </a:r>
            <a:r>
              <a:rPr lang="es-ES" dirty="0" smtClean="0"/>
              <a:t>:</a:t>
            </a:r>
          </a:p>
          <a:p>
            <a:pPr lvl="1"/>
            <a:r>
              <a:rPr lang="es-ES" dirty="0" err="1" smtClean="0"/>
              <a:t>Is</a:t>
            </a:r>
            <a:r>
              <a:rPr lang="es-ES" dirty="0" smtClean="0"/>
              <a:t> </a:t>
            </a:r>
            <a:r>
              <a:rPr lang="es-ES" dirty="0" err="1" smtClean="0"/>
              <a:t>it</a:t>
            </a:r>
            <a:r>
              <a:rPr lang="es-ES" dirty="0" smtClean="0"/>
              <a:t> </a:t>
            </a:r>
            <a:r>
              <a:rPr lang="es-ES" dirty="0" err="1" smtClean="0"/>
              <a:t>possible</a:t>
            </a:r>
            <a:r>
              <a:rPr lang="es-ES" dirty="0" smtClean="0"/>
              <a:t> a </a:t>
            </a:r>
            <a:r>
              <a:rPr lang="es-ES" dirty="0" err="1" smtClean="0"/>
              <a:t>shortest</a:t>
            </a:r>
            <a:r>
              <a:rPr lang="es-ES" dirty="0" smtClean="0"/>
              <a:t> </a:t>
            </a:r>
            <a:r>
              <a:rPr lang="es-ES" dirty="0" err="1" smtClean="0"/>
              <a:t>path</a:t>
            </a:r>
            <a:r>
              <a:rPr lang="es-ES" dirty="0" smtClean="0"/>
              <a:t>/</a:t>
            </a:r>
            <a:r>
              <a:rPr lang="es-ES" dirty="0" err="1" smtClean="0"/>
              <a:t>low</a:t>
            </a:r>
            <a:r>
              <a:rPr lang="es-ES" dirty="0" smtClean="0"/>
              <a:t> </a:t>
            </a:r>
            <a:r>
              <a:rPr lang="es-ES" dirty="0" err="1" smtClean="0"/>
              <a:t>latency</a:t>
            </a:r>
            <a:r>
              <a:rPr lang="es-ES" dirty="0" smtClean="0"/>
              <a:t> </a:t>
            </a:r>
            <a:r>
              <a:rPr lang="es-ES" dirty="0" err="1" smtClean="0"/>
              <a:t>protocol</a:t>
            </a:r>
            <a:r>
              <a:rPr lang="es-ES" dirty="0" smtClean="0"/>
              <a:t> </a:t>
            </a:r>
            <a:r>
              <a:rPr lang="es-ES" dirty="0" err="1" smtClean="0"/>
              <a:t>based</a:t>
            </a:r>
            <a:r>
              <a:rPr lang="es-ES" dirty="0" smtClean="0"/>
              <a:t> </a:t>
            </a:r>
            <a:r>
              <a:rPr lang="es-ES" dirty="0" err="1" smtClean="0"/>
              <a:t>solely</a:t>
            </a:r>
            <a:r>
              <a:rPr lang="es-ES" dirty="0" smtClean="0"/>
              <a:t> </a:t>
            </a:r>
            <a:r>
              <a:rPr lang="es-ES" dirty="0" err="1" smtClean="0"/>
              <a:t>on</a:t>
            </a:r>
            <a:r>
              <a:rPr lang="es-ES" dirty="0" smtClean="0"/>
              <a:t> </a:t>
            </a:r>
            <a:r>
              <a:rPr lang="es-ES" i="1" dirty="0" err="1" smtClean="0"/>
              <a:t>bridging</a:t>
            </a:r>
            <a:r>
              <a:rPr lang="es-ES" i="1" dirty="0" smtClean="0"/>
              <a:t> </a:t>
            </a:r>
            <a:r>
              <a:rPr lang="es-ES" i="1" dirty="0" err="1" smtClean="0"/>
              <a:t>mechanisms</a:t>
            </a:r>
            <a:r>
              <a:rPr lang="es-ES" dirty="0" smtClean="0"/>
              <a:t>?</a:t>
            </a:r>
          </a:p>
          <a:p>
            <a:pPr lvl="1"/>
            <a:r>
              <a:rPr lang="es-ES" dirty="0" err="1" smtClean="0"/>
              <a:t>Is</a:t>
            </a:r>
            <a:r>
              <a:rPr lang="es-ES" dirty="0" smtClean="0"/>
              <a:t> </a:t>
            </a:r>
            <a:r>
              <a:rPr lang="es-ES" dirty="0" err="1" smtClean="0"/>
              <a:t>it</a:t>
            </a:r>
            <a:r>
              <a:rPr lang="es-ES" dirty="0" smtClean="0"/>
              <a:t> </a:t>
            </a:r>
            <a:r>
              <a:rPr lang="es-ES" dirty="0" err="1" smtClean="0"/>
              <a:t>possible</a:t>
            </a:r>
            <a:r>
              <a:rPr lang="es-ES" dirty="0" smtClean="0"/>
              <a:t> </a:t>
            </a:r>
            <a:r>
              <a:rPr lang="es-ES" dirty="0" err="1" smtClean="0"/>
              <a:t>to</a:t>
            </a:r>
            <a:r>
              <a:rPr lang="es-ES" dirty="0" smtClean="0"/>
              <a:t> </a:t>
            </a:r>
            <a:r>
              <a:rPr lang="es-ES" dirty="0" err="1" smtClean="0"/>
              <a:t>keep</a:t>
            </a:r>
            <a:r>
              <a:rPr lang="es-ES" dirty="0" smtClean="0"/>
              <a:t> </a:t>
            </a:r>
            <a:r>
              <a:rPr lang="es-ES" dirty="0" err="1" smtClean="0"/>
              <a:t>it</a:t>
            </a:r>
            <a:r>
              <a:rPr lang="es-ES" dirty="0" smtClean="0"/>
              <a:t> </a:t>
            </a:r>
            <a:r>
              <a:rPr lang="es-ES" dirty="0" smtClean="0"/>
              <a:t>as </a:t>
            </a:r>
            <a:r>
              <a:rPr lang="es-ES" i="1" dirty="0" smtClean="0"/>
              <a:t>simple</a:t>
            </a:r>
            <a:r>
              <a:rPr lang="es-ES" dirty="0" smtClean="0"/>
              <a:t> as bridges are?</a:t>
            </a:r>
          </a:p>
          <a:p>
            <a:pPr lvl="2"/>
            <a:r>
              <a:rPr lang="es-ES" dirty="0" err="1" smtClean="0"/>
              <a:t>lower</a:t>
            </a:r>
            <a:r>
              <a:rPr lang="es-ES" dirty="0" smtClean="0"/>
              <a:t> </a:t>
            </a:r>
            <a:r>
              <a:rPr lang="es-ES" dirty="0" err="1" smtClean="0"/>
              <a:t>cost</a:t>
            </a:r>
            <a:r>
              <a:rPr lang="es-ES" dirty="0" smtClean="0"/>
              <a:t>, </a:t>
            </a:r>
            <a:r>
              <a:rPr lang="es-ES" dirty="0" err="1" smtClean="0"/>
              <a:t>higher</a:t>
            </a:r>
            <a:r>
              <a:rPr lang="es-ES" dirty="0" smtClean="0"/>
              <a:t> performance</a:t>
            </a:r>
          </a:p>
          <a:p>
            <a:pPr lvl="1"/>
            <a:r>
              <a:rPr lang="es-ES" dirty="0" err="1" smtClean="0"/>
              <a:t>Just</a:t>
            </a:r>
            <a:r>
              <a:rPr lang="es-ES" dirty="0" smtClean="0"/>
              <a:t> </a:t>
            </a:r>
            <a:r>
              <a:rPr lang="es-ES" dirty="0" err="1" smtClean="0"/>
              <a:t>to</a:t>
            </a:r>
            <a:r>
              <a:rPr lang="es-ES" dirty="0" smtClean="0"/>
              <a:t> </a:t>
            </a:r>
            <a:r>
              <a:rPr lang="es-ES" dirty="0" err="1" smtClean="0"/>
              <a:t>provide</a:t>
            </a:r>
            <a:r>
              <a:rPr lang="es-ES" dirty="0" smtClean="0"/>
              <a:t> more </a:t>
            </a:r>
            <a:r>
              <a:rPr lang="es-ES" dirty="0" err="1" smtClean="0"/>
              <a:t>room</a:t>
            </a:r>
            <a:r>
              <a:rPr lang="es-ES" dirty="0" smtClean="0"/>
              <a:t> </a:t>
            </a:r>
            <a:r>
              <a:rPr lang="es-ES" dirty="0" err="1" smtClean="0"/>
              <a:t>for</a:t>
            </a:r>
            <a:r>
              <a:rPr lang="es-ES" dirty="0" smtClean="0"/>
              <a:t> </a:t>
            </a:r>
            <a:r>
              <a:rPr lang="es-ES" dirty="0" err="1" smtClean="0"/>
              <a:t>the</a:t>
            </a:r>
            <a:r>
              <a:rPr lang="es-ES" dirty="0" smtClean="0"/>
              <a:t> </a:t>
            </a:r>
            <a:r>
              <a:rPr lang="es-ES" dirty="0" err="1" smtClean="0"/>
              <a:t>unavoidable</a:t>
            </a:r>
            <a:r>
              <a:rPr lang="es-ES" dirty="0" smtClean="0"/>
              <a:t> </a:t>
            </a:r>
            <a:r>
              <a:rPr lang="es-ES" dirty="0" err="1" smtClean="0"/>
              <a:t>added</a:t>
            </a:r>
            <a:r>
              <a:rPr lang="es-ES" dirty="0" smtClean="0"/>
              <a:t> </a:t>
            </a:r>
            <a:r>
              <a:rPr lang="es-ES" dirty="0" err="1" smtClean="0"/>
              <a:t>complexity</a:t>
            </a:r>
            <a:r>
              <a:rPr lang="es-ES" dirty="0" smtClean="0"/>
              <a:t> </a:t>
            </a:r>
            <a:r>
              <a:rPr lang="es-ES" dirty="0" err="1" smtClean="0"/>
              <a:t>when</a:t>
            </a:r>
            <a:r>
              <a:rPr lang="es-ES" dirty="0" smtClean="0"/>
              <a:t> </a:t>
            </a:r>
            <a:r>
              <a:rPr lang="es-ES" dirty="0" err="1" smtClean="0"/>
              <a:t>standardizing</a:t>
            </a:r>
            <a:r>
              <a:rPr lang="es-ES" dirty="0" smtClean="0"/>
              <a:t> </a:t>
            </a:r>
            <a:endParaRPr lang="es-ES" i="1" dirty="0" smtClean="0"/>
          </a:p>
          <a:p>
            <a:pPr lvl="2">
              <a:buNone/>
            </a:pPr>
            <a:endParaRPr lang="es-ES" i="1" dirty="0" smtClean="0"/>
          </a:p>
          <a:p>
            <a:pPr>
              <a:buNone/>
            </a:pP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3</a:t>
            </a:fld>
            <a:endParaRPr lang="es-ES"/>
          </a:p>
        </p:txBody>
      </p:sp>
      <p:pic>
        <p:nvPicPr>
          <p:cNvPr id="5" name="Picture 8" descr="C:\Users\g\AppData\Local\Microsoft\Windows\Temporary Internet Files\Content.IE5\LH4YOO6L\MC900434776[1].png"/>
          <p:cNvPicPr>
            <a:picLocks noChangeAspect="1" noChangeArrowheads="1"/>
          </p:cNvPicPr>
          <p:nvPr/>
        </p:nvPicPr>
        <p:blipFill>
          <a:blip r:embed="rId3" cstate="print"/>
          <a:srcRect/>
          <a:stretch>
            <a:fillRect/>
          </a:stretch>
        </p:blipFill>
        <p:spPr bwMode="auto">
          <a:xfrm>
            <a:off x="0" y="3939753"/>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Path set up   2</a:t>
            </a:r>
            <a:br>
              <a:rPr lang="es-ES" dirty="0" smtClean="0"/>
            </a:br>
            <a:r>
              <a:rPr lang="es-ES" dirty="0" smtClean="0"/>
              <a:t> </a:t>
            </a:r>
            <a:r>
              <a:rPr lang="es-ES" i="1" dirty="0" smtClean="0"/>
              <a:t>ARP </a:t>
            </a:r>
            <a:r>
              <a:rPr lang="es-ES" i="1" dirty="0" err="1" smtClean="0"/>
              <a:t>is</a:t>
            </a:r>
            <a:r>
              <a:rPr lang="es-ES" i="1" dirty="0" smtClean="0"/>
              <a:t> </a:t>
            </a:r>
            <a:r>
              <a:rPr lang="es-ES" i="1" dirty="0" err="1" smtClean="0"/>
              <a:t>flooded</a:t>
            </a:r>
            <a:endParaRPr lang="es-ES" i="1"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224" name="Group 402"/>
              <p:cNvGrpSpPr>
                <a:grpSpLocks/>
              </p:cNvGrpSpPr>
              <p:nvPr/>
            </p:nvGrpSpPr>
            <p:grpSpPr bwMode="auto">
              <a:xfrm>
                <a:off x="1544" y="3416"/>
                <a:ext cx="170" cy="154"/>
                <a:chOff x="1544" y="3416"/>
                <a:chExt cx="170" cy="154"/>
              </a:xfrm>
              <a:grpFill/>
            </p:grpSpPr>
            <p:grpSp>
              <p:nvGrpSpPr>
                <p:cNvPr id="226"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27"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28"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29"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230"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31"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32"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33"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234"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5"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36"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37"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238"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39"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40"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41"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42"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43"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4"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45"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246"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47"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48"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49"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2" name="381 CuadroTexto"/>
          <p:cNvSpPr txBox="1"/>
          <p:nvPr/>
        </p:nvSpPr>
        <p:spPr>
          <a:xfrm>
            <a:off x="1828799" y="5649686"/>
            <a:ext cx="2623457" cy="369332"/>
          </a:xfrm>
          <a:prstGeom prst="rect">
            <a:avLst/>
          </a:prstGeom>
          <a:noFill/>
        </p:spPr>
        <p:txBody>
          <a:bodyPr wrap="square" rtlCol="0">
            <a:spAutoFit/>
          </a:bodyPr>
          <a:lstStyle/>
          <a:p>
            <a:r>
              <a:rPr lang="es-ES" i="1" dirty="0" smtClean="0"/>
              <a:t>ARP  </a:t>
            </a:r>
            <a:r>
              <a:rPr lang="es-ES" i="1" dirty="0" err="1" smtClean="0"/>
              <a:t>Request</a:t>
            </a:r>
            <a:r>
              <a:rPr lang="es-ES" i="1" dirty="0" smtClean="0"/>
              <a:t>  (</a:t>
            </a:r>
            <a:r>
              <a:rPr lang="es-ES" i="1" dirty="0" err="1" smtClean="0"/>
              <a:t>broadcast</a:t>
            </a:r>
            <a:r>
              <a:rPr lang="es-ES" i="1" dirty="0" smtClean="0"/>
              <a:t>)</a:t>
            </a:r>
            <a:endParaRPr lang="es-ES" i="1" dirty="0"/>
          </a:p>
        </p:txBody>
      </p:sp>
      <p:cxnSp>
        <p:nvCxnSpPr>
          <p:cNvPr id="253" name="252 Conector recto"/>
          <p:cNvCxnSpPr/>
          <p:nvPr/>
        </p:nvCxnSpPr>
        <p:spPr>
          <a:xfrm rot="16200000" flipH="1">
            <a:off x="5201396"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200" name="199 Conector recto de flecha"/>
          <p:cNvCxnSpPr/>
          <p:nvPr/>
        </p:nvCxnSpPr>
        <p:spPr>
          <a:xfrm rot="5400000" flipH="1" flipV="1">
            <a:off x="2343813" y="2919410"/>
            <a:ext cx="285752"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201 Conector recto de flecha"/>
          <p:cNvCxnSpPr/>
          <p:nvPr/>
        </p:nvCxnSpPr>
        <p:spPr>
          <a:xfrm>
            <a:off x="2505075" y="4095750"/>
            <a:ext cx="451743" cy="10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1" name="210 CuadroTexto"/>
          <p:cNvSpPr txBox="1"/>
          <p:nvPr/>
        </p:nvSpPr>
        <p:spPr>
          <a:xfrm>
            <a:off x="5543550" y="1771650"/>
            <a:ext cx="3371850" cy="646331"/>
          </a:xfrm>
          <a:prstGeom prst="rect">
            <a:avLst/>
          </a:prstGeom>
          <a:noFill/>
        </p:spPr>
        <p:txBody>
          <a:bodyPr wrap="square" rtlCol="0">
            <a:spAutoFit/>
          </a:bodyPr>
          <a:lstStyle/>
          <a:p>
            <a:r>
              <a:rPr lang="es-ES" dirty="0" smtClean="0"/>
              <a:t>Bridge 2 </a:t>
            </a:r>
            <a:r>
              <a:rPr lang="es-ES" dirty="0" err="1" smtClean="0"/>
              <a:t>locks</a:t>
            </a:r>
            <a:r>
              <a:rPr lang="es-ES" dirty="0" smtClean="0"/>
              <a:t> </a:t>
            </a:r>
            <a:r>
              <a:rPr lang="es-ES" dirty="0" err="1" smtClean="0"/>
              <a:t>learning</a:t>
            </a:r>
            <a:r>
              <a:rPr lang="es-ES" dirty="0" smtClean="0"/>
              <a:t> of </a:t>
            </a:r>
            <a:r>
              <a:rPr lang="es-ES" dirty="0" err="1" smtClean="0"/>
              <a:t>address</a:t>
            </a:r>
            <a:r>
              <a:rPr lang="es-ES" dirty="0" smtClean="0"/>
              <a:t> S </a:t>
            </a:r>
            <a:r>
              <a:rPr lang="es-ES" dirty="0" err="1" smtClean="0"/>
              <a:t>to</a:t>
            </a:r>
            <a:r>
              <a:rPr lang="es-ES" dirty="0" smtClean="0"/>
              <a:t> input </a:t>
            </a:r>
            <a:r>
              <a:rPr lang="es-ES" dirty="0" err="1" smtClean="0"/>
              <a:t>port</a:t>
            </a:r>
            <a:endParaRPr lang="es-ES" dirty="0"/>
          </a:p>
        </p:txBody>
      </p:sp>
      <p:sp>
        <p:nvSpPr>
          <p:cNvPr id="194" name="193 Marcador de número de diapositiva"/>
          <p:cNvSpPr>
            <a:spLocks noGrp="1"/>
          </p:cNvSpPr>
          <p:nvPr>
            <p:ph type="sldNum" sz="quarter" idx="12"/>
          </p:nvPr>
        </p:nvSpPr>
        <p:spPr/>
        <p:txBody>
          <a:bodyPr/>
          <a:lstStyle/>
          <a:p>
            <a:fld id="{EA2946C6-B378-40F8-96A0-36430CF103BC}" type="slidenum">
              <a:rPr lang="es-ES" smtClean="0"/>
              <a:pPr/>
              <a:t>30</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a:t>
            </a:r>
            <a:r>
              <a:rPr lang="es-ES" dirty="0" err="1" smtClean="0"/>
              <a:t>ath</a:t>
            </a:r>
            <a:r>
              <a:rPr lang="es-ES" dirty="0" smtClean="0"/>
              <a:t> set up   3</a:t>
            </a:r>
            <a:br>
              <a:rPr lang="es-ES" dirty="0" smtClean="0"/>
            </a:br>
            <a:r>
              <a:rPr lang="es-ES" dirty="0" smtClean="0"/>
              <a:t> </a:t>
            </a:r>
            <a:r>
              <a:rPr lang="en-US" i="1" dirty="0" smtClean="0"/>
              <a:t>ARP propagates through all links</a:t>
            </a:r>
            <a:endParaRPr lang="es-ES" i="1"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195" name="194 Conector recto de flecha"/>
          <p:cNvCxnSpPr/>
          <p:nvPr/>
        </p:nvCxnSpPr>
        <p:spPr>
          <a:xfrm>
            <a:off x="4429124" y="2071678"/>
            <a:ext cx="333376" cy="185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196 Conector recto de flecha"/>
          <p:cNvCxnSpPr/>
          <p:nvPr/>
        </p:nvCxnSpPr>
        <p:spPr>
          <a:xfrm rot="5400000">
            <a:off x="3428992" y="2984722"/>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9" name="302 Grupo"/>
          <p:cNvGrpSpPr/>
          <p:nvPr/>
        </p:nvGrpSpPr>
        <p:grpSpPr>
          <a:xfrm>
            <a:off x="3652862" y="3367066"/>
            <a:ext cx="114305" cy="149224"/>
            <a:chOff x="3929058" y="5357826"/>
            <a:chExt cx="357984" cy="358778"/>
          </a:xfrm>
        </p:grpSpPr>
        <p:cxnSp>
          <p:nvCxnSpPr>
            <p:cNvPr id="204" name="203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205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206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208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210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212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213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215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217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218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0" name="219 Conector recto de flecha"/>
          <p:cNvCxnSpPr/>
          <p:nvPr/>
        </p:nvCxnSpPr>
        <p:spPr>
          <a:xfrm>
            <a:off x="4363810" y="4123635"/>
            <a:ext cx="436790" cy="18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0" name="318 Grupo"/>
          <p:cNvGrpSpPr/>
          <p:nvPr/>
        </p:nvGrpSpPr>
        <p:grpSpPr>
          <a:xfrm>
            <a:off x="4782255" y="3308555"/>
            <a:ext cx="114305" cy="149224"/>
            <a:chOff x="3929058" y="5357826"/>
            <a:chExt cx="357984" cy="358778"/>
          </a:xfrm>
        </p:grpSpPr>
        <p:cxnSp>
          <p:nvCxnSpPr>
            <p:cNvPr id="224" name="223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225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226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227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228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229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230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231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232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233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5" name="234 Conector recto de flecha"/>
          <p:cNvCxnSpPr/>
          <p:nvPr/>
        </p:nvCxnSpPr>
        <p:spPr>
          <a:xfrm rot="5400000" flipH="1" flipV="1">
            <a:off x="4177737" y="3332044"/>
            <a:ext cx="308192" cy="262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 name="265 Elipse"/>
          <p:cNvSpPr/>
          <p:nvPr/>
        </p:nvSpPr>
        <p:spPr>
          <a:xfrm>
            <a:off x="3171802" y="41719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71" name="270 CuadroTexto"/>
          <p:cNvSpPr txBox="1"/>
          <p:nvPr/>
        </p:nvSpPr>
        <p:spPr>
          <a:xfrm>
            <a:off x="5638800" y="1724025"/>
            <a:ext cx="3371850" cy="1477328"/>
          </a:xfrm>
          <a:prstGeom prst="rect">
            <a:avLst/>
          </a:prstGeom>
          <a:noFill/>
        </p:spPr>
        <p:txBody>
          <a:bodyPr wrap="square" rtlCol="0">
            <a:spAutoFit/>
          </a:bodyPr>
          <a:lstStyle/>
          <a:p>
            <a:r>
              <a:rPr lang="es-ES" dirty="0" smtClean="0"/>
              <a:t>Bridges 1 and 3 </a:t>
            </a:r>
            <a:r>
              <a:rPr lang="es-ES" dirty="0" err="1" smtClean="0"/>
              <a:t>learn</a:t>
            </a:r>
            <a:r>
              <a:rPr lang="es-ES" dirty="0" smtClean="0"/>
              <a:t> and </a:t>
            </a:r>
            <a:r>
              <a:rPr lang="es-ES" dirty="0" err="1" smtClean="0"/>
              <a:t>lock</a:t>
            </a:r>
            <a:r>
              <a:rPr lang="es-ES" dirty="0" smtClean="0"/>
              <a:t>  address S </a:t>
            </a:r>
            <a:r>
              <a:rPr lang="es-ES" dirty="0" err="1" smtClean="0"/>
              <a:t>to</a:t>
            </a:r>
            <a:r>
              <a:rPr lang="es-ES" dirty="0" smtClean="0"/>
              <a:t> </a:t>
            </a:r>
            <a:r>
              <a:rPr lang="es-ES" dirty="0" err="1" smtClean="0"/>
              <a:t>first</a:t>
            </a:r>
            <a:r>
              <a:rPr lang="es-ES" dirty="0" smtClean="0"/>
              <a:t> input </a:t>
            </a:r>
            <a:r>
              <a:rPr lang="es-ES" dirty="0" err="1" smtClean="0"/>
              <a:t>port</a:t>
            </a:r>
            <a:r>
              <a:rPr lang="es-ES" dirty="0" smtClean="0"/>
              <a:t> (</a:t>
            </a:r>
            <a:r>
              <a:rPr lang="es-ES" dirty="0" err="1" smtClean="0"/>
              <a:t>left</a:t>
            </a:r>
            <a:r>
              <a:rPr lang="es-ES" dirty="0" smtClean="0"/>
              <a:t>) </a:t>
            </a:r>
          </a:p>
          <a:p>
            <a:r>
              <a:rPr lang="es-ES" dirty="0" smtClean="0"/>
              <a:t>Bridge 3 </a:t>
            </a:r>
            <a:r>
              <a:rPr lang="es-ES" dirty="0" err="1" smtClean="0"/>
              <a:t>discards</a:t>
            </a:r>
            <a:r>
              <a:rPr lang="es-ES" dirty="0" smtClean="0"/>
              <a:t> late (</a:t>
            </a:r>
            <a:r>
              <a:rPr lang="es-ES" dirty="0" err="1" smtClean="0"/>
              <a:t>duplicate</a:t>
            </a:r>
            <a:r>
              <a:rPr lang="es-ES" dirty="0" smtClean="0"/>
              <a:t>) </a:t>
            </a:r>
            <a:r>
              <a:rPr lang="es-ES" dirty="0" err="1" smtClean="0"/>
              <a:t>frame</a:t>
            </a:r>
            <a:r>
              <a:rPr lang="es-ES" dirty="0" smtClean="0"/>
              <a:t>  at </a:t>
            </a:r>
            <a:r>
              <a:rPr lang="es-ES" dirty="0" err="1" smtClean="0"/>
              <a:t>upper</a:t>
            </a:r>
            <a:r>
              <a:rPr lang="es-ES" dirty="0" smtClean="0"/>
              <a:t> </a:t>
            </a:r>
            <a:r>
              <a:rPr lang="es-ES" dirty="0" err="1" smtClean="0"/>
              <a:t>port</a:t>
            </a:r>
            <a:r>
              <a:rPr lang="es-ES" dirty="0" smtClean="0"/>
              <a:t> </a:t>
            </a:r>
            <a:r>
              <a:rPr lang="es-ES" dirty="0" err="1" smtClean="0"/>
              <a:t>because</a:t>
            </a:r>
            <a:r>
              <a:rPr lang="es-ES" dirty="0" smtClean="0"/>
              <a:t> </a:t>
            </a:r>
            <a:r>
              <a:rPr lang="es-ES" dirty="0" err="1" smtClean="0"/>
              <a:t>source</a:t>
            </a:r>
            <a:r>
              <a:rPr lang="es-ES" dirty="0" smtClean="0"/>
              <a:t> </a:t>
            </a:r>
            <a:r>
              <a:rPr lang="es-ES" dirty="0" err="1" smtClean="0"/>
              <a:t>address</a:t>
            </a:r>
            <a:r>
              <a:rPr lang="es-ES" dirty="0" smtClean="0"/>
              <a:t> </a:t>
            </a:r>
            <a:r>
              <a:rPr lang="es-ES" dirty="0" err="1" smtClean="0"/>
              <a:t>locked</a:t>
            </a:r>
            <a:endParaRPr lang="es-ES" dirty="0"/>
          </a:p>
        </p:txBody>
      </p:sp>
      <p:grpSp>
        <p:nvGrpSpPr>
          <p:cNvPr id="91" name="302 Grupo"/>
          <p:cNvGrpSpPr/>
          <p:nvPr/>
        </p:nvGrpSpPr>
        <p:grpSpPr>
          <a:xfrm>
            <a:off x="4186262" y="5776891"/>
            <a:ext cx="114305" cy="149224"/>
            <a:chOff x="3929058" y="5357826"/>
            <a:chExt cx="357984" cy="358778"/>
          </a:xfrm>
        </p:grpSpPr>
        <p:cxnSp>
          <p:nvCxnSpPr>
            <p:cNvPr id="237" name="236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237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238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239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242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245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246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1" name="260 CuadroTexto"/>
          <p:cNvSpPr txBox="1"/>
          <p:nvPr/>
        </p:nvSpPr>
        <p:spPr>
          <a:xfrm>
            <a:off x="4472667" y="5636079"/>
            <a:ext cx="3547383" cy="369332"/>
          </a:xfrm>
          <a:prstGeom prst="rect">
            <a:avLst/>
          </a:prstGeom>
          <a:noFill/>
        </p:spPr>
        <p:txBody>
          <a:bodyPr wrap="square" rtlCol="0">
            <a:spAutoFit/>
          </a:bodyPr>
          <a:lstStyle/>
          <a:p>
            <a:r>
              <a:rPr lang="es-ES" i="1" dirty="0" smtClean="0"/>
              <a:t>Late </a:t>
            </a:r>
            <a:r>
              <a:rPr lang="es-ES" i="1" dirty="0" err="1" smtClean="0"/>
              <a:t>frame</a:t>
            </a:r>
            <a:r>
              <a:rPr lang="es-ES" i="1" dirty="0" smtClean="0"/>
              <a:t> </a:t>
            </a:r>
            <a:r>
              <a:rPr lang="es-ES" i="1" dirty="0" err="1" smtClean="0"/>
              <a:t>discarded</a:t>
            </a:r>
            <a:r>
              <a:rPr lang="es-ES" i="1" dirty="0" smtClean="0"/>
              <a:t> </a:t>
            </a:r>
            <a:endParaRPr lang="es-ES" i="1" dirty="0"/>
          </a:p>
        </p:txBody>
      </p:sp>
      <p:sp>
        <p:nvSpPr>
          <p:cNvPr id="262" name="261 Marcador de número de diapositiva"/>
          <p:cNvSpPr>
            <a:spLocks noGrp="1"/>
          </p:cNvSpPr>
          <p:nvPr>
            <p:ph type="sldNum" sz="quarter" idx="12"/>
          </p:nvPr>
        </p:nvSpPr>
        <p:spPr/>
        <p:txBody>
          <a:bodyPr/>
          <a:lstStyle/>
          <a:p>
            <a:fld id="{EA2946C6-B378-40F8-96A0-36430CF103BC}" type="slidenum">
              <a:rPr lang="es-ES" smtClean="0"/>
              <a:pPr/>
              <a:t>31</a:t>
            </a:fld>
            <a:endParaRPr lang="es-ES"/>
          </a:p>
        </p:txBody>
      </p:sp>
      <p:cxnSp>
        <p:nvCxnSpPr>
          <p:cNvPr id="244" name="243 Conector recto de flecha"/>
          <p:cNvCxnSpPr/>
          <p:nvPr/>
        </p:nvCxnSpPr>
        <p:spPr>
          <a:xfrm rot="16200000" flipV="1">
            <a:off x="3641276" y="2939147"/>
            <a:ext cx="506179" cy="163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2" name="302 Grupo"/>
          <p:cNvGrpSpPr/>
          <p:nvPr/>
        </p:nvGrpSpPr>
        <p:grpSpPr>
          <a:xfrm>
            <a:off x="3837920" y="2409094"/>
            <a:ext cx="114305" cy="149224"/>
            <a:chOff x="3929058" y="5357826"/>
            <a:chExt cx="357984" cy="358778"/>
          </a:xfrm>
        </p:grpSpPr>
        <p:cxnSp>
          <p:nvCxnSpPr>
            <p:cNvPr id="252" name="251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253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254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255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256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257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258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259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262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263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5626" y="274638"/>
            <a:ext cx="9654639" cy="1143000"/>
          </a:xfrm>
        </p:spPr>
        <p:txBody>
          <a:bodyPr>
            <a:normAutofit fontScale="90000"/>
          </a:bodyPr>
          <a:lstStyle/>
          <a:p>
            <a:r>
              <a:rPr lang="es-ES" dirty="0" smtClean="0"/>
              <a:t>Path set up .  4</a:t>
            </a:r>
            <a:br>
              <a:rPr lang="es-ES" dirty="0" smtClean="0"/>
            </a:br>
            <a:r>
              <a:rPr lang="es-ES" sz="4000" i="1" dirty="0" err="1" smtClean="0"/>
              <a:t>The</a:t>
            </a:r>
            <a:r>
              <a:rPr lang="es-ES" sz="4000" dirty="0" smtClean="0"/>
              <a:t> </a:t>
            </a:r>
            <a:r>
              <a:rPr lang="es-ES" sz="4000" i="1" dirty="0" err="1" smtClean="0"/>
              <a:t>fastest</a:t>
            </a:r>
            <a:r>
              <a:rPr lang="es-ES" sz="4000" dirty="0" smtClean="0"/>
              <a:t> </a:t>
            </a:r>
            <a:r>
              <a:rPr lang="es-ES" sz="4000" i="1" dirty="0" smtClean="0"/>
              <a:t>ARP </a:t>
            </a:r>
            <a:r>
              <a:rPr lang="es-ES" sz="4000" i="1" dirty="0" err="1" smtClean="0"/>
              <a:t>Request</a:t>
            </a:r>
            <a:r>
              <a:rPr lang="es-ES" sz="4000" i="1" dirty="0" smtClean="0"/>
              <a:t> </a:t>
            </a:r>
            <a:r>
              <a:rPr lang="es-ES" sz="4000" i="1" dirty="0" err="1" smtClean="0"/>
              <a:t>reaches</a:t>
            </a:r>
            <a:r>
              <a:rPr lang="es-ES" sz="4000" i="1" dirty="0" smtClean="0"/>
              <a:t> destination host </a:t>
            </a:r>
            <a:endParaRPr lang="es-ES" sz="4000" i="1"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89119" y="4910159"/>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171802" y="41719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22" name="221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36" name="235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237" name="236 Conector recto de flecha"/>
          <p:cNvCxnSpPr/>
          <p:nvPr/>
        </p:nvCxnSpPr>
        <p:spPr>
          <a:xfrm rot="16200000" flipH="1">
            <a:off x="5392166" y="3334766"/>
            <a:ext cx="355836" cy="1537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237 Conector recto de flecha"/>
          <p:cNvCxnSpPr/>
          <p:nvPr/>
        </p:nvCxnSpPr>
        <p:spPr>
          <a:xfrm>
            <a:off x="6257924" y="4161735"/>
            <a:ext cx="338819" cy="72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9" name="302 Grupo"/>
          <p:cNvGrpSpPr/>
          <p:nvPr/>
        </p:nvGrpSpPr>
        <p:grpSpPr>
          <a:xfrm>
            <a:off x="5643587" y="3662341"/>
            <a:ext cx="114305" cy="149224"/>
            <a:chOff x="3929058" y="5357826"/>
            <a:chExt cx="357984" cy="358778"/>
          </a:xfrm>
        </p:grpSpPr>
        <p:cxnSp>
          <p:nvCxnSpPr>
            <p:cNvPr id="240" name="239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242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245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246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248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249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250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2" name="251 CuadroTexto"/>
          <p:cNvSpPr txBox="1"/>
          <p:nvPr/>
        </p:nvSpPr>
        <p:spPr>
          <a:xfrm>
            <a:off x="5543550" y="1771650"/>
            <a:ext cx="3371850" cy="1477328"/>
          </a:xfrm>
          <a:prstGeom prst="rect">
            <a:avLst/>
          </a:prstGeom>
          <a:noFill/>
        </p:spPr>
        <p:txBody>
          <a:bodyPr wrap="square" rtlCol="0">
            <a:spAutoFit/>
          </a:bodyPr>
          <a:lstStyle/>
          <a:p>
            <a:r>
              <a:rPr lang="es-ES" dirty="0" smtClean="0"/>
              <a:t>Bridges 4 and 5 </a:t>
            </a:r>
            <a:r>
              <a:rPr lang="es-ES" dirty="0" err="1" smtClean="0"/>
              <a:t>lock</a:t>
            </a:r>
            <a:r>
              <a:rPr lang="es-ES" dirty="0" smtClean="0"/>
              <a:t> </a:t>
            </a:r>
            <a:r>
              <a:rPr lang="es-ES" dirty="0" err="1" smtClean="0"/>
              <a:t>learning</a:t>
            </a:r>
            <a:r>
              <a:rPr lang="es-ES" dirty="0" smtClean="0"/>
              <a:t> of </a:t>
            </a:r>
            <a:r>
              <a:rPr lang="es-ES" dirty="0" err="1" smtClean="0"/>
              <a:t>address</a:t>
            </a:r>
            <a:r>
              <a:rPr lang="es-ES" dirty="0" smtClean="0"/>
              <a:t> S </a:t>
            </a:r>
            <a:r>
              <a:rPr lang="es-ES" dirty="0" err="1" smtClean="0"/>
              <a:t>to</a:t>
            </a:r>
            <a:r>
              <a:rPr lang="es-ES" dirty="0" smtClean="0"/>
              <a:t> input </a:t>
            </a:r>
            <a:r>
              <a:rPr lang="es-ES" dirty="0" err="1" smtClean="0"/>
              <a:t>port</a:t>
            </a:r>
            <a:endParaRPr lang="es-ES" dirty="0" smtClean="0"/>
          </a:p>
          <a:p>
            <a:r>
              <a:rPr lang="es-ES" dirty="0" smtClean="0"/>
              <a:t>Bridge 5 </a:t>
            </a:r>
            <a:r>
              <a:rPr lang="es-ES" dirty="0" err="1" smtClean="0"/>
              <a:t>discards</a:t>
            </a:r>
            <a:r>
              <a:rPr lang="es-ES" dirty="0" smtClean="0"/>
              <a:t> late </a:t>
            </a:r>
            <a:r>
              <a:rPr lang="es-ES" dirty="0" err="1" smtClean="0"/>
              <a:t>frame</a:t>
            </a:r>
            <a:endParaRPr lang="es-ES" dirty="0" smtClean="0"/>
          </a:p>
          <a:p>
            <a:r>
              <a:rPr lang="es-ES" dirty="0" err="1" smtClean="0"/>
              <a:t>Frame</a:t>
            </a:r>
            <a:r>
              <a:rPr lang="es-ES" dirty="0" smtClean="0"/>
              <a:t> </a:t>
            </a:r>
            <a:r>
              <a:rPr lang="es-ES" dirty="0" err="1" smtClean="0"/>
              <a:t>that</a:t>
            </a:r>
            <a:r>
              <a:rPr lang="es-ES" dirty="0" smtClean="0"/>
              <a:t> </a:t>
            </a:r>
            <a:r>
              <a:rPr lang="es-ES" dirty="0" err="1" smtClean="0"/>
              <a:t>traversed</a:t>
            </a:r>
            <a:r>
              <a:rPr lang="es-ES" dirty="0" smtClean="0"/>
              <a:t> bridges 2-3-5 </a:t>
            </a:r>
            <a:r>
              <a:rPr lang="es-ES" dirty="0" err="1" smtClean="0"/>
              <a:t>arrives</a:t>
            </a:r>
            <a:r>
              <a:rPr lang="es-ES" dirty="0" smtClean="0"/>
              <a:t> </a:t>
            </a:r>
            <a:r>
              <a:rPr lang="es-ES" dirty="0" err="1" smtClean="0"/>
              <a:t>to</a:t>
            </a:r>
            <a:r>
              <a:rPr lang="es-ES" dirty="0" smtClean="0"/>
              <a:t> D</a:t>
            </a:r>
            <a:endParaRPr lang="es-ES" dirty="0"/>
          </a:p>
        </p:txBody>
      </p:sp>
      <p:sp>
        <p:nvSpPr>
          <p:cNvPr id="209" name="208 Marcador de número de diapositiva"/>
          <p:cNvSpPr>
            <a:spLocks noGrp="1"/>
          </p:cNvSpPr>
          <p:nvPr>
            <p:ph type="sldNum" sz="quarter" idx="12"/>
          </p:nvPr>
        </p:nvSpPr>
        <p:spPr/>
        <p:txBody>
          <a:bodyPr/>
          <a:lstStyle/>
          <a:p>
            <a:fld id="{EA2946C6-B378-40F8-96A0-36430CF103BC}" type="slidenum">
              <a:rPr lang="es-ES" smtClean="0"/>
              <a:pPr/>
              <a:t>32</a:t>
            </a:fld>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Path set up .  5</a:t>
            </a:r>
            <a:br>
              <a:rPr lang="es-ES" dirty="0" smtClean="0"/>
            </a:br>
            <a:r>
              <a:rPr lang="es-ES" dirty="0" smtClean="0"/>
              <a:t> </a:t>
            </a:r>
            <a:r>
              <a:rPr lang="es-ES" i="1" dirty="0" smtClean="0"/>
              <a:t>ARP </a:t>
            </a:r>
            <a:r>
              <a:rPr lang="es-ES" i="1" dirty="0" err="1" smtClean="0"/>
              <a:t>Reply</a:t>
            </a:r>
            <a:r>
              <a:rPr lang="es-ES" i="1" dirty="0" smtClean="0"/>
              <a:t> (unicast)</a:t>
            </a:r>
            <a:endParaRPr lang="es-ES" i="1" dirty="0"/>
          </a:p>
        </p:txBody>
      </p:sp>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broadcasted</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grpSp>
        <p:nvGrpSpPr>
          <p:cNvPr id="3" name="184 Grupo"/>
          <p:cNvGrpSpPr/>
          <p:nvPr/>
        </p:nvGrpSpPr>
        <p:grpSpPr>
          <a:xfrm>
            <a:off x="214282" y="1571612"/>
            <a:ext cx="7034260" cy="3089700"/>
            <a:chOff x="214282" y="1571612"/>
            <a:chExt cx="7034260" cy="3089700"/>
          </a:xfrm>
        </p:grpSpPr>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4"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5" name="Group 402"/>
              <p:cNvGrpSpPr>
                <a:grpSpLocks/>
              </p:cNvGrpSpPr>
              <p:nvPr/>
            </p:nvGrpSpPr>
            <p:grpSpPr bwMode="auto">
              <a:xfrm>
                <a:off x="1544" y="3416"/>
                <a:ext cx="170" cy="154"/>
                <a:chOff x="1544" y="3416"/>
                <a:chExt cx="170" cy="154"/>
              </a:xfrm>
              <a:grpFill/>
            </p:grpSpPr>
            <p:grpSp>
              <p:nvGrpSpPr>
                <p:cNvPr id="6"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7"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8"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9"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0"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2"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3"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5"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6"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7"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8"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9"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1"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2"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3"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4"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5"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6"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7"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9"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30"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1"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2" name="Group 401"/>
              <p:cNvGrpSpPr>
                <a:grpSpLocks/>
              </p:cNvGrpSpPr>
              <p:nvPr/>
            </p:nvGrpSpPr>
            <p:grpSpPr bwMode="auto">
              <a:xfrm>
                <a:off x="7681936" y="4046962"/>
                <a:ext cx="319088" cy="328613"/>
                <a:chOff x="1544" y="3416"/>
                <a:chExt cx="170" cy="154"/>
              </a:xfrm>
              <a:grpFill/>
            </p:grpSpPr>
            <p:grpSp>
              <p:nvGrpSpPr>
                <p:cNvPr id="33" name="Group 402"/>
                <p:cNvGrpSpPr>
                  <a:grpSpLocks/>
                </p:cNvGrpSpPr>
                <p:nvPr/>
              </p:nvGrpSpPr>
              <p:grpSpPr bwMode="auto">
                <a:xfrm>
                  <a:off x="1544" y="3416"/>
                  <a:ext cx="170" cy="154"/>
                  <a:chOff x="1544" y="3416"/>
                  <a:chExt cx="170" cy="154"/>
                </a:xfrm>
                <a:grpFill/>
              </p:grpSpPr>
              <p:grpSp>
                <p:nvGrpSpPr>
                  <p:cNvPr id="34"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5"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6"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7"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8"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0"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1"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2"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3"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4"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5"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6"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8"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9"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50"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1"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2"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5"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6"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8"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9"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171802" y="41719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22" name="221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36" name="235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207" name="206 Conector recto de flecha"/>
            <p:cNvCxnSpPr/>
            <p:nvPr/>
          </p:nvCxnSpPr>
          <p:spPr>
            <a:xfrm>
              <a:off x="6225267" y="4379465"/>
              <a:ext cx="327933" cy="40135"/>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09" name="208 CuadroTexto"/>
          <p:cNvSpPr txBox="1"/>
          <p:nvPr/>
        </p:nvSpPr>
        <p:spPr>
          <a:xfrm>
            <a:off x="5543550" y="1771650"/>
            <a:ext cx="3371850" cy="646331"/>
          </a:xfrm>
          <a:prstGeom prst="rect">
            <a:avLst/>
          </a:prstGeom>
          <a:noFill/>
        </p:spPr>
        <p:txBody>
          <a:bodyPr wrap="square" rtlCol="0">
            <a:spAutoFit/>
          </a:bodyPr>
          <a:lstStyle/>
          <a:p>
            <a:r>
              <a:rPr lang="es-ES" dirty="0" smtClean="0"/>
              <a:t>Host D </a:t>
            </a:r>
            <a:r>
              <a:rPr lang="es-ES" dirty="0" err="1" smtClean="0"/>
              <a:t>sends</a:t>
            </a:r>
            <a:r>
              <a:rPr lang="es-ES" dirty="0" smtClean="0"/>
              <a:t> (</a:t>
            </a:r>
            <a:r>
              <a:rPr lang="es-ES" dirty="0" err="1" smtClean="0"/>
              <a:t>unicast</a:t>
            </a:r>
            <a:r>
              <a:rPr lang="es-ES" dirty="0" smtClean="0"/>
              <a:t>) ARP </a:t>
            </a:r>
            <a:r>
              <a:rPr lang="es-ES" dirty="0" err="1" smtClean="0"/>
              <a:t>Reply</a:t>
            </a:r>
            <a:r>
              <a:rPr lang="es-ES" dirty="0" smtClean="0"/>
              <a:t> </a:t>
            </a:r>
            <a:r>
              <a:rPr lang="es-ES" dirty="0" err="1" smtClean="0"/>
              <a:t>with</a:t>
            </a:r>
            <a:r>
              <a:rPr lang="es-ES" dirty="0" smtClean="0"/>
              <a:t> </a:t>
            </a:r>
            <a:r>
              <a:rPr lang="es-ES" dirty="0" err="1" smtClean="0"/>
              <a:t>destination</a:t>
            </a:r>
            <a:r>
              <a:rPr lang="es-ES" dirty="0" smtClean="0"/>
              <a:t> host S</a:t>
            </a:r>
            <a:endParaRPr lang="es-ES" dirty="0"/>
          </a:p>
        </p:txBody>
      </p:sp>
      <p:sp>
        <p:nvSpPr>
          <p:cNvPr id="197" name="196 Marcador de número de diapositiva"/>
          <p:cNvSpPr>
            <a:spLocks noGrp="1"/>
          </p:cNvSpPr>
          <p:nvPr>
            <p:ph type="sldNum" sz="quarter" idx="12"/>
          </p:nvPr>
        </p:nvSpPr>
        <p:spPr/>
        <p:txBody>
          <a:bodyPr/>
          <a:lstStyle/>
          <a:p>
            <a:fld id="{EA2946C6-B378-40F8-96A0-36430CF103BC}" type="slidenum">
              <a:rPr lang="es-ES" smtClean="0"/>
              <a:pPr/>
              <a:t>33</a:t>
            </a:fld>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Path set up . 6</a:t>
            </a:r>
            <a:br>
              <a:rPr lang="es-ES" dirty="0" smtClean="0"/>
            </a:br>
            <a:r>
              <a:rPr lang="es-ES" i="1" dirty="0" smtClean="0"/>
              <a:t>ARP </a:t>
            </a:r>
            <a:r>
              <a:rPr lang="es-ES" i="1" dirty="0" err="1" smtClean="0"/>
              <a:t>Reply</a:t>
            </a:r>
            <a:endParaRPr lang="es-ES" i="1"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a:ln cmpd="dbl"/>
        </p:spPr>
        <p:style>
          <a:lnRef idx="3">
            <a:schemeClr val="dk1"/>
          </a:lnRef>
          <a:fillRef idx="0">
            <a:schemeClr val="dk1"/>
          </a:fillRef>
          <a:effectRef idx="2">
            <a:schemeClr val="dk1"/>
          </a:effectRef>
          <a:fontRef idx="minor">
            <a:schemeClr val="tx1"/>
          </a:fontRef>
        </p:style>
      </p:cxnSp>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broadcasted</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200377" y="41719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22" name="221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36" name="235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195" name="194 Conector recto de flecha"/>
          <p:cNvCxnSpPr/>
          <p:nvPr/>
        </p:nvCxnSpPr>
        <p:spPr>
          <a:xfrm>
            <a:off x="4463142" y="4341365"/>
            <a:ext cx="356508" cy="1156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8" name="197 Elipse"/>
          <p:cNvSpPr/>
          <p:nvPr/>
        </p:nvSpPr>
        <p:spPr>
          <a:xfrm>
            <a:off x="5951068" y="416902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200" name="199 CuadroTexto"/>
          <p:cNvSpPr txBox="1"/>
          <p:nvPr/>
        </p:nvSpPr>
        <p:spPr>
          <a:xfrm>
            <a:off x="5543550" y="1771650"/>
            <a:ext cx="3371850" cy="1200329"/>
          </a:xfrm>
          <a:prstGeom prst="rect">
            <a:avLst/>
          </a:prstGeom>
          <a:noFill/>
        </p:spPr>
        <p:txBody>
          <a:bodyPr wrap="square" rtlCol="0">
            <a:spAutoFit/>
          </a:bodyPr>
          <a:lstStyle/>
          <a:p>
            <a:r>
              <a:rPr lang="es-ES" dirty="0" smtClean="0"/>
              <a:t>Bridge 5 </a:t>
            </a:r>
            <a:r>
              <a:rPr lang="es-ES" dirty="0" err="1" smtClean="0"/>
              <a:t>learns</a:t>
            </a:r>
            <a:r>
              <a:rPr lang="es-ES" dirty="0" smtClean="0"/>
              <a:t> address  D </a:t>
            </a:r>
            <a:r>
              <a:rPr lang="es-ES" dirty="0" err="1" smtClean="0"/>
              <a:t>associated</a:t>
            </a:r>
            <a:r>
              <a:rPr lang="es-ES" dirty="0" smtClean="0"/>
              <a:t> </a:t>
            </a:r>
            <a:r>
              <a:rPr lang="es-ES" dirty="0" err="1" smtClean="0"/>
              <a:t>to</a:t>
            </a:r>
            <a:r>
              <a:rPr lang="es-ES" dirty="0" smtClean="0"/>
              <a:t> </a:t>
            </a:r>
            <a:r>
              <a:rPr lang="es-ES" dirty="0" err="1" smtClean="0"/>
              <a:t>respective</a:t>
            </a:r>
            <a:r>
              <a:rPr lang="es-ES" dirty="0" smtClean="0"/>
              <a:t> input </a:t>
            </a:r>
            <a:r>
              <a:rPr lang="es-ES" dirty="0" err="1" smtClean="0"/>
              <a:t>ports</a:t>
            </a:r>
            <a:r>
              <a:rPr lang="es-ES" dirty="0" smtClean="0"/>
              <a:t> and forwards </a:t>
            </a:r>
            <a:r>
              <a:rPr lang="es-ES" dirty="0" err="1" smtClean="0"/>
              <a:t>via</a:t>
            </a:r>
            <a:r>
              <a:rPr lang="es-ES" dirty="0" smtClean="0"/>
              <a:t> </a:t>
            </a:r>
            <a:r>
              <a:rPr lang="es-ES" dirty="0" err="1" smtClean="0"/>
              <a:t>port</a:t>
            </a:r>
            <a:r>
              <a:rPr lang="es-ES" dirty="0" smtClean="0"/>
              <a:t> </a:t>
            </a:r>
            <a:r>
              <a:rPr lang="es-ES" dirty="0" err="1" smtClean="0"/>
              <a:t>associated</a:t>
            </a:r>
            <a:r>
              <a:rPr lang="es-ES" dirty="0" smtClean="0"/>
              <a:t> </a:t>
            </a:r>
            <a:r>
              <a:rPr lang="es-ES" dirty="0" err="1" smtClean="0"/>
              <a:t>to</a:t>
            </a:r>
            <a:r>
              <a:rPr lang="es-ES" dirty="0" smtClean="0"/>
              <a:t> S</a:t>
            </a:r>
          </a:p>
        </p:txBody>
      </p:sp>
      <p:sp>
        <p:nvSpPr>
          <p:cNvPr id="197" name="196 Marcador de número de diapositiva"/>
          <p:cNvSpPr>
            <a:spLocks noGrp="1"/>
          </p:cNvSpPr>
          <p:nvPr>
            <p:ph type="sldNum" sz="quarter" idx="12"/>
          </p:nvPr>
        </p:nvSpPr>
        <p:spPr/>
        <p:txBody>
          <a:bodyPr/>
          <a:lstStyle/>
          <a:p>
            <a:fld id="{EA2946C6-B378-40F8-96A0-36430CF103BC}"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broadcasted</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grpSp>
        <p:nvGrpSpPr>
          <p:cNvPr id="2" name="186 Grupo"/>
          <p:cNvGrpSpPr/>
          <p:nvPr/>
        </p:nvGrpSpPr>
        <p:grpSpPr>
          <a:xfrm>
            <a:off x="214282" y="1571612"/>
            <a:ext cx="7034260" cy="3089700"/>
            <a:chOff x="214282" y="1571612"/>
            <a:chExt cx="7034260" cy="3089700"/>
          </a:xfrm>
        </p:grpSpPr>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cmpd="dbl">
              <a:tailEnd type="none"/>
            </a:ln>
          </p:spPr>
          <p:style>
            <a:lnRef idx="3">
              <a:schemeClr val="dk1"/>
            </a:lnRef>
            <a:fillRef idx="0">
              <a:schemeClr val="dk1"/>
            </a:fillRef>
            <a:effectRef idx="2">
              <a:schemeClr val="dk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a:ln cmpd="dbl"/>
          </p:spPr>
          <p:style>
            <a:lnRef idx="3">
              <a:schemeClr val="dk1"/>
            </a:lnRef>
            <a:fillRef idx="0">
              <a:schemeClr val="dk1"/>
            </a:fillRef>
            <a:effectRef idx="2">
              <a:schemeClr val="dk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200377" y="41624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22" name="221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36" name="235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8" name="197 Elipse"/>
            <p:cNvSpPr/>
            <p:nvPr/>
          </p:nvSpPr>
          <p:spPr>
            <a:xfrm>
              <a:off x="5951068" y="416902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197" name="196 Conector recto de flecha"/>
            <p:cNvCxnSpPr/>
            <p:nvPr/>
          </p:nvCxnSpPr>
          <p:spPr>
            <a:xfrm>
              <a:off x="2500992" y="4417565"/>
              <a:ext cx="356508" cy="1156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0" name="199 Elipse"/>
            <p:cNvSpPr/>
            <p:nvPr/>
          </p:nvSpPr>
          <p:spPr>
            <a:xfrm>
              <a:off x="4131793" y="414997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grpSp>
      <p:sp>
        <p:nvSpPr>
          <p:cNvPr id="202" name="201 CuadroTexto"/>
          <p:cNvSpPr txBox="1"/>
          <p:nvPr/>
        </p:nvSpPr>
        <p:spPr>
          <a:xfrm>
            <a:off x="5543550" y="1771650"/>
            <a:ext cx="3371850" cy="923330"/>
          </a:xfrm>
          <a:prstGeom prst="rect">
            <a:avLst/>
          </a:prstGeom>
          <a:noFill/>
        </p:spPr>
        <p:txBody>
          <a:bodyPr wrap="square" rtlCol="0">
            <a:spAutoFit/>
          </a:bodyPr>
          <a:lstStyle/>
          <a:p>
            <a:r>
              <a:rPr lang="es-ES" dirty="0" smtClean="0"/>
              <a:t>Bridge 3 </a:t>
            </a:r>
            <a:r>
              <a:rPr lang="es-ES" dirty="0" err="1" smtClean="0"/>
              <a:t>learns</a:t>
            </a:r>
            <a:r>
              <a:rPr lang="es-ES" dirty="0" smtClean="0"/>
              <a:t> address D at input </a:t>
            </a:r>
            <a:r>
              <a:rPr lang="es-ES" dirty="0" err="1" smtClean="0"/>
              <a:t>ports</a:t>
            </a:r>
            <a:r>
              <a:rPr lang="es-ES" dirty="0" smtClean="0"/>
              <a:t> and forwards </a:t>
            </a:r>
            <a:r>
              <a:rPr lang="es-ES" dirty="0" err="1" smtClean="0"/>
              <a:t>via</a:t>
            </a:r>
            <a:r>
              <a:rPr lang="es-ES" dirty="0" smtClean="0"/>
              <a:t> </a:t>
            </a:r>
            <a:r>
              <a:rPr lang="es-ES" dirty="0" err="1" smtClean="0"/>
              <a:t>port</a:t>
            </a:r>
            <a:r>
              <a:rPr lang="es-ES" dirty="0" smtClean="0"/>
              <a:t> </a:t>
            </a:r>
            <a:r>
              <a:rPr lang="es-ES" dirty="0" err="1" smtClean="0"/>
              <a:t>associated</a:t>
            </a:r>
            <a:r>
              <a:rPr lang="es-ES" dirty="0" smtClean="0"/>
              <a:t> </a:t>
            </a:r>
            <a:r>
              <a:rPr lang="es-ES" dirty="0" err="1" smtClean="0"/>
              <a:t>to</a:t>
            </a:r>
            <a:r>
              <a:rPr lang="es-ES" dirty="0" smtClean="0"/>
              <a:t> S</a:t>
            </a:r>
          </a:p>
        </p:txBody>
      </p:sp>
      <p:sp>
        <p:nvSpPr>
          <p:cNvPr id="204" name="203 Marcador de número de diapositiva"/>
          <p:cNvSpPr>
            <a:spLocks noGrp="1"/>
          </p:cNvSpPr>
          <p:nvPr>
            <p:ph type="sldNum" sz="quarter" idx="12"/>
          </p:nvPr>
        </p:nvSpPr>
        <p:spPr/>
        <p:txBody>
          <a:bodyPr/>
          <a:lstStyle/>
          <a:p>
            <a:fld id="{EA2946C6-B378-40F8-96A0-36430CF103BC}" type="slidenum">
              <a:rPr lang="es-ES" smtClean="0"/>
              <a:pPr/>
              <a:t>35</a:t>
            </a:fld>
            <a:endParaRPr lang="es-ES"/>
          </a:p>
        </p:txBody>
      </p:sp>
      <p:sp>
        <p:nvSpPr>
          <p:cNvPr id="188" name="1 Título"/>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mj-cs"/>
              </a:rPr>
              <a:t>Path set up . 7</a:t>
            </a:r>
            <a:br>
              <a:rPr kumimoji="0" lang="es-ES" sz="4400" b="0" i="0" u="none" strike="noStrike" kern="1200" cap="none" spc="0" normalizeH="0" baseline="0" noProof="0" dirty="0" smtClean="0">
                <a:ln>
                  <a:noFill/>
                </a:ln>
                <a:solidFill>
                  <a:schemeClr val="tx1"/>
                </a:solidFill>
                <a:effectLst/>
                <a:uLnTx/>
                <a:uFillTx/>
                <a:latin typeface="+mj-lt"/>
                <a:ea typeface="+mj-ea"/>
                <a:cs typeface="+mj-cs"/>
              </a:rPr>
            </a:br>
            <a:r>
              <a:rPr kumimoji="0" lang="es-ES" sz="4400" b="0" i="1" u="none" strike="noStrike" kern="1200" cap="none" spc="0" normalizeH="0" baseline="0" noProof="0" dirty="0" smtClean="0">
                <a:ln>
                  <a:noFill/>
                </a:ln>
                <a:solidFill>
                  <a:schemeClr val="tx1"/>
                </a:solidFill>
                <a:effectLst/>
                <a:uLnTx/>
                <a:uFillTx/>
                <a:latin typeface="+mj-lt"/>
                <a:ea typeface="+mj-ea"/>
                <a:cs typeface="+mj-cs"/>
              </a:rPr>
              <a:t>ARP </a:t>
            </a:r>
            <a:r>
              <a:rPr kumimoji="0" lang="es-ES" sz="4400" b="0" i="1" u="none" strike="noStrike" kern="1200" cap="none" spc="0" normalizeH="0" baseline="0" noProof="0" dirty="0" err="1" smtClean="0">
                <a:ln>
                  <a:noFill/>
                </a:ln>
                <a:solidFill>
                  <a:schemeClr val="tx1"/>
                </a:solidFill>
                <a:effectLst/>
                <a:uLnTx/>
                <a:uFillTx/>
                <a:latin typeface="+mj-lt"/>
                <a:ea typeface="+mj-ea"/>
                <a:cs typeface="+mj-cs"/>
              </a:rPr>
              <a:t>Reply</a:t>
            </a:r>
            <a:endParaRPr kumimoji="0" lang="es-ES" sz="44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smtClean="0"/>
              <a:t>ARP </a:t>
            </a:r>
            <a:r>
              <a:rPr lang="es-ES" i="1" dirty="0" err="1" smtClean="0"/>
              <a:t>Reply</a:t>
            </a:r>
            <a:r>
              <a:rPr lang="es-ES" i="1" dirty="0" smtClean="0"/>
              <a:t> </a:t>
            </a:r>
            <a:r>
              <a:rPr lang="es-ES" i="1" dirty="0" err="1" smtClean="0"/>
              <a:t>arrives</a:t>
            </a:r>
            <a:r>
              <a:rPr lang="es-ES" i="1" dirty="0" smtClean="0"/>
              <a:t> at S and completes </a:t>
            </a:r>
            <a:r>
              <a:rPr lang="es-ES" i="1" dirty="0" err="1" smtClean="0"/>
              <a:t>the</a:t>
            </a:r>
            <a:r>
              <a:rPr lang="es-ES" i="1" dirty="0" smtClean="0"/>
              <a:t> </a:t>
            </a:r>
            <a:r>
              <a:rPr lang="es-ES" i="1" dirty="0" err="1" smtClean="0"/>
              <a:t>path</a:t>
            </a:r>
            <a:r>
              <a:rPr lang="es-ES" i="1" dirty="0" smtClean="0"/>
              <a:t> set up</a:t>
            </a:r>
            <a:endParaRPr lang="es-ES" i="1"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cmpd="dbl">
            <a:tailEnd type="none"/>
          </a:ln>
        </p:spPr>
        <p:style>
          <a:lnRef idx="3">
            <a:schemeClr val="dk1"/>
          </a:lnRef>
          <a:fillRef idx="0">
            <a:schemeClr val="dk1"/>
          </a:fillRef>
          <a:effectRef idx="2">
            <a:schemeClr val="dk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cmpd="dbl">
            <a:tailEnd type="none"/>
          </a:ln>
        </p:spPr>
        <p:style>
          <a:lnRef idx="3">
            <a:schemeClr val="dk1"/>
          </a:lnRef>
          <a:fillRef idx="0">
            <a:schemeClr val="dk1"/>
          </a:fillRef>
          <a:effectRef idx="2">
            <a:schemeClr val="dk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w="38100" cmpd="dbl"/>
        </p:spPr>
        <p:style>
          <a:lnRef idx="3">
            <a:schemeClr val="dk1"/>
          </a:lnRef>
          <a:fillRef idx="0">
            <a:schemeClr val="dk1"/>
          </a:fillRef>
          <a:effectRef idx="2">
            <a:schemeClr val="dk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a:ln cmpd="dbl"/>
        </p:spPr>
        <p:style>
          <a:lnRef idx="3">
            <a:schemeClr val="dk1"/>
          </a:lnRef>
          <a:fillRef idx="0">
            <a:schemeClr val="dk1"/>
          </a:fillRef>
          <a:effectRef idx="2">
            <a:schemeClr val="dk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200377" y="41624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22" name="221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8" name="197 Elipse"/>
          <p:cNvSpPr/>
          <p:nvPr/>
        </p:nvSpPr>
        <p:spPr>
          <a:xfrm>
            <a:off x="5951068" y="416902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197" name="196 Conector recto de flecha"/>
          <p:cNvCxnSpPr/>
          <p:nvPr/>
        </p:nvCxnSpPr>
        <p:spPr>
          <a:xfrm flipV="1">
            <a:off x="1015092" y="4429125"/>
            <a:ext cx="261258" cy="10274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0" name="199 Elipse"/>
          <p:cNvSpPr/>
          <p:nvPr/>
        </p:nvSpPr>
        <p:spPr>
          <a:xfrm>
            <a:off x="4131793" y="414997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204" name="203 Elipse"/>
          <p:cNvSpPr/>
          <p:nvPr/>
        </p:nvSpPr>
        <p:spPr>
          <a:xfrm>
            <a:off x="2198218" y="414997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209" name="208 Marcador de número de diapositiva"/>
          <p:cNvSpPr>
            <a:spLocks noGrp="1"/>
          </p:cNvSpPr>
          <p:nvPr>
            <p:ph type="sldNum" sz="quarter" idx="12"/>
          </p:nvPr>
        </p:nvSpPr>
        <p:spPr/>
        <p:txBody>
          <a:bodyPr/>
          <a:lstStyle/>
          <a:p>
            <a:fld id="{EA2946C6-B378-40F8-96A0-36430CF103BC}" type="slidenum">
              <a:rPr lang="es-ES" smtClean="0"/>
              <a:pPr/>
              <a:t>36</a:t>
            </a:fld>
            <a:endParaRPr lang="es-ES"/>
          </a:p>
        </p:txBody>
      </p:sp>
      <p:sp>
        <p:nvSpPr>
          <p:cNvPr id="187" name="18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88" name="187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89" name="188 CuadroTexto"/>
          <p:cNvSpPr txBox="1"/>
          <p:nvPr/>
        </p:nvSpPr>
        <p:spPr>
          <a:xfrm>
            <a:off x="1531917" y="5284519"/>
            <a:ext cx="5913912" cy="646331"/>
          </a:xfrm>
          <a:prstGeom prst="rect">
            <a:avLst/>
          </a:prstGeom>
          <a:noFill/>
        </p:spPr>
        <p:txBody>
          <a:bodyPr wrap="square" rtlCol="0">
            <a:spAutoFit/>
          </a:bodyPr>
          <a:lstStyle/>
          <a:p>
            <a:r>
              <a:rPr lang="es-ES" dirty="0" smtClean="0"/>
              <a:t>A </a:t>
            </a:r>
            <a:r>
              <a:rPr lang="es-ES" dirty="0" err="1" smtClean="0"/>
              <a:t>symmetrical</a:t>
            </a:r>
            <a:r>
              <a:rPr lang="es-ES" dirty="0" smtClean="0"/>
              <a:t> </a:t>
            </a:r>
            <a:r>
              <a:rPr lang="es-ES" dirty="0" err="1" smtClean="0"/>
              <a:t>path</a:t>
            </a:r>
            <a:r>
              <a:rPr lang="es-ES" dirty="0" smtClean="0"/>
              <a:t> </a:t>
            </a:r>
            <a:r>
              <a:rPr lang="es-ES" dirty="0" err="1" smtClean="0"/>
              <a:t>is</a:t>
            </a:r>
            <a:r>
              <a:rPr lang="es-ES" dirty="0" smtClean="0"/>
              <a:t> </a:t>
            </a:r>
            <a:r>
              <a:rPr lang="es-ES" dirty="0" err="1" smtClean="0"/>
              <a:t>built</a:t>
            </a:r>
            <a:r>
              <a:rPr lang="es-ES" dirty="0" smtClean="0"/>
              <a:t> </a:t>
            </a:r>
            <a:r>
              <a:rPr lang="es-ES" dirty="0" err="1" smtClean="0"/>
              <a:t>between</a:t>
            </a:r>
            <a:r>
              <a:rPr lang="es-ES" dirty="0" smtClean="0"/>
              <a:t> S and D</a:t>
            </a:r>
          </a:p>
          <a:p>
            <a:r>
              <a:rPr lang="es-ES" dirty="0" smtClean="0"/>
              <a:t>A </a:t>
            </a:r>
            <a:r>
              <a:rPr lang="es-ES" dirty="0" err="1" smtClean="0"/>
              <a:t>temporary</a:t>
            </a:r>
            <a:r>
              <a:rPr lang="es-ES" smtClean="0"/>
              <a:t> tree</a:t>
            </a:r>
            <a:r>
              <a:rPr lang="es-ES" dirty="0" smtClean="0"/>
              <a:t> </a:t>
            </a:r>
            <a:r>
              <a:rPr lang="es-ES" dirty="0" err="1" smtClean="0"/>
              <a:t>towards</a:t>
            </a:r>
            <a:r>
              <a:rPr lang="es-ES" dirty="0" smtClean="0"/>
              <a:t> S </a:t>
            </a:r>
            <a:r>
              <a:rPr lang="es-ES" dirty="0" err="1" smtClean="0"/>
              <a:t>is</a:t>
            </a:r>
            <a:r>
              <a:rPr lang="es-ES" dirty="0" smtClean="0"/>
              <a:t> </a:t>
            </a:r>
            <a:r>
              <a:rPr lang="es-ES" dirty="0" err="1" smtClean="0"/>
              <a:t>built</a:t>
            </a:r>
            <a:r>
              <a:rPr lang="es-E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err="1" smtClean="0"/>
              <a:t>Other</a:t>
            </a:r>
            <a:r>
              <a:rPr lang="es-ES" i="1" dirty="0" smtClean="0"/>
              <a:t> </a:t>
            </a:r>
            <a:r>
              <a:rPr lang="es-ES" i="1" dirty="0" err="1" smtClean="0"/>
              <a:t>tree</a:t>
            </a:r>
            <a:r>
              <a:rPr lang="es-ES" i="1" dirty="0" smtClean="0"/>
              <a:t> </a:t>
            </a:r>
            <a:r>
              <a:rPr lang="es-ES" i="1" dirty="0" err="1" smtClean="0"/>
              <a:t>branches</a:t>
            </a:r>
            <a:r>
              <a:rPr lang="es-ES" i="1" dirty="0" smtClean="0"/>
              <a:t> </a:t>
            </a:r>
            <a:r>
              <a:rPr lang="es-ES" i="1" dirty="0" err="1" smtClean="0"/>
              <a:t>created</a:t>
            </a:r>
            <a:r>
              <a:rPr lang="es-ES" i="1" dirty="0" smtClean="0"/>
              <a:t>, </a:t>
            </a:r>
            <a:r>
              <a:rPr lang="es-ES" i="1" dirty="0" err="1" smtClean="0"/>
              <a:t>but</a:t>
            </a:r>
            <a:r>
              <a:rPr lang="es-ES" i="1" dirty="0" smtClean="0"/>
              <a:t> no </a:t>
            </a:r>
            <a:r>
              <a:rPr lang="es-ES" i="1" dirty="0" err="1" smtClean="0"/>
              <a:t>confirmed</a:t>
            </a:r>
            <a:r>
              <a:rPr lang="es-ES" i="1" dirty="0" smtClean="0"/>
              <a:t>, expire</a:t>
            </a:r>
            <a:endParaRPr lang="es-ES" i="1"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cmpd="dbl">
            <a:tailEnd type="none"/>
          </a:ln>
        </p:spPr>
        <p:style>
          <a:lnRef idx="3">
            <a:schemeClr val="dk1"/>
          </a:lnRef>
          <a:fillRef idx="0">
            <a:schemeClr val="dk1"/>
          </a:fillRef>
          <a:effectRef idx="2">
            <a:schemeClr val="dk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cmpd="dbl">
            <a:tailEnd type="none"/>
          </a:ln>
        </p:spPr>
        <p:style>
          <a:lnRef idx="3">
            <a:schemeClr val="dk1"/>
          </a:lnRef>
          <a:fillRef idx="0">
            <a:schemeClr val="dk1"/>
          </a:fillRef>
          <a:effectRef idx="2">
            <a:schemeClr val="dk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w="38100" cmpd="dbl"/>
        </p:spPr>
        <p:style>
          <a:lnRef idx="3">
            <a:schemeClr val="dk1"/>
          </a:lnRef>
          <a:fillRef idx="0">
            <a:schemeClr val="dk1"/>
          </a:fillRef>
          <a:effectRef idx="2">
            <a:schemeClr val="dk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a:ln cmpd="dbl"/>
        </p:spPr>
        <p:style>
          <a:lnRef idx="3">
            <a:schemeClr val="dk1"/>
          </a:lnRef>
          <a:fillRef idx="0">
            <a:schemeClr val="dk1"/>
          </a:fillRef>
          <a:effectRef idx="2">
            <a:schemeClr val="dk1"/>
          </a:effectRef>
          <a:fontRef idx="minor">
            <a:schemeClr val="tx1"/>
          </a:fontRef>
        </p:style>
      </p:cxnSp>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broadcasted</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200377" y="41624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22" name="221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8" name="197 Elipse"/>
          <p:cNvSpPr/>
          <p:nvPr/>
        </p:nvSpPr>
        <p:spPr>
          <a:xfrm>
            <a:off x="5951068" y="416902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197" name="196 Conector recto de flecha"/>
          <p:cNvCxnSpPr/>
          <p:nvPr/>
        </p:nvCxnSpPr>
        <p:spPr>
          <a:xfrm flipV="1">
            <a:off x="1015092" y="4429125"/>
            <a:ext cx="261258" cy="10274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0" name="199 Elipse"/>
          <p:cNvSpPr/>
          <p:nvPr/>
        </p:nvSpPr>
        <p:spPr>
          <a:xfrm>
            <a:off x="4131793" y="414997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204" name="203 Elipse"/>
          <p:cNvSpPr/>
          <p:nvPr/>
        </p:nvSpPr>
        <p:spPr>
          <a:xfrm>
            <a:off x="2198218" y="414997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209" name="208 Marcador de número de diapositiva"/>
          <p:cNvSpPr>
            <a:spLocks noGrp="1"/>
          </p:cNvSpPr>
          <p:nvPr>
            <p:ph type="sldNum" sz="quarter" idx="12"/>
          </p:nvPr>
        </p:nvSpPr>
        <p:spPr/>
        <p:txBody>
          <a:bodyPr/>
          <a:lstStyle/>
          <a:p>
            <a:fld id="{EA2946C6-B378-40F8-96A0-36430CF103BC}" type="slidenum">
              <a:rPr lang="es-ES" smtClean="0"/>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Path </a:t>
            </a:r>
            <a:r>
              <a:rPr lang="es-ES" dirty="0" err="1" smtClean="0"/>
              <a:t>repair</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A bridge </a:t>
            </a:r>
            <a:r>
              <a:rPr lang="es-ES" dirty="0" err="1" smtClean="0"/>
              <a:t>reinitializes</a:t>
            </a:r>
            <a:r>
              <a:rPr lang="es-ES" dirty="0" smtClean="0"/>
              <a:t>, </a:t>
            </a:r>
            <a:r>
              <a:rPr lang="es-ES" dirty="0" err="1" smtClean="0"/>
              <a:t>learnt</a:t>
            </a:r>
            <a:r>
              <a:rPr lang="es-ES" dirty="0" smtClean="0"/>
              <a:t> </a:t>
            </a:r>
            <a:r>
              <a:rPr lang="es-ES" dirty="0" err="1" smtClean="0"/>
              <a:t>MACs</a:t>
            </a:r>
            <a:r>
              <a:rPr lang="es-ES" dirty="0" smtClean="0"/>
              <a:t> are </a:t>
            </a:r>
            <a:r>
              <a:rPr lang="es-ES" dirty="0" err="1" smtClean="0"/>
              <a:t>flushed</a:t>
            </a:r>
            <a:r>
              <a:rPr lang="es-ES" dirty="0" smtClean="0"/>
              <a:t>.</a:t>
            </a:r>
          </a:p>
          <a:p>
            <a:r>
              <a:rPr lang="es-ES" dirty="0" smtClean="0"/>
              <a:t>A unicast frame </a:t>
            </a:r>
            <a:r>
              <a:rPr lang="es-ES" dirty="0" err="1" smtClean="0"/>
              <a:t>arrives</a:t>
            </a:r>
            <a:r>
              <a:rPr lang="es-ES" dirty="0" smtClean="0"/>
              <a:t> at a bridge </a:t>
            </a:r>
            <a:r>
              <a:rPr lang="es-ES" dirty="0" err="1" smtClean="0"/>
              <a:t>where</a:t>
            </a:r>
            <a:r>
              <a:rPr lang="es-ES" dirty="0" smtClean="0"/>
              <a:t> </a:t>
            </a:r>
            <a:r>
              <a:rPr lang="es-ES" dirty="0" err="1" smtClean="0"/>
              <a:t>its</a:t>
            </a:r>
            <a:r>
              <a:rPr lang="es-ES" dirty="0" smtClean="0"/>
              <a:t> destination address </a:t>
            </a:r>
            <a:r>
              <a:rPr lang="es-ES" dirty="0" err="1" smtClean="0"/>
              <a:t>is</a:t>
            </a:r>
            <a:r>
              <a:rPr lang="es-ES" dirty="0" smtClean="0"/>
              <a:t> unknown (</a:t>
            </a:r>
            <a:r>
              <a:rPr lang="es-ES" dirty="0" err="1" smtClean="0"/>
              <a:t>not</a:t>
            </a:r>
            <a:r>
              <a:rPr lang="es-ES" dirty="0" smtClean="0"/>
              <a:t> </a:t>
            </a:r>
            <a:r>
              <a:rPr lang="es-ES" dirty="0" err="1" smtClean="0"/>
              <a:t>associated</a:t>
            </a:r>
            <a:r>
              <a:rPr lang="es-ES" dirty="0" smtClean="0"/>
              <a:t> </a:t>
            </a:r>
            <a:r>
              <a:rPr lang="es-ES" dirty="0" err="1" smtClean="0"/>
              <a:t>to</a:t>
            </a:r>
            <a:r>
              <a:rPr lang="es-ES" dirty="0" smtClean="0"/>
              <a:t> </a:t>
            </a:r>
            <a:r>
              <a:rPr lang="es-ES" dirty="0" err="1" smtClean="0"/>
              <a:t>any</a:t>
            </a:r>
            <a:r>
              <a:rPr lang="es-ES" dirty="0" smtClean="0"/>
              <a:t> </a:t>
            </a:r>
            <a:r>
              <a:rPr lang="es-ES" dirty="0" err="1" smtClean="0"/>
              <a:t>port</a:t>
            </a:r>
            <a:r>
              <a:rPr lang="es-ES" dirty="0" smtClean="0"/>
              <a:t> as </a:t>
            </a:r>
            <a:r>
              <a:rPr lang="es-ES" dirty="0" err="1" smtClean="0"/>
              <a:t>source</a:t>
            </a:r>
            <a:r>
              <a:rPr lang="es-ES" dirty="0" smtClean="0"/>
              <a:t>). </a:t>
            </a:r>
          </a:p>
          <a:p>
            <a:r>
              <a:rPr lang="es-ES" dirty="0" err="1" smtClean="0"/>
              <a:t>Several</a:t>
            </a:r>
            <a:r>
              <a:rPr lang="es-ES" dirty="0" smtClean="0"/>
              <a:t> </a:t>
            </a:r>
            <a:r>
              <a:rPr lang="es-ES" dirty="0" err="1" smtClean="0"/>
              <a:t>variants</a:t>
            </a:r>
            <a:r>
              <a:rPr lang="es-ES" dirty="0" smtClean="0"/>
              <a:t> </a:t>
            </a:r>
            <a:r>
              <a:rPr lang="es-ES" dirty="0" err="1" smtClean="0"/>
              <a:t>to</a:t>
            </a:r>
            <a:r>
              <a:rPr lang="es-ES" dirty="0" smtClean="0"/>
              <a:t> </a:t>
            </a:r>
            <a:r>
              <a:rPr lang="es-ES" dirty="0" err="1" smtClean="0"/>
              <a:t>repair</a:t>
            </a:r>
            <a:r>
              <a:rPr lang="es-ES" dirty="0" smtClean="0"/>
              <a:t> </a:t>
            </a:r>
            <a:r>
              <a:rPr lang="es-ES" dirty="0" err="1" smtClean="0"/>
              <a:t>the</a:t>
            </a:r>
            <a:r>
              <a:rPr lang="es-ES" dirty="0" smtClean="0"/>
              <a:t> </a:t>
            </a:r>
            <a:r>
              <a:rPr lang="es-ES" dirty="0" err="1" smtClean="0"/>
              <a:t>path</a:t>
            </a:r>
            <a:endParaRPr lang="es-ES" dirty="0" smtClean="0"/>
          </a:p>
          <a:p>
            <a:pPr lvl="1"/>
            <a:r>
              <a:rPr lang="es-ES" dirty="0" smtClean="0"/>
              <a:t>ARP </a:t>
            </a:r>
            <a:r>
              <a:rPr lang="es-ES" dirty="0" err="1" smtClean="0"/>
              <a:t>Request</a:t>
            </a:r>
            <a:r>
              <a:rPr lang="es-ES" dirty="0" smtClean="0"/>
              <a:t> </a:t>
            </a:r>
            <a:r>
              <a:rPr lang="es-ES" dirty="0" err="1" smtClean="0"/>
              <a:t>reissued</a:t>
            </a:r>
            <a:r>
              <a:rPr lang="es-ES" dirty="0" smtClean="0"/>
              <a:t> </a:t>
            </a:r>
            <a:r>
              <a:rPr lang="es-ES" dirty="0" err="1" smtClean="0"/>
              <a:t>from</a:t>
            </a:r>
            <a:r>
              <a:rPr lang="es-ES" dirty="0" smtClean="0"/>
              <a:t> </a:t>
            </a:r>
            <a:r>
              <a:rPr lang="es-ES" dirty="0" err="1" smtClean="0"/>
              <a:t>the</a:t>
            </a:r>
            <a:r>
              <a:rPr lang="es-ES" dirty="0" smtClean="0"/>
              <a:t> bridge w/o </a:t>
            </a:r>
            <a:r>
              <a:rPr lang="es-ES" dirty="0" err="1" smtClean="0"/>
              <a:t>path</a:t>
            </a:r>
            <a:endParaRPr lang="es-ES" dirty="0" smtClean="0"/>
          </a:p>
          <a:p>
            <a:pPr lvl="2"/>
            <a:r>
              <a:rPr lang="es-ES" dirty="0" err="1" smtClean="0"/>
              <a:t>Does</a:t>
            </a:r>
            <a:r>
              <a:rPr lang="es-ES" dirty="0" smtClean="0"/>
              <a:t> </a:t>
            </a:r>
            <a:r>
              <a:rPr lang="es-ES" dirty="0" err="1" smtClean="0"/>
              <a:t>not</a:t>
            </a:r>
            <a:r>
              <a:rPr lang="es-ES" dirty="0" smtClean="0"/>
              <a:t> </a:t>
            </a:r>
            <a:r>
              <a:rPr lang="es-ES" dirty="0" err="1" smtClean="0"/>
              <a:t>work</a:t>
            </a:r>
            <a:r>
              <a:rPr lang="es-ES" dirty="0" smtClean="0"/>
              <a:t> </a:t>
            </a:r>
            <a:r>
              <a:rPr lang="es-ES" dirty="0" err="1" smtClean="0"/>
              <a:t>if</a:t>
            </a:r>
            <a:r>
              <a:rPr lang="es-ES" dirty="0" smtClean="0"/>
              <a:t> </a:t>
            </a:r>
            <a:r>
              <a:rPr lang="es-ES" dirty="0" err="1" smtClean="0"/>
              <a:t>there</a:t>
            </a:r>
            <a:r>
              <a:rPr lang="es-ES" dirty="0" smtClean="0"/>
              <a:t> are no </a:t>
            </a:r>
            <a:r>
              <a:rPr lang="es-ES" dirty="0" err="1" smtClean="0"/>
              <a:t>redundant</a:t>
            </a:r>
            <a:r>
              <a:rPr lang="es-ES" dirty="0" smtClean="0"/>
              <a:t> links in forward </a:t>
            </a:r>
            <a:r>
              <a:rPr lang="es-ES" dirty="0" err="1" smtClean="0"/>
              <a:t>direction</a:t>
            </a:r>
            <a:endParaRPr lang="es-ES" dirty="0" smtClean="0"/>
          </a:p>
          <a:p>
            <a:pPr lvl="1"/>
            <a:r>
              <a:rPr lang="es-ES" dirty="0" err="1" smtClean="0"/>
              <a:t>Encapsulate</a:t>
            </a:r>
            <a:r>
              <a:rPr lang="es-ES" dirty="0" smtClean="0"/>
              <a:t> frame </a:t>
            </a:r>
            <a:r>
              <a:rPr lang="es-ES" dirty="0" err="1" smtClean="0"/>
              <a:t>on</a:t>
            </a:r>
            <a:r>
              <a:rPr lang="es-ES" dirty="0" smtClean="0"/>
              <a:t> </a:t>
            </a:r>
            <a:r>
              <a:rPr lang="es-ES" dirty="0" err="1" smtClean="0"/>
              <a:t>broadcast</a:t>
            </a:r>
            <a:r>
              <a:rPr lang="es-ES" dirty="0" smtClean="0"/>
              <a:t> frame (with </a:t>
            </a:r>
            <a:r>
              <a:rPr lang="es-ES" dirty="0" err="1" smtClean="0"/>
              <a:t>all</a:t>
            </a:r>
            <a:r>
              <a:rPr lang="es-ES" dirty="0" smtClean="0"/>
              <a:t> ARP-Path bridges </a:t>
            </a:r>
            <a:r>
              <a:rPr lang="es-ES" dirty="0" err="1" smtClean="0"/>
              <a:t>multicast</a:t>
            </a:r>
            <a:r>
              <a:rPr lang="es-ES" dirty="0" smtClean="0"/>
              <a:t> destination address  and </a:t>
            </a:r>
            <a:r>
              <a:rPr lang="es-ES" dirty="0" err="1" smtClean="0"/>
              <a:t>return</a:t>
            </a:r>
            <a:r>
              <a:rPr lang="es-ES" dirty="0" smtClean="0"/>
              <a:t> </a:t>
            </a:r>
            <a:r>
              <a:rPr lang="es-ES" dirty="0" err="1" smtClean="0"/>
              <a:t>it</a:t>
            </a:r>
            <a:r>
              <a:rPr lang="es-ES" dirty="0" smtClean="0"/>
              <a:t> </a:t>
            </a:r>
            <a:r>
              <a:rPr lang="es-ES" dirty="0" err="1" smtClean="0"/>
              <a:t>via</a:t>
            </a:r>
            <a:r>
              <a:rPr lang="es-ES" dirty="0" smtClean="0"/>
              <a:t> input </a:t>
            </a:r>
            <a:r>
              <a:rPr lang="es-ES" dirty="0" err="1" smtClean="0"/>
              <a:t>port</a:t>
            </a:r>
            <a:r>
              <a:rPr lang="es-ES" dirty="0" smtClean="0"/>
              <a:t> </a:t>
            </a:r>
            <a:r>
              <a:rPr lang="es-ES" dirty="0" err="1" smtClean="0"/>
              <a:t>towards</a:t>
            </a:r>
            <a:r>
              <a:rPr lang="es-ES" dirty="0" smtClean="0"/>
              <a:t> </a:t>
            </a:r>
            <a:r>
              <a:rPr lang="es-ES" dirty="0" err="1" smtClean="0"/>
              <a:t>source</a:t>
            </a:r>
            <a:r>
              <a:rPr lang="es-ES" dirty="0" smtClean="0"/>
              <a:t> bridge, </a:t>
            </a:r>
            <a:r>
              <a:rPr lang="es-ES" dirty="0" err="1" smtClean="0"/>
              <a:t>who</a:t>
            </a:r>
            <a:r>
              <a:rPr lang="es-ES" dirty="0" smtClean="0"/>
              <a:t> </a:t>
            </a:r>
            <a:r>
              <a:rPr lang="es-ES" dirty="0" err="1" smtClean="0"/>
              <a:t>reissues</a:t>
            </a:r>
            <a:r>
              <a:rPr lang="es-ES" dirty="0" smtClean="0"/>
              <a:t> ARP </a:t>
            </a:r>
            <a:r>
              <a:rPr lang="es-ES" dirty="0" err="1" smtClean="0"/>
              <a:t>Request</a:t>
            </a:r>
            <a:r>
              <a:rPr lang="es-ES" dirty="0" smtClean="0"/>
              <a:t>.</a:t>
            </a:r>
          </a:p>
          <a:p>
            <a:pPr lvl="1"/>
            <a:r>
              <a:rPr lang="es-ES" dirty="0" err="1" smtClean="0"/>
              <a:t>Other</a:t>
            </a:r>
            <a:r>
              <a:rPr lang="es-ES" dirty="0" smtClean="0"/>
              <a:t> </a:t>
            </a:r>
            <a:r>
              <a:rPr lang="es-ES" dirty="0" err="1" smtClean="0"/>
              <a:t>variants</a:t>
            </a:r>
            <a:r>
              <a:rPr lang="es-ES" dirty="0" smtClean="0"/>
              <a:t> </a:t>
            </a:r>
            <a:r>
              <a:rPr lang="es-ES" dirty="0" err="1" smtClean="0"/>
              <a:t>possible</a:t>
            </a: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2"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3" name="Group 402"/>
            <p:cNvGrpSpPr>
              <a:grpSpLocks/>
            </p:cNvGrpSpPr>
            <p:nvPr/>
          </p:nvGrpSpPr>
          <p:grpSpPr bwMode="auto">
            <a:xfrm>
              <a:off x="1544" y="3416"/>
              <a:ext cx="170" cy="154"/>
              <a:chOff x="1544" y="3416"/>
              <a:chExt cx="170" cy="154"/>
            </a:xfrm>
            <a:grpFill/>
          </p:grpSpPr>
          <p:grpSp>
            <p:nvGrpSpPr>
              <p:cNvPr id="4"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6"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7"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9"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1"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2"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3"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5"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6"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7"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8"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0"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1"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2"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3"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4"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5"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6"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8"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29"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0" name="Group 401"/>
            <p:cNvGrpSpPr>
              <a:grpSpLocks/>
            </p:cNvGrpSpPr>
            <p:nvPr/>
          </p:nvGrpSpPr>
          <p:grpSpPr bwMode="auto">
            <a:xfrm>
              <a:off x="7681936" y="4046962"/>
              <a:ext cx="319088" cy="328613"/>
              <a:chOff x="1544" y="3416"/>
              <a:chExt cx="170" cy="154"/>
            </a:xfrm>
            <a:grpFill/>
          </p:grpSpPr>
          <p:grpSp>
            <p:nvGrpSpPr>
              <p:cNvPr id="31" name="Group 402"/>
              <p:cNvGrpSpPr>
                <a:grpSpLocks/>
              </p:cNvGrpSpPr>
              <p:nvPr/>
            </p:nvGrpSpPr>
            <p:grpSpPr bwMode="auto">
              <a:xfrm>
                <a:off x="1544" y="3416"/>
                <a:ext cx="170" cy="154"/>
                <a:chOff x="1544" y="3416"/>
                <a:chExt cx="170" cy="154"/>
              </a:xfrm>
              <a:grpFill/>
            </p:grpSpPr>
            <p:grpSp>
              <p:nvGrpSpPr>
                <p:cNvPr id="32"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3"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4"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5"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6"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7"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39"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0"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1"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2"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3"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4"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5"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7"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8"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9"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0"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1"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52"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5"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7"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cmpd="dbl">
            <a:tailEnd type="none"/>
          </a:ln>
        </p:spPr>
        <p:style>
          <a:lnRef idx="3">
            <a:schemeClr val="dk1"/>
          </a:lnRef>
          <a:fillRef idx="0">
            <a:schemeClr val="dk1"/>
          </a:fillRef>
          <a:effectRef idx="2">
            <a:schemeClr val="dk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cmpd="dbl">
            <a:tailEnd type="none"/>
          </a:ln>
        </p:spPr>
        <p:style>
          <a:lnRef idx="3">
            <a:schemeClr val="dk1"/>
          </a:lnRef>
          <a:fillRef idx="0">
            <a:schemeClr val="dk1"/>
          </a:fillRef>
          <a:effectRef idx="2">
            <a:schemeClr val="dk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w="38100" cmpd="dbl"/>
        </p:spPr>
        <p:style>
          <a:lnRef idx="3">
            <a:schemeClr val="dk1"/>
          </a:lnRef>
          <a:fillRef idx="0">
            <a:schemeClr val="dk1"/>
          </a:fillRef>
          <a:effectRef idx="2">
            <a:schemeClr val="dk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a:ln cmpd="dbl"/>
        </p:spPr>
        <p:style>
          <a:lnRef idx="3">
            <a:schemeClr val="dk1"/>
          </a:lnRef>
          <a:fillRef idx="0">
            <a:schemeClr val="dk1"/>
          </a:fillRef>
          <a:effectRef idx="2">
            <a:schemeClr val="dk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22" name="221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36" name="235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8" name="197 Elipse"/>
          <p:cNvSpPr/>
          <p:nvPr/>
        </p:nvSpPr>
        <p:spPr>
          <a:xfrm>
            <a:off x="5951068" y="416902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197" name="196 Conector recto de flecha"/>
          <p:cNvCxnSpPr/>
          <p:nvPr/>
        </p:nvCxnSpPr>
        <p:spPr>
          <a:xfrm rot="10800000" flipV="1">
            <a:off x="958636" y="4443377"/>
            <a:ext cx="410408" cy="17287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4" name="203 Elipse"/>
          <p:cNvSpPr/>
          <p:nvPr/>
        </p:nvSpPr>
        <p:spPr>
          <a:xfrm>
            <a:off x="2198218" y="414997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209" name="208 Marcador de número de diapositiva"/>
          <p:cNvSpPr>
            <a:spLocks noGrp="1"/>
          </p:cNvSpPr>
          <p:nvPr>
            <p:ph type="sldNum" sz="quarter" idx="12"/>
          </p:nvPr>
        </p:nvSpPr>
        <p:spPr/>
        <p:txBody>
          <a:bodyPr/>
          <a:lstStyle/>
          <a:p>
            <a:fld id="{EA2946C6-B378-40F8-96A0-36430CF103BC}" type="slidenum">
              <a:rPr lang="es-ES" smtClean="0"/>
              <a:pPr/>
              <a:t>39</a:t>
            </a:fld>
            <a:endParaRPr lang="es-ES"/>
          </a:p>
        </p:txBody>
      </p:sp>
      <p:sp>
        <p:nvSpPr>
          <p:cNvPr id="188" name="1 Título"/>
          <p:cNvSpPr>
            <a:spLocks noGrp="1"/>
          </p:cNvSpPr>
          <p:nvPr>
            <p:ph type="title"/>
          </p:nvPr>
        </p:nvSpPr>
        <p:spPr/>
        <p:txBody>
          <a:bodyPr>
            <a:normAutofit fontScale="90000"/>
          </a:bodyPr>
          <a:lstStyle/>
          <a:p>
            <a:r>
              <a:rPr lang="es-ES" dirty="0" smtClean="0"/>
              <a:t>Path </a:t>
            </a:r>
            <a:r>
              <a:rPr lang="es-ES" dirty="0" err="1" smtClean="0"/>
              <a:t>repair</a:t>
            </a:r>
            <a:r>
              <a:rPr lang="es-ES" dirty="0" smtClean="0"/>
              <a:t> (bridge 3 </a:t>
            </a:r>
            <a:r>
              <a:rPr lang="es-ES" dirty="0" err="1" smtClean="0"/>
              <a:t>flushed</a:t>
            </a:r>
            <a:r>
              <a:rPr lang="es-ES" dirty="0" smtClean="0"/>
              <a:t> </a:t>
            </a:r>
            <a:r>
              <a:rPr lang="es-ES" dirty="0" err="1" smtClean="0"/>
              <a:t>all</a:t>
            </a:r>
            <a:r>
              <a:rPr lang="es-ES" dirty="0" smtClean="0"/>
              <a:t> </a:t>
            </a:r>
            <a:r>
              <a:rPr lang="es-ES" dirty="0" err="1" smtClean="0"/>
              <a:t>its</a:t>
            </a:r>
            <a:r>
              <a:rPr lang="es-ES" dirty="0" smtClean="0"/>
              <a:t> </a:t>
            </a:r>
            <a:r>
              <a:rPr lang="es-ES" dirty="0" err="1" smtClean="0"/>
              <a:t>MACs</a:t>
            </a:r>
            <a:r>
              <a:rPr lang="es-ES" dirty="0" smtClean="0"/>
              <a:t>  </a:t>
            </a:r>
            <a:r>
              <a:rPr lang="es-ES" dirty="0" err="1" smtClean="0"/>
              <a:t>by</a:t>
            </a:r>
            <a:r>
              <a:rPr lang="es-ES" dirty="0" smtClean="0"/>
              <a:t> </a:t>
            </a:r>
            <a:r>
              <a:rPr lang="es-ES" dirty="0" err="1" smtClean="0"/>
              <a:t>initialization</a:t>
            </a:r>
            <a:r>
              <a:rPr lang="es-ES" dirty="0" smtClean="0"/>
              <a:t> </a:t>
            </a:r>
            <a:r>
              <a:rPr lang="es-ES" dirty="0" err="1" smtClean="0"/>
              <a:t>after</a:t>
            </a:r>
            <a:r>
              <a:rPr lang="es-ES" dirty="0" smtClean="0"/>
              <a:t> </a:t>
            </a:r>
            <a:r>
              <a:rPr lang="es-ES" dirty="0" err="1" smtClean="0"/>
              <a:t>failure</a:t>
            </a:r>
            <a:r>
              <a:rPr lang="es-ES" dirty="0" smtClean="0"/>
              <a:t>)</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Update</a:t>
            </a:r>
            <a:r>
              <a:rPr lang="es-ES" dirty="0" smtClean="0"/>
              <a:t> </a:t>
            </a:r>
            <a:r>
              <a:rPr lang="es-ES" dirty="0" err="1" smtClean="0"/>
              <a:t>from</a:t>
            </a:r>
            <a:r>
              <a:rPr lang="es-ES" dirty="0" smtClean="0"/>
              <a:t> </a:t>
            </a:r>
            <a:r>
              <a:rPr lang="es-ES" dirty="0" err="1" smtClean="0"/>
              <a:t>Volterra</a:t>
            </a:r>
            <a:r>
              <a:rPr lang="es-ES" dirty="0" smtClean="0"/>
              <a:t> </a:t>
            </a:r>
            <a:r>
              <a:rPr lang="es-ES" dirty="0" err="1" smtClean="0"/>
              <a:t>Interim</a:t>
            </a:r>
            <a:r>
              <a:rPr lang="es-ES" dirty="0" smtClean="0"/>
              <a:t> 9/2009 </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r>
              <a:rPr lang="es-ES" dirty="0" err="1" smtClean="0"/>
              <a:t>FastpathUD</a:t>
            </a:r>
            <a:r>
              <a:rPr lang="es-ES" dirty="0" smtClean="0"/>
              <a:t> </a:t>
            </a:r>
            <a:r>
              <a:rPr lang="es-ES" dirty="0" smtClean="0"/>
              <a:t> </a:t>
            </a:r>
            <a:r>
              <a:rPr lang="es-ES" dirty="0" err="1" smtClean="0"/>
              <a:t>was</a:t>
            </a:r>
            <a:r>
              <a:rPr lang="es-ES" dirty="0" smtClean="0"/>
              <a:t> </a:t>
            </a:r>
            <a:r>
              <a:rPr lang="es-ES" dirty="0" err="1" smtClean="0"/>
              <a:t>presented</a:t>
            </a:r>
            <a:r>
              <a:rPr lang="es-ES" dirty="0" smtClean="0"/>
              <a:t> at </a:t>
            </a:r>
            <a:r>
              <a:rPr lang="es-ES" dirty="0" err="1" smtClean="0"/>
              <a:t>Volterra</a:t>
            </a:r>
            <a:r>
              <a:rPr lang="es-ES" dirty="0" smtClean="0"/>
              <a:t> </a:t>
            </a:r>
            <a:r>
              <a:rPr lang="es-ES" dirty="0" err="1" smtClean="0"/>
              <a:t>Interim</a:t>
            </a:r>
            <a:r>
              <a:rPr lang="es-ES" dirty="0" smtClean="0"/>
              <a:t> </a:t>
            </a:r>
            <a:r>
              <a:rPr lang="es-ES" dirty="0" smtClean="0"/>
              <a:t>Meeting 9/2009</a:t>
            </a:r>
          </a:p>
          <a:p>
            <a:pPr lvl="1"/>
            <a:r>
              <a:rPr lang="es-ES" dirty="0" err="1" smtClean="0"/>
              <a:t>Used</a:t>
            </a:r>
            <a:r>
              <a:rPr lang="es-ES" dirty="0" smtClean="0"/>
              <a:t> Up/Down </a:t>
            </a:r>
            <a:r>
              <a:rPr lang="es-ES" dirty="0" err="1" smtClean="0"/>
              <a:t>turn</a:t>
            </a:r>
            <a:r>
              <a:rPr lang="es-ES" dirty="0" smtClean="0"/>
              <a:t> </a:t>
            </a:r>
            <a:r>
              <a:rPr lang="es-ES" dirty="0" err="1" smtClean="0"/>
              <a:t>prohibition</a:t>
            </a:r>
            <a:r>
              <a:rPr lang="es-ES" dirty="0" smtClean="0"/>
              <a:t> </a:t>
            </a:r>
            <a:r>
              <a:rPr lang="es-ES" dirty="0" err="1" smtClean="0"/>
              <a:t>protocol</a:t>
            </a:r>
            <a:r>
              <a:rPr lang="es-ES" dirty="0" smtClean="0"/>
              <a:t> </a:t>
            </a:r>
            <a:r>
              <a:rPr lang="es-ES" dirty="0" err="1" smtClean="0"/>
              <a:t>to</a:t>
            </a:r>
            <a:r>
              <a:rPr lang="es-ES" dirty="0" smtClean="0"/>
              <a:t> </a:t>
            </a:r>
            <a:r>
              <a:rPr lang="es-ES" dirty="0" err="1" smtClean="0"/>
              <a:t>prevent</a:t>
            </a:r>
            <a:r>
              <a:rPr lang="es-ES" dirty="0" smtClean="0"/>
              <a:t> </a:t>
            </a:r>
            <a:r>
              <a:rPr lang="es-ES" dirty="0" err="1" smtClean="0"/>
              <a:t>loops</a:t>
            </a:r>
            <a:r>
              <a:rPr lang="es-ES" dirty="0" smtClean="0"/>
              <a:t> </a:t>
            </a:r>
            <a:r>
              <a:rPr lang="es-ES" dirty="0" smtClean="0"/>
              <a:t>(and </a:t>
            </a:r>
            <a:r>
              <a:rPr lang="es-ES" dirty="0" err="1" smtClean="0"/>
              <a:t>required</a:t>
            </a:r>
            <a:r>
              <a:rPr lang="es-ES" dirty="0" smtClean="0"/>
              <a:t> RSTP </a:t>
            </a:r>
            <a:r>
              <a:rPr lang="es-ES" dirty="0" smtClean="0"/>
              <a:t>as </a:t>
            </a:r>
            <a:r>
              <a:rPr lang="es-ES" dirty="0" err="1" smtClean="0"/>
              <a:t>ancillary</a:t>
            </a:r>
            <a:r>
              <a:rPr lang="es-ES" dirty="0" smtClean="0"/>
              <a:t> </a:t>
            </a:r>
            <a:r>
              <a:rPr lang="es-ES" dirty="0" err="1" smtClean="0"/>
              <a:t>for</a:t>
            </a:r>
            <a:r>
              <a:rPr lang="es-ES" dirty="0" smtClean="0"/>
              <a:t> </a:t>
            </a:r>
            <a:r>
              <a:rPr lang="es-ES" dirty="0" err="1" smtClean="0"/>
              <a:t>that</a:t>
            </a:r>
            <a:r>
              <a:rPr lang="es-ES" dirty="0" smtClean="0"/>
              <a:t>)</a:t>
            </a:r>
          </a:p>
          <a:p>
            <a:pPr lvl="1"/>
            <a:r>
              <a:rPr lang="es-ES" dirty="0" err="1" smtClean="0"/>
              <a:t>Fortunately</a:t>
            </a:r>
            <a:r>
              <a:rPr lang="es-ES" dirty="0" smtClean="0"/>
              <a:t>, </a:t>
            </a:r>
            <a:r>
              <a:rPr lang="es-ES" dirty="0" err="1" smtClean="0"/>
              <a:t>neither</a:t>
            </a:r>
            <a:r>
              <a:rPr lang="es-ES" dirty="0" smtClean="0"/>
              <a:t> Up/Down </a:t>
            </a:r>
            <a:r>
              <a:rPr lang="es-ES" dirty="0" err="1" smtClean="0"/>
              <a:t>nor</a:t>
            </a:r>
            <a:r>
              <a:rPr lang="es-ES" dirty="0" smtClean="0"/>
              <a:t> RSTP </a:t>
            </a:r>
            <a:r>
              <a:rPr lang="es-ES" dirty="0" smtClean="0"/>
              <a:t>are </a:t>
            </a:r>
            <a:r>
              <a:rPr lang="es-ES" dirty="0" err="1" smtClean="0"/>
              <a:t>needed</a:t>
            </a:r>
            <a:r>
              <a:rPr lang="es-ES" dirty="0" smtClean="0"/>
              <a:t> </a:t>
            </a:r>
            <a:r>
              <a:rPr lang="es-ES" dirty="0" err="1" smtClean="0"/>
              <a:t>to</a:t>
            </a:r>
            <a:r>
              <a:rPr lang="es-ES" dirty="0" smtClean="0"/>
              <a:t> </a:t>
            </a:r>
            <a:r>
              <a:rPr lang="es-ES" dirty="0" err="1" smtClean="0"/>
              <a:t>prevent</a:t>
            </a:r>
            <a:r>
              <a:rPr lang="es-ES" dirty="0" smtClean="0"/>
              <a:t> </a:t>
            </a:r>
            <a:r>
              <a:rPr lang="es-ES" dirty="0" err="1" smtClean="0"/>
              <a:t>loops</a:t>
            </a:r>
            <a:r>
              <a:rPr lang="es-ES" dirty="0" smtClean="0"/>
              <a:t>.</a:t>
            </a:r>
          </a:p>
          <a:p>
            <a:pPr lvl="1"/>
            <a:r>
              <a:rPr lang="es-ES" dirty="0" err="1" smtClean="0"/>
              <a:t>Renamed</a:t>
            </a:r>
            <a:r>
              <a:rPr lang="es-ES" dirty="0" smtClean="0"/>
              <a:t> </a:t>
            </a:r>
            <a:r>
              <a:rPr lang="es-ES" dirty="0" err="1" smtClean="0"/>
              <a:t>to</a:t>
            </a:r>
            <a:r>
              <a:rPr lang="es-ES" dirty="0" smtClean="0"/>
              <a:t> ARP-Path </a:t>
            </a:r>
            <a:r>
              <a:rPr lang="es-ES" dirty="0" err="1" smtClean="0"/>
              <a:t>protocol</a:t>
            </a:r>
            <a:r>
              <a:rPr lang="es-ES" dirty="0" smtClean="0"/>
              <a:t> and </a:t>
            </a:r>
            <a:r>
              <a:rPr lang="es-ES" dirty="0" err="1" smtClean="0"/>
              <a:t>Broad</a:t>
            </a:r>
            <a:r>
              <a:rPr lang="es-ES" dirty="0" smtClean="0"/>
              <a:t>-Path </a:t>
            </a:r>
            <a:r>
              <a:rPr lang="es-ES" dirty="0" smtClean="0"/>
              <a:t>as </a:t>
            </a:r>
            <a:r>
              <a:rPr lang="es-ES" dirty="0" err="1" smtClean="0"/>
              <a:t>the</a:t>
            </a:r>
            <a:r>
              <a:rPr lang="es-ES" dirty="0" smtClean="0"/>
              <a:t> </a:t>
            </a:r>
            <a:r>
              <a:rPr lang="es-ES" dirty="0" err="1" smtClean="0"/>
              <a:t>generic</a:t>
            </a:r>
            <a:r>
              <a:rPr lang="es-ES" dirty="0" smtClean="0"/>
              <a:t> </a:t>
            </a:r>
            <a:r>
              <a:rPr lang="es-ES" dirty="0" err="1" smtClean="0"/>
              <a:t>mechanism</a:t>
            </a:r>
            <a:r>
              <a:rPr lang="es-ES" dirty="0" smtClean="0"/>
              <a:t> </a:t>
            </a:r>
          </a:p>
          <a:p>
            <a:r>
              <a:rPr lang="es-ES" dirty="0" smtClean="0">
                <a:solidFill>
                  <a:schemeClr val="tx2">
                    <a:lumMod val="60000"/>
                    <a:lumOff val="40000"/>
                  </a:schemeClr>
                </a:solidFill>
              </a:rPr>
              <a:t>ARP-Path </a:t>
            </a:r>
            <a:r>
              <a:rPr lang="es-ES" dirty="0" smtClean="0">
                <a:solidFill>
                  <a:schemeClr val="tx2">
                    <a:lumMod val="60000"/>
                    <a:lumOff val="40000"/>
                  </a:schemeClr>
                </a:solidFill>
              </a:rPr>
              <a:t>has </a:t>
            </a:r>
            <a:r>
              <a:rPr lang="es-ES" dirty="0" err="1" smtClean="0">
                <a:solidFill>
                  <a:schemeClr val="tx2">
                    <a:lumMod val="60000"/>
                    <a:lumOff val="40000"/>
                  </a:schemeClr>
                </a:solidFill>
              </a:rPr>
              <a:t>been</a:t>
            </a:r>
            <a:r>
              <a:rPr lang="es-ES" dirty="0" smtClean="0">
                <a:solidFill>
                  <a:schemeClr val="tx2">
                    <a:lumMod val="60000"/>
                    <a:lumOff val="40000"/>
                  </a:schemeClr>
                </a:solidFill>
              </a:rPr>
              <a:t> </a:t>
            </a:r>
            <a:r>
              <a:rPr lang="es-ES" dirty="0" err="1" smtClean="0">
                <a:solidFill>
                  <a:schemeClr val="tx2">
                    <a:lumMod val="60000"/>
                    <a:lumOff val="40000"/>
                  </a:schemeClr>
                </a:solidFill>
              </a:rPr>
              <a:t>greatly</a:t>
            </a:r>
            <a:r>
              <a:rPr lang="es-ES" dirty="0" smtClean="0">
                <a:solidFill>
                  <a:schemeClr val="tx2">
                    <a:lumMod val="60000"/>
                    <a:lumOff val="40000"/>
                  </a:schemeClr>
                </a:solidFill>
              </a:rPr>
              <a:t> </a:t>
            </a:r>
            <a:r>
              <a:rPr lang="es-ES" dirty="0" err="1" smtClean="0">
                <a:solidFill>
                  <a:schemeClr val="tx2">
                    <a:lumMod val="60000"/>
                    <a:lumOff val="40000"/>
                  </a:schemeClr>
                </a:solidFill>
              </a:rPr>
              <a:t>simplified</a:t>
            </a:r>
            <a:r>
              <a:rPr lang="es-ES" dirty="0" smtClean="0">
                <a:solidFill>
                  <a:schemeClr val="tx2">
                    <a:lumMod val="60000"/>
                    <a:lumOff val="40000"/>
                  </a:schemeClr>
                </a:solidFill>
              </a:rPr>
              <a:t>!</a:t>
            </a:r>
          </a:p>
          <a:p>
            <a:pPr>
              <a:buNone/>
            </a:pPr>
            <a:r>
              <a:rPr lang="es-ES" dirty="0" smtClean="0">
                <a:solidFill>
                  <a:schemeClr val="tx2">
                    <a:lumMod val="60000"/>
                    <a:lumOff val="40000"/>
                  </a:schemeClr>
                </a:solidFill>
              </a:rPr>
              <a:t>  </a:t>
            </a:r>
            <a:endParaRPr lang="es-ES" dirty="0" smtClean="0">
              <a:solidFill>
                <a:schemeClr val="tx2">
                  <a:lumMod val="60000"/>
                  <a:lumOff val="40000"/>
                </a:schemeClr>
              </a:solidFill>
            </a:endParaRPr>
          </a:p>
          <a:p>
            <a:pPr>
              <a:buNone/>
            </a:pPr>
            <a:r>
              <a:rPr lang="es-ES" dirty="0" smtClean="0"/>
              <a:t>  </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2"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3" name="Group 402"/>
            <p:cNvGrpSpPr>
              <a:grpSpLocks/>
            </p:cNvGrpSpPr>
            <p:nvPr/>
          </p:nvGrpSpPr>
          <p:grpSpPr bwMode="auto">
            <a:xfrm>
              <a:off x="1544" y="3416"/>
              <a:ext cx="170" cy="154"/>
              <a:chOff x="1544" y="3416"/>
              <a:chExt cx="170" cy="154"/>
            </a:xfrm>
            <a:grpFill/>
          </p:grpSpPr>
          <p:grpSp>
            <p:nvGrpSpPr>
              <p:cNvPr id="4"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6"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7"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9"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1"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2"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3"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5"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6"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7"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8"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0"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1"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2"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3"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4"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5"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6"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8"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29"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0" name="Group 401"/>
            <p:cNvGrpSpPr>
              <a:grpSpLocks/>
            </p:cNvGrpSpPr>
            <p:nvPr/>
          </p:nvGrpSpPr>
          <p:grpSpPr bwMode="auto">
            <a:xfrm>
              <a:off x="7681936" y="4046962"/>
              <a:ext cx="319088" cy="328613"/>
              <a:chOff x="1544" y="3416"/>
              <a:chExt cx="170" cy="154"/>
            </a:xfrm>
            <a:grpFill/>
          </p:grpSpPr>
          <p:grpSp>
            <p:nvGrpSpPr>
              <p:cNvPr id="31" name="Group 402"/>
              <p:cNvGrpSpPr>
                <a:grpSpLocks/>
              </p:cNvGrpSpPr>
              <p:nvPr/>
            </p:nvGrpSpPr>
            <p:grpSpPr bwMode="auto">
              <a:xfrm>
                <a:off x="1544" y="3416"/>
                <a:ext cx="170" cy="154"/>
                <a:chOff x="1544" y="3416"/>
                <a:chExt cx="170" cy="154"/>
              </a:xfrm>
              <a:grpFill/>
            </p:grpSpPr>
            <p:grpSp>
              <p:nvGrpSpPr>
                <p:cNvPr id="32"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3"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4"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5"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6"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7"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39"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0"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1"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2"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3"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4"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5"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7"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8"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9"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0"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1"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52"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5"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7"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cmpd="dbl">
            <a:tailEnd type="none"/>
          </a:ln>
        </p:spPr>
        <p:style>
          <a:lnRef idx="3">
            <a:schemeClr val="dk1"/>
          </a:lnRef>
          <a:fillRef idx="0">
            <a:schemeClr val="dk1"/>
          </a:fillRef>
          <a:effectRef idx="2">
            <a:schemeClr val="dk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cmpd="dbl">
            <a:tailEnd type="none"/>
          </a:ln>
        </p:spPr>
        <p:style>
          <a:lnRef idx="3">
            <a:schemeClr val="dk1"/>
          </a:lnRef>
          <a:fillRef idx="0">
            <a:schemeClr val="dk1"/>
          </a:fillRef>
          <a:effectRef idx="2">
            <a:schemeClr val="dk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w="38100" cmpd="dbl"/>
        </p:spPr>
        <p:style>
          <a:lnRef idx="3">
            <a:schemeClr val="dk1"/>
          </a:lnRef>
          <a:fillRef idx="0">
            <a:schemeClr val="dk1"/>
          </a:fillRef>
          <a:effectRef idx="2">
            <a:schemeClr val="dk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a:ln cmpd="dbl"/>
        </p:spPr>
        <p:style>
          <a:lnRef idx="3">
            <a:schemeClr val="dk1"/>
          </a:lnRef>
          <a:fillRef idx="0">
            <a:schemeClr val="dk1"/>
          </a:fillRef>
          <a:effectRef idx="2">
            <a:schemeClr val="dk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22" name="221 Elipse"/>
          <p:cNvSpPr/>
          <p:nvPr/>
        </p:nvSpPr>
        <p:spPr>
          <a:xfrm>
            <a:off x="5076802" y="41528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36" name="235 Elipse"/>
          <p:cNvSpPr/>
          <p:nvPr/>
        </p:nvSpPr>
        <p:spPr>
          <a:xfrm>
            <a:off x="4800577" y="241933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8" name="197 Elipse"/>
          <p:cNvSpPr/>
          <p:nvPr/>
        </p:nvSpPr>
        <p:spPr>
          <a:xfrm>
            <a:off x="5951068" y="416902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204" name="203 Elipse"/>
          <p:cNvSpPr/>
          <p:nvPr/>
        </p:nvSpPr>
        <p:spPr>
          <a:xfrm>
            <a:off x="2198218" y="414997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209" name="208 Marcador de número de diapositiva"/>
          <p:cNvSpPr>
            <a:spLocks noGrp="1"/>
          </p:cNvSpPr>
          <p:nvPr>
            <p:ph type="sldNum" sz="quarter" idx="12"/>
          </p:nvPr>
        </p:nvSpPr>
        <p:spPr/>
        <p:txBody>
          <a:bodyPr/>
          <a:lstStyle/>
          <a:p>
            <a:fld id="{EA2946C6-B378-40F8-96A0-36430CF103BC}" type="slidenum">
              <a:rPr lang="es-ES" smtClean="0"/>
              <a:pPr/>
              <a:t>40</a:t>
            </a:fld>
            <a:endParaRPr lang="es-ES"/>
          </a:p>
        </p:txBody>
      </p:sp>
      <p:sp>
        <p:nvSpPr>
          <p:cNvPr id="188" name="1 Título"/>
          <p:cNvSpPr>
            <a:spLocks noGrp="1"/>
          </p:cNvSpPr>
          <p:nvPr>
            <p:ph type="title"/>
          </p:nvPr>
        </p:nvSpPr>
        <p:spPr/>
        <p:txBody>
          <a:bodyPr>
            <a:normAutofit fontScale="90000"/>
          </a:bodyPr>
          <a:lstStyle/>
          <a:p>
            <a:r>
              <a:rPr lang="es-ES" dirty="0" smtClean="0"/>
              <a:t>Path </a:t>
            </a:r>
            <a:r>
              <a:rPr lang="es-ES" dirty="0" err="1" smtClean="0"/>
              <a:t>repair</a:t>
            </a:r>
            <a:r>
              <a:rPr lang="es-ES" dirty="0" smtClean="0"/>
              <a:t> (bridge 3 </a:t>
            </a:r>
            <a:r>
              <a:rPr lang="es-ES" dirty="0" err="1" smtClean="0"/>
              <a:t>had</a:t>
            </a:r>
            <a:r>
              <a:rPr lang="es-ES" dirty="0" smtClean="0"/>
              <a:t> </a:t>
            </a:r>
            <a:r>
              <a:rPr lang="es-ES" dirty="0" err="1" smtClean="0"/>
              <a:t>all</a:t>
            </a:r>
            <a:r>
              <a:rPr lang="es-ES" dirty="0" smtClean="0"/>
              <a:t> </a:t>
            </a:r>
            <a:r>
              <a:rPr lang="es-ES" dirty="0" err="1" smtClean="0"/>
              <a:t>MACs</a:t>
            </a:r>
            <a:r>
              <a:rPr lang="es-ES" dirty="0" smtClean="0"/>
              <a:t> </a:t>
            </a:r>
            <a:r>
              <a:rPr lang="es-ES" dirty="0" err="1" smtClean="0"/>
              <a:t>flushed</a:t>
            </a:r>
            <a:r>
              <a:rPr lang="es-ES" dirty="0" smtClean="0"/>
              <a:t> </a:t>
            </a:r>
            <a:r>
              <a:rPr lang="es-ES" dirty="0" err="1" smtClean="0"/>
              <a:t>by</a:t>
            </a:r>
            <a:r>
              <a:rPr lang="es-ES" dirty="0" smtClean="0"/>
              <a:t> </a:t>
            </a:r>
            <a:r>
              <a:rPr lang="es-ES" dirty="0" err="1" smtClean="0"/>
              <a:t>initialization</a:t>
            </a:r>
            <a:r>
              <a:rPr lang="es-ES" dirty="0" smtClean="0"/>
              <a:t>)</a:t>
            </a:r>
            <a:endParaRPr lang="es-ES" dirty="0"/>
          </a:p>
        </p:txBody>
      </p:sp>
      <p:cxnSp>
        <p:nvCxnSpPr>
          <p:cNvPr id="187" name="186 Conector recto de flecha"/>
          <p:cNvCxnSpPr/>
          <p:nvPr/>
        </p:nvCxnSpPr>
        <p:spPr>
          <a:xfrm rot="10800000" flipV="1">
            <a:off x="2566219" y="4380271"/>
            <a:ext cx="471950" cy="14748"/>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1" name="190 Elipse"/>
          <p:cNvSpPr/>
          <p:nvPr/>
        </p:nvSpPr>
        <p:spPr>
          <a:xfrm>
            <a:off x="3430046" y="3859482"/>
            <a:ext cx="707576" cy="710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a:t>
            </a:r>
            <a:r>
              <a:rPr lang="es-ES" dirty="0" err="1" smtClean="0"/>
              <a:t>ath</a:t>
            </a:r>
            <a:r>
              <a:rPr lang="es-ES" dirty="0" smtClean="0"/>
              <a:t> </a:t>
            </a:r>
            <a:r>
              <a:rPr lang="es-ES" dirty="0" err="1" smtClean="0"/>
              <a:t>repair</a:t>
            </a:r>
            <a:r>
              <a:rPr lang="es-ES" dirty="0" smtClean="0"/>
              <a:t> (bridge 3 </a:t>
            </a:r>
            <a:r>
              <a:rPr lang="es-ES" dirty="0" err="1" smtClean="0"/>
              <a:t>issues</a:t>
            </a:r>
            <a:r>
              <a:rPr lang="es-ES" dirty="0" smtClean="0"/>
              <a:t> ARP </a:t>
            </a:r>
            <a:r>
              <a:rPr lang="es-ES" dirty="0" err="1" smtClean="0"/>
              <a:t>request</a:t>
            </a:r>
            <a:r>
              <a:rPr lang="es-ES" dirty="0" smtClean="0"/>
              <a:t>)</a:t>
            </a:r>
            <a:endParaRPr lang="es-ES"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broadcasted</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220" name="219 Conector recto de flecha"/>
          <p:cNvCxnSpPr/>
          <p:nvPr/>
        </p:nvCxnSpPr>
        <p:spPr>
          <a:xfrm>
            <a:off x="4363810" y="4123635"/>
            <a:ext cx="436790" cy="18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9" name="318 Grupo"/>
          <p:cNvGrpSpPr/>
          <p:nvPr/>
        </p:nvGrpSpPr>
        <p:grpSpPr>
          <a:xfrm>
            <a:off x="4537326" y="3063627"/>
            <a:ext cx="114305" cy="149224"/>
            <a:chOff x="3929058" y="5357826"/>
            <a:chExt cx="357984" cy="358778"/>
          </a:xfrm>
        </p:grpSpPr>
        <p:cxnSp>
          <p:nvCxnSpPr>
            <p:cNvPr id="224" name="223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225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226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227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228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229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230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231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232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233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5" name="234 Conector recto de flecha"/>
          <p:cNvCxnSpPr/>
          <p:nvPr/>
        </p:nvCxnSpPr>
        <p:spPr>
          <a:xfrm rot="5400000" flipH="1" flipV="1">
            <a:off x="4177737" y="3332044"/>
            <a:ext cx="308192" cy="262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 name="265 Elipse"/>
          <p:cNvSpPr/>
          <p:nvPr/>
        </p:nvSpPr>
        <p:spPr>
          <a:xfrm>
            <a:off x="3216046" y="412768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grpSp>
        <p:nvGrpSpPr>
          <p:cNvPr id="90" name="302 Grupo"/>
          <p:cNvGrpSpPr/>
          <p:nvPr/>
        </p:nvGrpSpPr>
        <p:grpSpPr>
          <a:xfrm>
            <a:off x="4186262" y="5776891"/>
            <a:ext cx="114305" cy="149224"/>
            <a:chOff x="3929058" y="5357826"/>
            <a:chExt cx="357984" cy="358778"/>
          </a:xfrm>
        </p:grpSpPr>
        <p:cxnSp>
          <p:nvCxnSpPr>
            <p:cNvPr id="237" name="236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237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238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239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242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245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246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1" name="260 CuadroTexto"/>
          <p:cNvSpPr txBox="1"/>
          <p:nvPr/>
        </p:nvSpPr>
        <p:spPr>
          <a:xfrm>
            <a:off x="4472667" y="5636079"/>
            <a:ext cx="3547383" cy="369332"/>
          </a:xfrm>
          <a:prstGeom prst="rect">
            <a:avLst/>
          </a:prstGeom>
          <a:noFill/>
        </p:spPr>
        <p:txBody>
          <a:bodyPr wrap="square" rtlCol="0">
            <a:spAutoFit/>
          </a:bodyPr>
          <a:lstStyle/>
          <a:p>
            <a:r>
              <a:rPr lang="es-ES" i="1" dirty="0" smtClean="0"/>
              <a:t>Late </a:t>
            </a:r>
            <a:r>
              <a:rPr lang="es-ES" i="1" dirty="0" err="1" smtClean="0"/>
              <a:t>frame</a:t>
            </a:r>
            <a:r>
              <a:rPr lang="es-ES" i="1" dirty="0" smtClean="0"/>
              <a:t> </a:t>
            </a:r>
            <a:r>
              <a:rPr lang="es-ES" i="1" dirty="0" err="1" smtClean="0"/>
              <a:t>discarded</a:t>
            </a:r>
            <a:r>
              <a:rPr lang="es-ES" i="1" dirty="0" smtClean="0"/>
              <a:t> </a:t>
            </a:r>
            <a:endParaRPr lang="es-ES" i="1" dirty="0"/>
          </a:p>
        </p:txBody>
      </p:sp>
      <p:sp>
        <p:nvSpPr>
          <p:cNvPr id="262" name="261 Marcador de número de diapositiva"/>
          <p:cNvSpPr>
            <a:spLocks noGrp="1"/>
          </p:cNvSpPr>
          <p:nvPr>
            <p:ph type="sldNum" sz="quarter" idx="12"/>
          </p:nvPr>
        </p:nvSpPr>
        <p:spPr/>
        <p:txBody>
          <a:bodyPr/>
          <a:lstStyle/>
          <a:p>
            <a:fld id="{EA2946C6-B378-40F8-96A0-36430CF103BC}" type="slidenum">
              <a:rPr lang="es-ES" smtClean="0"/>
              <a:pPr/>
              <a:t>41</a:t>
            </a:fld>
            <a:endParaRPr lang="es-ES"/>
          </a:p>
        </p:txBody>
      </p:sp>
      <p:cxnSp>
        <p:nvCxnSpPr>
          <p:cNvPr id="222" name="221 Conector recto de flecha"/>
          <p:cNvCxnSpPr/>
          <p:nvPr/>
        </p:nvCxnSpPr>
        <p:spPr>
          <a:xfrm rot="16200000" flipV="1">
            <a:off x="3786902" y="2849876"/>
            <a:ext cx="421985" cy="21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1" name="302 Grupo"/>
          <p:cNvGrpSpPr/>
          <p:nvPr/>
        </p:nvGrpSpPr>
        <p:grpSpPr>
          <a:xfrm>
            <a:off x="3908498" y="2398618"/>
            <a:ext cx="114305" cy="149224"/>
            <a:chOff x="3929058" y="5357826"/>
            <a:chExt cx="357984" cy="358778"/>
          </a:xfrm>
        </p:grpSpPr>
        <p:cxnSp>
          <p:nvCxnSpPr>
            <p:cNvPr id="245" name="244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248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249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250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251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253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254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255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256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257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5" name="274 Elipse"/>
          <p:cNvSpPr/>
          <p:nvPr/>
        </p:nvSpPr>
        <p:spPr>
          <a:xfrm>
            <a:off x="4803922" y="2476785"/>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76" name="275 Elipse"/>
          <p:cNvSpPr/>
          <p:nvPr/>
        </p:nvSpPr>
        <p:spPr>
          <a:xfrm>
            <a:off x="5086954" y="4115124"/>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78" name="277 Elipse"/>
          <p:cNvSpPr/>
          <p:nvPr/>
        </p:nvSpPr>
        <p:spPr>
          <a:xfrm>
            <a:off x="3430046" y="3859482"/>
            <a:ext cx="707576" cy="710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P</a:t>
            </a:r>
            <a:r>
              <a:rPr lang="es-ES" dirty="0" err="1" smtClean="0"/>
              <a:t>ath</a:t>
            </a:r>
            <a:r>
              <a:rPr lang="es-ES" dirty="0" smtClean="0"/>
              <a:t> </a:t>
            </a:r>
            <a:r>
              <a:rPr lang="es-ES" dirty="0" err="1" smtClean="0"/>
              <a:t>repair</a:t>
            </a:r>
            <a:endParaRPr lang="es-ES"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broadcasted</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195" name="194 Conector recto de flecha"/>
          <p:cNvCxnSpPr/>
          <p:nvPr/>
        </p:nvCxnSpPr>
        <p:spPr>
          <a:xfrm rot="16200000" flipH="1">
            <a:off x="5492156" y="3383136"/>
            <a:ext cx="450296" cy="1871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 name="265 Elipse"/>
          <p:cNvSpPr/>
          <p:nvPr/>
        </p:nvSpPr>
        <p:spPr>
          <a:xfrm>
            <a:off x="3216046" y="412768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grpSp>
        <p:nvGrpSpPr>
          <p:cNvPr id="89" name="302 Grupo"/>
          <p:cNvGrpSpPr/>
          <p:nvPr/>
        </p:nvGrpSpPr>
        <p:grpSpPr>
          <a:xfrm>
            <a:off x="4186262" y="5776891"/>
            <a:ext cx="114305" cy="149224"/>
            <a:chOff x="3929058" y="5357826"/>
            <a:chExt cx="357984" cy="358778"/>
          </a:xfrm>
        </p:grpSpPr>
        <p:cxnSp>
          <p:nvCxnSpPr>
            <p:cNvPr id="237" name="236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237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238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239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242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245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246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1" name="260 CuadroTexto"/>
          <p:cNvSpPr txBox="1"/>
          <p:nvPr/>
        </p:nvSpPr>
        <p:spPr>
          <a:xfrm>
            <a:off x="4472667" y="5636079"/>
            <a:ext cx="3547383" cy="369332"/>
          </a:xfrm>
          <a:prstGeom prst="rect">
            <a:avLst/>
          </a:prstGeom>
          <a:noFill/>
        </p:spPr>
        <p:txBody>
          <a:bodyPr wrap="square" rtlCol="0">
            <a:spAutoFit/>
          </a:bodyPr>
          <a:lstStyle/>
          <a:p>
            <a:r>
              <a:rPr lang="es-ES" i="1" dirty="0" smtClean="0"/>
              <a:t>Late </a:t>
            </a:r>
            <a:r>
              <a:rPr lang="es-ES" i="1" dirty="0" err="1" smtClean="0"/>
              <a:t>frame</a:t>
            </a:r>
            <a:r>
              <a:rPr lang="es-ES" i="1" dirty="0" smtClean="0"/>
              <a:t> </a:t>
            </a:r>
            <a:r>
              <a:rPr lang="es-ES" i="1" dirty="0" err="1" smtClean="0"/>
              <a:t>discarded</a:t>
            </a:r>
            <a:r>
              <a:rPr lang="es-ES" i="1" dirty="0" smtClean="0"/>
              <a:t> </a:t>
            </a:r>
            <a:endParaRPr lang="es-ES" i="1" dirty="0"/>
          </a:p>
        </p:txBody>
      </p:sp>
      <p:sp>
        <p:nvSpPr>
          <p:cNvPr id="262" name="261 Marcador de número de diapositiva"/>
          <p:cNvSpPr>
            <a:spLocks noGrp="1"/>
          </p:cNvSpPr>
          <p:nvPr>
            <p:ph type="sldNum" sz="quarter" idx="12"/>
          </p:nvPr>
        </p:nvSpPr>
        <p:spPr/>
        <p:txBody>
          <a:bodyPr/>
          <a:lstStyle/>
          <a:p>
            <a:fld id="{EA2946C6-B378-40F8-96A0-36430CF103BC}" type="slidenum">
              <a:rPr lang="es-ES" smtClean="0"/>
              <a:pPr/>
              <a:t>42</a:t>
            </a:fld>
            <a:endParaRPr lang="es-ES"/>
          </a:p>
        </p:txBody>
      </p:sp>
      <p:sp>
        <p:nvSpPr>
          <p:cNvPr id="275" name="274 Elipse"/>
          <p:cNvSpPr/>
          <p:nvPr/>
        </p:nvSpPr>
        <p:spPr>
          <a:xfrm>
            <a:off x="4803922" y="2476785"/>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grpSp>
        <p:nvGrpSpPr>
          <p:cNvPr id="90" name="318 Grupo"/>
          <p:cNvGrpSpPr/>
          <p:nvPr/>
        </p:nvGrpSpPr>
        <p:grpSpPr>
          <a:xfrm>
            <a:off x="5790039" y="3726419"/>
            <a:ext cx="114305" cy="149224"/>
            <a:chOff x="3929058" y="5357826"/>
            <a:chExt cx="357984" cy="358778"/>
          </a:xfrm>
        </p:grpSpPr>
        <p:cxnSp>
          <p:nvCxnSpPr>
            <p:cNvPr id="259" name="258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259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262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263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264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267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268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269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270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271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5" name="284 Elipse"/>
          <p:cNvSpPr/>
          <p:nvPr/>
        </p:nvSpPr>
        <p:spPr>
          <a:xfrm>
            <a:off x="5093962" y="4073616"/>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286" name="285 Conector recto de flecha"/>
          <p:cNvCxnSpPr/>
          <p:nvPr/>
        </p:nvCxnSpPr>
        <p:spPr>
          <a:xfrm>
            <a:off x="6116452" y="4080087"/>
            <a:ext cx="463962" cy="836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8" name="287 Elipse"/>
          <p:cNvSpPr/>
          <p:nvPr/>
        </p:nvSpPr>
        <p:spPr>
          <a:xfrm>
            <a:off x="3430046" y="3859482"/>
            <a:ext cx="707576" cy="710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P</a:t>
            </a:r>
            <a:r>
              <a:rPr lang="es-ES" dirty="0" err="1" smtClean="0"/>
              <a:t>ath</a:t>
            </a:r>
            <a:r>
              <a:rPr lang="es-ES" dirty="0" smtClean="0"/>
              <a:t> </a:t>
            </a:r>
            <a:r>
              <a:rPr lang="es-ES" dirty="0" err="1" smtClean="0"/>
              <a:t>repair</a:t>
            </a:r>
            <a:r>
              <a:rPr lang="es-ES" dirty="0" smtClean="0"/>
              <a:t> </a:t>
            </a:r>
            <a:r>
              <a:rPr lang="es-ES" dirty="0" err="1" smtClean="0"/>
              <a:t>completing</a:t>
            </a:r>
            <a:endParaRPr lang="es-ES"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broadcasted</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216046" y="412768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grpSp>
        <p:nvGrpSpPr>
          <p:cNvPr id="89" name="302 Grupo"/>
          <p:cNvGrpSpPr/>
          <p:nvPr/>
        </p:nvGrpSpPr>
        <p:grpSpPr>
          <a:xfrm>
            <a:off x="4186262" y="5776891"/>
            <a:ext cx="114305" cy="149224"/>
            <a:chOff x="3929058" y="5357826"/>
            <a:chExt cx="357984" cy="358778"/>
          </a:xfrm>
        </p:grpSpPr>
        <p:cxnSp>
          <p:nvCxnSpPr>
            <p:cNvPr id="237" name="236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237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238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239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242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245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246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1" name="260 CuadroTexto"/>
          <p:cNvSpPr txBox="1"/>
          <p:nvPr/>
        </p:nvSpPr>
        <p:spPr>
          <a:xfrm>
            <a:off x="4472667" y="5636079"/>
            <a:ext cx="3547383" cy="369332"/>
          </a:xfrm>
          <a:prstGeom prst="rect">
            <a:avLst/>
          </a:prstGeom>
          <a:noFill/>
        </p:spPr>
        <p:txBody>
          <a:bodyPr wrap="square" rtlCol="0">
            <a:spAutoFit/>
          </a:bodyPr>
          <a:lstStyle/>
          <a:p>
            <a:r>
              <a:rPr lang="es-ES" i="1" dirty="0" smtClean="0"/>
              <a:t>Late </a:t>
            </a:r>
            <a:r>
              <a:rPr lang="es-ES" i="1" dirty="0" err="1" smtClean="0"/>
              <a:t>frame</a:t>
            </a:r>
            <a:r>
              <a:rPr lang="es-ES" i="1" dirty="0" smtClean="0"/>
              <a:t> </a:t>
            </a:r>
            <a:r>
              <a:rPr lang="es-ES" i="1" dirty="0" err="1" smtClean="0"/>
              <a:t>discarded</a:t>
            </a:r>
            <a:r>
              <a:rPr lang="es-ES" i="1" dirty="0" smtClean="0"/>
              <a:t> </a:t>
            </a:r>
            <a:endParaRPr lang="es-ES" i="1" dirty="0"/>
          </a:p>
        </p:txBody>
      </p:sp>
      <p:sp>
        <p:nvSpPr>
          <p:cNvPr id="262" name="261 Marcador de número de diapositiva"/>
          <p:cNvSpPr>
            <a:spLocks noGrp="1"/>
          </p:cNvSpPr>
          <p:nvPr>
            <p:ph type="sldNum" sz="quarter" idx="12"/>
          </p:nvPr>
        </p:nvSpPr>
        <p:spPr/>
        <p:txBody>
          <a:bodyPr/>
          <a:lstStyle/>
          <a:p>
            <a:fld id="{EA2946C6-B378-40F8-96A0-36430CF103BC}" type="slidenum">
              <a:rPr lang="es-ES" smtClean="0"/>
              <a:pPr/>
              <a:t>43</a:t>
            </a:fld>
            <a:endParaRPr lang="es-ES"/>
          </a:p>
        </p:txBody>
      </p:sp>
      <p:sp>
        <p:nvSpPr>
          <p:cNvPr id="275" name="274 Elipse"/>
          <p:cNvSpPr/>
          <p:nvPr/>
        </p:nvSpPr>
        <p:spPr>
          <a:xfrm>
            <a:off x="4803922" y="2476785"/>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85" name="284 Elipse"/>
          <p:cNvSpPr/>
          <p:nvPr/>
        </p:nvSpPr>
        <p:spPr>
          <a:xfrm>
            <a:off x="5093962" y="4073616"/>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244" name="243 Conector recto de flecha"/>
          <p:cNvCxnSpPr/>
          <p:nvPr/>
        </p:nvCxnSpPr>
        <p:spPr>
          <a:xfrm rot="10800000">
            <a:off x="6185885" y="4105316"/>
            <a:ext cx="410858" cy="5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7" name="276 Elipse"/>
          <p:cNvSpPr/>
          <p:nvPr/>
        </p:nvSpPr>
        <p:spPr>
          <a:xfrm>
            <a:off x="3430046" y="3859482"/>
            <a:ext cx="707576" cy="710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P</a:t>
            </a:r>
            <a:r>
              <a:rPr lang="es-ES" dirty="0" err="1" smtClean="0"/>
              <a:t>ath</a:t>
            </a:r>
            <a:r>
              <a:rPr lang="es-ES" dirty="0" smtClean="0"/>
              <a:t> </a:t>
            </a:r>
            <a:r>
              <a:rPr lang="es-ES" dirty="0" err="1" smtClean="0"/>
              <a:t>repair</a:t>
            </a:r>
            <a:r>
              <a:rPr lang="es-ES" dirty="0" smtClean="0"/>
              <a:t> </a:t>
            </a:r>
            <a:r>
              <a:rPr lang="es-ES" dirty="0" err="1" smtClean="0"/>
              <a:t>completing</a:t>
            </a:r>
            <a:endParaRPr lang="es-ES"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342 Conector recto de flecha"/>
          <p:cNvCxnSpPr/>
          <p:nvPr/>
        </p:nvCxnSpPr>
        <p:spPr>
          <a:xfrm>
            <a:off x="1371600" y="6433457"/>
            <a:ext cx="370085" cy="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cxnSp>
        <p:nvCxnSpPr>
          <p:cNvPr id="363" name="362 Conector recto de flecha"/>
          <p:cNvCxnSpPr/>
          <p:nvPr/>
        </p:nvCxnSpPr>
        <p:spPr>
          <a:xfrm flipV="1">
            <a:off x="1328020" y="5921828"/>
            <a:ext cx="370152" cy="10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sp>
        <p:nvSpPr>
          <p:cNvPr id="382" name="381 CuadroTexto"/>
          <p:cNvSpPr txBox="1"/>
          <p:nvPr/>
        </p:nvSpPr>
        <p:spPr>
          <a:xfrm>
            <a:off x="1828799" y="5649686"/>
            <a:ext cx="2623457" cy="646331"/>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request</a:t>
            </a:r>
            <a:r>
              <a:rPr lang="es-ES" i="1" dirty="0" smtClean="0"/>
              <a:t> (</a:t>
            </a:r>
            <a:r>
              <a:rPr lang="es-ES" i="1" dirty="0" err="1" smtClean="0"/>
              <a:t>broadcasted</a:t>
            </a:r>
            <a:r>
              <a:rPr lang="es-ES" i="1" dirty="0" smtClean="0"/>
              <a:t>)</a:t>
            </a:r>
            <a:endParaRPr lang="es-ES" i="1" dirty="0"/>
          </a:p>
        </p:txBody>
      </p:sp>
      <p:sp>
        <p:nvSpPr>
          <p:cNvPr id="384" name="383 CuadroTexto"/>
          <p:cNvSpPr txBox="1"/>
          <p:nvPr/>
        </p:nvSpPr>
        <p:spPr>
          <a:xfrm>
            <a:off x="1839671" y="6237532"/>
            <a:ext cx="3777358" cy="369332"/>
          </a:xfrm>
          <a:prstGeom prst="rect">
            <a:avLst/>
          </a:prstGeom>
          <a:noFill/>
        </p:spPr>
        <p:txBody>
          <a:bodyPr wrap="square" rtlCol="0">
            <a:spAutoFit/>
          </a:bodyPr>
          <a:lstStyle/>
          <a:p>
            <a:r>
              <a:rPr lang="es-ES" i="1" dirty="0" smtClean="0"/>
              <a:t>ARP (</a:t>
            </a:r>
            <a:r>
              <a:rPr lang="es-ES" i="1" dirty="0" err="1" smtClean="0"/>
              <a:t>path</a:t>
            </a:r>
            <a:r>
              <a:rPr lang="es-ES" i="1" dirty="0" smtClean="0"/>
              <a:t>) </a:t>
            </a:r>
            <a:r>
              <a:rPr lang="es-ES" i="1" dirty="0" err="1" smtClean="0"/>
              <a:t>reply</a:t>
            </a:r>
            <a:r>
              <a:rPr lang="es-ES" i="1" dirty="0" smtClean="0"/>
              <a:t> (</a:t>
            </a:r>
            <a:r>
              <a:rPr lang="es-ES" i="1" dirty="0" err="1" smtClean="0"/>
              <a:t>confirm</a:t>
            </a:r>
            <a:r>
              <a:rPr lang="es-ES" i="1" dirty="0" smtClean="0"/>
              <a:t>) (</a:t>
            </a:r>
            <a:r>
              <a:rPr lang="es-ES" i="1" dirty="0" err="1" smtClean="0"/>
              <a:t>unicast</a:t>
            </a:r>
            <a:r>
              <a:rPr lang="es-ES" i="1" dirty="0" smtClean="0"/>
              <a:t>)</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216046" y="412768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grpSp>
        <p:nvGrpSpPr>
          <p:cNvPr id="89" name="302 Grupo"/>
          <p:cNvGrpSpPr/>
          <p:nvPr/>
        </p:nvGrpSpPr>
        <p:grpSpPr>
          <a:xfrm>
            <a:off x="4186262" y="5776891"/>
            <a:ext cx="114305" cy="149224"/>
            <a:chOff x="3929058" y="5357826"/>
            <a:chExt cx="357984" cy="358778"/>
          </a:xfrm>
        </p:grpSpPr>
        <p:cxnSp>
          <p:nvCxnSpPr>
            <p:cNvPr id="237" name="236 Conector recto"/>
            <p:cNvCxnSpPr/>
            <p:nvPr/>
          </p:nvCxnSpPr>
          <p:spPr>
            <a:xfrm>
              <a:off x="3929058" y="535782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237 Conector recto"/>
            <p:cNvCxnSpPr/>
            <p:nvPr/>
          </p:nvCxnSpPr>
          <p:spPr>
            <a:xfrm rot="16200000" flipH="1">
              <a:off x="3821901" y="5464983"/>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238 Conector recto"/>
            <p:cNvCxnSpPr/>
            <p:nvPr/>
          </p:nvCxnSpPr>
          <p:spPr>
            <a:xfrm>
              <a:off x="4071934" y="57150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239 Conector recto"/>
            <p:cNvCxnSpPr/>
            <p:nvPr/>
          </p:nvCxnSpPr>
          <p:spPr>
            <a:xfrm rot="5400000" flipH="1" flipV="1">
              <a:off x="4072728" y="5500702"/>
              <a:ext cx="356396" cy="7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rot="5400000" flipH="1" flipV="1">
              <a:off x="3929067" y="5453072"/>
              <a:ext cx="238112" cy="47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rot="5400000">
              <a:off x="4000496"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242 Conector recto"/>
            <p:cNvCxnSpPr/>
            <p:nvPr/>
          </p:nvCxnSpPr>
          <p:spPr>
            <a:xfrm>
              <a:off x="3986213" y="5486400"/>
              <a:ext cx="238123" cy="15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245 Conector recto"/>
            <p:cNvCxnSpPr/>
            <p:nvPr/>
          </p:nvCxnSpPr>
          <p:spPr>
            <a:xfrm>
              <a:off x="3957629" y="5410219"/>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246 Conector recto"/>
            <p:cNvCxnSpPr/>
            <p:nvPr/>
          </p:nvCxnSpPr>
          <p:spPr>
            <a:xfrm rot="5400000">
              <a:off x="3929058" y="5500702"/>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4014779" y="5357831"/>
              <a:ext cx="247659" cy="128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1" name="260 CuadroTexto"/>
          <p:cNvSpPr txBox="1"/>
          <p:nvPr/>
        </p:nvSpPr>
        <p:spPr>
          <a:xfrm>
            <a:off x="4472667" y="5636079"/>
            <a:ext cx="3547383" cy="369332"/>
          </a:xfrm>
          <a:prstGeom prst="rect">
            <a:avLst/>
          </a:prstGeom>
          <a:noFill/>
        </p:spPr>
        <p:txBody>
          <a:bodyPr wrap="square" rtlCol="0">
            <a:spAutoFit/>
          </a:bodyPr>
          <a:lstStyle/>
          <a:p>
            <a:r>
              <a:rPr lang="es-ES" i="1" dirty="0" smtClean="0"/>
              <a:t>Late </a:t>
            </a:r>
            <a:r>
              <a:rPr lang="es-ES" i="1" dirty="0" err="1" smtClean="0"/>
              <a:t>frame</a:t>
            </a:r>
            <a:r>
              <a:rPr lang="es-ES" i="1" dirty="0" smtClean="0"/>
              <a:t> </a:t>
            </a:r>
            <a:r>
              <a:rPr lang="es-ES" i="1" dirty="0" err="1" smtClean="0"/>
              <a:t>discarded</a:t>
            </a:r>
            <a:r>
              <a:rPr lang="es-ES" i="1" dirty="0" smtClean="0"/>
              <a:t> </a:t>
            </a:r>
            <a:endParaRPr lang="es-ES" i="1" dirty="0"/>
          </a:p>
        </p:txBody>
      </p:sp>
      <p:sp>
        <p:nvSpPr>
          <p:cNvPr id="262" name="261 Marcador de número de diapositiva"/>
          <p:cNvSpPr>
            <a:spLocks noGrp="1"/>
          </p:cNvSpPr>
          <p:nvPr>
            <p:ph type="sldNum" sz="quarter" idx="12"/>
          </p:nvPr>
        </p:nvSpPr>
        <p:spPr/>
        <p:txBody>
          <a:bodyPr/>
          <a:lstStyle/>
          <a:p>
            <a:fld id="{EA2946C6-B378-40F8-96A0-36430CF103BC}" type="slidenum">
              <a:rPr lang="es-ES" smtClean="0"/>
              <a:pPr/>
              <a:t>44</a:t>
            </a:fld>
            <a:endParaRPr lang="es-ES"/>
          </a:p>
        </p:txBody>
      </p:sp>
      <p:sp>
        <p:nvSpPr>
          <p:cNvPr id="275" name="274 Elipse"/>
          <p:cNvSpPr/>
          <p:nvPr/>
        </p:nvSpPr>
        <p:spPr>
          <a:xfrm>
            <a:off x="4803922" y="2476785"/>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85" name="284 Elipse"/>
          <p:cNvSpPr/>
          <p:nvPr/>
        </p:nvSpPr>
        <p:spPr>
          <a:xfrm>
            <a:off x="5093962" y="4073616"/>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cxnSp>
        <p:nvCxnSpPr>
          <p:cNvPr id="244" name="243 Conector recto de flecha"/>
          <p:cNvCxnSpPr/>
          <p:nvPr/>
        </p:nvCxnSpPr>
        <p:spPr>
          <a:xfrm rot="10800000" flipV="1">
            <a:off x="4515730" y="4093446"/>
            <a:ext cx="392891" cy="143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7" name="276 Elipse"/>
          <p:cNvSpPr/>
          <p:nvPr/>
        </p:nvSpPr>
        <p:spPr>
          <a:xfrm>
            <a:off x="3430046" y="3859482"/>
            <a:ext cx="707576" cy="710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
        <p:nvSpPr>
          <p:cNvPr id="198" name="197 Elipse"/>
          <p:cNvSpPr/>
          <p:nvPr/>
        </p:nvSpPr>
        <p:spPr>
          <a:xfrm>
            <a:off x="6005893" y="4129311"/>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P</a:t>
            </a:r>
            <a:r>
              <a:rPr lang="es-ES" dirty="0" err="1" smtClean="0"/>
              <a:t>ath</a:t>
            </a:r>
            <a:r>
              <a:rPr lang="es-ES" dirty="0" smtClean="0"/>
              <a:t> </a:t>
            </a:r>
            <a:r>
              <a:rPr lang="es-ES" dirty="0" err="1" smtClean="0"/>
              <a:t>repair</a:t>
            </a:r>
            <a:r>
              <a:rPr lang="es-ES" dirty="0" smtClean="0"/>
              <a:t> </a:t>
            </a:r>
            <a:r>
              <a:rPr lang="es-ES" dirty="0" err="1" smtClean="0"/>
              <a:t>completed</a:t>
            </a:r>
            <a:endParaRPr lang="es-ES" dirty="0"/>
          </a:p>
        </p:txBody>
      </p:sp>
      <p:sp>
        <p:nvSpPr>
          <p:cNvPr id="14" name="13 Elipse"/>
          <p:cNvSpPr/>
          <p:nvPr/>
        </p:nvSpPr>
        <p:spPr>
          <a:xfrm>
            <a:off x="1503568"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grpSp>
        <p:nvGrpSpPr>
          <p:cNvPr id="3" name="Group 401"/>
          <p:cNvGrpSpPr>
            <a:grpSpLocks/>
          </p:cNvGrpSpPr>
          <p:nvPr/>
        </p:nvGrpSpPr>
        <p:grpSpPr bwMode="auto">
          <a:xfrm>
            <a:off x="214282" y="4071942"/>
            <a:ext cx="642942" cy="500066"/>
            <a:chOff x="1544" y="3416"/>
            <a:chExt cx="170" cy="154"/>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grpSpPr>
        <p:grpSp>
          <p:nvGrpSpPr>
            <p:cNvPr id="4" name="Group 402"/>
            <p:cNvGrpSpPr>
              <a:grpSpLocks/>
            </p:cNvGrpSpPr>
            <p:nvPr/>
          </p:nvGrpSpPr>
          <p:grpSpPr bwMode="auto">
            <a:xfrm>
              <a:off x="1544" y="3416"/>
              <a:ext cx="170" cy="154"/>
              <a:chOff x="1544" y="3416"/>
              <a:chExt cx="170" cy="154"/>
            </a:xfrm>
            <a:grpFill/>
          </p:grpSpPr>
          <p:grpSp>
            <p:nvGrpSpPr>
              <p:cNvPr id="5" name="Group 403"/>
              <p:cNvGrpSpPr>
                <a:grpSpLocks/>
              </p:cNvGrpSpPr>
              <p:nvPr/>
            </p:nvGrpSpPr>
            <p:grpSpPr bwMode="auto">
              <a:xfrm>
                <a:off x="1570" y="3416"/>
                <a:ext cx="117" cy="102"/>
                <a:chOff x="1570" y="3416"/>
                <a:chExt cx="117" cy="102"/>
              </a:xfrm>
              <a:grpFill/>
            </p:grpSpPr>
            <p:sp>
              <p:nvSpPr>
                <p:cNvPr id="107"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08"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6" name="Group 406"/>
              <p:cNvGrpSpPr>
                <a:grpSpLocks/>
              </p:cNvGrpSpPr>
              <p:nvPr/>
            </p:nvGrpSpPr>
            <p:grpSpPr bwMode="auto">
              <a:xfrm>
                <a:off x="1544" y="3525"/>
                <a:ext cx="170" cy="34"/>
                <a:chOff x="1544" y="3525"/>
                <a:chExt cx="170" cy="34"/>
              </a:xfrm>
              <a:grpFill/>
            </p:grpSpPr>
            <p:sp>
              <p:nvSpPr>
                <p:cNvPr id="105"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06"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7" name="Group 409"/>
              <p:cNvGrpSpPr>
                <a:grpSpLocks/>
              </p:cNvGrpSpPr>
              <p:nvPr/>
            </p:nvGrpSpPr>
            <p:grpSpPr bwMode="auto">
              <a:xfrm>
                <a:off x="1544" y="3559"/>
                <a:ext cx="170" cy="11"/>
                <a:chOff x="1544" y="3559"/>
                <a:chExt cx="170" cy="11"/>
              </a:xfrm>
              <a:grpFill/>
            </p:grpSpPr>
            <p:sp>
              <p:nvSpPr>
                <p:cNvPr id="103"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04"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8" name="Group 412"/>
              <p:cNvGrpSpPr>
                <a:grpSpLocks/>
              </p:cNvGrpSpPr>
              <p:nvPr/>
            </p:nvGrpSpPr>
            <p:grpSpPr bwMode="auto">
              <a:xfrm>
                <a:off x="1578" y="3427"/>
                <a:ext cx="106" cy="80"/>
                <a:chOff x="1578" y="3427"/>
                <a:chExt cx="106" cy="80"/>
              </a:xfrm>
              <a:grpFill/>
            </p:grpSpPr>
            <p:sp>
              <p:nvSpPr>
                <p:cNvPr id="101"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02"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9" name="Group 415"/>
              <p:cNvGrpSpPr>
                <a:grpSpLocks/>
              </p:cNvGrpSpPr>
              <p:nvPr/>
            </p:nvGrpSpPr>
            <p:grpSpPr bwMode="auto">
              <a:xfrm>
                <a:off x="1567" y="3525"/>
                <a:ext cx="124" cy="8"/>
                <a:chOff x="1567" y="3525"/>
                <a:chExt cx="124" cy="8"/>
              </a:xfrm>
              <a:grpFill/>
            </p:grpSpPr>
            <p:sp>
              <p:nvSpPr>
                <p:cNvPr id="99"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00"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0" name="Group 418"/>
              <p:cNvGrpSpPr>
                <a:grpSpLocks/>
              </p:cNvGrpSpPr>
              <p:nvPr/>
            </p:nvGrpSpPr>
            <p:grpSpPr bwMode="auto">
              <a:xfrm>
                <a:off x="1589" y="3548"/>
                <a:ext cx="80" cy="3"/>
                <a:chOff x="1589" y="3548"/>
                <a:chExt cx="80" cy="3"/>
              </a:xfrm>
              <a:grpFill/>
            </p:grpSpPr>
            <p:sp>
              <p:nvSpPr>
                <p:cNvPr id="97"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98"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11" name="Group 421"/>
              <p:cNvGrpSpPr>
                <a:grpSpLocks/>
              </p:cNvGrpSpPr>
              <p:nvPr/>
            </p:nvGrpSpPr>
            <p:grpSpPr bwMode="auto">
              <a:xfrm>
                <a:off x="1563" y="3533"/>
                <a:ext cx="132" cy="3"/>
                <a:chOff x="1563" y="3533"/>
                <a:chExt cx="132" cy="3"/>
              </a:xfrm>
              <a:grpFill/>
            </p:grpSpPr>
            <p:sp>
              <p:nvSpPr>
                <p:cNvPr id="95"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96"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12" name="Group 424"/>
              <p:cNvGrpSpPr>
                <a:grpSpLocks/>
              </p:cNvGrpSpPr>
              <p:nvPr/>
            </p:nvGrpSpPr>
            <p:grpSpPr bwMode="auto">
              <a:xfrm>
                <a:off x="1559" y="3540"/>
                <a:ext cx="143" cy="4"/>
                <a:chOff x="1559" y="3540"/>
                <a:chExt cx="143" cy="4"/>
              </a:xfrm>
              <a:grpFill/>
            </p:grpSpPr>
            <p:sp>
              <p:nvSpPr>
                <p:cNvPr id="93"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94"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13" name="Group 427"/>
            <p:cNvGrpSpPr>
              <a:grpSpLocks/>
            </p:cNvGrpSpPr>
            <p:nvPr/>
          </p:nvGrpSpPr>
          <p:grpSpPr bwMode="auto">
            <a:xfrm>
              <a:off x="1570" y="3416"/>
              <a:ext cx="117" cy="102"/>
              <a:chOff x="1570" y="3416"/>
              <a:chExt cx="117" cy="102"/>
            </a:xfrm>
            <a:grpFill/>
          </p:grpSpPr>
          <p:sp>
            <p:nvSpPr>
              <p:cNvPr id="83"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84"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15" name="Group 430"/>
            <p:cNvGrpSpPr>
              <a:grpSpLocks/>
            </p:cNvGrpSpPr>
            <p:nvPr/>
          </p:nvGrpSpPr>
          <p:grpSpPr bwMode="auto">
            <a:xfrm>
              <a:off x="1544" y="3525"/>
              <a:ext cx="170" cy="34"/>
              <a:chOff x="1544" y="3525"/>
              <a:chExt cx="170" cy="34"/>
            </a:xfrm>
            <a:grpFill/>
          </p:grpSpPr>
          <p:sp>
            <p:nvSpPr>
              <p:cNvPr id="81"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82"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16" name="Group 433"/>
            <p:cNvGrpSpPr>
              <a:grpSpLocks/>
            </p:cNvGrpSpPr>
            <p:nvPr/>
          </p:nvGrpSpPr>
          <p:grpSpPr bwMode="auto">
            <a:xfrm>
              <a:off x="1544" y="3559"/>
              <a:ext cx="170" cy="11"/>
              <a:chOff x="1544" y="3559"/>
              <a:chExt cx="170" cy="11"/>
            </a:xfrm>
            <a:grpFill/>
          </p:grpSpPr>
          <p:sp>
            <p:nvSpPr>
              <p:cNvPr id="79"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80"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17" name="Group 436"/>
            <p:cNvGrpSpPr>
              <a:grpSpLocks/>
            </p:cNvGrpSpPr>
            <p:nvPr/>
          </p:nvGrpSpPr>
          <p:grpSpPr bwMode="auto">
            <a:xfrm>
              <a:off x="1578" y="3427"/>
              <a:ext cx="106" cy="80"/>
              <a:chOff x="1578" y="3427"/>
              <a:chExt cx="106" cy="80"/>
            </a:xfrm>
            <a:grpFill/>
          </p:grpSpPr>
          <p:sp>
            <p:nvSpPr>
              <p:cNvPr id="77"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78"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18" name="Group 439"/>
            <p:cNvGrpSpPr>
              <a:grpSpLocks/>
            </p:cNvGrpSpPr>
            <p:nvPr/>
          </p:nvGrpSpPr>
          <p:grpSpPr bwMode="auto">
            <a:xfrm>
              <a:off x="1567" y="3525"/>
              <a:ext cx="124" cy="8"/>
              <a:chOff x="1567" y="3525"/>
              <a:chExt cx="124" cy="8"/>
            </a:xfrm>
            <a:grpFill/>
          </p:grpSpPr>
          <p:sp>
            <p:nvSpPr>
              <p:cNvPr id="75"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76"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19" name="Group 442"/>
            <p:cNvGrpSpPr>
              <a:grpSpLocks/>
            </p:cNvGrpSpPr>
            <p:nvPr/>
          </p:nvGrpSpPr>
          <p:grpSpPr bwMode="auto">
            <a:xfrm>
              <a:off x="1589" y="3548"/>
              <a:ext cx="80" cy="3"/>
              <a:chOff x="1589" y="3548"/>
              <a:chExt cx="80" cy="3"/>
            </a:xfrm>
            <a:grpFill/>
          </p:grpSpPr>
          <p:sp>
            <p:nvSpPr>
              <p:cNvPr id="73"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74"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0" name="Group 445"/>
            <p:cNvGrpSpPr>
              <a:grpSpLocks/>
            </p:cNvGrpSpPr>
            <p:nvPr/>
          </p:nvGrpSpPr>
          <p:grpSpPr bwMode="auto">
            <a:xfrm>
              <a:off x="1563" y="3533"/>
              <a:ext cx="132" cy="3"/>
              <a:chOff x="1563" y="3533"/>
              <a:chExt cx="132" cy="3"/>
            </a:xfrm>
            <a:grpFill/>
          </p:grpSpPr>
          <p:sp>
            <p:nvSpPr>
              <p:cNvPr id="71"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72"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1" name="Group 448"/>
            <p:cNvGrpSpPr>
              <a:grpSpLocks/>
            </p:cNvGrpSpPr>
            <p:nvPr/>
          </p:nvGrpSpPr>
          <p:grpSpPr bwMode="auto">
            <a:xfrm>
              <a:off x="1559" y="3540"/>
              <a:ext cx="143" cy="4"/>
              <a:chOff x="1559" y="3540"/>
              <a:chExt cx="143" cy="4"/>
            </a:xfrm>
            <a:grpFill/>
          </p:grpSpPr>
          <p:sp>
            <p:nvSpPr>
              <p:cNvPr id="69"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70"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22" name="Group 451"/>
            <p:cNvGrpSpPr>
              <a:grpSpLocks/>
            </p:cNvGrpSpPr>
            <p:nvPr/>
          </p:nvGrpSpPr>
          <p:grpSpPr bwMode="auto">
            <a:xfrm>
              <a:off x="1570" y="3416"/>
              <a:ext cx="117" cy="102"/>
              <a:chOff x="1570" y="3416"/>
              <a:chExt cx="117" cy="102"/>
            </a:xfrm>
            <a:grpFill/>
          </p:grpSpPr>
          <p:sp>
            <p:nvSpPr>
              <p:cNvPr id="67"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68"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23" name="Group 454"/>
            <p:cNvGrpSpPr>
              <a:grpSpLocks/>
            </p:cNvGrpSpPr>
            <p:nvPr/>
          </p:nvGrpSpPr>
          <p:grpSpPr bwMode="auto">
            <a:xfrm>
              <a:off x="1544" y="3525"/>
              <a:ext cx="170" cy="34"/>
              <a:chOff x="1544" y="3525"/>
              <a:chExt cx="170" cy="34"/>
            </a:xfrm>
            <a:grpFill/>
          </p:grpSpPr>
          <p:sp>
            <p:nvSpPr>
              <p:cNvPr id="65"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66"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24" name="Group 457"/>
            <p:cNvGrpSpPr>
              <a:grpSpLocks/>
            </p:cNvGrpSpPr>
            <p:nvPr/>
          </p:nvGrpSpPr>
          <p:grpSpPr bwMode="auto">
            <a:xfrm>
              <a:off x="1544" y="3559"/>
              <a:ext cx="170" cy="11"/>
              <a:chOff x="1544" y="3559"/>
              <a:chExt cx="170" cy="11"/>
            </a:xfrm>
            <a:grpFill/>
          </p:grpSpPr>
          <p:sp>
            <p:nvSpPr>
              <p:cNvPr id="63"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64"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25" name="Group 460"/>
            <p:cNvGrpSpPr>
              <a:grpSpLocks/>
            </p:cNvGrpSpPr>
            <p:nvPr/>
          </p:nvGrpSpPr>
          <p:grpSpPr bwMode="auto">
            <a:xfrm>
              <a:off x="1578" y="3426"/>
              <a:ext cx="106" cy="87"/>
              <a:chOff x="1578" y="3426"/>
              <a:chExt cx="106" cy="87"/>
            </a:xfrm>
            <a:grpFill/>
          </p:grpSpPr>
          <p:sp>
            <p:nvSpPr>
              <p:cNvPr id="61"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62" name="Rectangle 462"/>
              <p:cNvSpPr>
                <a:spLocks noChangeArrowheads="1"/>
              </p:cNvSpPr>
              <p:nvPr/>
            </p:nvSpPr>
            <p:spPr bwMode="auto">
              <a:xfrm>
                <a:off x="1587" y="3426"/>
                <a:ext cx="94" cy="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cap="rnd">
                <a:solidFill>
                  <a:srgbClr val="000000"/>
                </a:solidFill>
                <a:miter lim="800000"/>
                <a:headEnd/>
                <a:tailEnd/>
              </a:ln>
            </p:spPr>
            <p:txBody>
              <a:bodyPr/>
              <a:lstStyle/>
              <a:p>
                <a:r>
                  <a:rPr lang="es-ES" dirty="0" smtClean="0"/>
                  <a:t>S</a:t>
                </a:r>
                <a:endParaRPr lang="es-ES" dirty="0"/>
              </a:p>
            </p:txBody>
          </p:sp>
        </p:grpSp>
        <p:grpSp>
          <p:nvGrpSpPr>
            <p:cNvPr id="26" name="Group 463"/>
            <p:cNvGrpSpPr>
              <a:grpSpLocks/>
            </p:cNvGrpSpPr>
            <p:nvPr/>
          </p:nvGrpSpPr>
          <p:grpSpPr bwMode="auto">
            <a:xfrm>
              <a:off x="1567" y="3525"/>
              <a:ext cx="124" cy="8"/>
              <a:chOff x="1567" y="3525"/>
              <a:chExt cx="124" cy="8"/>
            </a:xfrm>
            <a:grpFill/>
          </p:grpSpPr>
          <p:sp>
            <p:nvSpPr>
              <p:cNvPr id="59"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60"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27" name="Group 466"/>
            <p:cNvGrpSpPr>
              <a:grpSpLocks/>
            </p:cNvGrpSpPr>
            <p:nvPr/>
          </p:nvGrpSpPr>
          <p:grpSpPr bwMode="auto">
            <a:xfrm>
              <a:off x="1589" y="3548"/>
              <a:ext cx="80" cy="3"/>
              <a:chOff x="1589" y="3548"/>
              <a:chExt cx="80" cy="3"/>
            </a:xfrm>
            <a:grpFill/>
          </p:grpSpPr>
          <p:sp>
            <p:nvSpPr>
              <p:cNvPr id="57"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58"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28" name="Group 469"/>
            <p:cNvGrpSpPr>
              <a:grpSpLocks/>
            </p:cNvGrpSpPr>
            <p:nvPr/>
          </p:nvGrpSpPr>
          <p:grpSpPr bwMode="auto">
            <a:xfrm>
              <a:off x="1563" y="3533"/>
              <a:ext cx="132" cy="3"/>
              <a:chOff x="1563" y="3533"/>
              <a:chExt cx="132" cy="3"/>
            </a:xfrm>
            <a:grpFill/>
          </p:grpSpPr>
          <p:sp>
            <p:nvSpPr>
              <p:cNvPr id="55"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56"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29" name="Group 472"/>
            <p:cNvGrpSpPr>
              <a:grpSpLocks/>
            </p:cNvGrpSpPr>
            <p:nvPr/>
          </p:nvGrpSpPr>
          <p:grpSpPr bwMode="auto">
            <a:xfrm>
              <a:off x="1559" y="3540"/>
              <a:ext cx="143" cy="4"/>
              <a:chOff x="1559" y="3540"/>
              <a:chExt cx="143" cy="4"/>
            </a:xfrm>
            <a:grpFill/>
          </p:grpSpPr>
          <p:sp>
            <p:nvSpPr>
              <p:cNvPr id="53"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54"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30" name="225 Grupo"/>
          <p:cNvGrpSpPr/>
          <p:nvPr/>
        </p:nvGrpSpPr>
        <p:grpSpPr>
          <a:xfrm>
            <a:off x="6643702" y="4144932"/>
            <a:ext cx="604840" cy="516380"/>
            <a:chOff x="7681936" y="4046962"/>
            <a:chExt cx="319088" cy="328613"/>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0" scaled="0"/>
          </a:gradFill>
        </p:grpSpPr>
        <p:grpSp>
          <p:nvGrpSpPr>
            <p:cNvPr id="31" name="Group 401"/>
            <p:cNvGrpSpPr>
              <a:grpSpLocks/>
            </p:cNvGrpSpPr>
            <p:nvPr/>
          </p:nvGrpSpPr>
          <p:grpSpPr bwMode="auto">
            <a:xfrm>
              <a:off x="7681936" y="4046962"/>
              <a:ext cx="319088" cy="328613"/>
              <a:chOff x="1544" y="3416"/>
              <a:chExt cx="170" cy="154"/>
            </a:xfrm>
            <a:grpFill/>
          </p:grpSpPr>
          <p:grpSp>
            <p:nvGrpSpPr>
              <p:cNvPr id="32" name="Group 402"/>
              <p:cNvGrpSpPr>
                <a:grpSpLocks/>
              </p:cNvGrpSpPr>
              <p:nvPr/>
            </p:nvGrpSpPr>
            <p:grpSpPr bwMode="auto">
              <a:xfrm>
                <a:off x="1544" y="3416"/>
                <a:ext cx="170" cy="154"/>
                <a:chOff x="1544" y="3416"/>
                <a:chExt cx="170" cy="154"/>
              </a:xfrm>
              <a:grpFill/>
            </p:grpSpPr>
            <p:grpSp>
              <p:nvGrpSpPr>
                <p:cNvPr id="33" name="Group 403"/>
                <p:cNvGrpSpPr>
                  <a:grpSpLocks/>
                </p:cNvGrpSpPr>
                <p:nvPr/>
              </p:nvGrpSpPr>
              <p:grpSpPr bwMode="auto">
                <a:xfrm>
                  <a:off x="1570" y="3416"/>
                  <a:ext cx="117" cy="102"/>
                  <a:chOff x="1570" y="3416"/>
                  <a:chExt cx="117" cy="102"/>
                </a:xfrm>
                <a:grpFill/>
              </p:grpSpPr>
              <p:sp>
                <p:nvSpPr>
                  <p:cNvPr id="182" name="Rectangle 404"/>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83" name="Rectangle 405"/>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34" name="Group 406"/>
                <p:cNvGrpSpPr>
                  <a:grpSpLocks/>
                </p:cNvGrpSpPr>
                <p:nvPr/>
              </p:nvGrpSpPr>
              <p:grpSpPr bwMode="auto">
                <a:xfrm>
                  <a:off x="1544" y="3525"/>
                  <a:ext cx="170" cy="34"/>
                  <a:chOff x="1544" y="3525"/>
                  <a:chExt cx="170" cy="34"/>
                </a:xfrm>
                <a:grpFill/>
              </p:grpSpPr>
              <p:sp>
                <p:nvSpPr>
                  <p:cNvPr id="180" name="Freeform 407"/>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81" name="Freeform 408"/>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35" name="Group 409"/>
                <p:cNvGrpSpPr>
                  <a:grpSpLocks/>
                </p:cNvGrpSpPr>
                <p:nvPr/>
              </p:nvGrpSpPr>
              <p:grpSpPr bwMode="auto">
                <a:xfrm>
                  <a:off x="1544" y="3559"/>
                  <a:ext cx="170" cy="11"/>
                  <a:chOff x="1544" y="3559"/>
                  <a:chExt cx="170" cy="11"/>
                </a:xfrm>
                <a:grpFill/>
              </p:grpSpPr>
              <p:sp>
                <p:nvSpPr>
                  <p:cNvPr id="178" name="Rectangle 410"/>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79" name="Rectangle 411"/>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36" name="Group 412"/>
                <p:cNvGrpSpPr>
                  <a:grpSpLocks/>
                </p:cNvGrpSpPr>
                <p:nvPr/>
              </p:nvGrpSpPr>
              <p:grpSpPr bwMode="auto">
                <a:xfrm>
                  <a:off x="1578" y="3427"/>
                  <a:ext cx="106" cy="80"/>
                  <a:chOff x="1578" y="3427"/>
                  <a:chExt cx="106" cy="80"/>
                </a:xfrm>
                <a:grpFill/>
              </p:grpSpPr>
              <p:sp>
                <p:nvSpPr>
                  <p:cNvPr id="176" name="Rectangle 413"/>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77" name="Rectangle 414"/>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37" name="Group 415"/>
                <p:cNvGrpSpPr>
                  <a:grpSpLocks/>
                </p:cNvGrpSpPr>
                <p:nvPr/>
              </p:nvGrpSpPr>
              <p:grpSpPr bwMode="auto">
                <a:xfrm>
                  <a:off x="1567" y="3525"/>
                  <a:ext cx="124" cy="8"/>
                  <a:chOff x="1567" y="3525"/>
                  <a:chExt cx="124" cy="8"/>
                </a:xfrm>
                <a:grpFill/>
              </p:grpSpPr>
              <p:sp>
                <p:nvSpPr>
                  <p:cNvPr id="174" name="Freeform 416"/>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75" name="Freeform 417"/>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38" name="Group 418"/>
                <p:cNvGrpSpPr>
                  <a:grpSpLocks/>
                </p:cNvGrpSpPr>
                <p:nvPr/>
              </p:nvGrpSpPr>
              <p:grpSpPr bwMode="auto">
                <a:xfrm>
                  <a:off x="1589" y="3548"/>
                  <a:ext cx="80" cy="3"/>
                  <a:chOff x="1589" y="3548"/>
                  <a:chExt cx="80" cy="3"/>
                </a:xfrm>
                <a:grpFill/>
              </p:grpSpPr>
              <p:sp>
                <p:nvSpPr>
                  <p:cNvPr id="172" name="Freeform 419"/>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73" name="Freeform 420"/>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39" name="Group 421"/>
                <p:cNvGrpSpPr>
                  <a:grpSpLocks/>
                </p:cNvGrpSpPr>
                <p:nvPr/>
              </p:nvGrpSpPr>
              <p:grpSpPr bwMode="auto">
                <a:xfrm>
                  <a:off x="1563" y="3533"/>
                  <a:ext cx="132" cy="3"/>
                  <a:chOff x="1563" y="3533"/>
                  <a:chExt cx="132" cy="3"/>
                </a:xfrm>
                <a:grpFill/>
              </p:grpSpPr>
              <p:sp>
                <p:nvSpPr>
                  <p:cNvPr id="170" name="Freeform 422"/>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71" name="Freeform 423"/>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0" name="Group 424"/>
                <p:cNvGrpSpPr>
                  <a:grpSpLocks/>
                </p:cNvGrpSpPr>
                <p:nvPr/>
              </p:nvGrpSpPr>
              <p:grpSpPr bwMode="auto">
                <a:xfrm>
                  <a:off x="1559" y="3540"/>
                  <a:ext cx="143" cy="4"/>
                  <a:chOff x="1559" y="3540"/>
                  <a:chExt cx="143" cy="4"/>
                </a:xfrm>
                <a:grpFill/>
              </p:grpSpPr>
              <p:sp>
                <p:nvSpPr>
                  <p:cNvPr id="168" name="Freeform 425"/>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69" name="Freeform 426"/>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grpSp>
            <p:nvGrpSpPr>
              <p:cNvPr id="41" name="Group 427"/>
              <p:cNvGrpSpPr>
                <a:grpSpLocks/>
              </p:cNvGrpSpPr>
              <p:nvPr/>
            </p:nvGrpSpPr>
            <p:grpSpPr bwMode="auto">
              <a:xfrm>
                <a:off x="1570" y="3416"/>
                <a:ext cx="117" cy="102"/>
                <a:chOff x="1570" y="3416"/>
                <a:chExt cx="117" cy="102"/>
              </a:xfrm>
              <a:grpFill/>
            </p:grpSpPr>
            <p:sp>
              <p:nvSpPr>
                <p:cNvPr id="158" name="Rectangle 428"/>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59" name="Rectangle 429"/>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42" name="Group 430"/>
              <p:cNvGrpSpPr>
                <a:grpSpLocks/>
              </p:cNvGrpSpPr>
              <p:nvPr/>
            </p:nvGrpSpPr>
            <p:grpSpPr bwMode="auto">
              <a:xfrm>
                <a:off x="1544" y="3525"/>
                <a:ext cx="170" cy="34"/>
                <a:chOff x="1544" y="3525"/>
                <a:chExt cx="170" cy="34"/>
              </a:xfrm>
              <a:grpFill/>
            </p:grpSpPr>
            <p:sp>
              <p:nvSpPr>
                <p:cNvPr id="156" name="Freeform 431"/>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57" name="Freeform 432"/>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43" name="Group 433"/>
              <p:cNvGrpSpPr>
                <a:grpSpLocks/>
              </p:cNvGrpSpPr>
              <p:nvPr/>
            </p:nvGrpSpPr>
            <p:grpSpPr bwMode="auto">
              <a:xfrm>
                <a:off x="1544" y="3559"/>
                <a:ext cx="170" cy="11"/>
                <a:chOff x="1544" y="3559"/>
                <a:chExt cx="170" cy="11"/>
              </a:xfrm>
              <a:grpFill/>
            </p:grpSpPr>
            <p:sp>
              <p:nvSpPr>
                <p:cNvPr id="154" name="Rectangle 434"/>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55" name="Rectangle 435"/>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44" name="Group 436"/>
              <p:cNvGrpSpPr>
                <a:grpSpLocks/>
              </p:cNvGrpSpPr>
              <p:nvPr/>
            </p:nvGrpSpPr>
            <p:grpSpPr bwMode="auto">
              <a:xfrm>
                <a:off x="1578" y="3427"/>
                <a:ext cx="106" cy="80"/>
                <a:chOff x="1578" y="3427"/>
                <a:chExt cx="106" cy="80"/>
              </a:xfrm>
              <a:grpFill/>
            </p:grpSpPr>
            <p:sp>
              <p:nvSpPr>
                <p:cNvPr id="152" name="Rectangle 437"/>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53" name="Rectangle 438"/>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45" name="Group 439"/>
              <p:cNvGrpSpPr>
                <a:grpSpLocks/>
              </p:cNvGrpSpPr>
              <p:nvPr/>
            </p:nvGrpSpPr>
            <p:grpSpPr bwMode="auto">
              <a:xfrm>
                <a:off x="1567" y="3525"/>
                <a:ext cx="124" cy="8"/>
                <a:chOff x="1567" y="3525"/>
                <a:chExt cx="124" cy="8"/>
              </a:xfrm>
              <a:grpFill/>
            </p:grpSpPr>
            <p:sp>
              <p:nvSpPr>
                <p:cNvPr id="150" name="Freeform 440"/>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51" name="Freeform 441"/>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46" name="Group 442"/>
              <p:cNvGrpSpPr>
                <a:grpSpLocks/>
              </p:cNvGrpSpPr>
              <p:nvPr/>
            </p:nvGrpSpPr>
            <p:grpSpPr bwMode="auto">
              <a:xfrm>
                <a:off x="1589" y="3548"/>
                <a:ext cx="80" cy="3"/>
                <a:chOff x="1589" y="3548"/>
                <a:chExt cx="80" cy="3"/>
              </a:xfrm>
              <a:grpFill/>
            </p:grpSpPr>
            <p:sp>
              <p:nvSpPr>
                <p:cNvPr id="148" name="Freeform 443"/>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49" name="Freeform 444"/>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47" name="Group 445"/>
              <p:cNvGrpSpPr>
                <a:grpSpLocks/>
              </p:cNvGrpSpPr>
              <p:nvPr/>
            </p:nvGrpSpPr>
            <p:grpSpPr bwMode="auto">
              <a:xfrm>
                <a:off x="1563" y="3533"/>
                <a:ext cx="132" cy="3"/>
                <a:chOff x="1563" y="3533"/>
                <a:chExt cx="132" cy="3"/>
              </a:xfrm>
              <a:grpFill/>
            </p:grpSpPr>
            <p:sp>
              <p:nvSpPr>
                <p:cNvPr id="146" name="Freeform 446"/>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47" name="Freeform 447"/>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48" name="Group 448"/>
              <p:cNvGrpSpPr>
                <a:grpSpLocks/>
              </p:cNvGrpSpPr>
              <p:nvPr/>
            </p:nvGrpSpPr>
            <p:grpSpPr bwMode="auto">
              <a:xfrm>
                <a:off x="1559" y="3540"/>
                <a:ext cx="143" cy="4"/>
                <a:chOff x="1559" y="3540"/>
                <a:chExt cx="143" cy="4"/>
              </a:xfrm>
              <a:grpFill/>
            </p:grpSpPr>
            <p:sp>
              <p:nvSpPr>
                <p:cNvPr id="144" name="Freeform 449"/>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45" name="Freeform 450"/>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nvGrpSpPr>
              <p:cNvPr id="49" name="Group 451"/>
              <p:cNvGrpSpPr>
                <a:grpSpLocks/>
              </p:cNvGrpSpPr>
              <p:nvPr/>
            </p:nvGrpSpPr>
            <p:grpSpPr bwMode="auto">
              <a:xfrm>
                <a:off x="1570" y="3416"/>
                <a:ext cx="117" cy="102"/>
                <a:chOff x="1570" y="3416"/>
                <a:chExt cx="117" cy="102"/>
              </a:xfrm>
              <a:grpFill/>
            </p:grpSpPr>
            <p:sp>
              <p:nvSpPr>
                <p:cNvPr id="142" name="Rectangle 452"/>
                <p:cNvSpPr>
                  <a:spLocks noChangeArrowheads="1"/>
                </p:cNvSpPr>
                <p:nvPr/>
              </p:nvSpPr>
              <p:spPr bwMode="auto">
                <a:xfrm>
                  <a:off x="1570" y="3416"/>
                  <a:ext cx="117" cy="102"/>
                </a:xfrm>
                <a:prstGeom prst="rect">
                  <a:avLst/>
                </a:prstGeom>
                <a:grpFill/>
                <a:ln w="9525">
                  <a:noFill/>
                  <a:miter lim="800000"/>
                  <a:headEnd/>
                  <a:tailEnd/>
                </a:ln>
              </p:spPr>
              <p:txBody>
                <a:bodyPr/>
                <a:lstStyle/>
                <a:p>
                  <a:endParaRPr lang="es-ES"/>
                </a:p>
              </p:txBody>
            </p:sp>
            <p:sp>
              <p:nvSpPr>
                <p:cNvPr id="143" name="Rectangle 453"/>
                <p:cNvSpPr>
                  <a:spLocks noChangeArrowheads="1"/>
                </p:cNvSpPr>
                <p:nvPr/>
              </p:nvSpPr>
              <p:spPr bwMode="auto">
                <a:xfrm>
                  <a:off x="1570" y="3416"/>
                  <a:ext cx="117" cy="102"/>
                </a:xfrm>
                <a:prstGeom prst="rect">
                  <a:avLst/>
                </a:prstGeom>
                <a:grpFill/>
                <a:ln w="6350" cap="rnd">
                  <a:solidFill>
                    <a:srgbClr val="000000"/>
                  </a:solidFill>
                  <a:miter lim="800000"/>
                  <a:headEnd/>
                  <a:tailEnd/>
                </a:ln>
              </p:spPr>
              <p:txBody>
                <a:bodyPr/>
                <a:lstStyle/>
                <a:p>
                  <a:endParaRPr lang="es-ES"/>
                </a:p>
              </p:txBody>
            </p:sp>
          </p:grpSp>
          <p:grpSp>
            <p:nvGrpSpPr>
              <p:cNvPr id="50" name="Group 454"/>
              <p:cNvGrpSpPr>
                <a:grpSpLocks/>
              </p:cNvGrpSpPr>
              <p:nvPr/>
            </p:nvGrpSpPr>
            <p:grpSpPr bwMode="auto">
              <a:xfrm>
                <a:off x="1544" y="3525"/>
                <a:ext cx="170" cy="34"/>
                <a:chOff x="1544" y="3525"/>
                <a:chExt cx="170" cy="34"/>
              </a:xfrm>
              <a:grpFill/>
            </p:grpSpPr>
            <p:sp>
              <p:nvSpPr>
                <p:cNvPr id="140" name="Freeform 455"/>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9525">
                  <a:noFill/>
                  <a:round/>
                  <a:headEnd/>
                  <a:tailEnd/>
                </a:ln>
              </p:spPr>
              <p:txBody>
                <a:bodyPr/>
                <a:lstStyle/>
                <a:p>
                  <a:endParaRPr lang="es-ES"/>
                </a:p>
              </p:txBody>
            </p:sp>
            <p:sp>
              <p:nvSpPr>
                <p:cNvPr id="141" name="Freeform 456"/>
                <p:cNvSpPr>
                  <a:spLocks/>
                </p:cNvSpPr>
                <p:nvPr/>
              </p:nvSpPr>
              <p:spPr bwMode="auto">
                <a:xfrm>
                  <a:off x="1544" y="3525"/>
                  <a:ext cx="170" cy="34"/>
                </a:xfrm>
                <a:custGeom>
                  <a:avLst/>
                  <a:gdLst>
                    <a:gd name="T0" fmla="*/ 26 w 170"/>
                    <a:gd name="T1" fmla="*/ 0 h 34"/>
                    <a:gd name="T2" fmla="*/ 0 w 170"/>
                    <a:gd name="T3" fmla="*/ 34 h 34"/>
                    <a:gd name="T4" fmla="*/ 170 w 170"/>
                    <a:gd name="T5" fmla="*/ 34 h 34"/>
                    <a:gd name="T6" fmla="*/ 143 w 170"/>
                    <a:gd name="T7" fmla="*/ 0 h 34"/>
                    <a:gd name="T8" fmla="*/ 26 w 170"/>
                    <a:gd name="T9" fmla="*/ 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26" y="0"/>
                      </a:moveTo>
                      <a:lnTo>
                        <a:pt x="0" y="34"/>
                      </a:lnTo>
                      <a:lnTo>
                        <a:pt x="170" y="34"/>
                      </a:lnTo>
                      <a:lnTo>
                        <a:pt x="143" y="0"/>
                      </a:lnTo>
                      <a:lnTo>
                        <a:pt x="26" y="0"/>
                      </a:lnTo>
                      <a:close/>
                    </a:path>
                  </a:pathLst>
                </a:custGeom>
                <a:grpFill/>
                <a:ln w="6350" cap="rnd">
                  <a:solidFill>
                    <a:srgbClr val="000000"/>
                  </a:solidFill>
                  <a:round/>
                  <a:headEnd/>
                  <a:tailEnd/>
                </a:ln>
              </p:spPr>
              <p:txBody>
                <a:bodyPr/>
                <a:lstStyle/>
                <a:p>
                  <a:endParaRPr lang="es-ES"/>
                </a:p>
              </p:txBody>
            </p:sp>
          </p:grpSp>
          <p:grpSp>
            <p:nvGrpSpPr>
              <p:cNvPr id="51" name="Group 457"/>
              <p:cNvGrpSpPr>
                <a:grpSpLocks/>
              </p:cNvGrpSpPr>
              <p:nvPr/>
            </p:nvGrpSpPr>
            <p:grpSpPr bwMode="auto">
              <a:xfrm>
                <a:off x="1544" y="3559"/>
                <a:ext cx="170" cy="11"/>
                <a:chOff x="1544" y="3559"/>
                <a:chExt cx="170" cy="11"/>
              </a:xfrm>
              <a:grpFill/>
            </p:grpSpPr>
            <p:sp>
              <p:nvSpPr>
                <p:cNvPr id="138" name="Rectangle 458"/>
                <p:cNvSpPr>
                  <a:spLocks noChangeArrowheads="1"/>
                </p:cNvSpPr>
                <p:nvPr/>
              </p:nvSpPr>
              <p:spPr bwMode="auto">
                <a:xfrm>
                  <a:off x="1544" y="3559"/>
                  <a:ext cx="170" cy="11"/>
                </a:xfrm>
                <a:prstGeom prst="rect">
                  <a:avLst/>
                </a:prstGeom>
                <a:grpFill/>
                <a:ln w="9525">
                  <a:noFill/>
                  <a:miter lim="800000"/>
                  <a:headEnd/>
                  <a:tailEnd/>
                </a:ln>
              </p:spPr>
              <p:txBody>
                <a:bodyPr/>
                <a:lstStyle/>
                <a:p>
                  <a:endParaRPr lang="es-ES"/>
                </a:p>
              </p:txBody>
            </p:sp>
            <p:sp>
              <p:nvSpPr>
                <p:cNvPr id="139" name="Rectangle 459"/>
                <p:cNvSpPr>
                  <a:spLocks noChangeArrowheads="1"/>
                </p:cNvSpPr>
                <p:nvPr/>
              </p:nvSpPr>
              <p:spPr bwMode="auto">
                <a:xfrm>
                  <a:off x="1544" y="3559"/>
                  <a:ext cx="170" cy="11"/>
                </a:xfrm>
                <a:prstGeom prst="rect">
                  <a:avLst/>
                </a:prstGeom>
                <a:grpFill/>
                <a:ln w="6350" cap="rnd">
                  <a:solidFill>
                    <a:srgbClr val="000000"/>
                  </a:solidFill>
                  <a:miter lim="800000"/>
                  <a:headEnd/>
                  <a:tailEnd/>
                </a:ln>
              </p:spPr>
              <p:txBody>
                <a:bodyPr/>
                <a:lstStyle/>
                <a:p>
                  <a:endParaRPr lang="es-ES"/>
                </a:p>
              </p:txBody>
            </p:sp>
          </p:grpSp>
          <p:grpSp>
            <p:nvGrpSpPr>
              <p:cNvPr id="52" name="Group 460"/>
              <p:cNvGrpSpPr>
                <a:grpSpLocks/>
              </p:cNvGrpSpPr>
              <p:nvPr/>
            </p:nvGrpSpPr>
            <p:grpSpPr bwMode="auto">
              <a:xfrm>
                <a:off x="1578" y="3427"/>
                <a:ext cx="106" cy="80"/>
                <a:chOff x="1578" y="3427"/>
                <a:chExt cx="106" cy="80"/>
              </a:xfrm>
              <a:grpFill/>
            </p:grpSpPr>
            <p:sp>
              <p:nvSpPr>
                <p:cNvPr id="136" name="Rectangle 461"/>
                <p:cNvSpPr>
                  <a:spLocks noChangeArrowheads="1"/>
                </p:cNvSpPr>
                <p:nvPr/>
              </p:nvSpPr>
              <p:spPr bwMode="auto">
                <a:xfrm>
                  <a:off x="1578" y="3427"/>
                  <a:ext cx="106" cy="80"/>
                </a:xfrm>
                <a:prstGeom prst="rect">
                  <a:avLst/>
                </a:prstGeom>
                <a:grpFill/>
                <a:ln w="9525">
                  <a:noFill/>
                  <a:miter lim="800000"/>
                  <a:headEnd/>
                  <a:tailEnd/>
                </a:ln>
              </p:spPr>
              <p:txBody>
                <a:bodyPr/>
                <a:lstStyle/>
                <a:p>
                  <a:endParaRPr lang="es-ES"/>
                </a:p>
              </p:txBody>
            </p:sp>
            <p:sp>
              <p:nvSpPr>
                <p:cNvPr id="137" name="Rectangle 462"/>
                <p:cNvSpPr>
                  <a:spLocks noChangeArrowheads="1"/>
                </p:cNvSpPr>
                <p:nvPr/>
              </p:nvSpPr>
              <p:spPr bwMode="auto">
                <a:xfrm>
                  <a:off x="1578" y="3427"/>
                  <a:ext cx="106" cy="80"/>
                </a:xfrm>
                <a:prstGeom prst="rect">
                  <a:avLst/>
                </a:prstGeom>
                <a:grpFill/>
                <a:ln w="6350" cap="rnd">
                  <a:solidFill>
                    <a:srgbClr val="000000"/>
                  </a:solidFill>
                  <a:miter lim="800000"/>
                  <a:headEnd/>
                  <a:tailEnd/>
                </a:ln>
              </p:spPr>
              <p:txBody>
                <a:bodyPr/>
                <a:lstStyle/>
                <a:p>
                  <a:endParaRPr lang="es-ES"/>
                </a:p>
              </p:txBody>
            </p:sp>
          </p:grpSp>
          <p:grpSp>
            <p:nvGrpSpPr>
              <p:cNvPr id="85" name="Group 463"/>
              <p:cNvGrpSpPr>
                <a:grpSpLocks/>
              </p:cNvGrpSpPr>
              <p:nvPr/>
            </p:nvGrpSpPr>
            <p:grpSpPr bwMode="auto">
              <a:xfrm>
                <a:off x="1567" y="3525"/>
                <a:ext cx="124" cy="8"/>
                <a:chOff x="1567" y="3525"/>
                <a:chExt cx="124" cy="8"/>
              </a:xfrm>
              <a:grpFill/>
            </p:grpSpPr>
            <p:sp>
              <p:nvSpPr>
                <p:cNvPr id="134" name="Freeform 464"/>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9525">
                  <a:noFill/>
                  <a:round/>
                  <a:headEnd/>
                  <a:tailEnd/>
                </a:ln>
              </p:spPr>
              <p:txBody>
                <a:bodyPr/>
                <a:lstStyle/>
                <a:p>
                  <a:endParaRPr lang="es-ES"/>
                </a:p>
              </p:txBody>
            </p:sp>
            <p:sp>
              <p:nvSpPr>
                <p:cNvPr id="135" name="Freeform 465"/>
                <p:cNvSpPr>
                  <a:spLocks/>
                </p:cNvSpPr>
                <p:nvPr/>
              </p:nvSpPr>
              <p:spPr bwMode="auto">
                <a:xfrm>
                  <a:off x="1567" y="3525"/>
                  <a:ext cx="124" cy="8"/>
                </a:xfrm>
                <a:custGeom>
                  <a:avLst/>
                  <a:gdLst>
                    <a:gd name="T0" fmla="*/ 4 w 124"/>
                    <a:gd name="T1" fmla="*/ 0 h 8"/>
                    <a:gd name="T2" fmla="*/ 0 w 124"/>
                    <a:gd name="T3" fmla="*/ 8 h 8"/>
                    <a:gd name="T4" fmla="*/ 124 w 124"/>
                    <a:gd name="T5" fmla="*/ 8 h 8"/>
                    <a:gd name="T6" fmla="*/ 120 w 124"/>
                    <a:gd name="T7" fmla="*/ 0 h 8"/>
                    <a:gd name="T8" fmla="*/ 4 w 124"/>
                    <a:gd name="T9" fmla="*/ 0 h 8"/>
                    <a:gd name="T10" fmla="*/ 0 60000 65536"/>
                    <a:gd name="T11" fmla="*/ 0 60000 65536"/>
                    <a:gd name="T12" fmla="*/ 0 60000 65536"/>
                    <a:gd name="T13" fmla="*/ 0 60000 65536"/>
                    <a:gd name="T14" fmla="*/ 0 60000 65536"/>
                    <a:gd name="T15" fmla="*/ 0 w 124"/>
                    <a:gd name="T16" fmla="*/ 0 h 8"/>
                    <a:gd name="T17" fmla="*/ 124 w 124"/>
                    <a:gd name="T18" fmla="*/ 8 h 8"/>
                  </a:gdLst>
                  <a:ahLst/>
                  <a:cxnLst>
                    <a:cxn ang="T10">
                      <a:pos x="T0" y="T1"/>
                    </a:cxn>
                    <a:cxn ang="T11">
                      <a:pos x="T2" y="T3"/>
                    </a:cxn>
                    <a:cxn ang="T12">
                      <a:pos x="T4" y="T5"/>
                    </a:cxn>
                    <a:cxn ang="T13">
                      <a:pos x="T6" y="T7"/>
                    </a:cxn>
                    <a:cxn ang="T14">
                      <a:pos x="T8" y="T9"/>
                    </a:cxn>
                  </a:cxnLst>
                  <a:rect l="T15" t="T16" r="T17" b="T18"/>
                  <a:pathLst>
                    <a:path w="124" h="8">
                      <a:moveTo>
                        <a:pt x="4" y="0"/>
                      </a:moveTo>
                      <a:lnTo>
                        <a:pt x="0" y="8"/>
                      </a:lnTo>
                      <a:lnTo>
                        <a:pt x="124" y="8"/>
                      </a:lnTo>
                      <a:lnTo>
                        <a:pt x="120" y="0"/>
                      </a:lnTo>
                      <a:lnTo>
                        <a:pt x="4" y="0"/>
                      </a:lnTo>
                      <a:close/>
                    </a:path>
                  </a:pathLst>
                </a:custGeom>
                <a:grpFill/>
                <a:ln w="6350" cap="rnd">
                  <a:solidFill>
                    <a:srgbClr val="000000"/>
                  </a:solidFill>
                  <a:round/>
                  <a:headEnd/>
                  <a:tailEnd/>
                </a:ln>
              </p:spPr>
              <p:txBody>
                <a:bodyPr/>
                <a:lstStyle/>
                <a:p>
                  <a:endParaRPr lang="es-ES"/>
                </a:p>
              </p:txBody>
            </p:sp>
          </p:grpSp>
          <p:grpSp>
            <p:nvGrpSpPr>
              <p:cNvPr id="86" name="Group 466"/>
              <p:cNvGrpSpPr>
                <a:grpSpLocks/>
              </p:cNvGrpSpPr>
              <p:nvPr/>
            </p:nvGrpSpPr>
            <p:grpSpPr bwMode="auto">
              <a:xfrm>
                <a:off x="1589" y="3548"/>
                <a:ext cx="80" cy="3"/>
                <a:chOff x="1589" y="3548"/>
                <a:chExt cx="80" cy="3"/>
              </a:xfrm>
              <a:grpFill/>
            </p:grpSpPr>
            <p:sp>
              <p:nvSpPr>
                <p:cNvPr id="132" name="Freeform 467"/>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9525">
                  <a:noFill/>
                  <a:round/>
                  <a:headEnd/>
                  <a:tailEnd/>
                </a:ln>
              </p:spPr>
              <p:txBody>
                <a:bodyPr/>
                <a:lstStyle/>
                <a:p>
                  <a:endParaRPr lang="es-ES"/>
                </a:p>
              </p:txBody>
            </p:sp>
            <p:sp>
              <p:nvSpPr>
                <p:cNvPr id="133" name="Freeform 468"/>
                <p:cNvSpPr>
                  <a:spLocks/>
                </p:cNvSpPr>
                <p:nvPr/>
              </p:nvSpPr>
              <p:spPr bwMode="auto">
                <a:xfrm>
                  <a:off x="1589" y="3548"/>
                  <a:ext cx="80" cy="3"/>
                </a:xfrm>
                <a:custGeom>
                  <a:avLst/>
                  <a:gdLst>
                    <a:gd name="T0" fmla="*/ 4 w 80"/>
                    <a:gd name="T1" fmla="*/ 0 h 3"/>
                    <a:gd name="T2" fmla="*/ 0 w 80"/>
                    <a:gd name="T3" fmla="*/ 3 h 3"/>
                    <a:gd name="T4" fmla="*/ 80 w 80"/>
                    <a:gd name="T5" fmla="*/ 3 h 3"/>
                    <a:gd name="T6" fmla="*/ 80 w 80"/>
                    <a:gd name="T7" fmla="*/ 0 h 3"/>
                    <a:gd name="T8" fmla="*/ 4 w 80"/>
                    <a:gd name="T9" fmla="*/ 0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4" y="0"/>
                      </a:moveTo>
                      <a:lnTo>
                        <a:pt x="0" y="3"/>
                      </a:lnTo>
                      <a:lnTo>
                        <a:pt x="80" y="3"/>
                      </a:lnTo>
                      <a:lnTo>
                        <a:pt x="80" y="0"/>
                      </a:lnTo>
                      <a:lnTo>
                        <a:pt x="4" y="0"/>
                      </a:lnTo>
                      <a:close/>
                    </a:path>
                  </a:pathLst>
                </a:custGeom>
                <a:grpFill/>
                <a:ln w="6350" cap="rnd">
                  <a:solidFill>
                    <a:srgbClr val="000000"/>
                  </a:solidFill>
                  <a:round/>
                  <a:headEnd/>
                  <a:tailEnd/>
                </a:ln>
              </p:spPr>
              <p:txBody>
                <a:bodyPr/>
                <a:lstStyle/>
                <a:p>
                  <a:endParaRPr lang="es-ES"/>
                </a:p>
              </p:txBody>
            </p:sp>
          </p:grpSp>
          <p:grpSp>
            <p:nvGrpSpPr>
              <p:cNvPr id="87" name="Group 469"/>
              <p:cNvGrpSpPr>
                <a:grpSpLocks/>
              </p:cNvGrpSpPr>
              <p:nvPr/>
            </p:nvGrpSpPr>
            <p:grpSpPr bwMode="auto">
              <a:xfrm>
                <a:off x="1563" y="3533"/>
                <a:ext cx="132" cy="3"/>
                <a:chOff x="1563" y="3533"/>
                <a:chExt cx="132" cy="3"/>
              </a:xfrm>
              <a:grpFill/>
            </p:grpSpPr>
            <p:sp>
              <p:nvSpPr>
                <p:cNvPr id="130" name="Freeform 470"/>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9525">
                  <a:noFill/>
                  <a:round/>
                  <a:headEnd/>
                  <a:tailEnd/>
                </a:ln>
              </p:spPr>
              <p:txBody>
                <a:bodyPr/>
                <a:lstStyle/>
                <a:p>
                  <a:endParaRPr lang="es-ES"/>
                </a:p>
              </p:txBody>
            </p:sp>
            <p:sp>
              <p:nvSpPr>
                <p:cNvPr id="131" name="Freeform 471"/>
                <p:cNvSpPr>
                  <a:spLocks/>
                </p:cNvSpPr>
                <p:nvPr/>
              </p:nvSpPr>
              <p:spPr bwMode="auto">
                <a:xfrm>
                  <a:off x="1563" y="3533"/>
                  <a:ext cx="132" cy="3"/>
                </a:xfrm>
                <a:custGeom>
                  <a:avLst/>
                  <a:gdLst>
                    <a:gd name="T0" fmla="*/ 3 w 132"/>
                    <a:gd name="T1" fmla="*/ 0 h 3"/>
                    <a:gd name="T2" fmla="*/ 0 w 132"/>
                    <a:gd name="T3" fmla="*/ 3 h 3"/>
                    <a:gd name="T4" fmla="*/ 132 w 132"/>
                    <a:gd name="T5" fmla="*/ 3 h 3"/>
                    <a:gd name="T6" fmla="*/ 132 w 132"/>
                    <a:gd name="T7" fmla="*/ 0 h 3"/>
                    <a:gd name="T8" fmla="*/ 3 w 132"/>
                    <a:gd name="T9" fmla="*/ 0 h 3"/>
                    <a:gd name="T10" fmla="*/ 0 60000 65536"/>
                    <a:gd name="T11" fmla="*/ 0 60000 65536"/>
                    <a:gd name="T12" fmla="*/ 0 60000 65536"/>
                    <a:gd name="T13" fmla="*/ 0 60000 65536"/>
                    <a:gd name="T14" fmla="*/ 0 60000 65536"/>
                    <a:gd name="T15" fmla="*/ 0 w 132"/>
                    <a:gd name="T16" fmla="*/ 0 h 3"/>
                    <a:gd name="T17" fmla="*/ 132 w 132"/>
                    <a:gd name="T18" fmla="*/ 3 h 3"/>
                  </a:gdLst>
                  <a:ahLst/>
                  <a:cxnLst>
                    <a:cxn ang="T10">
                      <a:pos x="T0" y="T1"/>
                    </a:cxn>
                    <a:cxn ang="T11">
                      <a:pos x="T2" y="T3"/>
                    </a:cxn>
                    <a:cxn ang="T12">
                      <a:pos x="T4" y="T5"/>
                    </a:cxn>
                    <a:cxn ang="T13">
                      <a:pos x="T6" y="T7"/>
                    </a:cxn>
                    <a:cxn ang="T14">
                      <a:pos x="T8" y="T9"/>
                    </a:cxn>
                  </a:cxnLst>
                  <a:rect l="T15" t="T16" r="T17" b="T18"/>
                  <a:pathLst>
                    <a:path w="132" h="3">
                      <a:moveTo>
                        <a:pt x="3" y="0"/>
                      </a:moveTo>
                      <a:lnTo>
                        <a:pt x="0" y="3"/>
                      </a:lnTo>
                      <a:lnTo>
                        <a:pt x="132" y="3"/>
                      </a:lnTo>
                      <a:lnTo>
                        <a:pt x="132" y="0"/>
                      </a:lnTo>
                      <a:lnTo>
                        <a:pt x="3" y="0"/>
                      </a:lnTo>
                      <a:close/>
                    </a:path>
                  </a:pathLst>
                </a:custGeom>
                <a:grpFill/>
                <a:ln w="6350" cap="rnd">
                  <a:solidFill>
                    <a:srgbClr val="000000"/>
                  </a:solidFill>
                  <a:round/>
                  <a:headEnd/>
                  <a:tailEnd/>
                </a:ln>
              </p:spPr>
              <p:txBody>
                <a:bodyPr/>
                <a:lstStyle/>
                <a:p>
                  <a:endParaRPr lang="es-ES"/>
                </a:p>
              </p:txBody>
            </p:sp>
          </p:grpSp>
          <p:grpSp>
            <p:nvGrpSpPr>
              <p:cNvPr id="88" name="Group 472"/>
              <p:cNvGrpSpPr>
                <a:grpSpLocks/>
              </p:cNvGrpSpPr>
              <p:nvPr/>
            </p:nvGrpSpPr>
            <p:grpSpPr bwMode="auto">
              <a:xfrm>
                <a:off x="1559" y="3540"/>
                <a:ext cx="143" cy="4"/>
                <a:chOff x="1559" y="3540"/>
                <a:chExt cx="143" cy="4"/>
              </a:xfrm>
              <a:grpFill/>
            </p:grpSpPr>
            <p:sp>
              <p:nvSpPr>
                <p:cNvPr id="128" name="Freeform 473"/>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9525">
                  <a:noFill/>
                  <a:round/>
                  <a:headEnd/>
                  <a:tailEnd/>
                </a:ln>
              </p:spPr>
              <p:txBody>
                <a:bodyPr/>
                <a:lstStyle/>
                <a:p>
                  <a:endParaRPr lang="es-ES"/>
                </a:p>
              </p:txBody>
            </p:sp>
            <p:sp>
              <p:nvSpPr>
                <p:cNvPr id="129" name="Freeform 474"/>
                <p:cNvSpPr>
                  <a:spLocks/>
                </p:cNvSpPr>
                <p:nvPr/>
              </p:nvSpPr>
              <p:spPr bwMode="auto">
                <a:xfrm>
                  <a:off x="1559" y="3540"/>
                  <a:ext cx="143" cy="4"/>
                </a:xfrm>
                <a:custGeom>
                  <a:avLst/>
                  <a:gdLst>
                    <a:gd name="T0" fmla="*/ 4 w 143"/>
                    <a:gd name="T1" fmla="*/ 0 h 4"/>
                    <a:gd name="T2" fmla="*/ 0 w 143"/>
                    <a:gd name="T3" fmla="*/ 4 h 4"/>
                    <a:gd name="T4" fmla="*/ 143 w 143"/>
                    <a:gd name="T5" fmla="*/ 4 h 4"/>
                    <a:gd name="T6" fmla="*/ 140 w 143"/>
                    <a:gd name="T7" fmla="*/ 0 h 4"/>
                    <a:gd name="T8" fmla="*/ 4 w 143"/>
                    <a:gd name="T9" fmla="*/ 0 h 4"/>
                    <a:gd name="T10" fmla="*/ 0 60000 65536"/>
                    <a:gd name="T11" fmla="*/ 0 60000 65536"/>
                    <a:gd name="T12" fmla="*/ 0 60000 65536"/>
                    <a:gd name="T13" fmla="*/ 0 60000 65536"/>
                    <a:gd name="T14" fmla="*/ 0 60000 65536"/>
                    <a:gd name="T15" fmla="*/ 0 w 143"/>
                    <a:gd name="T16" fmla="*/ 0 h 4"/>
                    <a:gd name="T17" fmla="*/ 143 w 143"/>
                    <a:gd name="T18" fmla="*/ 4 h 4"/>
                  </a:gdLst>
                  <a:ahLst/>
                  <a:cxnLst>
                    <a:cxn ang="T10">
                      <a:pos x="T0" y="T1"/>
                    </a:cxn>
                    <a:cxn ang="T11">
                      <a:pos x="T2" y="T3"/>
                    </a:cxn>
                    <a:cxn ang="T12">
                      <a:pos x="T4" y="T5"/>
                    </a:cxn>
                    <a:cxn ang="T13">
                      <a:pos x="T6" y="T7"/>
                    </a:cxn>
                    <a:cxn ang="T14">
                      <a:pos x="T8" y="T9"/>
                    </a:cxn>
                  </a:cxnLst>
                  <a:rect l="T15" t="T16" r="T17" b="T18"/>
                  <a:pathLst>
                    <a:path w="143" h="4">
                      <a:moveTo>
                        <a:pt x="4" y="0"/>
                      </a:moveTo>
                      <a:lnTo>
                        <a:pt x="0" y="4"/>
                      </a:lnTo>
                      <a:lnTo>
                        <a:pt x="143" y="4"/>
                      </a:lnTo>
                      <a:lnTo>
                        <a:pt x="140" y="0"/>
                      </a:lnTo>
                      <a:lnTo>
                        <a:pt x="4" y="0"/>
                      </a:lnTo>
                      <a:close/>
                    </a:path>
                  </a:pathLst>
                </a:custGeom>
                <a:grpFill/>
                <a:ln w="6350" cap="rnd">
                  <a:solidFill>
                    <a:srgbClr val="000000"/>
                  </a:solidFill>
                  <a:round/>
                  <a:headEnd/>
                  <a:tailEnd/>
                </a:ln>
              </p:spPr>
              <p:txBody>
                <a:bodyPr/>
                <a:lstStyle/>
                <a:p>
                  <a:endParaRPr lang="es-ES"/>
                </a:p>
              </p:txBody>
            </p:sp>
          </p:grpSp>
        </p:grpSp>
        <p:sp>
          <p:nvSpPr>
            <p:cNvPr id="184" name="Text Box 201"/>
            <p:cNvSpPr txBox="1">
              <a:spLocks noChangeArrowheads="1"/>
            </p:cNvSpPr>
            <p:nvPr/>
          </p:nvSpPr>
          <p:spPr bwMode="auto">
            <a:xfrm>
              <a:off x="7754791" y="4083206"/>
              <a:ext cx="166543" cy="195863"/>
            </a:xfrm>
            <a:prstGeom prst="rect">
              <a:avLst/>
            </a:prstGeom>
            <a:grpFill/>
            <a:ln w="9525">
              <a:noFill/>
              <a:miter lim="800000"/>
              <a:headEnd/>
              <a:tailEnd/>
            </a:ln>
          </p:spPr>
          <p:txBody>
            <a:bodyPr wrap="square">
              <a:spAutoFit/>
            </a:bodyPr>
            <a:lstStyle/>
            <a:p>
              <a:pPr>
                <a:spcBef>
                  <a:spcPct val="50000"/>
                </a:spcBef>
              </a:pPr>
              <a:endParaRPr lang="es-ES" sz="1400" b="1" dirty="0"/>
            </a:p>
          </p:txBody>
        </p:sp>
      </p:grpSp>
      <p:sp>
        <p:nvSpPr>
          <p:cNvPr id="186" name="185 Elipse"/>
          <p:cNvSpPr/>
          <p:nvPr/>
        </p:nvSpPr>
        <p:spPr>
          <a:xfrm>
            <a:off x="3432394"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93" name="192 Elipse"/>
          <p:cNvSpPr/>
          <p:nvPr/>
        </p:nvSpPr>
        <p:spPr>
          <a:xfrm>
            <a:off x="5289782" y="3861830"/>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cxnSp>
        <p:nvCxnSpPr>
          <p:cNvPr id="201" name="200 Conector recto"/>
          <p:cNvCxnSpPr>
            <a:stCxn id="14" idx="6"/>
            <a:endCxn id="186" idx="2"/>
          </p:cNvCxnSpPr>
          <p:nvPr/>
        </p:nvCxnSpPr>
        <p:spPr>
          <a:xfrm>
            <a:off x="2211144" y="4216919"/>
            <a:ext cx="122125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202 Conector recto"/>
          <p:cNvCxnSpPr>
            <a:stCxn id="186" idx="6"/>
            <a:endCxn id="193" idx="2"/>
          </p:cNvCxnSpPr>
          <p:nvPr/>
        </p:nvCxnSpPr>
        <p:spPr>
          <a:xfrm>
            <a:off x="4139970" y="4216919"/>
            <a:ext cx="11498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 name="204 Elipse"/>
          <p:cNvSpPr/>
          <p:nvPr/>
        </p:nvSpPr>
        <p:spPr>
          <a:xfrm>
            <a:off x="3428992" y="1571612"/>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208" name="207 Elipse"/>
          <p:cNvSpPr/>
          <p:nvPr/>
        </p:nvSpPr>
        <p:spPr>
          <a:xfrm>
            <a:off x="4864556" y="2500306"/>
            <a:ext cx="707576" cy="710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cxnSp>
        <p:nvCxnSpPr>
          <p:cNvPr id="212" name="211 Conector recto"/>
          <p:cNvCxnSpPr>
            <a:endCxn id="208" idx="1"/>
          </p:cNvCxnSpPr>
          <p:nvPr/>
        </p:nvCxnSpPr>
        <p:spPr>
          <a:xfrm>
            <a:off x="4133850" y="2105025"/>
            <a:ext cx="834328" cy="4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214 Conector recto"/>
          <p:cNvCxnSpPr>
            <a:endCxn id="205" idx="3"/>
          </p:cNvCxnSpPr>
          <p:nvPr/>
        </p:nvCxnSpPr>
        <p:spPr>
          <a:xfrm rot="5400000" flipH="1" flipV="1">
            <a:off x="1931277" y="2256288"/>
            <a:ext cx="1679838" cy="152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05" idx="4"/>
            <a:endCxn id="186" idx="0"/>
          </p:cNvCxnSpPr>
          <p:nvPr/>
        </p:nvCxnSpPr>
        <p:spPr>
          <a:xfrm rot="16200000" flipH="1">
            <a:off x="2994461" y="3070109"/>
            <a:ext cx="1580040" cy="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a:stCxn id="186" idx="7"/>
            <a:endCxn id="208" idx="3"/>
          </p:cNvCxnSpPr>
          <p:nvPr/>
        </p:nvCxnSpPr>
        <p:spPr>
          <a:xfrm rot="5400000" flipH="1" flipV="1">
            <a:off x="4072587" y="3070242"/>
            <a:ext cx="859352" cy="931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56" idx="3"/>
            <a:endCxn id="14" idx="2"/>
          </p:cNvCxnSpPr>
          <p:nvPr/>
        </p:nvCxnSpPr>
        <p:spPr>
          <a:xfrm flipV="1">
            <a:off x="785366" y="4216919"/>
            <a:ext cx="718202" cy="23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193" idx="6"/>
            <a:endCxn id="184" idx="1"/>
          </p:cNvCxnSpPr>
          <p:nvPr/>
        </p:nvCxnSpPr>
        <p:spPr>
          <a:xfrm>
            <a:off x="5997358" y="4216919"/>
            <a:ext cx="784443" cy="138856"/>
          </a:xfrm>
          <a:prstGeom prst="line">
            <a:avLst/>
          </a:prstGeom>
        </p:spPr>
        <p:style>
          <a:lnRef idx="1">
            <a:schemeClr val="accent1"/>
          </a:lnRef>
          <a:fillRef idx="0">
            <a:schemeClr val="accent1"/>
          </a:fillRef>
          <a:effectRef idx="0">
            <a:schemeClr val="accent1"/>
          </a:effectRef>
          <a:fontRef idx="minor">
            <a:schemeClr val="tx1"/>
          </a:fontRef>
        </p:style>
      </p:cxnSp>
      <p:sp>
        <p:nvSpPr>
          <p:cNvPr id="357" name="356 CuadroTexto"/>
          <p:cNvSpPr txBox="1"/>
          <p:nvPr/>
        </p:nvSpPr>
        <p:spPr>
          <a:xfrm>
            <a:off x="6770914" y="4180114"/>
            <a:ext cx="3374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dirty="0" smtClean="0"/>
              <a:t>D</a:t>
            </a:r>
            <a:endParaRPr lang="es-ES" dirty="0"/>
          </a:p>
        </p:txBody>
      </p:sp>
      <p:sp>
        <p:nvSpPr>
          <p:cNvPr id="359" name="358 Elipse"/>
          <p:cNvSpPr/>
          <p:nvPr/>
        </p:nvSpPr>
        <p:spPr>
          <a:xfrm>
            <a:off x="1436218" y="539774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379" name="378 CuadroTexto"/>
          <p:cNvSpPr txBox="1"/>
          <p:nvPr/>
        </p:nvSpPr>
        <p:spPr>
          <a:xfrm>
            <a:off x="1774370" y="4865914"/>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S</a:t>
            </a:r>
            <a:endParaRPr lang="es-ES" i="1" dirty="0"/>
          </a:p>
        </p:txBody>
      </p:sp>
      <p:sp>
        <p:nvSpPr>
          <p:cNvPr id="380" name="379 CuadroTexto"/>
          <p:cNvSpPr txBox="1"/>
          <p:nvPr/>
        </p:nvSpPr>
        <p:spPr>
          <a:xfrm>
            <a:off x="1774370" y="5301343"/>
            <a:ext cx="2623457" cy="369332"/>
          </a:xfrm>
          <a:prstGeom prst="rect">
            <a:avLst/>
          </a:prstGeom>
          <a:noFill/>
        </p:spPr>
        <p:txBody>
          <a:bodyPr wrap="square" rtlCol="0">
            <a:spAutoFit/>
          </a:bodyPr>
          <a:lstStyle/>
          <a:p>
            <a:r>
              <a:rPr lang="es-ES" i="1" dirty="0" smtClean="0"/>
              <a:t>Port </a:t>
            </a:r>
            <a:r>
              <a:rPr lang="es-ES" i="1" dirty="0" err="1" smtClean="0"/>
              <a:t>locked</a:t>
            </a:r>
            <a:r>
              <a:rPr lang="es-ES" i="1" dirty="0" smtClean="0"/>
              <a:t> </a:t>
            </a:r>
            <a:r>
              <a:rPr lang="es-ES" i="1" dirty="0" err="1" smtClean="0"/>
              <a:t>to</a:t>
            </a:r>
            <a:r>
              <a:rPr lang="es-ES" i="1" dirty="0" smtClean="0"/>
              <a:t> D</a:t>
            </a:r>
            <a:endParaRPr lang="es-ES" i="1" dirty="0"/>
          </a:p>
        </p:txBody>
      </p:sp>
      <p:cxnSp>
        <p:nvCxnSpPr>
          <p:cNvPr id="253" name="252 Conector recto"/>
          <p:cNvCxnSpPr>
            <a:endCxn id="193" idx="0"/>
          </p:cNvCxnSpPr>
          <p:nvPr/>
        </p:nvCxnSpPr>
        <p:spPr>
          <a:xfrm rot="16200000" flipH="1">
            <a:off x="5186648" y="3404907"/>
            <a:ext cx="642377" cy="27146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6" name="195 Elipse"/>
          <p:cNvSpPr/>
          <p:nvPr/>
        </p:nvSpPr>
        <p:spPr>
          <a:xfrm>
            <a:off x="1304902" y="412430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199" name="198 Elipse"/>
          <p:cNvSpPr/>
          <p:nvPr/>
        </p:nvSpPr>
        <p:spPr>
          <a:xfrm>
            <a:off x="1438252" y="4952982"/>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6" name="265 Elipse"/>
          <p:cNvSpPr/>
          <p:nvPr/>
        </p:nvSpPr>
        <p:spPr>
          <a:xfrm>
            <a:off x="3216046" y="4127688"/>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7" name="266 Elipse"/>
          <p:cNvSpPr/>
          <p:nvPr/>
        </p:nvSpPr>
        <p:spPr>
          <a:xfrm>
            <a:off x="3324202" y="2162157"/>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62" name="261 Marcador de número de diapositiva"/>
          <p:cNvSpPr>
            <a:spLocks noGrp="1"/>
          </p:cNvSpPr>
          <p:nvPr>
            <p:ph type="sldNum" sz="quarter" idx="12"/>
          </p:nvPr>
        </p:nvSpPr>
        <p:spPr/>
        <p:txBody>
          <a:bodyPr/>
          <a:lstStyle/>
          <a:p>
            <a:fld id="{EA2946C6-B378-40F8-96A0-36430CF103BC}" type="slidenum">
              <a:rPr lang="es-ES" smtClean="0"/>
              <a:pPr/>
              <a:t>45</a:t>
            </a:fld>
            <a:endParaRPr lang="es-ES"/>
          </a:p>
        </p:txBody>
      </p:sp>
      <p:sp>
        <p:nvSpPr>
          <p:cNvPr id="275" name="274 Elipse"/>
          <p:cNvSpPr/>
          <p:nvPr/>
        </p:nvSpPr>
        <p:spPr>
          <a:xfrm>
            <a:off x="4803922" y="2476785"/>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85" name="284 Elipse"/>
          <p:cNvSpPr/>
          <p:nvPr/>
        </p:nvSpPr>
        <p:spPr>
          <a:xfrm>
            <a:off x="5093962" y="4073616"/>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a:t>
            </a:r>
            <a:endParaRPr lang="es-ES" dirty="0">
              <a:solidFill>
                <a:schemeClr val="tx1"/>
              </a:solidFill>
            </a:endParaRPr>
          </a:p>
        </p:txBody>
      </p:sp>
      <p:sp>
        <p:nvSpPr>
          <p:cNvPr id="277" name="276 Elipse"/>
          <p:cNvSpPr/>
          <p:nvPr/>
        </p:nvSpPr>
        <p:spPr>
          <a:xfrm>
            <a:off x="3430046" y="3859482"/>
            <a:ext cx="707576" cy="7101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3</a:t>
            </a:r>
            <a:endParaRPr lang="es-ES" dirty="0">
              <a:solidFill>
                <a:schemeClr val="tx1"/>
              </a:solidFill>
            </a:endParaRPr>
          </a:p>
        </p:txBody>
      </p:sp>
      <p:sp>
        <p:nvSpPr>
          <p:cNvPr id="197" name="196 Elipse"/>
          <p:cNvSpPr/>
          <p:nvPr/>
        </p:nvSpPr>
        <p:spPr>
          <a:xfrm>
            <a:off x="6005873" y="4129311"/>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
        <p:nvSpPr>
          <p:cNvPr id="198" name="197 Elipse"/>
          <p:cNvSpPr/>
          <p:nvPr/>
        </p:nvSpPr>
        <p:spPr>
          <a:xfrm>
            <a:off x="4132526" y="4084763"/>
            <a:ext cx="217716" cy="21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a:t>
            </a:r>
            <a:endParaRPr lang="es-E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Essentials of </a:t>
            </a:r>
            <a:r>
              <a:rPr lang="es-ES" dirty="0" err="1" smtClean="0"/>
              <a:t>Broad-path</a:t>
            </a:r>
            <a:r>
              <a:rPr lang="es-ES" dirty="0" smtClean="0"/>
              <a:t> (ARP-Path)</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A new </a:t>
            </a:r>
            <a:r>
              <a:rPr lang="es-ES" dirty="0" err="1" smtClean="0"/>
              <a:t>layer</a:t>
            </a:r>
            <a:r>
              <a:rPr lang="es-ES" dirty="0" smtClean="0"/>
              <a:t> </a:t>
            </a:r>
            <a:r>
              <a:rPr lang="es-ES" dirty="0" err="1" smtClean="0"/>
              <a:t>two</a:t>
            </a:r>
            <a:r>
              <a:rPr lang="es-ES" dirty="0" smtClean="0"/>
              <a:t> </a:t>
            </a:r>
            <a:r>
              <a:rPr lang="es-ES" dirty="0" err="1" smtClean="0"/>
              <a:t>flood</a:t>
            </a:r>
            <a:r>
              <a:rPr lang="es-ES" dirty="0" smtClean="0"/>
              <a:t> </a:t>
            </a:r>
            <a:r>
              <a:rPr lang="es-ES" dirty="0" err="1" smtClean="0"/>
              <a:t>search&amp;learn</a:t>
            </a:r>
            <a:r>
              <a:rPr lang="es-ES" dirty="0" smtClean="0"/>
              <a:t> </a:t>
            </a:r>
            <a:r>
              <a:rPr lang="es-ES" dirty="0" err="1" smtClean="0"/>
              <a:t>mechanism</a:t>
            </a:r>
            <a:r>
              <a:rPr lang="es-ES" dirty="0" smtClean="0"/>
              <a:t> </a:t>
            </a:r>
            <a:r>
              <a:rPr lang="es-ES" dirty="0" err="1" smtClean="0"/>
              <a:t>is</a:t>
            </a:r>
            <a:r>
              <a:rPr lang="es-ES" dirty="0" smtClean="0"/>
              <a:t> </a:t>
            </a:r>
            <a:r>
              <a:rPr lang="es-ES" dirty="0" err="1" smtClean="0"/>
              <a:t>proposed</a:t>
            </a:r>
            <a:r>
              <a:rPr lang="es-ES" dirty="0" smtClean="0"/>
              <a:t> </a:t>
            </a:r>
            <a:r>
              <a:rPr lang="es-ES" dirty="0" err="1" smtClean="0"/>
              <a:t>that</a:t>
            </a:r>
            <a:r>
              <a:rPr lang="es-ES" dirty="0" smtClean="0"/>
              <a:t>:</a:t>
            </a:r>
          </a:p>
          <a:p>
            <a:pPr lvl="1"/>
            <a:r>
              <a:rPr lang="es-ES" dirty="0" err="1" smtClean="0"/>
              <a:t>Finds</a:t>
            </a:r>
            <a:r>
              <a:rPr lang="es-ES" dirty="0" smtClean="0"/>
              <a:t> </a:t>
            </a:r>
            <a:r>
              <a:rPr lang="es-ES" dirty="0" err="1" smtClean="0"/>
              <a:t>low</a:t>
            </a:r>
            <a:r>
              <a:rPr lang="es-ES" dirty="0" smtClean="0"/>
              <a:t> </a:t>
            </a:r>
            <a:r>
              <a:rPr lang="es-ES" dirty="0" err="1" smtClean="0"/>
              <a:t>latency</a:t>
            </a:r>
            <a:r>
              <a:rPr lang="es-ES" dirty="0" smtClean="0"/>
              <a:t> unicast </a:t>
            </a:r>
            <a:r>
              <a:rPr lang="es-ES" dirty="0" err="1" smtClean="0"/>
              <a:t>path</a:t>
            </a:r>
            <a:r>
              <a:rPr lang="es-ES" dirty="0" smtClean="0"/>
              <a:t> </a:t>
            </a:r>
            <a:r>
              <a:rPr lang="es-ES" dirty="0" err="1" smtClean="0"/>
              <a:t>between</a:t>
            </a:r>
            <a:r>
              <a:rPr lang="es-ES" dirty="0" smtClean="0"/>
              <a:t> hosts </a:t>
            </a:r>
          </a:p>
          <a:p>
            <a:pPr lvl="1"/>
            <a:r>
              <a:rPr lang="es-ES" dirty="0" smtClean="0"/>
              <a:t>“          “       “             “         “    </a:t>
            </a:r>
            <a:r>
              <a:rPr lang="es-ES" dirty="0" err="1" smtClean="0"/>
              <a:t>if</a:t>
            </a:r>
            <a:r>
              <a:rPr lang="es-ES" dirty="0" smtClean="0"/>
              <a:t> </a:t>
            </a:r>
            <a:r>
              <a:rPr lang="es-ES" dirty="0" err="1" smtClean="0"/>
              <a:t>used</a:t>
            </a:r>
            <a:r>
              <a:rPr lang="es-ES" dirty="0" smtClean="0"/>
              <a:t> </a:t>
            </a:r>
            <a:r>
              <a:rPr lang="es-ES" dirty="0" err="1" smtClean="0"/>
              <a:t>between</a:t>
            </a:r>
            <a:r>
              <a:rPr lang="es-ES" dirty="0" smtClean="0"/>
              <a:t> </a:t>
            </a:r>
            <a:r>
              <a:rPr lang="es-ES" dirty="0" smtClean="0"/>
              <a:t>bridges</a:t>
            </a:r>
          </a:p>
          <a:p>
            <a:pPr lvl="1"/>
            <a:r>
              <a:rPr lang="es-ES" b="1" dirty="0" smtClean="0"/>
              <a:t>Sets up </a:t>
            </a:r>
            <a:r>
              <a:rPr lang="es-ES" b="1" dirty="0" err="1" smtClean="0"/>
              <a:t>instantly</a:t>
            </a:r>
            <a:r>
              <a:rPr lang="es-ES" b="1" dirty="0" smtClean="0"/>
              <a:t> </a:t>
            </a:r>
            <a:r>
              <a:rPr lang="es-ES" b="1" dirty="0" err="1" smtClean="0"/>
              <a:t>trees</a:t>
            </a:r>
            <a:r>
              <a:rPr lang="es-ES" b="1" dirty="0" smtClean="0"/>
              <a:t> </a:t>
            </a:r>
            <a:r>
              <a:rPr lang="es-ES" dirty="0" err="1" smtClean="0"/>
              <a:t>rooted</a:t>
            </a:r>
            <a:r>
              <a:rPr lang="es-ES" dirty="0" smtClean="0"/>
              <a:t> at </a:t>
            </a:r>
            <a:r>
              <a:rPr lang="es-ES" dirty="0" err="1" smtClean="0"/>
              <a:t>source</a:t>
            </a:r>
            <a:r>
              <a:rPr lang="es-ES" dirty="0" smtClean="0"/>
              <a:t> host </a:t>
            </a:r>
            <a:r>
              <a:rPr lang="es-ES" dirty="0" err="1" smtClean="0"/>
              <a:t>or</a:t>
            </a:r>
            <a:r>
              <a:rPr lang="es-ES" dirty="0" smtClean="0"/>
              <a:t> bridge </a:t>
            </a:r>
          </a:p>
          <a:p>
            <a:pPr lvl="1"/>
            <a:r>
              <a:rPr lang="es-ES" dirty="0" err="1" smtClean="0"/>
              <a:t>Distributes</a:t>
            </a:r>
            <a:r>
              <a:rPr lang="es-ES" dirty="0" smtClean="0"/>
              <a:t> </a:t>
            </a:r>
            <a:r>
              <a:rPr lang="es-ES" dirty="0" err="1" smtClean="0"/>
              <a:t>multicast</a:t>
            </a:r>
            <a:r>
              <a:rPr lang="es-ES" dirty="0" smtClean="0"/>
              <a:t> and </a:t>
            </a:r>
            <a:r>
              <a:rPr lang="es-ES" dirty="0" err="1" smtClean="0"/>
              <a:t>broadcast</a:t>
            </a:r>
            <a:r>
              <a:rPr lang="es-ES" dirty="0" smtClean="0"/>
              <a:t> </a:t>
            </a:r>
            <a:r>
              <a:rPr lang="es-ES" dirty="0" err="1" smtClean="0"/>
              <a:t>frames</a:t>
            </a:r>
            <a:r>
              <a:rPr lang="es-ES" dirty="0" smtClean="0"/>
              <a:t> </a:t>
            </a:r>
            <a:r>
              <a:rPr lang="es-ES" dirty="0" err="1" smtClean="0"/>
              <a:t>without</a:t>
            </a:r>
            <a:r>
              <a:rPr lang="es-ES" dirty="0" smtClean="0"/>
              <a:t> </a:t>
            </a:r>
            <a:r>
              <a:rPr lang="es-ES" dirty="0" err="1" smtClean="0"/>
              <a:t>loops</a:t>
            </a:r>
            <a:endParaRPr lang="es-ES" dirty="0" smtClean="0"/>
          </a:p>
          <a:p>
            <a:pPr lvl="1"/>
            <a:r>
              <a:rPr lang="es-ES" b="1" dirty="0" err="1" smtClean="0"/>
              <a:t>Distributes</a:t>
            </a:r>
            <a:r>
              <a:rPr lang="es-ES" b="1" dirty="0" smtClean="0"/>
              <a:t> load </a:t>
            </a:r>
            <a:r>
              <a:rPr lang="es-ES" dirty="0" err="1" smtClean="0"/>
              <a:t>among</a:t>
            </a:r>
            <a:r>
              <a:rPr lang="es-ES" dirty="0" smtClean="0"/>
              <a:t> </a:t>
            </a:r>
            <a:r>
              <a:rPr lang="es-ES" dirty="0" err="1" smtClean="0"/>
              <a:t>available</a:t>
            </a:r>
            <a:r>
              <a:rPr lang="es-ES" dirty="0" smtClean="0"/>
              <a:t> </a:t>
            </a:r>
            <a:r>
              <a:rPr lang="es-ES" dirty="0" err="1" smtClean="0"/>
              <a:t>routes</a:t>
            </a:r>
            <a:r>
              <a:rPr lang="es-ES" dirty="0" smtClean="0"/>
              <a:t>, </a:t>
            </a:r>
            <a:r>
              <a:rPr lang="es-ES" dirty="0" err="1" smtClean="0"/>
              <a:t>based</a:t>
            </a:r>
            <a:r>
              <a:rPr lang="es-ES" dirty="0" smtClean="0"/>
              <a:t> </a:t>
            </a:r>
            <a:r>
              <a:rPr lang="es-ES" dirty="0" err="1" smtClean="0"/>
              <a:t>on</a:t>
            </a:r>
            <a:r>
              <a:rPr lang="es-ES" dirty="0" smtClean="0"/>
              <a:t> </a:t>
            </a:r>
            <a:r>
              <a:rPr lang="es-ES" dirty="0" err="1" smtClean="0"/>
              <a:t>path</a:t>
            </a:r>
            <a:r>
              <a:rPr lang="es-ES" dirty="0" smtClean="0"/>
              <a:t> </a:t>
            </a:r>
            <a:r>
              <a:rPr lang="es-ES" dirty="0" err="1" smtClean="0"/>
              <a:t>latency</a:t>
            </a:r>
            <a:r>
              <a:rPr lang="es-ES" dirty="0" smtClean="0"/>
              <a:t>.</a:t>
            </a:r>
          </a:p>
          <a:p>
            <a:pPr lvl="1"/>
            <a:r>
              <a:rPr lang="es-ES" i="1" dirty="0" err="1" smtClean="0"/>
              <a:t>See</a:t>
            </a:r>
            <a:r>
              <a:rPr lang="es-ES" i="1" dirty="0" smtClean="0"/>
              <a:t> back up </a:t>
            </a:r>
            <a:r>
              <a:rPr lang="es-ES" i="1" dirty="0" err="1" smtClean="0"/>
              <a:t>slides</a:t>
            </a:r>
            <a:r>
              <a:rPr lang="es-ES" i="1" dirty="0" smtClean="0"/>
              <a:t> </a:t>
            </a:r>
            <a:r>
              <a:rPr lang="es-ES" i="1" dirty="0" err="1" smtClean="0"/>
              <a:t>for</a:t>
            </a:r>
            <a:r>
              <a:rPr lang="es-ES" i="1" dirty="0" smtClean="0"/>
              <a:t> a </a:t>
            </a:r>
            <a:r>
              <a:rPr lang="es-ES" i="1" dirty="0" err="1" smtClean="0"/>
              <a:t>visualization</a:t>
            </a:r>
            <a:r>
              <a:rPr lang="es-ES" i="1" dirty="0" smtClean="0"/>
              <a:t> of </a:t>
            </a:r>
            <a:r>
              <a:rPr lang="es-ES" i="1" dirty="0" err="1" smtClean="0"/>
              <a:t>the</a:t>
            </a:r>
            <a:r>
              <a:rPr lang="es-ES" i="1" dirty="0" smtClean="0"/>
              <a:t> </a:t>
            </a:r>
            <a:r>
              <a:rPr lang="es-ES" i="1" dirty="0" err="1" smtClean="0"/>
              <a:t>mechanism</a:t>
            </a:r>
            <a:endParaRPr lang="es-ES" i="1" dirty="0" smtClean="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686800" cy="1143000"/>
          </a:xfrm>
        </p:spPr>
        <p:txBody>
          <a:bodyPr>
            <a:normAutofit fontScale="90000"/>
          </a:bodyPr>
          <a:lstStyle/>
          <a:p>
            <a:r>
              <a:rPr lang="es-ES" dirty="0" err="1" smtClean="0"/>
              <a:t>Transparent</a:t>
            </a:r>
            <a:r>
              <a:rPr lang="es-ES" dirty="0" smtClean="0"/>
              <a:t> bridges with </a:t>
            </a:r>
            <a:r>
              <a:rPr lang="es-ES" dirty="0" err="1" smtClean="0"/>
              <a:t>low</a:t>
            </a:r>
            <a:r>
              <a:rPr lang="es-ES" dirty="0" smtClean="0"/>
              <a:t> </a:t>
            </a:r>
            <a:r>
              <a:rPr lang="es-ES" dirty="0" err="1" smtClean="0"/>
              <a:t>latency</a:t>
            </a:r>
            <a:r>
              <a:rPr lang="es-ES" dirty="0" smtClean="0"/>
              <a:t> </a:t>
            </a:r>
            <a:r>
              <a:rPr lang="es-ES" dirty="0" err="1" smtClean="0"/>
              <a:t>paths</a:t>
            </a:r>
            <a:r>
              <a:rPr lang="es-ES" dirty="0" smtClean="0"/>
              <a:t>. </a:t>
            </a:r>
            <a:endParaRPr lang="es-ES" dirty="0"/>
          </a:p>
        </p:txBody>
      </p:sp>
      <p:sp>
        <p:nvSpPr>
          <p:cNvPr id="3" name="2 Marcador de contenido"/>
          <p:cNvSpPr>
            <a:spLocks noGrp="1"/>
          </p:cNvSpPr>
          <p:nvPr>
            <p:ph idx="1"/>
          </p:nvPr>
        </p:nvSpPr>
        <p:spPr>
          <a:xfrm>
            <a:off x="429064" y="1473591"/>
            <a:ext cx="8467725" cy="4475948"/>
          </a:xfrm>
        </p:spPr>
        <p:txBody>
          <a:bodyPr>
            <a:normAutofit lnSpcReduction="10000"/>
          </a:bodyPr>
          <a:lstStyle/>
          <a:p>
            <a:r>
              <a:rPr lang="en-US" dirty="0" smtClean="0"/>
              <a:t>Minimizing protocol messages:</a:t>
            </a:r>
            <a:endParaRPr lang="en-US" sz="3200" dirty="0" smtClean="0"/>
          </a:p>
          <a:p>
            <a:pPr lvl="2"/>
            <a:r>
              <a:rPr lang="en-US" sz="2800" i="1" dirty="0" smtClean="0"/>
              <a:t>Reuse of the </a:t>
            </a:r>
            <a:r>
              <a:rPr lang="en-US" sz="2800" i="1" dirty="0" smtClean="0"/>
              <a:t>standard </a:t>
            </a:r>
            <a:r>
              <a:rPr lang="en-US" sz="2800" i="1" dirty="0" smtClean="0"/>
              <a:t>broadcast ARP messages </a:t>
            </a:r>
            <a:r>
              <a:rPr lang="en-US" sz="2800" i="1" dirty="0" smtClean="0"/>
              <a:t>to set </a:t>
            </a:r>
            <a:r>
              <a:rPr lang="en-US" sz="2800" i="1" dirty="0" smtClean="0"/>
              <a:t>up paths and temporary trees</a:t>
            </a:r>
            <a:endParaRPr lang="en-US" sz="2800" i="1" dirty="0" smtClean="0"/>
          </a:p>
          <a:p>
            <a:pPr lvl="3"/>
            <a:r>
              <a:rPr lang="en-US" b="1" i="1" dirty="0" smtClean="0"/>
              <a:t>No extra message cost </a:t>
            </a:r>
            <a:r>
              <a:rPr lang="en-US" i="1" dirty="0" smtClean="0"/>
              <a:t>to set up paths </a:t>
            </a:r>
            <a:r>
              <a:rPr lang="en-US" i="1" dirty="0" smtClean="0"/>
              <a:t>(excluding replication at redundant </a:t>
            </a:r>
            <a:r>
              <a:rPr lang="en-US" i="1" dirty="0" smtClean="0"/>
              <a:t>links) </a:t>
            </a:r>
          </a:p>
          <a:p>
            <a:r>
              <a:rPr lang="en-US" dirty="0" smtClean="0"/>
              <a:t>How to avoid broadcast loops?</a:t>
            </a:r>
            <a:r>
              <a:rPr lang="en-US" i="1" dirty="0" smtClean="0"/>
              <a:t>:</a:t>
            </a:r>
          </a:p>
          <a:p>
            <a:pPr lvl="1"/>
            <a:r>
              <a:rPr lang="en-US" sz="2400" b="1" i="1" dirty="0" smtClean="0"/>
              <a:t>Limit source address learning: locking </a:t>
            </a:r>
            <a:r>
              <a:rPr lang="en-US" sz="2400" b="1" i="1" dirty="0" smtClean="0"/>
              <a:t>the learning of the address </a:t>
            </a:r>
            <a:r>
              <a:rPr lang="en-US" sz="2400" i="1" dirty="0" smtClean="0"/>
              <a:t>to the port of the bridge that receives first the frame. </a:t>
            </a:r>
            <a:r>
              <a:rPr lang="en-US" sz="2400" i="1" dirty="0" smtClean="0"/>
              <a:t>Learning occurs only with ARP messages.</a:t>
            </a:r>
            <a:endParaRPr lang="en-US" sz="2400" i="1" dirty="0" smtClean="0"/>
          </a:p>
          <a:p>
            <a:pPr lvl="1"/>
            <a:r>
              <a:rPr lang="en-US" dirty="0" smtClean="0"/>
              <a:t> </a:t>
            </a:r>
            <a:r>
              <a:rPr lang="en-US" sz="2400" b="1" i="1" dirty="0" smtClean="0"/>
              <a:t>Discard for a short time all broadcast frames received via a different port  </a:t>
            </a:r>
          </a:p>
          <a:p>
            <a:pPr lvl="1">
              <a:buNone/>
            </a:pP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ARP-Path </a:t>
            </a:r>
            <a:r>
              <a:rPr lang="es-ES" dirty="0" err="1" smtClean="0"/>
              <a:t>mechanism</a:t>
            </a: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7</a:t>
            </a:fld>
            <a:endParaRPr lang="es-ES"/>
          </a:p>
        </p:txBody>
      </p:sp>
      <p:pic>
        <p:nvPicPr>
          <p:cNvPr id="2052" name="Picture 4" descr="http://i.ytimg.com/vi/IhwCYAu_E7E/0.jpg"/>
          <p:cNvPicPr>
            <a:picLocks noChangeAspect="1" noChangeArrowheads="1"/>
          </p:cNvPicPr>
          <p:nvPr/>
        </p:nvPicPr>
        <p:blipFill>
          <a:blip r:embed="rId5" cstate="print"/>
          <a:srcRect/>
          <a:stretch>
            <a:fillRect/>
          </a:stretch>
        </p:blipFill>
        <p:spPr bwMode="auto">
          <a:xfrm>
            <a:off x="902526" y="1551197"/>
            <a:ext cx="2066305" cy="1549729"/>
          </a:xfrm>
          <a:prstGeom prst="rect">
            <a:avLst/>
          </a:prstGeom>
          <a:noFill/>
        </p:spPr>
      </p:pic>
      <p:graphicFrame>
        <p:nvGraphicFramePr>
          <p:cNvPr id="2051" name="Object 3"/>
          <p:cNvGraphicFramePr>
            <a:graphicFrameLocks noChangeAspect="1"/>
          </p:cNvGraphicFramePr>
          <p:nvPr/>
        </p:nvGraphicFramePr>
        <p:xfrm>
          <a:off x="6293409" y="5948054"/>
          <a:ext cx="1614487" cy="685800"/>
        </p:xfrm>
        <a:graphic>
          <a:graphicData uri="http://schemas.openxmlformats.org/presentationml/2006/ole">
            <p:oleObj spid="_x0000_s38915" name="Objeto empaquetador del shell" showAsIcon="1" r:id="rId6" imgW="1614600" imgH="685440" progId="Package">
              <p:embed/>
            </p:oleObj>
          </a:graphicData>
        </a:graphic>
      </p:graphicFrame>
      <p:pic>
        <p:nvPicPr>
          <p:cNvPr id="9" name="VideoDemo-English.mp4">
            <a:hlinkClick r:id="" action="ppaction://media"/>
          </p:cNvPr>
          <p:cNvPicPr>
            <a:picLocks noRot="1" noChangeAspect="1"/>
          </p:cNvPicPr>
          <p:nvPr>
            <a:videoFile r:link="rId2"/>
          </p:nvPr>
        </p:nvPicPr>
        <p:blipFill>
          <a:blip r:embed="rId7" cstate="print"/>
          <a:stretch>
            <a:fillRect/>
          </a:stretch>
        </p:blipFill>
        <p:spPr>
          <a:xfrm>
            <a:off x="0" y="0"/>
            <a:ext cx="9144000" cy="6858000"/>
          </a:xfrm>
          <a:prstGeom prst="rect">
            <a:avLst/>
          </a:prstGeom>
        </p:spPr>
      </p:pic>
      <p:pic>
        <p:nvPicPr>
          <p:cNvPr id="12" name="Picture 4" descr="http://i.ytimg.com/vi/IhwCYAu_E7E/0.jpg"/>
          <p:cNvPicPr>
            <a:picLocks noChangeAspect="1" noChangeArrowheads="1"/>
          </p:cNvPicPr>
          <p:nvPr/>
        </p:nvPicPr>
        <p:blipFill>
          <a:blip r:embed="rId5" cstate="print"/>
          <a:srcRect/>
          <a:stretch>
            <a:fillRect/>
          </a:stretch>
        </p:blipFill>
        <p:spPr bwMode="auto">
          <a:xfrm>
            <a:off x="1650672" y="957430"/>
            <a:ext cx="5783281" cy="43374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Loop</a:t>
            </a:r>
            <a:r>
              <a:rPr lang="es-ES" dirty="0" smtClean="0"/>
              <a:t> </a:t>
            </a:r>
            <a:r>
              <a:rPr lang="es-ES" dirty="0" err="1" smtClean="0"/>
              <a:t>prevention</a:t>
            </a:r>
            <a:endParaRPr lang="es-ES" dirty="0"/>
          </a:p>
        </p:txBody>
      </p:sp>
      <p:sp>
        <p:nvSpPr>
          <p:cNvPr id="4" name="3 Marcador de número de diapositiva"/>
          <p:cNvSpPr>
            <a:spLocks noGrp="1"/>
          </p:cNvSpPr>
          <p:nvPr>
            <p:ph type="sldNum" sz="quarter" idx="12"/>
          </p:nvPr>
        </p:nvSpPr>
        <p:spPr/>
        <p:txBody>
          <a:bodyPr/>
          <a:lstStyle/>
          <a:p>
            <a:fld id="{EA2946C6-B378-40F8-96A0-36430CF103BC}" type="slidenum">
              <a:rPr lang="es-ES" smtClean="0"/>
              <a:pPr/>
              <a:t>8</a:t>
            </a:fld>
            <a:endParaRPr lang="es-ES"/>
          </a:p>
        </p:txBody>
      </p:sp>
      <p:pic>
        <p:nvPicPr>
          <p:cNvPr id="5" name="NoLoops-Fast.mp4">
            <a:hlinkClick r:id="" action="ppaction://media"/>
          </p:cNvPr>
          <p:cNvPicPr>
            <a:picLocks noGrp="1" noRot="1" noChangeAspect="1"/>
          </p:cNvPicPr>
          <p:nvPr>
            <p:ph idx="1"/>
            <a:videoFile r:link="rId1"/>
          </p:nvPr>
        </p:nvPicPr>
        <p:blipFill>
          <a:blip r:embed="rId4" cstate="print"/>
          <a:stretch>
            <a:fillRect/>
          </a:stretch>
        </p:blipFill>
        <p:spPr>
          <a:xfrm>
            <a:off x="3048000" y="2719388"/>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17425"/>
            <a:ext cx="3008313" cy="1162050"/>
          </a:xfrm>
        </p:spPr>
        <p:txBody>
          <a:bodyPr>
            <a:noAutofit/>
          </a:bodyPr>
          <a:lstStyle/>
          <a:p>
            <a:r>
              <a:rPr lang="es-ES" sz="2400" dirty="0" smtClean="0"/>
              <a:t>ARP-Path bridges are compatible </a:t>
            </a:r>
            <a:r>
              <a:rPr lang="es-ES" sz="2400" dirty="0" smtClean="0"/>
              <a:t>with </a:t>
            </a:r>
            <a:r>
              <a:rPr lang="es-ES" sz="2400" dirty="0" err="1" smtClean="0"/>
              <a:t>standard</a:t>
            </a:r>
            <a:r>
              <a:rPr lang="es-ES" sz="2400" dirty="0" smtClean="0"/>
              <a:t> bridges in </a:t>
            </a:r>
            <a:r>
              <a:rPr lang="es-ES" sz="2400" dirty="0" err="1" smtClean="0"/>
              <a:t>core-island</a:t>
            </a:r>
            <a:r>
              <a:rPr lang="es-ES" sz="2400" dirty="0" smtClean="0"/>
              <a:t> </a:t>
            </a:r>
            <a:r>
              <a:rPr lang="es-ES" sz="2400" dirty="0" err="1" smtClean="0"/>
              <a:t>mode</a:t>
            </a:r>
            <a:endParaRPr lang="es-ES" sz="2400" dirty="0"/>
          </a:p>
        </p:txBody>
      </p:sp>
      <p:sp>
        <p:nvSpPr>
          <p:cNvPr id="644" name="643 Marcador de contenido"/>
          <p:cNvSpPr>
            <a:spLocks noGrp="1"/>
          </p:cNvSpPr>
          <p:nvPr>
            <p:ph idx="1"/>
          </p:nvPr>
        </p:nvSpPr>
        <p:spPr>
          <a:xfrm>
            <a:off x="5636757" y="1056522"/>
            <a:ext cx="3244645" cy="5653036"/>
          </a:xfrm>
        </p:spPr>
        <p:txBody>
          <a:bodyPr>
            <a:normAutofit fontScale="92500" lnSpcReduction="10000"/>
          </a:bodyPr>
          <a:lstStyle/>
          <a:p>
            <a:r>
              <a:rPr lang="es-ES" sz="2400" dirty="0" smtClean="0"/>
              <a:t>ARP Path bridges </a:t>
            </a:r>
            <a:r>
              <a:rPr lang="es-ES" sz="2400" dirty="0" err="1" smtClean="0"/>
              <a:t>become</a:t>
            </a:r>
            <a:r>
              <a:rPr lang="es-ES" sz="2400" dirty="0" smtClean="0"/>
              <a:t> </a:t>
            </a:r>
            <a:r>
              <a:rPr lang="es-ES" sz="2400" dirty="0" err="1" smtClean="0"/>
              <a:t>root</a:t>
            </a:r>
            <a:r>
              <a:rPr lang="es-ES" sz="2400" dirty="0" smtClean="0"/>
              <a:t> of </a:t>
            </a:r>
            <a:r>
              <a:rPr lang="es-ES" sz="2400" dirty="0" err="1" smtClean="0"/>
              <a:t>spanning</a:t>
            </a:r>
            <a:r>
              <a:rPr lang="es-ES" sz="2400" dirty="0" smtClean="0"/>
              <a:t> </a:t>
            </a:r>
            <a:r>
              <a:rPr lang="es-ES" sz="2400" dirty="0" err="1" smtClean="0"/>
              <a:t>trees</a:t>
            </a:r>
            <a:r>
              <a:rPr lang="es-ES" sz="2400" dirty="0" smtClean="0"/>
              <a:t> of </a:t>
            </a:r>
            <a:r>
              <a:rPr lang="es-ES" sz="2400" dirty="0" err="1" smtClean="0"/>
              <a:t>standard</a:t>
            </a:r>
            <a:r>
              <a:rPr lang="es-ES" sz="2400" dirty="0" smtClean="0"/>
              <a:t> bridges (</a:t>
            </a:r>
            <a:r>
              <a:rPr lang="es-ES" sz="2400" dirty="0" err="1" smtClean="0"/>
              <a:t>announce</a:t>
            </a:r>
            <a:r>
              <a:rPr lang="es-ES" sz="2400" dirty="0" smtClean="0"/>
              <a:t> a </a:t>
            </a:r>
            <a:r>
              <a:rPr lang="es-ES" sz="2400" dirty="0" err="1" smtClean="0"/>
              <a:t>high</a:t>
            </a:r>
            <a:r>
              <a:rPr lang="es-ES" sz="2400" dirty="0" smtClean="0"/>
              <a:t> </a:t>
            </a:r>
            <a:r>
              <a:rPr lang="es-ES" sz="2400" dirty="0" err="1" smtClean="0"/>
              <a:t>priority</a:t>
            </a:r>
            <a:r>
              <a:rPr lang="es-ES" sz="2400" dirty="0" smtClean="0"/>
              <a:t> virtual </a:t>
            </a:r>
            <a:r>
              <a:rPr lang="es-ES" sz="2400" dirty="0" err="1" smtClean="0"/>
              <a:t>root</a:t>
            </a:r>
            <a:r>
              <a:rPr lang="es-ES" sz="2400" dirty="0" smtClean="0"/>
              <a:t> bridge)</a:t>
            </a:r>
          </a:p>
          <a:p>
            <a:r>
              <a:rPr lang="es-ES" sz="2400" dirty="0" err="1" smtClean="0"/>
              <a:t>Islands</a:t>
            </a:r>
            <a:r>
              <a:rPr lang="es-ES" sz="2400" dirty="0" smtClean="0"/>
              <a:t> </a:t>
            </a:r>
            <a:r>
              <a:rPr lang="es-ES" sz="2400" dirty="0" err="1" smtClean="0"/>
              <a:t>split</a:t>
            </a:r>
            <a:r>
              <a:rPr lang="es-ES" sz="2400" dirty="0" smtClean="0"/>
              <a:t> in </a:t>
            </a:r>
            <a:r>
              <a:rPr lang="es-ES" sz="2400" dirty="0" err="1" smtClean="0"/>
              <a:t>two</a:t>
            </a:r>
            <a:r>
              <a:rPr lang="es-ES" sz="2400" dirty="0" smtClean="0"/>
              <a:t> </a:t>
            </a:r>
            <a:r>
              <a:rPr lang="es-ES" sz="2400" dirty="0" err="1" smtClean="0"/>
              <a:t>or</a:t>
            </a:r>
            <a:r>
              <a:rPr lang="es-ES" sz="2400" dirty="0" smtClean="0"/>
              <a:t> more </a:t>
            </a:r>
            <a:r>
              <a:rPr lang="es-ES" sz="2400" dirty="0" err="1" smtClean="0"/>
              <a:t>trees</a:t>
            </a:r>
            <a:r>
              <a:rPr lang="es-ES" sz="2400" dirty="0" smtClean="0"/>
              <a:t> </a:t>
            </a:r>
            <a:r>
              <a:rPr lang="es-ES" sz="2400" dirty="0" err="1" smtClean="0"/>
              <a:t>if</a:t>
            </a:r>
            <a:r>
              <a:rPr lang="es-ES" sz="2400" dirty="0" smtClean="0"/>
              <a:t> </a:t>
            </a:r>
            <a:r>
              <a:rPr lang="es-ES" sz="2400" dirty="0" err="1" smtClean="0"/>
              <a:t>connected</a:t>
            </a:r>
            <a:r>
              <a:rPr lang="es-ES" sz="2400" dirty="0" smtClean="0"/>
              <a:t> with </a:t>
            </a:r>
            <a:r>
              <a:rPr lang="es-ES" sz="2400" dirty="0" err="1" smtClean="0"/>
              <a:t>redundant</a:t>
            </a:r>
            <a:r>
              <a:rPr lang="es-ES" sz="2400" dirty="0" smtClean="0"/>
              <a:t> links </a:t>
            </a:r>
            <a:r>
              <a:rPr lang="es-ES" sz="2400" dirty="0" err="1" smtClean="0"/>
              <a:t>to</a:t>
            </a:r>
            <a:r>
              <a:rPr lang="es-ES" sz="2400" dirty="0" smtClean="0"/>
              <a:t> </a:t>
            </a:r>
            <a:r>
              <a:rPr lang="es-ES" sz="2400" dirty="0" err="1" smtClean="0"/>
              <a:t>core</a:t>
            </a:r>
            <a:endParaRPr lang="es-ES" sz="2400" dirty="0" smtClean="0"/>
          </a:p>
          <a:p>
            <a:r>
              <a:rPr lang="es-ES" sz="2400" dirty="0" smtClean="0"/>
              <a:t>Auto </a:t>
            </a:r>
            <a:r>
              <a:rPr lang="es-ES" sz="2400" dirty="0" err="1" smtClean="0"/>
              <a:t>configuration</a:t>
            </a:r>
            <a:r>
              <a:rPr lang="es-ES" sz="2400" dirty="0" smtClean="0"/>
              <a:t> as ARP-Path </a:t>
            </a:r>
            <a:r>
              <a:rPr lang="es-ES" sz="2400" dirty="0" err="1" smtClean="0"/>
              <a:t>core</a:t>
            </a:r>
            <a:r>
              <a:rPr lang="es-ES" sz="2400" dirty="0" smtClean="0"/>
              <a:t> </a:t>
            </a:r>
            <a:r>
              <a:rPr lang="es-ES" sz="2400" dirty="0" err="1" smtClean="0"/>
              <a:t>is</a:t>
            </a:r>
            <a:r>
              <a:rPr lang="es-ES" sz="2400" dirty="0" smtClean="0"/>
              <a:t> </a:t>
            </a:r>
            <a:r>
              <a:rPr lang="es-ES" sz="2400" dirty="0" err="1" smtClean="0"/>
              <a:t>possible</a:t>
            </a:r>
            <a:r>
              <a:rPr lang="es-ES" sz="2400" dirty="0" smtClean="0"/>
              <a:t> </a:t>
            </a:r>
            <a:r>
              <a:rPr lang="es-ES" sz="2400" dirty="0" err="1" smtClean="0"/>
              <a:t>via</a:t>
            </a:r>
            <a:r>
              <a:rPr lang="es-ES" sz="2400" dirty="0" smtClean="0"/>
              <a:t> </a:t>
            </a:r>
            <a:r>
              <a:rPr lang="es-ES" sz="2400" dirty="0" err="1" smtClean="0"/>
              <a:t>protocol</a:t>
            </a:r>
            <a:r>
              <a:rPr lang="es-ES" sz="2400" dirty="0" smtClean="0"/>
              <a:t> </a:t>
            </a:r>
            <a:r>
              <a:rPr lang="es-ES" sz="2400" dirty="0" err="1" smtClean="0"/>
              <a:t>migration</a:t>
            </a:r>
            <a:r>
              <a:rPr lang="es-ES" sz="2400" dirty="0" smtClean="0"/>
              <a:t> </a:t>
            </a:r>
            <a:r>
              <a:rPr lang="es-ES" sz="2400" dirty="0" err="1" smtClean="0"/>
              <a:t>mechanisms</a:t>
            </a:r>
            <a:r>
              <a:rPr lang="es-ES" sz="2400" dirty="0" smtClean="0"/>
              <a:t> (STD bridges are </a:t>
            </a:r>
            <a:r>
              <a:rPr lang="es-ES" sz="2400" dirty="0" err="1" smtClean="0"/>
              <a:t>forced</a:t>
            </a:r>
            <a:r>
              <a:rPr lang="es-ES" sz="2400" dirty="0" smtClean="0"/>
              <a:t> </a:t>
            </a:r>
            <a:r>
              <a:rPr lang="es-ES" sz="2400" dirty="0" err="1" smtClean="0"/>
              <a:t>to</a:t>
            </a:r>
            <a:r>
              <a:rPr lang="es-ES" sz="2400" dirty="0" smtClean="0"/>
              <a:t> </a:t>
            </a:r>
            <a:r>
              <a:rPr lang="es-ES" sz="2400" dirty="0" err="1" smtClean="0"/>
              <a:t>core</a:t>
            </a:r>
            <a:r>
              <a:rPr lang="es-ES" sz="2400" dirty="0" smtClean="0"/>
              <a:t> </a:t>
            </a:r>
            <a:r>
              <a:rPr lang="es-ES" sz="2400" dirty="0" err="1" smtClean="0"/>
              <a:t>periphery</a:t>
            </a:r>
            <a:r>
              <a:rPr lang="es-ES" sz="2400" dirty="0" smtClean="0"/>
              <a:t>)</a:t>
            </a:r>
            <a:endParaRPr lang="es-ES" sz="2400" dirty="0"/>
          </a:p>
        </p:txBody>
      </p:sp>
      <p:sp>
        <p:nvSpPr>
          <p:cNvPr id="3" name="2 Marcador de número de diapositiva"/>
          <p:cNvSpPr>
            <a:spLocks noGrp="1"/>
          </p:cNvSpPr>
          <p:nvPr>
            <p:ph type="sldNum" sz="quarter" idx="12"/>
          </p:nvPr>
        </p:nvSpPr>
        <p:spPr/>
        <p:txBody>
          <a:bodyPr/>
          <a:lstStyle/>
          <a:p>
            <a:fld id="{EA2946C6-B378-40F8-96A0-36430CF103BC}" type="slidenum">
              <a:rPr lang="es-ES" smtClean="0"/>
              <a:pPr/>
              <a:t>9</a:t>
            </a:fld>
            <a:endParaRPr lang="es-ES"/>
          </a:p>
        </p:txBody>
      </p:sp>
      <p:sp>
        <p:nvSpPr>
          <p:cNvPr id="643" name="Freeform 80"/>
          <p:cNvSpPr>
            <a:spLocks noEditPoints="1"/>
          </p:cNvSpPr>
          <p:nvPr/>
        </p:nvSpPr>
        <p:spPr bwMode="auto">
          <a:xfrm>
            <a:off x="4834777" y="4777081"/>
            <a:ext cx="710617" cy="45719"/>
          </a:xfrm>
          <a:custGeom>
            <a:avLst/>
            <a:gdLst/>
            <a:ahLst/>
            <a:cxnLst>
              <a:cxn ang="0">
                <a:pos x="21" y="1"/>
              </a:cxn>
              <a:cxn ang="0">
                <a:pos x="0" y="5"/>
              </a:cxn>
              <a:cxn ang="0">
                <a:pos x="37" y="2"/>
              </a:cxn>
              <a:cxn ang="0">
                <a:pos x="57" y="8"/>
              </a:cxn>
              <a:cxn ang="0">
                <a:pos x="37" y="2"/>
              </a:cxn>
              <a:cxn ang="0">
                <a:pos x="94" y="5"/>
              </a:cxn>
              <a:cxn ang="0">
                <a:pos x="73" y="9"/>
              </a:cxn>
              <a:cxn ang="0">
                <a:pos x="110" y="5"/>
              </a:cxn>
              <a:cxn ang="0">
                <a:pos x="131" y="11"/>
              </a:cxn>
              <a:cxn ang="0">
                <a:pos x="110" y="5"/>
              </a:cxn>
              <a:cxn ang="0">
                <a:pos x="168" y="8"/>
              </a:cxn>
              <a:cxn ang="0">
                <a:pos x="146" y="12"/>
              </a:cxn>
              <a:cxn ang="0">
                <a:pos x="183" y="9"/>
              </a:cxn>
              <a:cxn ang="0">
                <a:pos x="204" y="15"/>
              </a:cxn>
              <a:cxn ang="0">
                <a:pos x="183" y="9"/>
              </a:cxn>
              <a:cxn ang="0">
                <a:pos x="241" y="11"/>
              </a:cxn>
              <a:cxn ang="0">
                <a:pos x="220" y="16"/>
              </a:cxn>
              <a:cxn ang="0">
                <a:pos x="257" y="12"/>
              </a:cxn>
              <a:cxn ang="0">
                <a:pos x="277" y="18"/>
              </a:cxn>
              <a:cxn ang="0">
                <a:pos x="257" y="12"/>
              </a:cxn>
              <a:cxn ang="0">
                <a:pos x="314" y="15"/>
              </a:cxn>
              <a:cxn ang="0">
                <a:pos x="293" y="19"/>
              </a:cxn>
              <a:cxn ang="0">
                <a:pos x="330" y="15"/>
              </a:cxn>
              <a:cxn ang="0">
                <a:pos x="351" y="22"/>
              </a:cxn>
              <a:cxn ang="0">
                <a:pos x="330" y="15"/>
              </a:cxn>
              <a:cxn ang="0">
                <a:pos x="388" y="18"/>
              </a:cxn>
              <a:cxn ang="0">
                <a:pos x="366" y="23"/>
              </a:cxn>
              <a:cxn ang="0">
                <a:pos x="403" y="19"/>
              </a:cxn>
              <a:cxn ang="0">
                <a:pos x="424" y="25"/>
              </a:cxn>
              <a:cxn ang="0">
                <a:pos x="403" y="19"/>
              </a:cxn>
              <a:cxn ang="0">
                <a:pos x="451" y="21"/>
              </a:cxn>
              <a:cxn ang="0">
                <a:pos x="440" y="26"/>
              </a:cxn>
            </a:cxnLst>
            <a:rect l="0" t="0" r="r" b="b"/>
            <a:pathLst>
              <a:path w="451" h="26">
                <a:moveTo>
                  <a:pt x="0" y="0"/>
                </a:moveTo>
                <a:lnTo>
                  <a:pt x="21" y="1"/>
                </a:lnTo>
                <a:lnTo>
                  <a:pt x="21" y="6"/>
                </a:lnTo>
                <a:lnTo>
                  <a:pt x="0" y="5"/>
                </a:lnTo>
                <a:lnTo>
                  <a:pt x="0" y="0"/>
                </a:lnTo>
                <a:close/>
                <a:moveTo>
                  <a:pt x="37" y="2"/>
                </a:moveTo>
                <a:lnTo>
                  <a:pt x="58" y="3"/>
                </a:lnTo>
                <a:lnTo>
                  <a:pt x="57" y="8"/>
                </a:lnTo>
                <a:lnTo>
                  <a:pt x="36" y="7"/>
                </a:lnTo>
                <a:lnTo>
                  <a:pt x="37" y="2"/>
                </a:lnTo>
                <a:close/>
                <a:moveTo>
                  <a:pt x="73" y="4"/>
                </a:moveTo>
                <a:lnTo>
                  <a:pt x="94" y="5"/>
                </a:lnTo>
                <a:lnTo>
                  <a:pt x="94" y="10"/>
                </a:lnTo>
                <a:lnTo>
                  <a:pt x="73" y="9"/>
                </a:lnTo>
                <a:lnTo>
                  <a:pt x="73" y="4"/>
                </a:lnTo>
                <a:close/>
                <a:moveTo>
                  <a:pt x="110" y="5"/>
                </a:moveTo>
                <a:lnTo>
                  <a:pt x="131" y="6"/>
                </a:lnTo>
                <a:lnTo>
                  <a:pt x="131" y="11"/>
                </a:lnTo>
                <a:lnTo>
                  <a:pt x="110" y="10"/>
                </a:lnTo>
                <a:lnTo>
                  <a:pt x="110" y="5"/>
                </a:lnTo>
                <a:close/>
                <a:moveTo>
                  <a:pt x="147" y="7"/>
                </a:moveTo>
                <a:lnTo>
                  <a:pt x="168" y="8"/>
                </a:lnTo>
                <a:lnTo>
                  <a:pt x="167" y="13"/>
                </a:lnTo>
                <a:lnTo>
                  <a:pt x="146" y="12"/>
                </a:lnTo>
                <a:lnTo>
                  <a:pt x="147" y="7"/>
                </a:lnTo>
                <a:close/>
                <a:moveTo>
                  <a:pt x="183" y="9"/>
                </a:moveTo>
                <a:lnTo>
                  <a:pt x="204" y="10"/>
                </a:lnTo>
                <a:lnTo>
                  <a:pt x="204" y="15"/>
                </a:lnTo>
                <a:lnTo>
                  <a:pt x="183" y="14"/>
                </a:lnTo>
                <a:lnTo>
                  <a:pt x="183" y="9"/>
                </a:lnTo>
                <a:close/>
                <a:moveTo>
                  <a:pt x="220" y="10"/>
                </a:moveTo>
                <a:lnTo>
                  <a:pt x="241" y="11"/>
                </a:lnTo>
                <a:lnTo>
                  <a:pt x="241" y="17"/>
                </a:lnTo>
                <a:lnTo>
                  <a:pt x="220" y="16"/>
                </a:lnTo>
                <a:lnTo>
                  <a:pt x="220" y="10"/>
                </a:lnTo>
                <a:close/>
                <a:moveTo>
                  <a:pt x="257" y="12"/>
                </a:moveTo>
                <a:lnTo>
                  <a:pt x="278" y="13"/>
                </a:lnTo>
                <a:lnTo>
                  <a:pt x="277" y="18"/>
                </a:lnTo>
                <a:lnTo>
                  <a:pt x="256" y="17"/>
                </a:lnTo>
                <a:lnTo>
                  <a:pt x="257" y="12"/>
                </a:lnTo>
                <a:close/>
                <a:moveTo>
                  <a:pt x="293" y="14"/>
                </a:moveTo>
                <a:lnTo>
                  <a:pt x="314" y="15"/>
                </a:lnTo>
                <a:lnTo>
                  <a:pt x="314" y="20"/>
                </a:lnTo>
                <a:lnTo>
                  <a:pt x="293" y="19"/>
                </a:lnTo>
                <a:lnTo>
                  <a:pt x="293" y="14"/>
                </a:lnTo>
                <a:close/>
                <a:moveTo>
                  <a:pt x="330" y="15"/>
                </a:moveTo>
                <a:lnTo>
                  <a:pt x="351" y="16"/>
                </a:lnTo>
                <a:lnTo>
                  <a:pt x="351" y="22"/>
                </a:lnTo>
                <a:lnTo>
                  <a:pt x="330" y="21"/>
                </a:lnTo>
                <a:lnTo>
                  <a:pt x="330" y="15"/>
                </a:lnTo>
                <a:close/>
                <a:moveTo>
                  <a:pt x="367" y="17"/>
                </a:moveTo>
                <a:lnTo>
                  <a:pt x="388" y="18"/>
                </a:lnTo>
                <a:lnTo>
                  <a:pt x="387" y="24"/>
                </a:lnTo>
                <a:lnTo>
                  <a:pt x="366" y="23"/>
                </a:lnTo>
                <a:lnTo>
                  <a:pt x="367" y="17"/>
                </a:lnTo>
                <a:close/>
                <a:moveTo>
                  <a:pt x="403" y="19"/>
                </a:moveTo>
                <a:lnTo>
                  <a:pt x="424" y="20"/>
                </a:lnTo>
                <a:lnTo>
                  <a:pt x="424" y="25"/>
                </a:lnTo>
                <a:lnTo>
                  <a:pt x="403" y="24"/>
                </a:lnTo>
                <a:lnTo>
                  <a:pt x="403" y="19"/>
                </a:lnTo>
                <a:close/>
                <a:moveTo>
                  <a:pt x="440" y="21"/>
                </a:moveTo>
                <a:lnTo>
                  <a:pt x="451" y="21"/>
                </a:lnTo>
                <a:lnTo>
                  <a:pt x="450" y="26"/>
                </a:lnTo>
                <a:lnTo>
                  <a:pt x="440" y="26"/>
                </a:lnTo>
                <a:lnTo>
                  <a:pt x="440" y="2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52229" name="Group 5"/>
          <p:cNvGrpSpPr>
            <a:grpSpLocks noChangeAspect="1"/>
          </p:cNvGrpSpPr>
          <p:nvPr/>
        </p:nvGrpSpPr>
        <p:grpSpPr bwMode="auto">
          <a:xfrm>
            <a:off x="320162" y="1781072"/>
            <a:ext cx="5630863" cy="3527425"/>
            <a:chOff x="564" y="1540"/>
            <a:chExt cx="3547" cy="2222"/>
          </a:xfrm>
        </p:grpSpPr>
        <p:sp>
          <p:nvSpPr>
            <p:cNvPr id="52228" name="AutoShape 4"/>
            <p:cNvSpPr>
              <a:spLocks noChangeAspect="1" noChangeArrowheads="1" noTextEdit="1"/>
            </p:cNvSpPr>
            <p:nvPr/>
          </p:nvSpPr>
          <p:spPr bwMode="auto">
            <a:xfrm>
              <a:off x="564" y="1540"/>
              <a:ext cx="3547" cy="2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230" name="Freeform 6"/>
            <p:cNvSpPr>
              <a:spLocks noEditPoints="1"/>
            </p:cNvSpPr>
            <p:nvPr/>
          </p:nvSpPr>
          <p:spPr bwMode="auto">
            <a:xfrm>
              <a:off x="1118" y="2694"/>
              <a:ext cx="516" cy="361"/>
            </a:xfrm>
            <a:custGeom>
              <a:avLst/>
              <a:gdLst/>
              <a:ahLst/>
              <a:cxnLst>
                <a:cxn ang="0">
                  <a:pos x="17" y="345"/>
                </a:cxn>
                <a:cxn ang="0">
                  <a:pos x="3" y="361"/>
                </a:cxn>
                <a:cxn ang="0">
                  <a:pos x="30" y="336"/>
                </a:cxn>
                <a:cxn ang="0">
                  <a:pos x="50" y="328"/>
                </a:cxn>
                <a:cxn ang="0">
                  <a:pos x="30" y="336"/>
                </a:cxn>
                <a:cxn ang="0">
                  <a:pos x="78" y="303"/>
                </a:cxn>
                <a:cxn ang="0">
                  <a:pos x="63" y="319"/>
                </a:cxn>
                <a:cxn ang="0">
                  <a:pos x="90" y="294"/>
                </a:cxn>
                <a:cxn ang="0">
                  <a:pos x="111" y="286"/>
                </a:cxn>
                <a:cxn ang="0">
                  <a:pos x="90" y="294"/>
                </a:cxn>
                <a:cxn ang="0">
                  <a:pos x="138" y="261"/>
                </a:cxn>
                <a:cxn ang="0">
                  <a:pos x="124" y="277"/>
                </a:cxn>
                <a:cxn ang="0">
                  <a:pos x="151" y="252"/>
                </a:cxn>
                <a:cxn ang="0">
                  <a:pos x="171" y="244"/>
                </a:cxn>
                <a:cxn ang="0">
                  <a:pos x="151" y="252"/>
                </a:cxn>
                <a:cxn ang="0">
                  <a:pos x="198" y="219"/>
                </a:cxn>
                <a:cxn ang="0">
                  <a:pos x="184" y="235"/>
                </a:cxn>
                <a:cxn ang="0">
                  <a:pos x="211" y="210"/>
                </a:cxn>
                <a:cxn ang="0">
                  <a:pos x="231" y="202"/>
                </a:cxn>
                <a:cxn ang="0">
                  <a:pos x="211" y="210"/>
                </a:cxn>
                <a:cxn ang="0">
                  <a:pos x="258" y="177"/>
                </a:cxn>
                <a:cxn ang="0">
                  <a:pos x="244" y="193"/>
                </a:cxn>
                <a:cxn ang="0">
                  <a:pos x="272" y="168"/>
                </a:cxn>
                <a:cxn ang="0">
                  <a:pos x="292" y="160"/>
                </a:cxn>
                <a:cxn ang="0">
                  <a:pos x="272" y="168"/>
                </a:cxn>
                <a:cxn ang="0">
                  <a:pos x="319" y="135"/>
                </a:cxn>
                <a:cxn ang="0">
                  <a:pos x="305" y="151"/>
                </a:cxn>
                <a:cxn ang="0">
                  <a:pos x="332" y="126"/>
                </a:cxn>
                <a:cxn ang="0">
                  <a:pos x="352" y="118"/>
                </a:cxn>
                <a:cxn ang="0">
                  <a:pos x="332" y="126"/>
                </a:cxn>
                <a:cxn ang="0">
                  <a:pos x="379" y="93"/>
                </a:cxn>
                <a:cxn ang="0">
                  <a:pos x="365" y="109"/>
                </a:cxn>
                <a:cxn ang="0">
                  <a:pos x="392" y="84"/>
                </a:cxn>
                <a:cxn ang="0">
                  <a:pos x="412" y="77"/>
                </a:cxn>
                <a:cxn ang="0">
                  <a:pos x="392" y="84"/>
                </a:cxn>
                <a:cxn ang="0">
                  <a:pos x="440" y="51"/>
                </a:cxn>
                <a:cxn ang="0">
                  <a:pos x="425" y="67"/>
                </a:cxn>
                <a:cxn ang="0">
                  <a:pos x="453" y="42"/>
                </a:cxn>
                <a:cxn ang="0">
                  <a:pos x="473" y="34"/>
                </a:cxn>
                <a:cxn ang="0">
                  <a:pos x="453" y="42"/>
                </a:cxn>
                <a:cxn ang="0">
                  <a:pos x="500" y="9"/>
                </a:cxn>
                <a:cxn ang="0">
                  <a:pos x="486" y="25"/>
                </a:cxn>
                <a:cxn ang="0">
                  <a:pos x="513" y="0"/>
                </a:cxn>
                <a:cxn ang="0">
                  <a:pos x="516" y="4"/>
                </a:cxn>
                <a:cxn ang="0">
                  <a:pos x="513" y="0"/>
                </a:cxn>
              </a:cxnLst>
              <a:rect l="0" t="0" r="r" b="b"/>
              <a:pathLst>
                <a:path w="516" h="361">
                  <a:moveTo>
                    <a:pt x="0" y="357"/>
                  </a:moveTo>
                  <a:lnTo>
                    <a:pt x="17" y="345"/>
                  </a:lnTo>
                  <a:lnTo>
                    <a:pt x="20" y="349"/>
                  </a:lnTo>
                  <a:lnTo>
                    <a:pt x="3" y="361"/>
                  </a:lnTo>
                  <a:lnTo>
                    <a:pt x="0" y="357"/>
                  </a:lnTo>
                  <a:close/>
                  <a:moveTo>
                    <a:pt x="30" y="336"/>
                  </a:moveTo>
                  <a:lnTo>
                    <a:pt x="48" y="324"/>
                  </a:lnTo>
                  <a:lnTo>
                    <a:pt x="50" y="328"/>
                  </a:lnTo>
                  <a:lnTo>
                    <a:pt x="33" y="340"/>
                  </a:lnTo>
                  <a:lnTo>
                    <a:pt x="30" y="336"/>
                  </a:lnTo>
                  <a:close/>
                  <a:moveTo>
                    <a:pt x="60" y="315"/>
                  </a:moveTo>
                  <a:lnTo>
                    <a:pt x="78" y="303"/>
                  </a:lnTo>
                  <a:lnTo>
                    <a:pt x="81" y="307"/>
                  </a:lnTo>
                  <a:lnTo>
                    <a:pt x="63" y="319"/>
                  </a:lnTo>
                  <a:lnTo>
                    <a:pt x="60" y="315"/>
                  </a:lnTo>
                  <a:close/>
                  <a:moveTo>
                    <a:pt x="90" y="294"/>
                  </a:moveTo>
                  <a:lnTo>
                    <a:pt x="108" y="282"/>
                  </a:lnTo>
                  <a:lnTo>
                    <a:pt x="111" y="286"/>
                  </a:lnTo>
                  <a:lnTo>
                    <a:pt x="93" y="298"/>
                  </a:lnTo>
                  <a:lnTo>
                    <a:pt x="90" y="294"/>
                  </a:lnTo>
                  <a:close/>
                  <a:moveTo>
                    <a:pt x="121" y="273"/>
                  </a:moveTo>
                  <a:lnTo>
                    <a:pt x="138" y="261"/>
                  </a:lnTo>
                  <a:lnTo>
                    <a:pt x="141" y="265"/>
                  </a:lnTo>
                  <a:lnTo>
                    <a:pt x="124" y="277"/>
                  </a:lnTo>
                  <a:lnTo>
                    <a:pt x="121" y="273"/>
                  </a:lnTo>
                  <a:close/>
                  <a:moveTo>
                    <a:pt x="151" y="252"/>
                  </a:moveTo>
                  <a:lnTo>
                    <a:pt x="168" y="240"/>
                  </a:lnTo>
                  <a:lnTo>
                    <a:pt x="171" y="244"/>
                  </a:lnTo>
                  <a:lnTo>
                    <a:pt x="154" y="256"/>
                  </a:lnTo>
                  <a:lnTo>
                    <a:pt x="151" y="252"/>
                  </a:lnTo>
                  <a:close/>
                  <a:moveTo>
                    <a:pt x="181" y="231"/>
                  </a:moveTo>
                  <a:lnTo>
                    <a:pt x="198" y="219"/>
                  </a:lnTo>
                  <a:lnTo>
                    <a:pt x="201" y="223"/>
                  </a:lnTo>
                  <a:lnTo>
                    <a:pt x="184" y="235"/>
                  </a:lnTo>
                  <a:lnTo>
                    <a:pt x="181" y="231"/>
                  </a:lnTo>
                  <a:close/>
                  <a:moveTo>
                    <a:pt x="211" y="210"/>
                  </a:moveTo>
                  <a:lnTo>
                    <a:pt x="228" y="198"/>
                  </a:lnTo>
                  <a:lnTo>
                    <a:pt x="231" y="202"/>
                  </a:lnTo>
                  <a:lnTo>
                    <a:pt x="214" y="214"/>
                  </a:lnTo>
                  <a:lnTo>
                    <a:pt x="211" y="210"/>
                  </a:lnTo>
                  <a:close/>
                  <a:moveTo>
                    <a:pt x="241" y="189"/>
                  </a:moveTo>
                  <a:lnTo>
                    <a:pt x="258" y="177"/>
                  </a:lnTo>
                  <a:lnTo>
                    <a:pt x="262" y="181"/>
                  </a:lnTo>
                  <a:lnTo>
                    <a:pt x="244" y="193"/>
                  </a:lnTo>
                  <a:lnTo>
                    <a:pt x="241" y="189"/>
                  </a:lnTo>
                  <a:close/>
                  <a:moveTo>
                    <a:pt x="272" y="168"/>
                  </a:moveTo>
                  <a:lnTo>
                    <a:pt x="289" y="156"/>
                  </a:lnTo>
                  <a:lnTo>
                    <a:pt x="292" y="160"/>
                  </a:lnTo>
                  <a:lnTo>
                    <a:pt x="274" y="172"/>
                  </a:lnTo>
                  <a:lnTo>
                    <a:pt x="272" y="168"/>
                  </a:lnTo>
                  <a:close/>
                  <a:moveTo>
                    <a:pt x="302" y="147"/>
                  </a:moveTo>
                  <a:lnTo>
                    <a:pt x="319" y="135"/>
                  </a:lnTo>
                  <a:lnTo>
                    <a:pt x="322" y="139"/>
                  </a:lnTo>
                  <a:lnTo>
                    <a:pt x="305" y="151"/>
                  </a:lnTo>
                  <a:lnTo>
                    <a:pt x="302" y="147"/>
                  </a:lnTo>
                  <a:close/>
                  <a:moveTo>
                    <a:pt x="332" y="126"/>
                  </a:moveTo>
                  <a:lnTo>
                    <a:pt x="349" y="114"/>
                  </a:lnTo>
                  <a:lnTo>
                    <a:pt x="352" y="118"/>
                  </a:lnTo>
                  <a:lnTo>
                    <a:pt x="335" y="130"/>
                  </a:lnTo>
                  <a:lnTo>
                    <a:pt x="332" y="126"/>
                  </a:lnTo>
                  <a:close/>
                  <a:moveTo>
                    <a:pt x="362" y="105"/>
                  </a:moveTo>
                  <a:lnTo>
                    <a:pt x="379" y="93"/>
                  </a:lnTo>
                  <a:lnTo>
                    <a:pt x="382" y="98"/>
                  </a:lnTo>
                  <a:lnTo>
                    <a:pt x="365" y="109"/>
                  </a:lnTo>
                  <a:lnTo>
                    <a:pt x="362" y="105"/>
                  </a:lnTo>
                  <a:close/>
                  <a:moveTo>
                    <a:pt x="392" y="84"/>
                  </a:moveTo>
                  <a:lnTo>
                    <a:pt x="409" y="72"/>
                  </a:lnTo>
                  <a:lnTo>
                    <a:pt x="412" y="77"/>
                  </a:lnTo>
                  <a:lnTo>
                    <a:pt x="395" y="88"/>
                  </a:lnTo>
                  <a:lnTo>
                    <a:pt x="392" y="84"/>
                  </a:lnTo>
                  <a:close/>
                  <a:moveTo>
                    <a:pt x="422" y="63"/>
                  </a:moveTo>
                  <a:lnTo>
                    <a:pt x="440" y="51"/>
                  </a:lnTo>
                  <a:lnTo>
                    <a:pt x="442" y="55"/>
                  </a:lnTo>
                  <a:lnTo>
                    <a:pt x="425" y="67"/>
                  </a:lnTo>
                  <a:lnTo>
                    <a:pt x="422" y="63"/>
                  </a:lnTo>
                  <a:close/>
                  <a:moveTo>
                    <a:pt x="453" y="42"/>
                  </a:moveTo>
                  <a:lnTo>
                    <a:pt x="470" y="30"/>
                  </a:lnTo>
                  <a:lnTo>
                    <a:pt x="473" y="34"/>
                  </a:lnTo>
                  <a:lnTo>
                    <a:pt x="456" y="46"/>
                  </a:lnTo>
                  <a:lnTo>
                    <a:pt x="453" y="42"/>
                  </a:lnTo>
                  <a:close/>
                  <a:moveTo>
                    <a:pt x="483" y="21"/>
                  </a:moveTo>
                  <a:lnTo>
                    <a:pt x="500" y="9"/>
                  </a:lnTo>
                  <a:lnTo>
                    <a:pt x="503" y="13"/>
                  </a:lnTo>
                  <a:lnTo>
                    <a:pt x="486" y="25"/>
                  </a:lnTo>
                  <a:lnTo>
                    <a:pt x="483" y="21"/>
                  </a:lnTo>
                  <a:close/>
                  <a:moveTo>
                    <a:pt x="513" y="0"/>
                  </a:moveTo>
                  <a:lnTo>
                    <a:pt x="514" y="0"/>
                  </a:lnTo>
                  <a:lnTo>
                    <a:pt x="516" y="4"/>
                  </a:lnTo>
                  <a:lnTo>
                    <a:pt x="516" y="5"/>
                  </a:lnTo>
                  <a:lnTo>
                    <a:pt x="513"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1" name="Freeform 7"/>
            <p:cNvSpPr>
              <a:spLocks noEditPoints="1"/>
            </p:cNvSpPr>
            <p:nvPr/>
          </p:nvSpPr>
          <p:spPr bwMode="auto">
            <a:xfrm>
              <a:off x="1473" y="2538"/>
              <a:ext cx="41" cy="462"/>
            </a:xfrm>
            <a:custGeom>
              <a:avLst/>
              <a:gdLst/>
              <a:ahLst/>
              <a:cxnLst>
                <a:cxn ang="0">
                  <a:pos x="7" y="21"/>
                </a:cxn>
                <a:cxn ang="0">
                  <a:pos x="0" y="0"/>
                </a:cxn>
                <a:cxn ang="0">
                  <a:pos x="8" y="37"/>
                </a:cxn>
                <a:cxn ang="0">
                  <a:pos x="5" y="58"/>
                </a:cxn>
                <a:cxn ang="0">
                  <a:pos x="8" y="37"/>
                </a:cxn>
                <a:cxn ang="0">
                  <a:pos x="13" y="94"/>
                </a:cxn>
                <a:cxn ang="0">
                  <a:pos x="6" y="74"/>
                </a:cxn>
                <a:cxn ang="0">
                  <a:pos x="14" y="110"/>
                </a:cxn>
                <a:cxn ang="0">
                  <a:pos x="10" y="131"/>
                </a:cxn>
                <a:cxn ang="0">
                  <a:pos x="14" y="110"/>
                </a:cxn>
                <a:cxn ang="0">
                  <a:pos x="18" y="168"/>
                </a:cxn>
                <a:cxn ang="0">
                  <a:pos x="11" y="147"/>
                </a:cxn>
                <a:cxn ang="0">
                  <a:pos x="20" y="184"/>
                </a:cxn>
                <a:cxn ang="0">
                  <a:pos x="16" y="205"/>
                </a:cxn>
                <a:cxn ang="0">
                  <a:pos x="20" y="184"/>
                </a:cxn>
                <a:cxn ang="0">
                  <a:pos x="24" y="241"/>
                </a:cxn>
                <a:cxn ang="0">
                  <a:pos x="17" y="221"/>
                </a:cxn>
                <a:cxn ang="0">
                  <a:pos x="25" y="257"/>
                </a:cxn>
                <a:cxn ang="0">
                  <a:pos x="22" y="278"/>
                </a:cxn>
                <a:cxn ang="0">
                  <a:pos x="25" y="257"/>
                </a:cxn>
                <a:cxn ang="0">
                  <a:pos x="30" y="315"/>
                </a:cxn>
                <a:cxn ang="0">
                  <a:pos x="23" y="294"/>
                </a:cxn>
                <a:cxn ang="0">
                  <a:pos x="31" y="330"/>
                </a:cxn>
                <a:cxn ang="0">
                  <a:pos x="28" y="352"/>
                </a:cxn>
                <a:cxn ang="0">
                  <a:pos x="31" y="330"/>
                </a:cxn>
                <a:cxn ang="0">
                  <a:pos x="35" y="388"/>
                </a:cxn>
                <a:cxn ang="0">
                  <a:pos x="29" y="367"/>
                </a:cxn>
                <a:cxn ang="0">
                  <a:pos x="37" y="404"/>
                </a:cxn>
                <a:cxn ang="0">
                  <a:pos x="33" y="425"/>
                </a:cxn>
                <a:cxn ang="0">
                  <a:pos x="37" y="404"/>
                </a:cxn>
                <a:cxn ang="0">
                  <a:pos x="41" y="461"/>
                </a:cxn>
                <a:cxn ang="0">
                  <a:pos x="34" y="441"/>
                </a:cxn>
              </a:cxnLst>
              <a:rect l="0" t="0" r="r" b="b"/>
              <a:pathLst>
                <a:path w="41" h="462">
                  <a:moveTo>
                    <a:pt x="5" y="0"/>
                  </a:moveTo>
                  <a:lnTo>
                    <a:pt x="7" y="21"/>
                  </a:lnTo>
                  <a:lnTo>
                    <a:pt x="2" y="21"/>
                  </a:lnTo>
                  <a:lnTo>
                    <a:pt x="0" y="0"/>
                  </a:lnTo>
                  <a:lnTo>
                    <a:pt x="5" y="0"/>
                  </a:lnTo>
                  <a:close/>
                  <a:moveTo>
                    <a:pt x="8" y="37"/>
                  </a:moveTo>
                  <a:lnTo>
                    <a:pt x="10" y="58"/>
                  </a:lnTo>
                  <a:lnTo>
                    <a:pt x="5" y="58"/>
                  </a:lnTo>
                  <a:lnTo>
                    <a:pt x="3" y="37"/>
                  </a:lnTo>
                  <a:lnTo>
                    <a:pt x="8" y="37"/>
                  </a:lnTo>
                  <a:close/>
                  <a:moveTo>
                    <a:pt x="11" y="73"/>
                  </a:moveTo>
                  <a:lnTo>
                    <a:pt x="13" y="94"/>
                  </a:lnTo>
                  <a:lnTo>
                    <a:pt x="8" y="95"/>
                  </a:lnTo>
                  <a:lnTo>
                    <a:pt x="6" y="74"/>
                  </a:lnTo>
                  <a:lnTo>
                    <a:pt x="11" y="73"/>
                  </a:lnTo>
                  <a:close/>
                  <a:moveTo>
                    <a:pt x="14" y="110"/>
                  </a:moveTo>
                  <a:lnTo>
                    <a:pt x="15" y="131"/>
                  </a:lnTo>
                  <a:lnTo>
                    <a:pt x="10" y="131"/>
                  </a:lnTo>
                  <a:lnTo>
                    <a:pt x="9" y="110"/>
                  </a:lnTo>
                  <a:lnTo>
                    <a:pt x="14" y="110"/>
                  </a:lnTo>
                  <a:close/>
                  <a:moveTo>
                    <a:pt x="17" y="147"/>
                  </a:moveTo>
                  <a:lnTo>
                    <a:pt x="18" y="168"/>
                  </a:lnTo>
                  <a:lnTo>
                    <a:pt x="13" y="168"/>
                  </a:lnTo>
                  <a:lnTo>
                    <a:pt x="11" y="147"/>
                  </a:lnTo>
                  <a:lnTo>
                    <a:pt x="17" y="147"/>
                  </a:lnTo>
                  <a:close/>
                  <a:moveTo>
                    <a:pt x="20" y="184"/>
                  </a:moveTo>
                  <a:lnTo>
                    <a:pt x="21" y="205"/>
                  </a:lnTo>
                  <a:lnTo>
                    <a:pt x="16" y="205"/>
                  </a:lnTo>
                  <a:lnTo>
                    <a:pt x="14" y="184"/>
                  </a:lnTo>
                  <a:lnTo>
                    <a:pt x="20" y="184"/>
                  </a:lnTo>
                  <a:close/>
                  <a:moveTo>
                    <a:pt x="23" y="220"/>
                  </a:moveTo>
                  <a:lnTo>
                    <a:pt x="24" y="241"/>
                  </a:lnTo>
                  <a:lnTo>
                    <a:pt x="19" y="242"/>
                  </a:lnTo>
                  <a:lnTo>
                    <a:pt x="17" y="221"/>
                  </a:lnTo>
                  <a:lnTo>
                    <a:pt x="23" y="220"/>
                  </a:lnTo>
                  <a:close/>
                  <a:moveTo>
                    <a:pt x="25" y="257"/>
                  </a:moveTo>
                  <a:lnTo>
                    <a:pt x="27" y="278"/>
                  </a:lnTo>
                  <a:lnTo>
                    <a:pt x="22" y="278"/>
                  </a:lnTo>
                  <a:lnTo>
                    <a:pt x="20" y="257"/>
                  </a:lnTo>
                  <a:lnTo>
                    <a:pt x="25" y="257"/>
                  </a:lnTo>
                  <a:close/>
                  <a:moveTo>
                    <a:pt x="28" y="294"/>
                  </a:moveTo>
                  <a:lnTo>
                    <a:pt x="30" y="315"/>
                  </a:lnTo>
                  <a:lnTo>
                    <a:pt x="25" y="315"/>
                  </a:lnTo>
                  <a:lnTo>
                    <a:pt x="23" y="294"/>
                  </a:lnTo>
                  <a:lnTo>
                    <a:pt x="28" y="294"/>
                  </a:lnTo>
                  <a:close/>
                  <a:moveTo>
                    <a:pt x="31" y="330"/>
                  </a:moveTo>
                  <a:lnTo>
                    <a:pt x="33" y="351"/>
                  </a:lnTo>
                  <a:lnTo>
                    <a:pt x="28" y="352"/>
                  </a:lnTo>
                  <a:lnTo>
                    <a:pt x="26" y="331"/>
                  </a:lnTo>
                  <a:lnTo>
                    <a:pt x="31" y="330"/>
                  </a:lnTo>
                  <a:close/>
                  <a:moveTo>
                    <a:pt x="34" y="367"/>
                  </a:moveTo>
                  <a:lnTo>
                    <a:pt x="35" y="388"/>
                  </a:lnTo>
                  <a:lnTo>
                    <a:pt x="30" y="388"/>
                  </a:lnTo>
                  <a:lnTo>
                    <a:pt x="29" y="367"/>
                  </a:lnTo>
                  <a:lnTo>
                    <a:pt x="34" y="367"/>
                  </a:lnTo>
                  <a:close/>
                  <a:moveTo>
                    <a:pt x="37" y="404"/>
                  </a:moveTo>
                  <a:lnTo>
                    <a:pt x="38" y="425"/>
                  </a:lnTo>
                  <a:lnTo>
                    <a:pt x="33" y="425"/>
                  </a:lnTo>
                  <a:lnTo>
                    <a:pt x="31" y="404"/>
                  </a:lnTo>
                  <a:lnTo>
                    <a:pt x="37" y="404"/>
                  </a:lnTo>
                  <a:close/>
                  <a:moveTo>
                    <a:pt x="40" y="440"/>
                  </a:moveTo>
                  <a:lnTo>
                    <a:pt x="41" y="461"/>
                  </a:lnTo>
                  <a:lnTo>
                    <a:pt x="36" y="462"/>
                  </a:lnTo>
                  <a:lnTo>
                    <a:pt x="34" y="441"/>
                  </a:lnTo>
                  <a:lnTo>
                    <a:pt x="40" y="44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2" name="Freeform 8"/>
            <p:cNvSpPr>
              <a:spLocks/>
            </p:cNvSpPr>
            <p:nvPr/>
          </p:nvSpPr>
          <p:spPr bwMode="auto">
            <a:xfrm>
              <a:off x="1552" y="2695"/>
              <a:ext cx="83" cy="359"/>
            </a:xfrm>
            <a:custGeom>
              <a:avLst/>
              <a:gdLst/>
              <a:ahLst/>
              <a:cxnLst>
                <a:cxn ang="0">
                  <a:pos x="83" y="1"/>
                </a:cxn>
                <a:cxn ang="0">
                  <a:pos x="5" y="359"/>
                </a:cxn>
                <a:cxn ang="0">
                  <a:pos x="0" y="358"/>
                </a:cxn>
                <a:cxn ang="0">
                  <a:pos x="79" y="0"/>
                </a:cxn>
                <a:cxn ang="0">
                  <a:pos x="83" y="1"/>
                </a:cxn>
              </a:cxnLst>
              <a:rect l="0" t="0" r="r" b="b"/>
              <a:pathLst>
                <a:path w="83" h="359">
                  <a:moveTo>
                    <a:pt x="83" y="1"/>
                  </a:moveTo>
                  <a:lnTo>
                    <a:pt x="5" y="359"/>
                  </a:lnTo>
                  <a:lnTo>
                    <a:pt x="0" y="358"/>
                  </a:lnTo>
                  <a:lnTo>
                    <a:pt x="79" y="0"/>
                  </a:lnTo>
                  <a:lnTo>
                    <a:pt x="83" y="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3" name="Freeform 9"/>
            <p:cNvSpPr>
              <a:spLocks/>
            </p:cNvSpPr>
            <p:nvPr/>
          </p:nvSpPr>
          <p:spPr bwMode="auto">
            <a:xfrm>
              <a:off x="1117" y="2495"/>
              <a:ext cx="361" cy="517"/>
            </a:xfrm>
            <a:custGeom>
              <a:avLst/>
              <a:gdLst/>
              <a:ahLst/>
              <a:cxnLst>
                <a:cxn ang="0">
                  <a:pos x="0" y="515"/>
                </a:cxn>
                <a:cxn ang="0">
                  <a:pos x="357" y="0"/>
                </a:cxn>
                <a:cxn ang="0">
                  <a:pos x="361" y="3"/>
                </a:cxn>
                <a:cxn ang="0">
                  <a:pos x="5" y="517"/>
                </a:cxn>
                <a:cxn ang="0">
                  <a:pos x="0" y="515"/>
                </a:cxn>
              </a:cxnLst>
              <a:rect l="0" t="0" r="r" b="b"/>
              <a:pathLst>
                <a:path w="361" h="517">
                  <a:moveTo>
                    <a:pt x="0" y="515"/>
                  </a:moveTo>
                  <a:lnTo>
                    <a:pt x="357" y="0"/>
                  </a:lnTo>
                  <a:lnTo>
                    <a:pt x="361" y="3"/>
                  </a:lnTo>
                  <a:lnTo>
                    <a:pt x="5" y="517"/>
                  </a:lnTo>
                  <a:lnTo>
                    <a:pt x="0" y="51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4" name="Freeform 10"/>
            <p:cNvSpPr>
              <a:spLocks noEditPoints="1"/>
            </p:cNvSpPr>
            <p:nvPr/>
          </p:nvSpPr>
          <p:spPr bwMode="auto">
            <a:xfrm>
              <a:off x="1332" y="2079"/>
              <a:ext cx="1896" cy="919"/>
            </a:xfrm>
            <a:custGeom>
              <a:avLst/>
              <a:gdLst/>
              <a:ahLst/>
              <a:cxnLst>
                <a:cxn ang="0">
                  <a:pos x="3" y="422"/>
                </a:cxn>
                <a:cxn ang="0">
                  <a:pos x="35" y="346"/>
                </a:cxn>
                <a:cxn ang="0">
                  <a:pos x="79" y="283"/>
                </a:cxn>
                <a:cxn ang="0">
                  <a:pos x="138" y="228"/>
                </a:cxn>
                <a:cxn ang="0">
                  <a:pos x="197" y="185"/>
                </a:cxn>
                <a:cxn ang="0">
                  <a:pos x="261" y="149"/>
                </a:cxn>
                <a:cxn ang="0">
                  <a:pos x="327" y="118"/>
                </a:cxn>
                <a:cxn ang="0">
                  <a:pos x="395" y="92"/>
                </a:cxn>
                <a:cxn ang="0">
                  <a:pos x="465" y="69"/>
                </a:cxn>
                <a:cxn ang="0">
                  <a:pos x="536" y="51"/>
                </a:cxn>
                <a:cxn ang="0">
                  <a:pos x="586" y="35"/>
                </a:cxn>
                <a:cxn ang="0">
                  <a:pos x="659" y="22"/>
                </a:cxn>
                <a:cxn ang="0">
                  <a:pos x="789" y="6"/>
                </a:cxn>
                <a:cxn ang="0">
                  <a:pos x="862" y="7"/>
                </a:cxn>
                <a:cxn ang="0">
                  <a:pos x="915" y="6"/>
                </a:cxn>
                <a:cxn ang="0">
                  <a:pos x="1025" y="1"/>
                </a:cxn>
                <a:cxn ang="0">
                  <a:pos x="1099" y="6"/>
                </a:cxn>
                <a:cxn ang="0">
                  <a:pos x="1172" y="13"/>
                </a:cxn>
                <a:cxn ang="0">
                  <a:pos x="1264" y="32"/>
                </a:cxn>
                <a:cxn ang="0">
                  <a:pos x="1317" y="36"/>
                </a:cxn>
                <a:cxn ang="0">
                  <a:pos x="1389" y="52"/>
                </a:cxn>
                <a:cxn ang="0">
                  <a:pos x="1459" y="72"/>
                </a:cxn>
                <a:cxn ang="0">
                  <a:pos x="1582" y="118"/>
                </a:cxn>
                <a:cxn ang="0">
                  <a:pos x="1628" y="145"/>
                </a:cxn>
                <a:cxn ang="0">
                  <a:pos x="1692" y="181"/>
                </a:cxn>
                <a:cxn ang="0">
                  <a:pos x="1751" y="223"/>
                </a:cxn>
                <a:cxn ang="0">
                  <a:pos x="1806" y="271"/>
                </a:cxn>
                <a:cxn ang="0">
                  <a:pos x="1862" y="346"/>
                </a:cxn>
                <a:cxn ang="0">
                  <a:pos x="1891" y="412"/>
                </a:cxn>
                <a:cxn ang="0">
                  <a:pos x="1894" y="429"/>
                </a:cxn>
                <a:cxn ang="0">
                  <a:pos x="1886" y="505"/>
                </a:cxn>
                <a:cxn ang="0">
                  <a:pos x="1856" y="591"/>
                </a:cxn>
                <a:cxn ang="0">
                  <a:pos x="1825" y="634"/>
                </a:cxn>
                <a:cxn ang="0">
                  <a:pos x="1772" y="686"/>
                </a:cxn>
                <a:cxn ang="0">
                  <a:pos x="1713" y="730"/>
                </a:cxn>
                <a:cxn ang="0">
                  <a:pos x="1650" y="768"/>
                </a:cxn>
                <a:cxn ang="0">
                  <a:pos x="1563" y="803"/>
                </a:cxn>
                <a:cxn ang="0">
                  <a:pos x="1515" y="827"/>
                </a:cxn>
                <a:cxn ang="0">
                  <a:pos x="1446" y="850"/>
                </a:cxn>
                <a:cxn ang="0">
                  <a:pos x="1375" y="869"/>
                </a:cxn>
                <a:cxn ang="0">
                  <a:pos x="1246" y="895"/>
                </a:cxn>
                <a:cxn ang="0">
                  <a:pos x="1173" y="905"/>
                </a:cxn>
                <a:cxn ang="0">
                  <a:pos x="1100" y="912"/>
                </a:cxn>
                <a:cxn ang="0">
                  <a:pos x="1026" y="912"/>
                </a:cxn>
                <a:cxn ang="0">
                  <a:pos x="974" y="913"/>
                </a:cxn>
                <a:cxn ang="0">
                  <a:pos x="864" y="917"/>
                </a:cxn>
                <a:cxn ang="0">
                  <a:pos x="790" y="912"/>
                </a:cxn>
                <a:cxn ang="0">
                  <a:pos x="697" y="897"/>
                </a:cxn>
                <a:cxn ang="0">
                  <a:pos x="625" y="886"/>
                </a:cxn>
                <a:cxn ang="0">
                  <a:pos x="572" y="881"/>
                </a:cxn>
                <a:cxn ang="0">
                  <a:pos x="501" y="865"/>
                </a:cxn>
                <a:cxn ang="0">
                  <a:pos x="430" y="844"/>
                </a:cxn>
                <a:cxn ang="0">
                  <a:pos x="360" y="820"/>
                </a:cxn>
                <a:cxn ang="0">
                  <a:pos x="293" y="791"/>
                </a:cxn>
                <a:cxn ang="0">
                  <a:pos x="227" y="758"/>
                </a:cxn>
                <a:cxn ang="0">
                  <a:pos x="165" y="718"/>
                </a:cxn>
                <a:cxn ang="0">
                  <a:pos x="107" y="672"/>
                </a:cxn>
                <a:cxn ang="0">
                  <a:pos x="57" y="618"/>
                </a:cxn>
                <a:cxn ang="0">
                  <a:pos x="24" y="550"/>
                </a:cxn>
                <a:cxn ang="0">
                  <a:pos x="5" y="461"/>
                </a:cxn>
              </a:cxnLst>
              <a:rect l="0" t="0" r="r" b="b"/>
              <a:pathLst>
                <a:path w="1896" h="919">
                  <a:moveTo>
                    <a:pt x="0" y="459"/>
                  </a:moveTo>
                  <a:lnTo>
                    <a:pt x="1" y="438"/>
                  </a:lnTo>
                  <a:lnTo>
                    <a:pt x="6" y="438"/>
                  </a:lnTo>
                  <a:lnTo>
                    <a:pt x="5" y="459"/>
                  </a:lnTo>
                  <a:lnTo>
                    <a:pt x="0" y="459"/>
                  </a:lnTo>
                  <a:close/>
                  <a:moveTo>
                    <a:pt x="3" y="422"/>
                  </a:moveTo>
                  <a:lnTo>
                    <a:pt x="5" y="412"/>
                  </a:lnTo>
                  <a:lnTo>
                    <a:pt x="7" y="401"/>
                  </a:lnTo>
                  <a:lnTo>
                    <a:pt x="12" y="403"/>
                  </a:lnTo>
                  <a:lnTo>
                    <a:pt x="10" y="413"/>
                  </a:lnTo>
                  <a:lnTo>
                    <a:pt x="8" y="423"/>
                  </a:lnTo>
                  <a:lnTo>
                    <a:pt x="3" y="422"/>
                  </a:lnTo>
                  <a:close/>
                  <a:moveTo>
                    <a:pt x="12" y="386"/>
                  </a:moveTo>
                  <a:lnTo>
                    <a:pt x="19" y="366"/>
                  </a:lnTo>
                  <a:lnTo>
                    <a:pt x="19" y="366"/>
                  </a:lnTo>
                  <a:lnTo>
                    <a:pt x="24" y="368"/>
                  </a:lnTo>
                  <a:lnTo>
                    <a:pt x="24" y="368"/>
                  </a:lnTo>
                  <a:lnTo>
                    <a:pt x="17" y="388"/>
                  </a:lnTo>
                  <a:lnTo>
                    <a:pt x="12" y="386"/>
                  </a:lnTo>
                  <a:close/>
                  <a:moveTo>
                    <a:pt x="26" y="352"/>
                  </a:moveTo>
                  <a:lnTo>
                    <a:pt x="30" y="344"/>
                  </a:lnTo>
                  <a:lnTo>
                    <a:pt x="36" y="333"/>
                  </a:lnTo>
                  <a:lnTo>
                    <a:pt x="40" y="336"/>
                  </a:lnTo>
                  <a:lnTo>
                    <a:pt x="35" y="346"/>
                  </a:lnTo>
                  <a:lnTo>
                    <a:pt x="31" y="354"/>
                  </a:lnTo>
                  <a:lnTo>
                    <a:pt x="26" y="352"/>
                  </a:lnTo>
                  <a:close/>
                  <a:moveTo>
                    <a:pt x="44" y="320"/>
                  </a:moveTo>
                  <a:lnTo>
                    <a:pt x="57" y="302"/>
                  </a:lnTo>
                  <a:lnTo>
                    <a:pt x="61" y="305"/>
                  </a:lnTo>
                  <a:lnTo>
                    <a:pt x="49" y="322"/>
                  </a:lnTo>
                  <a:lnTo>
                    <a:pt x="44" y="320"/>
                  </a:lnTo>
                  <a:close/>
                  <a:moveTo>
                    <a:pt x="66" y="290"/>
                  </a:moveTo>
                  <a:lnTo>
                    <a:pt x="75" y="280"/>
                  </a:lnTo>
                  <a:lnTo>
                    <a:pt x="80" y="274"/>
                  </a:lnTo>
                  <a:lnTo>
                    <a:pt x="84" y="278"/>
                  </a:lnTo>
                  <a:lnTo>
                    <a:pt x="79" y="283"/>
                  </a:lnTo>
                  <a:lnTo>
                    <a:pt x="71" y="293"/>
                  </a:lnTo>
                  <a:lnTo>
                    <a:pt x="66" y="290"/>
                  </a:lnTo>
                  <a:close/>
                  <a:moveTo>
                    <a:pt x="91" y="262"/>
                  </a:moveTo>
                  <a:lnTo>
                    <a:pt x="94" y="259"/>
                  </a:lnTo>
                  <a:lnTo>
                    <a:pt x="106" y="248"/>
                  </a:lnTo>
                  <a:lnTo>
                    <a:pt x="110" y="252"/>
                  </a:lnTo>
                  <a:lnTo>
                    <a:pt x="97" y="263"/>
                  </a:lnTo>
                  <a:lnTo>
                    <a:pt x="95" y="266"/>
                  </a:lnTo>
                  <a:lnTo>
                    <a:pt x="91" y="262"/>
                  </a:lnTo>
                  <a:close/>
                  <a:moveTo>
                    <a:pt x="118" y="237"/>
                  </a:moveTo>
                  <a:lnTo>
                    <a:pt x="134" y="224"/>
                  </a:lnTo>
                  <a:lnTo>
                    <a:pt x="138" y="228"/>
                  </a:lnTo>
                  <a:lnTo>
                    <a:pt x="121" y="241"/>
                  </a:lnTo>
                  <a:lnTo>
                    <a:pt x="118" y="237"/>
                  </a:lnTo>
                  <a:close/>
                  <a:moveTo>
                    <a:pt x="147" y="214"/>
                  </a:moveTo>
                  <a:lnTo>
                    <a:pt x="162" y="202"/>
                  </a:lnTo>
                  <a:lnTo>
                    <a:pt x="164" y="201"/>
                  </a:lnTo>
                  <a:lnTo>
                    <a:pt x="166" y="205"/>
                  </a:lnTo>
                  <a:lnTo>
                    <a:pt x="165" y="206"/>
                  </a:lnTo>
                  <a:lnTo>
                    <a:pt x="150" y="218"/>
                  </a:lnTo>
                  <a:lnTo>
                    <a:pt x="147" y="214"/>
                  </a:lnTo>
                  <a:close/>
                  <a:moveTo>
                    <a:pt x="177" y="192"/>
                  </a:moveTo>
                  <a:lnTo>
                    <a:pt x="194" y="181"/>
                  </a:lnTo>
                  <a:lnTo>
                    <a:pt x="197" y="185"/>
                  </a:lnTo>
                  <a:lnTo>
                    <a:pt x="180" y="197"/>
                  </a:lnTo>
                  <a:lnTo>
                    <a:pt x="177" y="192"/>
                  </a:lnTo>
                  <a:close/>
                  <a:moveTo>
                    <a:pt x="207" y="172"/>
                  </a:moveTo>
                  <a:lnTo>
                    <a:pt x="217" y="167"/>
                  </a:lnTo>
                  <a:lnTo>
                    <a:pt x="226" y="162"/>
                  </a:lnTo>
                  <a:lnTo>
                    <a:pt x="228" y="166"/>
                  </a:lnTo>
                  <a:lnTo>
                    <a:pt x="220" y="171"/>
                  </a:lnTo>
                  <a:lnTo>
                    <a:pt x="210" y="177"/>
                  </a:lnTo>
                  <a:lnTo>
                    <a:pt x="207" y="172"/>
                  </a:lnTo>
                  <a:close/>
                  <a:moveTo>
                    <a:pt x="240" y="154"/>
                  </a:moveTo>
                  <a:lnTo>
                    <a:pt x="258" y="144"/>
                  </a:lnTo>
                  <a:lnTo>
                    <a:pt x="261" y="149"/>
                  </a:lnTo>
                  <a:lnTo>
                    <a:pt x="242" y="159"/>
                  </a:lnTo>
                  <a:lnTo>
                    <a:pt x="240" y="154"/>
                  </a:lnTo>
                  <a:close/>
                  <a:moveTo>
                    <a:pt x="272" y="137"/>
                  </a:moveTo>
                  <a:lnTo>
                    <a:pt x="278" y="134"/>
                  </a:lnTo>
                  <a:lnTo>
                    <a:pt x="291" y="128"/>
                  </a:lnTo>
                  <a:lnTo>
                    <a:pt x="294" y="133"/>
                  </a:lnTo>
                  <a:lnTo>
                    <a:pt x="281" y="139"/>
                  </a:lnTo>
                  <a:lnTo>
                    <a:pt x="275" y="142"/>
                  </a:lnTo>
                  <a:lnTo>
                    <a:pt x="272" y="137"/>
                  </a:lnTo>
                  <a:close/>
                  <a:moveTo>
                    <a:pt x="306" y="122"/>
                  </a:moveTo>
                  <a:lnTo>
                    <a:pt x="325" y="113"/>
                  </a:lnTo>
                  <a:lnTo>
                    <a:pt x="327" y="118"/>
                  </a:lnTo>
                  <a:lnTo>
                    <a:pt x="308" y="126"/>
                  </a:lnTo>
                  <a:lnTo>
                    <a:pt x="306" y="122"/>
                  </a:lnTo>
                  <a:close/>
                  <a:moveTo>
                    <a:pt x="339" y="107"/>
                  </a:moveTo>
                  <a:lnTo>
                    <a:pt x="345" y="104"/>
                  </a:lnTo>
                  <a:lnTo>
                    <a:pt x="359" y="99"/>
                  </a:lnTo>
                  <a:lnTo>
                    <a:pt x="361" y="104"/>
                  </a:lnTo>
                  <a:lnTo>
                    <a:pt x="348" y="109"/>
                  </a:lnTo>
                  <a:lnTo>
                    <a:pt x="341" y="112"/>
                  </a:lnTo>
                  <a:lnTo>
                    <a:pt x="339" y="107"/>
                  </a:lnTo>
                  <a:close/>
                  <a:moveTo>
                    <a:pt x="374" y="94"/>
                  </a:moveTo>
                  <a:lnTo>
                    <a:pt x="394" y="87"/>
                  </a:lnTo>
                  <a:lnTo>
                    <a:pt x="395" y="92"/>
                  </a:lnTo>
                  <a:lnTo>
                    <a:pt x="376" y="99"/>
                  </a:lnTo>
                  <a:lnTo>
                    <a:pt x="374" y="94"/>
                  </a:lnTo>
                  <a:close/>
                  <a:moveTo>
                    <a:pt x="409" y="82"/>
                  </a:moveTo>
                  <a:lnTo>
                    <a:pt x="418" y="78"/>
                  </a:lnTo>
                  <a:lnTo>
                    <a:pt x="429" y="75"/>
                  </a:lnTo>
                  <a:lnTo>
                    <a:pt x="430" y="80"/>
                  </a:lnTo>
                  <a:lnTo>
                    <a:pt x="420" y="83"/>
                  </a:lnTo>
                  <a:lnTo>
                    <a:pt x="410" y="86"/>
                  </a:lnTo>
                  <a:lnTo>
                    <a:pt x="409" y="82"/>
                  </a:lnTo>
                  <a:close/>
                  <a:moveTo>
                    <a:pt x="444" y="70"/>
                  </a:moveTo>
                  <a:lnTo>
                    <a:pt x="464" y="64"/>
                  </a:lnTo>
                  <a:lnTo>
                    <a:pt x="465" y="69"/>
                  </a:lnTo>
                  <a:lnTo>
                    <a:pt x="445" y="76"/>
                  </a:lnTo>
                  <a:lnTo>
                    <a:pt x="444" y="70"/>
                  </a:lnTo>
                  <a:close/>
                  <a:moveTo>
                    <a:pt x="479" y="60"/>
                  </a:moveTo>
                  <a:lnTo>
                    <a:pt x="496" y="55"/>
                  </a:lnTo>
                  <a:lnTo>
                    <a:pt x="499" y="54"/>
                  </a:lnTo>
                  <a:lnTo>
                    <a:pt x="500" y="59"/>
                  </a:lnTo>
                  <a:lnTo>
                    <a:pt x="498" y="60"/>
                  </a:lnTo>
                  <a:lnTo>
                    <a:pt x="480" y="65"/>
                  </a:lnTo>
                  <a:lnTo>
                    <a:pt x="479" y="60"/>
                  </a:lnTo>
                  <a:close/>
                  <a:moveTo>
                    <a:pt x="515" y="51"/>
                  </a:moveTo>
                  <a:lnTo>
                    <a:pt x="535" y="46"/>
                  </a:lnTo>
                  <a:lnTo>
                    <a:pt x="536" y="51"/>
                  </a:lnTo>
                  <a:lnTo>
                    <a:pt x="516" y="56"/>
                  </a:lnTo>
                  <a:lnTo>
                    <a:pt x="515" y="51"/>
                  </a:lnTo>
                  <a:close/>
                  <a:moveTo>
                    <a:pt x="550" y="42"/>
                  </a:moveTo>
                  <a:lnTo>
                    <a:pt x="571" y="38"/>
                  </a:lnTo>
                  <a:lnTo>
                    <a:pt x="572" y="43"/>
                  </a:lnTo>
                  <a:lnTo>
                    <a:pt x="552" y="48"/>
                  </a:lnTo>
                  <a:lnTo>
                    <a:pt x="550" y="42"/>
                  </a:lnTo>
                  <a:close/>
                  <a:moveTo>
                    <a:pt x="586" y="35"/>
                  </a:moveTo>
                  <a:lnTo>
                    <a:pt x="607" y="31"/>
                  </a:lnTo>
                  <a:lnTo>
                    <a:pt x="608" y="36"/>
                  </a:lnTo>
                  <a:lnTo>
                    <a:pt x="587" y="40"/>
                  </a:lnTo>
                  <a:lnTo>
                    <a:pt x="586" y="35"/>
                  </a:lnTo>
                  <a:close/>
                  <a:moveTo>
                    <a:pt x="622" y="28"/>
                  </a:moveTo>
                  <a:lnTo>
                    <a:pt x="643" y="24"/>
                  </a:lnTo>
                  <a:lnTo>
                    <a:pt x="644" y="30"/>
                  </a:lnTo>
                  <a:lnTo>
                    <a:pt x="623" y="33"/>
                  </a:lnTo>
                  <a:lnTo>
                    <a:pt x="622" y="28"/>
                  </a:lnTo>
                  <a:close/>
                  <a:moveTo>
                    <a:pt x="659" y="22"/>
                  </a:moveTo>
                  <a:lnTo>
                    <a:pt x="666" y="20"/>
                  </a:lnTo>
                  <a:lnTo>
                    <a:pt x="679" y="18"/>
                  </a:lnTo>
                  <a:lnTo>
                    <a:pt x="680" y="24"/>
                  </a:lnTo>
                  <a:lnTo>
                    <a:pt x="667" y="25"/>
                  </a:lnTo>
                  <a:lnTo>
                    <a:pt x="659" y="27"/>
                  </a:lnTo>
                  <a:lnTo>
                    <a:pt x="659" y="22"/>
                  </a:lnTo>
                  <a:close/>
                  <a:moveTo>
                    <a:pt x="695" y="16"/>
                  </a:moveTo>
                  <a:lnTo>
                    <a:pt x="716" y="14"/>
                  </a:lnTo>
                  <a:lnTo>
                    <a:pt x="717" y="19"/>
                  </a:lnTo>
                  <a:lnTo>
                    <a:pt x="696" y="22"/>
                  </a:lnTo>
                  <a:lnTo>
                    <a:pt x="695" y="16"/>
                  </a:lnTo>
                  <a:close/>
                  <a:moveTo>
                    <a:pt x="731" y="12"/>
                  </a:moveTo>
                  <a:lnTo>
                    <a:pt x="752" y="9"/>
                  </a:lnTo>
                  <a:lnTo>
                    <a:pt x="753" y="15"/>
                  </a:lnTo>
                  <a:lnTo>
                    <a:pt x="732" y="17"/>
                  </a:lnTo>
                  <a:lnTo>
                    <a:pt x="731" y="12"/>
                  </a:lnTo>
                  <a:close/>
                  <a:moveTo>
                    <a:pt x="768" y="8"/>
                  </a:moveTo>
                  <a:lnTo>
                    <a:pt x="789" y="6"/>
                  </a:lnTo>
                  <a:lnTo>
                    <a:pt x="789" y="12"/>
                  </a:lnTo>
                  <a:lnTo>
                    <a:pt x="768" y="13"/>
                  </a:lnTo>
                  <a:lnTo>
                    <a:pt x="768" y="8"/>
                  </a:lnTo>
                  <a:close/>
                  <a:moveTo>
                    <a:pt x="805" y="5"/>
                  </a:moveTo>
                  <a:lnTo>
                    <a:pt x="826" y="4"/>
                  </a:lnTo>
                  <a:lnTo>
                    <a:pt x="826" y="9"/>
                  </a:lnTo>
                  <a:lnTo>
                    <a:pt x="805" y="11"/>
                  </a:lnTo>
                  <a:lnTo>
                    <a:pt x="805" y="5"/>
                  </a:lnTo>
                  <a:close/>
                  <a:moveTo>
                    <a:pt x="841" y="3"/>
                  </a:moveTo>
                  <a:lnTo>
                    <a:pt x="851" y="2"/>
                  </a:lnTo>
                  <a:lnTo>
                    <a:pt x="862" y="2"/>
                  </a:lnTo>
                  <a:lnTo>
                    <a:pt x="862" y="7"/>
                  </a:lnTo>
                  <a:lnTo>
                    <a:pt x="851" y="7"/>
                  </a:lnTo>
                  <a:lnTo>
                    <a:pt x="842" y="8"/>
                  </a:lnTo>
                  <a:lnTo>
                    <a:pt x="841" y="3"/>
                  </a:lnTo>
                  <a:close/>
                  <a:moveTo>
                    <a:pt x="878" y="1"/>
                  </a:moveTo>
                  <a:lnTo>
                    <a:pt x="899" y="1"/>
                  </a:lnTo>
                  <a:lnTo>
                    <a:pt x="899" y="6"/>
                  </a:lnTo>
                  <a:lnTo>
                    <a:pt x="878" y="7"/>
                  </a:lnTo>
                  <a:lnTo>
                    <a:pt x="878" y="1"/>
                  </a:lnTo>
                  <a:close/>
                  <a:moveTo>
                    <a:pt x="915" y="0"/>
                  </a:moveTo>
                  <a:lnTo>
                    <a:pt x="936" y="0"/>
                  </a:lnTo>
                  <a:lnTo>
                    <a:pt x="936" y="5"/>
                  </a:lnTo>
                  <a:lnTo>
                    <a:pt x="915" y="6"/>
                  </a:lnTo>
                  <a:lnTo>
                    <a:pt x="915" y="0"/>
                  </a:lnTo>
                  <a:close/>
                  <a:moveTo>
                    <a:pt x="952" y="0"/>
                  </a:moveTo>
                  <a:lnTo>
                    <a:pt x="973" y="0"/>
                  </a:lnTo>
                  <a:lnTo>
                    <a:pt x="972" y="5"/>
                  </a:lnTo>
                  <a:lnTo>
                    <a:pt x="951" y="5"/>
                  </a:lnTo>
                  <a:lnTo>
                    <a:pt x="952" y="0"/>
                  </a:lnTo>
                  <a:close/>
                  <a:moveTo>
                    <a:pt x="988" y="0"/>
                  </a:moveTo>
                  <a:lnTo>
                    <a:pt x="1009" y="1"/>
                  </a:lnTo>
                  <a:lnTo>
                    <a:pt x="1009" y="6"/>
                  </a:lnTo>
                  <a:lnTo>
                    <a:pt x="988" y="6"/>
                  </a:lnTo>
                  <a:lnTo>
                    <a:pt x="988" y="0"/>
                  </a:lnTo>
                  <a:close/>
                  <a:moveTo>
                    <a:pt x="1025" y="1"/>
                  </a:moveTo>
                  <a:lnTo>
                    <a:pt x="1045" y="2"/>
                  </a:lnTo>
                  <a:lnTo>
                    <a:pt x="1046" y="2"/>
                  </a:lnTo>
                  <a:lnTo>
                    <a:pt x="1046" y="7"/>
                  </a:lnTo>
                  <a:lnTo>
                    <a:pt x="1044" y="7"/>
                  </a:lnTo>
                  <a:lnTo>
                    <a:pt x="1025" y="7"/>
                  </a:lnTo>
                  <a:lnTo>
                    <a:pt x="1025" y="1"/>
                  </a:lnTo>
                  <a:close/>
                  <a:moveTo>
                    <a:pt x="1062" y="3"/>
                  </a:moveTo>
                  <a:lnTo>
                    <a:pt x="1083" y="5"/>
                  </a:lnTo>
                  <a:lnTo>
                    <a:pt x="1082" y="10"/>
                  </a:lnTo>
                  <a:lnTo>
                    <a:pt x="1061" y="8"/>
                  </a:lnTo>
                  <a:lnTo>
                    <a:pt x="1062" y="3"/>
                  </a:lnTo>
                  <a:close/>
                  <a:moveTo>
                    <a:pt x="1099" y="6"/>
                  </a:moveTo>
                  <a:lnTo>
                    <a:pt x="1119" y="7"/>
                  </a:lnTo>
                  <a:lnTo>
                    <a:pt x="1119" y="13"/>
                  </a:lnTo>
                  <a:lnTo>
                    <a:pt x="1098" y="11"/>
                  </a:lnTo>
                  <a:lnTo>
                    <a:pt x="1099" y="6"/>
                  </a:lnTo>
                  <a:close/>
                  <a:moveTo>
                    <a:pt x="1135" y="9"/>
                  </a:moveTo>
                  <a:lnTo>
                    <a:pt x="1139" y="9"/>
                  </a:lnTo>
                  <a:lnTo>
                    <a:pt x="1156" y="11"/>
                  </a:lnTo>
                  <a:lnTo>
                    <a:pt x="1155" y="16"/>
                  </a:lnTo>
                  <a:lnTo>
                    <a:pt x="1138" y="14"/>
                  </a:lnTo>
                  <a:lnTo>
                    <a:pt x="1135" y="14"/>
                  </a:lnTo>
                  <a:lnTo>
                    <a:pt x="1135" y="9"/>
                  </a:lnTo>
                  <a:close/>
                  <a:moveTo>
                    <a:pt x="1172" y="13"/>
                  </a:moveTo>
                  <a:lnTo>
                    <a:pt x="1192" y="16"/>
                  </a:lnTo>
                  <a:lnTo>
                    <a:pt x="1192" y="21"/>
                  </a:lnTo>
                  <a:lnTo>
                    <a:pt x="1171" y="18"/>
                  </a:lnTo>
                  <a:lnTo>
                    <a:pt x="1172" y="13"/>
                  </a:lnTo>
                  <a:close/>
                  <a:moveTo>
                    <a:pt x="1208" y="17"/>
                  </a:moveTo>
                  <a:lnTo>
                    <a:pt x="1229" y="20"/>
                  </a:lnTo>
                  <a:lnTo>
                    <a:pt x="1228" y="25"/>
                  </a:lnTo>
                  <a:lnTo>
                    <a:pt x="1208" y="23"/>
                  </a:lnTo>
                  <a:lnTo>
                    <a:pt x="1208" y="17"/>
                  </a:lnTo>
                  <a:close/>
                  <a:moveTo>
                    <a:pt x="1245" y="23"/>
                  </a:moveTo>
                  <a:lnTo>
                    <a:pt x="1265" y="27"/>
                  </a:lnTo>
                  <a:lnTo>
                    <a:pt x="1264" y="32"/>
                  </a:lnTo>
                  <a:lnTo>
                    <a:pt x="1244" y="28"/>
                  </a:lnTo>
                  <a:lnTo>
                    <a:pt x="1245" y="23"/>
                  </a:lnTo>
                  <a:close/>
                  <a:moveTo>
                    <a:pt x="1281" y="29"/>
                  </a:moveTo>
                  <a:lnTo>
                    <a:pt x="1301" y="33"/>
                  </a:lnTo>
                  <a:lnTo>
                    <a:pt x="1301" y="38"/>
                  </a:lnTo>
                  <a:lnTo>
                    <a:pt x="1280" y="35"/>
                  </a:lnTo>
                  <a:lnTo>
                    <a:pt x="1281" y="29"/>
                  </a:lnTo>
                  <a:close/>
                  <a:moveTo>
                    <a:pt x="1317" y="36"/>
                  </a:moveTo>
                  <a:lnTo>
                    <a:pt x="1338" y="40"/>
                  </a:lnTo>
                  <a:lnTo>
                    <a:pt x="1336" y="46"/>
                  </a:lnTo>
                  <a:lnTo>
                    <a:pt x="1316" y="41"/>
                  </a:lnTo>
                  <a:lnTo>
                    <a:pt x="1317" y="36"/>
                  </a:lnTo>
                  <a:close/>
                  <a:moveTo>
                    <a:pt x="1353" y="44"/>
                  </a:moveTo>
                  <a:lnTo>
                    <a:pt x="1373" y="49"/>
                  </a:lnTo>
                  <a:lnTo>
                    <a:pt x="1372" y="54"/>
                  </a:lnTo>
                  <a:lnTo>
                    <a:pt x="1352" y="49"/>
                  </a:lnTo>
                  <a:lnTo>
                    <a:pt x="1353" y="44"/>
                  </a:lnTo>
                  <a:close/>
                  <a:moveTo>
                    <a:pt x="1389" y="52"/>
                  </a:moveTo>
                  <a:lnTo>
                    <a:pt x="1399" y="55"/>
                  </a:lnTo>
                  <a:lnTo>
                    <a:pt x="1409" y="58"/>
                  </a:lnTo>
                  <a:lnTo>
                    <a:pt x="1408" y="63"/>
                  </a:lnTo>
                  <a:lnTo>
                    <a:pt x="1398" y="60"/>
                  </a:lnTo>
                  <a:lnTo>
                    <a:pt x="1387" y="58"/>
                  </a:lnTo>
                  <a:lnTo>
                    <a:pt x="1389" y="52"/>
                  </a:lnTo>
                  <a:close/>
                  <a:moveTo>
                    <a:pt x="1424" y="62"/>
                  </a:moveTo>
                  <a:lnTo>
                    <a:pt x="1444" y="68"/>
                  </a:lnTo>
                  <a:lnTo>
                    <a:pt x="1443" y="73"/>
                  </a:lnTo>
                  <a:lnTo>
                    <a:pt x="1423" y="67"/>
                  </a:lnTo>
                  <a:lnTo>
                    <a:pt x="1424" y="62"/>
                  </a:lnTo>
                  <a:close/>
                  <a:moveTo>
                    <a:pt x="1459" y="72"/>
                  </a:moveTo>
                  <a:lnTo>
                    <a:pt x="1478" y="78"/>
                  </a:lnTo>
                  <a:lnTo>
                    <a:pt x="1480" y="79"/>
                  </a:lnTo>
                  <a:lnTo>
                    <a:pt x="1478" y="83"/>
                  </a:lnTo>
                  <a:lnTo>
                    <a:pt x="1476" y="83"/>
                  </a:lnTo>
                  <a:lnTo>
                    <a:pt x="1458" y="78"/>
                  </a:lnTo>
                  <a:lnTo>
                    <a:pt x="1459" y="72"/>
                  </a:lnTo>
                  <a:close/>
                  <a:moveTo>
                    <a:pt x="1494" y="84"/>
                  </a:moveTo>
                  <a:lnTo>
                    <a:pt x="1514" y="91"/>
                  </a:lnTo>
                  <a:lnTo>
                    <a:pt x="1512" y="96"/>
                  </a:lnTo>
                  <a:lnTo>
                    <a:pt x="1492" y="89"/>
                  </a:lnTo>
                  <a:lnTo>
                    <a:pt x="1494" y="84"/>
                  </a:lnTo>
                  <a:close/>
                  <a:moveTo>
                    <a:pt x="1529" y="96"/>
                  </a:moveTo>
                  <a:lnTo>
                    <a:pt x="1549" y="104"/>
                  </a:lnTo>
                  <a:lnTo>
                    <a:pt x="1547" y="108"/>
                  </a:lnTo>
                  <a:lnTo>
                    <a:pt x="1527" y="101"/>
                  </a:lnTo>
                  <a:lnTo>
                    <a:pt x="1529" y="96"/>
                  </a:lnTo>
                  <a:close/>
                  <a:moveTo>
                    <a:pt x="1563" y="110"/>
                  </a:moveTo>
                  <a:lnTo>
                    <a:pt x="1582" y="118"/>
                  </a:lnTo>
                  <a:lnTo>
                    <a:pt x="1580" y="123"/>
                  </a:lnTo>
                  <a:lnTo>
                    <a:pt x="1561" y="115"/>
                  </a:lnTo>
                  <a:lnTo>
                    <a:pt x="1563" y="110"/>
                  </a:lnTo>
                  <a:close/>
                  <a:moveTo>
                    <a:pt x="1597" y="125"/>
                  </a:moveTo>
                  <a:lnTo>
                    <a:pt x="1616" y="133"/>
                  </a:lnTo>
                  <a:lnTo>
                    <a:pt x="1614" y="138"/>
                  </a:lnTo>
                  <a:lnTo>
                    <a:pt x="1595" y="129"/>
                  </a:lnTo>
                  <a:lnTo>
                    <a:pt x="1597" y="125"/>
                  </a:lnTo>
                  <a:close/>
                  <a:moveTo>
                    <a:pt x="1630" y="140"/>
                  </a:moveTo>
                  <a:lnTo>
                    <a:pt x="1649" y="150"/>
                  </a:lnTo>
                  <a:lnTo>
                    <a:pt x="1646" y="155"/>
                  </a:lnTo>
                  <a:lnTo>
                    <a:pt x="1628" y="145"/>
                  </a:lnTo>
                  <a:lnTo>
                    <a:pt x="1630" y="140"/>
                  </a:lnTo>
                  <a:close/>
                  <a:moveTo>
                    <a:pt x="1663" y="158"/>
                  </a:moveTo>
                  <a:lnTo>
                    <a:pt x="1679" y="166"/>
                  </a:lnTo>
                  <a:lnTo>
                    <a:pt x="1681" y="168"/>
                  </a:lnTo>
                  <a:lnTo>
                    <a:pt x="1678" y="172"/>
                  </a:lnTo>
                  <a:lnTo>
                    <a:pt x="1677" y="171"/>
                  </a:lnTo>
                  <a:lnTo>
                    <a:pt x="1660" y="162"/>
                  </a:lnTo>
                  <a:lnTo>
                    <a:pt x="1663" y="158"/>
                  </a:lnTo>
                  <a:close/>
                  <a:moveTo>
                    <a:pt x="1694" y="176"/>
                  </a:moveTo>
                  <a:lnTo>
                    <a:pt x="1712" y="188"/>
                  </a:lnTo>
                  <a:lnTo>
                    <a:pt x="1709" y="192"/>
                  </a:lnTo>
                  <a:lnTo>
                    <a:pt x="1692" y="181"/>
                  </a:lnTo>
                  <a:lnTo>
                    <a:pt x="1694" y="176"/>
                  </a:lnTo>
                  <a:close/>
                  <a:moveTo>
                    <a:pt x="1725" y="196"/>
                  </a:moveTo>
                  <a:lnTo>
                    <a:pt x="1734" y="202"/>
                  </a:lnTo>
                  <a:lnTo>
                    <a:pt x="1743" y="209"/>
                  </a:lnTo>
                  <a:lnTo>
                    <a:pt x="1739" y="213"/>
                  </a:lnTo>
                  <a:lnTo>
                    <a:pt x="1731" y="206"/>
                  </a:lnTo>
                  <a:lnTo>
                    <a:pt x="1723" y="201"/>
                  </a:lnTo>
                  <a:lnTo>
                    <a:pt x="1725" y="196"/>
                  </a:lnTo>
                  <a:close/>
                  <a:moveTo>
                    <a:pt x="1755" y="218"/>
                  </a:moveTo>
                  <a:lnTo>
                    <a:pt x="1771" y="232"/>
                  </a:lnTo>
                  <a:lnTo>
                    <a:pt x="1768" y="236"/>
                  </a:lnTo>
                  <a:lnTo>
                    <a:pt x="1751" y="223"/>
                  </a:lnTo>
                  <a:lnTo>
                    <a:pt x="1755" y="218"/>
                  </a:lnTo>
                  <a:close/>
                  <a:moveTo>
                    <a:pt x="1784" y="242"/>
                  </a:moveTo>
                  <a:lnTo>
                    <a:pt x="1799" y="256"/>
                  </a:lnTo>
                  <a:lnTo>
                    <a:pt x="1795" y="260"/>
                  </a:lnTo>
                  <a:lnTo>
                    <a:pt x="1780" y="246"/>
                  </a:lnTo>
                  <a:lnTo>
                    <a:pt x="1784" y="242"/>
                  </a:lnTo>
                  <a:close/>
                  <a:moveTo>
                    <a:pt x="1810" y="268"/>
                  </a:moveTo>
                  <a:lnTo>
                    <a:pt x="1821" y="280"/>
                  </a:lnTo>
                  <a:lnTo>
                    <a:pt x="1824" y="283"/>
                  </a:lnTo>
                  <a:lnTo>
                    <a:pt x="1820" y="287"/>
                  </a:lnTo>
                  <a:lnTo>
                    <a:pt x="1818" y="283"/>
                  </a:lnTo>
                  <a:lnTo>
                    <a:pt x="1806" y="271"/>
                  </a:lnTo>
                  <a:lnTo>
                    <a:pt x="1810" y="268"/>
                  </a:lnTo>
                  <a:close/>
                  <a:moveTo>
                    <a:pt x="1834" y="296"/>
                  </a:moveTo>
                  <a:lnTo>
                    <a:pt x="1839" y="300"/>
                  </a:lnTo>
                  <a:lnTo>
                    <a:pt x="1847" y="313"/>
                  </a:lnTo>
                  <a:lnTo>
                    <a:pt x="1842" y="316"/>
                  </a:lnTo>
                  <a:lnTo>
                    <a:pt x="1834" y="304"/>
                  </a:lnTo>
                  <a:lnTo>
                    <a:pt x="1830" y="299"/>
                  </a:lnTo>
                  <a:lnTo>
                    <a:pt x="1834" y="296"/>
                  </a:lnTo>
                  <a:close/>
                  <a:moveTo>
                    <a:pt x="1856" y="326"/>
                  </a:moveTo>
                  <a:lnTo>
                    <a:pt x="1866" y="343"/>
                  </a:lnTo>
                  <a:lnTo>
                    <a:pt x="1866" y="344"/>
                  </a:lnTo>
                  <a:lnTo>
                    <a:pt x="1862" y="346"/>
                  </a:lnTo>
                  <a:lnTo>
                    <a:pt x="1862" y="346"/>
                  </a:lnTo>
                  <a:lnTo>
                    <a:pt x="1851" y="328"/>
                  </a:lnTo>
                  <a:lnTo>
                    <a:pt x="1856" y="326"/>
                  </a:lnTo>
                  <a:close/>
                  <a:moveTo>
                    <a:pt x="1873" y="358"/>
                  </a:moveTo>
                  <a:lnTo>
                    <a:pt x="1877" y="366"/>
                  </a:lnTo>
                  <a:lnTo>
                    <a:pt x="1881" y="378"/>
                  </a:lnTo>
                  <a:lnTo>
                    <a:pt x="1876" y="380"/>
                  </a:lnTo>
                  <a:lnTo>
                    <a:pt x="1872" y="368"/>
                  </a:lnTo>
                  <a:lnTo>
                    <a:pt x="1868" y="361"/>
                  </a:lnTo>
                  <a:lnTo>
                    <a:pt x="1873" y="358"/>
                  </a:lnTo>
                  <a:close/>
                  <a:moveTo>
                    <a:pt x="1886" y="393"/>
                  </a:moveTo>
                  <a:lnTo>
                    <a:pt x="1891" y="412"/>
                  </a:lnTo>
                  <a:lnTo>
                    <a:pt x="1892" y="414"/>
                  </a:lnTo>
                  <a:lnTo>
                    <a:pt x="1886" y="414"/>
                  </a:lnTo>
                  <a:lnTo>
                    <a:pt x="1886" y="413"/>
                  </a:lnTo>
                  <a:lnTo>
                    <a:pt x="1881" y="394"/>
                  </a:lnTo>
                  <a:lnTo>
                    <a:pt x="1886" y="393"/>
                  </a:lnTo>
                  <a:close/>
                  <a:moveTo>
                    <a:pt x="1894" y="429"/>
                  </a:moveTo>
                  <a:lnTo>
                    <a:pt x="1895" y="435"/>
                  </a:lnTo>
                  <a:lnTo>
                    <a:pt x="1896" y="451"/>
                  </a:lnTo>
                  <a:lnTo>
                    <a:pt x="1891" y="451"/>
                  </a:lnTo>
                  <a:lnTo>
                    <a:pt x="1890" y="436"/>
                  </a:lnTo>
                  <a:lnTo>
                    <a:pt x="1889" y="430"/>
                  </a:lnTo>
                  <a:lnTo>
                    <a:pt x="1894" y="429"/>
                  </a:lnTo>
                  <a:close/>
                  <a:moveTo>
                    <a:pt x="1896" y="467"/>
                  </a:moveTo>
                  <a:lnTo>
                    <a:pt x="1895" y="483"/>
                  </a:lnTo>
                  <a:lnTo>
                    <a:pt x="1894" y="488"/>
                  </a:lnTo>
                  <a:lnTo>
                    <a:pt x="1889" y="487"/>
                  </a:lnTo>
                  <a:lnTo>
                    <a:pt x="1890" y="483"/>
                  </a:lnTo>
                  <a:lnTo>
                    <a:pt x="1891" y="466"/>
                  </a:lnTo>
                  <a:lnTo>
                    <a:pt x="1896" y="467"/>
                  </a:lnTo>
                  <a:close/>
                  <a:moveTo>
                    <a:pt x="1892" y="503"/>
                  </a:moveTo>
                  <a:lnTo>
                    <a:pt x="1891" y="506"/>
                  </a:lnTo>
                  <a:lnTo>
                    <a:pt x="1887" y="524"/>
                  </a:lnTo>
                  <a:lnTo>
                    <a:pt x="1882" y="523"/>
                  </a:lnTo>
                  <a:lnTo>
                    <a:pt x="1886" y="505"/>
                  </a:lnTo>
                  <a:lnTo>
                    <a:pt x="1887" y="502"/>
                  </a:lnTo>
                  <a:lnTo>
                    <a:pt x="1892" y="503"/>
                  </a:lnTo>
                  <a:close/>
                  <a:moveTo>
                    <a:pt x="1882" y="539"/>
                  </a:moveTo>
                  <a:lnTo>
                    <a:pt x="1877" y="552"/>
                  </a:lnTo>
                  <a:lnTo>
                    <a:pt x="1874" y="559"/>
                  </a:lnTo>
                  <a:lnTo>
                    <a:pt x="1869" y="557"/>
                  </a:lnTo>
                  <a:lnTo>
                    <a:pt x="1872" y="551"/>
                  </a:lnTo>
                  <a:lnTo>
                    <a:pt x="1877" y="538"/>
                  </a:lnTo>
                  <a:lnTo>
                    <a:pt x="1882" y="539"/>
                  </a:lnTo>
                  <a:close/>
                  <a:moveTo>
                    <a:pt x="1867" y="573"/>
                  </a:moveTo>
                  <a:lnTo>
                    <a:pt x="1866" y="575"/>
                  </a:lnTo>
                  <a:lnTo>
                    <a:pt x="1856" y="591"/>
                  </a:lnTo>
                  <a:lnTo>
                    <a:pt x="1852" y="589"/>
                  </a:lnTo>
                  <a:lnTo>
                    <a:pt x="1861" y="572"/>
                  </a:lnTo>
                  <a:lnTo>
                    <a:pt x="1862" y="571"/>
                  </a:lnTo>
                  <a:lnTo>
                    <a:pt x="1867" y="573"/>
                  </a:lnTo>
                  <a:close/>
                  <a:moveTo>
                    <a:pt x="1848" y="605"/>
                  </a:moveTo>
                  <a:lnTo>
                    <a:pt x="1839" y="618"/>
                  </a:lnTo>
                  <a:lnTo>
                    <a:pt x="1835" y="622"/>
                  </a:lnTo>
                  <a:lnTo>
                    <a:pt x="1831" y="619"/>
                  </a:lnTo>
                  <a:lnTo>
                    <a:pt x="1834" y="615"/>
                  </a:lnTo>
                  <a:lnTo>
                    <a:pt x="1843" y="602"/>
                  </a:lnTo>
                  <a:lnTo>
                    <a:pt x="1848" y="605"/>
                  </a:lnTo>
                  <a:close/>
                  <a:moveTo>
                    <a:pt x="1825" y="634"/>
                  </a:moveTo>
                  <a:lnTo>
                    <a:pt x="1822" y="639"/>
                  </a:lnTo>
                  <a:lnTo>
                    <a:pt x="1811" y="650"/>
                  </a:lnTo>
                  <a:lnTo>
                    <a:pt x="1807" y="647"/>
                  </a:lnTo>
                  <a:lnTo>
                    <a:pt x="1817" y="635"/>
                  </a:lnTo>
                  <a:lnTo>
                    <a:pt x="1821" y="631"/>
                  </a:lnTo>
                  <a:lnTo>
                    <a:pt x="1825" y="634"/>
                  </a:lnTo>
                  <a:close/>
                  <a:moveTo>
                    <a:pt x="1800" y="662"/>
                  </a:moveTo>
                  <a:lnTo>
                    <a:pt x="1785" y="676"/>
                  </a:lnTo>
                  <a:lnTo>
                    <a:pt x="1781" y="672"/>
                  </a:lnTo>
                  <a:lnTo>
                    <a:pt x="1796" y="658"/>
                  </a:lnTo>
                  <a:lnTo>
                    <a:pt x="1800" y="662"/>
                  </a:lnTo>
                  <a:close/>
                  <a:moveTo>
                    <a:pt x="1772" y="686"/>
                  </a:moveTo>
                  <a:lnTo>
                    <a:pt x="1756" y="699"/>
                  </a:lnTo>
                  <a:lnTo>
                    <a:pt x="1753" y="695"/>
                  </a:lnTo>
                  <a:lnTo>
                    <a:pt x="1769" y="682"/>
                  </a:lnTo>
                  <a:lnTo>
                    <a:pt x="1772" y="686"/>
                  </a:lnTo>
                  <a:close/>
                  <a:moveTo>
                    <a:pt x="1744" y="709"/>
                  </a:moveTo>
                  <a:lnTo>
                    <a:pt x="1734" y="717"/>
                  </a:lnTo>
                  <a:lnTo>
                    <a:pt x="1727" y="721"/>
                  </a:lnTo>
                  <a:lnTo>
                    <a:pt x="1724" y="717"/>
                  </a:lnTo>
                  <a:lnTo>
                    <a:pt x="1730" y="713"/>
                  </a:lnTo>
                  <a:lnTo>
                    <a:pt x="1740" y="705"/>
                  </a:lnTo>
                  <a:lnTo>
                    <a:pt x="1744" y="709"/>
                  </a:lnTo>
                  <a:close/>
                  <a:moveTo>
                    <a:pt x="1713" y="730"/>
                  </a:moveTo>
                  <a:lnTo>
                    <a:pt x="1696" y="741"/>
                  </a:lnTo>
                  <a:lnTo>
                    <a:pt x="1693" y="737"/>
                  </a:lnTo>
                  <a:lnTo>
                    <a:pt x="1711" y="726"/>
                  </a:lnTo>
                  <a:lnTo>
                    <a:pt x="1713" y="730"/>
                  </a:lnTo>
                  <a:close/>
                  <a:moveTo>
                    <a:pt x="1682" y="750"/>
                  </a:moveTo>
                  <a:lnTo>
                    <a:pt x="1679" y="752"/>
                  </a:lnTo>
                  <a:lnTo>
                    <a:pt x="1664" y="760"/>
                  </a:lnTo>
                  <a:lnTo>
                    <a:pt x="1661" y="756"/>
                  </a:lnTo>
                  <a:lnTo>
                    <a:pt x="1676" y="748"/>
                  </a:lnTo>
                  <a:lnTo>
                    <a:pt x="1680" y="746"/>
                  </a:lnTo>
                  <a:lnTo>
                    <a:pt x="1682" y="750"/>
                  </a:lnTo>
                  <a:close/>
                  <a:moveTo>
                    <a:pt x="1650" y="768"/>
                  </a:moveTo>
                  <a:lnTo>
                    <a:pt x="1632" y="778"/>
                  </a:lnTo>
                  <a:lnTo>
                    <a:pt x="1629" y="773"/>
                  </a:lnTo>
                  <a:lnTo>
                    <a:pt x="1648" y="763"/>
                  </a:lnTo>
                  <a:lnTo>
                    <a:pt x="1650" y="768"/>
                  </a:lnTo>
                  <a:close/>
                  <a:moveTo>
                    <a:pt x="1618" y="785"/>
                  </a:moveTo>
                  <a:lnTo>
                    <a:pt x="1598" y="793"/>
                  </a:lnTo>
                  <a:lnTo>
                    <a:pt x="1596" y="788"/>
                  </a:lnTo>
                  <a:lnTo>
                    <a:pt x="1615" y="780"/>
                  </a:lnTo>
                  <a:lnTo>
                    <a:pt x="1618" y="785"/>
                  </a:lnTo>
                  <a:close/>
                  <a:moveTo>
                    <a:pt x="1584" y="800"/>
                  </a:moveTo>
                  <a:lnTo>
                    <a:pt x="1564" y="808"/>
                  </a:lnTo>
                  <a:lnTo>
                    <a:pt x="1563" y="803"/>
                  </a:lnTo>
                  <a:lnTo>
                    <a:pt x="1582" y="795"/>
                  </a:lnTo>
                  <a:lnTo>
                    <a:pt x="1584" y="800"/>
                  </a:lnTo>
                  <a:close/>
                  <a:moveTo>
                    <a:pt x="1550" y="815"/>
                  </a:moveTo>
                  <a:lnTo>
                    <a:pt x="1530" y="822"/>
                  </a:lnTo>
                  <a:lnTo>
                    <a:pt x="1528" y="817"/>
                  </a:lnTo>
                  <a:lnTo>
                    <a:pt x="1548" y="809"/>
                  </a:lnTo>
                  <a:lnTo>
                    <a:pt x="1550" y="815"/>
                  </a:lnTo>
                  <a:close/>
                  <a:moveTo>
                    <a:pt x="1515" y="827"/>
                  </a:moveTo>
                  <a:lnTo>
                    <a:pt x="1496" y="834"/>
                  </a:lnTo>
                  <a:lnTo>
                    <a:pt x="1494" y="829"/>
                  </a:lnTo>
                  <a:lnTo>
                    <a:pt x="1514" y="822"/>
                  </a:lnTo>
                  <a:lnTo>
                    <a:pt x="1515" y="827"/>
                  </a:lnTo>
                  <a:close/>
                  <a:moveTo>
                    <a:pt x="1481" y="840"/>
                  </a:moveTo>
                  <a:lnTo>
                    <a:pt x="1478" y="841"/>
                  </a:lnTo>
                  <a:lnTo>
                    <a:pt x="1461" y="845"/>
                  </a:lnTo>
                  <a:lnTo>
                    <a:pt x="1459" y="841"/>
                  </a:lnTo>
                  <a:lnTo>
                    <a:pt x="1476" y="836"/>
                  </a:lnTo>
                  <a:lnTo>
                    <a:pt x="1479" y="834"/>
                  </a:lnTo>
                  <a:lnTo>
                    <a:pt x="1481" y="840"/>
                  </a:lnTo>
                  <a:close/>
                  <a:moveTo>
                    <a:pt x="1446" y="850"/>
                  </a:moveTo>
                  <a:lnTo>
                    <a:pt x="1425" y="856"/>
                  </a:lnTo>
                  <a:lnTo>
                    <a:pt x="1424" y="851"/>
                  </a:lnTo>
                  <a:lnTo>
                    <a:pt x="1444" y="845"/>
                  </a:lnTo>
                  <a:lnTo>
                    <a:pt x="1446" y="850"/>
                  </a:lnTo>
                  <a:close/>
                  <a:moveTo>
                    <a:pt x="1410" y="860"/>
                  </a:moveTo>
                  <a:lnTo>
                    <a:pt x="1399" y="864"/>
                  </a:lnTo>
                  <a:lnTo>
                    <a:pt x="1390" y="866"/>
                  </a:lnTo>
                  <a:lnTo>
                    <a:pt x="1389" y="861"/>
                  </a:lnTo>
                  <a:lnTo>
                    <a:pt x="1398" y="859"/>
                  </a:lnTo>
                  <a:lnTo>
                    <a:pt x="1409" y="855"/>
                  </a:lnTo>
                  <a:lnTo>
                    <a:pt x="1410" y="860"/>
                  </a:lnTo>
                  <a:close/>
                  <a:moveTo>
                    <a:pt x="1375" y="869"/>
                  </a:moveTo>
                  <a:lnTo>
                    <a:pt x="1354" y="874"/>
                  </a:lnTo>
                  <a:lnTo>
                    <a:pt x="1353" y="869"/>
                  </a:lnTo>
                  <a:lnTo>
                    <a:pt x="1373" y="864"/>
                  </a:lnTo>
                  <a:lnTo>
                    <a:pt x="1375" y="869"/>
                  </a:lnTo>
                  <a:close/>
                  <a:moveTo>
                    <a:pt x="1339" y="878"/>
                  </a:moveTo>
                  <a:lnTo>
                    <a:pt x="1318" y="882"/>
                  </a:lnTo>
                  <a:lnTo>
                    <a:pt x="1317" y="877"/>
                  </a:lnTo>
                  <a:lnTo>
                    <a:pt x="1338" y="872"/>
                  </a:lnTo>
                  <a:lnTo>
                    <a:pt x="1339" y="878"/>
                  </a:lnTo>
                  <a:close/>
                  <a:moveTo>
                    <a:pt x="1303" y="885"/>
                  </a:moveTo>
                  <a:lnTo>
                    <a:pt x="1282" y="889"/>
                  </a:lnTo>
                  <a:lnTo>
                    <a:pt x="1281" y="884"/>
                  </a:lnTo>
                  <a:lnTo>
                    <a:pt x="1302" y="880"/>
                  </a:lnTo>
                  <a:lnTo>
                    <a:pt x="1303" y="885"/>
                  </a:lnTo>
                  <a:close/>
                  <a:moveTo>
                    <a:pt x="1266" y="891"/>
                  </a:moveTo>
                  <a:lnTo>
                    <a:pt x="1246" y="895"/>
                  </a:lnTo>
                  <a:lnTo>
                    <a:pt x="1245" y="890"/>
                  </a:lnTo>
                  <a:lnTo>
                    <a:pt x="1266" y="887"/>
                  </a:lnTo>
                  <a:lnTo>
                    <a:pt x="1266" y="891"/>
                  </a:lnTo>
                  <a:close/>
                  <a:moveTo>
                    <a:pt x="1230" y="898"/>
                  </a:moveTo>
                  <a:lnTo>
                    <a:pt x="1230" y="898"/>
                  </a:lnTo>
                  <a:lnTo>
                    <a:pt x="1210" y="901"/>
                  </a:lnTo>
                  <a:lnTo>
                    <a:pt x="1209" y="895"/>
                  </a:lnTo>
                  <a:lnTo>
                    <a:pt x="1229" y="893"/>
                  </a:lnTo>
                  <a:lnTo>
                    <a:pt x="1229" y="893"/>
                  </a:lnTo>
                  <a:lnTo>
                    <a:pt x="1230" y="898"/>
                  </a:lnTo>
                  <a:close/>
                  <a:moveTo>
                    <a:pt x="1194" y="903"/>
                  </a:moveTo>
                  <a:lnTo>
                    <a:pt x="1173" y="905"/>
                  </a:lnTo>
                  <a:lnTo>
                    <a:pt x="1173" y="900"/>
                  </a:lnTo>
                  <a:lnTo>
                    <a:pt x="1193" y="897"/>
                  </a:lnTo>
                  <a:lnTo>
                    <a:pt x="1194" y="903"/>
                  </a:lnTo>
                  <a:close/>
                  <a:moveTo>
                    <a:pt x="1157" y="907"/>
                  </a:moveTo>
                  <a:lnTo>
                    <a:pt x="1139" y="910"/>
                  </a:lnTo>
                  <a:lnTo>
                    <a:pt x="1136" y="910"/>
                  </a:lnTo>
                  <a:lnTo>
                    <a:pt x="1136" y="905"/>
                  </a:lnTo>
                  <a:lnTo>
                    <a:pt x="1138" y="905"/>
                  </a:lnTo>
                  <a:lnTo>
                    <a:pt x="1157" y="902"/>
                  </a:lnTo>
                  <a:lnTo>
                    <a:pt x="1157" y="907"/>
                  </a:lnTo>
                  <a:close/>
                  <a:moveTo>
                    <a:pt x="1121" y="911"/>
                  </a:moveTo>
                  <a:lnTo>
                    <a:pt x="1100" y="912"/>
                  </a:lnTo>
                  <a:lnTo>
                    <a:pt x="1099" y="907"/>
                  </a:lnTo>
                  <a:lnTo>
                    <a:pt x="1120" y="906"/>
                  </a:lnTo>
                  <a:lnTo>
                    <a:pt x="1121" y="911"/>
                  </a:lnTo>
                  <a:close/>
                  <a:moveTo>
                    <a:pt x="1084" y="914"/>
                  </a:moveTo>
                  <a:lnTo>
                    <a:pt x="1063" y="915"/>
                  </a:lnTo>
                  <a:lnTo>
                    <a:pt x="1063" y="910"/>
                  </a:lnTo>
                  <a:lnTo>
                    <a:pt x="1084" y="909"/>
                  </a:lnTo>
                  <a:lnTo>
                    <a:pt x="1084" y="914"/>
                  </a:lnTo>
                  <a:close/>
                  <a:moveTo>
                    <a:pt x="1048" y="916"/>
                  </a:moveTo>
                  <a:lnTo>
                    <a:pt x="1045" y="916"/>
                  </a:lnTo>
                  <a:lnTo>
                    <a:pt x="1026" y="917"/>
                  </a:lnTo>
                  <a:lnTo>
                    <a:pt x="1026" y="912"/>
                  </a:lnTo>
                  <a:lnTo>
                    <a:pt x="1044" y="911"/>
                  </a:lnTo>
                  <a:lnTo>
                    <a:pt x="1047" y="911"/>
                  </a:lnTo>
                  <a:lnTo>
                    <a:pt x="1048" y="916"/>
                  </a:lnTo>
                  <a:close/>
                  <a:moveTo>
                    <a:pt x="1011" y="917"/>
                  </a:moveTo>
                  <a:lnTo>
                    <a:pt x="990" y="918"/>
                  </a:lnTo>
                  <a:lnTo>
                    <a:pt x="990" y="912"/>
                  </a:lnTo>
                  <a:lnTo>
                    <a:pt x="1011" y="912"/>
                  </a:lnTo>
                  <a:lnTo>
                    <a:pt x="1011" y="917"/>
                  </a:lnTo>
                  <a:close/>
                  <a:moveTo>
                    <a:pt x="974" y="918"/>
                  </a:moveTo>
                  <a:lnTo>
                    <a:pt x="953" y="919"/>
                  </a:lnTo>
                  <a:lnTo>
                    <a:pt x="953" y="913"/>
                  </a:lnTo>
                  <a:lnTo>
                    <a:pt x="974" y="913"/>
                  </a:lnTo>
                  <a:lnTo>
                    <a:pt x="974" y="918"/>
                  </a:lnTo>
                  <a:close/>
                  <a:moveTo>
                    <a:pt x="937" y="919"/>
                  </a:moveTo>
                  <a:lnTo>
                    <a:pt x="916" y="918"/>
                  </a:lnTo>
                  <a:lnTo>
                    <a:pt x="916" y="913"/>
                  </a:lnTo>
                  <a:lnTo>
                    <a:pt x="937" y="913"/>
                  </a:lnTo>
                  <a:lnTo>
                    <a:pt x="937" y="919"/>
                  </a:lnTo>
                  <a:close/>
                  <a:moveTo>
                    <a:pt x="900" y="918"/>
                  </a:moveTo>
                  <a:lnTo>
                    <a:pt x="879" y="917"/>
                  </a:lnTo>
                  <a:lnTo>
                    <a:pt x="880" y="912"/>
                  </a:lnTo>
                  <a:lnTo>
                    <a:pt x="901" y="912"/>
                  </a:lnTo>
                  <a:lnTo>
                    <a:pt x="900" y="918"/>
                  </a:lnTo>
                  <a:close/>
                  <a:moveTo>
                    <a:pt x="864" y="917"/>
                  </a:moveTo>
                  <a:lnTo>
                    <a:pt x="851" y="916"/>
                  </a:lnTo>
                  <a:lnTo>
                    <a:pt x="843" y="916"/>
                  </a:lnTo>
                  <a:lnTo>
                    <a:pt x="843" y="911"/>
                  </a:lnTo>
                  <a:lnTo>
                    <a:pt x="852" y="911"/>
                  </a:lnTo>
                  <a:lnTo>
                    <a:pt x="864" y="911"/>
                  </a:lnTo>
                  <a:lnTo>
                    <a:pt x="864" y="917"/>
                  </a:lnTo>
                  <a:close/>
                  <a:moveTo>
                    <a:pt x="827" y="915"/>
                  </a:moveTo>
                  <a:lnTo>
                    <a:pt x="806" y="913"/>
                  </a:lnTo>
                  <a:lnTo>
                    <a:pt x="806" y="908"/>
                  </a:lnTo>
                  <a:lnTo>
                    <a:pt x="827" y="910"/>
                  </a:lnTo>
                  <a:lnTo>
                    <a:pt x="827" y="915"/>
                  </a:lnTo>
                  <a:close/>
                  <a:moveTo>
                    <a:pt x="790" y="912"/>
                  </a:moveTo>
                  <a:lnTo>
                    <a:pt x="769" y="910"/>
                  </a:lnTo>
                  <a:lnTo>
                    <a:pt x="770" y="905"/>
                  </a:lnTo>
                  <a:lnTo>
                    <a:pt x="791" y="907"/>
                  </a:lnTo>
                  <a:lnTo>
                    <a:pt x="790" y="912"/>
                  </a:lnTo>
                  <a:close/>
                  <a:moveTo>
                    <a:pt x="754" y="909"/>
                  </a:moveTo>
                  <a:lnTo>
                    <a:pt x="733" y="907"/>
                  </a:lnTo>
                  <a:lnTo>
                    <a:pt x="734" y="901"/>
                  </a:lnTo>
                  <a:lnTo>
                    <a:pt x="754" y="904"/>
                  </a:lnTo>
                  <a:lnTo>
                    <a:pt x="754" y="909"/>
                  </a:lnTo>
                  <a:close/>
                  <a:moveTo>
                    <a:pt x="717" y="905"/>
                  </a:moveTo>
                  <a:lnTo>
                    <a:pt x="696" y="902"/>
                  </a:lnTo>
                  <a:lnTo>
                    <a:pt x="697" y="897"/>
                  </a:lnTo>
                  <a:lnTo>
                    <a:pt x="718" y="899"/>
                  </a:lnTo>
                  <a:lnTo>
                    <a:pt x="717" y="905"/>
                  </a:lnTo>
                  <a:close/>
                  <a:moveTo>
                    <a:pt x="681" y="900"/>
                  </a:moveTo>
                  <a:lnTo>
                    <a:pt x="666" y="898"/>
                  </a:lnTo>
                  <a:lnTo>
                    <a:pt x="660" y="897"/>
                  </a:lnTo>
                  <a:lnTo>
                    <a:pt x="661" y="892"/>
                  </a:lnTo>
                  <a:lnTo>
                    <a:pt x="667" y="893"/>
                  </a:lnTo>
                  <a:lnTo>
                    <a:pt x="682" y="895"/>
                  </a:lnTo>
                  <a:lnTo>
                    <a:pt x="681" y="900"/>
                  </a:lnTo>
                  <a:close/>
                  <a:moveTo>
                    <a:pt x="645" y="894"/>
                  </a:moveTo>
                  <a:lnTo>
                    <a:pt x="624" y="891"/>
                  </a:lnTo>
                  <a:lnTo>
                    <a:pt x="625" y="886"/>
                  </a:lnTo>
                  <a:lnTo>
                    <a:pt x="645" y="889"/>
                  </a:lnTo>
                  <a:lnTo>
                    <a:pt x="645" y="894"/>
                  </a:lnTo>
                  <a:close/>
                  <a:moveTo>
                    <a:pt x="608" y="888"/>
                  </a:moveTo>
                  <a:lnTo>
                    <a:pt x="588" y="885"/>
                  </a:lnTo>
                  <a:lnTo>
                    <a:pt x="589" y="879"/>
                  </a:lnTo>
                  <a:lnTo>
                    <a:pt x="609" y="883"/>
                  </a:lnTo>
                  <a:lnTo>
                    <a:pt x="608" y="888"/>
                  </a:lnTo>
                  <a:close/>
                  <a:moveTo>
                    <a:pt x="572" y="881"/>
                  </a:moveTo>
                  <a:lnTo>
                    <a:pt x="552" y="877"/>
                  </a:lnTo>
                  <a:lnTo>
                    <a:pt x="553" y="871"/>
                  </a:lnTo>
                  <a:lnTo>
                    <a:pt x="573" y="876"/>
                  </a:lnTo>
                  <a:lnTo>
                    <a:pt x="572" y="881"/>
                  </a:lnTo>
                  <a:close/>
                  <a:moveTo>
                    <a:pt x="536" y="873"/>
                  </a:moveTo>
                  <a:lnTo>
                    <a:pt x="516" y="868"/>
                  </a:lnTo>
                  <a:lnTo>
                    <a:pt x="517" y="863"/>
                  </a:lnTo>
                  <a:lnTo>
                    <a:pt x="538" y="868"/>
                  </a:lnTo>
                  <a:lnTo>
                    <a:pt x="536" y="873"/>
                  </a:lnTo>
                  <a:close/>
                  <a:moveTo>
                    <a:pt x="501" y="865"/>
                  </a:moveTo>
                  <a:lnTo>
                    <a:pt x="497" y="864"/>
                  </a:lnTo>
                  <a:lnTo>
                    <a:pt x="480" y="859"/>
                  </a:lnTo>
                  <a:lnTo>
                    <a:pt x="482" y="854"/>
                  </a:lnTo>
                  <a:lnTo>
                    <a:pt x="498" y="859"/>
                  </a:lnTo>
                  <a:lnTo>
                    <a:pt x="502" y="860"/>
                  </a:lnTo>
                  <a:lnTo>
                    <a:pt x="501" y="865"/>
                  </a:lnTo>
                  <a:close/>
                  <a:moveTo>
                    <a:pt x="465" y="854"/>
                  </a:moveTo>
                  <a:lnTo>
                    <a:pt x="445" y="848"/>
                  </a:lnTo>
                  <a:lnTo>
                    <a:pt x="447" y="844"/>
                  </a:lnTo>
                  <a:lnTo>
                    <a:pt x="467" y="849"/>
                  </a:lnTo>
                  <a:lnTo>
                    <a:pt x="465" y="854"/>
                  </a:lnTo>
                  <a:close/>
                  <a:moveTo>
                    <a:pt x="430" y="844"/>
                  </a:moveTo>
                  <a:lnTo>
                    <a:pt x="418" y="841"/>
                  </a:lnTo>
                  <a:lnTo>
                    <a:pt x="410" y="838"/>
                  </a:lnTo>
                  <a:lnTo>
                    <a:pt x="411" y="833"/>
                  </a:lnTo>
                  <a:lnTo>
                    <a:pt x="420" y="836"/>
                  </a:lnTo>
                  <a:lnTo>
                    <a:pt x="431" y="839"/>
                  </a:lnTo>
                  <a:lnTo>
                    <a:pt x="430" y="844"/>
                  </a:lnTo>
                  <a:close/>
                  <a:moveTo>
                    <a:pt x="395" y="832"/>
                  </a:moveTo>
                  <a:lnTo>
                    <a:pt x="375" y="825"/>
                  </a:lnTo>
                  <a:lnTo>
                    <a:pt x="377" y="820"/>
                  </a:lnTo>
                  <a:lnTo>
                    <a:pt x="397" y="827"/>
                  </a:lnTo>
                  <a:lnTo>
                    <a:pt x="395" y="832"/>
                  </a:lnTo>
                  <a:close/>
                  <a:moveTo>
                    <a:pt x="360" y="820"/>
                  </a:moveTo>
                  <a:lnTo>
                    <a:pt x="346" y="814"/>
                  </a:lnTo>
                  <a:lnTo>
                    <a:pt x="341" y="812"/>
                  </a:lnTo>
                  <a:lnTo>
                    <a:pt x="343" y="807"/>
                  </a:lnTo>
                  <a:lnTo>
                    <a:pt x="347" y="809"/>
                  </a:lnTo>
                  <a:lnTo>
                    <a:pt x="362" y="815"/>
                  </a:lnTo>
                  <a:lnTo>
                    <a:pt x="360" y="820"/>
                  </a:lnTo>
                  <a:close/>
                  <a:moveTo>
                    <a:pt x="326" y="806"/>
                  </a:moveTo>
                  <a:lnTo>
                    <a:pt x="307" y="797"/>
                  </a:lnTo>
                  <a:lnTo>
                    <a:pt x="309" y="793"/>
                  </a:lnTo>
                  <a:lnTo>
                    <a:pt x="328" y="801"/>
                  </a:lnTo>
                  <a:lnTo>
                    <a:pt x="326" y="806"/>
                  </a:lnTo>
                  <a:close/>
                  <a:moveTo>
                    <a:pt x="293" y="791"/>
                  </a:moveTo>
                  <a:lnTo>
                    <a:pt x="278" y="785"/>
                  </a:lnTo>
                  <a:lnTo>
                    <a:pt x="274" y="782"/>
                  </a:lnTo>
                  <a:lnTo>
                    <a:pt x="276" y="778"/>
                  </a:lnTo>
                  <a:lnTo>
                    <a:pt x="281" y="780"/>
                  </a:lnTo>
                  <a:lnTo>
                    <a:pt x="295" y="786"/>
                  </a:lnTo>
                  <a:lnTo>
                    <a:pt x="293" y="791"/>
                  </a:lnTo>
                  <a:close/>
                  <a:moveTo>
                    <a:pt x="260" y="775"/>
                  </a:moveTo>
                  <a:lnTo>
                    <a:pt x="241" y="765"/>
                  </a:lnTo>
                  <a:lnTo>
                    <a:pt x="244" y="760"/>
                  </a:lnTo>
                  <a:lnTo>
                    <a:pt x="262" y="770"/>
                  </a:lnTo>
                  <a:lnTo>
                    <a:pt x="260" y="775"/>
                  </a:lnTo>
                  <a:close/>
                  <a:moveTo>
                    <a:pt x="227" y="758"/>
                  </a:moveTo>
                  <a:lnTo>
                    <a:pt x="217" y="753"/>
                  </a:lnTo>
                  <a:lnTo>
                    <a:pt x="209" y="747"/>
                  </a:lnTo>
                  <a:lnTo>
                    <a:pt x="211" y="743"/>
                  </a:lnTo>
                  <a:lnTo>
                    <a:pt x="219" y="748"/>
                  </a:lnTo>
                  <a:lnTo>
                    <a:pt x="229" y="753"/>
                  </a:lnTo>
                  <a:lnTo>
                    <a:pt x="227" y="758"/>
                  </a:lnTo>
                  <a:close/>
                  <a:moveTo>
                    <a:pt x="195" y="738"/>
                  </a:moveTo>
                  <a:lnTo>
                    <a:pt x="178" y="727"/>
                  </a:lnTo>
                  <a:lnTo>
                    <a:pt x="181" y="723"/>
                  </a:lnTo>
                  <a:lnTo>
                    <a:pt x="198" y="734"/>
                  </a:lnTo>
                  <a:lnTo>
                    <a:pt x="195" y="738"/>
                  </a:lnTo>
                  <a:close/>
                  <a:moveTo>
                    <a:pt x="165" y="718"/>
                  </a:moveTo>
                  <a:lnTo>
                    <a:pt x="162" y="717"/>
                  </a:lnTo>
                  <a:lnTo>
                    <a:pt x="148" y="705"/>
                  </a:lnTo>
                  <a:lnTo>
                    <a:pt x="151" y="701"/>
                  </a:lnTo>
                  <a:lnTo>
                    <a:pt x="165" y="713"/>
                  </a:lnTo>
                  <a:lnTo>
                    <a:pt x="168" y="714"/>
                  </a:lnTo>
                  <a:lnTo>
                    <a:pt x="165" y="718"/>
                  </a:lnTo>
                  <a:close/>
                  <a:moveTo>
                    <a:pt x="135" y="696"/>
                  </a:moveTo>
                  <a:lnTo>
                    <a:pt x="119" y="683"/>
                  </a:lnTo>
                  <a:lnTo>
                    <a:pt x="122" y="678"/>
                  </a:lnTo>
                  <a:lnTo>
                    <a:pt x="139" y="692"/>
                  </a:lnTo>
                  <a:lnTo>
                    <a:pt x="135" y="696"/>
                  </a:lnTo>
                  <a:close/>
                  <a:moveTo>
                    <a:pt x="107" y="672"/>
                  </a:moveTo>
                  <a:lnTo>
                    <a:pt x="94" y="659"/>
                  </a:lnTo>
                  <a:lnTo>
                    <a:pt x="92" y="657"/>
                  </a:lnTo>
                  <a:lnTo>
                    <a:pt x="96" y="654"/>
                  </a:lnTo>
                  <a:lnTo>
                    <a:pt x="97" y="656"/>
                  </a:lnTo>
                  <a:lnTo>
                    <a:pt x="111" y="668"/>
                  </a:lnTo>
                  <a:lnTo>
                    <a:pt x="107" y="672"/>
                  </a:lnTo>
                  <a:close/>
                  <a:moveTo>
                    <a:pt x="81" y="646"/>
                  </a:moveTo>
                  <a:lnTo>
                    <a:pt x="75" y="639"/>
                  </a:lnTo>
                  <a:lnTo>
                    <a:pt x="67" y="630"/>
                  </a:lnTo>
                  <a:lnTo>
                    <a:pt x="71" y="626"/>
                  </a:lnTo>
                  <a:lnTo>
                    <a:pt x="78" y="635"/>
                  </a:lnTo>
                  <a:lnTo>
                    <a:pt x="85" y="642"/>
                  </a:lnTo>
                  <a:lnTo>
                    <a:pt x="81" y="646"/>
                  </a:lnTo>
                  <a:close/>
                  <a:moveTo>
                    <a:pt x="57" y="618"/>
                  </a:moveTo>
                  <a:lnTo>
                    <a:pt x="45" y="600"/>
                  </a:lnTo>
                  <a:lnTo>
                    <a:pt x="50" y="597"/>
                  </a:lnTo>
                  <a:lnTo>
                    <a:pt x="61" y="614"/>
                  </a:lnTo>
                  <a:lnTo>
                    <a:pt x="57" y="618"/>
                  </a:lnTo>
                  <a:close/>
                  <a:moveTo>
                    <a:pt x="37" y="587"/>
                  </a:moveTo>
                  <a:lnTo>
                    <a:pt x="30" y="575"/>
                  </a:lnTo>
                  <a:lnTo>
                    <a:pt x="27" y="568"/>
                  </a:lnTo>
                  <a:lnTo>
                    <a:pt x="31" y="566"/>
                  </a:lnTo>
                  <a:lnTo>
                    <a:pt x="34" y="572"/>
                  </a:lnTo>
                  <a:lnTo>
                    <a:pt x="41" y="584"/>
                  </a:lnTo>
                  <a:lnTo>
                    <a:pt x="37" y="587"/>
                  </a:lnTo>
                  <a:close/>
                  <a:moveTo>
                    <a:pt x="20" y="554"/>
                  </a:moveTo>
                  <a:lnTo>
                    <a:pt x="19" y="553"/>
                  </a:lnTo>
                  <a:lnTo>
                    <a:pt x="12" y="534"/>
                  </a:lnTo>
                  <a:lnTo>
                    <a:pt x="17" y="532"/>
                  </a:lnTo>
                  <a:lnTo>
                    <a:pt x="24" y="550"/>
                  </a:lnTo>
                  <a:lnTo>
                    <a:pt x="24" y="552"/>
                  </a:lnTo>
                  <a:lnTo>
                    <a:pt x="20" y="554"/>
                  </a:lnTo>
                  <a:close/>
                  <a:moveTo>
                    <a:pt x="8" y="518"/>
                  </a:moveTo>
                  <a:lnTo>
                    <a:pt x="5" y="506"/>
                  </a:lnTo>
                  <a:lnTo>
                    <a:pt x="3" y="498"/>
                  </a:lnTo>
                  <a:lnTo>
                    <a:pt x="8" y="497"/>
                  </a:lnTo>
                  <a:lnTo>
                    <a:pt x="10" y="505"/>
                  </a:lnTo>
                  <a:lnTo>
                    <a:pt x="13" y="517"/>
                  </a:lnTo>
                  <a:lnTo>
                    <a:pt x="8" y="518"/>
                  </a:lnTo>
                  <a:close/>
                  <a:moveTo>
                    <a:pt x="1" y="482"/>
                  </a:moveTo>
                  <a:lnTo>
                    <a:pt x="0" y="461"/>
                  </a:lnTo>
                  <a:lnTo>
                    <a:pt x="5" y="461"/>
                  </a:lnTo>
                  <a:lnTo>
                    <a:pt x="6" y="482"/>
                  </a:lnTo>
                  <a:lnTo>
                    <a:pt x="1" y="48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5" name="Rectangle 11"/>
            <p:cNvSpPr>
              <a:spLocks noChangeArrowheads="1"/>
            </p:cNvSpPr>
            <p:nvPr/>
          </p:nvSpPr>
          <p:spPr bwMode="auto">
            <a:xfrm>
              <a:off x="2023" y="2714"/>
              <a:ext cx="278" cy="2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6" name="Rectangle 12"/>
            <p:cNvSpPr>
              <a:spLocks noChangeArrowheads="1"/>
            </p:cNvSpPr>
            <p:nvPr/>
          </p:nvSpPr>
          <p:spPr bwMode="auto">
            <a:xfrm>
              <a:off x="2254" y="2446"/>
              <a:ext cx="508" cy="2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7" name="Freeform 13"/>
            <p:cNvSpPr>
              <a:spLocks/>
            </p:cNvSpPr>
            <p:nvPr/>
          </p:nvSpPr>
          <p:spPr bwMode="auto">
            <a:xfrm>
              <a:off x="2438" y="2500"/>
              <a:ext cx="329" cy="182"/>
            </a:xfrm>
            <a:custGeom>
              <a:avLst/>
              <a:gdLst/>
              <a:ahLst/>
              <a:cxnLst>
                <a:cxn ang="0">
                  <a:pos x="0" y="163"/>
                </a:cxn>
                <a:cxn ang="0">
                  <a:pos x="319" y="0"/>
                </a:cxn>
                <a:cxn ang="0">
                  <a:pos x="329" y="19"/>
                </a:cxn>
                <a:cxn ang="0">
                  <a:pos x="9" y="182"/>
                </a:cxn>
                <a:cxn ang="0">
                  <a:pos x="0" y="163"/>
                </a:cxn>
              </a:cxnLst>
              <a:rect l="0" t="0" r="r" b="b"/>
              <a:pathLst>
                <a:path w="329" h="182">
                  <a:moveTo>
                    <a:pt x="0" y="163"/>
                  </a:moveTo>
                  <a:lnTo>
                    <a:pt x="319" y="0"/>
                  </a:lnTo>
                  <a:lnTo>
                    <a:pt x="329" y="19"/>
                  </a:lnTo>
                  <a:lnTo>
                    <a:pt x="9" y="182"/>
                  </a:lnTo>
                  <a:lnTo>
                    <a:pt x="0" y="16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8" name="Freeform 14"/>
            <p:cNvSpPr>
              <a:spLocks/>
            </p:cNvSpPr>
            <p:nvPr/>
          </p:nvSpPr>
          <p:spPr bwMode="auto">
            <a:xfrm>
              <a:off x="2440" y="2714"/>
              <a:ext cx="235" cy="74"/>
            </a:xfrm>
            <a:custGeom>
              <a:avLst/>
              <a:gdLst/>
              <a:ahLst/>
              <a:cxnLst>
                <a:cxn ang="0">
                  <a:pos x="5" y="0"/>
                </a:cxn>
                <a:cxn ang="0">
                  <a:pos x="235" y="53"/>
                </a:cxn>
                <a:cxn ang="0">
                  <a:pos x="231" y="74"/>
                </a:cxn>
                <a:cxn ang="0">
                  <a:pos x="0" y="21"/>
                </a:cxn>
                <a:cxn ang="0">
                  <a:pos x="5" y="0"/>
                </a:cxn>
              </a:cxnLst>
              <a:rect l="0" t="0" r="r" b="b"/>
              <a:pathLst>
                <a:path w="235" h="74">
                  <a:moveTo>
                    <a:pt x="5" y="0"/>
                  </a:moveTo>
                  <a:lnTo>
                    <a:pt x="235" y="53"/>
                  </a:lnTo>
                  <a:lnTo>
                    <a:pt x="231" y="74"/>
                  </a:lnTo>
                  <a:lnTo>
                    <a:pt x="0" y="21"/>
                  </a:lnTo>
                  <a:lnTo>
                    <a:pt x="5"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39" name="Freeform 15"/>
            <p:cNvSpPr>
              <a:spLocks/>
            </p:cNvSpPr>
            <p:nvPr/>
          </p:nvSpPr>
          <p:spPr bwMode="auto">
            <a:xfrm>
              <a:off x="1551" y="2446"/>
              <a:ext cx="588" cy="58"/>
            </a:xfrm>
            <a:custGeom>
              <a:avLst/>
              <a:gdLst/>
              <a:ahLst/>
              <a:cxnLst>
                <a:cxn ang="0">
                  <a:pos x="1" y="0"/>
                </a:cxn>
                <a:cxn ang="0">
                  <a:pos x="588" y="37"/>
                </a:cxn>
                <a:cxn ang="0">
                  <a:pos x="587" y="58"/>
                </a:cxn>
                <a:cxn ang="0">
                  <a:pos x="0" y="21"/>
                </a:cxn>
                <a:cxn ang="0">
                  <a:pos x="1" y="0"/>
                </a:cxn>
              </a:cxnLst>
              <a:rect l="0" t="0" r="r" b="b"/>
              <a:pathLst>
                <a:path w="588" h="58">
                  <a:moveTo>
                    <a:pt x="1" y="0"/>
                  </a:moveTo>
                  <a:lnTo>
                    <a:pt x="588" y="37"/>
                  </a:lnTo>
                  <a:lnTo>
                    <a:pt x="587" y="58"/>
                  </a:lnTo>
                  <a:lnTo>
                    <a:pt x="0" y="21"/>
                  </a:lnTo>
                  <a:lnTo>
                    <a:pt x="1"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0" name="Freeform 16"/>
            <p:cNvSpPr>
              <a:spLocks/>
            </p:cNvSpPr>
            <p:nvPr/>
          </p:nvSpPr>
          <p:spPr bwMode="auto">
            <a:xfrm>
              <a:off x="2530" y="2055"/>
              <a:ext cx="249" cy="210"/>
            </a:xfrm>
            <a:custGeom>
              <a:avLst/>
              <a:gdLst/>
              <a:ahLst/>
              <a:cxnLst>
                <a:cxn ang="0">
                  <a:pos x="249" y="16"/>
                </a:cxn>
                <a:cxn ang="0">
                  <a:pos x="13" y="210"/>
                </a:cxn>
                <a:cxn ang="0">
                  <a:pos x="0" y="194"/>
                </a:cxn>
                <a:cxn ang="0">
                  <a:pos x="236" y="0"/>
                </a:cxn>
                <a:cxn ang="0">
                  <a:pos x="249" y="16"/>
                </a:cxn>
              </a:cxnLst>
              <a:rect l="0" t="0" r="r" b="b"/>
              <a:pathLst>
                <a:path w="249" h="210">
                  <a:moveTo>
                    <a:pt x="249" y="16"/>
                  </a:moveTo>
                  <a:lnTo>
                    <a:pt x="13" y="210"/>
                  </a:lnTo>
                  <a:lnTo>
                    <a:pt x="0" y="194"/>
                  </a:lnTo>
                  <a:lnTo>
                    <a:pt x="236" y="0"/>
                  </a:lnTo>
                  <a:lnTo>
                    <a:pt x="249" y="1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1" name="Freeform 17"/>
            <p:cNvSpPr>
              <a:spLocks/>
            </p:cNvSpPr>
            <p:nvPr/>
          </p:nvSpPr>
          <p:spPr bwMode="auto">
            <a:xfrm>
              <a:off x="2804" y="2056"/>
              <a:ext cx="57" cy="360"/>
            </a:xfrm>
            <a:custGeom>
              <a:avLst/>
              <a:gdLst/>
              <a:ahLst/>
              <a:cxnLst>
                <a:cxn ang="0">
                  <a:pos x="21" y="0"/>
                </a:cxn>
                <a:cxn ang="0">
                  <a:pos x="57" y="358"/>
                </a:cxn>
                <a:cxn ang="0">
                  <a:pos x="37" y="360"/>
                </a:cxn>
                <a:cxn ang="0">
                  <a:pos x="0" y="3"/>
                </a:cxn>
                <a:cxn ang="0">
                  <a:pos x="21" y="0"/>
                </a:cxn>
              </a:cxnLst>
              <a:rect l="0" t="0" r="r" b="b"/>
              <a:pathLst>
                <a:path w="57" h="360">
                  <a:moveTo>
                    <a:pt x="21" y="0"/>
                  </a:moveTo>
                  <a:lnTo>
                    <a:pt x="57" y="358"/>
                  </a:lnTo>
                  <a:lnTo>
                    <a:pt x="37" y="360"/>
                  </a:lnTo>
                  <a:lnTo>
                    <a:pt x="0" y="3"/>
                  </a:lnTo>
                  <a:lnTo>
                    <a:pt x="21"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2" name="Freeform 18"/>
            <p:cNvSpPr>
              <a:spLocks/>
            </p:cNvSpPr>
            <p:nvPr/>
          </p:nvSpPr>
          <p:spPr bwMode="auto">
            <a:xfrm>
              <a:off x="1701" y="2499"/>
              <a:ext cx="419" cy="125"/>
            </a:xfrm>
            <a:custGeom>
              <a:avLst/>
              <a:gdLst/>
              <a:ahLst/>
              <a:cxnLst>
                <a:cxn ang="0">
                  <a:pos x="0" y="105"/>
                </a:cxn>
                <a:cxn ang="0">
                  <a:pos x="414" y="0"/>
                </a:cxn>
                <a:cxn ang="0">
                  <a:pos x="419" y="20"/>
                </a:cxn>
                <a:cxn ang="0">
                  <a:pos x="5" y="125"/>
                </a:cxn>
                <a:cxn ang="0">
                  <a:pos x="0" y="105"/>
                </a:cxn>
              </a:cxnLst>
              <a:rect l="0" t="0" r="r" b="b"/>
              <a:pathLst>
                <a:path w="419" h="125">
                  <a:moveTo>
                    <a:pt x="0" y="105"/>
                  </a:moveTo>
                  <a:lnTo>
                    <a:pt x="414" y="0"/>
                  </a:lnTo>
                  <a:lnTo>
                    <a:pt x="419" y="20"/>
                  </a:lnTo>
                  <a:lnTo>
                    <a:pt x="5" y="125"/>
                  </a:lnTo>
                  <a:lnTo>
                    <a:pt x="0" y="1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3" name="Freeform 19"/>
            <p:cNvSpPr>
              <a:spLocks/>
            </p:cNvSpPr>
            <p:nvPr/>
          </p:nvSpPr>
          <p:spPr bwMode="auto">
            <a:xfrm>
              <a:off x="1565" y="2564"/>
              <a:ext cx="141" cy="163"/>
            </a:xfrm>
            <a:custGeom>
              <a:avLst/>
              <a:gdLst/>
              <a:ahLst/>
              <a:cxnLst>
                <a:cxn ang="0">
                  <a:pos x="0" y="248"/>
                </a:cxn>
                <a:cxn ang="0">
                  <a:pos x="216" y="0"/>
                </a:cxn>
                <a:cxn ang="0">
                  <a:pos x="216" y="0"/>
                </a:cxn>
                <a:cxn ang="0">
                  <a:pos x="216" y="0"/>
                </a:cxn>
                <a:cxn ang="0">
                  <a:pos x="432" y="248"/>
                </a:cxn>
                <a:cxn ang="0">
                  <a:pos x="432" y="248"/>
                </a:cxn>
                <a:cxn ang="0">
                  <a:pos x="216" y="496"/>
                </a:cxn>
                <a:cxn ang="0">
                  <a:pos x="216" y="496"/>
                </a:cxn>
                <a:cxn ang="0">
                  <a:pos x="216" y="496"/>
                </a:cxn>
                <a:cxn ang="0">
                  <a:pos x="0" y="248"/>
                </a:cxn>
                <a:cxn ang="0">
                  <a:pos x="0" y="248"/>
                </a:cxn>
              </a:cxnLst>
              <a:rect l="0" t="0" r="r" b="b"/>
              <a:pathLst>
                <a:path w="432" h="496">
                  <a:moveTo>
                    <a:pt x="0" y="248"/>
                  </a:moveTo>
                  <a:cubicBezTo>
                    <a:pt x="0" y="112"/>
                    <a:pt x="97" y="0"/>
                    <a:pt x="216" y="0"/>
                  </a:cubicBezTo>
                  <a:cubicBezTo>
                    <a:pt x="216" y="0"/>
                    <a:pt x="216" y="0"/>
                    <a:pt x="216" y="0"/>
                  </a:cubicBezTo>
                  <a:lnTo>
                    <a:pt x="216" y="0"/>
                  </a:lnTo>
                  <a:cubicBezTo>
                    <a:pt x="336" y="0"/>
                    <a:pt x="432" y="112"/>
                    <a:pt x="432" y="248"/>
                  </a:cubicBezTo>
                  <a:lnTo>
                    <a:pt x="432" y="248"/>
                  </a:lnTo>
                  <a:cubicBezTo>
                    <a:pt x="432" y="385"/>
                    <a:pt x="336" y="496"/>
                    <a:pt x="216" y="496"/>
                  </a:cubicBezTo>
                  <a:cubicBezTo>
                    <a:pt x="216" y="496"/>
                    <a:pt x="216" y="496"/>
                    <a:pt x="216" y="496"/>
                  </a:cubicBezTo>
                  <a:lnTo>
                    <a:pt x="216" y="496"/>
                  </a:lnTo>
                  <a:cubicBezTo>
                    <a:pt x="97"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4" name="Freeform 20"/>
            <p:cNvSpPr>
              <a:spLocks noEditPoints="1"/>
            </p:cNvSpPr>
            <p:nvPr/>
          </p:nvSpPr>
          <p:spPr bwMode="auto">
            <a:xfrm>
              <a:off x="1562" y="2562"/>
              <a:ext cx="147" cy="168"/>
            </a:xfrm>
            <a:custGeom>
              <a:avLst/>
              <a:gdLst/>
              <a:ahLst/>
              <a:cxnLst>
                <a:cxn ang="0">
                  <a:pos x="4" y="206"/>
                </a:cxn>
                <a:cxn ang="0">
                  <a:pos x="18" y="157"/>
                </a:cxn>
                <a:cxn ang="0">
                  <a:pos x="65" y="77"/>
                </a:cxn>
                <a:cxn ang="0">
                  <a:pos x="99" y="45"/>
                </a:cxn>
                <a:cxn ang="0">
                  <a:pos x="179" y="6"/>
                </a:cxn>
                <a:cxn ang="0">
                  <a:pos x="225" y="1"/>
                </a:cxn>
                <a:cxn ang="0">
                  <a:pos x="311" y="21"/>
                </a:cxn>
                <a:cxn ang="0">
                  <a:pos x="351" y="46"/>
                </a:cxn>
                <a:cxn ang="0">
                  <a:pos x="410" y="114"/>
                </a:cxn>
                <a:cxn ang="0">
                  <a:pos x="431" y="158"/>
                </a:cxn>
                <a:cxn ang="0">
                  <a:pos x="448" y="256"/>
                </a:cxn>
                <a:cxn ang="0">
                  <a:pos x="444" y="309"/>
                </a:cxn>
                <a:cxn ang="0">
                  <a:pos x="411" y="399"/>
                </a:cxn>
                <a:cxn ang="0">
                  <a:pos x="383" y="437"/>
                </a:cxn>
                <a:cxn ang="0">
                  <a:pos x="313" y="492"/>
                </a:cxn>
                <a:cxn ang="0">
                  <a:pos x="269" y="507"/>
                </a:cxn>
                <a:cxn ang="0">
                  <a:pos x="181" y="507"/>
                </a:cxn>
                <a:cxn ang="0">
                  <a:pos x="136" y="492"/>
                </a:cxn>
                <a:cxn ang="0">
                  <a:pos x="66" y="437"/>
                </a:cxn>
                <a:cxn ang="0">
                  <a:pos x="38" y="399"/>
                </a:cxn>
                <a:cxn ang="0">
                  <a:pos x="5" y="309"/>
                </a:cxn>
                <a:cxn ang="0">
                  <a:pos x="20" y="306"/>
                </a:cxn>
                <a:cxn ang="0">
                  <a:pos x="33" y="350"/>
                </a:cxn>
                <a:cxn ang="0">
                  <a:pos x="78" y="427"/>
                </a:cxn>
                <a:cxn ang="0">
                  <a:pos x="108" y="456"/>
                </a:cxn>
                <a:cxn ang="0">
                  <a:pos x="184" y="492"/>
                </a:cxn>
                <a:cxn ang="0">
                  <a:pos x="224" y="497"/>
                </a:cxn>
                <a:cxn ang="0">
                  <a:pos x="306" y="478"/>
                </a:cxn>
                <a:cxn ang="0">
                  <a:pos x="340" y="457"/>
                </a:cxn>
                <a:cxn ang="0">
                  <a:pos x="397" y="391"/>
                </a:cxn>
                <a:cxn ang="0">
                  <a:pos x="416" y="351"/>
                </a:cxn>
                <a:cxn ang="0">
                  <a:pos x="432" y="256"/>
                </a:cxn>
                <a:cxn ang="0">
                  <a:pos x="429" y="209"/>
                </a:cxn>
                <a:cxn ang="0">
                  <a:pos x="396" y="122"/>
                </a:cxn>
                <a:cxn ang="0">
                  <a:pos x="372" y="87"/>
                </a:cxn>
                <a:cxn ang="0">
                  <a:pos x="304" y="35"/>
                </a:cxn>
                <a:cxn ang="0">
                  <a:pos x="268" y="21"/>
                </a:cxn>
                <a:cxn ang="0">
                  <a:pos x="182" y="21"/>
                </a:cxn>
                <a:cxn ang="0">
                  <a:pos x="145" y="35"/>
                </a:cxn>
                <a:cxn ang="0">
                  <a:pos x="77" y="87"/>
                </a:cxn>
                <a:cxn ang="0">
                  <a:pos x="53" y="122"/>
                </a:cxn>
                <a:cxn ang="0">
                  <a:pos x="20" y="209"/>
                </a:cxn>
                <a:cxn ang="0">
                  <a:pos x="16" y="256"/>
                </a:cxn>
              </a:cxnLst>
              <a:rect l="0" t="0" r="r" b="b"/>
              <a:pathLst>
                <a:path w="448" h="512">
                  <a:moveTo>
                    <a:pt x="0" y="257"/>
                  </a:moveTo>
                  <a:cubicBezTo>
                    <a:pt x="0" y="257"/>
                    <a:pt x="0" y="256"/>
                    <a:pt x="0" y="256"/>
                  </a:cubicBezTo>
                  <a:lnTo>
                    <a:pt x="4" y="206"/>
                  </a:lnTo>
                  <a:cubicBezTo>
                    <a:pt x="5" y="205"/>
                    <a:pt x="5" y="205"/>
                    <a:pt x="5" y="204"/>
                  </a:cubicBezTo>
                  <a:lnTo>
                    <a:pt x="18" y="158"/>
                  </a:lnTo>
                  <a:cubicBezTo>
                    <a:pt x="18" y="158"/>
                    <a:pt x="18" y="157"/>
                    <a:pt x="18" y="157"/>
                  </a:cubicBezTo>
                  <a:lnTo>
                    <a:pt x="38" y="115"/>
                  </a:lnTo>
                  <a:cubicBezTo>
                    <a:pt x="38" y="115"/>
                    <a:pt x="39" y="114"/>
                    <a:pt x="39" y="114"/>
                  </a:cubicBezTo>
                  <a:lnTo>
                    <a:pt x="65" y="77"/>
                  </a:lnTo>
                  <a:cubicBezTo>
                    <a:pt x="65" y="76"/>
                    <a:pt x="66" y="76"/>
                    <a:pt x="66" y="76"/>
                  </a:cubicBezTo>
                  <a:lnTo>
                    <a:pt x="98" y="46"/>
                  </a:lnTo>
                  <a:cubicBezTo>
                    <a:pt x="98" y="45"/>
                    <a:pt x="99" y="45"/>
                    <a:pt x="99" y="45"/>
                  </a:cubicBezTo>
                  <a:lnTo>
                    <a:pt x="136" y="22"/>
                  </a:lnTo>
                  <a:cubicBezTo>
                    <a:pt x="137" y="21"/>
                    <a:pt x="137" y="21"/>
                    <a:pt x="138" y="21"/>
                  </a:cubicBezTo>
                  <a:lnTo>
                    <a:pt x="179" y="6"/>
                  </a:lnTo>
                  <a:cubicBezTo>
                    <a:pt x="179" y="6"/>
                    <a:pt x="180" y="6"/>
                    <a:pt x="181" y="6"/>
                  </a:cubicBezTo>
                  <a:lnTo>
                    <a:pt x="224" y="1"/>
                  </a:lnTo>
                  <a:cubicBezTo>
                    <a:pt x="224" y="0"/>
                    <a:pt x="225" y="0"/>
                    <a:pt x="225" y="1"/>
                  </a:cubicBezTo>
                  <a:lnTo>
                    <a:pt x="269" y="6"/>
                  </a:lnTo>
                  <a:cubicBezTo>
                    <a:pt x="270" y="6"/>
                    <a:pt x="271" y="6"/>
                    <a:pt x="271" y="6"/>
                  </a:cubicBezTo>
                  <a:lnTo>
                    <a:pt x="311" y="21"/>
                  </a:lnTo>
                  <a:cubicBezTo>
                    <a:pt x="312" y="21"/>
                    <a:pt x="312" y="21"/>
                    <a:pt x="313" y="22"/>
                  </a:cubicBezTo>
                  <a:lnTo>
                    <a:pt x="350" y="45"/>
                  </a:lnTo>
                  <a:cubicBezTo>
                    <a:pt x="350" y="45"/>
                    <a:pt x="351" y="45"/>
                    <a:pt x="351" y="46"/>
                  </a:cubicBezTo>
                  <a:lnTo>
                    <a:pt x="383" y="76"/>
                  </a:lnTo>
                  <a:cubicBezTo>
                    <a:pt x="383" y="76"/>
                    <a:pt x="384" y="76"/>
                    <a:pt x="384" y="77"/>
                  </a:cubicBezTo>
                  <a:lnTo>
                    <a:pt x="410" y="114"/>
                  </a:lnTo>
                  <a:cubicBezTo>
                    <a:pt x="410" y="114"/>
                    <a:pt x="411" y="115"/>
                    <a:pt x="411" y="115"/>
                  </a:cubicBezTo>
                  <a:lnTo>
                    <a:pt x="431" y="157"/>
                  </a:lnTo>
                  <a:cubicBezTo>
                    <a:pt x="431" y="157"/>
                    <a:pt x="431" y="158"/>
                    <a:pt x="431" y="158"/>
                  </a:cubicBezTo>
                  <a:lnTo>
                    <a:pt x="444" y="204"/>
                  </a:lnTo>
                  <a:cubicBezTo>
                    <a:pt x="444" y="205"/>
                    <a:pt x="444" y="205"/>
                    <a:pt x="444" y="206"/>
                  </a:cubicBezTo>
                  <a:lnTo>
                    <a:pt x="448" y="256"/>
                  </a:lnTo>
                  <a:cubicBezTo>
                    <a:pt x="448" y="256"/>
                    <a:pt x="448" y="257"/>
                    <a:pt x="448" y="257"/>
                  </a:cubicBezTo>
                  <a:lnTo>
                    <a:pt x="444" y="307"/>
                  </a:lnTo>
                  <a:cubicBezTo>
                    <a:pt x="444" y="308"/>
                    <a:pt x="444" y="308"/>
                    <a:pt x="444" y="309"/>
                  </a:cubicBezTo>
                  <a:lnTo>
                    <a:pt x="431" y="356"/>
                  </a:lnTo>
                  <a:cubicBezTo>
                    <a:pt x="431" y="356"/>
                    <a:pt x="431" y="356"/>
                    <a:pt x="431" y="357"/>
                  </a:cubicBezTo>
                  <a:lnTo>
                    <a:pt x="411" y="399"/>
                  </a:lnTo>
                  <a:cubicBezTo>
                    <a:pt x="410" y="399"/>
                    <a:pt x="410" y="400"/>
                    <a:pt x="410" y="400"/>
                  </a:cubicBezTo>
                  <a:lnTo>
                    <a:pt x="384" y="436"/>
                  </a:lnTo>
                  <a:cubicBezTo>
                    <a:pt x="384" y="437"/>
                    <a:pt x="383" y="437"/>
                    <a:pt x="383" y="437"/>
                  </a:cubicBezTo>
                  <a:lnTo>
                    <a:pt x="351" y="468"/>
                  </a:lnTo>
                  <a:cubicBezTo>
                    <a:pt x="351" y="469"/>
                    <a:pt x="350" y="469"/>
                    <a:pt x="350" y="469"/>
                  </a:cubicBezTo>
                  <a:lnTo>
                    <a:pt x="313" y="492"/>
                  </a:lnTo>
                  <a:cubicBezTo>
                    <a:pt x="312" y="493"/>
                    <a:pt x="312" y="493"/>
                    <a:pt x="311" y="493"/>
                  </a:cubicBezTo>
                  <a:lnTo>
                    <a:pt x="271" y="507"/>
                  </a:lnTo>
                  <a:cubicBezTo>
                    <a:pt x="271" y="507"/>
                    <a:pt x="270" y="507"/>
                    <a:pt x="269" y="507"/>
                  </a:cubicBezTo>
                  <a:lnTo>
                    <a:pt x="225" y="512"/>
                  </a:lnTo>
                  <a:cubicBezTo>
                    <a:pt x="225" y="512"/>
                    <a:pt x="224" y="512"/>
                    <a:pt x="224" y="512"/>
                  </a:cubicBezTo>
                  <a:lnTo>
                    <a:pt x="181" y="507"/>
                  </a:lnTo>
                  <a:cubicBezTo>
                    <a:pt x="180" y="507"/>
                    <a:pt x="179" y="507"/>
                    <a:pt x="179" y="507"/>
                  </a:cubicBezTo>
                  <a:lnTo>
                    <a:pt x="138" y="493"/>
                  </a:lnTo>
                  <a:cubicBezTo>
                    <a:pt x="137" y="493"/>
                    <a:pt x="137" y="493"/>
                    <a:pt x="136" y="492"/>
                  </a:cubicBezTo>
                  <a:lnTo>
                    <a:pt x="99" y="469"/>
                  </a:lnTo>
                  <a:cubicBezTo>
                    <a:pt x="99" y="469"/>
                    <a:pt x="98" y="469"/>
                    <a:pt x="98" y="468"/>
                  </a:cubicBezTo>
                  <a:lnTo>
                    <a:pt x="66" y="437"/>
                  </a:lnTo>
                  <a:cubicBezTo>
                    <a:pt x="66" y="437"/>
                    <a:pt x="65" y="437"/>
                    <a:pt x="65" y="436"/>
                  </a:cubicBezTo>
                  <a:lnTo>
                    <a:pt x="39" y="400"/>
                  </a:lnTo>
                  <a:cubicBezTo>
                    <a:pt x="39" y="400"/>
                    <a:pt x="38" y="399"/>
                    <a:pt x="38" y="399"/>
                  </a:cubicBezTo>
                  <a:lnTo>
                    <a:pt x="18" y="357"/>
                  </a:lnTo>
                  <a:cubicBezTo>
                    <a:pt x="18" y="356"/>
                    <a:pt x="18" y="356"/>
                    <a:pt x="18" y="356"/>
                  </a:cubicBezTo>
                  <a:lnTo>
                    <a:pt x="5" y="309"/>
                  </a:lnTo>
                  <a:cubicBezTo>
                    <a:pt x="5" y="308"/>
                    <a:pt x="5" y="308"/>
                    <a:pt x="4" y="307"/>
                  </a:cubicBezTo>
                  <a:lnTo>
                    <a:pt x="0" y="257"/>
                  </a:lnTo>
                  <a:close/>
                  <a:moveTo>
                    <a:pt x="20" y="306"/>
                  </a:moveTo>
                  <a:lnTo>
                    <a:pt x="20" y="304"/>
                  </a:lnTo>
                  <a:lnTo>
                    <a:pt x="33" y="351"/>
                  </a:lnTo>
                  <a:lnTo>
                    <a:pt x="33" y="350"/>
                  </a:lnTo>
                  <a:lnTo>
                    <a:pt x="53" y="392"/>
                  </a:lnTo>
                  <a:lnTo>
                    <a:pt x="52" y="391"/>
                  </a:lnTo>
                  <a:lnTo>
                    <a:pt x="78" y="427"/>
                  </a:lnTo>
                  <a:lnTo>
                    <a:pt x="77" y="426"/>
                  </a:lnTo>
                  <a:lnTo>
                    <a:pt x="109" y="457"/>
                  </a:lnTo>
                  <a:lnTo>
                    <a:pt x="108" y="456"/>
                  </a:lnTo>
                  <a:lnTo>
                    <a:pt x="145" y="479"/>
                  </a:lnTo>
                  <a:lnTo>
                    <a:pt x="143" y="478"/>
                  </a:lnTo>
                  <a:lnTo>
                    <a:pt x="184" y="492"/>
                  </a:lnTo>
                  <a:lnTo>
                    <a:pt x="182" y="492"/>
                  </a:lnTo>
                  <a:lnTo>
                    <a:pt x="225" y="497"/>
                  </a:lnTo>
                  <a:lnTo>
                    <a:pt x="224" y="497"/>
                  </a:lnTo>
                  <a:lnTo>
                    <a:pt x="268" y="492"/>
                  </a:lnTo>
                  <a:lnTo>
                    <a:pt x="266" y="492"/>
                  </a:lnTo>
                  <a:lnTo>
                    <a:pt x="306" y="478"/>
                  </a:lnTo>
                  <a:lnTo>
                    <a:pt x="304" y="479"/>
                  </a:lnTo>
                  <a:lnTo>
                    <a:pt x="341" y="456"/>
                  </a:lnTo>
                  <a:lnTo>
                    <a:pt x="340" y="457"/>
                  </a:lnTo>
                  <a:lnTo>
                    <a:pt x="372" y="426"/>
                  </a:lnTo>
                  <a:lnTo>
                    <a:pt x="371" y="427"/>
                  </a:lnTo>
                  <a:lnTo>
                    <a:pt x="397" y="391"/>
                  </a:lnTo>
                  <a:lnTo>
                    <a:pt x="396" y="392"/>
                  </a:lnTo>
                  <a:lnTo>
                    <a:pt x="416" y="350"/>
                  </a:lnTo>
                  <a:lnTo>
                    <a:pt x="416" y="351"/>
                  </a:lnTo>
                  <a:lnTo>
                    <a:pt x="429" y="304"/>
                  </a:lnTo>
                  <a:lnTo>
                    <a:pt x="428" y="306"/>
                  </a:lnTo>
                  <a:lnTo>
                    <a:pt x="432" y="256"/>
                  </a:lnTo>
                  <a:lnTo>
                    <a:pt x="432" y="257"/>
                  </a:lnTo>
                  <a:lnTo>
                    <a:pt x="428" y="207"/>
                  </a:lnTo>
                  <a:lnTo>
                    <a:pt x="429" y="209"/>
                  </a:lnTo>
                  <a:lnTo>
                    <a:pt x="416" y="163"/>
                  </a:lnTo>
                  <a:lnTo>
                    <a:pt x="416" y="164"/>
                  </a:lnTo>
                  <a:lnTo>
                    <a:pt x="396" y="122"/>
                  </a:lnTo>
                  <a:lnTo>
                    <a:pt x="397" y="123"/>
                  </a:lnTo>
                  <a:lnTo>
                    <a:pt x="371" y="86"/>
                  </a:lnTo>
                  <a:lnTo>
                    <a:pt x="372" y="87"/>
                  </a:lnTo>
                  <a:lnTo>
                    <a:pt x="340" y="57"/>
                  </a:lnTo>
                  <a:lnTo>
                    <a:pt x="341" y="58"/>
                  </a:lnTo>
                  <a:lnTo>
                    <a:pt x="304" y="35"/>
                  </a:lnTo>
                  <a:lnTo>
                    <a:pt x="306" y="36"/>
                  </a:lnTo>
                  <a:lnTo>
                    <a:pt x="266" y="21"/>
                  </a:lnTo>
                  <a:lnTo>
                    <a:pt x="268" y="21"/>
                  </a:lnTo>
                  <a:lnTo>
                    <a:pt x="224" y="16"/>
                  </a:lnTo>
                  <a:lnTo>
                    <a:pt x="225" y="16"/>
                  </a:lnTo>
                  <a:lnTo>
                    <a:pt x="182" y="21"/>
                  </a:lnTo>
                  <a:lnTo>
                    <a:pt x="184" y="21"/>
                  </a:lnTo>
                  <a:lnTo>
                    <a:pt x="143" y="36"/>
                  </a:lnTo>
                  <a:lnTo>
                    <a:pt x="145" y="35"/>
                  </a:lnTo>
                  <a:lnTo>
                    <a:pt x="108" y="58"/>
                  </a:lnTo>
                  <a:lnTo>
                    <a:pt x="109" y="57"/>
                  </a:lnTo>
                  <a:lnTo>
                    <a:pt x="77" y="87"/>
                  </a:lnTo>
                  <a:lnTo>
                    <a:pt x="78" y="86"/>
                  </a:lnTo>
                  <a:lnTo>
                    <a:pt x="52" y="123"/>
                  </a:lnTo>
                  <a:lnTo>
                    <a:pt x="53" y="122"/>
                  </a:lnTo>
                  <a:lnTo>
                    <a:pt x="33" y="164"/>
                  </a:lnTo>
                  <a:lnTo>
                    <a:pt x="33" y="163"/>
                  </a:lnTo>
                  <a:lnTo>
                    <a:pt x="20" y="209"/>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5" name="Freeform 21"/>
            <p:cNvSpPr>
              <a:spLocks/>
            </p:cNvSpPr>
            <p:nvPr/>
          </p:nvSpPr>
          <p:spPr bwMode="auto">
            <a:xfrm>
              <a:off x="1890" y="2669"/>
              <a:ext cx="136" cy="163"/>
            </a:xfrm>
            <a:custGeom>
              <a:avLst/>
              <a:gdLst/>
              <a:ahLst/>
              <a:cxnLst>
                <a:cxn ang="0">
                  <a:pos x="0" y="248"/>
                </a:cxn>
                <a:cxn ang="0">
                  <a:pos x="208" y="0"/>
                </a:cxn>
                <a:cxn ang="0">
                  <a:pos x="208" y="0"/>
                </a:cxn>
                <a:cxn ang="0">
                  <a:pos x="208" y="0"/>
                </a:cxn>
                <a:cxn ang="0">
                  <a:pos x="416" y="248"/>
                </a:cxn>
                <a:cxn ang="0">
                  <a:pos x="416" y="248"/>
                </a:cxn>
                <a:cxn ang="0">
                  <a:pos x="208" y="496"/>
                </a:cxn>
                <a:cxn ang="0">
                  <a:pos x="208" y="496"/>
                </a:cxn>
                <a:cxn ang="0">
                  <a:pos x="208" y="496"/>
                </a:cxn>
                <a:cxn ang="0">
                  <a:pos x="0" y="248"/>
                </a:cxn>
                <a:cxn ang="0">
                  <a:pos x="0" y="248"/>
                </a:cxn>
              </a:cxnLst>
              <a:rect l="0" t="0" r="r" b="b"/>
              <a:pathLst>
                <a:path w="416" h="496">
                  <a:moveTo>
                    <a:pt x="0" y="248"/>
                  </a:moveTo>
                  <a:cubicBezTo>
                    <a:pt x="0" y="112"/>
                    <a:pt x="94" y="0"/>
                    <a:pt x="208" y="0"/>
                  </a:cubicBezTo>
                  <a:cubicBezTo>
                    <a:pt x="208" y="0"/>
                    <a:pt x="208" y="0"/>
                    <a:pt x="208" y="0"/>
                  </a:cubicBezTo>
                  <a:lnTo>
                    <a:pt x="208" y="0"/>
                  </a:lnTo>
                  <a:cubicBezTo>
                    <a:pt x="323" y="0"/>
                    <a:pt x="416" y="112"/>
                    <a:pt x="416" y="248"/>
                  </a:cubicBezTo>
                  <a:lnTo>
                    <a:pt x="416" y="248"/>
                  </a:lnTo>
                  <a:cubicBezTo>
                    <a:pt x="416" y="385"/>
                    <a:pt x="323" y="496"/>
                    <a:pt x="208" y="496"/>
                  </a:cubicBezTo>
                  <a:cubicBezTo>
                    <a:pt x="208" y="496"/>
                    <a:pt x="208" y="496"/>
                    <a:pt x="208" y="496"/>
                  </a:cubicBezTo>
                  <a:lnTo>
                    <a:pt x="208" y="496"/>
                  </a:lnTo>
                  <a:cubicBezTo>
                    <a:pt x="94"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6" name="Freeform 22"/>
            <p:cNvSpPr>
              <a:spLocks noEditPoints="1"/>
            </p:cNvSpPr>
            <p:nvPr/>
          </p:nvSpPr>
          <p:spPr bwMode="auto">
            <a:xfrm>
              <a:off x="1887" y="2667"/>
              <a:ext cx="141" cy="168"/>
            </a:xfrm>
            <a:custGeom>
              <a:avLst/>
              <a:gdLst/>
              <a:ahLst/>
              <a:cxnLst>
                <a:cxn ang="0">
                  <a:pos x="4" y="206"/>
                </a:cxn>
                <a:cxn ang="0">
                  <a:pos x="17" y="157"/>
                </a:cxn>
                <a:cxn ang="0">
                  <a:pos x="63" y="77"/>
                </a:cxn>
                <a:cxn ang="0">
                  <a:pos x="96" y="45"/>
                </a:cxn>
                <a:cxn ang="0">
                  <a:pos x="172" y="6"/>
                </a:cxn>
                <a:cxn ang="0">
                  <a:pos x="217" y="1"/>
                </a:cxn>
                <a:cxn ang="0">
                  <a:pos x="300" y="21"/>
                </a:cxn>
                <a:cxn ang="0">
                  <a:pos x="338" y="46"/>
                </a:cxn>
                <a:cxn ang="0">
                  <a:pos x="396" y="114"/>
                </a:cxn>
                <a:cxn ang="0">
                  <a:pos x="416" y="158"/>
                </a:cxn>
                <a:cxn ang="0">
                  <a:pos x="432" y="256"/>
                </a:cxn>
                <a:cxn ang="0">
                  <a:pos x="428" y="308"/>
                </a:cxn>
                <a:cxn ang="0">
                  <a:pos x="397" y="399"/>
                </a:cxn>
                <a:cxn ang="0">
                  <a:pos x="369" y="437"/>
                </a:cxn>
                <a:cxn ang="0">
                  <a:pos x="302" y="492"/>
                </a:cxn>
                <a:cxn ang="0">
                  <a:pos x="259" y="507"/>
                </a:cxn>
                <a:cxn ang="0">
                  <a:pos x="174" y="507"/>
                </a:cxn>
                <a:cxn ang="0">
                  <a:pos x="131" y="492"/>
                </a:cxn>
                <a:cxn ang="0">
                  <a:pos x="64" y="437"/>
                </a:cxn>
                <a:cxn ang="0">
                  <a:pos x="37" y="399"/>
                </a:cxn>
                <a:cxn ang="0">
                  <a:pos x="5" y="308"/>
                </a:cxn>
                <a:cxn ang="0">
                  <a:pos x="20" y="306"/>
                </a:cxn>
                <a:cxn ang="0">
                  <a:pos x="32" y="350"/>
                </a:cxn>
                <a:cxn ang="0">
                  <a:pos x="76" y="427"/>
                </a:cxn>
                <a:cxn ang="0">
                  <a:pos x="105" y="456"/>
                </a:cxn>
                <a:cxn ang="0">
                  <a:pos x="177" y="492"/>
                </a:cxn>
                <a:cxn ang="0">
                  <a:pos x="216" y="497"/>
                </a:cxn>
                <a:cxn ang="0">
                  <a:pos x="295" y="478"/>
                </a:cxn>
                <a:cxn ang="0">
                  <a:pos x="327" y="457"/>
                </a:cxn>
                <a:cxn ang="0">
                  <a:pos x="383" y="391"/>
                </a:cxn>
                <a:cxn ang="0">
                  <a:pos x="401" y="351"/>
                </a:cxn>
                <a:cxn ang="0">
                  <a:pos x="416" y="256"/>
                </a:cxn>
                <a:cxn ang="0">
                  <a:pos x="413" y="208"/>
                </a:cxn>
                <a:cxn ang="0">
                  <a:pos x="382" y="122"/>
                </a:cxn>
                <a:cxn ang="0">
                  <a:pos x="358" y="87"/>
                </a:cxn>
                <a:cxn ang="0">
                  <a:pos x="293" y="35"/>
                </a:cxn>
                <a:cxn ang="0">
                  <a:pos x="258" y="21"/>
                </a:cxn>
                <a:cxn ang="0">
                  <a:pos x="175" y="21"/>
                </a:cxn>
                <a:cxn ang="0">
                  <a:pos x="140" y="35"/>
                </a:cxn>
                <a:cxn ang="0">
                  <a:pos x="75" y="87"/>
                </a:cxn>
                <a:cxn ang="0">
                  <a:pos x="52" y="122"/>
                </a:cxn>
                <a:cxn ang="0">
                  <a:pos x="20" y="208"/>
                </a:cxn>
                <a:cxn ang="0">
                  <a:pos x="16" y="256"/>
                </a:cxn>
              </a:cxnLst>
              <a:rect l="0" t="0" r="r" b="b"/>
              <a:pathLst>
                <a:path w="432" h="512">
                  <a:moveTo>
                    <a:pt x="0" y="257"/>
                  </a:moveTo>
                  <a:cubicBezTo>
                    <a:pt x="0" y="257"/>
                    <a:pt x="0" y="256"/>
                    <a:pt x="0" y="256"/>
                  </a:cubicBezTo>
                  <a:lnTo>
                    <a:pt x="4" y="206"/>
                  </a:lnTo>
                  <a:cubicBezTo>
                    <a:pt x="5" y="205"/>
                    <a:pt x="5" y="205"/>
                    <a:pt x="5" y="204"/>
                  </a:cubicBezTo>
                  <a:lnTo>
                    <a:pt x="17" y="158"/>
                  </a:lnTo>
                  <a:cubicBezTo>
                    <a:pt x="17" y="158"/>
                    <a:pt x="17" y="157"/>
                    <a:pt x="17" y="157"/>
                  </a:cubicBezTo>
                  <a:lnTo>
                    <a:pt x="37" y="115"/>
                  </a:lnTo>
                  <a:cubicBezTo>
                    <a:pt x="37" y="115"/>
                    <a:pt x="38" y="114"/>
                    <a:pt x="38" y="114"/>
                  </a:cubicBezTo>
                  <a:lnTo>
                    <a:pt x="63" y="77"/>
                  </a:lnTo>
                  <a:cubicBezTo>
                    <a:pt x="63" y="77"/>
                    <a:pt x="63" y="76"/>
                    <a:pt x="64" y="76"/>
                  </a:cubicBezTo>
                  <a:lnTo>
                    <a:pt x="95" y="46"/>
                  </a:lnTo>
                  <a:cubicBezTo>
                    <a:pt x="95" y="45"/>
                    <a:pt x="96" y="45"/>
                    <a:pt x="96" y="45"/>
                  </a:cubicBezTo>
                  <a:lnTo>
                    <a:pt x="131" y="22"/>
                  </a:lnTo>
                  <a:cubicBezTo>
                    <a:pt x="132" y="21"/>
                    <a:pt x="132" y="21"/>
                    <a:pt x="133" y="21"/>
                  </a:cubicBezTo>
                  <a:lnTo>
                    <a:pt x="172" y="6"/>
                  </a:lnTo>
                  <a:cubicBezTo>
                    <a:pt x="172" y="6"/>
                    <a:pt x="173" y="6"/>
                    <a:pt x="174" y="6"/>
                  </a:cubicBezTo>
                  <a:lnTo>
                    <a:pt x="216" y="1"/>
                  </a:lnTo>
                  <a:cubicBezTo>
                    <a:pt x="216" y="0"/>
                    <a:pt x="217" y="0"/>
                    <a:pt x="217" y="1"/>
                  </a:cubicBezTo>
                  <a:lnTo>
                    <a:pt x="259" y="6"/>
                  </a:lnTo>
                  <a:cubicBezTo>
                    <a:pt x="260" y="6"/>
                    <a:pt x="261" y="6"/>
                    <a:pt x="261" y="6"/>
                  </a:cubicBezTo>
                  <a:lnTo>
                    <a:pt x="300" y="21"/>
                  </a:lnTo>
                  <a:cubicBezTo>
                    <a:pt x="301" y="21"/>
                    <a:pt x="301" y="21"/>
                    <a:pt x="302" y="22"/>
                  </a:cubicBezTo>
                  <a:lnTo>
                    <a:pt x="337" y="45"/>
                  </a:lnTo>
                  <a:cubicBezTo>
                    <a:pt x="337" y="45"/>
                    <a:pt x="338" y="45"/>
                    <a:pt x="338" y="46"/>
                  </a:cubicBezTo>
                  <a:lnTo>
                    <a:pt x="369" y="76"/>
                  </a:lnTo>
                  <a:cubicBezTo>
                    <a:pt x="369" y="76"/>
                    <a:pt x="370" y="76"/>
                    <a:pt x="370" y="77"/>
                  </a:cubicBezTo>
                  <a:lnTo>
                    <a:pt x="396" y="114"/>
                  </a:lnTo>
                  <a:cubicBezTo>
                    <a:pt x="396" y="114"/>
                    <a:pt x="397" y="115"/>
                    <a:pt x="397" y="115"/>
                  </a:cubicBezTo>
                  <a:lnTo>
                    <a:pt x="416" y="157"/>
                  </a:lnTo>
                  <a:cubicBezTo>
                    <a:pt x="416" y="158"/>
                    <a:pt x="416" y="158"/>
                    <a:pt x="416" y="158"/>
                  </a:cubicBezTo>
                  <a:lnTo>
                    <a:pt x="428" y="204"/>
                  </a:lnTo>
                  <a:cubicBezTo>
                    <a:pt x="428" y="205"/>
                    <a:pt x="428" y="205"/>
                    <a:pt x="428" y="206"/>
                  </a:cubicBezTo>
                  <a:lnTo>
                    <a:pt x="432" y="256"/>
                  </a:lnTo>
                  <a:cubicBezTo>
                    <a:pt x="432" y="256"/>
                    <a:pt x="432" y="257"/>
                    <a:pt x="432" y="257"/>
                  </a:cubicBezTo>
                  <a:lnTo>
                    <a:pt x="428" y="307"/>
                  </a:lnTo>
                  <a:cubicBezTo>
                    <a:pt x="428" y="308"/>
                    <a:pt x="428" y="308"/>
                    <a:pt x="428" y="308"/>
                  </a:cubicBezTo>
                  <a:lnTo>
                    <a:pt x="416" y="355"/>
                  </a:lnTo>
                  <a:cubicBezTo>
                    <a:pt x="416" y="356"/>
                    <a:pt x="416" y="356"/>
                    <a:pt x="416" y="357"/>
                  </a:cubicBezTo>
                  <a:lnTo>
                    <a:pt x="397" y="399"/>
                  </a:lnTo>
                  <a:cubicBezTo>
                    <a:pt x="397" y="399"/>
                    <a:pt x="396" y="400"/>
                    <a:pt x="396" y="400"/>
                  </a:cubicBezTo>
                  <a:lnTo>
                    <a:pt x="370" y="436"/>
                  </a:lnTo>
                  <a:cubicBezTo>
                    <a:pt x="370" y="437"/>
                    <a:pt x="369" y="437"/>
                    <a:pt x="369" y="437"/>
                  </a:cubicBezTo>
                  <a:lnTo>
                    <a:pt x="338" y="468"/>
                  </a:lnTo>
                  <a:cubicBezTo>
                    <a:pt x="338" y="469"/>
                    <a:pt x="337" y="469"/>
                    <a:pt x="337" y="469"/>
                  </a:cubicBezTo>
                  <a:lnTo>
                    <a:pt x="302" y="492"/>
                  </a:lnTo>
                  <a:cubicBezTo>
                    <a:pt x="301" y="493"/>
                    <a:pt x="301" y="493"/>
                    <a:pt x="300" y="493"/>
                  </a:cubicBezTo>
                  <a:lnTo>
                    <a:pt x="261" y="507"/>
                  </a:lnTo>
                  <a:cubicBezTo>
                    <a:pt x="261" y="507"/>
                    <a:pt x="260" y="507"/>
                    <a:pt x="259" y="507"/>
                  </a:cubicBezTo>
                  <a:lnTo>
                    <a:pt x="217" y="512"/>
                  </a:lnTo>
                  <a:cubicBezTo>
                    <a:pt x="217" y="512"/>
                    <a:pt x="216" y="512"/>
                    <a:pt x="216" y="512"/>
                  </a:cubicBezTo>
                  <a:lnTo>
                    <a:pt x="174" y="507"/>
                  </a:lnTo>
                  <a:cubicBezTo>
                    <a:pt x="173" y="507"/>
                    <a:pt x="172" y="507"/>
                    <a:pt x="172" y="507"/>
                  </a:cubicBezTo>
                  <a:lnTo>
                    <a:pt x="133" y="493"/>
                  </a:lnTo>
                  <a:cubicBezTo>
                    <a:pt x="132" y="493"/>
                    <a:pt x="132" y="493"/>
                    <a:pt x="131" y="492"/>
                  </a:cubicBezTo>
                  <a:lnTo>
                    <a:pt x="96" y="469"/>
                  </a:lnTo>
                  <a:cubicBezTo>
                    <a:pt x="96" y="469"/>
                    <a:pt x="95" y="469"/>
                    <a:pt x="95" y="468"/>
                  </a:cubicBezTo>
                  <a:lnTo>
                    <a:pt x="64" y="437"/>
                  </a:lnTo>
                  <a:cubicBezTo>
                    <a:pt x="63" y="437"/>
                    <a:pt x="63" y="436"/>
                    <a:pt x="63" y="436"/>
                  </a:cubicBezTo>
                  <a:lnTo>
                    <a:pt x="38" y="400"/>
                  </a:lnTo>
                  <a:cubicBezTo>
                    <a:pt x="38" y="400"/>
                    <a:pt x="37" y="399"/>
                    <a:pt x="37" y="399"/>
                  </a:cubicBezTo>
                  <a:lnTo>
                    <a:pt x="17" y="357"/>
                  </a:lnTo>
                  <a:cubicBezTo>
                    <a:pt x="17" y="356"/>
                    <a:pt x="17" y="356"/>
                    <a:pt x="17" y="355"/>
                  </a:cubicBezTo>
                  <a:lnTo>
                    <a:pt x="5" y="308"/>
                  </a:lnTo>
                  <a:cubicBezTo>
                    <a:pt x="5" y="308"/>
                    <a:pt x="5" y="308"/>
                    <a:pt x="4" y="307"/>
                  </a:cubicBezTo>
                  <a:lnTo>
                    <a:pt x="0" y="257"/>
                  </a:lnTo>
                  <a:close/>
                  <a:moveTo>
                    <a:pt x="20" y="306"/>
                  </a:moveTo>
                  <a:lnTo>
                    <a:pt x="20" y="304"/>
                  </a:lnTo>
                  <a:lnTo>
                    <a:pt x="32" y="351"/>
                  </a:lnTo>
                  <a:lnTo>
                    <a:pt x="32" y="350"/>
                  </a:lnTo>
                  <a:lnTo>
                    <a:pt x="52" y="392"/>
                  </a:lnTo>
                  <a:lnTo>
                    <a:pt x="51" y="391"/>
                  </a:lnTo>
                  <a:lnTo>
                    <a:pt x="76" y="427"/>
                  </a:lnTo>
                  <a:lnTo>
                    <a:pt x="75" y="426"/>
                  </a:lnTo>
                  <a:lnTo>
                    <a:pt x="106" y="457"/>
                  </a:lnTo>
                  <a:lnTo>
                    <a:pt x="105" y="456"/>
                  </a:lnTo>
                  <a:lnTo>
                    <a:pt x="140" y="479"/>
                  </a:lnTo>
                  <a:lnTo>
                    <a:pt x="138" y="478"/>
                  </a:lnTo>
                  <a:lnTo>
                    <a:pt x="177" y="492"/>
                  </a:lnTo>
                  <a:lnTo>
                    <a:pt x="175" y="492"/>
                  </a:lnTo>
                  <a:lnTo>
                    <a:pt x="217" y="497"/>
                  </a:lnTo>
                  <a:lnTo>
                    <a:pt x="216" y="497"/>
                  </a:lnTo>
                  <a:lnTo>
                    <a:pt x="258" y="492"/>
                  </a:lnTo>
                  <a:lnTo>
                    <a:pt x="256" y="492"/>
                  </a:lnTo>
                  <a:lnTo>
                    <a:pt x="295" y="478"/>
                  </a:lnTo>
                  <a:lnTo>
                    <a:pt x="293" y="479"/>
                  </a:lnTo>
                  <a:lnTo>
                    <a:pt x="328" y="456"/>
                  </a:lnTo>
                  <a:lnTo>
                    <a:pt x="327" y="457"/>
                  </a:lnTo>
                  <a:lnTo>
                    <a:pt x="358" y="426"/>
                  </a:lnTo>
                  <a:lnTo>
                    <a:pt x="357" y="427"/>
                  </a:lnTo>
                  <a:lnTo>
                    <a:pt x="383" y="391"/>
                  </a:lnTo>
                  <a:lnTo>
                    <a:pt x="382" y="392"/>
                  </a:lnTo>
                  <a:lnTo>
                    <a:pt x="401" y="350"/>
                  </a:lnTo>
                  <a:lnTo>
                    <a:pt x="401" y="351"/>
                  </a:lnTo>
                  <a:lnTo>
                    <a:pt x="413" y="304"/>
                  </a:lnTo>
                  <a:lnTo>
                    <a:pt x="412" y="306"/>
                  </a:lnTo>
                  <a:lnTo>
                    <a:pt x="416" y="256"/>
                  </a:lnTo>
                  <a:lnTo>
                    <a:pt x="416" y="257"/>
                  </a:lnTo>
                  <a:lnTo>
                    <a:pt x="412" y="207"/>
                  </a:lnTo>
                  <a:lnTo>
                    <a:pt x="413" y="208"/>
                  </a:lnTo>
                  <a:lnTo>
                    <a:pt x="401" y="162"/>
                  </a:lnTo>
                  <a:lnTo>
                    <a:pt x="401" y="164"/>
                  </a:lnTo>
                  <a:lnTo>
                    <a:pt x="382" y="122"/>
                  </a:lnTo>
                  <a:lnTo>
                    <a:pt x="383" y="123"/>
                  </a:lnTo>
                  <a:lnTo>
                    <a:pt x="357" y="86"/>
                  </a:lnTo>
                  <a:lnTo>
                    <a:pt x="358" y="87"/>
                  </a:lnTo>
                  <a:lnTo>
                    <a:pt x="327" y="57"/>
                  </a:lnTo>
                  <a:lnTo>
                    <a:pt x="328" y="58"/>
                  </a:lnTo>
                  <a:lnTo>
                    <a:pt x="293" y="35"/>
                  </a:lnTo>
                  <a:lnTo>
                    <a:pt x="295" y="36"/>
                  </a:lnTo>
                  <a:lnTo>
                    <a:pt x="256" y="21"/>
                  </a:lnTo>
                  <a:lnTo>
                    <a:pt x="258" y="21"/>
                  </a:lnTo>
                  <a:lnTo>
                    <a:pt x="216" y="16"/>
                  </a:lnTo>
                  <a:lnTo>
                    <a:pt x="217" y="16"/>
                  </a:lnTo>
                  <a:lnTo>
                    <a:pt x="175" y="21"/>
                  </a:lnTo>
                  <a:lnTo>
                    <a:pt x="177" y="21"/>
                  </a:lnTo>
                  <a:lnTo>
                    <a:pt x="138" y="36"/>
                  </a:lnTo>
                  <a:lnTo>
                    <a:pt x="140" y="35"/>
                  </a:lnTo>
                  <a:lnTo>
                    <a:pt x="105" y="58"/>
                  </a:lnTo>
                  <a:lnTo>
                    <a:pt x="106" y="57"/>
                  </a:lnTo>
                  <a:lnTo>
                    <a:pt x="75" y="87"/>
                  </a:lnTo>
                  <a:lnTo>
                    <a:pt x="76" y="86"/>
                  </a:lnTo>
                  <a:lnTo>
                    <a:pt x="51" y="123"/>
                  </a:lnTo>
                  <a:lnTo>
                    <a:pt x="52" y="122"/>
                  </a:lnTo>
                  <a:lnTo>
                    <a:pt x="32" y="164"/>
                  </a:lnTo>
                  <a:lnTo>
                    <a:pt x="32" y="162"/>
                  </a:lnTo>
                  <a:lnTo>
                    <a:pt x="20" y="208"/>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7" name="Freeform 23"/>
            <p:cNvSpPr>
              <a:spLocks/>
            </p:cNvSpPr>
            <p:nvPr/>
          </p:nvSpPr>
          <p:spPr bwMode="auto">
            <a:xfrm>
              <a:off x="2120" y="2401"/>
              <a:ext cx="136" cy="163"/>
            </a:xfrm>
            <a:custGeom>
              <a:avLst/>
              <a:gdLst/>
              <a:ahLst/>
              <a:cxnLst>
                <a:cxn ang="0">
                  <a:pos x="0" y="248"/>
                </a:cxn>
                <a:cxn ang="0">
                  <a:pos x="208" y="0"/>
                </a:cxn>
                <a:cxn ang="0">
                  <a:pos x="208" y="0"/>
                </a:cxn>
                <a:cxn ang="0">
                  <a:pos x="208" y="0"/>
                </a:cxn>
                <a:cxn ang="0">
                  <a:pos x="416" y="248"/>
                </a:cxn>
                <a:cxn ang="0">
                  <a:pos x="416" y="248"/>
                </a:cxn>
                <a:cxn ang="0">
                  <a:pos x="208" y="496"/>
                </a:cxn>
                <a:cxn ang="0">
                  <a:pos x="208" y="496"/>
                </a:cxn>
                <a:cxn ang="0">
                  <a:pos x="208" y="496"/>
                </a:cxn>
                <a:cxn ang="0">
                  <a:pos x="0" y="248"/>
                </a:cxn>
                <a:cxn ang="0">
                  <a:pos x="0" y="248"/>
                </a:cxn>
              </a:cxnLst>
              <a:rect l="0" t="0" r="r" b="b"/>
              <a:pathLst>
                <a:path w="416" h="496">
                  <a:moveTo>
                    <a:pt x="0" y="248"/>
                  </a:moveTo>
                  <a:cubicBezTo>
                    <a:pt x="0" y="112"/>
                    <a:pt x="94" y="0"/>
                    <a:pt x="208" y="0"/>
                  </a:cubicBezTo>
                  <a:cubicBezTo>
                    <a:pt x="208" y="0"/>
                    <a:pt x="208" y="0"/>
                    <a:pt x="208" y="0"/>
                  </a:cubicBezTo>
                  <a:lnTo>
                    <a:pt x="208" y="0"/>
                  </a:lnTo>
                  <a:cubicBezTo>
                    <a:pt x="323" y="0"/>
                    <a:pt x="416" y="112"/>
                    <a:pt x="416" y="248"/>
                  </a:cubicBezTo>
                  <a:lnTo>
                    <a:pt x="416" y="248"/>
                  </a:lnTo>
                  <a:cubicBezTo>
                    <a:pt x="416" y="385"/>
                    <a:pt x="323" y="496"/>
                    <a:pt x="208" y="496"/>
                  </a:cubicBezTo>
                  <a:cubicBezTo>
                    <a:pt x="208" y="496"/>
                    <a:pt x="208" y="496"/>
                    <a:pt x="208" y="496"/>
                  </a:cubicBezTo>
                  <a:lnTo>
                    <a:pt x="208" y="496"/>
                  </a:lnTo>
                  <a:cubicBezTo>
                    <a:pt x="94"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8" name="Freeform 24"/>
            <p:cNvSpPr>
              <a:spLocks noEditPoints="1"/>
            </p:cNvSpPr>
            <p:nvPr/>
          </p:nvSpPr>
          <p:spPr bwMode="auto">
            <a:xfrm>
              <a:off x="2117" y="2399"/>
              <a:ext cx="142" cy="168"/>
            </a:xfrm>
            <a:custGeom>
              <a:avLst/>
              <a:gdLst/>
              <a:ahLst/>
              <a:cxnLst>
                <a:cxn ang="0">
                  <a:pos x="4" y="206"/>
                </a:cxn>
                <a:cxn ang="0">
                  <a:pos x="17" y="157"/>
                </a:cxn>
                <a:cxn ang="0">
                  <a:pos x="63" y="77"/>
                </a:cxn>
                <a:cxn ang="0">
                  <a:pos x="96" y="45"/>
                </a:cxn>
                <a:cxn ang="0">
                  <a:pos x="172" y="6"/>
                </a:cxn>
                <a:cxn ang="0">
                  <a:pos x="217" y="1"/>
                </a:cxn>
                <a:cxn ang="0">
                  <a:pos x="300" y="21"/>
                </a:cxn>
                <a:cxn ang="0">
                  <a:pos x="338" y="46"/>
                </a:cxn>
                <a:cxn ang="0">
                  <a:pos x="396" y="114"/>
                </a:cxn>
                <a:cxn ang="0">
                  <a:pos x="416" y="158"/>
                </a:cxn>
                <a:cxn ang="0">
                  <a:pos x="432" y="256"/>
                </a:cxn>
                <a:cxn ang="0">
                  <a:pos x="428" y="308"/>
                </a:cxn>
                <a:cxn ang="0">
                  <a:pos x="397" y="399"/>
                </a:cxn>
                <a:cxn ang="0">
                  <a:pos x="369" y="437"/>
                </a:cxn>
                <a:cxn ang="0">
                  <a:pos x="302" y="492"/>
                </a:cxn>
                <a:cxn ang="0">
                  <a:pos x="259" y="507"/>
                </a:cxn>
                <a:cxn ang="0">
                  <a:pos x="174" y="507"/>
                </a:cxn>
                <a:cxn ang="0">
                  <a:pos x="131" y="492"/>
                </a:cxn>
                <a:cxn ang="0">
                  <a:pos x="64" y="437"/>
                </a:cxn>
                <a:cxn ang="0">
                  <a:pos x="37" y="399"/>
                </a:cxn>
                <a:cxn ang="0">
                  <a:pos x="5" y="308"/>
                </a:cxn>
                <a:cxn ang="0">
                  <a:pos x="20" y="306"/>
                </a:cxn>
                <a:cxn ang="0">
                  <a:pos x="32" y="350"/>
                </a:cxn>
                <a:cxn ang="0">
                  <a:pos x="76" y="427"/>
                </a:cxn>
                <a:cxn ang="0">
                  <a:pos x="105" y="456"/>
                </a:cxn>
                <a:cxn ang="0">
                  <a:pos x="177" y="492"/>
                </a:cxn>
                <a:cxn ang="0">
                  <a:pos x="216" y="497"/>
                </a:cxn>
                <a:cxn ang="0">
                  <a:pos x="295" y="478"/>
                </a:cxn>
                <a:cxn ang="0">
                  <a:pos x="327" y="457"/>
                </a:cxn>
                <a:cxn ang="0">
                  <a:pos x="383" y="391"/>
                </a:cxn>
                <a:cxn ang="0">
                  <a:pos x="401" y="351"/>
                </a:cxn>
                <a:cxn ang="0">
                  <a:pos x="416" y="256"/>
                </a:cxn>
                <a:cxn ang="0">
                  <a:pos x="413" y="208"/>
                </a:cxn>
                <a:cxn ang="0">
                  <a:pos x="382" y="122"/>
                </a:cxn>
                <a:cxn ang="0">
                  <a:pos x="358" y="87"/>
                </a:cxn>
                <a:cxn ang="0">
                  <a:pos x="293" y="35"/>
                </a:cxn>
                <a:cxn ang="0">
                  <a:pos x="258" y="21"/>
                </a:cxn>
                <a:cxn ang="0">
                  <a:pos x="175" y="21"/>
                </a:cxn>
                <a:cxn ang="0">
                  <a:pos x="140" y="35"/>
                </a:cxn>
                <a:cxn ang="0">
                  <a:pos x="75" y="87"/>
                </a:cxn>
                <a:cxn ang="0">
                  <a:pos x="52" y="122"/>
                </a:cxn>
                <a:cxn ang="0">
                  <a:pos x="20" y="208"/>
                </a:cxn>
                <a:cxn ang="0">
                  <a:pos x="16" y="256"/>
                </a:cxn>
              </a:cxnLst>
              <a:rect l="0" t="0" r="r" b="b"/>
              <a:pathLst>
                <a:path w="432" h="512">
                  <a:moveTo>
                    <a:pt x="0" y="257"/>
                  </a:moveTo>
                  <a:cubicBezTo>
                    <a:pt x="0" y="257"/>
                    <a:pt x="0" y="256"/>
                    <a:pt x="0" y="256"/>
                  </a:cubicBezTo>
                  <a:lnTo>
                    <a:pt x="4" y="206"/>
                  </a:lnTo>
                  <a:cubicBezTo>
                    <a:pt x="5" y="205"/>
                    <a:pt x="5" y="205"/>
                    <a:pt x="5" y="204"/>
                  </a:cubicBezTo>
                  <a:lnTo>
                    <a:pt x="17" y="158"/>
                  </a:lnTo>
                  <a:cubicBezTo>
                    <a:pt x="17" y="158"/>
                    <a:pt x="17" y="157"/>
                    <a:pt x="17" y="157"/>
                  </a:cubicBezTo>
                  <a:lnTo>
                    <a:pt x="37" y="115"/>
                  </a:lnTo>
                  <a:cubicBezTo>
                    <a:pt x="37" y="115"/>
                    <a:pt x="38" y="114"/>
                    <a:pt x="38" y="114"/>
                  </a:cubicBezTo>
                  <a:lnTo>
                    <a:pt x="63" y="77"/>
                  </a:lnTo>
                  <a:cubicBezTo>
                    <a:pt x="63" y="77"/>
                    <a:pt x="63" y="76"/>
                    <a:pt x="64" y="76"/>
                  </a:cubicBezTo>
                  <a:lnTo>
                    <a:pt x="95" y="46"/>
                  </a:lnTo>
                  <a:cubicBezTo>
                    <a:pt x="95" y="45"/>
                    <a:pt x="96" y="45"/>
                    <a:pt x="96" y="45"/>
                  </a:cubicBezTo>
                  <a:lnTo>
                    <a:pt x="131" y="22"/>
                  </a:lnTo>
                  <a:cubicBezTo>
                    <a:pt x="132" y="21"/>
                    <a:pt x="132" y="21"/>
                    <a:pt x="133" y="21"/>
                  </a:cubicBezTo>
                  <a:lnTo>
                    <a:pt x="172" y="6"/>
                  </a:lnTo>
                  <a:cubicBezTo>
                    <a:pt x="172" y="6"/>
                    <a:pt x="173" y="6"/>
                    <a:pt x="174" y="6"/>
                  </a:cubicBezTo>
                  <a:lnTo>
                    <a:pt x="216" y="1"/>
                  </a:lnTo>
                  <a:cubicBezTo>
                    <a:pt x="216" y="0"/>
                    <a:pt x="217" y="0"/>
                    <a:pt x="217" y="1"/>
                  </a:cubicBezTo>
                  <a:lnTo>
                    <a:pt x="259" y="6"/>
                  </a:lnTo>
                  <a:cubicBezTo>
                    <a:pt x="260" y="6"/>
                    <a:pt x="261" y="6"/>
                    <a:pt x="261" y="6"/>
                  </a:cubicBezTo>
                  <a:lnTo>
                    <a:pt x="300" y="21"/>
                  </a:lnTo>
                  <a:cubicBezTo>
                    <a:pt x="301" y="21"/>
                    <a:pt x="301" y="21"/>
                    <a:pt x="302" y="22"/>
                  </a:cubicBezTo>
                  <a:lnTo>
                    <a:pt x="337" y="45"/>
                  </a:lnTo>
                  <a:cubicBezTo>
                    <a:pt x="337" y="45"/>
                    <a:pt x="338" y="45"/>
                    <a:pt x="338" y="46"/>
                  </a:cubicBezTo>
                  <a:lnTo>
                    <a:pt x="369" y="76"/>
                  </a:lnTo>
                  <a:cubicBezTo>
                    <a:pt x="369" y="76"/>
                    <a:pt x="370" y="76"/>
                    <a:pt x="370" y="77"/>
                  </a:cubicBezTo>
                  <a:lnTo>
                    <a:pt x="396" y="114"/>
                  </a:lnTo>
                  <a:cubicBezTo>
                    <a:pt x="396" y="114"/>
                    <a:pt x="397" y="115"/>
                    <a:pt x="397" y="115"/>
                  </a:cubicBezTo>
                  <a:lnTo>
                    <a:pt x="416" y="157"/>
                  </a:lnTo>
                  <a:cubicBezTo>
                    <a:pt x="416" y="158"/>
                    <a:pt x="416" y="158"/>
                    <a:pt x="416" y="158"/>
                  </a:cubicBezTo>
                  <a:lnTo>
                    <a:pt x="428" y="204"/>
                  </a:lnTo>
                  <a:cubicBezTo>
                    <a:pt x="428" y="205"/>
                    <a:pt x="428" y="205"/>
                    <a:pt x="428" y="206"/>
                  </a:cubicBezTo>
                  <a:lnTo>
                    <a:pt x="432" y="256"/>
                  </a:lnTo>
                  <a:cubicBezTo>
                    <a:pt x="432" y="256"/>
                    <a:pt x="432" y="257"/>
                    <a:pt x="432" y="257"/>
                  </a:cubicBezTo>
                  <a:lnTo>
                    <a:pt x="428" y="307"/>
                  </a:lnTo>
                  <a:cubicBezTo>
                    <a:pt x="428" y="308"/>
                    <a:pt x="428" y="308"/>
                    <a:pt x="428" y="308"/>
                  </a:cubicBezTo>
                  <a:lnTo>
                    <a:pt x="416" y="355"/>
                  </a:lnTo>
                  <a:cubicBezTo>
                    <a:pt x="416" y="356"/>
                    <a:pt x="416" y="356"/>
                    <a:pt x="416" y="357"/>
                  </a:cubicBezTo>
                  <a:lnTo>
                    <a:pt x="397" y="399"/>
                  </a:lnTo>
                  <a:cubicBezTo>
                    <a:pt x="397" y="399"/>
                    <a:pt x="396" y="400"/>
                    <a:pt x="396" y="400"/>
                  </a:cubicBezTo>
                  <a:lnTo>
                    <a:pt x="370" y="436"/>
                  </a:lnTo>
                  <a:cubicBezTo>
                    <a:pt x="370" y="437"/>
                    <a:pt x="369" y="437"/>
                    <a:pt x="369" y="437"/>
                  </a:cubicBezTo>
                  <a:lnTo>
                    <a:pt x="338" y="468"/>
                  </a:lnTo>
                  <a:cubicBezTo>
                    <a:pt x="338" y="469"/>
                    <a:pt x="337" y="469"/>
                    <a:pt x="337" y="469"/>
                  </a:cubicBezTo>
                  <a:lnTo>
                    <a:pt x="302" y="492"/>
                  </a:lnTo>
                  <a:cubicBezTo>
                    <a:pt x="301" y="493"/>
                    <a:pt x="301" y="493"/>
                    <a:pt x="300" y="493"/>
                  </a:cubicBezTo>
                  <a:lnTo>
                    <a:pt x="261" y="507"/>
                  </a:lnTo>
                  <a:cubicBezTo>
                    <a:pt x="261" y="507"/>
                    <a:pt x="260" y="507"/>
                    <a:pt x="259" y="507"/>
                  </a:cubicBezTo>
                  <a:lnTo>
                    <a:pt x="217" y="512"/>
                  </a:lnTo>
                  <a:cubicBezTo>
                    <a:pt x="217" y="512"/>
                    <a:pt x="216" y="512"/>
                    <a:pt x="216" y="512"/>
                  </a:cubicBezTo>
                  <a:lnTo>
                    <a:pt x="174" y="507"/>
                  </a:lnTo>
                  <a:cubicBezTo>
                    <a:pt x="173" y="507"/>
                    <a:pt x="172" y="507"/>
                    <a:pt x="172" y="507"/>
                  </a:cubicBezTo>
                  <a:lnTo>
                    <a:pt x="133" y="493"/>
                  </a:lnTo>
                  <a:cubicBezTo>
                    <a:pt x="132" y="493"/>
                    <a:pt x="132" y="493"/>
                    <a:pt x="131" y="492"/>
                  </a:cubicBezTo>
                  <a:lnTo>
                    <a:pt x="96" y="469"/>
                  </a:lnTo>
                  <a:cubicBezTo>
                    <a:pt x="96" y="469"/>
                    <a:pt x="95" y="469"/>
                    <a:pt x="95" y="468"/>
                  </a:cubicBezTo>
                  <a:lnTo>
                    <a:pt x="64" y="437"/>
                  </a:lnTo>
                  <a:cubicBezTo>
                    <a:pt x="63" y="437"/>
                    <a:pt x="63" y="436"/>
                    <a:pt x="63" y="436"/>
                  </a:cubicBezTo>
                  <a:lnTo>
                    <a:pt x="38" y="400"/>
                  </a:lnTo>
                  <a:cubicBezTo>
                    <a:pt x="38" y="400"/>
                    <a:pt x="37" y="399"/>
                    <a:pt x="37" y="399"/>
                  </a:cubicBezTo>
                  <a:lnTo>
                    <a:pt x="17" y="357"/>
                  </a:lnTo>
                  <a:cubicBezTo>
                    <a:pt x="17" y="356"/>
                    <a:pt x="17" y="356"/>
                    <a:pt x="17" y="355"/>
                  </a:cubicBezTo>
                  <a:lnTo>
                    <a:pt x="5" y="308"/>
                  </a:lnTo>
                  <a:cubicBezTo>
                    <a:pt x="5" y="308"/>
                    <a:pt x="5" y="308"/>
                    <a:pt x="4" y="307"/>
                  </a:cubicBezTo>
                  <a:lnTo>
                    <a:pt x="0" y="257"/>
                  </a:lnTo>
                  <a:close/>
                  <a:moveTo>
                    <a:pt x="20" y="306"/>
                  </a:moveTo>
                  <a:lnTo>
                    <a:pt x="20" y="304"/>
                  </a:lnTo>
                  <a:lnTo>
                    <a:pt x="32" y="351"/>
                  </a:lnTo>
                  <a:lnTo>
                    <a:pt x="32" y="350"/>
                  </a:lnTo>
                  <a:lnTo>
                    <a:pt x="52" y="392"/>
                  </a:lnTo>
                  <a:lnTo>
                    <a:pt x="51" y="391"/>
                  </a:lnTo>
                  <a:lnTo>
                    <a:pt x="76" y="427"/>
                  </a:lnTo>
                  <a:lnTo>
                    <a:pt x="75" y="426"/>
                  </a:lnTo>
                  <a:lnTo>
                    <a:pt x="106" y="457"/>
                  </a:lnTo>
                  <a:lnTo>
                    <a:pt x="105" y="456"/>
                  </a:lnTo>
                  <a:lnTo>
                    <a:pt x="140" y="479"/>
                  </a:lnTo>
                  <a:lnTo>
                    <a:pt x="138" y="478"/>
                  </a:lnTo>
                  <a:lnTo>
                    <a:pt x="177" y="492"/>
                  </a:lnTo>
                  <a:lnTo>
                    <a:pt x="175" y="492"/>
                  </a:lnTo>
                  <a:lnTo>
                    <a:pt x="217" y="497"/>
                  </a:lnTo>
                  <a:lnTo>
                    <a:pt x="216" y="497"/>
                  </a:lnTo>
                  <a:lnTo>
                    <a:pt x="258" y="492"/>
                  </a:lnTo>
                  <a:lnTo>
                    <a:pt x="256" y="492"/>
                  </a:lnTo>
                  <a:lnTo>
                    <a:pt x="295" y="478"/>
                  </a:lnTo>
                  <a:lnTo>
                    <a:pt x="293" y="479"/>
                  </a:lnTo>
                  <a:lnTo>
                    <a:pt x="328" y="456"/>
                  </a:lnTo>
                  <a:lnTo>
                    <a:pt x="327" y="457"/>
                  </a:lnTo>
                  <a:lnTo>
                    <a:pt x="358" y="426"/>
                  </a:lnTo>
                  <a:lnTo>
                    <a:pt x="357" y="427"/>
                  </a:lnTo>
                  <a:lnTo>
                    <a:pt x="383" y="391"/>
                  </a:lnTo>
                  <a:lnTo>
                    <a:pt x="382" y="392"/>
                  </a:lnTo>
                  <a:lnTo>
                    <a:pt x="401" y="350"/>
                  </a:lnTo>
                  <a:lnTo>
                    <a:pt x="401" y="351"/>
                  </a:lnTo>
                  <a:lnTo>
                    <a:pt x="413" y="304"/>
                  </a:lnTo>
                  <a:lnTo>
                    <a:pt x="412" y="306"/>
                  </a:lnTo>
                  <a:lnTo>
                    <a:pt x="416" y="256"/>
                  </a:lnTo>
                  <a:lnTo>
                    <a:pt x="416" y="257"/>
                  </a:lnTo>
                  <a:lnTo>
                    <a:pt x="412" y="207"/>
                  </a:lnTo>
                  <a:lnTo>
                    <a:pt x="413" y="208"/>
                  </a:lnTo>
                  <a:lnTo>
                    <a:pt x="401" y="162"/>
                  </a:lnTo>
                  <a:lnTo>
                    <a:pt x="401" y="164"/>
                  </a:lnTo>
                  <a:lnTo>
                    <a:pt x="382" y="122"/>
                  </a:lnTo>
                  <a:lnTo>
                    <a:pt x="383" y="123"/>
                  </a:lnTo>
                  <a:lnTo>
                    <a:pt x="357" y="86"/>
                  </a:lnTo>
                  <a:lnTo>
                    <a:pt x="358" y="87"/>
                  </a:lnTo>
                  <a:lnTo>
                    <a:pt x="327" y="57"/>
                  </a:lnTo>
                  <a:lnTo>
                    <a:pt x="328" y="58"/>
                  </a:lnTo>
                  <a:lnTo>
                    <a:pt x="293" y="35"/>
                  </a:lnTo>
                  <a:lnTo>
                    <a:pt x="295" y="36"/>
                  </a:lnTo>
                  <a:lnTo>
                    <a:pt x="256" y="21"/>
                  </a:lnTo>
                  <a:lnTo>
                    <a:pt x="258" y="21"/>
                  </a:lnTo>
                  <a:lnTo>
                    <a:pt x="216" y="16"/>
                  </a:lnTo>
                  <a:lnTo>
                    <a:pt x="217" y="16"/>
                  </a:lnTo>
                  <a:lnTo>
                    <a:pt x="175" y="21"/>
                  </a:lnTo>
                  <a:lnTo>
                    <a:pt x="177" y="21"/>
                  </a:lnTo>
                  <a:lnTo>
                    <a:pt x="138" y="36"/>
                  </a:lnTo>
                  <a:lnTo>
                    <a:pt x="140" y="35"/>
                  </a:lnTo>
                  <a:lnTo>
                    <a:pt x="105" y="58"/>
                  </a:lnTo>
                  <a:lnTo>
                    <a:pt x="106" y="57"/>
                  </a:lnTo>
                  <a:lnTo>
                    <a:pt x="75" y="87"/>
                  </a:lnTo>
                  <a:lnTo>
                    <a:pt x="76" y="86"/>
                  </a:lnTo>
                  <a:lnTo>
                    <a:pt x="51" y="123"/>
                  </a:lnTo>
                  <a:lnTo>
                    <a:pt x="52" y="122"/>
                  </a:lnTo>
                  <a:lnTo>
                    <a:pt x="32" y="164"/>
                  </a:lnTo>
                  <a:lnTo>
                    <a:pt x="32" y="162"/>
                  </a:lnTo>
                  <a:lnTo>
                    <a:pt x="20" y="208"/>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49" name="Freeform 25"/>
            <p:cNvSpPr>
              <a:spLocks/>
            </p:cNvSpPr>
            <p:nvPr/>
          </p:nvSpPr>
          <p:spPr bwMode="auto">
            <a:xfrm>
              <a:off x="2303" y="2617"/>
              <a:ext cx="137" cy="163"/>
            </a:xfrm>
            <a:custGeom>
              <a:avLst/>
              <a:gdLst/>
              <a:ahLst/>
              <a:cxnLst>
                <a:cxn ang="0">
                  <a:pos x="0" y="248"/>
                </a:cxn>
                <a:cxn ang="0">
                  <a:pos x="208" y="0"/>
                </a:cxn>
                <a:cxn ang="0">
                  <a:pos x="208" y="0"/>
                </a:cxn>
                <a:cxn ang="0">
                  <a:pos x="208" y="0"/>
                </a:cxn>
                <a:cxn ang="0">
                  <a:pos x="416" y="248"/>
                </a:cxn>
                <a:cxn ang="0">
                  <a:pos x="416" y="248"/>
                </a:cxn>
                <a:cxn ang="0">
                  <a:pos x="208" y="496"/>
                </a:cxn>
                <a:cxn ang="0">
                  <a:pos x="208" y="496"/>
                </a:cxn>
                <a:cxn ang="0">
                  <a:pos x="208" y="496"/>
                </a:cxn>
                <a:cxn ang="0">
                  <a:pos x="0" y="248"/>
                </a:cxn>
                <a:cxn ang="0">
                  <a:pos x="0" y="248"/>
                </a:cxn>
              </a:cxnLst>
              <a:rect l="0" t="0" r="r" b="b"/>
              <a:pathLst>
                <a:path w="416" h="496">
                  <a:moveTo>
                    <a:pt x="0" y="248"/>
                  </a:moveTo>
                  <a:cubicBezTo>
                    <a:pt x="0" y="112"/>
                    <a:pt x="94" y="0"/>
                    <a:pt x="208" y="0"/>
                  </a:cubicBezTo>
                  <a:cubicBezTo>
                    <a:pt x="208" y="0"/>
                    <a:pt x="208" y="0"/>
                    <a:pt x="208" y="0"/>
                  </a:cubicBezTo>
                  <a:lnTo>
                    <a:pt x="208" y="0"/>
                  </a:lnTo>
                  <a:cubicBezTo>
                    <a:pt x="323" y="0"/>
                    <a:pt x="416" y="112"/>
                    <a:pt x="416" y="248"/>
                  </a:cubicBezTo>
                  <a:lnTo>
                    <a:pt x="416" y="248"/>
                  </a:lnTo>
                  <a:cubicBezTo>
                    <a:pt x="416" y="385"/>
                    <a:pt x="323" y="496"/>
                    <a:pt x="208" y="496"/>
                  </a:cubicBezTo>
                  <a:cubicBezTo>
                    <a:pt x="208" y="496"/>
                    <a:pt x="208" y="496"/>
                    <a:pt x="208" y="496"/>
                  </a:cubicBezTo>
                  <a:lnTo>
                    <a:pt x="208" y="496"/>
                  </a:lnTo>
                  <a:cubicBezTo>
                    <a:pt x="94"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0" name="Freeform 26"/>
            <p:cNvSpPr>
              <a:spLocks noEditPoints="1"/>
            </p:cNvSpPr>
            <p:nvPr/>
          </p:nvSpPr>
          <p:spPr bwMode="auto">
            <a:xfrm>
              <a:off x="2301" y="2614"/>
              <a:ext cx="141" cy="168"/>
            </a:xfrm>
            <a:custGeom>
              <a:avLst/>
              <a:gdLst/>
              <a:ahLst/>
              <a:cxnLst>
                <a:cxn ang="0">
                  <a:pos x="4" y="206"/>
                </a:cxn>
                <a:cxn ang="0">
                  <a:pos x="17" y="157"/>
                </a:cxn>
                <a:cxn ang="0">
                  <a:pos x="63" y="77"/>
                </a:cxn>
                <a:cxn ang="0">
                  <a:pos x="96" y="45"/>
                </a:cxn>
                <a:cxn ang="0">
                  <a:pos x="172" y="6"/>
                </a:cxn>
                <a:cxn ang="0">
                  <a:pos x="217" y="1"/>
                </a:cxn>
                <a:cxn ang="0">
                  <a:pos x="300" y="21"/>
                </a:cxn>
                <a:cxn ang="0">
                  <a:pos x="338" y="46"/>
                </a:cxn>
                <a:cxn ang="0">
                  <a:pos x="396" y="114"/>
                </a:cxn>
                <a:cxn ang="0">
                  <a:pos x="416" y="158"/>
                </a:cxn>
                <a:cxn ang="0">
                  <a:pos x="432" y="256"/>
                </a:cxn>
                <a:cxn ang="0">
                  <a:pos x="428" y="308"/>
                </a:cxn>
                <a:cxn ang="0">
                  <a:pos x="397" y="399"/>
                </a:cxn>
                <a:cxn ang="0">
                  <a:pos x="369" y="437"/>
                </a:cxn>
                <a:cxn ang="0">
                  <a:pos x="302" y="492"/>
                </a:cxn>
                <a:cxn ang="0">
                  <a:pos x="259" y="507"/>
                </a:cxn>
                <a:cxn ang="0">
                  <a:pos x="174" y="507"/>
                </a:cxn>
                <a:cxn ang="0">
                  <a:pos x="131" y="492"/>
                </a:cxn>
                <a:cxn ang="0">
                  <a:pos x="64" y="437"/>
                </a:cxn>
                <a:cxn ang="0">
                  <a:pos x="37" y="399"/>
                </a:cxn>
                <a:cxn ang="0">
                  <a:pos x="5" y="308"/>
                </a:cxn>
                <a:cxn ang="0">
                  <a:pos x="20" y="306"/>
                </a:cxn>
                <a:cxn ang="0">
                  <a:pos x="32" y="350"/>
                </a:cxn>
                <a:cxn ang="0">
                  <a:pos x="76" y="427"/>
                </a:cxn>
                <a:cxn ang="0">
                  <a:pos x="105" y="456"/>
                </a:cxn>
                <a:cxn ang="0">
                  <a:pos x="177" y="492"/>
                </a:cxn>
                <a:cxn ang="0">
                  <a:pos x="216" y="497"/>
                </a:cxn>
                <a:cxn ang="0">
                  <a:pos x="295" y="478"/>
                </a:cxn>
                <a:cxn ang="0">
                  <a:pos x="327" y="457"/>
                </a:cxn>
                <a:cxn ang="0">
                  <a:pos x="383" y="391"/>
                </a:cxn>
                <a:cxn ang="0">
                  <a:pos x="401" y="351"/>
                </a:cxn>
                <a:cxn ang="0">
                  <a:pos x="416" y="256"/>
                </a:cxn>
                <a:cxn ang="0">
                  <a:pos x="413" y="208"/>
                </a:cxn>
                <a:cxn ang="0">
                  <a:pos x="382" y="122"/>
                </a:cxn>
                <a:cxn ang="0">
                  <a:pos x="358" y="87"/>
                </a:cxn>
                <a:cxn ang="0">
                  <a:pos x="293" y="35"/>
                </a:cxn>
                <a:cxn ang="0">
                  <a:pos x="258" y="21"/>
                </a:cxn>
                <a:cxn ang="0">
                  <a:pos x="175" y="21"/>
                </a:cxn>
                <a:cxn ang="0">
                  <a:pos x="140" y="35"/>
                </a:cxn>
                <a:cxn ang="0">
                  <a:pos x="75" y="87"/>
                </a:cxn>
                <a:cxn ang="0">
                  <a:pos x="52" y="122"/>
                </a:cxn>
                <a:cxn ang="0">
                  <a:pos x="20" y="208"/>
                </a:cxn>
                <a:cxn ang="0">
                  <a:pos x="16" y="256"/>
                </a:cxn>
              </a:cxnLst>
              <a:rect l="0" t="0" r="r" b="b"/>
              <a:pathLst>
                <a:path w="432" h="512">
                  <a:moveTo>
                    <a:pt x="0" y="257"/>
                  </a:moveTo>
                  <a:cubicBezTo>
                    <a:pt x="0" y="257"/>
                    <a:pt x="0" y="256"/>
                    <a:pt x="0" y="256"/>
                  </a:cubicBezTo>
                  <a:lnTo>
                    <a:pt x="4" y="206"/>
                  </a:lnTo>
                  <a:cubicBezTo>
                    <a:pt x="5" y="205"/>
                    <a:pt x="5" y="205"/>
                    <a:pt x="5" y="204"/>
                  </a:cubicBezTo>
                  <a:lnTo>
                    <a:pt x="17" y="158"/>
                  </a:lnTo>
                  <a:cubicBezTo>
                    <a:pt x="17" y="158"/>
                    <a:pt x="17" y="157"/>
                    <a:pt x="17" y="157"/>
                  </a:cubicBezTo>
                  <a:lnTo>
                    <a:pt x="37" y="115"/>
                  </a:lnTo>
                  <a:cubicBezTo>
                    <a:pt x="37" y="115"/>
                    <a:pt x="38" y="114"/>
                    <a:pt x="38" y="114"/>
                  </a:cubicBezTo>
                  <a:lnTo>
                    <a:pt x="63" y="77"/>
                  </a:lnTo>
                  <a:cubicBezTo>
                    <a:pt x="63" y="77"/>
                    <a:pt x="63" y="76"/>
                    <a:pt x="64" y="76"/>
                  </a:cubicBezTo>
                  <a:lnTo>
                    <a:pt x="95" y="46"/>
                  </a:lnTo>
                  <a:cubicBezTo>
                    <a:pt x="95" y="45"/>
                    <a:pt x="96" y="45"/>
                    <a:pt x="96" y="45"/>
                  </a:cubicBezTo>
                  <a:lnTo>
                    <a:pt x="131" y="22"/>
                  </a:lnTo>
                  <a:cubicBezTo>
                    <a:pt x="132" y="21"/>
                    <a:pt x="132" y="21"/>
                    <a:pt x="133" y="21"/>
                  </a:cubicBezTo>
                  <a:lnTo>
                    <a:pt x="172" y="6"/>
                  </a:lnTo>
                  <a:cubicBezTo>
                    <a:pt x="172" y="6"/>
                    <a:pt x="173" y="6"/>
                    <a:pt x="174" y="6"/>
                  </a:cubicBezTo>
                  <a:lnTo>
                    <a:pt x="216" y="1"/>
                  </a:lnTo>
                  <a:cubicBezTo>
                    <a:pt x="216" y="0"/>
                    <a:pt x="217" y="0"/>
                    <a:pt x="217" y="1"/>
                  </a:cubicBezTo>
                  <a:lnTo>
                    <a:pt x="259" y="6"/>
                  </a:lnTo>
                  <a:cubicBezTo>
                    <a:pt x="260" y="6"/>
                    <a:pt x="261" y="6"/>
                    <a:pt x="261" y="6"/>
                  </a:cubicBezTo>
                  <a:lnTo>
                    <a:pt x="300" y="21"/>
                  </a:lnTo>
                  <a:cubicBezTo>
                    <a:pt x="301" y="21"/>
                    <a:pt x="301" y="21"/>
                    <a:pt x="302" y="22"/>
                  </a:cubicBezTo>
                  <a:lnTo>
                    <a:pt x="337" y="45"/>
                  </a:lnTo>
                  <a:cubicBezTo>
                    <a:pt x="337" y="45"/>
                    <a:pt x="338" y="45"/>
                    <a:pt x="338" y="46"/>
                  </a:cubicBezTo>
                  <a:lnTo>
                    <a:pt x="369" y="76"/>
                  </a:lnTo>
                  <a:cubicBezTo>
                    <a:pt x="369" y="76"/>
                    <a:pt x="370" y="76"/>
                    <a:pt x="370" y="77"/>
                  </a:cubicBezTo>
                  <a:lnTo>
                    <a:pt x="396" y="114"/>
                  </a:lnTo>
                  <a:cubicBezTo>
                    <a:pt x="396" y="114"/>
                    <a:pt x="397" y="115"/>
                    <a:pt x="397" y="115"/>
                  </a:cubicBezTo>
                  <a:lnTo>
                    <a:pt x="416" y="157"/>
                  </a:lnTo>
                  <a:cubicBezTo>
                    <a:pt x="416" y="158"/>
                    <a:pt x="416" y="158"/>
                    <a:pt x="416" y="158"/>
                  </a:cubicBezTo>
                  <a:lnTo>
                    <a:pt x="428" y="204"/>
                  </a:lnTo>
                  <a:cubicBezTo>
                    <a:pt x="428" y="205"/>
                    <a:pt x="428" y="205"/>
                    <a:pt x="428" y="206"/>
                  </a:cubicBezTo>
                  <a:lnTo>
                    <a:pt x="432" y="256"/>
                  </a:lnTo>
                  <a:cubicBezTo>
                    <a:pt x="432" y="256"/>
                    <a:pt x="432" y="257"/>
                    <a:pt x="432" y="257"/>
                  </a:cubicBezTo>
                  <a:lnTo>
                    <a:pt x="428" y="307"/>
                  </a:lnTo>
                  <a:cubicBezTo>
                    <a:pt x="428" y="308"/>
                    <a:pt x="428" y="308"/>
                    <a:pt x="428" y="308"/>
                  </a:cubicBezTo>
                  <a:lnTo>
                    <a:pt x="416" y="355"/>
                  </a:lnTo>
                  <a:cubicBezTo>
                    <a:pt x="416" y="356"/>
                    <a:pt x="416" y="356"/>
                    <a:pt x="416" y="357"/>
                  </a:cubicBezTo>
                  <a:lnTo>
                    <a:pt x="397" y="399"/>
                  </a:lnTo>
                  <a:cubicBezTo>
                    <a:pt x="397" y="399"/>
                    <a:pt x="396" y="400"/>
                    <a:pt x="396" y="400"/>
                  </a:cubicBezTo>
                  <a:lnTo>
                    <a:pt x="370" y="436"/>
                  </a:lnTo>
                  <a:cubicBezTo>
                    <a:pt x="370" y="437"/>
                    <a:pt x="369" y="437"/>
                    <a:pt x="369" y="437"/>
                  </a:cubicBezTo>
                  <a:lnTo>
                    <a:pt x="338" y="468"/>
                  </a:lnTo>
                  <a:cubicBezTo>
                    <a:pt x="338" y="469"/>
                    <a:pt x="337" y="469"/>
                    <a:pt x="337" y="469"/>
                  </a:cubicBezTo>
                  <a:lnTo>
                    <a:pt x="302" y="492"/>
                  </a:lnTo>
                  <a:cubicBezTo>
                    <a:pt x="301" y="493"/>
                    <a:pt x="301" y="493"/>
                    <a:pt x="300" y="493"/>
                  </a:cubicBezTo>
                  <a:lnTo>
                    <a:pt x="261" y="507"/>
                  </a:lnTo>
                  <a:cubicBezTo>
                    <a:pt x="261" y="507"/>
                    <a:pt x="260" y="507"/>
                    <a:pt x="259" y="507"/>
                  </a:cubicBezTo>
                  <a:lnTo>
                    <a:pt x="217" y="512"/>
                  </a:lnTo>
                  <a:cubicBezTo>
                    <a:pt x="217" y="512"/>
                    <a:pt x="216" y="512"/>
                    <a:pt x="216" y="512"/>
                  </a:cubicBezTo>
                  <a:lnTo>
                    <a:pt x="174" y="507"/>
                  </a:lnTo>
                  <a:cubicBezTo>
                    <a:pt x="173" y="507"/>
                    <a:pt x="172" y="507"/>
                    <a:pt x="172" y="507"/>
                  </a:cubicBezTo>
                  <a:lnTo>
                    <a:pt x="133" y="493"/>
                  </a:lnTo>
                  <a:cubicBezTo>
                    <a:pt x="132" y="493"/>
                    <a:pt x="132" y="493"/>
                    <a:pt x="131" y="492"/>
                  </a:cubicBezTo>
                  <a:lnTo>
                    <a:pt x="96" y="469"/>
                  </a:lnTo>
                  <a:cubicBezTo>
                    <a:pt x="96" y="469"/>
                    <a:pt x="95" y="469"/>
                    <a:pt x="95" y="468"/>
                  </a:cubicBezTo>
                  <a:lnTo>
                    <a:pt x="64" y="437"/>
                  </a:lnTo>
                  <a:cubicBezTo>
                    <a:pt x="63" y="437"/>
                    <a:pt x="63" y="436"/>
                    <a:pt x="63" y="436"/>
                  </a:cubicBezTo>
                  <a:lnTo>
                    <a:pt x="38" y="400"/>
                  </a:lnTo>
                  <a:cubicBezTo>
                    <a:pt x="38" y="400"/>
                    <a:pt x="37" y="399"/>
                    <a:pt x="37" y="399"/>
                  </a:cubicBezTo>
                  <a:lnTo>
                    <a:pt x="17" y="357"/>
                  </a:lnTo>
                  <a:cubicBezTo>
                    <a:pt x="17" y="356"/>
                    <a:pt x="17" y="356"/>
                    <a:pt x="17" y="355"/>
                  </a:cubicBezTo>
                  <a:lnTo>
                    <a:pt x="5" y="308"/>
                  </a:lnTo>
                  <a:cubicBezTo>
                    <a:pt x="5" y="308"/>
                    <a:pt x="5" y="308"/>
                    <a:pt x="4" y="307"/>
                  </a:cubicBezTo>
                  <a:lnTo>
                    <a:pt x="0" y="257"/>
                  </a:lnTo>
                  <a:close/>
                  <a:moveTo>
                    <a:pt x="20" y="306"/>
                  </a:moveTo>
                  <a:lnTo>
                    <a:pt x="20" y="304"/>
                  </a:lnTo>
                  <a:lnTo>
                    <a:pt x="32" y="351"/>
                  </a:lnTo>
                  <a:lnTo>
                    <a:pt x="32" y="350"/>
                  </a:lnTo>
                  <a:lnTo>
                    <a:pt x="52" y="392"/>
                  </a:lnTo>
                  <a:lnTo>
                    <a:pt x="51" y="391"/>
                  </a:lnTo>
                  <a:lnTo>
                    <a:pt x="76" y="427"/>
                  </a:lnTo>
                  <a:lnTo>
                    <a:pt x="75" y="426"/>
                  </a:lnTo>
                  <a:lnTo>
                    <a:pt x="106" y="457"/>
                  </a:lnTo>
                  <a:lnTo>
                    <a:pt x="105" y="456"/>
                  </a:lnTo>
                  <a:lnTo>
                    <a:pt x="140" y="479"/>
                  </a:lnTo>
                  <a:lnTo>
                    <a:pt x="138" y="478"/>
                  </a:lnTo>
                  <a:lnTo>
                    <a:pt x="177" y="492"/>
                  </a:lnTo>
                  <a:lnTo>
                    <a:pt x="175" y="492"/>
                  </a:lnTo>
                  <a:lnTo>
                    <a:pt x="217" y="497"/>
                  </a:lnTo>
                  <a:lnTo>
                    <a:pt x="216" y="497"/>
                  </a:lnTo>
                  <a:lnTo>
                    <a:pt x="258" y="492"/>
                  </a:lnTo>
                  <a:lnTo>
                    <a:pt x="256" y="492"/>
                  </a:lnTo>
                  <a:lnTo>
                    <a:pt x="295" y="478"/>
                  </a:lnTo>
                  <a:lnTo>
                    <a:pt x="293" y="479"/>
                  </a:lnTo>
                  <a:lnTo>
                    <a:pt x="328" y="456"/>
                  </a:lnTo>
                  <a:lnTo>
                    <a:pt x="327" y="457"/>
                  </a:lnTo>
                  <a:lnTo>
                    <a:pt x="358" y="426"/>
                  </a:lnTo>
                  <a:lnTo>
                    <a:pt x="357" y="427"/>
                  </a:lnTo>
                  <a:lnTo>
                    <a:pt x="383" y="391"/>
                  </a:lnTo>
                  <a:lnTo>
                    <a:pt x="382" y="392"/>
                  </a:lnTo>
                  <a:lnTo>
                    <a:pt x="401" y="350"/>
                  </a:lnTo>
                  <a:lnTo>
                    <a:pt x="401" y="351"/>
                  </a:lnTo>
                  <a:lnTo>
                    <a:pt x="413" y="304"/>
                  </a:lnTo>
                  <a:lnTo>
                    <a:pt x="412" y="306"/>
                  </a:lnTo>
                  <a:lnTo>
                    <a:pt x="416" y="256"/>
                  </a:lnTo>
                  <a:lnTo>
                    <a:pt x="416" y="257"/>
                  </a:lnTo>
                  <a:lnTo>
                    <a:pt x="412" y="207"/>
                  </a:lnTo>
                  <a:lnTo>
                    <a:pt x="413" y="208"/>
                  </a:lnTo>
                  <a:lnTo>
                    <a:pt x="401" y="162"/>
                  </a:lnTo>
                  <a:lnTo>
                    <a:pt x="401" y="164"/>
                  </a:lnTo>
                  <a:lnTo>
                    <a:pt x="382" y="122"/>
                  </a:lnTo>
                  <a:lnTo>
                    <a:pt x="383" y="123"/>
                  </a:lnTo>
                  <a:lnTo>
                    <a:pt x="357" y="86"/>
                  </a:lnTo>
                  <a:lnTo>
                    <a:pt x="358" y="87"/>
                  </a:lnTo>
                  <a:lnTo>
                    <a:pt x="327" y="57"/>
                  </a:lnTo>
                  <a:lnTo>
                    <a:pt x="328" y="58"/>
                  </a:lnTo>
                  <a:lnTo>
                    <a:pt x="293" y="35"/>
                  </a:lnTo>
                  <a:lnTo>
                    <a:pt x="295" y="36"/>
                  </a:lnTo>
                  <a:lnTo>
                    <a:pt x="256" y="21"/>
                  </a:lnTo>
                  <a:lnTo>
                    <a:pt x="258" y="21"/>
                  </a:lnTo>
                  <a:lnTo>
                    <a:pt x="216" y="16"/>
                  </a:lnTo>
                  <a:lnTo>
                    <a:pt x="217" y="16"/>
                  </a:lnTo>
                  <a:lnTo>
                    <a:pt x="175" y="21"/>
                  </a:lnTo>
                  <a:lnTo>
                    <a:pt x="177" y="21"/>
                  </a:lnTo>
                  <a:lnTo>
                    <a:pt x="138" y="36"/>
                  </a:lnTo>
                  <a:lnTo>
                    <a:pt x="140" y="35"/>
                  </a:lnTo>
                  <a:lnTo>
                    <a:pt x="105" y="58"/>
                  </a:lnTo>
                  <a:lnTo>
                    <a:pt x="106" y="57"/>
                  </a:lnTo>
                  <a:lnTo>
                    <a:pt x="75" y="87"/>
                  </a:lnTo>
                  <a:lnTo>
                    <a:pt x="76" y="86"/>
                  </a:lnTo>
                  <a:lnTo>
                    <a:pt x="51" y="123"/>
                  </a:lnTo>
                  <a:lnTo>
                    <a:pt x="52" y="122"/>
                  </a:lnTo>
                  <a:lnTo>
                    <a:pt x="32" y="164"/>
                  </a:lnTo>
                  <a:lnTo>
                    <a:pt x="32" y="162"/>
                  </a:lnTo>
                  <a:lnTo>
                    <a:pt x="20" y="208"/>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1" name="Freeform 27"/>
            <p:cNvSpPr>
              <a:spLocks/>
            </p:cNvSpPr>
            <p:nvPr/>
          </p:nvSpPr>
          <p:spPr bwMode="auto">
            <a:xfrm>
              <a:off x="2398" y="2186"/>
              <a:ext cx="136" cy="163"/>
            </a:xfrm>
            <a:custGeom>
              <a:avLst/>
              <a:gdLst/>
              <a:ahLst/>
              <a:cxnLst>
                <a:cxn ang="0">
                  <a:pos x="0" y="248"/>
                </a:cxn>
                <a:cxn ang="0">
                  <a:pos x="208" y="0"/>
                </a:cxn>
                <a:cxn ang="0">
                  <a:pos x="208" y="0"/>
                </a:cxn>
                <a:cxn ang="0">
                  <a:pos x="208" y="0"/>
                </a:cxn>
                <a:cxn ang="0">
                  <a:pos x="416" y="248"/>
                </a:cxn>
                <a:cxn ang="0">
                  <a:pos x="416" y="248"/>
                </a:cxn>
                <a:cxn ang="0">
                  <a:pos x="208" y="496"/>
                </a:cxn>
                <a:cxn ang="0">
                  <a:pos x="208" y="496"/>
                </a:cxn>
                <a:cxn ang="0">
                  <a:pos x="208" y="496"/>
                </a:cxn>
                <a:cxn ang="0">
                  <a:pos x="0" y="248"/>
                </a:cxn>
                <a:cxn ang="0">
                  <a:pos x="0" y="248"/>
                </a:cxn>
              </a:cxnLst>
              <a:rect l="0" t="0" r="r" b="b"/>
              <a:pathLst>
                <a:path w="416" h="496">
                  <a:moveTo>
                    <a:pt x="0" y="248"/>
                  </a:moveTo>
                  <a:cubicBezTo>
                    <a:pt x="0" y="112"/>
                    <a:pt x="94" y="0"/>
                    <a:pt x="208" y="0"/>
                  </a:cubicBezTo>
                  <a:cubicBezTo>
                    <a:pt x="208" y="0"/>
                    <a:pt x="208" y="0"/>
                    <a:pt x="208" y="0"/>
                  </a:cubicBezTo>
                  <a:lnTo>
                    <a:pt x="208" y="0"/>
                  </a:lnTo>
                  <a:cubicBezTo>
                    <a:pt x="323" y="0"/>
                    <a:pt x="416" y="112"/>
                    <a:pt x="416" y="248"/>
                  </a:cubicBezTo>
                  <a:lnTo>
                    <a:pt x="416" y="248"/>
                  </a:lnTo>
                  <a:cubicBezTo>
                    <a:pt x="416" y="385"/>
                    <a:pt x="323" y="496"/>
                    <a:pt x="208" y="496"/>
                  </a:cubicBezTo>
                  <a:cubicBezTo>
                    <a:pt x="208" y="496"/>
                    <a:pt x="208" y="496"/>
                    <a:pt x="208" y="496"/>
                  </a:cubicBezTo>
                  <a:lnTo>
                    <a:pt x="208" y="496"/>
                  </a:lnTo>
                  <a:cubicBezTo>
                    <a:pt x="94"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2" name="Freeform 28"/>
            <p:cNvSpPr>
              <a:spLocks noEditPoints="1"/>
            </p:cNvSpPr>
            <p:nvPr/>
          </p:nvSpPr>
          <p:spPr bwMode="auto">
            <a:xfrm>
              <a:off x="2395" y="2183"/>
              <a:ext cx="142" cy="169"/>
            </a:xfrm>
            <a:custGeom>
              <a:avLst/>
              <a:gdLst/>
              <a:ahLst/>
              <a:cxnLst>
                <a:cxn ang="0">
                  <a:pos x="4" y="206"/>
                </a:cxn>
                <a:cxn ang="0">
                  <a:pos x="17" y="157"/>
                </a:cxn>
                <a:cxn ang="0">
                  <a:pos x="63" y="77"/>
                </a:cxn>
                <a:cxn ang="0">
                  <a:pos x="96" y="45"/>
                </a:cxn>
                <a:cxn ang="0">
                  <a:pos x="172" y="6"/>
                </a:cxn>
                <a:cxn ang="0">
                  <a:pos x="217" y="1"/>
                </a:cxn>
                <a:cxn ang="0">
                  <a:pos x="300" y="21"/>
                </a:cxn>
                <a:cxn ang="0">
                  <a:pos x="338" y="46"/>
                </a:cxn>
                <a:cxn ang="0">
                  <a:pos x="396" y="114"/>
                </a:cxn>
                <a:cxn ang="0">
                  <a:pos x="416" y="158"/>
                </a:cxn>
                <a:cxn ang="0">
                  <a:pos x="432" y="256"/>
                </a:cxn>
                <a:cxn ang="0">
                  <a:pos x="428" y="308"/>
                </a:cxn>
                <a:cxn ang="0">
                  <a:pos x="397" y="399"/>
                </a:cxn>
                <a:cxn ang="0">
                  <a:pos x="369" y="437"/>
                </a:cxn>
                <a:cxn ang="0">
                  <a:pos x="302" y="492"/>
                </a:cxn>
                <a:cxn ang="0">
                  <a:pos x="259" y="507"/>
                </a:cxn>
                <a:cxn ang="0">
                  <a:pos x="174" y="507"/>
                </a:cxn>
                <a:cxn ang="0">
                  <a:pos x="131" y="492"/>
                </a:cxn>
                <a:cxn ang="0">
                  <a:pos x="64" y="437"/>
                </a:cxn>
                <a:cxn ang="0">
                  <a:pos x="37" y="399"/>
                </a:cxn>
                <a:cxn ang="0">
                  <a:pos x="5" y="308"/>
                </a:cxn>
                <a:cxn ang="0">
                  <a:pos x="20" y="306"/>
                </a:cxn>
                <a:cxn ang="0">
                  <a:pos x="32" y="350"/>
                </a:cxn>
                <a:cxn ang="0">
                  <a:pos x="76" y="427"/>
                </a:cxn>
                <a:cxn ang="0">
                  <a:pos x="105" y="456"/>
                </a:cxn>
                <a:cxn ang="0">
                  <a:pos x="177" y="492"/>
                </a:cxn>
                <a:cxn ang="0">
                  <a:pos x="216" y="497"/>
                </a:cxn>
                <a:cxn ang="0">
                  <a:pos x="295" y="478"/>
                </a:cxn>
                <a:cxn ang="0">
                  <a:pos x="327" y="457"/>
                </a:cxn>
                <a:cxn ang="0">
                  <a:pos x="383" y="391"/>
                </a:cxn>
                <a:cxn ang="0">
                  <a:pos x="401" y="351"/>
                </a:cxn>
                <a:cxn ang="0">
                  <a:pos x="416" y="256"/>
                </a:cxn>
                <a:cxn ang="0">
                  <a:pos x="413" y="208"/>
                </a:cxn>
                <a:cxn ang="0">
                  <a:pos x="382" y="122"/>
                </a:cxn>
                <a:cxn ang="0">
                  <a:pos x="358" y="87"/>
                </a:cxn>
                <a:cxn ang="0">
                  <a:pos x="293" y="35"/>
                </a:cxn>
                <a:cxn ang="0">
                  <a:pos x="258" y="21"/>
                </a:cxn>
                <a:cxn ang="0">
                  <a:pos x="175" y="21"/>
                </a:cxn>
                <a:cxn ang="0">
                  <a:pos x="140" y="35"/>
                </a:cxn>
                <a:cxn ang="0">
                  <a:pos x="75" y="87"/>
                </a:cxn>
                <a:cxn ang="0">
                  <a:pos x="52" y="122"/>
                </a:cxn>
                <a:cxn ang="0">
                  <a:pos x="20" y="208"/>
                </a:cxn>
                <a:cxn ang="0">
                  <a:pos x="16" y="256"/>
                </a:cxn>
              </a:cxnLst>
              <a:rect l="0" t="0" r="r" b="b"/>
              <a:pathLst>
                <a:path w="432" h="512">
                  <a:moveTo>
                    <a:pt x="0" y="257"/>
                  </a:moveTo>
                  <a:cubicBezTo>
                    <a:pt x="0" y="257"/>
                    <a:pt x="0" y="256"/>
                    <a:pt x="0" y="256"/>
                  </a:cubicBezTo>
                  <a:lnTo>
                    <a:pt x="4" y="206"/>
                  </a:lnTo>
                  <a:cubicBezTo>
                    <a:pt x="5" y="205"/>
                    <a:pt x="5" y="205"/>
                    <a:pt x="5" y="204"/>
                  </a:cubicBezTo>
                  <a:lnTo>
                    <a:pt x="17" y="158"/>
                  </a:lnTo>
                  <a:cubicBezTo>
                    <a:pt x="17" y="158"/>
                    <a:pt x="17" y="157"/>
                    <a:pt x="17" y="157"/>
                  </a:cubicBezTo>
                  <a:lnTo>
                    <a:pt x="37" y="115"/>
                  </a:lnTo>
                  <a:cubicBezTo>
                    <a:pt x="37" y="115"/>
                    <a:pt x="38" y="114"/>
                    <a:pt x="38" y="114"/>
                  </a:cubicBezTo>
                  <a:lnTo>
                    <a:pt x="63" y="77"/>
                  </a:lnTo>
                  <a:cubicBezTo>
                    <a:pt x="63" y="77"/>
                    <a:pt x="63" y="76"/>
                    <a:pt x="64" y="76"/>
                  </a:cubicBezTo>
                  <a:lnTo>
                    <a:pt x="95" y="46"/>
                  </a:lnTo>
                  <a:cubicBezTo>
                    <a:pt x="95" y="45"/>
                    <a:pt x="96" y="45"/>
                    <a:pt x="96" y="45"/>
                  </a:cubicBezTo>
                  <a:lnTo>
                    <a:pt x="131" y="22"/>
                  </a:lnTo>
                  <a:cubicBezTo>
                    <a:pt x="132" y="21"/>
                    <a:pt x="132" y="21"/>
                    <a:pt x="133" y="21"/>
                  </a:cubicBezTo>
                  <a:lnTo>
                    <a:pt x="172" y="6"/>
                  </a:lnTo>
                  <a:cubicBezTo>
                    <a:pt x="172" y="6"/>
                    <a:pt x="173" y="6"/>
                    <a:pt x="174" y="6"/>
                  </a:cubicBezTo>
                  <a:lnTo>
                    <a:pt x="216" y="1"/>
                  </a:lnTo>
                  <a:cubicBezTo>
                    <a:pt x="216" y="0"/>
                    <a:pt x="217" y="0"/>
                    <a:pt x="217" y="1"/>
                  </a:cubicBezTo>
                  <a:lnTo>
                    <a:pt x="259" y="6"/>
                  </a:lnTo>
                  <a:cubicBezTo>
                    <a:pt x="260" y="6"/>
                    <a:pt x="261" y="6"/>
                    <a:pt x="261" y="6"/>
                  </a:cubicBezTo>
                  <a:lnTo>
                    <a:pt x="300" y="21"/>
                  </a:lnTo>
                  <a:cubicBezTo>
                    <a:pt x="301" y="21"/>
                    <a:pt x="301" y="21"/>
                    <a:pt x="302" y="22"/>
                  </a:cubicBezTo>
                  <a:lnTo>
                    <a:pt x="337" y="45"/>
                  </a:lnTo>
                  <a:cubicBezTo>
                    <a:pt x="337" y="45"/>
                    <a:pt x="338" y="45"/>
                    <a:pt x="338" y="46"/>
                  </a:cubicBezTo>
                  <a:lnTo>
                    <a:pt x="369" y="76"/>
                  </a:lnTo>
                  <a:cubicBezTo>
                    <a:pt x="369" y="76"/>
                    <a:pt x="370" y="76"/>
                    <a:pt x="370" y="77"/>
                  </a:cubicBezTo>
                  <a:lnTo>
                    <a:pt x="396" y="114"/>
                  </a:lnTo>
                  <a:cubicBezTo>
                    <a:pt x="396" y="114"/>
                    <a:pt x="397" y="115"/>
                    <a:pt x="397" y="115"/>
                  </a:cubicBezTo>
                  <a:lnTo>
                    <a:pt x="416" y="157"/>
                  </a:lnTo>
                  <a:cubicBezTo>
                    <a:pt x="416" y="158"/>
                    <a:pt x="416" y="158"/>
                    <a:pt x="416" y="158"/>
                  </a:cubicBezTo>
                  <a:lnTo>
                    <a:pt x="428" y="204"/>
                  </a:lnTo>
                  <a:cubicBezTo>
                    <a:pt x="428" y="205"/>
                    <a:pt x="428" y="205"/>
                    <a:pt x="428" y="206"/>
                  </a:cubicBezTo>
                  <a:lnTo>
                    <a:pt x="432" y="256"/>
                  </a:lnTo>
                  <a:cubicBezTo>
                    <a:pt x="432" y="256"/>
                    <a:pt x="432" y="257"/>
                    <a:pt x="432" y="257"/>
                  </a:cubicBezTo>
                  <a:lnTo>
                    <a:pt x="428" y="307"/>
                  </a:lnTo>
                  <a:cubicBezTo>
                    <a:pt x="428" y="308"/>
                    <a:pt x="428" y="308"/>
                    <a:pt x="428" y="308"/>
                  </a:cubicBezTo>
                  <a:lnTo>
                    <a:pt x="416" y="355"/>
                  </a:lnTo>
                  <a:cubicBezTo>
                    <a:pt x="416" y="356"/>
                    <a:pt x="416" y="356"/>
                    <a:pt x="416" y="357"/>
                  </a:cubicBezTo>
                  <a:lnTo>
                    <a:pt x="397" y="399"/>
                  </a:lnTo>
                  <a:cubicBezTo>
                    <a:pt x="397" y="399"/>
                    <a:pt x="396" y="400"/>
                    <a:pt x="396" y="400"/>
                  </a:cubicBezTo>
                  <a:lnTo>
                    <a:pt x="370" y="436"/>
                  </a:lnTo>
                  <a:cubicBezTo>
                    <a:pt x="370" y="437"/>
                    <a:pt x="369" y="437"/>
                    <a:pt x="369" y="437"/>
                  </a:cubicBezTo>
                  <a:lnTo>
                    <a:pt x="338" y="468"/>
                  </a:lnTo>
                  <a:cubicBezTo>
                    <a:pt x="338" y="469"/>
                    <a:pt x="337" y="469"/>
                    <a:pt x="337" y="469"/>
                  </a:cubicBezTo>
                  <a:lnTo>
                    <a:pt x="302" y="492"/>
                  </a:lnTo>
                  <a:cubicBezTo>
                    <a:pt x="301" y="493"/>
                    <a:pt x="301" y="493"/>
                    <a:pt x="300" y="493"/>
                  </a:cubicBezTo>
                  <a:lnTo>
                    <a:pt x="261" y="507"/>
                  </a:lnTo>
                  <a:cubicBezTo>
                    <a:pt x="261" y="507"/>
                    <a:pt x="260" y="507"/>
                    <a:pt x="259" y="507"/>
                  </a:cubicBezTo>
                  <a:lnTo>
                    <a:pt x="217" y="512"/>
                  </a:lnTo>
                  <a:cubicBezTo>
                    <a:pt x="217" y="512"/>
                    <a:pt x="216" y="512"/>
                    <a:pt x="216" y="512"/>
                  </a:cubicBezTo>
                  <a:lnTo>
                    <a:pt x="174" y="507"/>
                  </a:lnTo>
                  <a:cubicBezTo>
                    <a:pt x="173" y="507"/>
                    <a:pt x="172" y="507"/>
                    <a:pt x="172" y="507"/>
                  </a:cubicBezTo>
                  <a:lnTo>
                    <a:pt x="133" y="493"/>
                  </a:lnTo>
                  <a:cubicBezTo>
                    <a:pt x="132" y="493"/>
                    <a:pt x="132" y="493"/>
                    <a:pt x="131" y="492"/>
                  </a:cubicBezTo>
                  <a:lnTo>
                    <a:pt x="96" y="469"/>
                  </a:lnTo>
                  <a:cubicBezTo>
                    <a:pt x="96" y="469"/>
                    <a:pt x="95" y="469"/>
                    <a:pt x="95" y="468"/>
                  </a:cubicBezTo>
                  <a:lnTo>
                    <a:pt x="64" y="437"/>
                  </a:lnTo>
                  <a:cubicBezTo>
                    <a:pt x="63" y="437"/>
                    <a:pt x="63" y="436"/>
                    <a:pt x="63" y="436"/>
                  </a:cubicBezTo>
                  <a:lnTo>
                    <a:pt x="38" y="400"/>
                  </a:lnTo>
                  <a:cubicBezTo>
                    <a:pt x="38" y="400"/>
                    <a:pt x="37" y="399"/>
                    <a:pt x="37" y="399"/>
                  </a:cubicBezTo>
                  <a:lnTo>
                    <a:pt x="17" y="357"/>
                  </a:lnTo>
                  <a:cubicBezTo>
                    <a:pt x="17" y="356"/>
                    <a:pt x="17" y="356"/>
                    <a:pt x="17" y="355"/>
                  </a:cubicBezTo>
                  <a:lnTo>
                    <a:pt x="5" y="308"/>
                  </a:lnTo>
                  <a:cubicBezTo>
                    <a:pt x="5" y="308"/>
                    <a:pt x="5" y="308"/>
                    <a:pt x="4" y="307"/>
                  </a:cubicBezTo>
                  <a:lnTo>
                    <a:pt x="0" y="257"/>
                  </a:lnTo>
                  <a:close/>
                  <a:moveTo>
                    <a:pt x="20" y="306"/>
                  </a:moveTo>
                  <a:lnTo>
                    <a:pt x="20" y="304"/>
                  </a:lnTo>
                  <a:lnTo>
                    <a:pt x="32" y="351"/>
                  </a:lnTo>
                  <a:lnTo>
                    <a:pt x="32" y="350"/>
                  </a:lnTo>
                  <a:lnTo>
                    <a:pt x="52" y="392"/>
                  </a:lnTo>
                  <a:lnTo>
                    <a:pt x="51" y="391"/>
                  </a:lnTo>
                  <a:lnTo>
                    <a:pt x="76" y="427"/>
                  </a:lnTo>
                  <a:lnTo>
                    <a:pt x="75" y="426"/>
                  </a:lnTo>
                  <a:lnTo>
                    <a:pt x="106" y="457"/>
                  </a:lnTo>
                  <a:lnTo>
                    <a:pt x="105" y="456"/>
                  </a:lnTo>
                  <a:lnTo>
                    <a:pt x="140" y="479"/>
                  </a:lnTo>
                  <a:lnTo>
                    <a:pt x="138" y="478"/>
                  </a:lnTo>
                  <a:lnTo>
                    <a:pt x="177" y="492"/>
                  </a:lnTo>
                  <a:lnTo>
                    <a:pt x="175" y="492"/>
                  </a:lnTo>
                  <a:lnTo>
                    <a:pt x="217" y="497"/>
                  </a:lnTo>
                  <a:lnTo>
                    <a:pt x="216" y="497"/>
                  </a:lnTo>
                  <a:lnTo>
                    <a:pt x="258" y="492"/>
                  </a:lnTo>
                  <a:lnTo>
                    <a:pt x="256" y="492"/>
                  </a:lnTo>
                  <a:lnTo>
                    <a:pt x="295" y="478"/>
                  </a:lnTo>
                  <a:lnTo>
                    <a:pt x="293" y="479"/>
                  </a:lnTo>
                  <a:lnTo>
                    <a:pt x="328" y="456"/>
                  </a:lnTo>
                  <a:lnTo>
                    <a:pt x="327" y="457"/>
                  </a:lnTo>
                  <a:lnTo>
                    <a:pt x="358" y="426"/>
                  </a:lnTo>
                  <a:lnTo>
                    <a:pt x="357" y="427"/>
                  </a:lnTo>
                  <a:lnTo>
                    <a:pt x="383" y="391"/>
                  </a:lnTo>
                  <a:lnTo>
                    <a:pt x="382" y="392"/>
                  </a:lnTo>
                  <a:lnTo>
                    <a:pt x="401" y="350"/>
                  </a:lnTo>
                  <a:lnTo>
                    <a:pt x="401" y="351"/>
                  </a:lnTo>
                  <a:lnTo>
                    <a:pt x="413" y="304"/>
                  </a:lnTo>
                  <a:lnTo>
                    <a:pt x="412" y="306"/>
                  </a:lnTo>
                  <a:lnTo>
                    <a:pt x="416" y="256"/>
                  </a:lnTo>
                  <a:lnTo>
                    <a:pt x="416" y="257"/>
                  </a:lnTo>
                  <a:lnTo>
                    <a:pt x="412" y="207"/>
                  </a:lnTo>
                  <a:lnTo>
                    <a:pt x="413" y="208"/>
                  </a:lnTo>
                  <a:lnTo>
                    <a:pt x="401" y="162"/>
                  </a:lnTo>
                  <a:lnTo>
                    <a:pt x="401" y="164"/>
                  </a:lnTo>
                  <a:lnTo>
                    <a:pt x="382" y="122"/>
                  </a:lnTo>
                  <a:lnTo>
                    <a:pt x="383" y="123"/>
                  </a:lnTo>
                  <a:lnTo>
                    <a:pt x="357" y="86"/>
                  </a:lnTo>
                  <a:lnTo>
                    <a:pt x="358" y="87"/>
                  </a:lnTo>
                  <a:lnTo>
                    <a:pt x="327" y="57"/>
                  </a:lnTo>
                  <a:lnTo>
                    <a:pt x="328" y="58"/>
                  </a:lnTo>
                  <a:lnTo>
                    <a:pt x="293" y="35"/>
                  </a:lnTo>
                  <a:lnTo>
                    <a:pt x="295" y="36"/>
                  </a:lnTo>
                  <a:lnTo>
                    <a:pt x="256" y="21"/>
                  </a:lnTo>
                  <a:lnTo>
                    <a:pt x="258" y="21"/>
                  </a:lnTo>
                  <a:lnTo>
                    <a:pt x="216" y="16"/>
                  </a:lnTo>
                  <a:lnTo>
                    <a:pt x="217" y="16"/>
                  </a:lnTo>
                  <a:lnTo>
                    <a:pt x="175" y="21"/>
                  </a:lnTo>
                  <a:lnTo>
                    <a:pt x="177" y="21"/>
                  </a:lnTo>
                  <a:lnTo>
                    <a:pt x="138" y="36"/>
                  </a:lnTo>
                  <a:lnTo>
                    <a:pt x="140" y="35"/>
                  </a:lnTo>
                  <a:lnTo>
                    <a:pt x="105" y="58"/>
                  </a:lnTo>
                  <a:lnTo>
                    <a:pt x="106" y="57"/>
                  </a:lnTo>
                  <a:lnTo>
                    <a:pt x="75" y="87"/>
                  </a:lnTo>
                  <a:lnTo>
                    <a:pt x="76" y="86"/>
                  </a:lnTo>
                  <a:lnTo>
                    <a:pt x="51" y="123"/>
                  </a:lnTo>
                  <a:lnTo>
                    <a:pt x="52" y="122"/>
                  </a:lnTo>
                  <a:lnTo>
                    <a:pt x="32" y="164"/>
                  </a:lnTo>
                  <a:lnTo>
                    <a:pt x="32" y="162"/>
                  </a:lnTo>
                  <a:lnTo>
                    <a:pt x="20" y="208"/>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3" name="Freeform 29"/>
            <p:cNvSpPr>
              <a:spLocks/>
            </p:cNvSpPr>
            <p:nvPr/>
          </p:nvSpPr>
          <p:spPr bwMode="auto">
            <a:xfrm>
              <a:off x="2765" y="2401"/>
              <a:ext cx="141" cy="163"/>
            </a:xfrm>
            <a:custGeom>
              <a:avLst/>
              <a:gdLst/>
              <a:ahLst/>
              <a:cxnLst>
                <a:cxn ang="0">
                  <a:pos x="0" y="248"/>
                </a:cxn>
                <a:cxn ang="0">
                  <a:pos x="216" y="0"/>
                </a:cxn>
                <a:cxn ang="0">
                  <a:pos x="216" y="0"/>
                </a:cxn>
                <a:cxn ang="0">
                  <a:pos x="216" y="0"/>
                </a:cxn>
                <a:cxn ang="0">
                  <a:pos x="432" y="248"/>
                </a:cxn>
                <a:cxn ang="0">
                  <a:pos x="432" y="248"/>
                </a:cxn>
                <a:cxn ang="0">
                  <a:pos x="216" y="496"/>
                </a:cxn>
                <a:cxn ang="0">
                  <a:pos x="216" y="496"/>
                </a:cxn>
                <a:cxn ang="0">
                  <a:pos x="216" y="496"/>
                </a:cxn>
                <a:cxn ang="0">
                  <a:pos x="0" y="248"/>
                </a:cxn>
                <a:cxn ang="0">
                  <a:pos x="0" y="248"/>
                </a:cxn>
              </a:cxnLst>
              <a:rect l="0" t="0" r="r" b="b"/>
              <a:pathLst>
                <a:path w="432" h="496">
                  <a:moveTo>
                    <a:pt x="0" y="248"/>
                  </a:moveTo>
                  <a:cubicBezTo>
                    <a:pt x="0" y="112"/>
                    <a:pt x="97" y="0"/>
                    <a:pt x="216" y="0"/>
                  </a:cubicBezTo>
                  <a:cubicBezTo>
                    <a:pt x="216" y="0"/>
                    <a:pt x="216" y="0"/>
                    <a:pt x="216" y="0"/>
                  </a:cubicBezTo>
                  <a:lnTo>
                    <a:pt x="216" y="0"/>
                  </a:lnTo>
                  <a:cubicBezTo>
                    <a:pt x="336" y="0"/>
                    <a:pt x="432" y="112"/>
                    <a:pt x="432" y="248"/>
                  </a:cubicBezTo>
                  <a:lnTo>
                    <a:pt x="432" y="248"/>
                  </a:lnTo>
                  <a:cubicBezTo>
                    <a:pt x="432" y="385"/>
                    <a:pt x="336" y="496"/>
                    <a:pt x="216" y="496"/>
                  </a:cubicBezTo>
                  <a:cubicBezTo>
                    <a:pt x="216" y="496"/>
                    <a:pt x="216" y="496"/>
                    <a:pt x="216" y="496"/>
                  </a:cubicBezTo>
                  <a:lnTo>
                    <a:pt x="216" y="496"/>
                  </a:lnTo>
                  <a:cubicBezTo>
                    <a:pt x="97"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4" name="Freeform 30"/>
            <p:cNvSpPr>
              <a:spLocks noEditPoints="1"/>
            </p:cNvSpPr>
            <p:nvPr/>
          </p:nvSpPr>
          <p:spPr bwMode="auto">
            <a:xfrm>
              <a:off x="2762" y="2399"/>
              <a:ext cx="147" cy="168"/>
            </a:xfrm>
            <a:custGeom>
              <a:avLst/>
              <a:gdLst/>
              <a:ahLst/>
              <a:cxnLst>
                <a:cxn ang="0">
                  <a:pos x="4" y="206"/>
                </a:cxn>
                <a:cxn ang="0">
                  <a:pos x="18" y="157"/>
                </a:cxn>
                <a:cxn ang="0">
                  <a:pos x="65" y="77"/>
                </a:cxn>
                <a:cxn ang="0">
                  <a:pos x="99" y="45"/>
                </a:cxn>
                <a:cxn ang="0">
                  <a:pos x="179" y="6"/>
                </a:cxn>
                <a:cxn ang="0">
                  <a:pos x="225" y="1"/>
                </a:cxn>
                <a:cxn ang="0">
                  <a:pos x="311" y="21"/>
                </a:cxn>
                <a:cxn ang="0">
                  <a:pos x="351" y="46"/>
                </a:cxn>
                <a:cxn ang="0">
                  <a:pos x="410" y="114"/>
                </a:cxn>
                <a:cxn ang="0">
                  <a:pos x="431" y="158"/>
                </a:cxn>
                <a:cxn ang="0">
                  <a:pos x="448" y="256"/>
                </a:cxn>
                <a:cxn ang="0">
                  <a:pos x="444" y="309"/>
                </a:cxn>
                <a:cxn ang="0">
                  <a:pos x="411" y="399"/>
                </a:cxn>
                <a:cxn ang="0">
                  <a:pos x="383" y="437"/>
                </a:cxn>
                <a:cxn ang="0">
                  <a:pos x="313" y="492"/>
                </a:cxn>
                <a:cxn ang="0">
                  <a:pos x="269" y="507"/>
                </a:cxn>
                <a:cxn ang="0">
                  <a:pos x="181" y="507"/>
                </a:cxn>
                <a:cxn ang="0">
                  <a:pos x="136" y="492"/>
                </a:cxn>
                <a:cxn ang="0">
                  <a:pos x="66" y="437"/>
                </a:cxn>
                <a:cxn ang="0">
                  <a:pos x="38" y="399"/>
                </a:cxn>
                <a:cxn ang="0">
                  <a:pos x="5" y="309"/>
                </a:cxn>
                <a:cxn ang="0">
                  <a:pos x="20" y="306"/>
                </a:cxn>
                <a:cxn ang="0">
                  <a:pos x="33" y="350"/>
                </a:cxn>
                <a:cxn ang="0">
                  <a:pos x="78" y="427"/>
                </a:cxn>
                <a:cxn ang="0">
                  <a:pos x="108" y="456"/>
                </a:cxn>
                <a:cxn ang="0">
                  <a:pos x="184" y="492"/>
                </a:cxn>
                <a:cxn ang="0">
                  <a:pos x="224" y="497"/>
                </a:cxn>
                <a:cxn ang="0">
                  <a:pos x="306" y="478"/>
                </a:cxn>
                <a:cxn ang="0">
                  <a:pos x="340" y="457"/>
                </a:cxn>
                <a:cxn ang="0">
                  <a:pos x="397" y="391"/>
                </a:cxn>
                <a:cxn ang="0">
                  <a:pos x="416" y="351"/>
                </a:cxn>
                <a:cxn ang="0">
                  <a:pos x="432" y="256"/>
                </a:cxn>
                <a:cxn ang="0">
                  <a:pos x="429" y="209"/>
                </a:cxn>
                <a:cxn ang="0">
                  <a:pos x="396" y="122"/>
                </a:cxn>
                <a:cxn ang="0">
                  <a:pos x="372" y="87"/>
                </a:cxn>
                <a:cxn ang="0">
                  <a:pos x="304" y="35"/>
                </a:cxn>
                <a:cxn ang="0">
                  <a:pos x="268" y="21"/>
                </a:cxn>
                <a:cxn ang="0">
                  <a:pos x="182" y="21"/>
                </a:cxn>
                <a:cxn ang="0">
                  <a:pos x="145" y="35"/>
                </a:cxn>
                <a:cxn ang="0">
                  <a:pos x="77" y="87"/>
                </a:cxn>
                <a:cxn ang="0">
                  <a:pos x="53" y="122"/>
                </a:cxn>
                <a:cxn ang="0">
                  <a:pos x="20" y="209"/>
                </a:cxn>
                <a:cxn ang="0">
                  <a:pos x="16" y="256"/>
                </a:cxn>
              </a:cxnLst>
              <a:rect l="0" t="0" r="r" b="b"/>
              <a:pathLst>
                <a:path w="448" h="512">
                  <a:moveTo>
                    <a:pt x="0" y="257"/>
                  </a:moveTo>
                  <a:cubicBezTo>
                    <a:pt x="0" y="257"/>
                    <a:pt x="0" y="256"/>
                    <a:pt x="0" y="256"/>
                  </a:cubicBezTo>
                  <a:lnTo>
                    <a:pt x="4" y="206"/>
                  </a:lnTo>
                  <a:cubicBezTo>
                    <a:pt x="5" y="205"/>
                    <a:pt x="5" y="205"/>
                    <a:pt x="5" y="204"/>
                  </a:cubicBezTo>
                  <a:lnTo>
                    <a:pt x="18" y="158"/>
                  </a:lnTo>
                  <a:cubicBezTo>
                    <a:pt x="18" y="158"/>
                    <a:pt x="18" y="157"/>
                    <a:pt x="18" y="157"/>
                  </a:cubicBezTo>
                  <a:lnTo>
                    <a:pt x="38" y="115"/>
                  </a:lnTo>
                  <a:cubicBezTo>
                    <a:pt x="38" y="115"/>
                    <a:pt x="39" y="114"/>
                    <a:pt x="39" y="114"/>
                  </a:cubicBezTo>
                  <a:lnTo>
                    <a:pt x="65" y="77"/>
                  </a:lnTo>
                  <a:cubicBezTo>
                    <a:pt x="65" y="76"/>
                    <a:pt x="66" y="76"/>
                    <a:pt x="66" y="76"/>
                  </a:cubicBezTo>
                  <a:lnTo>
                    <a:pt x="98" y="46"/>
                  </a:lnTo>
                  <a:cubicBezTo>
                    <a:pt x="98" y="45"/>
                    <a:pt x="99" y="45"/>
                    <a:pt x="99" y="45"/>
                  </a:cubicBezTo>
                  <a:lnTo>
                    <a:pt x="136" y="22"/>
                  </a:lnTo>
                  <a:cubicBezTo>
                    <a:pt x="137" y="21"/>
                    <a:pt x="137" y="21"/>
                    <a:pt x="138" y="21"/>
                  </a:cubicBezTo>
                  <a:lnTo>
                    <a:pt x="179" y="6"/>
                  </a:lnTo>
                  <a:cubicBezTo>
                    <a:pt x="179" y="6"/>
                    <a:pt x="180" y="6"/>
                    <a:pt x="181" y="6"/>
                  </a:cubicBezTo>
                  <a:lnTo>
                    <a:pt x="224" y="1"/>
                  </a:lnTo>
                  <a:cubicBezTo>
                    <a:pt x="224" y="0"/>
                    <a:pt x="225" y="0"/>
                    <a:pt x="225" y="1"/>
                  </a:cubicBezTo>
                  <a:lnTo>
                    <a:pt x="269" y="6"/>
                  </a:lnTo>
                  <a:cubicBezTo>
                    <a:pt x="270" y="6"/>
                    <a:pt x="271" y="6"/>
                    <a:pt x="271" y="6"/>
                  </a:cubicBezTo>
                  <a:lnTo>
                    <a:pt x="311" y="21"/>
                  </a:lnTo>
                  <a:cubicBezTo>
                    <a:pt x="312" y="21"/>
                    <a:pt x="312" y="21"/>
                    <a:pt x="313" y="22"/>
                  </a:cubicBezTo>
                  <a:lnTo>
                    <a:pt x="350" y="45"/>
                  </a:lnTo>
                  <a:cubicBezTo>
                    <a:pt x="350" y="45"/>
                    <a:pt x="351" y="45"/>
                    <a:pt x="351" y="46"/>
                  </a:cubicBezTo>
                  <a:lnTo>
                    <a:pt x="383" y="76"/>
                  </a:lnTo>
                  <a:cubicBezTo>
                    <a:pt x="383" y="76"/>
                    <a:pt x="384" y="76"/>
                    <a:pt x="384" y="77"/>
                  </a:cubicBezTo>
                  <a:lnTo>
                    <a:pt x="410" y="114"/>
                  </a:lnTo>
                  <a:cubicBezTo>
                    <a:pt x="410" y="114"/>
                    <a:pt x="411" y="115"/>
                    <a:pt x="411" y="115"/>
                  </a:cubicBezTo>
                  <a:lnTo>
                    <a:pt x="431" y="157"/>
                  </a:lnTo>
                  <a:cubicBezTo>
                    <a:pt x="431" y="157"/>
                    <a:pt x="431" y="158"/>
                    <a:pt x="431" y="158"/>
                  </a:cubicBezTo>
                  <a:lnTo>
                    <a:pt x="444" y="204"/>
                  </a:lnTo>
                  <a:cubicBezTo>
                    <a:pt x="444" y="205"/>
                    <a:pt x="444" y="205"/>
                    <a:pt x="444" y="206"/>
                  </a:cubicBezTo>
                  <a:lnTo>
                    <a:pt x="448" y="256"/>
                  </a:lnTo>
                  <a:cubicBezTo>
                    <a:pt x="448" y="256"/>
                    <a:pt x="448" y="257"/>
                    <a:pt x="448" y="257"/>
                  </a:cubicBezTo>
                  <a:lnTo>
                    <a:pt x="444" y="307"/>
                  </a:lnTo>
                  <a:cubicBezTo>
                    <a:pt x="444" y="308"/>
                    <a:pt x="444" y="308"/>
                    <a:pt x="444" y="309"/>
                  </a:cubicBezTo>
                  <a:lnTo>
                    <a:pt x="431" y="356"/>
                  </a:lnTo>
                  <a:cubicBezTo>
                    <a:pt x="431" y="356"/>
                    <a:pt x="431" y="356"/>
                    <a:pt x="431" y="357"/>
                  </a:cubicBezTo>
                  <a:lnTo>
                    <a:pt x="411" y="399"/>
                  </a:lnTo>
                  <a:cubicBezTo>
                    <a:pt x="410" y="399"/>
                    <a:pt x="410" y="400"/>
                    <a:pt x="410" y="400"/>
                  </a:cubicBezTo>
                  <a:lnTo>
                    <a:pt x="384" y="436"/>
                  </a:lnTo>
                  <a:cubicBezTo>
                    <a:pt x="384" y="437"/>
                    <a:pt x="383" y="437"/>
                    <a:pt x="383" y="437"/>
                  </a:cubicBezTo>
                  <a:lnTo>
                    <a:pt x="351" y="468"/>
                  </a:lnTo>
                  <a:cubicBezTo>
                    <a:pt x="351" y="469"/>
                    <a:pt x="350" y="469"/>
                    <a:pt x="350" y="469"/>
                  </a:cubicBezTo>
                  <a:lnTo>
                    <a:pt x="313" y="492"/>
                  </a:lnTo>
                  <a:cubicBezTo>
                    <a:pt x="312" y="493"/>
                    <a:pt x="312" y="493"/>
                    <a:pt x="311" y="493"/>
                  </a:cubicBezTo>
                  <a:lnTo>
                    <a:pt x="271" y="507"/>
                  </a:lnTo>
                  <a:cubicBezTo>
                    <a:pt x="271" y="507"/>
                    <a:pt x="270" y="507"/>
                    <a:pt x="269" y="507"/>
                  </a:cubicBezTo>
                  <a:lnTo>
                    <a:pt x="225" y="512"/>
                  </a:lnTo>
                  <a:cubicBezTo>
                    <a:pt x="225" y="512"/>
                    <a:pt x="224" y="512"/>
                    <a:pt x="224" y="512"/>
                  </a:cubicBezTo>
                  <a:lnTo>
                    <a:pt x="181" y="507"/>
                  </a:lnTo>
                  <a:cubicBezTo>
                    <a:pt x="180" y="507"/>
                    <a:pt x="179" y="507"/>
                    <a:pt x="179" y="507"/>
                  </a:cubicBezTo>
                  <a:lnTo>
                    <a:pt x="138" y="493"/>
                  </a:lnTo>
                  <a:cubicBezTo>
                    <a:pt x="137" y="493"/>
                    <a:pt x="137" y="493"/>
                    <a:pt x="136" y="492"/>
                  </a:cubicBezTo>
                  <a:lnTo>
                    <a:pt x="99" y="469"/>
                  </a:lnTo>
                  <a:cubicBezTo>
                    <a:pt x="99" y="469"/>
                    <a:pt x="98" y="469"/>
                    <a:pt x="98" y="468"/>
                  </a:cubicBezTo>
                  <a:lnTo>
                    <a:pt x="66" y="437"/>
                  </a:lnTo>
                  <a:cubicBezTo>
                    <a:pt x="66" y="437"/>
                    <a:pt x="65" y="437"/>
                    <a:pt x="65" y="436"/>
                  </a:cubicBezTo>
                  <a:lnTo>
                    <a:pt x="39" y="400"/>
                  </a:lnTo>
                  <a:cubicBezTo>
                    <a:pt x="39" y="400"/>
                    <a:pt x="38" y="399"/>
                    <a:pt x="38" y="399"/>
                  </a:cubicBezTo>
                  <a:lnTo>
                    <a:pt x="18" y="357"/>
                  </a:lnTo>
                  <a:cubicBezTo>
                    <a:pt x="18" y="356"/>
                    <a:pt x="18" y="356"/>
                    <a:pt x="18" y="356"/>
                  </a:cubicBezTo>
                  <a:lnTo>
                    <a:pt x="5" y="309"/>
                  </a:lnTo>
                  <a:cubicBezTo>
                    <a:pt x="5" y="308"/>
                    <a:pt x="5" y="308"/>
                    <a:pt x="4" y="307"/>
                  </a:cubicBezTo>
                  <a:lnTo>
                    <a:pt x="0" y="257"/>
                  </a:lnTo>
                  <a:close/>
                  <a:moveTo>
                    <a:pt x="20" y="306"/>
                  </a:moveTo>
                  <a:lnTo>
                    <a:pt x="20" y="304"/>
                  </a:lnTo>
                  <a:lnTo>
                    <a:pt x="33" y="351"/>
                  </a:lnTo>
                  <a:lnTo>
                    <a:pt x="33" y="350"/>
                  </a:lnTo>
                  <a:lnTo>
                    <a:pt x="53" y="392"/>
                  </a:lnTo>
                  <a:lnTo>
                    <a:pt x="52" y="391"/>
                  </a:lnTo>
                  <a:lnTo>
                    <a:pt x="78" y="427"/>
                  </a:lnTo>
                  <a:lnTo>
                    <a:pt x="77" y="426"/>
                  </a:lnTo>
                  <a:lnTo>
                    <a:pt x="109" y="457"/>
                  </a:lnTo>
                  <a:lnTo>
                    <a:pt x="108" y="456"/>
                  </a:lnTo>
                  <a:lnTo>
                    <a:pt x="145" y="479"/>
                  </a:lnTo>
                  <a:lnTo>
                    <a:pt x="143" y="478"/>
                  </a:lnTo>
                  <a:lnTo>
                    <a:pt x="184" y="492"/>
                  </a:lnTo>
                  <a:lnTo>
                    <a:pt x="182" y="492"/>
                  </a:lnTo>
                  <a:lnTo>
                    <a:pt x="225" y="497"/>
                  </a:lnTo>
                  <a:lnTo>
                    <a:pt x="224" y="497"/>
                  </a:lnTo>
                  <a:lnTo>
                    <a:pt x="268" y="492"/>
                  </a:lnTo>
                  <a:lnTo>
                    <a:pt x="266" y="492"/>
                  </a:lnTo>
                  <a:lnTo>
                    <a:pt x="306" y="478"/>
                  </a:lnTo>
                  <a:lnTo>
                    <a:pt x="304" y="479"/>
                  </a:lnTo>
                  <a:lnTo>
                    <a:pt x="341" y="456"/>
                  </a:lnTo>
                  <a:lnTo>
                    <a:pt x="340" y="457"/>
                  </a:lnTo>
                  <a:lnTo>
                    <a:pt x="372" y="426"/>
                  </a:lnTo>
                  <a:lnTo>
                    <a:pt x="371" y="427"/>
                  </a:lnTo>
                  <a:lnTo>
                    <a:pt x="397" y="391"/>
                  </a:lnTo>
                  <a:lnTo>
                    <a:pt x="396" y="392"/>
                  </a:lnTo>
                  <a:lnTo>
                    <a:pt x="416" y="350"/>
                  </a:lnTo>
                  <a:lnTo>
                    <a:pt x="416" y="351"/>
                  </a:lnTo>
                  <a:lnTo>
                    <a:pt x="429" y="304"/>
                  </a:lnTo>
                  <a:lnTo>
                    <a:pt x="428" y="306"/>
                  </a:lnTo>
                  <a:lnTo>
                    <a:pt x="432" y="256"/>
                  </a:lnTo>
                  <a:lnTo>
                    <a:pt x="432" y="257"/>
                  </a:lnTo>
                  <a:lnTo>
                    <a:pt x="428" y="207"/>
                  </a:lnTo>
                  <a:lnTo>
                    <a:pt x="429" y="209"/>
                  </a:lnTo>
                  <a:lnTo>
                    <a:pt x="416" y="163"/>
                  </a:lnTo>
                  <a:lnTo>
                    <a:pt x="416" y="164"/>
                  </a:lnTo>
                  <a:lnTo>
                    <a:pt x="396" y="122"/>
                  </a:lnTo>
                  <a:lnTo>
                    <a:pt x="397" y="123"/>
                  </a:lnTo>
                  <a:lnTo>
                    <a:pt x="371" y="86"/>
                  </a:lnTo>
                  <a:lnTo>
                    <a:pt x="372" y="87"/>
                  </a:lnTo>
                  <a:lnTo>
                    <a:pt x="340" y="57"/>
                  </a:lnTo>
                  <a:lnTo>
                    <a:pt x="341" y="58"/>
                  </a:lnTo>
                  <a:lnTo>
                    <a:pt x="304" y="35"/>
                  </a:lnTo>
                  <a:lnTo>
                    <a:pt x="306" y="36"/>
                  </a:lnTo>
                  <a:lnTo>
                    <a:pt x="266" y="21"/>
                  </a:lnTo>
                  <a:lnTo>
                    <a:pt x="268" y="21"/>
                  </a:lnTo>
                  <a:lnTo>
                    <a:pt x="224" y="16"/>
                  </a:lnTo>
                  <a:lnTo>
                    <a:pt x="225" y="16"/>
                  </a:lnTo>
                  <a:lnTo>
                    <a:pt x="182" y="21"/>
                  </a:lnTo>
                  <a:lnTo>
                    <a:pt x="184" y="21"/>
                  </a:lnTo>
                  <a:lnTo>
                    <a:pt x="143" y="36"/>
                  </a:lnTo>
                  <a:lnTo>
                    <a:pt x="145" y="35"/>
                  </a:lnTo>
                  <a:lnTo>
                    <a:pt x="108" y="58"/>
                  </a:lnTo>
                  <a:lnTo>
                    <a:pt x="109" y="57"/>
                  </a:lnTo>
                  <a:lnTo>
                    <a:pt x="77" y="87"/>
                  </a:lnTo>
                  <a:lnTo>
                    <a:pt x="78" y="86"/>
                  </a:lnTo>
                  <a:lnTo>
                    <a:pt x="52" y="123"/>
                  </a:lnTo>
                  <a:lnTo>
                    <a:pt x="53" y="122"/>
                  </a:lnTo>
                  <a:lnTo>
                    <a:pt x="33" y="164"/>
                  </a:lnTo>
                  <a:lnTo>
                    <a:pt x="33" y="163"/>
                  </a:lnTo>
                  <a:lnTo>
                    <a:pt x="20" y="209"/>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5" name="Freeform 31"/>
            <p:cNvSpPr>
              <a:spLocks/>
            </p:cNvSpPr>
            <p:nvPr/>
          </p:nvSpPr>
          <p:spPr bwMode="auto">
            <a:xfrm>
              <a:off x="2675" y="2722"/>
              <a:ext cx="137" cy="163"/>
            </a:xfrm>
            <a:custGeom>
              <a:avLst/>
              <a:gdLst/>
              <a:ahLst/>
              <a:cxnLst>
                <a:cxn ang="0">
                  <a:pos x="0" y="248"/>
                </a:cxn>
                <a:cxn ang="0">
                  <a:pos x="208" y="0"/>
                </a:cxn>
                <a:cxn ang="0">
                  <a:pos x="208" y="0"/>
                </a:cxn>
                <a:cxn ang="0">
                  <a:pos x="208" y="0"/>
                </a:cxn>
                <a:cxn ang="0">
                  <a:pos x="416" y="248"/>
                </a:cxn>
                <a:cxn ang="0">
                  <a:pos x="416" y="248"/>
                </a:cxn>
                <a:cxn ang="0">
                  <a:pos x="208" y="496"/>
                </a:cxn>
                <a:cxn ang="0">
                  <a:pos x="208" y="496"/>
                </a:cxn>
                <a:cxn ang="0">
                  <a:pos x="208" y="496"/>
                </a:cxn>
                <a:cxn ang="0">
                  <a:pos x="0" y="248"/>
                </a:cxn>
                <a:cxn ang="0">
                  <a:pos x="0" y="248"/>
                </a:cxn>
              </a:cxnLst>
              <a:rect l="0" t="0" r="r" b="b"/>
              <a:pathLst>
                <a:path w="416" h="496">
                  <a:moveTo>
                    <a:pt x="0" y="248"/>
                  </a:moveTo>
                  <a:cubicBezTo>
                    <a:pt x="0" y="112"/>
                    <a:pt x="94" y="0"/>
                    <a:pt x="208" y="0"/>
                  </a:cubicBezTo>
                  <a:cubicBezTo>
                    <a:pt x="208" y="0"/>
                    <a:pt x="208" y="0"/>
                    <a:pt x="208" y="0"/>
                  </a:cubicBezTo>
                  <a:lnTo>
                    <a:pt x="208" y="0"/>
                  </a:lnTo>
                  <a:cubicBezTo>
                    <a:pt x="323" y="0"/>
                    <a:pt x="416" y="112"/>
                    <a:pt x="416" y="248"/>
                  </a:cubicBezTo>
                  <a:lnTo>
                    <a:pt x="416" y="248"/>
                  </a:lnTo>
                  <a:cubicBezTo>
                    <a:pt x="416" y="385"/>
                    <a:pt x="323" y="496"/>
                    <a:pt x="208" y="496"/>
                  </a:cubicBezTo>
                  <a:cubicBezTo>
                    <a:pt x="208" y="496"/>
                    <a:pt x="208" y="496"/>
                    <a:pt x="208" y="496"/>
                  </a:cubicBezTo>
                  <a:lnTo>
                    <a:pt x="208" y="496"/>
                  </a:lnTo>
                  <a:cubicBezTo>
                    <a:pt x="94"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6" name="Freeform 32"/>
            <p:cNvSpPr>
              <a:spLocks noEditPoints="1"/>
            </p:cNvSpPr>
            <p:nvPr/>
          </p:nvSpPr>
          <p:spPr bwMode="auto">
            <a:xfrm>
              <a:off x="2673" y="2719"/>
              <a:ext cx="141" cy="168"/>
            </a:xfrm>
            <a:custGeom>
              <a:avLst/>
              <a:gdLst/>
              <a:ahLst/>
              <a:cxnLst>
                <a:cxn ang="0">
                  <a:pos x="4" y="206"/>
                </a:cxn>
                <a:cxn ang="0">
                  <a:pos x="17" y="157"/>
                </a:cxn>
                <a:cxn ang="0">
                  <a:pos x="63" y="77"/>
                </a:cxn>
                <a:cxn ang="0">
                  <a:pos x="96" y="45"/>
                </a:cxn>
                <a:cxn ang="0">
                  <a:pos x="172" y="6"/>
                </a:cxn>
                <a:cxn ang="0">
                  <a:pos x="217" y="1"/>
                </a:cxn>
                <a:cxn ang="0">
                  <a:pos x="300" y="21"/>
                </a:cxn>
                <a:cxn ang="0">
                  <a:pos x="338" y="46"/>
                </a:cxn>
                <a:cxn ang="0">
                  <a:pos x="396" y="114"/>
                </a:cxn>
                <a:cxn ang="0">
                  <a:pos x="416" y="158"/>
                </a:cxn>
                <a:cxn ang="0">
                  <a:pos x="432" y="256"/>
                </a:cxn>
                <a:cxn ang="0">
                  <a:pos x="428" y="308"/>
                </a:cxn>
                <a:cxn ang="0">
                  <a:pos x="397" y="399"/>
                </a:cxn>
                <a:cxn ang="0">
                  <a:pos x="369" y="437"/>
                </a:cxn>
                <a:cxn ang="0">
                  <a:pos x="302" y="492"/>
                </a:cxn>
                <a:cxn ang="0">
                  <a:pos x="259" y="507"/>
                </a:cxn>
                <a:cxn ang="0">
                  <a:pos x="174" y="507"/>
                </a:cxn>
                <a:cxn ang="0">
                  <a:pos x="131" y="492"/>
                </a:cxn>
                <a:cxn ang="0">
                  <a:pos x="64" y="437"/>
                </a:cxn>
                <a:cxn ang="0">
                  <a:pos x="37" y="399"/>
                </a:cxn>
                <a:cxn ang="0">
                  <a:pos x="5" y="308"/>
                </a:cxn>
                <a:cxn ang="0">
                  <a:pos x="20" y="306"/>
                </a:cxn>
                <a:cxn ang="0">
                  <a:pos x="32" y="350"/>
                </a:cxn>
                <a:cxn ang="0">
                  <a:pos x="76" y="427"/>
                </a:cxn>
                <a:cxn ang="0">
                  <a:pos x="105" y="456"/>
                </a:cxn>
                <a:cxn ang="0">
                  <a:pos x="177" y="492"/>
                </a:cxn>
                <a:cxn ang="0">
                  <a:pos x="216" y="497"/>
                </a:cxn>
                <a:cxn ang="0">
                  <a:pos x="295" y="478"/>
                </a:cxn>
                <a:cxn ang="0">
                  <a:pos x="327" y="457"/>
                </a:cxn>
                <a:cxn ang="0">
                  <a:pos x="383" y="391"/>
                </a:cxn>
                <a:cxn ang="0">
                  <a:pos x="401" y="351"/>
                </a:cxn>
                <a:cxn ang="0">
                  <a:pos x="416" y="256"/>
                </a:cxn>
                <a:cxn ang="0">
                  <a:pos x="413" y="208"/>
                </a:cxn>
                <a:cxn ang="0">
                  <a:pos x="382" y="122"/>
                </a:cxn>
                <a:cxn ang="0">
                  <a:pos x="358" y="87"/>
                </a:cxn>
                <a:cxn ang="0">
                  <a:pos x="293" y="35"/>
                </a:cxn>
                <a:cxn ang="0">
                  <a:pos x="258" y="21"/>
                </a:cxn>
                <a:cxn ang="0">
                  <a:pos x="175" y="21"/>
                </a:cxn>
                <a:cxn ang="0">
                  <a:pos x="140" y="35"/>
                </a:cxn>
                <a:cxn ang="0">
                  <a:pos x="75" y="87"/>
                </a:cxn>
                <a:cxn ang="0">
                  <a:pos x="52" y="122"/>
                </a:cxn>
                <a:cxn ang="0">
                  <a:pos x="20" y="208"/>
                </a:cxn>
                <a:cxn ang="0">
                  <a:pos x="16" y="256"/>
                </a:cxn>
              </a:cxnLst>
              <a:rect l="0" t="0" r="r" b="b"/>
              <a:pathLst>
                <a:path w="432" h="512">
                  <a:moveTo>
                    <a:pt x="0" y="257"/>
                  </a:moveTo>
                  <a:cubicBezTo>
                    <a:pt x="0" y="257"/>
                    <a:pt x="0" y="256"/>
                    <a:pt x="0" y="256"/>
                  </a:cubicBezTo>
                  <a:lnTo>
                    <a:pt x="4" y="206"/>
                  </a:lnTo>
                  <a:cubicBezTo>
                    <a:pt x="5" y="205"/>
                    <a:pt x="5" y="205"/>
                    <a:pt x="5" y="204"/>
                  </a:cubicBezTo>
                  <a:lnTo>
                    <a:pt x="17" y="158"/>
                  </a:lnTo>
                  <a:cubicBezTo>
                    <a:pt x="17" y="158"/>
                    <a:pt x="17" y="157"/>
                    <a:pt x="17" y="157"/>
                  </a:cubicBezTo>
                  <a:lnTo>
                    <a:pt x="37" y="115"/>
                  </a:lnTo>
                  <a:cubicBezTo>
                    <a:pt x="37" y="115"/>
                    <a:pt x="38" y="114"/>
                    <a:pt x="38" y="114"/>
                  </a:cubicBezTo>
                  <a:lnTo>
                    <a:pt x="63" y="77"/>
                  </a:lnTo>
                  <a:cubicBezTo>
                    <a:pt x="63" y="77"/>
                    <a:pt x="63" y="76"/>
                    <a:pt x="64" y="76"/>
                  </a:cubicBezTo>
                  <a:lnTo>
                    <a:pt x="95" y="46"/>
                  </a:lnTo>
                  <a:cubicBezTo>
                    <a:pt x="95" y="45"/>
                    <a:pt x="96" y="45"/>
                    <a:pt x="96" y="45"/>
                  </a:cubicBezTo>
                  <a:lnTo>
                    <a:pt x="131" y="22"/>
                  </a:lnTo>
                  <a:cubicBezTo>
                    <a:pt x="132" y="21"/>
                    <a:pt x="132" y="21"/>
                    <a:pt x="133" y="21"/>
                  </a:cubicBezTo>
                  <a:lnTo>
                    <a:pt x="172" y="6"/>
                  </a:lnTo>
                  <a:cubicBezTo>
                    <a:pt x="172" y="6"/>
                    <a:pt x="173" y="6"/>
                    <a:pt x="174" y="6"/>
                  </a:cubicBezTo>
                  <a:lnTo>
                    <a:pt x="216" y="1"/>
                  </a:lnTo>
                  <a:cubicBezTo>
                    <a:pt x="216" y="0"/>
                    <a:pt x="217" y="0"/>
                    <a:pt x="217" y="1"/>
                  </a:cubicBezTo>
                  <a:lnTo>
                    <a:pt x="259" y="6"/>
                  </a:lnTo>
                  <a:cubicBezTo>
                    <a:pt x="260" y="6"/>
                    <a:pt x="261" y="6"/>
                    <a:pt x="261" y="6"/>
                  </a:cubicBezTo>
                  <a:lnTo>
                    <a:pt x="300" y="21"/>
                  </a:lnTo>
                  <a:cubicBezTo>
                    <a:pt x="301" y="21"/>
                    <a:pt x="301" y="21"/>
                    <a:pt x="302" y="22"/>
                  </a:cubicBezTo>
                  <a:lnTo>
                    <a:pt x="337" y="45"/>
                  </a:lnTo>
                  <a:cubicBezTo>
                    <a:pt x="337" y="45"/>
                    <a:pt x="338" y="45"/>
                    <a:pt x="338" y="46"/>
                  </a:cubicBezTo>
                  <a:lnTo>
                    <a:pt x="369" y="76"/>
                  </a:lnTo>
                  <a:cubicBezTo>
                    <a:pt x="369" y="76"/>
                    <a:pt x="370" y="76"/>
                    <a:pt x="370" y="77"/>
                  </a:cubicBezTo>
                  <a:lnTo>
                    <a:pt x="396" y="114"/>
                  </a:lnTo>
                  <a:cubicBezTo>
                    <a:pt x="396" y="114"/>
                    <a:pt x="397" y="115"/>
                    <a:pt x="397" y="115"/>
                  </a:cubicBezTo>
                  <a:lnTo>
                    <a:pt x="416" y="157"/>
                  </a:lnTo>
                  <a:cubicBezTo>
                    <a:pt x="416" y="158"/>
                    <a:pt x="416" y="158"/>
                    <a:pt x="416" y="158"/>
                  </a:cubicBezTo>
                  <a:lnTo>
                    <a:pt x="428" y="204"/>
                  </a:lnTo>
                  <a:cubicBezTo>
                    <a:pt x="428" y="205"/>
                    <a:pt x="428" y="205"/>
                    <a:pt x="428" y="206"/>
                  </a:cubicBezTo>
                  <a:lnTo>
                    <a:pt x="432" y="256"/>
                  </a:lnTo>
                  <a:cubicBezTo>
                    <a:pt x="432" y="256"/>
                    <a:pt x="432" y="257"/>
                    <a:pt x="432" y="257"/>
                  </a:cubicBezTo>
                  <a:lnTo>
                    <a:pt x="428" y="307"/>
                  </a:lnTo>
                  <a:cubicBezTo>
                    <a:pt x="428" y="308"/>
                    <a:pt x="428" y="308"/>
                    <a:pt x="428" y="308"/>
                  </a:cubicBezTo>
                  <a:lnTo>
                    <a:pt x="416" y="355"/>
                  </a:lnTo>
                  <a:cubicBezTo>
                    <a:pt x="416" y="356"/>
                    <a:pt x="416" y="356"/>
                    <a:pt x="416" y="357"/>
                  </a:cubicBezTo>
                  <a:lnTo>
                    <a:pt x="397" y="399"/>
                  </a:lnTo>
                  <a:cubicBezTo>
                    <a:pt x="397" y="399"/>
                    <a:pt x="396" y="400"/>
                    <a:pt x="396" y="400"/>
                  </a:cubicBezTo>
                  <a:lnTo>
                    <a:pt x="370" y="436"/>
                  </a:lnTo>
                  <a:cubicBezTo>
                    <a:pt x="370" y="437"/>
                    <a:pt x="369" y="437"/>
                    <a:pt x="369" y="437"/>
                  </a:cubicBezTo>
                  <a:lnTo>
                    <a:pt x="338" y="468"/>
                  </a:lnTo>
                  <a:cubicBezTo>
                    <a:pt x="338" y="469"/>
                    <a:pt x="337" y="469"/>
                    <a:pt x="337" y="469"/>
                  </a:cubicBezTo>
                  <a:lnTo>
                    <a:pt x="302" y="492"/>
                  </a:lnTo>
                  <a:cubicBezTo>
                    <a:pt x="301" y="493"/>
                    <a:pt x="301" y="493"/>
                    <a:pt x="300" y="493"/>
                  </a:cubicBezTo>
                  <a:lnTo>
                    <a:pt x="261" y="507"/>
                  </a:lnTo>
                  <a:cubicBezTo>
                    <a:pt x="261" y="507"/>
                    <a:pt x="260" y="507"/>
                    <a:pt x="259" y="507"/>
                  </a:cubicBezTo>
                  <a:lnTo>
                    <a:pt x="217" y="512"/>
                  </a:lnTo>
                  <a:cubicBezTo>
                    <a:pt x="217" y="512"/>
                    <a:pt x="216" y="512"/>
                    <a:pt x="216" y="512"/>
                  </a:cubicBezTo>
                  <a:lnTo>
                    <a:pt x="174" y="507"/>
                  </a:lnTo>
                  <a:cubicBezTo>
                    <a:pt x="173" y="507"/>
                    <a:pt x="172" y="507"/>
                    <a:pt x="172" y="507"/>
                  </a:cubicBezTo>
                  <a:lnTo>
                    <a:pt x="133" y="493"/>
                  </a:lnTo>
                  <a:cubicBezTo>
                    <a:pt x="132" y="493"/>
                    <a:pt x="132" y="493"/>
                    <a:pt x="131" y="492"/>
                  </a:cubicBezTo>
                  <a:lnTo>
                    <a:pt x="96" y="469"/>
                  </a:lnTo>
                  <a:cubicBezTo>
                    <a:pt x="96" y="469"/>
                    <a:pt x="95" y="469"/>
                    <a:pt x="95" y="468"/>
                  </a:cubicBezTo>
                  <a:lnTo>
                    <a:pt x="64" y="437"/>
                  </a:lnTo>
                  <a:cubicBezTo>
                    <a:pt x="63" y="437"/>
                    <a:pt x="63" y="436"/>
                    <a:pt x="63" y="436"/>
                  </a:cubicBezTo>
                  <a:lnTo>
                    <a:pt x="38" y="400"/>
                  </a:lnTo>
                  <a:cubicBezTo>
                    <a:pt x="38" y="400"/>
                    <a:pt x="37" y="399"/>
                    <a:pt x="37" y="399"/>
                  </a:cubicBezTo>
                  <a:lnTo>
                    <a:pt x="17" y="357"/>
                  </a:lnTo>
                  <a:cubicBezTo>
                    <a:pt x="17" y="356"/>
                    <a:pt x="17" y="356"/>
                    <a:pt x="17" y="355"/>
                  </a:cubicBezTo>
                  <a:lnTo>
                    <a:pt x="5" y="308"/>
                  </a:lnTo>
                  <a:cubicBezTo>
                    <a:pt x="5" y="308"/>
                    <a:pt x="5" y="308"/>
                    <a:pt x="4" y="307"/>
                  </a:cubicBezTo>
                  <a:lnTo>
                    <a:pt x="0" y="257"/>
                  </a:lnTo>
                  <a:close/>
                  <a:moveTo>
                    <a:pt x="20" y="306"/>
                  </a:moveTo>
                  <a:lnTo>
                    <a:pt x="20" y="304"/>
                  </a:lnTo>
                  <a:lnTo>
                    <a:pt x="32" y="351"/>
                  </a:lnTo>
                  <a:lnTo>
                    <a:pt x="32" y="350"/>
                  </a:lnTo>
                  <a:lnTo>
                    <a:pt x="52" y="392"/>
                  </a:lnTo>
                  <a:lnTo>
                    <a:pt x="51" y="391"/>
                  </a:lnTo>
                  <a:lnTo>
                    <a:pt x="76" y="427"/>
                  </a:lnTo>
                  <a:lnTo>
                    <a:pt x="75" y="426"/>
                  </a:lnTo>
                  <a:lnTo>
                    <a:pt x="106" y="457"/>
                  </a:lnTo>
                  <a:lnTo>
                    <a:pt x="105" y="456"/>
                  </a:lnTo>
                  <a:lnTo>
                    <a:pt x="140" y="479"/>
                  </a:lnTo>
                  <a:lnTo>
                    <a:pt x="138" y="478"/>
                  </a:lnTo>
                  <a:lnTo>
                    <a:pt x="177" y="492"/>
                  </a:lnTo>
                  <a:lnTo>
                    <a:pt x="175" y="492"/>
                  </a:lnTo>
                  <a:lnTo>
                    <a:pt x="217" y="497"/>
                  </a:lnTo>
                  <a:lnTo>
                    <a:pt x="216" y="497"/>
                  </a:lnTo>
                  <a:lnTo>
                    <a:pt x="258" y="492"/>
                  </a:lnTo>
                  <a:lnTo>
                    <a:pt x="256" y="492"/>
                  </a:lnTo>
                  <a:lnTo>
                    <a:pt x="295" y="478"/>
                  </a:lnTo>
                  <a:lnTo>
                    <a:pt x="293" y="479"/>
                  </a:lnTo>
                  <a:lnTo>
                    <a:pt x="328" y="456"/>
                  </a:lnTo>
                  <a:lnTo>
                    <a:pt x="327" y="457"/>
                  </a:lnTo>
                  <a:lnTo>
                    <a:pt x="358" y="426"/>
                  </a:lnTo>
                  <a:lnTo>
                    <a:pt x="357" y="427"/>
                  </a:lnTo>
                  <a:lnTo>
                    <a:pt x="383" y="391"/>
                  </a:lnTo>
                  <a:lnTo>
                    <a:pt x="382" y="392"/>
                  </a:lnTo>
                  <a:lnTo>
                    <a:pt x="401" y="350"/>
                  </a:lnTo>
                  <a:lnTo>
                    <a:pt x="401" y="351"/>
                  </a:lnTo>
                  <a:lnTo>
                    <a:pt x="413" y="304"/>
                  </a:lnTo>
                  <a:lnTo>
                    <a:pt x="412" y="306"/>
                  </a:lnTo>
                  <a:lnTo>
                    <a:pt x="416" y="256"/>
                  </a:lnTo>
                  <a:lnTo>
                    <a:pt x="416" y="257"/>
                  </a:lnTo>
                  <a:lnTo>
                    <a:pt x="412" y="207"/>
                  </a:lnTo>
                  <a:lnTo>
                    <a:pt x="413" y="208"/>
                  </a:lnTo>
                  <a:lnTo>
                    <a:pt x="401" y="162"/>
                  </a:lnTo>
                  <a:lnTo>
                    <a:pt x="401" y="164"/>
                  </a:lnTo>
                  <a:lnTo>
                    <a:pt x="382" y="122"/>
                  </a:lnTo>
                  <a:lnTo>
                    <a:pt x="383" y="123"/>
                  </a:lnTo>
                  <a:lnTo>
                    <a:pt x="357" y="86"/>
                  </a:lnTo>
                  <a:lnTo>
                    <a:pt x="358" y="87"/>
                  </a:lnTo>
                  <a:lnTo>
                    <a:pt x="327" y="57"/>
                  </a:lnTo>
                  <a:lnTo>
                    <a:pt x="328" y="58"/>
                  </a:lnTo>
                  <a:lnTo>
                    <a:pt x="293" y="35"/>
                  </a:lnTo>
                  <a:lnTo>
                    <a:pt x="295" y="36"/>
                  </a:lnTo>
                  <a:lnTo>
                    <a:pt x="256" y="21"/>
                  </a:lnTo>
                  <a:lnTo>
                    <a:pt x="258" y="21"/>
                  </a:lnTo>
                  <a:lnTo>
                    <a:pt x="216" y="16"/>
                  </a:lnTo>
                  <a:lnTo>
                    <a:pt x="217" y="16"/>
                  </a:lnTo>
                  <a:lnTo>
                    <a:pt x="175" y="21"/>
                  </a:lnTo>
                  <a:lnTo>
                    <a:pt x="177" y="21"/>
                  </a:lnTo>
                  <a:lnTo>
                    <a:pt x="138" y="36"/>
                  </a:lnTo>
                  <a:lnTo>
                    <a:pt x="140" y="35"/>
                  </a:lnTo>
                  <a:lnTo>
                    <a:pt x="105" y="58"/>
                  </a:lnTo>
                  <a:lnTo>
                    <a:pt x="106" y="57"/>
                  </a:lnTo>
                  <a:lnTo>
                    <a:pt x="75" y="87"/>
                  </a:lnTo>
                  <a:lnTo>
                    <a:pt x="76" y="86"/>
                  </a:lnTo>
                  <a:lnTo>
                    <a:pt x="51" y="123"/>
                  </a:lnTo>
                  <a:lnTo>
                    <a:pt x="52" y="122"/>
                  </a:lnTo>
                  <a:lnTo>
                    <a:pt x="32" y="164"/>
                  </a:lnTo>
                  <a:lnTo>
                    <a:pt x="32" y="162"/>
                  </a:lnTo>
                  <a:lnTo>
                    <a:pt x="20" y="208"/>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7" name="Freeform 33"/>
            <p:cNvSpPr>
              <a:spLocks/>
            </p:cNvSpPr>
            <p:nvPr/>
          </p:nvSpPr>
          <p:spPr bwMode="auto">
            <a:xfrm>
              <a:off x="1842" y="2239"/>
              <a:ext cx="142" cy="162"/>
            </a:xfrm>
            <a:custGeom>
              <a:avLst/>
              <a:gdLst/>
              <a:ahLst/>
              <a:cxnLst>
                <a:cxn ang="0">
                  <a:pos x="0" y="248"/>
                </a:cxn>
                <a:cxn ang="0">
                  <a:pos x="216" y="0"/>
                </a:cxn>
                <a:cxn ang="0">
                  <a:pos x="216" y="0"/>
                </a:cxn>
                <a:cxn ang="0">
                  <a:pos x="216" y="0"/>
                </a:cxn>
                <a:cxn ang="0">
                  <a:pos x="432" y="248"/>
                </a:cxn>
                <a:cxn ang="0">
                  <a:pos x="432" y="248"/>
                </a:cxn>
                <a:cxn ang="0">
                  <a:pos x="216" y="496"/>
                </a:cxn>
                <a:cxn ang="0">
                  <a:pos x="216" y="496"/>
                </a:cxn>
                <a:cxn ang="0">
                  <a:pos x="216" y="496"/>
                </a:cxn>
                <a:cxn ang="0">
                  <a:pos x="0" y="248"/>
                </a:cxn>
                <a:cxn ang="0">
                  <a:pos x="0" y="248"/>
                </a:cxn>
              </a:cxnLst>
              <a:rect l="0" t="0" r="r" b="b"/>
              <a:pathLst>
                <a:path w="432" h="496">
                  <a:moveTo>
                    <a:pt x="0" y="248"/>
                  </a:moveTo>
                  <a:cubicBezTo>
                    <a:pt x="0" y="112"/>
                    <a:pt x="97" y="0"/>
                    <a:pt x="216" y="0"/>
                  </a:cubicBezTo>
                  <a:cubicBezTo>
                    <a:pt x="216" y="0"/>
                    <a:pt x="216" y="0"/>
                    <a:pt x="216" y="0"/>
                  </a:cubicBezTo>
                  <a:lnTo>
                    <a:pt x="216" y="0"/>
                  </a:lnTo>
                  <a:cubicBezTo>
                    <a:pt x="336" y="0"/>
                    <a:pt x="432" y="112"/>
                    <a:pt x="432" y="248"/>
                  </a:cubicBezTo>
                  <a:lnTo>
                    <a:pt x="432" y="248"/>
                  </a:lnTo>
                  <a:cubicBezTo>
                    <a:pt x="432" y="385"/>
                    <a:pt x="336" y="496"/>
                    <a:pt x="216" y="496"/>
                  </a:cubicBezTo>
                  <a:cubicBezTo>
                    <a:pt x="216" y="496"/>
                    <a:pt x="216" y="496"/>
                    <a:pt x="216" y="496"/>
                  </a:cubicBezTo>
                  <a:lnTo>
                    <a:pt x="216" y="496"/>
                  </a:lnTo>
                  <a:cubicBezTo>
                    <a:pt x="97"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8" name="Freeform 34"/>
            <p:cNvSpPr>
              <a:spLocks noEditPoints="1"/>
            </p:cNvSpPr>
            <p:nvPr/>
          </p:nvSpPr>
          <p:spPr bwMode="auto">
            <a:xfrm>
              <a:off x="1840" y="2236"/>
              <a:ext cx="146" cy="168"/>
            </a:xfrm>
            <a:custGeom>
              <a:avLst/>
              <a:gdLst/>
              <a:ahLst/>
              <a:cxnLst>
                <a:cxn ang="0">
                  <a:pos x="4" y="206"/>
                </a:cxn>
                <a:cxn ang="0">
                  <a:pos x="18" y="157"/>
                </a:cxn>
                <a:cxn ang="0">
                  <a:pos x="65" y="77"/>
                </a:cxn>
                <a:cxn ang="0">
                  <a:pos x="99" y="45"/>
                </a:cxn>
                <a:cxn ang="0">
                  <a:pos x="179" y="6"/>
                </a:cxn>
                <a:cxn ang="0">
                  <a:pos x="225" y="1"/>
                </a:cxn>
                <a:cxn ang="0">
                  <a:pos x="311" y="21"/>
                </a:cxn>
                <a:cxn ang="0">
                  <a:pos x="351" y="46"/>
                </a:cxn>
                <a:cxn ang="0">
                  <a:pos x="410" y="114"/>
                </a:cxn>
                <a:cxn ang="0">
                  <a:pos x="431" y="158"/>
                </a:cxn>
                <a:cxn ang="0">
                  <a:pos x="448" y="256"/>
                </a:cxn>
                <a:cxn ang="0">
                  <a:pos x="444" y="309"/>
                </a:cxn>
                <a:cxn ang="0">
                  <a:pos x="411" y="399"/>
                </a:cxn>
                <a:cxn ang="0">
                  <a:pos x="383" y="437"/>
                </a:cxn>
                <a:cxn ang="0">
                  <a:pos x="313" y="492"/>
                </a:cxn>
                <a:cxn ang="0">
                  <a:pos x="269" y="507"/>
                </a:cxn>
                <a:cxn ang="0">
                  <a:pos x="181" y="507"/>
                </a:cxn>
                <a:cxn ang="0">
                  <a:pos x="136" y="492"/>
                </a:cxn>
                <a:cxn ang="0">
                  <a:pos x="66" y="437"/>
                </a:cxn>
                <a:cxn ang="0">
                  <a:pos x="38" y="399"/>
                </a:cxn>
                <a:cxn ang="0">
                  <a:pos x="5" y="309"/>
                </a:cxn>
                <a:cxn ang="0">
                  <a:pos x="20" y="306"/>
                </a:cxn>
                <a:cxn ang="0">
                  <a:pos x="33" y="350"/>
                </a:cxn>
                <a:cxn ang="0">
                  <a:pos x="78" y="427"/>
                </a:cxn>
                <a:cxn ang="0">
                  <a:pos x="108" y="456"/>
                </a:cxn>
                <a:cxn ang="0">
                  <a:pos x="184" y="492"/>
                </a:cxn>
                <a:cxn ang="0">
                  <a:pos x="224" y="497"/>
                </a:cxn>
                <a:cxn ang="0">
                  <a:pos x="306" y="478"/>
                </a:cxn>
                <a:cxn ang="0">
                  <a:pos x="340" y="457"/>
                </a:cxn>
                <a:cxn ang="0">
                  <a:pos x="397" y="391"/>
                </a:cxn>
                <a:cxn ang="0">
                  <a:pos x="416" y="351"/>
                </a:cxn>
                <a:cxn ang="0">
                  <a:pos x="432" y="256"/>
                </a:cxn>
                <a:cxn ang="0">
                  <a:pos x="429" y="209"/>
                </a:cxn>
                <a:cxn ang="0">
                  <a:pos x="396" y="122"/>
                </a:cxn>
                <a:cxn ang="0">
                  <a:pos x="372" y="87"/>
                </a:cxn>
                <a:cxn ang="0">
                  <a:pos x="304" y="35"/>
                </a:cxn>
                <a:cxn ang="0">
                  <a:pos x="268" y="21"/>
                </a:cxn>
                <a:cxn ang="0">
                  <a:pos x="182" y="21"/>
                </a:cxn>
                <a:cxn ang="0">
                  <a:pos x="145" y="35"/>
                </a:cxn>
                <a:cxn ang="0">
                  <a:pos x="77" y="87"/>
                </a:cxn>
                <a:cxn ang="0">
                  <a:pos x="53" y="122"/>
                </a:cxn>
                <a:cxn ang="0">
                  <a:pos x="20" y="209"/>
                </a:cxn>
                <a:cxn ang="0">
                  <a:pos x="16" y="256"/>
                </a:cxn>
              </a:cxnLst>
              <a:rect l="0" t="0" r="r" b="b"/>
              <a:pathLst>
                <a:path w="448" h="512">
                  <a:moveTo>
                    <a:pt x="0" y="257"/>
                  </a:moveTo>
                  <a:cubicBezTo>
                    <a:pt x="0" y="257"/>
                    <a:pt x="0" y="256"/>
                    <a:pt x="0" y="256"/>
                  </a:cubicBezTo>
                  <a:lnTo>
                    <a:pt x="4" y="206"/>
                  </a:lnTo>
                  <a:cubicBezTo>
                    <a:pt x="5" y="205"/>
                    <a:pt x="5" y="205"/>
                    <a:pt x="5" y="204"/>
                  </a:cubicBezTo>
                  <a:lnTo>
                    <a:pt x="18" y="158"/>
                  </a:lnTo>
                  <a:cubicBezTo>
                    <a:pt x="18" y="158"/>
                    <a:pt x="18" y="157"/>
                    <a:pt x="18" y="157"/>
                  </a:cubicBezTo>
                  <a:lnTo>
                    <a:pt x="38" y="115"/>
                  </a:lnTo>
                  <a:cubicBezTo>
                    <a:pt x="38" y="115"/>
                    <a:pt x="39" y="114"/>
                    <a:pt x="39" y="114"/>
                  </a:cubicBezTo>
                  <a:lnTo>
                    <a:pt x="65" y="77"/>
                  </a:lnTo>
                  <a:cubicBezTo>
                    <a:pt x="65" y="76"/>
                    <a:pt x="66" y="76"/>
                    <a:pt x="66" y="76"/>
                  </a:cubicBezTo>
                  <a:lnTo>
                    <a:pt x="98" y="46"/>
                  </a:lnTo>
                  <a:cubicBezTo>
                    <a:pt x="98" y="45"/>
                    <a:pt x="99" y="45"/>
                    <a:pt x="99" y="45"/>
                  </a:cubicBezTo>
                  <a:lnTo>
                    <a:pt x="136" y="22"/>
                  </a:lnTo>
                  <a:cubicBezTo>
                    <a:pt x="137" y="21"/>
                    <a:pt x="137" y="21"/>
                    <a:pt x="138" y="21"/>
                  </a:cubicBezTo>
                  <a:lnTo>
                    <a:pt x="179" y="6"/>
                  </a:lnTo>
                  <a:cubicBezTo>
                    <a:pt x="179" y="6"/>
                    <a:pt x="180" y="6"/>
                    <a:pt x="181" y="6"/>
                  </a:cubicBezTo>
                  <a:lnTo>
                    <a:pt x="224" y="1"/>
                  </a:lnTo>
                  <a:cubicBezTo>
                    <a:pt x="224" y="0"/>
                    <a:pt x="225" y="0"/>
                    <a:pt x="225" y="1"/>
                  </a:cubicBezTo>
                  <a:lnTo>
                    <a:pt x="269" y="6"/>
                  </a:lnTo>
                  <a:cubicBezTo>
                    <a:pt x="270" y="6"/>
                    <a:pt x="271" y="6"/>
                    <a:pt x="271" y="6"/>
                  </a:cubicBezTo>
                  <a:lnTo>
                    <a:pt x="311" y="21"/>
                  </a:lnTo>
                  <a:cubicBezTo>
                    <a:pt x="312" y="21"/>
                    <a:pt x="312" y="21"/>
                    <a:pt x="313" y="22"/>
                  </a:cubicBezTo>
                  <a:lnTo>
                    <a:pt x="350" y="45"/>
                  </a:lnTo>
                  <a:cubicBezTo>
                    <a:pt x="350" y="45"/>
                    <a:pt x="351" y="45"/>
                    <a:pt x="351" y="46"/>
                  </a:cubicBezTo>
                  <a:lnTo>
                    <a:pt x="383" y="76"/>
                  </a:lnTo>
                  <a:cubicBezTo>
                    <a:pt x="383" y="76"/>
                    <a:pt x="384" y="76"/>
                    <a:pt x="384" y="77"/>
                  </a:cubicBezTo>
                  <a:lnTo>
                    <a:pt x="410" y="114"/>
                  </a:lnTo>
                  <a:cubicBezTo>
                    <a:pt x="410" y="114"/>
                    <a:pt x="411" y="115"/>
                    <a:pt x="411" y="115"/>
                  </a:cubicBezTo>
                  <a:lnTo>
                    <a:pt x="431" y="157"/>
                  </a:lnTo>
                  <a:cubicBezTo>
                    <a:pt x="431" y="157"/>
                    <a:pt x="431" y="158"/>
                    <a:pt x="431" y="158"/>
                  </a:cubicBezTo>
                  <a:lnTo>
                    <a:pt x="444" y="204"/>
                  </a:lnTo>
                  <a:cubicBezTo>
                    <a:pt x="444" y="205"/>
                    <a:pt x="444" y="205"/>
                    <a:pt x="444" y="206"/>
                  </a:cubicBezTo>
                  <a:lnTo>
                    <a:pt x="448" y="256"/>
                  </a:lnTo>
                  <a:cubicBezTo>
                    <a:pt x="448" y="256"/>
                    <a:pt x="448" y="257"/>
                    <a:pt x="448" y="257"/>
                  </a:cubicBezTo>
                  <a:lnTo>
                    <a:pt x="444" y="307"/>
                  </a:lnTo>
                  <a:cubicBezTo>
                    <a:pt x="444" y="308"/>
                    <a:pt x="444" y="308"/>
                    <a:pt x="444" y="309"/>
                  </a:cubicBezTo>
                  <a:lnTo>
                    <a:pt x="431" y="356"/>
                  </a:lnTo>
                  <a:cubicBezTo>
                    <a:pt x="431" y="356"/>
                    <a:pt x="431" y="356"/>
                    <a:pt x="431" y="357"/>
                  </a:cubicBezTo>
                  <a:lnTo>
                    <a:pt x="411" y="399"/>
                  </a:lnTo>
                  <a:cubicBezTo>
                    <a:pt x="410" y="399"/>
                    <a:pt x="410" y="400"/>
                    <a:pt x="410" y="400"/>
                  </a:cubicBezTo>
                  <a:lnTo>
                    <a:pt x="384" y="436"/>
                  </a:lnTo>
                  <a:cubicBezTo>
                    <a:pt x="384" y="437"/>
                    <a:pt x="383" y="437"/>
                    <a:pt x="383" y="437"/>
                  </a:cubicBezTo>
                  <a:lnTo>
                    <a:pt x="351" y="468"/>
                  </a:lnTo>
                  <a:cubicBezTo>
                    <a:pt x="351" y="469"/>
                    <a:pt x="350" y="469"/>
                    <a:pt x="350" y="469"/>
                  </a:cubicBezTo>
                  <a:lnTo>
                    <a:pt x="313" y="492"/>
                  </a:lnTo>
                  <a:cubicBezTo>
                    <a:pt x="312" y="493"/>
                    <a:pt x="312" y="493"/>
                    <a:pt x="311" y="493"/>
                  </a:cubicBezTo>
                  <a:lnTo>
                    <a:pt x="271" y="507"/>
                  </a:lnTo>
                  <a:cubicBezTo>
                    <a:pt x="271" y="507"/>
                    <a:pt x="270" y="507"/>
                    <a:pt x="269" y="507"/>
                  </a:cubicBezTo>
                  <a:lnTo>
                    <a:pt x="225" y="512"/>
                  </a:lnTo>
                  <a:cubicBezTo>
                    <a:pt x="225" y="512"/>
                    <a:pt x="224" y="512"/>
                    <a:pt x="224" y="512"/>
                  </a:cubicBezTo>
                  <a:lnTo>
                    <a:pt x="181" y="507"/>
                  </a:lnTo>
                  <a:cubicBezTo>
                    <a:pt x="180" y="507"/>
                    <a:pt x="179" y="507"/>
                    <a:pt x="179" y="507"/>
                  </a:cubicBezTo>
                  <a:lnTo>
                    <a:pt x="138" y="493"/>
                  </a:lnTo>
                  <a:cubicBezTo>
                    <a:pt x="137" y="493"/>
                    <a:pt x="137" y="493"/>
                    <a:pt x="136" y="492"/>
                  </a:cubicBezTo>
                  <a:lnTo>
                    <a:pt x="99" y="469"/>
                  </a:lnTo>
                  <a:cubicBezTo>
                    <a:pt x="99" y="469"/>
                    <a:pt x="98" y="469"/>
                    <a:pt x="98" y="468"/>
                  </a:cubicBezTo>
                  <a:lnTo>
                    <a:pt x="66" y="437"/>
                  </a:lnTo>
                  <a:cubicBezTo>
                    <a:pt x="66" y="437"/>
                    <a:pt x="65" y="437"/>
                    <a:pt x="65" y="436"/>
                  </a:cubicBezTo>
                  <a:lnTo>
                    <a:pt x="39" y="400"/>
                  </a:lnTo>
                  <a:cubicBezTo>
                    <a:pt x="39" y="400"/>
                    <a:pt x="38" y="399"/>
                    <a:pt x="38" y="399"/>
                  </a:cubicBezTo>
                  <a:lnTo>
                    <a:pt x="18" y="357"/>
                  </a:lnTo>
                  <a:cubicBezTo>
                    <a:pt x="18" y="356"/>
                    <a:pt x="18" y="356"/>
                    <a:pt x="18" y="356"/>
                  </a:cubicBezTo>
                  <a:lnTo>
                    <a:pt x="5" y="309"/>
                  </a:lnTo>
                  <a:cubicBezTo>
                    <a:pt x="5" y="308"/>
                    <a:pt x="5" y="308"/>
                    <a:pt x="4" y="307"/>
                  </a:cubicBezTo>
                  <a:lnTo>
                    <a:pt x="0" y="257"/>
                  </a:lnTo>
                  <a:close/>
                  <a:moveTo>
                    <a:pt x="20" y="306"/>
                  </a:moveTo>
                  <a:lnTo>
                    <a:pt x="20" y="304"/>
                  </a:lnTo>
                  <a:lnTo>
                    <a:pt x="33" y="351"/>
                  </a:lnTo>
                  <a:lnTo>
                    <a:pt x="33" y="350"/>
                  </a:lnTo>
                  <a:lnTo>
                    <a:pt x="53" y="392"/>
                  </a:lnTo>
                  <a:lnTo>
                    <a:pt x="52" y="391"/>
                  </a:lnTo>
                  <a:lnTo>
                    <a:pt x="78" y="427"/>
                  </a:lnTo>
                  <a:lnTo>
                    <a:pt x="77" y="426"/>
                  </a:lnTo>
                  <a:lnTo>
                    <a:pt x="109" y="457"/>
                  </a:lnTo>
                  <a:lnTo>
                    <a:pt x="108" y="456"/>
                  </a:lnTo>
                  <a:lnTo>
                    <a:pt x="145" y="479"/>
                  </a:lnTo>
                  <a:lnTo>
                    <a:pt x="143" y="478"/>
                  </a:lnTo>
                  <a:lnTo>
                    <a:pt x="184" y="492"/>
                  </a:lnTo>
                  <a:lnTo>
                    <a:pt x="182" y="492"/>
                  </a:lnTo>
                  <a:lnTo>
                    <a:pt x="225" y="497"/>
                  </a:lnTo>
                  <a:lnTo>
                    <a:pt x="224" y="497"/>
                  </a:lnTo>
                  <a:lnTo>
                    <a:pt x="268" y="492"/>
                  </a:lnTo>
                  <a:lnTo>
                    <a:pt x="266" y="492"/>
                  </a:lnTo>
                  <a:lnTo>
                    <a:pt x="306" y="478"/>
                  </a:lnTo>
                  <a:lnTo>
                    <a:pt x="304" y="479"/>
                  </a:lnTo>
                  <a:lnTo>
                    <a:pt x="341" y="456"/>
                  </a:lnTo>
                  <a:lnTo>
                    <a:pt x="340" y="457"/>
                  </a:lnTo>
                  <a:lnTo>
                    <a:pt x="372" y="426"/>
                  </a:lnTo>
                  <a:lnTo>
                    <a:pt x="371" y="427"/>
                  </a:lnTo>
                  <a:lnTo>
                    <a:pt x="397" y="391"/>
                  </a:lnTo>
                  <a:lnTo>
                    <a:pt x="396" y="392"/>
                  </a:lnTo>
                  <a:lnTo>
                    <a:pt x="416" y="350"/>
                  </a:lnTo>
                  <a:lnTo>
                    <a:pt x="416" y="351"/>
                  </a:lnTo>
                  <a:lnTo>
                    <a:pt x="429" y="304"/>
                  </a:lnTo>
                  <a:lnTo>
                    <a:pt x="428" y="306"/>
                  </a:lnTo>
                  <a:lnTo>
                    <a:pt x="432" y="256"/>
                  </a:lnTo>
                  <a:lnTo>
                    <a:pt x="432" y="257"/>
                  </a:lnTo>
                  <a:lnTo>
                    <a:pt x="428" y="207"/>
                  </a:lnTo>
                  <a:lnTo>
                    <a:pt x="429" y="209"/>
                  </a:lnTo>
                  <a:lnTo>
                    <a:pt x="416" y="163"/>
                  </a:lnTo>
                  <a:lnTo>
                    <a:pt x="416" y="164"/>
                  </a:lnTo>
                  <a:lnTo>
                    <a:pt x="396" y="122"/>
                  </a:lnTo>
                  <a:lnTo>
                    <a:pt x="397" y="123"/>
                  </a:lnTo>
                  <a:lnTo>
                    <a:pt x="371" y="86"/>
                  </a:lnTo>
                  <a:lnTo>
                    <a:pt x="372" y="87"/>
                  </a:lnTo>
                  <a:lnTo>
                    <a:pt x="340" y="57"/>
                  </a:lnTo>
                  <a:lnTo>
                    <a:pt x="341" y="58"/>
                  </a:lnTo>
                  <a:lnTo>
                    <a:pt x="304" y="35"/>
                  </a:lnTo>
                  <a:lnTo>
                    <a:pt x="306" y="36"/>
                  </a:lnTo>
                  <a:lnTo>
                    <a:pt x="266" y="21"/>
                  </a:lnTo>
                  <a:lnTo>
                    <a:pt x="268" y="21"/>
                  </a:lnTo>
                  <a:lnTo>
                    <a:pt x="224" y="16"/>
                  </a:lnTo>
                  <a:lnTo>
                    <a:pt x="225" y="16"/>
                  </a:lnTo>
                  <a:lnTo>
                    <a:pt x="182" y="21"/>
                  </a:lnTo>
                  <a:lnTo>
                    <a:pt x="184" y="21"/>
                  </a:lnTo>
                  <a:lnTo>
                    <a:pt x="143" y="36"/>
                  </a:lnTo>
                  <a:lnTo>
                    <a:pt x="145" y="35"/>
                  </a:lnTo>
                  <a:lnTo>
                    <a:pt x="108" y="58"/>
                  </a:lnTo>
                  <a:lnTo>
                    <a:pt x="109" y="57"/>
                  </a:lnTo>
                  <a:lnTo>
                    <a:pt x="77" y="87"/>
                  </a:lnTo>
                  <a:lnTo>
                    <a:pt x="78" y="86"/>
                  </a:lnTo>
                  <a:lnTo>
                    <a:pt x="52" y="123"/>
                  </a:lnTo>
                  <a:lnTo>
                    <a:pt x="53" y="122"/>
                  </a:lnTo>
                  <a:lnTo>
                    <a:pt x="33" y="164"/>
                  </a:lnTo>
                  <a:lnTo>
                    <a:pt x="33" y="163"/>
                  </a:lnTo>
                  <a:lnTo>
                    <a:pt x="20" y="209"/>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59" name="Rectangle 35"/>
            <p:cNvSpPr>
              <a:spLocks noChangeArrowheads="1"/>
            </p:cNvSpPr>
            <p:nvPr/>
          </p:nvSpPr>
          <p:spPr bwMode="auto">
            <a:xfrm>
              <a:off x="1981" y="2283"/>
              <a:ext cx="414" cy="21"/>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0" name="Freeform 36"/>
            <p:cNvSpPr>
              <a:spLocks/>
            </p:cNvSpPr>
            <p:nvPr/>
          </p:nvSpPr>
          <p:spPr bwMode="auto">
            <a:xfrm>
              <a:off x="1701" y="2657"/>
              <a:ext cx="189" cy="78"/>
            </a:xfrm>
            <a:custGeom>
              <a:avLst/>
              <a:gdLst/>
              <a:ahLst/>
              <a:cxnLst>
                <a:cxn ang="0">
                  <a:pos x="6" y="0"/>
                </a:cxn>
                <a:cxn ang="0">
                  <a:pos x="189" y="58"/>
                </a:cxn>
                <a:cxn ang="0">
                  <a:pos x="183" y="78"/>
                </a:cxn>
                <a:cxn ang="0">
                  <a:pos x="0" y="20"/>
                </a:cxn>
                <a:cxn ang="0">
                  <a:pos x="6" y="0"/>
                </a:cxn>
              </a:cxnLst>
              <a:rect l="0" t="0" r="r" b="b"/>
              <a:pathLst>
                <a:path w="189" h="78">
                  <a:moveTo>
                    <a:pt x="6" y="0"/>
                  </a:moveTo>
                  <a:lnTo>
                    <a:pt x="189" y="58"/>
                  </a:lnTo>
                  <a:lnTo>
                    <a:pt x="183" y="78"/>
                  </a:lnTo>
                  <a:lnTo>
                    <a:pt x="0" y="20"/>
                  </a:lnTo>
                  <a:lnTo>
                    <a:pt x="6"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1" name="Freeform 37"/>
            <p:cNvSpPr>
              <a:spLocks/>
            </p:cNvSpPr>
            <p:nvPr/>
          </p:nvSpPr>
          <p:spPr bwMode="auto">
            <a:xfrm>
              <a:off x="1649" y="2340"/>
              <a:ext cx="199" cy="229"/>
            </a:xfrm>
            <a:custGeom>
              <a:avLst/>
              <a:gdLst/>
              <a:ahLst/>
              <a:cxnLst>
                <a:cxn ang="0">
                  <a:pos x="0" y="215"/>
                </a:cxn>
                <a:cxn ang="0">
                  <a:pos x="183" y="0"/>
                </a:cxn>
                <a:cxn ang="0">
                  <a:pos x="199" y="13"/>
                </a:cxn>
                <a:cxn ang="0">
                  <a:pos x="16" y="229"/>
                </a:cxn>
                <a:cxn ang="0">
                  <a:pos x="0" y="215"/>
                </a:cxn>
              </a:cxnLst>
              <a:rect l="0" t="0" r="r" b="b"/>
              <a:pathLst>
                <a:path w="199" h="229">
                  <a:moveTo>
                    <a:pt x="0" y="215"/>
                  </a:moveTo>
                  <a:lnTo>
                    <a:pt x="183" y="0"/>
                  </a:lnTo>
                  <a:lnTo>
                    <a:pt x="199" y="13"/>
                  </a:lnTo>
                  <a:lnTo>
                    <a:pt x="16" y="229"/>
                  </a:lnTo>
                  <a:lnTo>
                    <a:pt x="0" y="21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2" name="Freeform 38"/>
            <p:cNvSpPr>
              <a:spLocks/>
            </p:cNvSpPr>
            <p:nvPr/>
          </p:nvSpPr>
          <p:spPr bwMode="auto">
            <a:xfrm>
              <a:off x="2385" y="2345"/>
              <a:ext cx="68" cy="271"/>
            </a:xfrm>
            <a:custGeom>
              <a:avLst/>
              <a:gdLst/>
              <a:ahLst/>
              <a:cxnLst>
                <a:cxn ang="0">
                  <a:pos x="68" y="3"/>
                </a:cxn>
                <a:cxn ang="0">
                  <a:pos x="21" y="271"/>
                </a:cxn>
                <a:cxn ang="0">
                  <a:pos x="0" y="268"/>
                </a:cxn>
                <a:cxn ang="0">
                  <a:pos x="47" y="0"/>
                </a:cxn>
                <a:cxn ang="0">
                  <a:pos x="68" y="3"/>
                </a:cxn>
              </a:cxnLst>
              <a:rect l="0" t="0" r="r" b="b"/>
              <a:pathLst>
                <a:path w="68" h="271">
                  <a:moveTo>
                    <a:pt x="68" y="3"/>
                  </a:moveTo>
                  <a:lnTo>
                    <a:pt x="21" y="271"/>
                  </a:lnTo>
                  <a:lnTo>
                    <a:pt x="0" y="268"/>
                  </a:lnTo>
                  <a:lnTo>
                    <a:pt x="47" y="0"/>
                  </a:lnTo>
                  <a:lnTo>
                    <a:pt x="68" y="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3" name="Freeform 39"/>
            <p:cNvSpPr>
              <a:spLocks/>
            </p:cNvSpPr>
            <p:nvPr/>
          </p:nvSpPr>
          <p:spPr bwMode="auto">
            <a:xfrm>
              <a:off x="2904" y="2510"/>
              <a:ext cx="538" cy="503"/>
            </a:xfrm>
            <a:custGeom>
              <a:avLst/>
              <a:gdLst/>
              <a:ahLst/>
              <a:cxnLst>
                <a:cxn ang="0">
                  <a:pos x="4" y="0"/>
                </a:cxn>
                <a:cxn ang="0">
                  <a:pos x="538" y="499"/>
                </a:cxn>
                <a:cxn ang="0">
                  <a:pos x="535" y="503"/>
                </a:cxn>
                <a:cxn ang="0">
                  <a:pos x="0" y="4"/>
                </a:cxn>
                <a:cxn ang="0">
                  <a:pos x="4" y="0"/>
                </a:cxn>
              </a:cxnLst>
              <a:rect l="0" t="0" r="r" b="b"/>
              <a:pathLst>
                <a:path w="538" h="503">
                  <a:moveTo>
                    <a:pt x="4" y="0"/>
                  </a:moveTo>
                  <a:lnTo>
                    <a:pt x="538" y="499"/>
                  </a:lnTo>
                  <a:lnTo>
                    <a:pt x="535" y="503"/>
                  </a:lnTo>
                  <a:lnTo>
                    <a:pt x="0" y="4"/>
                  </a:lnTo>
                  <a:lnTo>
                    <a:pt x="4"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4" name="Rectangle 40"/>
            <p:cNvSpPr>
              <a:spLocks noChangeArrowheads="1"/>
            </p:cNvSpPr>
            <p:nvPr/>
          </p:nvSpPr>
          <p:spPr bwMode="auto">
            <a:xfrm>
              <a:off x="2124" y="1789"/>
              <a:ext cx="519"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FFFFFF"/>
                  </a:solidFill>
                  <a:effectLst/>
                  <a:latin typeface="Arial" pitchFamily="34" charset="0"/>
                  <a:cs typeface="Arial" pitchFamily="34" charset="0"/>
                </a:rPr>
                <a:t>Núcleo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65" name="Freeform 41"/>
            <p:cNvSpPr>
              <a:spLocks/>
            </p:cNvSpPr>
            <p:nvPr/>
          </p:nvSpPr>
          <p:spPr bwMode="auto">
            <a:xfrm>
              <a:off x="1428" y="2401"/>
              <a:ext cx="137" cy="163"/>
            </a:xfrm>
            <a:custGeom>
              <a:avLst/>
              <a:gdLst/>
              <a:ahLst/>
              <a:cxnLst>
                <a:cxn ang="0">
                  <a:pos x="0" y="248"/>
                </a:cxn>
                <a:cxn ang="0">
                  <a:pos x="208" y="0"/>
                </a:cxn>
                <a:cxn ang="0">
                  <a:pos x="208" y="0"/>
                </a:cxn>
                <a:cxn ang="0">
                  <a:pos x="208" y="0"/>
                </a:cxn>
                <a:cxn ang="0">
                  <a:pos x="416" y="248"/>
                </a:cxn>
                <a:cxn ang="0">
                  <a:pos x="416" y="248"/>
                </a:cxn>
                <a:cxn ang="0">
                  <a:pos x="208" y="496"/>
                </a:cxn>
                <a:cxn ang="0">
                  <a:pos x="208" y="496"/>
                </a:cxn>
                <a:cxn ang="0">
                  <a:pos x="208" y="496"/>
                </a:cxn>
                <a:cxn ang="0">
                  <a:pos x="0" y="248"/>
                </a:cxn>
                <a:cxn ang="0">
                  <a:pos x="0" y="248"/>
                </a:cxn>
              </a:cxnLst>
              <a:rect l="0" t="0" r="r" b="b"/>
              <a:pathLst>
                <a:path w="416" h="496">
                  <a:moveTo>
                    <a:pt x="0" y="248"/>
                  </a:moveTo>
                  <a:cubicBezTo>
                    <a:pt x="0" y="112"/>
                    <a:pt x="94" y="0"/>
                    <a:pt x="208" y="0"/>
                  </a:cubicBezTo>
                  <a:cubicBezTo>
                    <a:pt x="208" y="0"/>
                    <a:pt x="208" y="0"/>
                    <a:pt x="208" y="0"/>
                  </a:cubicBezTo>
                  <a:lnTo>
                    <a:pt x="208" y="0"/>
                  </a:lnTo>
                  <a:cubicBezTo>
                    <a:pt x="323" y="0"/>
                    <a:pt x="416" y="112"/>
                    <a:pt x="416" y="248"/>
                  </a:cubicBezTo>
                  <a:lnTo>
                    <a:pt x="416" y="248"/>
                  </a:lnTo>
                  <a:cubicBezTo>
                    <a:pt x="416" y="385"/>
                    <a:pt x="323" y="496"/>
                    <a:pt x="208" y="496"/>
                  </a:cubicBezTo>
                  <a:cubicBezTo>
                    <a:pt x="208" y="496"/>
                    <a:pt x="208" y="496"/>
                    <a:pt x="208" y="496"/>
                  </a:cubicBezTo>
                  <a:lnTo>
                    <a:pt x="208" y="496"/>
                  </a:lnTo>
                  <a:cubicBezTo>
                    <a:pt x="94" y="496"/>
                    <a:pt x="0" y="385"/>
                    <a:pt x="0" y="248"/>
                  </a:cubicBezTo>
                  <a:cubicBezTo>
                    <a:pt x="0" y="248"/>
                    <a:pt x="0" y="248"/>
                    <a:pt x="0" y="248"/>
                  </a:cubicBez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6" name="Freeform 42"/>
            <p:cNvSpPr>
              <a:spLocks noEditPoints="1"/>
            </p:cNvSpPr>
            <p:nvPr/>
          </p:nvSpPr>
          <p:spPr bwMode="auto">
            <a:xfrm>
              <a:off x="1426" y="2399"/>
              <a:ext cx="141" cy="168"/>
            </a:xfrm>
            <a:custGeom>
              <a:avLst/>
              <a:gdLst/>
              <a:ahLst/>
              <a:cxnLst>
                <a:cxn ang="0">
                  <a:pos x="4" y="206"/>
                </a:cxn>
                <a:cxn ang="0">
                  <a:pos x="17" y="157"/>
                </a:cxn>
                <a:cxn ang="0">
                  <a:pos x="63" y="77"/>
                </a:cxn>
                <a:cxn ang="0">
                  <a:pos x="96" y="45"/>
                </a:cxn>
                <a:cxn ang="0">
                  <a:pos x="172" y="6"/>
                </a:cxn>
                <a:cxn ang="0">
                  <a:pos x="217" y="1"/>
                </a:cxn>
                <a:cxn ang="0">
                  <a:pos x="300" y="21"/>
                </a:cxn>
                <a:cxn ang="0">
                  <a:pos x="338" y="46"/>
                </a:cxn>
                <a:cxn ang="0">
                  <a:pos x="396" y="114"/>
                </a:cxn>
                <a:cxn ang="0">
                  <a:pos x="416" y="158"/>
                </a:cxn>
                <a:cxn ang="0">
                  <a:pos x="432" y="256"/>
                </a:cxn>
                <a:cxn ang="0">
                  <a:pos x="428" y="308"/>
                </a:cxn>
                <a:cxn ang="0">
                  <a:pos x="397" y="399"/>
                </a:cxn>
                <a:cxn ang="0">
                  <a:pos x="369" y="437"/>
                </a:cxn>
                <a:cxn ang="0">
                  <a:pos x="302" y="492"/>
                </a:cxn>
                <a:cxn ang="0">
                  <a:pos x="259" y="507"/>
                </a:cxn>
                <a:cxn ang="0">
                  <a:pos x="174" y="507"/>
                </a:cxn>
                <a:cxn ang="0">
                  <a:pos x="131" y="492"/>
                </a:cxn>
                <a:cxn ang="0">
                  <a:pos x="64" y="437"/>
                </a:cxn>
                <a:cxn ang="0">
                  <a:pos x="37" y="399"/>
                </a:cxn>
                <a:cxn ang="0">
                  <a:pos x="5" y="308"/>
                </a:cxn>
                <a:cxn ang="0">
                  <a:pos x="20" y="306"/>
                </a:cxn>
                <a:cxn ang="0">
                  <a:pos x="32" y="350"/>
                </a:cxn>
                <a:cxn ang="0">
                  <a:pos x="76" y="427"/>
                </a:cxn>
                <a:cxn ang="0">
                  <a:pos x="105" y="456"/>
                </a:cxn>
                <a:cxn ang="0">
                  <a:pos x="177" y="492"/>
                </a:cxn>
                <a:cxn ang="0">
                  <a:pos x="216" y="497"/>
                </a:cxn>
                <a:cxn ang="0">
                  <a:pos x="295" y="478"/>
                </a:cxn>
                <a:cxn ang="0">
                  <a:pos x="327" y="457"/>
                </a:cxn>
                <a:cxn ang="0">
                  <a:pos x="383" y="391"/>
                </a:cxn>
                <a:cxn ang="0">
                  <a:pos x="401" y="351"/>
                </a:cxn>
                <a:cxn ang="0">
                  <a:pos x="416" y="256"/>
                </a:cxn>
                <a:cxn ang="0">
                  <a:pos x="413" y="208"/>
                </a:cxn>
                <a:cxn ang="0">
                  <a:pos x="382" y="122"/>
                </a:cxn>
                <a:cxn ang="0">
                  <a:pos x="358" y="87"/>
                </a:cxn>
                <a:cxn ang="0">
                  <a:pos x="293" y="35"/>
                </a:cxn>
                <a:cxn ang="0">
                  <a:pos x="258" y="21"/>
                </a:cxn>
                <a:cxn ang="0">
                  <a:pos x="175" y="21"/>
                </a:cxn>
                <a:cxn ang="0">
                  <a:pos x="140" y="35"/>
                </a:cxn>
                <a:cxn ang="0">
                  <a:pos x="75" y="87"/>
                </a:cxn>
                <a:cxn ang="0">
                  <a:pos x="52" y="122"/>
                </a:cxn>
                <a:cxn ang="0">
                  <a:pos x="20" y="208"/>
                </a:cxn>
                <a:cxn ang="0">
                  <a:pos x="16" y="256"/>
                </a:cxn>
              </a:cxnLst>
              <a:rect l="0" t="0" r="r" b="b"/>
              <a:pathLst>
                <a:path w="432" h="512">
                  <a:moveTo>
                    <a:pt x="0" y="257"/>
                  </a:moveTo>
                  <a:cubicBezTo>
                    <a:pt x="0" y="257"/>
                    <a:pt x="0" y="256"/>
                    <a:pt x="0" y="256"/>
                  </a:cubicBezTo>
                  <a:lnTo>
                    <a:pt x="4" y="206"/>
                  </a:lnTo>
                  <a:cubicBezTo>
                    <a:pt x="5" y="205"/>
                    <a:pt x="5" y="205"/>
                    <a:pt x="5" y="204"/>
                  </a:cubicBezTo>
                  <a:lnTo>
                    <a:pt x="17" y="158"/>
                  </a:lnTo>
                  <a:cubicBezTo>
                    <a:pt x="17" y="158"/>
                    <a:pt x="17" y="157"/>
                    <a:pt x="17" y="157"/>
                  </a:cubicBezTo>
                  <a:lnTo>
                    <a:pt x="37" y="115"/>
                  </a:lnTo>
                  <a:cubicBezTo>
                    <a:pt x="37" y="115"/>
                    <a:pt x="38" y="114"/>
                    <a:pt x="38" y="114"/>
                  </a:cubicBezTo>
                  <a:lnTo>
                    <a:pt x="63" y="77"/>
                  </a:lnTo>
                  <a:cubicBezTo>
                    <a:pt x="63" y="77"/>
                    <a:pt x="63" y="76"/>
                    <a:pt x="64" y="76"/>
                  </a:cubicBezTo>
                  <a:lnTo>
                    <a:pt x="95" y="46"/>
                  </a:lnTo>
                  <a:cubicBezTo>
                    <a:pt x="95" y="45"/>
                    <a:pt x="96" y="45"/>
                    <a:pt x="96" y="45"/>
                  </a:cubicBezTo>
                  <a:lnTo>
                    <a:pt x="131" y="22"/>
                  </a:lnTo>
                  <a:cubicBezTo>
                    <a:pt x="132" y="21"/>
                    <a:pt x="132" y="21"/>
                    <a:pt x="133" y="21"/>
                  </a:cubicBezTo>
                  <a:lnTo>
                    <a:pt x="172" y="6"/>
                  </a:lnTo>
                  <a:cubicBezTo>
                    <a:pt x="172" y="6"/>
                    <a:pt x="173" y="6"/>
                    <a:pt x="174" y="6"/>
                  </a:cubicBezTo>
                  <a:lnTo>
                    <a:pt x="216" y="1"/>
                  </a:lnTo>
                  <a:cubicBezTo>
                    <a:pt x="216" y="0"/>
                    <a:pt x="217" y="0"/>
                    <a:pt x="217" y="1"/>
                  </a:cubicBezTo>
                  <a:lnTo>
                    <a:pt x="259" y="6"/>
                  </a:lnTo>
                  <a:cubicBezTo>
                    <a:pt x="260" y="6"/>
                    <a:pt x="261" y="6"/>
                    <a:pt x="261" y="6"/>
                  </a:cubicBezTo>
                  <a:lnTo>
                    <a:pt x="300" y="21"/>
                  </a:lnTo>
                  <a:cubicBezTo>
                    <a:pt x="301" y="21"/>
                    <a:pt x="301" y="21"/>
                    <a:pt x="302" y="22"/>
                  </a:cubicBezTo>
                  <a:lnTo>
                    <a:pt x="337" y="45"/>
                  </a:lnTo>
                  <a:cubicBezTo>
                    <a:pt x="337" y="45"/>
                    <a:pt x="338" y="45"/>
                    <a:pt x="338" y="46"/>
                  </a:cubicBezTo>
                  <a:lnTo>
                    <a:pt x="369" y="76"/>
                  </a:lnTo>
                  <a:cubicBezTo>
                    <a:pt x="369" y="76"/>
                    <a:pt x="370" y="76"/>
                    <a:pt x="370" y="77"/>
                  </a:cubicBezTo>
                  <a:lnTo>
                    <a:pt x="396" y="114"/>
                  </a:lnTo>
                  <a:cubicBezTo>
                    <a:pt x="396" y="114"/>
                    <a:pt x="397" y="115"/>
                    <a:pt x="397" y="115"/>
                  </a:cubicBezTo>
                  <a:lnTo>
                    <a:pt x="416" y="157"/>
                  </a:lnTo>
                  <a:cubicBezTo>
                    <a:pt x="416" y="158"/>
                    <a:pt x="416" y="158"/>
                    <a:pt x="416" y="158"/>
                  </a:cubicBezTo>
                  <a:lnTo>
                    <a:pt x="428" y="204"/>
                  </a:lnTo>
                  <a:cubicBezTo>
                    <a:pt x="428" y="205"/>
                    <a:pt x="428" y="205"/>
                    <a:pt x="428" y="206"/>
                  </a:cubicBezTo>
                  <a:lnTo>
                    <a:pt x="432" y="256"/>
                  </a:lnTo>
                  <a:cubicBezTo>
                    <a:pt x="432" y="256"/>
                    <a:pt x="432" y="257"/>
                    <a:pt x="432" y="257"/>
                  </a:cubicBezTo>
                  <a:lnTo>
                    <a:pt x="428" y="307"/>
                  </a:lnTo>
                  <a:cubicBezTo>
                    <a:pt x="428" y="308"/>
                    <a:pt x="428" y="308"/>
                    <a:pt x="428" y="308"/>
                  </a:cubicBezTo>
                  <a:lnTo>
                    <a:pt x="416" y="355"/>
                  </a:lnTo>
                  <a:cubicBezTo>
                    <a:pt x="416" y="356"/>
                    <a:pt x="416" y="356"/>
                    <a:pt x="416" y="357"/>
                  </a:cubicBezTo>
                  <a:lnTo>
                    <a:pt x="397" y="399"/>
                  </a:lnTo>
                  <a:cubicBezTo>
                    <a:pt x="397" y="399"/>
                    <a:pt x="396" y="400"/>
                    <a:pt x="396" y="400"/>
                  </a:cubicBezTo>
                  <a:lnTo>
                    <a:pt x="370" y="436"/>
                  </a:lnTo>
                  <a:cubicBezTo>
                    <a:pt x="370" y="437"/>
                    <a:pt x="369" y="437"/>
                    <a:pt x="369" y="437"/>
                  </a:cubicBezTo>
                  <a:lnTo>
                    <a:pt x="338" y="468"/>
                  </a:lnTo>
                  <a:cubicBezTo>
                    <a:pt x="338" y="469"/>
                    <a:pt x="337" y="469"/>
                    <a:pt x="337" y="469"/>
                  </a:cubicBezTo>
                  <a:lnTo>
                    <a:pt x="302" y="492"/>
                  </a:lnTo>
                  <a:cubicBezTo>
                    <a:pt x="301" y="493"/>
                    <a:pt x="301" y="493"/>
                    <a:pt x="300" y="493"/>
                  </a:cubicBezTo>
                  <a:lnTo>
                    <a:pt x="261" y="507"/>
                  </a:lnTo>
                  <a:cubicBezTo>
                    <a:pt x="261" y="507"/>
                    <a:pt x="260" y="507"/>
                    <a:pt x="259" y="507"/>
                  </a:cubicBezTo>
                  <a:lnTo>
                    <a:pt x="217" y="512"/>
                  </a:lnTo>
                  <a:cubicBezTo>
                    <a:pt x="217" y="512"/>
                    <a:pt x="216" y="512"/>
                    <a:pt x="216" y="512"/>
                  </a:cubicBezTo>
                  <a:lnTo>
                    <a:pt x="174" y="507"/>
                  </a:lnTo>
                  <a:cubicBezTo>
                    <a:pt x="173" y="507"/>
                    <a:pt x="172" y="507"/>
                    <a:pt x="172" y="507"/>
                  </a:cubicBezTo>
                  <a:lnTo>
                    <a:pt x="133" y="493"/>
                  </a:lnTo>
                  <a:cubicBezTo>
                    <a:pt x="132" y="493"/>
                    <a:pt x="132" y="493"/>
                    <a:pt x="131" y="492"/>
                  </a:cubicBezTo>
                  <a:lnTo>
                    <a:pt x="96" y="469"/>
                  </a:lnTo>
                  <a:cubicBezTo>
                    <a:pt x="96" y="469"/>
                    <a:pt x="95" y="469"/>
                    <a:pt x="95" y="468"/>
                  </a:cubicBezTo>
                  <a:lnTo>
                    <a:pt x="64" y="437"/>
                  </a:lnTo>
                  <a:cubicBezTo>
                    <a:pt x="63" y="437"/>
                    <a:pt x="63" y="436"/>
                    <a:pt x="63" y="436"/>
                  </a:cubicBezTo>
                  <a:lnTo>
                    <a:pt x="38" y="400"/>
                  </a:lnTo>
                  <a:cubicBezTo>
                    <a:pt x="38" y="400"/>
                    <a:pt x="37" y="399"/>
                    <a:pt x="37" y="399"/>
                  </a:cubicBezTo>
                  <a:lnTo>
                    <a:pt x="17" y="357"/>
                  </a:lnTo>
                  <a:cubicBezTo>
                    <a:pt x="17" y="356"/>
                    <a:pt x="17" y="356"/>
                    <a:pt x="17" y="355"/>
                  </a:cubicBezTo>
                  <a:lnTo>
                    <a:pt x="5" y="308"/>
                  </a:lnTo>
                  <a:cubicBezTo>
                    <a:pt x="5" y="308"/>
                    <a:pt x="5" y="308"/>
                    <a:pt x="4" y="307"/>
                  </a:cubicBezTo>
                  <a:lnTo>
                    <a:pt x="0" y="257"/>
                  </a:lnTo>
                  <a:close/>
                  <a:moveTo>
                    <a:pt x="20" y="306"/>
                  </a:moveTo>
                  <a:lnTo>
                    <a:pt x="20" y="304"/>
                  </a:lnTo>
                  <a:lnTo>
                    <a:pt x="32" y="351"/>
                  </a:lnTo>
                  <a:lnTo>
                    <a:pt x="32" y="350"/>
                  </a:lnTo>
                  <a:lnTo>
                    <a:pt x="52" y="392"/>
                  </a:lnTo>
                  <a:lnTo>
                    <a:pt x="51" y="391"/>
                  </a:lnTo>
                  <a:lnTo>
                    <a:pt x="76" y="427"/>
                  </a:lnTo>
                  <a:lnTo>
                    <a:pt x="75" y="426"/>
                  </a:lnTo>
                  <a:lnTo>
                    <a:pt x="106" y="457"/>
                  </a:lnTo>
                  <a:lnTo>
                    <a:pt x="105" y="456"/>
                  </a:lnTo>
                  <a:lnTo>
                    <a:pt x="140" y="479"/>
                  </a:lnTo>
                  <a:lnTo>
                    <a:pt x="138" y="478"/>
                  </a:lnTo>
                  <a:lnTo>
                    <a:pt x="177" y="492"/>
                  </a:lnTo>
                  <a:lnTo>
                    <a:pt x="175" y="492"/>
                  </a:lnTo>
                  <a:lnTo>
                    <a:pt x="217" y="497"/>
                  </a:lnTo>
                  <a:lnTo>
                    <a:pt x="216" y="497"/>
                  </a:lnTo>
                  <a:lnTo>
                    <a:pt x="258" y="492"/>
                  </a:lnTo>
                  <a:lnTo>
                    <a:pt x="256" y="492"/>
                  </a:lnTo>
                  <a:lnTo>
                    <a:pt x="295" y="478"/>
                  </a:lnTo>
                  <a:lnTo>
                    <a:pt x="293" y="479"/>
                  </a:lnTo>
                  <a:lnTo>
                    <a:pt x="328" y="456"/>
                  </a:lnTo>
                  <a:lnTo>
                    <a:pt x="327" y="457"/>
                  </a:lnTo>
                  <a:lnTo>
                    <a:pt x="358" y="426"/>
                  </a:lnTo>
                  <a:lnTo>
                    <a:pt x="357" y="427"/>
                  </a:lnTo>
                  <a:lnTo>
                    <a:pt x="383" y="391"/>
                  </a:lnTo>
                  <a:lnTo>
                    <a:pt x="382" y="392"/>
                  </a:lnTo>
                  <a:lnTo>
                    <a:pt x="401" y="350"/>
                  </a:lnTo>
                  <a:lnTo>
                    <a:pt x="401" y="351"/>
                  </a:lnTo>
                  <a:lnTo>
                    <a:pt x="413" y="304"/>
                  </a:lnTo>
                  <a:lnTo>
                    <a:pt x="412" y="306"/>
                  </a:lnTo>
                  <a:lnTo>
                    <a:pt x="416" y="256"/>
                  </a:lnTo>
                  <a:lnTo>
                    <a:pt x="416" y="257"/>
                  </a:lnTo>
                  <a:lnTo>
                    <a:pt x="412" y="207"/>
                  </a:lnTo>
                  <a:lnTo>
                    <a:pt x="413" y="208"/>
                  </a:lnTo>
                  <a:lnTo>
                    <a:pt x="401" y="162"/>
                  </a:lnTo>
                  <a:lnTo>
                    <a:pt x="401" y="164"/>
                  </a:lnTo>
                  <a:lnTo>
                    <a:pt x="382" y="122"/>
                  </a:lnTo>
                  <a:lnTo>
                    <a:pt x="383" y="123"/>
                  </a:lnTo>
                  <a:lnTo>
                    <a:pt x="357" y="86"/>
                  </a:lnTo>
                  <a:lnTo>
                    <a:pt x="358" y="87"/>
                  </a:lnTo>
                  <a:lnTo>
                    <a:pt x="327" y="57"/>
                  </a:lnTo>
                  <a:lnTo>
                    <a:pt x="328" y="58"/>
                  </a:lnTo>
                  <a:lnTo>
                    <a:pt x="293" y="35"/>
                  </a:lnTo>
                  <a:lnTo>
                    <a:pt x="295" y="36"/>
                  </a:lnTo>
                  <a:lnTo>
                    <a:pt x="256" y="21"/>
                  </a:lnTo>
                  <a:lnTo>
                    <a:pt x="258" y="21"/>
                  </a:lnTo>
                  <a:lnTo>
                    <a:pt x="216" y="16"/>
                  </a:lnTo>
                  <a:lnTo>
                    <a:pt x="217" y="16"/>
                  </a:lnTo>
                  <a:lnTo>
                    <a:pt x="175" y="21"/>
                  </a:lnTo>
                  <a:lnTo>
                    <a:pt x="177" y="21"/>
                  </a:lnTo>
                  <a:lnTo>
                    <a:pt x="138" y="36"/>
                  </a:lnTo>
                  <a:lnTo>
                    <a:pt x="140" y="35"/>
                  </a:lnTo>
                  <a:lnTo>
                    <a:pt x="105" y="58"/>
                  </a:lnTo>
                  <a:lnTo>
                    <a:pt x="106" y="57"/>
                  </a:lnTo>
                  <a:lnTo>
                    <a:pt x="75" y="87"/>
                  </a:lnTo>
                  <a:lnTo>
                    <a:pt x="76" y="86"/>
                  </a:lnTo>
                  <a:lnTo>
                    <a:pt x="51" y="123"/>
                  </a:lnTo>
                  <a:lnTo>
                    <a:pt x="52" y="122"/>
                  </a:lnTo>
                  <a:lnTo>
                    <a:pt x="32" y="164"/>
                  </a:lnTo>
                  <a:lnTo>
                    <a:pt x="32" y="162"/>
                  </a:lnTo>
                  <a:lnTo>
                    <a:pt x="20" y="208"/>
                  </a:lnTo>
                  <a:lnTo>
                    <a:pt x="20" y="207"/>
                  </a:lnTo>
                  <a:lnTo>
                    <a:pt x="16" y="257"/>
                  </a:lnTo>
                  <a:lnTo>
                    <a:pt x="16" y="256"/>
                  </a:lnTo>
                  <a:lnTo>
                    <a:pt x="20" y="30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7" name="Freeform 43"/>
            <p:cNvSpPr>
              <a:spLocks/>
            </p:cNvSpPr>
            <p:nvPr/>
          </p:nvSpPr>
          <p:spPr bwMode="auto">
            <a:xfrm>
              <a:off x="2810" y="2830"/>
              <a:ext cx="203" cy="183"/>
            </a:xfrm>
            <a:custGeom>
              <a:avLst/>
              <a:gdLst/>
              <a:ahLst/>
              <a:cxnLst>
                <a:cxn ang="0">
                  <a:pos x="4" y="0"/>
                </a:cxn>
                <a:cxn ang="0">
                  <a:pos x="203" y="179"/>
                </a:cxn>
                <a:cxn ang="0">
                  <a:pos x="199" y="183"/>
                </a:cxn>
                <a:cxn ang="0">
                  <a:pos x="0" y="4"/>
                </a:cxn>
                <a:cxn ang="0">
                  <a:pos x="4" y="0"/>
                </a:cxn>
              </a:cxnLst>
              <a:rect l="0" t="0" r="r" b="b"/>
              <a:pathLst>
                <a:path w="203" h="183">
                  <a:moveTo>
                    <a:pt x="4" y="0"/>
                  </a:moveTo>
                  <a:lnTo>
                    <a:pt x="203" y="179"/>
                  </a:lnTo>
                  <a:lnTo>
                    <a:pt x="199" y="183"/>
                  </a:lnTo>
                  <a:lnTo>
                    <a:pt x="0" y="4"/>
                  </a:lnTo>
                  <a:lnTo>
                    <a:pt x="4"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8" name="Freeform 44"/>
            <p:cNvSpPr>
              <a:spLocks noEditPoints="1"/>
            </p:cNvSpPr>
            <p:nvPr/>
          </p:nvSpPr>
          <p:spPr bwMode="auto">
            <a:xfrm>
              <a:off x="2811" y="2772"/>
              <a:ext cx="709" cy="241"/>
            </a:xfrm>
            <a:custGeom>
              <a:avLst/>
              <a:gdLst/>
              <a:ahLst/>
              <a:cxnLst>
                <a:cxn ang="0">
                  <a:pos x="22" y="7"/>
                </a:cxn>
                <a:cxn ang="0">
                  <a:pos x="0" y="5"/>
                </a:cxn>
                <a:cxn ang="0">
                  <a:pos x="36" y="12"/>
                </a:cxn>
                <a:cxn ang="0">
                  <a:pos x="55" y="23"/>
                </a:cxn>
                <a:cxn ang="0">
                  <a:pos x="36" y="12"/>
                </a:cxn>
                <a:cxn ang="0">
                  <a:pos x="91" y="30"/>
                </a:cxn>
                <a:cxn ang="0">
                  <a:pos x="70" y="28"/>
                </a:cxn>
                <a:cxn ang="0">
                  <a:pos x="106" y="35"/>
                </a:cxn>
                <a:cxn ang="0">
                  <a:pos x="124" y="47"/>
                </a:cxn>
                <a:cxn ang="0">
                  <a:pos x="106" y="35"/>
                </a:cxn>
                <a:cxn ang="0">
                  <a:pos x="161" y="53"/>
                </a:cxn>
                <a:cxn ang="0">
                  <a:pos x="139" y="52"/>
                </a:cxn>
                <a:cxn ang="0">
                  <a:pos x="176" y="58"/>
                </a:cxn>
                <a:cxn ang="0">
                  <a:pos x="194" y="70"/>
                </a:cxn>
                <a:cxn ang="0">
                  <a:pos x="176" y="58"/>
                </a:cxn>
                <a:cxn ang="0">
                  <a:pos x="231" y="77"/>
                </a:cxn>
                <a:cxn ang="0">
                  <a:pos x="209" y="75"/>
                </a:cxn>
                <a:cxn ang="0">
                  <a:pos x="246" y="82"/>
                </a:cxn>
                <a:cxn ang="0">
                  <a:pos x="264" y="93"/>
                </a:cxn>
                <a:cxn ang="0">
                  <a:pos x="246" y="82"/>
                </a:cxn>
                <a:cxn ang="0">
                  <a:pos x="300" y="100"/>
                </a:cxn>
                <a:cxn ang="0">
                  <a:pos x="279" y="98"/>
                </a:cxn>
                <a:cxn ang="0">
                  <a:pos x="315" y="105"/>
                </a:cxn>
                <a:cxn ang="0">
                  <a:pos x="333" y="116"/>
                </a:cxn>
                <a:cxn ang="0">
                  <a:pos x="315" y="105"/>
                </a:cxn>
                <a:cxn ang="0">
                  <a:pos x="370" y="123"/>
                </a:cxn>
                <a:cxn ang="0">
                  <a:pos x="348" y="122"/>
                </a:cxn>
                <a:cxn ang="0">
                  <a:pos x="385" y="128"/>
                </a:cxn>
                <a:cxn ang="0">
                  <a:pos x="403" y="140"/>
                </a:cxn>
                <a:cxn ang="0">
                  <a:pos x="385" y="128"/>
                </a:cxn>
                <a:cxn ang="0">
                  <a:pos x="439" y="147"/>
                </a:cxn>
                <a:cxn ang="0">
                  <a:pos x="418" y="145"/>
                </a:cxn>
                <a:cxn ang="0">
                  <a:pos x="455" y="151"/>
                </a:cxn>
                <a:cxn ang="0">
                  <a:pos x="473" y="163"/>
                </a:cxn>
                <a:cxn ang="0">
                  <a:pos x="455" y="151"/>
                </a:cxn>
                <a:cxn ang="0">
                  <a:pos x="509" y="170"/>
                </a:cxn>
                <a:cxn ang="0">
                  <a:pos x="488" y="168"/>
                </a:cxn>
                <a:cxn ang="0">
                  <a:pos x="524" y="175"/>
                </a:cxn>
                <a:cxn ang="0">
                  <a:pos x="542" y="186"/>
                </a:cxn>
                <a:cxn ang="0">
                  <a:pos x="524" y="175"/>
                </a:cxn>
                <a:cxn ang="0">
                  <a:pos x="579" y="193"/>
                </a:cxn>
                <a:cxn ang="0">
                  <a:pos x="557" y="191"/>
                </a:cxn>
                <a:cxn ang="0">
                  <a:pos x="594" y="198"/>
                </a:cxn>
                <a:cxn ang="0">
                  <a:pos x="612" y="210"/>
                </a:cxn>
                <a:cxn ang="0">
                  <a:pos x="594" y="198"/>
                </a:cxn>
                <a:cxn ang="0">
                  <a:pos x="648" y="216"/>
                </a:cxn>
                <a:cxn ang="0">
                  <a:pos x="627" y="215"/>
                </a:cxn>
                <a:cxn ang="0">
                  <a:pos x="663" y="221"/>
                </a:cxn>
                <a:cxn ang="0">
                  <a:pos x="682" y="233"/>
                </a:cxn>
                <a:cxn ang="0">
                  <a:pos x="663" y="221"/>
                </a:cxn>
                <a:cxn ang="0">
                  <a:pos x="709" y="237"/>
                </a:cxn>
                <a:cxn ang="0">
                  <a:pos x="697" y="238"/>
                </a:cxn>
              </a:cxnLst>
              <a:rect l="0" t="0" r="r" b="b"/>
              <a:pathLst>
                <a:path w="709" h="241">
                  <a:moveTo>
                    <a:pt x="2" y="0"/>
                  </a:moveTo>
                  <a:lnTo>
                    <a:pt x="22" y="7"/>
                  </a:lnTo>
                  <a:lnTo>
                    <a:pt x="20" y="12"/>
                  </a:lnTo>
                  <a:lnTo>
                    <a:pt x="0" y="5"/>
                  </a:lnTo>
                  <a:lnTo>
                    <a:pt x="2" y="0"/>
                  </a:lnTo>
                  <a:close/>
                  <a:moveTo>
                    <a:pt x="36" y="12"/>
                  </a:moveTo>
                  <a:lnTo>
                    <a:pt x="56" y="19"/>
                  </a:lnTo>
                  <a:lnTo>
                    <a:pt x="55" y="23"/>
                  </a:lnTo>
                  <a:lnTo>
                    <a:pt x="35" y="17"/>
                  </a:lnTo>
                  <a:lnTo>
                    <a:pt x="36" y="12"/>
                  </a:lnTo>
                  <a:close/>
                  <a:moveTo>
                    <a:pt x="71" y="23"/>
                  </a:moveTo>
                  <a:lnTo>
                    <a:pt x="91" y="30"/>
                  </a:lnTo>
                  <a:lnTo>
                    <a:pt x="89" y="35"/>
                  </a:lnTo>
                  <a:lnTo>
                    <a:pt x="70" y="28"/>
                  </a:lnTo>
                  <a:lnTo>
                    <a:pt x="71" y="23"/>
                  </a:lnTo>
                  <a:close/>
                  <a:moveTo>
                    <a:pt x="106" y="35"/>
                  </a:moveTo>
                  <a:lnTo>
                    <a:pt x="126" y="42"/>
                  </a:lnTo>
                  <a:lnTo>
                    <a:pt x="124" y="47"/>
                  </a:lnTo>
                  <a:lnTo>
                    <a:pt x="104" y="40"/>
                  </a:lnTo>
                  <a:lnTo>
                    <a:pt x="106" y="35"/>
                  </a:lnTo>
                  <a:close/>
                  <a:moveTo>
                    <a:pt x="141" y="47"/>
                  </a:moveTo>
                  <a:lnTo>
                    <a:pt x="161" y="53"/>
                  </a:lnTo>
                  <a:lnTo>
                    <a:pt x="159" y="58"/>
                  </a:lnTo>
                  <a:lnTo>
                    <a:pt x="139" y="52"/>
                  </a:lnTo>
                  <a:lnTo>
                    <a:pt x="141" y="47"/>
                  </a:lnTo>
                  <a:close/>
                  <a:moveTo>
                    <a:pt x="176" y="58"/>
                  </a:moveTo>
                  <a:lnTo>
                    <a:pt x="196" y="65"/>
                  </a:lnTo>
                  <a:lnTo>
                    <a:pt x="194" y="70"/>
                  </a:lnTo>
                  <a:lnTo>
                    <a:pt x="174" y="63"/>
                  </a:lnTo>
                  <a:lnTo>
                    <a:pt x="176" y="58"/>
                  </a:lnTo>
                  <a:close/>
                  <a:moveTo>
                    <a:pt x="211" y="70"/>
                  </a:moveTo>
                  <a:lnTo>
                    <a:pt x="231" y="77"/>
                  </a:lnTo>
                  <a:lnTo>
                    <a:pt x="229" y="82"/>
                  </a:lnTo>
                  <a:lnTo>
                    <a:pt x="209" y="75"/>
                  </a:lnTo>
                  <a:lnTo>
                    <a:pt x="211" y="70"/>
                  </a:lnTo>
                  <a:close/>
                  <a:moveTo>
                    <a:pt x="246" y="82"/>
                  </a:moveTo>
                  <a:lnTo>
                    <a:pt x="265" y="88"/>
                  </a:lnTo>
                  <a:lnTo>
                    <a:pt x="264" y="93"/>
                  </a:lnTo>
                  <a:lnTo>
                    <a:pt x="244" y="86"/>
                  </a:lnTo>
                  <a:lnTo>
                    <a:pt x="246" y="82"/>
                  </a:lnTo>
                  <a:close/>
                  <a:moveTo>
                    <a:pt x="280" y="93"/>
                  </a:moveTo>
                  <a:lnTo>
                    <a:pt x="300" y="100"/>
                  </a:lnTo>
                  <a:lnTo>
                    <a:pt x="299" y="105"/>
                  </a:lnTo>
                  <a:lnTo>
                    <a:pt x="279" y="98"/>
                  </a:lnTo>
                  <a:lnTo>
                    <a:pt x="280" y="93"/>
                  </a:lnTo>
                  <a:close/>
                  <a:moveTo>
                    <a:pt x="315" y="105"/>
                  </a:moveTo>
                  <a:lnTo>
                    <a:pt x="335" y="111"/>
                  </a:lnTo>
                  <a:lnTo>
                    <a:pt x="333" y="116"/>
                  </a:lnTo>
                  <a:lnTo>
                    <a:pt x="313" y="110"/>
                  </a:lnTo>
                  <a:lnTo>
                    <a:pt x="315" y="105"/>
                  </a:lnTo>
                  <a:close/>
                  <a:moveTo>
                    <a:pt x="350" y="116"/>
                  </a:moveTo>
                  <a:lnTo>
                    <a:pt x="370" y="123"/>
                  </a:lnTo>
                  <a:lnTo>
                    <a:pt x="368" y="128"/>
                  </a:lnTo>
                  <a:lnTo>
                    <a:pt x="348" y="122"/>
                  </a:lnTo>
                  <a:lnTo>
                    <a:pt x="350" y="116"/>
                  </a:lnTo>
                  <a:close/>
                  <a:moveTo>
                    <a:pt x="385" y="128"/>
                  </a:moveTo>
                  <a:lnTo>
                    <a:pt x="405" y="135"/>
                  </a:lnTo>
                  <a:lnTo>
                    <a:pt x="403" y="140"/>
                  </a:lnTo>
                  <a:lnTo>
                    <a:pt x="383" y="133"/>
                  </a:lnTo>
                  <a:lnTo>
                    <a:pt x="385" y="128"/>
                  </a:lnTo>
                  <a:close/>
                  <a:moveTo>
                    <a:pt x="419" y="140"/>
                  </a:moveTo>
                  <a:lnTo>
                    <a:pt x="439" y="147"/>
                  </a:lnTo>
                  <a:lnTo>
                    <a:pt x="438" y="151"/>
                  </a:lnTo>
                  <a:lnTo>
                    <a:pt x="418" y="145"/>
                  </a:lnTo>
                  <a:lnTo>
                    <a:pt x="419" y="140"/>
                  </a:lnTo>
                  <a:close/>
                  <a:moveTo>
                    <a:pt x="455" y="151"/>
                  </a:moveTo>
                  <a:lnTo>
                    <a:pt x="474" y="158"/>
                  </a:lnTo>
                  <a:lnTo>
                    <a:pt x="473" y="163"/>
                  </a:lnTo>
                  <a:lnTo>
                    <a:pt x="453" y="156"/>
                  </a:lnTo>
                  <a:lnTo>
                    <a:pt x="455" y="151"/>
                  </a:lnTo>
                  <a:close/>
                  <a:moveTo>
                    <a:pt x="489" y="163"/>
                  </a:moveTo>
                  <a:lnTo>
                    <a:pt x="509" y="170"/>
                  </a:lnTo>
                  <a:lnTo>
                    <a:pt x="508" y="175"/>
                  </a:lnTo>
                  <a:lnTo>
                    <a:pt x="488" y="168"/>
                  </a:lnTo>
                  <a:lnTo>
                    <a:pt x="489" y="163"/>
                  </a:lnTo>
                  <a:close/>
                  <a:moveTo>
                    <a:pt x="524" y="175"/>
                  </a:moveTo>
                  <a:lnTo>
                    <a:pt x="544" y="181"/>
                  </a:lnTo>
                  <a:lnTo>
                    <a:pt x="542" y="186"/>
                  </a:lnTo>
                  <a:lnTo>
                    <a:pt x="522" y="180"/>
                  </a:lnTo>
                  <a:lnTo>
                    <a:pt x="524" y="175"/>
                  </a:lnTo>
                  <a:close/>
                  <a:moveTo>
                    <a:pt x="559" y="186"/>
                  </a:moveTo>
                  <a:lnTo>
                    <a:pt x="579" y="193"/>
                  </a:lnTo>
                  <a:lnTo>
                    <a:pt x="577" y="198"/>
                  </a:lnTo>
                  <a:lnTo>
                    <a:pt x="557" y="191"/>
                  </a:lnTo>
                  <a:lnTo>
                    <a:pt x="559" y="186"/>
                  </a:lnTo>
                  <a:close/>
                  <a:moveTo>
                    <a:pt x="594" y="198"/>
                  </a:moveTo>
                  <a:lnTo>
                    <a:pt x="614" y="205"/>
                  </a:lnTo>
                  <a:lnTo>
                    <a:pt x="612" y="210"/>
                  </a:lnTo>
                  <a:lnTo>
                    <a:pt x="592" y="203"/>
                  </a:lnTo>
                  <a:lnTo>
                    <a:pt x="594" y="198"/>
                  </a:lnTo>
                  <a:close/>
                  <a:moveTo>
                    <a:pt x="628" y="210"/>
                  </a:moveTo>
                  <a:lnTo>
                    <a:pt x="648" y="216"/>
                  </a:lnTo>
                  <a:lnTo>
                    <a:pt x="647" y="221"/>
                  </a:lnTo>
                  <a:lnTo>
                    <a:pt x="627" y="215"/>
                  </a:lnTo>
                  <a:lnTo>
                    <a:pt x="628" y="210"/>
                  </a:lnTo>
                  <a:close/>
                  <a:moveTo>
                    <a:pt x="663" y="221"/>
                  </a:moveTo>
                  <a:lnTo>
                    <a:pt x="683" y="228"/>
                  </a:lnTo>
                  <a:lnTo>
                    <a:pt x="682" y="233"/>
                  </a:lnTo>
                  <a:lnTo>
                    <a:pt x="662" y="226"/>
                  </a:lnTo>
                  <a:lnTo>
                    <a:pt x="663" y="221"/>
                  </a:lnTo>
                  <a:close/>
                  <a:moveTo>
                    <a:pt x="698" y="233"/>
                  </a:moveTo>
                  <a:lnTo>
                    <a:pt x="709" y="237"/>
                  </a:lnTo>
                  <a:lnTo>
                    <a:pt x="707" y="241"/>
                  </a:lnTo>
                  <a:lnTo>
                    <a:pt x="697" y="238"/>
                  </a:lnTo>
                  <a:lnTo>
                    <a:pt x="698" y="2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69" name="Freeform 45"/>
            <p:cNvSpPr>
              <a:spLocks noEditPoints="1"/>
            </p:cNvSpPr>
            <p:nvPr/>
          </p:nvSpPr>
          <p:spPr bwMode="auto">
            <a:xfrm>
              <a:off x="2851" y="2532"/>
              <a:ext cx="199" cy="443"/>
            </a:xfrm>
            <a:custGeom>
              <a:avLst/>
              <a:gdLst/>
              <a:ahLst/>
              <a:cxnLst>
                <a:cxn ang="0">
                  <a:pos x="14" y="19"/>
                </a:cxn>
                <a:cxn ang="0">
                  <a:pos x="0" y="2"/>
                </a:cxn>
                <a:cxn ang="0">
                  <a:pos x="20" y="34"/>
                </a:cxn>
                <a:cxn ang="0">
                  <a:pos x="24" y="55"/>
                </a:cxn>
                <a:cxn ang="0">
                  <a:pos x="20" y="34"/>
                </a:cxn>
                <a:cxn ang="0">
                  <a:pos x="43" y="86"/>
                </a:cxn>
                <a:cxn ang="0">
                  <a:pos x="30" y="69"/>
                </a:cxn>
                <a:cxn ang="0">
                  <a:pos x="49" y="101"/>
                </a:cxn>
                <a:cxn ang="0">
                  <a:pos x="53" y="122"/>
                </a:cxn>
                <a:cxn ang="0">
                  <a:pos x="49" y="101"/>
                </a:cxn>
                <a:cxn ang="0">
                  <a:pos x="73" y="154"/>
                </a:cxn>
                <a:cxn ang="0">
                  <a:pos x="60" y="137"/>
                </a:cxn>
                <a:cxn ang="0">
                  <a:pos x="79" y="168"/>
                </a:cxn>
                <a:cxn ang="0">
                  <a:pos x="83" y="190"/>
                </a:cxn>
                <a:cxn ang="0">
                  <a:pos x="79" y="168"/>
                </a:cxn>
                <a:cxn ang="0">
                  <a:pos x="102" y="221"/>
                </a:cxn>
                <a:cxn ang="0">
                  <a:pos x="89" y="204"/>
                </a:cxn>
                <a:cxn ang="0">
                  <a:pos x="109" y="236"/>
                </a:cxn>
                <a:cxn ang="0">
                  <a:pos x="112" y="257"/>
                </a:cxn>
                <a:cxn ang="0">
                  <a:pos x="109" y="236"/>
                </a:cxn>
                <a:cxn ang="0">
                  <a:pos x="132" y="289"/>
                </a:cxn>
                <a:cxn ang="0">
                  <a:pos x="119" y="271"/>
                </a:cxn>
                <a:cxn ang="0">
                  <a:pos x="138" y="303"/>
                </a:cxn>
                <a:cxn ang="0">
                  <a:pos x="142" y="325"/>
                </a:cxn>
                <a:cxn ang="0">
                  <a:pos x="138" y="303"/>
                </a:cxn>
                <a:cxn ang="0">
                  <a:pos x="162" y="356"/>
                </a:cxn>
                <a:cxn ang="0">
                  <a:pos x="148" y="339"/>
                </a:cxn>
                <a:cxn ang="0">
                  <a:pos x="168" y="370"/>
                </a:cxn>
                <a:cxn ang="0">
                  <a:pos x="172" y="392"/>
                </a:cxn>
                <a:cxn ang="0">
                  <a:pos x="168" y="370"/>
                </a:cxn>
                <a:cxn ang="0">
                  <a:pos x="191" y="423"/>
                </a:cxn>
                <a:cxn ang="0">
                  <a:pos x="178" y="406"/>
                </a:cxn>
                <a:cxn ang="0">
                  <a:pos x="197" y="438"/>
                </a:cxn>
                <a:cxn ang="0">
                  <a:pos x="194" y="443"/>
                </a:cxn>
                <a:cxn ang="0">
                  <a:pos x="197" y="438"/>
                </a:cxn>
              </a:cxnLst>
              <a:rect l="0" t="0" r="r" b="b"/>
              <a:pathLst>
                <a:path w="199" h="443">
                  <a:moveTo>
                    <a:pt x="5" y="0"/>
                  </a:moveTo>
                  <a:lnTo>
                    <a:pt x="14" y="19"/>
                  </a:lnTo>
                  <a:lnTo>
                    <a:pt x="9" y="21"/>
                  </a:lnTo>
                  <a:lnTo>
                    <a:pt x="0" y="2"/>
                  </a:lnTo>
                  <a:lnTo>
                    <a:pt x="5" y="0"/>
                  </a:lnTo>
                  <a:close/>
                  <a:moveTo>
                    <a:pt x="20" y="34"/>
                  </a:moveTo>
                  <a:lnTo>
                    <a:pt x="28" y="53"/>
                  </a:lnTo>
                  <a:lnTo>
                    <a:pt x="24" y="55"/>
                  </a:lnTo>
                  <a:lnTo>
                    <a:pt x="15" y="36"/>
                  </a:lnTo>
                  <a:lnTo>
                    <a:pt x="20" y="34"/>
                  </a:lnTo>
                  <a:close/>
                  <a:moveTo>
                    <a:pt x="35" y="67"/>
                  </a:moveTo>
                  <a:lnTo>
                    <a:pt x="43" y="86"/>
                  </a:lnTo>
                  <a:lnTo>
                    <a:pt x="38" y="89"/>
                  </a:lnTo>
                  <a:lnTo>
                    <a:pt x="30" y="69"/>
                  </a:lnTo>
                  <a:lnTo>
                    <a:pt x="35" y="67"/>
                  </a:lnTo>
                  <a:close/>
                  <a:moveTo>
                    <a:pt x="49" y="101"/>
                  </a:moveTo>
                  <a:lnTo>
                    <a:pt x="58" y="120"/>
                  </a:lnTo>
                  <a:lnTo>
                    <a:pt x="53" y="122"/>
                  </a:lnTo>
                  <a:lnTo>
                    <a:pt x="45" y="103"/>
                  </a:lnTo>
                  <a:lnTo>
                    <a:pt x="49" y="101"/>
                  </a:lnTo>
                  <a:close/>
                  <a:moveTo>
                    <a:pt x="64" y="135"/>
                  </a:moveTo>
                  <a:lnTo>
                    <a:pt x="73" y="154"/>
                  </a:lnTo>
                  <a:lnTo>
                    <a:pt x="68" y="156"/>
                  </a:lnTo>
                  <a:lnTo>
                    <a:pt x="60" y="137"/>
                  </a:lnTo>
                  <a:lnTo>
                    <a:pt x="64" y="135"/>
                  </a:lnTo>
                  <a:close/>
                  <a:moveTo>
                    <a:pt x="79" y="168"/>
                  </a:moveTo>
                  <a:lnTo>
                    <a:pt x="88" y="188"/>
                  </a:lnTo>
                  <a:lnTo>
                    <a:pt x="83" y="190"/>
                  </a:lnTo>
                  <a:lnTo>
                    <a:pt x="74" y="171"/>
                  </a:lnTo>
                  <a:lnTo>
                    <a:pt x="79" y="168"/>
                  </a:lnTo>
                  <a:close/>
                  <a:moveTo>
                    <a:pt x="94" y="202"/>
                  </a:moveTo>
                  <a:lnTo>
                    <a:pt x="102" y="221"/>
                  </a:lnTo>
                  <a:lnTo>
                    <a:pt x="98" y="223"/>
                  </a:lnTo>
                  <a:lnTo>
                    <a:pt x="89" y="204"/>
                  </a:lnTo>
                  <a:lnTo>
                    <a:pt x="94" y="202"/>
                  </a:lnTo>
                  <a:close/>
                  <a:moveTo>
                    <a:pt x="109" y="236"/>
                  </a:moveTo>
                  <a:lnTo>
                    <a:pt x="117" y="255"/>
                  </a:lnTo>
                  <a:lnTo>
                    <a:pt x="112" y="257"/>
                  </a:lnTo>
                  <a:lnTo>
                    <a:pt x="104" y="238"/>
                  </a:lnTo>
                  <a:lnTo>
                    <a:pt x="109" y="236"/>
                  </a:lnTo>
                  <a:close/>
                  <a:moveTo>
                    <a:pt x="123" y="269"/>
                  </a:moveTo>
                  <a:lnTo>
                    <a:pt x="132" y="289"/>
                  </a:lnTo>
                  <a:lnTo>
                    <a:pt x="127" y="291"/>
                  </a:lnTo>
                  <a:lnTo>
                    <a:pt x="119" y="271"/>
                  </a:lnTo>
                  <a:lnTo>
                    <a:pt x="123" y="269"/>
                  </a:lnTo>
                  <a:close/>
                  <a:moveTo>
                    <a:pt x="138" y="303"/>
                  </a:moveTo>
                  <a:lnTo>
                    <a:pt x="147" y="322"/>
                  </a:lnTo>
                  <a:lnTo>
                    <a:pt x="142" y="325"/>
                  </a:lnTo>
                  <a:lnTo>
                    <a:pt x="134" y="305"/>
                  </a:lnTo>
                  <a:lnTo>
                    <a:pt x="138" y="303"/>
                  </a:lnTo>
                  <a:close/>
                  <a:moveTo>
                    <a:pt x="153" y="337"/>
                  </a:moveTo>
                  <a:lnTo>
                    <a:pt x="162" y="356"/>
                  </a:lnTo>
                  <a:lnTo>
                    <a:pt x="157" y="358"/>
                  </a:lnTo>
                  <a:lnTo>
                    <a:pt x="148" y="339"/>
                  </a:lnTo>
                  <a:lnTo>
                    <a:pt x="153" y="337"/>
                  </a:lnTo>
                  <a:close/>
                  <a:moveTo>
                    <a:pt x="168" y="370"/>
                  </a:moveTo>
                  <a:lnTo>
                    <a:pt x="176" y="390"/>
                  </a:lnTo>
                  <a:lnTo>
                    <a:pt x="172" y="392"/>
                  </a:lnTo>
                  <a:lnTo>
                    <a:pt x="163" y="372"/>
                  </a:lnTo>
                  <a:lnTo>
                    <a:pt x="168" y="370"/>
                  </a:lnTo>
                  <a:close/>
                  <a:moveTo>
                    <a:pt x="183" y="404"/>
                  </a:moveTo>
                  <a:lnTo>
                    <a:pt x="191" y="423"/>
                  </a:lnTo>
                  <a:lnTo>
                    <a:pt x="186" y="426"/>
                  </a:lnTo>
                  <a:lnTo>
                    <a:pt x="178" y="406"/>
                  </a:lnTo>
                  <a:lnTo>
                    <a:pt x="183" y="404"/>
                  </a:lnTo>
                  <a:close/>
                  <a:moveTo>
                    <a:pt x="197" y="438"/>
                  </a:moveTo>
                  <a:lnTo>
                    <a:pt x="199" y="441"/>
                  </a:lnTo>
                  <a:lnTo>
                    <a:pt x="194" y="443"/>
                  </a:lnTo>
                  <a:lnTo>
                    <a:pt x="193" y="440"/>
                  </a:lnTo>
                  <a:lnTo>
                    <a:pt x="197" y="4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52294" name="Group 70"/>
            <p:cNvGrpSpPr>
              <a:grpSpLocks/>
            </p:cNvGrpSpPr>
            <p:nvPr/>
          </p:nvGrpSpPr>
          <p:grpSpPr bwMode="auto">
            <a:xfrm>
              <a:off x="2581" y="1879"/>
              <a:ext cx="389" cy="237"/>
              <a:chOff x="2581" y="1879"/>
              <a:chExt cx="389" cy="237"/>
            </a:xfrm>
          </p:grpSpPr>
          <p:sp>
            <p:nvSpPr>
              <p:cNvPr id="52270" name="Oval 46"/>
              <p:cNvSpPr>
                <a:spLocks noChangeArrowheads="1"/>
              </p:cNvSpPr>
              <p:nvPr/>
            </p:nvSpPr>
            <p:spPr bwMode="auto">
              <a:xfrm>
                <a:off x="2581" y="1982"/>
                <a:ext cx="388" cy="110"/>
              </a:xfrm>
              <a:prstGeom prst="ellipse">
                <a:avLst/>
              </a:prstGeom>
              <a:solidFill>
                <a:srgbClr val="0078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71" name="Oval 47"/>
              <p:cNvSpPr>
                <a:spLocks noChangeArrowheads="1"/>
              </p:cNvSpPr>
              <p:nvPr/>
            </p:nvSpPr>
            <p:spPr bwMode="auto">
              <a:xfrm>
                <a:off x="2581" y="1982"/>
                <a:ext cx="388" cy="110"/>
              </a:xfrm>
              <a:prstGeom prst="ellipse">
                <a:avLst/>
              </a:pr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272" name="Rectangle 48"/>
              <p:cNvSpPr>
                <a:spLocks noChangeArrowheads="1"/>
              </p:cNvSpPr>
              <p:nvPr/>
            </p:nvSpPr>
            <p:spPr bwMode="auto">
              <a:xfrm>
                <a:off x="2581" y="1960"/>
                <a:ext cx="388" cy="79"/>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273" name="Rectangle 49"/>
              <p:cNvSpPr>
                <a:spLocks noChangeArrowheads="1"/>
              </p:cNvSpPr>
              <p:nvPr/>
            </p:nvSpPr>
            <p:spPr bwMode="auto">
              <a:xfrm>
                <a:off x="2581" y="1960"/>
                <a:ext cx="388" cy="79"/>
              </a:xfrm>
              <a:prstGeom prst="rect">
                <a:avLst/>
              </a:prstGeom>
              <a:solidFill>
                <a:srgbClr val="0078A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274" name="Oval 50"/>
              <p:cNvSpPr>
                <a:spLocks noChangeArrowheads="1"/>
              </p:cNvSpPr>
              <p:nvPr/>
            </p:nvSpPr>
            <p:spPr bwMode="auto">
              <a:xfrm>
                <a:off x="2581" y="1903"/>
                <a:ext cx="388" cy="110"/>
              </a:xfrm>
              <a:prstGeom prst="ellipse">
                <a:avLst/>
              </a:prstGeom>
              <a:solidFill>
                <a:srgbClr val="00B4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75" name="Oval 51"/>
              <p:cNvSpPr>
                <a:spLocks noChangeArrowheads="1"/>
              </p:cNvSpPr>
              <p:nvPr/>
            </p:nvSpPr>
            <p:spPr bwMode="auto">
              <a:xfrm>
                <a:off x="2581" y="1903"/>
                <a:ext cx="388" cy="110"/>
              </a:xfrm>
              <a:prstGeom prst="ellipse">
                <a:avLst/>
              </a:pr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276" name="Freeform 52"/>
              <p:cNvSpPr>
                <a:spLocks/>
              </p:cNvSpPr>
              <p:nvPr/>
            </p:nvSpPr>
            <p:spPr bwMode="auto">
              <a:xfrm>
                <a:off x="2780" y="1919"/>
                <a:ext cx="127" cy="35"/>
              </a:xfrm>
              <a:custGeom>
                <a:avLst/>
                <a:gdLst/>
                <a:ahLst/>
                <a:cxnLst>
                  <a:cxn ang="0">
                    <a:pos x="0" y="27"/>
                  </a:cxn>
                  <a:cxn ang="0">
                    <a:pos x="28" y="35"/>
                  </a:cxn>
                  <a:cxn ang="0">
                    <a:pos x="97" y="11"/>
                  </a:cxn>
                  <a:cxn ang="0">
                    <a:pos x="127" y="19"/>
                  </a:cxn>
                  <a:cxn ang="0">
                    <a:pos x="111" y="0"/>
                  </a:cxn>
                  <a:cxn ang="0">
                    <a:pos x="30" y="0"/>
                  </a:cxn>
                  <a:cxn ang="0">
                    <a:pos x="64" y="6"/>
                  </a:cxn>
                  <a:cxn ang="0">
                    <a:pos x="0" y="27"/>
                  </a:cxn>
                </a:cxnLst>
                <a:rect l="0" t="0" r="r" b="b"/>
                <a:pathLst>
                  <a:path w="127" h="35">
                    <a:moveTo>
                      <a:pt x="0" y="27"/>
                    </a:moveTo>
                    <a:lnTo>
                      <a:pt x="28" y="35"/>
                    </a:lnTo>
                    <a:lnTo>
                      <a:pt x="97" y="11"/>
                    </a:lnTo>
                    <a:lnTo>
                      <a:pt x="127" y="19"/>
                    </a:lnTo>
                    <a:lnTo>
                      <a:pt x="111" y="0"/>
                    </a:lnTo>
                    <a:lnTo>
                      <a:pt x="30" y="0"/>
                    </a:lnTo>
                    <a:lnTo>
                      <a:pt x="64" y="6"/>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77" name="Freeform 53"/>
              <p:cNvSpPr>
                <a:spLocks/>
              </p:cNvSpPr>
              <p:nvPr/>
            </p:nvSpPr>
            <p:spPr bwMode="auto">
              <a:xfrm>
                <a:off x="2780" y="1919"/>
                <a:ext cx="127" cy="35"/>
              </a:xfrm>
              <a:custGeom>
                <a:avLst/>
                <a:gdLst/>
                <a:ahLst/>
                <a:cxnLst>
                  <a:cxn ang="0">
                    <a:pos x="0" y="27"/>
                  </a:cxn>
                  <a:cxn ang="0">
                    <a:pos x="28" y="35"/>
                  </a:cxn>
                  <a:cxn ang="0">
                    <a:pos x="97" y="11"/>
                  </a:cxn>
                  <a:cxn ang="0">
                    <a:pos x="127" y="19"/>
                  </a:cxn>
                  <a:cxn ang="0">
                    <a:pos x="111" y="0"/>
                  </a:cxn>
                  <a:cxn ang="0">
                    <a:pos x="30" y="0"/>
                  </a:cxn>
                  <a:cxn ang="0">
                    <a:pos x="64" y="6"/>
                  </a:cxn>
                  <a:cxn ang="0">
                    <a:pos x="0" y="27"/>
                  </a:cxn>
                </a:cxnLst>
                <a:rect l="0" t="0" r="r" b="b"/>
                <a:pathLst>
                  <a:path w="127" h="35">
                    <a:moveTo>
                      <a:pt x="0" y="27"/>
                    </a:moveTo>
                    <a:lnTo>
                      <a:pt x="28" y="35"/>
                    </a:lnTo>
                    <a:lnTo>
                      <a:pt x="97" y="11"/>
                    </a:lnTo>
                    <a:lnTo>
                      <a:pt x="127" y="19"/>
                    </a:lnTo>
                    <a:lnTo>
                      <a:pt x="111" y="0"/>
                    </a:lnTo>
                    <a:lnTo>
                      <a:pt x="30" y="0"/>
                    </a:lnTo>
                    <a:lnTo>
                      <a:pt x="64" y="6"/>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78" name="Freeform 54"/>
              <p:cNvSpPr>
                <a:spLocks/>
              </p:cNvSpPr>
              <p:nvPr/>
            </p:nvSpPr>
            <p:spPr bwMode="auto">
              <a:xfrm>
                <a:off x="2640" y="1960"/>
                <a:ext cx="128" cy="38"/>
              </a:xfrm>
              <a:custGeom>
                <a:avLst/>
                <a:gdLst/>
                <a:ahLst/>
                <a:cxnLst>
                  <a:cxn ang="0">
                    <a:pos x="128" y="8"/>
                  </a:cxn>
                  <a:cxn ang="0">
                    <a:pos x="100" y="0"/>
                  </a:cxn>
                  <a:cxn ang="0">
                    <a:pos x="33" y="24"/>
                  </a:cxn>
                  <a:cxn ang="0">
                    <a:pos x="0" y="16"/>
                  </a:cxn>
                  <a:cxn ang="0">
                    <a:pos x="17" y="38"/>
                  </a:cxn>
                  <a:cxn ang="0">
                    <a:pos x="100" y="38"/>
                  </a:cxn>
                  <a:cxn ang="0">
                    <a:pos x="64" y="30"/>
                  </a:cxn>
                  <a:cxn ang="0">
                    <a:pos x="128" y="8"/>
                  </a:cxn>
                </a:cxnLst>
                <a:rect l="0" t="0" r="r" b="b"/>
                <a:pathLst>
                  <a:path w="128" h="38">
                    <a:moveTo>
                      <a:pt x="128" y="8"/>
                    </a:moveTo>
                    <a:lnTo>
                      <a:pt x="100" y="0"/>
                    </a:lnTo>
                    <a:lnTo>
                      <a:pt x="33" y="24"/>
                    </a:lnTo>
                    <a:lnTo>
                      <a:pt x="0" y="16"/>
                    </a:lnTo>
                    <a:lnTo>
                      <a:pt x="17" y="38"/>
                    </a:lnTo>
                    <a:lnTo>
                      <a:pt x="100" y="38"/>
                    </a:lnTo>
                    <a:lnTo>
                      <a:pt x="64" y="30"/>
                    </a:lnTo>
                    <a:lnTo>
                      <a:pt x="128"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79" name="Freeform 55"/>
              <p:cNvSpPr>
                <a:spLocks/>
              </p:cNvSpPr>
              <p:nvPr/>
            </p:nvSpPr>
            <p:spPr bwMode="auto">
              <a:xfrm>
                <a:off x="2640" y="1960"/>
                <a:ext cx="128" cy="38"/>
              </a:xfrm>
              <a:custGeom>
                <a:avLst/>
                <a:gdLst/>
                <a:ahLst/>
                <a:cxnLst>
                  <a:cxn ang="0">
                    <a:pos x="128" y="8"/>
                  </a:cxn>
                  <a:cxn ang="0">
                    <a:pos x="100" y="0"/>
                  </a:cxn>
                  <a:cxn ang="0">
                    <a:pos x="33" y="24"/>
                  </a:cxn>
                  <a:cxn ang="0">
                    <a:pos x="0" y="16"/>
                  </a:cxn>
                  <a:cxn ang="0">
                    <a:pos x="17" y="38"/>
                  </a:cxn>
                  <a:cxn ang="0">
                    <a:pos x="100" y="38"/>
                  </a:cxn>
                  <a:cxn ang="0">
                    <a:pos x="64" y="30"/>
                  </a:cxn>
                  <a:cxn ang="0">
                    <a:pos x="128" y="8"/>
                  </a:cxn>
                </a:cxnLst>
                <a:rect l="0" t="0" r="r" b="b"/>
                <a:pathLst>
                  <a:path w="128" h="38">
                    <a:moveTo>
                      <a:pt x="128" y="8"/>
                    </a:moveTo>
                    <a:lnTo>
                      <a:pt x="100" y="0"/>
                    </a:lnTo>
                    <a:lnTo>
                      <a:pt x="33" y="24"/>
                    </a:lnTo>
                    <a:lnTo>
                      <a:pt x="0" y="16"/>
                    </a:lnTo>
                    <a:lnTo>
                      <a:pt x="17" y="38"/>
                    </a:lnTo>
                    <a:lnTo>
                      <a:pt x="100" y="38"/>
                    </a:lnTo>
                    <a:lnTo>
                      <a:pt x="64" y="30"/>
                    </a:lnTo>
                    <a:lnTo>
                      <a:pt x="128"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0" name="Freeform 56"/>
              <p:cNvSpPr>
                <a:spLocks/>
              </p:cNvSpPr>
              <p:nvPr/>
            </p:nvSpPr>
            <p:spPr bwMode="auto">
              <a:xfrm>
                <a:off x="2647" y="1917"/>
                <a:ext cx="128" cy="35"/>
              </a:xfrm>
              <a:custGeom>
                <a:avLst/>
                <a:gdLst/>
                <a:ahLst/>
                <a:cxnLst>
                  <a:cxn ang="0">
                    <a:pos x="0" y="8"/>
                  </a:cxn>
                  <a:cxn ang="0">
                    <a:pos x="29" y="0"/>
                  </a:cxn>
                  <a:cxn ang="0">
                    <a:pos x="97" y="21"/>
                  </a:cxn>
                  <a:cxn ang="0">
                    <a:pos x="128" y="15"/>
                  </a:cxn>
                  <a:cxn ang="0">
                    <a:pos x="111" y="35"/>
                  </a:cxn>
                  <a:cxn ang="0">
                    <a:pos x="31" y="35"/>
                  </a:cxn>
                  <a:cxn ang="0">
                    <a:pos x="64" y="29"/>
                  </a:cxn>
                  <a:cxn ang="0">
                    <a:pos x="0" y="8"/>
                  </a:cxn>
                </a:cxnLst>
                <a:rect l="0" t="0" r="r" b="b"/>
                <a:pathLst>
                  <a:path w="128" h="35">
                    <a:moveTo>
                      <a:pt x="0" y="8"/>
                    </a:moveTo>
                    <a:lnTo>
                      <a:pt x="29" y="0"/>
                    </a:lnTo>
                    <a:lnTo>
                      <a:pt x="97" y="21"/>
                    </a:lnTo>
                    <a:lnTo>
                      <a:pt x="128" y="15"/>
                    </a:lnTo>
                    <a:lnTo>
                      <a:pt x="111" y="35"/>
                    </a:lnTo>
                    <a:lnTo>
                      <a:pt x="31" y="35"/>
                    </a:lnTo>
                    <a:lnTo>
                      <a:pt x="64" y="29"/>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1" name="Freeform 57"/>
              <p:cNvSpPr>
                <a:spLocks/>
              </p:cNvSpPr>
              <p:nvPr/>
            </p:nvSpPr>
            <p:spPr bwMode="auto">
              <a:xfrm>
                <a:off x="2647" y="1917"/>
                <a:ext cx="128" cy="35"/>
              </a:xfrm>
              <a:custGeom>
                <a:avLst/>
                <a:gdLst/>
                <a:ahLst/>
                <a:cxnLst>
                  <a:cxn ang="0">
                    <a:pos x="0" y="8"/>
                  </a:cxn>
                  <a:cxn ang="0">
                    <a:pos x="29" y="0"/>
                  </a:cxn>
                  <a:cxn ang="0">
                    <a:pos x="97" y="21"/>
                  </a:cxn>
                  <a:cxn ang="0">
                    <a:pos x="128" y="15"/>
                  </a:cxn>
                  <a:cxn ang="0">
                    <a:pos x="111" y="35"/>
                  </a:cxn>
                  <a:cxn ang="0">
                    <a:pos x="31" y="35"/>
                  </a:cxn>
                  <a:cxn ang="0">
                    <a:pos x="64" y="29"/>
                  </a:cxn>
                  <a:cxn ang="0">
                    <a:pos x="0" y="8"/>
                  </a:cxn>
                </a:cxnLst>
                <a:rect l="0" t="0" r="r" b="b"/>
                <a:pathLst>
                  <a:path w="128" h="35">
                    <a:moveTo>
                      <a:pt x="0" y="8"/>
                    </a:moveTo>
                    <a:lnTo>
                      <a:pt x="29" y="0"/>
                    </a:lnTo>
                    <a:lnTo>
                      <a:pt x="97" y="21"/>
                    </a:lnTo>
                    <a:lnTo>
                      <a:pt x="128" y="15"/>
                    </a:lnTo>
                    <a:lnTo>
                      <a:pt x="111" y="35"/>
                    </a:lnTo>
                    <a:lnTo>
                      <a:pt x="31" y="35"/>
                    </a:lnTo>
                    <a:lnTo>
                      <a:pt x="64" y="29"/>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2" name="Freeform 58"/>
              <p:cNvSpPr>
                <a:spLocks/>
              </p:cNvSpPr>
              <p:nvPr/>
            </p:nvSpPr>
            <p:spPr bwMode="auto">
              <a:xfrm>
                <a:off x="2775" y="1964"/>
                <a:ext cx="128" cy="36"/>
              </a:xfrm>
              <a:custGeom>
                <a:avLst/>
                <a:gdLst/>
                <a:ahLst/>
                <a:cxnLst>
                  <a:cxn ang="0">
                    <a:pos x="128" y="28"/>
                  </a:cxn>
                  <a:cxn ang="0">
                    <a:pos x="99" y="36"/>
                  </a:cxn>
                  <a:cxn ang="0">
                    <a:pos x="33" y="12"/>
                  </a:cxn>
                  <a:cxn ang="0">
                    <a:pos x="0" y="20"/>
                  </a:cxn>
                  <a:cxn ang="0">
                    <a:pos x="17" y="0"/>
                  </a:cxn>
                  <a:cxn ang="0">
                    <a:pos x="99" y="0"/>
                  </a:cxn>
                  <a:cxn ang="0">
                    <a:pos x="64" y="6"/>
                  </a:cxn>
                  <a:cxn ang="0">
                    <a:pos x="128" y="28"/>
                  </a:cxn>
                </a:cxnLst>
                <a:rect l="0" t="0" r="r" b="b"/>
                <a:pathLst>
                  <a:path w="128" h="36">
                    <a:moveTo>
                      <a:pt x="128" y="28"/>
                    </a:moveTo>
                    <a:lnTo>
                      <a:pt x="99" y="36"/>
                    </a:lnTo>
                    <a:lnTo>
                      <a:pt x="33" y="12"/>
                    </a:lnTo>
                    <a:lnTo>
                      <a:pt x="0" y="20"/>
                    </a:lnTo>
                    <a:lnTo>
                      <a:pt x="17" y="0"/>
                    </a:lnTo>
                    <a:lnTo>
                      <a:pt x="99" y="0"/>
                    </a:lnTo>
                    <a:lnTo>
                      <a:pt x="64" y="6"/>
                    </a:lnTo>
                    <a:lnTo>
                      <a:pt x="128"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3" name="Freeform 59"/>
              <p:cNvSpPr>
                <a:spLocks/>
              </p:cNvSpPr>
              <p:nvPr/>
            </p:nvSpPr>
            <p:spPr bwMode="auto">
              <a:xfrm>
                <a:off x="2775" y="1964"/>
                <a:ext cx="128" cy="36"/>
              </a:xfrm>
              <a:custGeom>
                <a:avLst/>
                <a:gdLst/>
                <a:ahLst/>
                <a:cxnLst>
                  <a:cxn ang="0">
                    <a:pos x="128" y="28"/>
                  </a:cxn>
                  <a:cxn ang="0">
                    <a:pos x="99" y="36"/>
                  </a:cxn>
                  <a:cxn ang="0">
                    <a:pos x="33" y="12"/>
                  </a:cxn>
                  <a:cxn ang="0">
                    <a:pos x="0" y="20"/>
                  </a:cxn>
                  <a:cxn ang="0">
                    <a:pos x="17" y="0"/>
                  </a:cxn>
                  <a:cxn ang="0">
                    <a:pos x="99" y="0"/>
                  </a:cxn>
                  <a:cxn ang="0">
                    <a:pos x="64" y="6"/>
                  </a:cxn>
                  <a:cxn ang="0">
                    <a:pos x="128" y="28"/>
                  </a:cxn>
                </a:cxnLst>
                <a:rect l="0" t="0" r="r" b="b"/>
                <a:pathLst>
                  <a:path w="128" h="36">
                    <a:moveTo>
                      <a:pt x="128" y="28"/>
                    </a:moveTo>
                    <a:lnTo>
                      <a:pt x="99" y="36"/>
                    </a:lnTo>
                    <a:lnTo>
                      <a:pt x="33" y="12"/>
                    </a:lnTo>
                    <a:lnTo>
                      <a:pt x="0" y="20"/>
                    </a:lnTo>
                    <a:lnTo>
                      <a:pt x="17" y="0"/>
                    </a:lnTo>
                    <a:lnTo>
                      <a:pt x="99" y="0"/>
                    </a:lnTo>
                    <a:lnTo>
                      <a:pt x="64" y="6"/>
                    </a:lnTo>
                    <a:lnTo>
                      <a:pt x="128"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4" name="Freeform 60"/>
              <p:cNvSpPr>
                <a:spLocks/>
              </p:cNvSpPr>
              <p:nvPr/>
            </p:nvSpPr>
            <p:spPr bwMode="auto">
              <a:xfrm>
                <a:off x="2782" y="1921"/>
                <a:ext cx="128" cy="35"/>
              </a:xfrm>
              <a:custGeom>
                <a:avLst/>
                <a:gdLst/>
                <a:ahLst/>
                <a:cxnLst>
                  <a:cxn ang="0">
                    <a:pos x="0" y="27"/>
                  </a:cxn>
                  <a:cxn ang="0">
                    <a:pos x="28" y="35"/>
                  </a:cxn>
                  <a:cxn ang="0">
                    <a:pos x="97" y="11"/>
                  </a:cxn>
                  <a:cxn ang="0">
                    <a:pos x="128" y="19"/>
                  </a:cxn>
                  <a:cxn ang="0">
                    <a:pos x="111" y="0"/>
                  </a:cxn>
                  <a:cxn ang="0">
                    <a:pos x="31" y="0"/>
                  </a:cxn>
                  <a:cxn ang="0">
                    <a:pos x="64" y="6"/>
                  </a:cxn>
                  <a:cxn ang="0">
                    <a:pos x="0" y="27"/>
                  </a:cxn>
                </a:cxnLst>
                <a:rect l="0" t="0" r="r" b="b"/>
                <a:pathLst>
                  <a:path w="128" h="35">
                    <a:moveTo>
                      <a:pt x="0" y="27"/>
                    </a:moveTo>
                    <a:lnTo>
                      <a:pt x="28" y="35"/>
                    </a:lnTo>
                    <a:lnTo>
                      <a:pt x="97" y="11"/>
                    </a:lnTo>
                    <a:lnTo>
                      <a:pt x="128" y="19"/>
                    </a:lnTo>
                    <a:lnTo>
                      <a:pt x="111" y="0"/>
                    </a:lnTo>
                    <a:lnTo>
                      <a:pt x="31" y="0"/>
                    </a:lnTo>
                    <a:lnTo>
                      <a:pt x="64" y="6"/>
                    </a:lnTo>
                    <a:lnTo>
                      <a:pt x="0"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5" name="Freeform 61"/>
              <p:cNvSpPr>
                <a:spLocks/>
              </p:cNvSpPr>
              <p:nvPr/>
            </p:nvSpPr>
            <p:spPr bwMode="auto">
              <a:xfrm>
                <a:off x="2782" y="1921"/>
                <a:ext cx="128" cy="35"/>
              </a:xfrm>
              <a:custGeom>
                <a:avLst/>
                <a:gdLst/>
                <a:ahLst/>
                <a:cxnLst>
                  <a:cxn ang="0">
                    <a:pos x="0" y="27"/>
                  </a:cxn>
                  <a:cxn ang="0">
                    <a:pos x="28" y="35"/>
                  </a:cxn>
                  <a:cxn ang="0">
                    <a:pos x="97" y="11"/>
                  </a:cxn>
                  <a:cxn ang="0">
                    <a:pos x="128" y="19"/>
                  </a:cxn>
                  <a:cxn ang="0">
                    <a:pos x="111" y="0"/>
                  </a:cxn>
                  <a:cxn ang="0">
                    <a:pos x="31" y="0"/>
                  </a:cxn>
                  <a:cxn ang="0">
                    <a:pos x="64" y="6"/>
                  </a:cxn>
                  <a:cxn ang="0">
                    <a:pos x="0" y="27"/>
                  </a:cxn>
                </a:cxnLst>
                <a:rect l="0" t="0" r="r" b="b"/>
                <a:pathLst>
                  <a:path w="128" h="35">
                    <a:moveTo>
                      <a:pt x="0" y="27"/>
                    </a:moveTo>
                    <a:lnTo>
                      <a:pt x="28" y="35"/>
                    </a:lnTo>
                    <a:lnTo>
                      <a:pt x="97" y="11"/>
                    </a:lnTo>
                    <a:lnTo>
                      <a:pt x="128" y="19"/>
                    </a:lnTo>
                    <a:lnTo>
                      <a:pt x="111" y="0"/>
                    </a:lnTo>
                    <a:lnTo>
                      <a:pt x="31" y="0"/>
                    </a:lnTo>
                    <a:lnTo>
                      <a:pt x="64" y="6"/>
                    </a:lnTo>
                    <a:lnTo>
                      <a:pt x="0"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6" name="Freeform 62"/>
              <p:cNvSpPr>
                <a:spLocks/>
              </p:cNvSpPr>
              <p:nvPr/>
            </p:nvSpPr>
            <p:spPr bwMode="auto">
              <a:xfrm>
                <a:off x="2643" y="1962"/>
                <a:ext cx="127" cy="38"/>
              </a:xfrm>
              <a:custGeom>
                <a:avLst/>
                <a:gdLst/>
                <a:ahLst/>
                <a:cxnLst>
                  <a:cxn ang="0">
                    <a:pos x="127" y="8"/>
                  </a:cxn>
                  <a:cxn ang="0">
                    <a:pos x="99" y="0"/>
                  </a:cxn>
                  <a:cxn ang="0">
                    <a:pos x="33" y="24"/>
                  </a:cxn>
                  <a:cxn ang="0">
                    <a:pos x="0" y="16"/>
                  </a:cxn>
                  <a:cxn ang="0">
                    <a:pos x="16" y="38"/>
                  </a:cxn>
                  <a:cxn ang="0">
                    <a:pos x="99" y="38"/>
                  </a:cxn>
                  <a:cxn ang="0">
                    <a:pos x="63" y="30"/>
                  </a:cxn>
                  <a:cxn ang="0">
                    <a:pos x="127" y="8"/>
                  </a:cxn>
                </a:cxnLst>
                <a:rect l="0" t="0" r="r" b="b"/>
                <a:pathLst>
                  <a:path w="127" h="38">
                    <a:moveTo>
                      <a:pt x="127" y="8"/>
                    </a:moveTo>
                    <a:lnTo>
                      <a:pt x="99" y="0"/>
                    </a:lnTo>
                    <a:lnTo>
                      <a:pt x="33" y="24"/>
                    </a:lnTo>
                    <a:lnTo>
                      <a:pt x="0" y="16"/>
                    </a:lnTo>
                    <a:lnTo>
                      <a:pt x="16" y="38"/>
                    </a:lnTo>
                    <a:lnTo>
                      <a:pt x="99" y="38"/>
                    </a:lnTo>
                    <a:lnTo>
                      <a:pt x="63" y="30"/>
                    </a:lnTo>
                    <a:lnTo>
                      <a:pt x="127"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7" name="Freeform 63"/>
              <p:cNvSpPr>
                <a:spLocks/>
              </p:cNvSpPr>
              <p:nvPr/>
            </p:nvSpPr>
            <p:spPr bwMode="auto">
              <a:xfrm>
                <a:off x="2643" y="1962"/>
                <a:ext cx="127" cy="38"/>
              </a:xfrm>
              <a:custGeom>
                <a:avLst/>
                <a:gdLst/>
                <a:ahLst/>
                <a:cxnLst>
                  <a:cxn ang="0">
                    <a:pos x="127" y="8"/>
                  </a:cxn>
                  <a:cxn ang="0">
                    <a:pos x="99" y="0"/>
                  </a:cxn>
                  <a:cxn ang="0">
                    <a:pos x="33" y="24"/>
                  </a:cxn>
                  <a:cxn ang="0">
                    <a:pos x="0" y="16"/>
                  </a:cxn>
                  <a:cxn ang="0">
                    <a:pos x="16" y="38"/>
                  </a:cxn>
                  <a:cxn ang="0">
                    <a:pos x="99" y="38"/>
                  </a:cxn>
                  <a:cxn ang="0">
                    <a:pos x="63" y="30"/>
                  </a:cxn>
                  <a:cxn ang="0">
                    <a:pos x="127" y="8"/>
                  </a:cxn>
                </a:cxnLst>
                <a:rect l="0" t="0" r="r" b="b"/>
                <a:pathLst>
                  <a:path w="127" h="38">
                    <a:moveTo>
                      <a:pt x="127" y="8"/>
                    </a:moveTo>
                    <a:lnTo>
                      <a:pt x="99" y="0"/>
                    </a:lnTo>
                    <a:lnTo>
                      <a:pt x="33" y="24"/>
                    </a:lnTo>
                    <a:lnTo>
                      <a:pt x="0" y="16"/>
                    </a:lnTo>
                    <a:lnTo>
                      <a:pt x="16" y="38"/>
                    </a:lnTo>
                    <a:lnTo>
                      <a:pt x="99" y="38"/>
                    </a:lnTo>
                    <a:lnTo>
                      <a:pt x="63" y="30"/>
                    </a:lnTo>
                    <a:lnTo>
                      <a:pt x="127"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8" name="Freeform 64"/>
              <p:cNvSpPr>
                <a:spLocks/>
              </p:cNvSpPr>
              <p:nvPr/>
            </p:nvSpPr>
            <p:spPr bwMode="auto">
              <a:xfrm>
                <a:off x="2650" y="1919"/>
                <a:ext cx="127" cy="35"/>
              </a:xfrm>
              <a:custGeom>
                <a:avLst/>
                <a:gdLst/>
                <a:ahLst/>
                <a:cxnLst>
                  <a:cxn ang="0">
                    <a:pos x="0" y="8"/>
                  </a:cxn>
                  <a:cxn ang="0">
                    <a:pos x="28" y="0"/>
                  </a:cxn>
                  <a:cxn ang="0">
                    <a:pos x="97" y="21"/>
                  </a:cxn>
                  <a:cxn ang="0">
                    <a:pos x="127" y="15"/>
                  </a:cxn>
                  <a:cxn ang="0">
                    <a:pos x="111" y="35"/>
                  </a:cxn>
                  <a:cxn ang="0">
                    <a:pos x="30" y="35"/>
                  </a:cxn>
                  <a:cxn ang="0">
                    <a:pos x="64" y="29"/>
                  </a:cxn>
                  <a:cxn ang="0">
                    <a:pos x="0" y="8"/>
                  </a:cxn>
                </a:cxnLst>
                <a:rect l="0" t="0" r="r" b="b"/>
                <a:pathLst>
                  <a:path w="127" h="35">
                    <a:moveTo>
                      <a:pt x="0" y="8"/>
                    </a:moveTo>
                    <a:lnTo>
                      <a:pt x="28" y="0"/>
                    </a:lnTo>
                    <a:lnTo>
                      <a:pt x="97" y="21"/>
                    </a:lnTo>
                    <a:lnTo>
                      <a:pt x="127" y="15"/>
                    </a:lnTo>
                    <a:lnTo>
                      <a:pt x="111" y="35"/>
                    </a:lnTo>
                    <a:lnTo>
                      <a:pt x="30" y="35"/>
                    </a:lnTo>
                    <a:lnTo>
                      <a:pt x="64" y="29"/>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89" name="Freeform 65"/>
              <p:cNvSpPr>
                <a:spLocks/>
              </p:cNvSpPr>
              <p:nvPr/>
            </p:nvSpPr>
            <p:spPr bwMode="auto">
              <a:xfrm>
                <a:off x="2650" y="1919"/>
                <a:ext cx="127" cy="35"/>
              </a:xfrm>
              <a:custGeom>
                <a:avLst/>
                <a:gdLst/>
                <a:ahLst/>
                <a:cxnLst>
                  <a:cxn ang="0">
                    <a:pos x="0" y="8"/>
                  </a:cxn>
                  <a:cxn ang="0">
                    <a:pos x="28" y="0"/>
                  </a:cxn>
                  <a:cxn ang="0">
                    <a:pos x="97" y="21"/>
                  </a:cxn>
                  <a:cxn ang="0">
                    <a:pos x="127" y="15"/>
                  </a:cxn>
                  <a:cxn ang="0">
                    <a:pos x="111" y="35"/>
                  </a:cxn>
                  <a:cxn ang="0">
                    <a:pos x="30" y="35"/>
                  </a:cxn>
                  <a:cxn ang="0">
                    <a:pos x="64" y="29"/>
                  </a:cxn>
                  <a:cxn ang="0">
                    <a:pos x="0" y="8"/>
                  </a:cxn>
                </a:cxnLst>
                <a:rect l="0" t="0" r="r" b="b"/>
                <a:pathLst>
                  <a:path w="127" h="35">
                    <a:moveTo>
                      <a:pt x="0" y="8"/>
                    </a:moveTo>
                    <a:lnTo>
                      <a:pt x="28" y="0"/>
                    </a:lnTo>
                    <a:lnTo>
                      <a:pt x="97" y="21"/>
                    </a:lnTo>
                    <a:lnTo>
                      <a:pt x="127" y="15"/>
                    </a:lnTo>
                    <a:lnTo>
                      <a:pt x="111" y="35"/>
                    </a:lnTo>
                    <a:lnTo>
                      <a:pt x="30" y="35"/>
                    </a:lnTo>
                    <a:lnTo>
                      <a:pt x="64" y="29"/>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90" name="Freeform 66"/>
              <p:cNvSpPr>
                <a:spLocks/>
              </p:cNvSpPr>
              <p:nvPr/>
            </p:nvSpPr>
            <p:spPr bwMode="auto">
              <a:xfrm>
                <a:off x="2777" y="1966"/>
                <a:ext cx="128" cy="36"/>
              </a:xfrm>
              <a:custGeom>
                <a:avLst/>
                <a:gdLst/>
                <a:ahLst/>
                <a:cxnLst>
                  <a:cxn ang="0">
                    <a:pos x="128" y="28"/>
                  </a:cxn>
                  <a:cxn ang="0">
                    <a:pos x="100" y="36"/>
                  </a:cxn>
                  <a:cxn ang="0">
                    <a:pos x="33" y="12"/>
                  </a:cxn>
                  <a:cxn ang="0">
                    <a:pos x="0" y="20"/>
                  </a:cxn>
                  <a:cxn ang="0">
                    <a:pos x="17" y="0"/>
                  </a:cxn>
                  <a:cxn ang="0">
                    <a:pos x="100" y="0"/>
                  </a:cxn>
                  <a:cxn ang="0">
                    <a:pos x="64" y="6"/>
                  </a:cxn>
                  <a:cxn ang="0">
                    <a:pos x="128" y="28"/>
                  </a:cxn>
                </a:cxnLst>
                <a:rect l="0" t="0" r="r" b="b"/>
                <a:pathLst>
                  <a:path w="128" h="36">
                    <a:moveTo>
                      <a:pt x="128" y="28"/>
                    </a:moveTo>
                    <a:lnTo>
                      <a:pt x="100" y="36"/>
                    </a:lnTo>
                    <a:lnTo>
                      <a:pt x="33" y="12"/>
                    </a:lnTo>
                    <a:lnTo>
                      <a:pt x="0" y="20"/>
                    </a:lnTo>
                    <a:lnTo>
                      <a:pt x="17" y="0"/>
                    </a:lnTo>
                    <a:lnTo>
                      <a:pt x="100" y="0"/>
                    </a:lnTo>
                    <a:lnTo>
                      <a:pt x="64" y="6"/>
                    </a:lnTo>
                    <a:lnTo>
                      <a:pt x="128"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91" name="Freeform 67"/>
              <p:cNvSpPr>
                <a:spLocks/>
              </p:cNvSpPr>
              <p:nvPr/>
            </p:nvSpPr>
            <p:spPr bwMode="auto">
              <a:xfrm>
                <a:off x="2777" y="1966"/>
                <a:ext cx="128" cy="36"/>
              </a:xfrm>
              <a:custGeom>
                <a:avLst/>
                <a:gdLst/>
                <a:ahLst/>
                <a:cxnLst>
                  <a:cxn ang="0">
                    <a:pos x="128" y="28"/>
                  </a:cxn>
                  <a:cxn ang="0">
                    <a:pos x="100" y="36"/>
                  </a:cxn>
                  <a:cxn ang="0">
                    <a:pos x="33" y="12"/>
                  </a:cxn>
                  <a:cxn ang="0">
                    <a:pos x="0" y="20"/>
                  </a:cxn>
                  <a:cxn ang="0">
                    <a:pos x="17" y="0"/>
                  </a:cxn>
                  <a:cxn ang="0">
                    <a:pos x="100" y="0"/>
                  </a:cxn>
                  <a:cxn ang="0">
                    <a:pos x="64" y="6"/>
                  </a:cxn>
                  <a:cxn ang="0">
                    <a:pos x="128" y="28"/>
                  </a:cxn>
                </a:cxnLst>
                <a:rect l="0" t="0" r="r" b="b"/>
                <a:pathLst>
                  <a:path w="128" h="36">
                    <a:moveTo>
                      <a:pt x="128" y="28"/>
                    </a:moveTo>
                    <a:lnTo>
                      <a:pt x="100" y="36"/>
                    </a:lnTo>
                    <a:lnTo>
                      <a:pt x="33" y="12"/>
                    </a:lnTo>
                    <a:lnTo>
                      <a:pt x="0" y="20"/>
                    </a:lnTo>
                    <a:lnTo>
                      <a:pt x="17" y="0"/>
                    </a:lnTo>
                    <a:lnTo>
                      <a:pt x="100" y="0"/>
                    </a:lnTo>
                    <a:lnTo>
                      <a:pt x="64" y="6"/>
                    </a:lnTo>
                    <a:lnTo>
                      <a:pt x="128"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92" name="Line 68"/>
              <p:cNvSpPr>
                <a:spLocks noChangeShapeType="1"/>
              </p:cNvSpPr>
              <p:nvPr/>
            </p:nvSpPr>
            <p:spPr bwMode="auto">
              <a:xfrm>
                <a:off x="2581" y="1879"/>
                <a:ext cx="1" cy="237"/>
              </a:xfrm>
              <a:prstGeom prst="line">
                <a:avLst/>
              </a:pr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293" name="Line 69"/>
              <p:cNvSpPr>
                <a:spLocks noChangeShapeType="1"/>
              </p:cNvSpPr>
              <p:nvPr/>
            </p:nvSpPr>
            <p:spPr bwMode="auto">
              <a:xfrm>
                <a:off x="2969" y="1879"/>
                <a:ext cx="1" cy="237"/>
              </a:xfrm>
              <a:prstGeom prst="line">
                <a:avLst/>
              </a:pr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grpSp>
        <p:pic>
          <p:nvPicPr>
            <p:cNvPr id="52295" name="Picture 71"/>
            <p:cNvPicPr>
              <a:picLocks noChangeAspect="1" noChangeArrowheads="1"/>
            </p:cNvPicPr>
            <p:nvPr/>
          </p:nvPicPr>
          <p:blipFill>
            <a:blip r:embed="rId3" cstate="print"/>
            <a:srcRect/>
            <a:stretch>
              <a:fillRect/>
            </a:stretch>
          </p:blipFill>
          <p:spPr bwMode="auto">
            <a:xfrm>
              <a:off x="2958" y="1545"/>
              <a:ext cx="671" cy="415"/>
            </a:xfrm>
            <a:prstGeom prst="rect">
              <a:avLst/>
            </a:prstGeom>
            <a:noFill/>
            <a:ln w="9525">
              <a:noFill/>
              <a:miter lim="800000"/>
              <a:headEnd/>
              <a:tailEnd/>
            </a:ln>
          </p:spPr>
        </p:pic>
        <p:pic>
          <p:nvPicPr>
            <p:cNvPr id="52296" name="Picture 72"/>
            <p:cNvPicPr>
              <a:picLocks noChangeAspect="1" noChangeArrowheads="1"/>
            </p:cNvPicPr>
            <p:nvPr/>
          </p:nvPicPr>
          <p:blipFill>
            <a:blip r:embed="rId4" cstate="print"/>
            <a:srcRect/>
            <a:stretch>
              <a:fillRect/>
            </a:stretch>
          </p:blipFill>
          <p:spPr bwMode="auto">
            <a:xfrm>
              <a:off x="2958" y="1545"/>
              <a:ext cx="671" cy="415"/>
            </a:xfrm>
            <a:prstGeom prst="rect">
              <a:avLst/>
            </a:prstGeom>
            <a:noFill/>
            <a:ln w="9525">
              <a:noFill/>
              <a:miter lim="800000"/>
              <a:headEnd/>
              <a:tailEnd/>
            </a:ln>
          </p:spPr>
        </p:pic>
        <p:sp>
          <p:nvSpPr>
            <p:cNvPr id="52297" name="Freeform 73"/>
            <p:cNvSpPr>
              <a:spLocks/>
            </p:cNvSpPr>
            <p:nvPr/>
          </p:nvSpPr>
          <p:spPr bwMode="auto">
            <a:xfrm>
              <a:off x="2952" y="1540"/>
              <a:ext cx="664" cy="405"/>
            </a:xfrm>
            <a:custGeom>
              <a:avLst/>
              <a:gdLst/>
              <a:ahLst/>
              <a:cxnLst>
                <a:cxn ang="0">
                  <a:pos x="24" y="1151"/>
                </a:cxn>
                <a:cxn ang="0">
                  <a:pos x="936" y="507"/>
                </a:cxn>
                <a:cxn ang="0">
                  <a:pos x="979" y="503"/>
                </a:cxn>
                <a:cxn ang="0">
                  <a:pos x="1003" y="538"/>
                </a:cxn>
                <a:cxn ang="0">
                  <a:pos x="1023" y="750"/>
                </a:cxn>
                <a:cxn ang="0">
                  <a:pos x="956" y="719"/>
                </a:cxn>
                <a:cxn ang="0">
                  <a:pos x="1955" y="14"/>
                </a:cxn>
                <a:cxn ang="0">
                  <a:pos x="2015" y="24"/>
                </a:cxn>
                <a:cxn ang="0">
                  <a:pos x="2004" y="83"/>
                </a:cxn>
                <a:cxn ang="0">
                  <a:pos x="1005" y="789"/>
                </a:cxn>
                <a:cxn ang="0">
                  <a:pos x="963" y="793"/>
                </a:cxn>
                <a:cxn ang="0">
                  <a:pos x="938" y="758"/>
                </a:cxn>
                <a:cxn ang="0">
                  <a:pos x="918" y="545"/>
                </a:cxn>
                <a:cxn ang="0">
                  <a:pos x="985" y="576"/>
                </a:cxn>
                <a:cxn ang="0">
                  <a:pos x="73" y="1220"/>
                </a:cxn>
                <a:cxn ang="0">
                  <a:pos x="14" y="1210"/>
                </a:cxn>
                <a:cxn ang="0">
                  <a:pos x="24" y="1151"/>
                </a:cxn>
              </a:cxnLst>
              <a:rect l="0" t="0" r="r" b="b"/>
              <a:pathLst>
                <a:path w="2028" h="1234">
                  <a:moveTo>
                    <a:pt x="24" y="1151"/>
                  </a:moveTo>
                  <a:lnTo>
                    <a:pt x="936" y="507"/>
                  </a:lnTo>
                  <a:cubicBezTo>
                    <a:pt x="949" y="498"/>
                    <a:pt x="965" y="496"/>
                    <a:pt x="979" y="503"/>
                  </a:cubicBezTo>
                  <a:cubicBezTo>
                    <a:pt x="993" y="509"/>
                    <a:pt x="1002" y="522"/>
                    <a:pt x="1003" y="538"/>
                  </a:cubicBezTo>
                  <a:lnTo>
                    <a:pt x="1023" y="750"/>
                  </a:lnTo>
                  <a:lnTo>
                    <a:pt x="956" y="719"/>
                  </a:lnTo>
                  <a:lnTo>
                    <a:pt x="1955" y="14"/>
                  </a:lnTo>
                  <a:cubicBezTo>
                    <a:pt x="1974" y="0"/>
                    <a:pt x="2001" y="5"/>
                    <a:pt x="2015" y="24"/>
                  </a:cubicBezTo>
                  <a:cubicBezTo>
                    <a:pt x="2028" y="43"/>
                    <a:pt x="2024" y="70"/>
                    <a:pt x="2004" y="83"/>
                  </a:cubicBezTo>
                  <a:lnTo>
                    <a:pt x="1005" y="789"/>
                  </a:lnTo>
                  <a:cubicBezTo>
                    <a:pt x="993" y="797"/>
                    <a:pt x="976" y="799"/>
                    <a:pt x="963" y="793"/>
                  </a:cubicBezTo>
                  <a:cubicBezTo>
                    <a:pt x="949" y="786"/>
                    <a:pt x="939" y="773"/>
                    <a:pt x="938" y="758"/>
                  </a:cubicBezTo>
                  <a:lnTo>
                    <a:pt x="918" y="545"/>
                  </a:lnTo>
                  <a:lnTo>
                    <a:pt x="985" y="576"/>
                  </a:lnTo>
                  <a:lnTo>
                    <a:pt x="73" y="1220"/>
                  </a:lnTo>
                  <a:cubicBezTo>
                    <a:pt x="54" y="1234"/>
                    <a:pt x="27" y="1229"/>
                    <a:pt x="14" y="1210"/>
                  </a:cubicBezTo>
                  <a:cubicBezTo>
                    <a:pt x="0" y="1191"/>
                    <a:pt x="5" y="1164"/>
                    <a:pt x="24" y="1151"/>
                  </a:cubicBezTo>
                  <a:close/>
                </a:path>
              </a:pathLst>
            </a:custGeom>
            <a:solidFill>
              <a:srgbClr val="CF0E30"/>
            </a:solidFill>
            <a:ln w="0" cap="flat">
              <a:solidFill>
                <a:srgbClr val="CF0E3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98" name="Freeform 74"/>
            <p:cNvSpPr>
              <a:spLocks noEditPoints="1"/>
            </p:cNvSpPr>
            <p:nvPr/>
          </p:nvSpPr>
          <p:spPr bwMode="auto">
            <a:xfrm>
              <a:off x="1081" y="3088"/>
              <a:ext cx="269" cy="234"/>
            </a:xfrm>
            <a:custGeom>
              <a:avLst/>
              <a:gdLst/>
              <a:ahLst/>
              <a:cxnLst>
                <a:cxn ang="0">
                  <a:pos x="4" y="0"/>
                </a:cxn>
                <a:cxn ang="0">
                  <a:pos x="19" y="13"/>
                </a:cxn>
                <a:cxn ang="0">
                  <a:pos x="16" y="17"/>
                </a:cxn>
                <a:cxn ang="0">
                  <a:pos x="0" y="4"/>
                </a:cxn>
                <a:cxn ang="0">
                  <a:pos x="4" y="0"/>
                </a:cxn>
                <a:cxn ang="0">
                  <a:pos x="31" y="24"/>
                </a:cxn>
                <a:cxn ang="0">
                  <a:pos x="47" y="38"/>
                </a:cxn>
                <a:cxn ang="0">
                  <a:pos x="44" y="42"/>
                </a:cxn>
                <a:cxn ang="0">
                  <a:pos x="28" y="28"/>
                </a:cxn>
                <a:cxn ang="0">
                  <a:pos x="31" y="24"/>
                </a:cxn>
                <a:cxn ang="0">
                  <a:pos x="59" y="48"/>
                </a:cxn>
                <a:cxn ang="0">
                  <a:pos x="75" y="62"/>
                </a:cxn>
                <a:cxn ang="0">
                  <a:pos x="71" y="66"/>
                </a:cxn>
                <a:cxn ang="0">
                  <a:pos x="56" y="52"/>
                </a:cxn>
                <a:cxn ang="0">
                  <a:pos x="59" y="48"/>
                </a:cxn>
                <a:cxn ang="0">
                  <a:pos x="87" y="72"/>
                </a:cxn>
                <a:cxn ang="0">
                  <a:pos x="103" y="86"/>
                </a:cxn>
                <a:cxn ang="0">
                  <a:pos x="99" y="90"/>
                </a:cxn>
                <a:cxn ang="0">
                  <a:pos x="84" y="76"/>
                </a:cxn>
                <a:cxn ang="0">
                  <a:pos x="87" y="72"/>
                </a:cxn>
                <a:cxn ang="0">
                  <a:pos x="115" y="96"/>
                </a:cxn>
                <a:cxn ang="0">
                  <a:pos x="130" y="110"/>
                </a:cxn>
                <a:cxn ang="0">
                  <a:pos x="127" y="114"/>
                </a:cxn>
                <a:cxn ang="0">
                  <a:pos x="111" y="100"/>
                </a:cxn>
                <a:cxn ang="0">
                  <a:pos x="115" y="96"/>
                </a:cxn>
                <a:cxn ang="0">
                  <a:pos x="142" y="120"/>
                </a:cxn>
                <a:cxn ang="0">
                  <a:pos x="158" y="134"/>
                </a:cxn>
                <a:cxn ang="0">
                  <a:pos x="155" y="138"/>
                </a:cxn>
                <a:cxn ang="0">
                  <a:pos x="139" y="124"/>
                </a:cxn>
                <a:cxn ang="0">
                  <a:pos x="142" y="120"/>
                </a:cxn>
                <a:cxn ang="0">
                  <a:pos x="170" y="144"/>
                </a:cxn>
                <a:cxn ang="0">
                  <a:pos x="186" y="158"/>
                </a:cxn>
                <a:cxn ang="0">
                  <a:pos x="182" y="162"/>
                </a:cxn>
                <a:cxn ang="0">
                  <a:pos x="167" y="148"/>
                </a:cxn>
                <a:cxn ang="0">
                  <a:pos x="170" y="144"/>
                </a:cxn>
                <a:cxn ang="0">
                  <a:pos x="198" y="168"/>
                </a:cxn>
                <a:cxn ang="0">
                  <a:pos x="214" y="182"/>
                </a:cxn>
                <a:cxn ang="0">
                  <a:pos x="210" y="186"/>
                </a:cxn>
                <a:cxn ang="0">
                  <a:pos x="195" y="172"/>
                </a:cxn>
                <a:cxn ang="0">
                  <a:pos x="198" y="168"/>
                </a:cxn>
                <a:cxn ang="0">
                  <a:pos x="226" y="192"/>
                </a:cxn>
                <a:cxn ang="0">
                  <a:pos x="241" y="206"/>
                </a:cxn>
                <a:cxn ang="0">
                  <a:pos x="238" y="210"/>
                </a:cxn>
                <a:cxn ang="0">
                  <a:pos x="222" y="196"/>
                </a:cxn>
                <a:cxn ang="0">
                  <a:pos x="226" y="192"/>
                </a:cxn>
                <a:cxn ang="0">
                  <a:pos x="254" y="217"/>
                </a:cxn>
                <a:cxn ang="0">
                  <a:pos x="269" y="230"/>
                </a:cxn>
                <a:cxn ang="0">
                  <a:pos x="266" y="234"/>
                </a:cxn>
                <a:cxn ang="0">
                  <a:pos x="250" y="221"/>
                </a:cxn>
                <a:cxn ang="0">
                  <a:pos x="254" y="217"/>
                </a:cxn>
              </a:cxnLst>
              <a:rect l="0" t="0" r="r" b="b"/>
              <a:pathLst>
                <a:path w="269" h="234">
                  <a:moveTo>
                    <a:pt x="4" y="0"/>
                  </a:moveTo>
                  <a:lnTo>
                    <a:pt x="19" y="13"/>
                  </a:lnTo>
                  <a:lnTo>
                    <a:pt x="16" y="17"/>
                  </a:lnTo>
                  <a:lnTo>
                    <a:pt x="0" y="4"/>
                  </a:lnTo>
                  <a:lnTo>
                    <a:pt x="4" y="0"/>
                  </a:lnTo>
                  <a:close/>
                  <a:moveTo>
                    <a:pt x="31" y="24"/>
                  </a:moveTo>
                  <a:lnTo>
                    <a:pt x="47" y="38"/>
                  </a:lnTo>
                  <a:lnTo>
                    <a:pt x="44" y="42"/>
                  </a:lnTo>
                  <a:lnTo>
                    <a:pt x="28" y="28"/>
                  </a:lnTo>
                  <a:lnTo>
                    <a:pt x="31" y="24"/>
                  </a:lnTo>
                  <a:close/>
                  <a:moveTo>
                    <a:pt x="59" y="48"/>
                  </a:moveTo>
                  <a:lnTo>
                    <a:pt x="75" y="62"/>
                  </a:lnTo>
                  <a:lnTo>
                    <a:pt x="71" y="66"/>
                  </a:lnTo>
                  <a:lnTo>
                    <a:pt x="56" y="52"/>
                  </a:lnTo>
                  <a:lnTo>
                    <a:pt x="59" y="48"/>
                  </a:lnTo>
                  <a:close/>
                  <a:moveTo>
                    <a:pt x="87" y="72"/>
                  </a:moveTo>
                  <a:lnTo>
                    <a:pt x="103" y="86"/>
                  </a:lnTo>
                  <a:lnTo>
                    <a:pt x="99" y="90"/>
                  </a:lnTo>
                  <a:lnTo>
                    <a:pt x="84" y="76"/>
                  </a:lnTo>
                  <a:lnTo>
                    <a:pt x="87" y="72"/>
                  </a:lnTo>
                  <a:close/>
                  <a:moveTo>
                    <a:pt x="115" y="96"/>
                  </a:moveTo>
                  <a:lnTo>
                    <a:pt x="130" y="110"/>
                  </a:lnTo>
                  <a:lnTo>
                    <a:pt x="127" y="114"/>
                  </a:lnTo>
                  <a:lnTo>
                    <a:pt x="111" y="100"/>
                  </a:lnTo>
                  <a:lnTo>
                    <a:pt x="115" y="96"/>
                  </a:lnTo>
                  <a:close/>
                  <a:moveTo>
                    <a:pt x="142" y="120"/>
                  </a:moveTo>
                  <a:lnTo>
                    <a:pt x="158" y="134"/>
                  </a:lnTo>
                  <a:lnTo>
                    <a:pt x="155" y="138"/>
                  </a:lnTo>
                  <a:lnTo>
                    <a:pt x="139" y="124"/>
                  </a:lnTo>
                  <a:lnTo>
                    <a:pt x="142" y="120"/>
                  </a:lnTo>
                  <a:close/>
                  <a:moveTo>
                    <a:pt x="170" y="144"/>
                  </a:moveTo>
                  <a:lnTo>
                    <a:pt x="186" y="158"/>
                  </a:lnTo>
                  <a:lnTo>
                    <a:pt x="182" y="162"/>
                  </a:lnTo>
                  <a:lnTo>
                    <a:pt x="167" y="148"/>
                  </a:lnTo>
                  <a:lnTo>
                    <a:pt x="170" y="144"/>
                  </a:lnTo>
                  <a:close/>
                  <a:moveTo>
                    <a:pt x="198" y="168"/>
                  </a:moveTo>
                  <a:lnTo>
                    <a:pt x="214" y="182"/>
                  </a:lnTo>
                  <a:lnTo>
                    <a:pt x="210" y="186"/>
                  </a:lnTo>
                  <a:lnTo>
                    <a:pt x="195" y="172"/>
                  </a:lnTo>
                  <a:lnTo>
                    <a:pt x="198" y="168"/>
                  </a:lnTo>
                  <a:close/>
                  <a:moveTo>
                    <a:pt x="226" y="192"/>
                  </a:moveTo>
                  <a:lnTo>
                    <a:pt x="241" y="206"/>
                  </a:lnTo>
                  <a:lnTo>
                    <a:pt x="238" y="210"/>
                  </a:lnTo>
                  <a:lnTo>
                    <a:pt x="222" y="196"/>
                  </a:lnTo>
                  <a:lnTo>
                    <a:pt x="226" y="192"/>
                  </a:lnTo>
                  <a:close/>
                  <a:moveTo>
                    <a:pt x="254" y="217"/>
                  </a:moveTo>
                  <a:lnTo>
                    <a:pt x="269" y="230"/>
                  </a:lnTo>
                  <a:lnTo>
                    <a:pt x="266" y="234"/>
                  </a:lnTo>
                  <a:lnTo>
                    <a:pt x="250" y="221"/>
                  </a:lnTo>
                  <a:lnTo>
                    <a:pt x="254" y="2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299" name="Freeform 75"/>
            <p:cNvSpPr>
              <a:spLocks noEditPoints="1"/>
            </p:cNvSpPr>
            <p:nvPr/>
          </p:nvSpPr>
          <p:spPr bwMode="auto">
            <a:xfrm>
              <a:off x="651" y="2930"/>
              <a:ext cx="1319" cy="577"/>
            </a:xfrm>
            <a:custGeom>
              <a:avLst/>
              <a:gdLst/>
              <a:ahLst/>
              <a:cxnLst>
                <a:cxn ang="0">
                  <a:pos x="33" y="772"/>
                </a:cxn>
                <a:cxn ang="0">
                  <a:pos x="77" y="671"/>
                </a:cxn>
                <a:cxn ang="0">
                  <a:pos x="208" y="491"/>
                </a:cxn>
                <a:cxn ang="0">
                  <a:pos x="350" y="384"/>
                </a:cxn>
                <a:cxn ang="0">
                  <a:pos x="392" y="359"/>
                </a:cxn>
                <a:cxn ang="0">
                  <a:pos x="657" y="247"/>
                </a:cxn>
                <a:cxn ang="0">
                  <a:pos x="702" y="230"/>
                </a:cxn>
                <a:cxn ang="0">
                  <a:pos x="975" y="143"/>
                </a:cxn>
                <a:cxn ang="0">
                  <a:pos x="1018" y="115"/>
                </a:cxn>
                <a:cxn ang="0">
                  <a:pos x="1240" y="83"/>
                </a:cxn>
                <a:cxn ang="0">
                  <a:pos x="1525" y="43"/>
                </a:cxn>
                <a:cxn ang="0">
                  <a:pos x="1571" y="22"/>
                </a:cxn>
                <a:cxn ang="0">
                  <a:pos x="1860" y="19"/>
                </a:cxn>
                <a:cxn ang="0">
                  <a:pos x="2020" y="0"/>
                </a:cxn>
                <a:cxn ang="0">
                  <a:pos x="2132" y="2"/>
                </a:cxn>
                <a:cxn ang="0">
                  <a:pos x="2355" y="29"/>
                </a:cxn>
                <a:cxn ang="0">
                  <a:pos x="2644" y="43"/>
                </a:cxn>
                <a:cxn ang="0">
                  <a:pos x="2691" y="51"/>
                </a:cxn>
                <a:cxn ang="0">
                  <a:pos x="2971" y="120"/>
                </a:cxn>
                <a:cxn ang="0">
                  <a:pos x="3130" y="146"/>
                </a:cxn>
                <a:cxn ang="0">
                  <a:pos x="3298" y="200"/>
                </a:cxn>
                <a:cxn ang="0">
                  <a:pos x="3343" y="218"/>
                </a:cxn>
                <a:cxn ang="0">
                  <a:pos x="3597" y="354"/>
                </a:cxn>
                <a:cxn ang="0">
                  <a:pos x="3639" y="378"/>
                </a:cxn>
                <a:cxn ang="0">
                  <a:pos x="3829" y="497"/>
                </a:cxn>
                <a:cxn ang="0">
                  <a:pos x="3940" y="616"/>
                </a:cxn>
                <a:cxn ang="0">
                  <a:pos x="3990" y="701"/>
                </a:cxn>
                <a:cxn ang="0">
                  <a:pos x="4021" y="790"/>
                </a:cxn>
                <a:cxn ang="0">
                  <a:pos x="4007" y="951"/>
                </a:cxn>
                <a:cxn ang="0">
                  <a:pos x="3975" y="1053"/>
                </a:cxn>
                <a:cxn ang="0">
                  <a:pos x="3927" y="1134"/>
                </a:cxn>
                <a:cxn ang="0">
                  <a:pos x="3897" y="1195"/>
                </a:cxn>
                <a:cxn ang="0">
                  <a:pos x="3685" y="1374"/>
                </a:cxn>
                <a:cxn ang="0">
                  <a:pos x="3624" y="1391"/>
                </a:cxn>
                <a:cxn ang="0">
                  <a:pos x="3366" y="1515"/>
                </a:cxn>
                <a:cxn ang="0">
                  <a:pos x="3327" y="1547"/>
                </a:cxn>
                <a:cxn ang="0">
                  <a:pos x="3109" y="1602"/>
                </a:cxn>
                <a:cxn ang="0">
                  <a:pos x="2895" y="1671"/>
                </a:cxn>
                <a:cxn ang="0">
                  <a:pos x="2785" y="1694"/>
                </a:cxn>
                <a:cxn ang="0">
                  <a:pos x="2499" y="1733"/>
                </a:cxn>
                <a:cxn ang="0">
                  <a:pos x="2450" y="1722"/>
                </a:cxn>
                <a:cxn ang="0">
                  <a:pos x="2163" y="1756"/>
                </a:cxn>
                <a:cxn ang="0">
                  <a:pos x="2115" y="1757"/>
                </a:cxn>
                <a:cxn ang="0">
                  <a:pos x="1891" y="1741"/>
                </a:cxn>
                <a:cxn ang="0">
                  <a:pos x="1602" y="1741"/>
                </a:cxn>
                <a:cxn ang="0">
                  <a:pos x="1554" y="1735"/>
                </a:cxn>
                <a:cxn ang="0">
                  <a:pos x="1268" y="1697"/>
                </a:cxn>
                <a:cxn ang="0">
                  <a:pos x="1111" y="1666"/>
                </a:cxn>
                <a:cxn ang="0">
                  <a:pos x="944" y="1608"/>
                </a:cxn>
                <a:cxn ang="0">
                  <a:pos x="893" y="1611"/>
                </a:cxn>
                <a:cxn ang="0">
                  <a:pos x="620" y="1515"/>
                </a:cxn>
                <a:cxn ang="0">
                  <a:pos x="475" y="1447"/>
                </a:cxn>
                <a:cxn ang="0">
                  <a:pos x="322" y="1357"/>
                </a:cxn>
                <a:cxn ang="0">
                  <a:pos x="254" y="1289"/>
                </a:cxn>
                <a:cxn ang="0">
                  <a:pos x="196" y="1258"/>
                </a:cxn>
                <a:cxn ang="0">
                  <a:pos x="118" y="1175"/>
                </a:cxn>
                <a:cxn ang="0">
                  <a:pos x="55" y="1082"/>
                </a:cxn>
                <a:cxn ang="0">
                  <a:pos x="12" y="977"/>
                </a:cxn>
              </a:cxnLst>
              <a:rect l="0" t="0" r="r" b="b"/>
              <a:pathLst>
                <a:path w="4030" h="1759">
                  <a:moveTo>
                    <a:pt x="0" y="879"/>
                  </a:moveTo>
                  <a:lnTo>
                    <a:pt x="7" y="815"/>
                  </a:lnTo>
                  <a:lnTo>
                    <a:pt x="23" y="817"/>
                  </a:lnTo>
                  <a:lnTo>
                    <a:pt x="15" y="880"/>
                  </a:lnTo>
                  <a:lnTo>
                    <a:pt x="0" y="879"/>
                  </a:lnTo>
                  <a:close/>
                  <a:moveTo>
                    <a:pt x="17" y="767"/>
                  </a:moveTo>
                  <a:lnTo>
                    <a:pt x="39" y="706"/>
                  </a:lnTo>
                  <a:lnTo>
                    <a:pt x="54" y="712"/>
                  </a:lnTo>
                  <a:lnTo>
                    <a:pt x="33" y="772"/>
                  </a:lnTo>
                  <a:lnTo>
                    <a:pt x="17" y="767"/>
                  </a:lnTo>
                  <a:close/>
                  <a:moveTo>
                    <a:pt x="63" y="663"/>
                  </a:moveTo>
                  <a:lnTo>
                    <a:pt x="91" y="616"/>
                  </a:lnTo>
                  <a:cubicBezTo>
                    <a:pt x="91" y="616"/>
                    <a:pt x="91" y="616"/>
                    <a:pt x="91" y="615"/>
                  </a:cubicBezTo>
                  <a:lnTo>
                    <a:pt x="98" y="608"/>
                  </a:lnTo>
                  <a:lnTo>
                    <a:pt x="110" y="618"/>
                  </a:lnTo>
                  <a:lnTo>
                    <a:pt x="104" y="626"/>
                  </a:lnTo>
                  <a:lnTo>
                    <a:pt x="104" y="625"/>
                  </a:lnTo>
                  <a:lnTo>
                    <a:pt x="77" y="671"/>
                  </a:lnTo>
                  <a:lnTo>
                    <a:pt x="63" y="663"/>
                  </a:lnTo>
                  <a:close/>
                  <a:moveTo>
                    <a:pt x="129" y="571"/>
                  </a:moveTo>
                  <a:lnTo>
                    <a:pt x="159" y="535"/>
                  </a:lnTo>
                  <a:lnTo>
                    <a:pt x="173" y="523"/>
                  </a:lnTo>
                  <a:lnTo>
                    <a:pt x="184" y="535"/>
                  </a:lnTo>
                  <a:lnTo>
                    <a:pt x="172" y="546"/>
                  </a:lnTo>
                  <a:lnTo>
                    <a:pt x="141" y="581"/>
                  </a:lnTo>
                  <a:lnTo>
                    <a:pt x="129" y="571"/>
                  </a:lnTo>
                  <a:close/>
                  <a:moveTo>
                    <a:pt x="208" y="491"/>
                  </a:moveTo>
                  <a:lnTo>
                    <a:pt x="244" y="459"/>
                  </a:lnTo>
                  <a:lnTo>
                    <a:pt x="258" y="449"/>
                  </a:lnTo>
                  <a:lnTo>
                    <a:pt x="267" y="462"/>
                  </a:lnTo>
                  <a:lnTo>
                    <a:pt x="255" y="470"/>
                  </a:lnTo>
                  <a:lnTo>
                    <a:pt x="219" y="503"/>
                  </a:lnTo>
                  <a:lnTo>
                    <a:pt x="208" y="491"/>
                  </a:lnTo>
                  <a:close/>
                  <a:moveTo>
                    <a:pt x="297" y="421"/>
                  </a:moveTo>
                  <a:lnTo>
                    <a:pt x="346" y="386"/>
                  </a:lnTo>
                  <a:lnTo>
                    <a:pt x="350" y="384"/>
                  </a:lnTo>
                  <a:lnTo>
                    <a:pt x="358" y="397"/>
                  </a:lnTo>
                  <a:lnTo>
                    <a:pt x="355" y="399"/>
                  </a:lnTo>
                  <a:lnTo>
                    <a:pt x="306" y="434"/>
                  </a:lnTo>
                  <a:lnTo>
                    <a:pt x="297" y="421"/>
                  </a:lnTo>
                  <a:close/>
                  <a:moveTo>
                    <a:pt x="392" y="359"/>
                  </a:moveTo>
                  <a:lnTo>
                    <a:pt x="447" y="327"/>
                  </a:lnTo>
                  <a:lnTo>
                    <a:pt x="455" y="341"/>
                  </a:lnTo>
                  <a:lnTo>
                    <a:pt x="400" y="373"/>
                  </a:lnTo>
                  <a:lnTo>
                    <a:pt x="392" y="359"/>
                  </a:lnTo>
                  <a:close/>
                  <a:moveTo>
                    <a:pt x="490" y="305"/>
                  </a:moveTo>
                  <a:lnTo>
                    <a:pt x="548" y="277"/>
                  </a:lnTo>
                  <a:lnTo>
                    <a:pt x="555" y="292"/>
                  </a:lnTo>
                  <a:lnTo>
                    <a:pt x="497" y="320"/>
                  </a:lnTo>
                  <a:lnTo>
                    <a:pt x="490" y="305"/>
                  </a:lnTo>
                  <a:close/>
                  <a:moveTo>
                    <a:pt x="591" y="257"/>
                  </a:moveTo>
                  <a:lnTo>
                    <a:pt x="592" y="256"/>
                  </a:lnTo>
                  <a:lnTo>
                    <a:pt x="651" y="233"/>
                  </a:lnTo>
                  <a:lnTo>
                    <a:pt x="657" y="247"/>
                  </a:lnTo>
                  <a:lnTo>
                    <a:pt x="599" y="271"/>
                  </a:lnTo>
                  <a:lnTo>
                    <a:pt x="598" y="271"/>
                  </a:lnTo>
                  <a:lnTo>
                    <a:pt x="591" y="257"/>
                  </a:lnTo>
                  <a:close/>
                  <a:moveTo>
                    <a:pt x="696" y="215"/>
                  </a:moveTo>
                  <a:lnTo>
                    <a:pt x="736" y="199"/>
                  </a:lnTo>
                  <a:lnTo>
                    <a:pt x="756" y="192"/>
                  </a:lnTo>
                  <a:lnTo>
                    <a:pt x="761" y="207"/>
                  </a:lnTo>
                  <a:lnTo>
                    <a:pt x="741" y="214"/>
                  </a:lnTo>
                  <a:lnTo>
                    <a:pt x="702" y="230"/>
                  </a:lnTo>
                  <a:lnTo>
                    <a:pt x="696" y="215"/>
                  </a:lnTo>
                  <a:close/>
                  <a:moveTo>
                    <a:pt x="802" y="177"/>
                  </a:moveTo>
                  <a:lnTo>
                    <a:pt x="863" y="158"/>
                  </a:lnTo>
                  <a:lnTo>
                    <a:pt x="868" y="173"/>
                  </a:lnTo>
                  <a:lnTo>
                    <a:pt x="807" y="193"/>
                  </a:lnTo>
                  <a:lnTo>
                    <a:pt x="802" y="177"/>
                  </a:lnTo>
                  <a:close/>
                  <a:moveTo>
                    <a:pt x="909" y="144"/>
                  </a:moveTo>
                  <a:lnTo>
                    <a:pt x="971" y="127"/>
                  </a:lnTo>
                  <a:lnTo>
                    <a:pt x="975" y="143"/>
                  </a:lnTo>
                  <a:lnTo>
                    <a:pt x="914" y="159"/>
                  </a:lnTo>
                  <a:lnTo>
                    <a:pt x="909" y="144"/>
                  </a:lnTo>
                  <a:close/>
                  <a:moveTo>
                    <a:pt x="1018" y="115"/>
                  </a:moveTo>
                  <a:lnTo>
                    <a:pt x="1056" y="105"/>
                  </a:lnTo>
                  <a:lnTo>
                    <a:pt x="1080" y="100"/>
                  </a:lnTo>
                  <a:lnTo>
                    <a:pt x="1084" y="115"/>
                  </a:lnTo>
                  <a:lnTo>
                    <a:pt x="1061" y="120"/>
                  </a:lnTo>
                  <a:lnTo>
                    <a:pt x="1022" y="130"/>
                  </a:lnTo>
                  <a:lnTo>
                    <a:pt x="1018" y="115"/>
                  </a:lnTo>
                  <a:close/>
                  <a:moveTo>
                    <a:pt x="1128" y="90"/>
                  </a:moveTo>
                  <a:lnTo>
                    <a:pt x="1190" y="77"/>
                  </a:lnTo>
                  <a:lnTo>
                    <a:pt x="1194" y="93"/>
                  </a:lnTo>
                  <a:lnTo>
                    <a:pt x="1131" y="106"/>
                  </a:lnTo>
                  <a:lnTo>
                    <a:pt x="1128" y="90"/>
                  </a:lnTo>
                  <a:close/>
                  <a:moveTo>
                    <a:pt x="1238" y="68"/>
                  </a:moveTo>
                  <a:lnTo>
                    <a:pt x="1301" y="57"/>
                  </a:lnTo>
                  <a:lnTo>
                    <a:pt x="1304" y="73"/>
                  </a:lnTo>
                  <a:lnTo>
                    <a:pt x="1240" y="83"/>
                  </a:lnTo>
                  <a:lnTo>
                    <a:pt x="1238" y="68"/>
                  </a:lnTo>
                  <a:close/>
                  <a:moveTo>
                    <a:pt x="1348" y="50"/>
                  </a:moveTo>
                  <a:lnTo>
                    <a:pt x="1412" y="39"/>
                  </a:lnTo>
                  <a:lnTo>
                    <a:pt x="1414" y="55"/>
                  </a:lnTo>
                  <a:lnTo>
                    <a:pt x="1351" y="66"/>
                  </a:lnTo>
                  <a:lnTo>
                    <a:pt x="1348" y="50"/>
                  </a:lnTo>
                  <a:close/>
                  <a:moveTo>
                    <a:pt x="1460" y="34"/>
                  </a:moveTo>
                  <a:lnTo>
                    <a:pt x="1523" y="27"/>
                  </a:lnTo>
                  <a:lnTo>
                    <a:pt x="1525" y="43"/>
                  </a:lnTo>
                  <a:lnTo>
                    <a:pt x="1462" y="50"/>
                  </a:lnTo>
                  <a:lnTo>
                    <a:pt x="1460" y="34"/>
                  </a:lnTo>
                  <a:close/>
                  <a:moveTo>
                    <a:pt x="1571" y="22"/>
                  </a:moveTo>
                  <a:lnTo>
                    <a:pt x="1610" y="18"/>
                  </a:lnTo>
                  <a:lnTo>
                    <a:pt x="1635" y="16"/>
                  </a:lnTo>
                  <a:lnTo>
                    <a:pt x="1636" y="32"/>
                  </a:lnTo>
                  <a:lnTo>
                    <a:pt x="1611" y="33"/>
                  </a:lnTo>
                  <a:lnTo>
                    <a:pt x="1573" y="38"/>
                  </a:lnTo>
                  <a:lnTo>
                    <a:pt x="1571" y="22"/>
                  </a:lnTo>
                  <a:close/>
                  <a:moveTo>
                    <a:pt x="1683" y="13"/>
                  </a:moveTo>
                  <a:lnTo>
                    <a:pt x="1747" y="9"/>
                  </a:lnTo>
                  <a:lnTo>
                    <a:pt x="1748" y="25"/>
                  </a:lnTo>
                  <a:lnTo>
                    <a:pt x="1684" y="29"/>
                  </a:lnTo>
                  <a:lnTo>
                    <a:pt x="1683" y="13"/>
                  </a:lnTo>
                  <a:close/>
                  <a:moveTo>
                    <a:pt x="1795" y="5"/>
                  </a:moveTo>
                  <a:lnTo>
                    <a:pt x="1810" y="4"/>
                  </a:lnTo>
                  <a:lnTo>
                    <a:pt x="1860" y="3"/>
                  </a:lnTo>
                  <a:lnTo>
                    <a:pt x="1860" y="19"/>
                  </a:lnTo>
                  <a:lnTo>
                    <a:pt x="1811" y="20"/>
                  </a:lnTo>
                  <a:lnTo>
                    <a:pt x="1796" y="21"/>
                  </a:lnTo>
                  <a:lnTo>
                    <a:pt x="1795" y="5"/>
                  </a:lnTo>
                  <a:close/>
                  <a:moveTo>
                    <a:pt x="1908" y="2"/>
                  </a:moveTo>
                  <a:lnTo>
                    <a:pt x="1972" y="1"/>
                  </a:lnTo>
                  <a:lnTo>
                    <a:pt x="1972" y="17"/>
                  </a:lnTo>
                  <a:lnTo>
                    <a:pt x="1908" y="18"/>
                  </a:lnTo>
                  <a:lnTo>
                    <a:pt x="1908" y="2"/>
                  </a:lnTo>
                  <a:close/>
                  <a:moveTo>
                    <a:pt x="2020" y="0"/>
                  </a:moveTo>
                  <a:lnTo>
                    <a:pt x="2084" y="1"/>
                  </a:lnTo>
                  <a:lnTo>
                    <a:pt x="2084" y="17"/>
                  </a:lnTo>
                  <a:lnTo>
                    <a:pt x="2020" y="16"/>
                  </a:lnTo>
                  <a:lnTo>
                    <a:pt x="2020" y="0"/>
                  </a:lnTo>
                  <a:close/>
                  <a:moveTo>
                    <a:pt x="2132" y="2"/>
                  </a:moveTo>
                  <a:lnTo>
                    <a:pt x="2196" y="4"/>
                  </a:lnTo>
                  <a:lnTo>
                    <a:pt x="2196" y="20"/>
                  </a:lnTo>
                  <a:lnTo>
                    <a:pt x="2132" y="18"/>
                  </a:lnTo>
                  <a:lnTo>
                    <a:pt x="2132" y="2"/>
                  </a:lnTo>
                  <a:close/>
                  <a:moveTo>
                    <a:pt x="2244" y="6"/>
                  </a:moveTo>
                  <a:lnTo>
                    <a:pt x="2308" y="10"/>
                  </a:lnTo>
                  <a:lnTo>
                    <a:pt x="2307" y="26"/>
                  </a:lnTo>
                  <a:lnTo>
                    <a:pt x="2243" y="22"/>
                  </a:lnTo>
                  <a:lnTo>
                    <a:pt x="2244" y="6"/>
                  </a:lnTo>
                  <a:close/>
                  <a:moveTo>
                    <a:pt x="2356" y="13"/>
                  </a:moveTo>
                  <a:lnTo>
                    <a:pt x="2420" y="17"/>
                  </a:lnTo>
                  <a:lnTo>
                    <a:pt x="2419" y="33"/>
                  </a:lnTo>
                  <a:lnTo>
                    <a:pt x="2355" y="29"/>
                  </a:lnTo>
                  <a:lnTo>
                    <a:pt x="2356" y="13"/>
                  </a:lnTo>
                  <a:close/>
                  <a:moveTo>
                    <a:pt x="2468" y="23"/>
                  </a:moveTo>
                  <a:lnTo>
                    <a:pt x="2532" y="30"/>
                  </a:lnTo>
                  <a:lnTo>
                    <a:pt x="2530" y="46"/>
                  </a:lnTo>
                  <a:lnTo>
                    <a:pt x="2467" y="39"/>
                  </a:lnTo>
                  <a:lnTo>
                    <a:pt x="2468" y="23"/>
                  </a:lnTo>
                  <a:close/>
                  <a:moveTo>
                    <a:pt x="2580" y="35"/>
                  </a:moveTo>
                  <a:lnTo>
                    <a:pt x="2613" y="39"/>
                  </a:lnTo>
                  <a:lnTo>
                    <a:pt x="2644" y="43"/>
                  </a:lnTo>
                  <a:lnTo>
                    <a:pt x="2641" y="59"/>
                  </a:lnTo>
                  <a:lnTo>
                    <a:pt x="2612" y="54"/>
                  </a:lnTo>
                  <a:lnTo>
                    <a:pt x="2578" y="51"/>
                  </a:lnTo>
                  <a:lnTo>
                    <a:pt x="2580" y="35"/>
                  </a:lnTo>
                  <a:close/>
                  <a:moveTo>
                    <a:pt x="2691" y="51"/>
                  </a:moveTo>
                  <a:lnTo>
                    <a:pt x="2754" y="61"/>
                  </a:lnTo>
                  <a:lnTo>
                    <a:pt x="2752" y="77"/>
                  </a:lnTo>
                  <a:lnTo>
                    <a:pt x="2689" y="67"/>
                  </a:lnTo>
                  <a:lnTo>
                    <a:pt x="2691" y="51"/>
                  </a:lnTo>
                  <a:close/>
                  <a:moveTo>
                    <a:pt x="2802" y="69"/>
                  </a:moveTo>
                  <a:lnTo>
                    <a:pt x="2865" y="82"/>
                  </a:lnTo>
                  <a:lnTo>
                    <a:pt x="2862" y="98"/>
                  </a:lnTo>
                  <a:lnTo>
                    <a:pt x="2799" y="85"/>
                  </a:lnTo>
                  <a:lnTo>
                    <a:pt x="2802" y="69"/>
                  </a:lnTo>
                  <a:close/>
                  <a:moveTo>
                    <a:pt x="2912" y="92"/>
                  </a:moveTo>
                  <a:lnTo>
                    <a:pt x="2974" y="105"/>
                  </a:lnTo>
                  <a:lnTo>
                    <a:pt x="2975" y="105"/>
                  </a:lnTo>
                  <a:lnTo>
                    <a:pt x="2971" y="120"/>
                  </a:lnTo>
                  <a:lnTo>
                    <a:pt x="2971" y="120"/>
                  </a:lnTo>
                  <a:lnTo>
                    <a:pt x="2909" y="108"/>
                  </a:lnTo>
                  <a:lnTo>
                    <a:pt x="2912" y="92"/>
                  </a:lnTo>
                  <a:close/>
                  <a:moveTo>
                    <a:pt x="3022" y="117"/>
                  </a:moveTo>
                  <a:lnTo>
                    <a:pt x="3083" y="134"/>
                  </a:lnTo>
                  <a:lnTo>
                    <a:pt x="3079" y="149"/>
                  </a:lnTo>
                  <a:lnTo>
                    <a:pt x="3017" y="133"/>
                  </a:lnTo>
                  <a:lnTo>
                    <a:pt x="3022" y="117"/>
                  </a:lnTo>
                  <a:close/>
                  <a:moveTo>
                    <a:pt x="3130" y="146"/>
                  </a:moveTo>
                  <a:lnTo>
                    <a:pt x="3141" y="149"/>
                  </a:lnTo>
                  <a:lnTo>
                    <a:pt x="3191" y="165"/>
                  </a:lnTo>
                  <a:lnTo>
                    <a:pt x="3186" y="180"/>
                  </a:lnTo>
                  <a:lnTo>
                    <a:pt x="3136" y="164"/>
                  </a:lnTo>
                  <a:lnTo>
                    <a:pt x="3126" y="161"/>
                  </a:lnTo>
                  <a:lnTo>
                    <a:pt x="3130" y="146"/>
                  </a:lnTo>
                  <a:close/>
                  <a:moveTo>
                    <a:pt x="3237" y="180"/>
                  </a:moveTo>
                  <a:lnTo>
                    <a:pt x="3295" y="199"/>
                  </a:lnTo>
                  <a:lnTo>
                    <a:pt x="3298" y="200"/>
                  </a:lnTo>
                  <a:lnTo>
                    <a:pt x="3293" y="215"/>
                  </a:lnTo>
                  <a:lnTo>
                    <a:pt x="3290" y="214"/>
                  </a:lnTo>
                  <a:lnTo>
                    <a:pt x="3232" y="195"/>
                  </a:lnTo>
                  <a:lnTo>
                    <a:pt x="3237" y="180"/>
                  </a:lnTo>
                  <a:close/>
                  <a:moveTo>
                    <a:pt x="3343" y="218"/>
                  </a:moveTo>
                  <a:lnTo>
                    <a:pt x="3403" y="242"/>
                  </a:lnTo>
                  <a:lnTo>
                    <a:pt x="3397" y="257"/>
                  </a:lnTo>
                  <a:lnTo>
                    <a:pt x="3337" y="233"/>
                  </a:lnTo>
                  <a:lnTo>
                    <a:pt x="3343" y="218"/>
                  </a:lnTo>
                  <a:close/>
                  <a:moveTo>
                    <a:pt x="3448" y="260"/>
                  </a:moveTo>
                  <a:lnTo>
                    <a:pt x="3505" y="288"/>
                  </a:lnTo>
                  <a:lnTo>
                    <a:pt x="3498" y="303"/>
                  </a:lnTo>
                  <a:lnTo>
                    <a:pt x="3441" y="275"/>
                  </a:lnTo>
                  <a:lnTo>
                    <a:pt x="3448" y="260"/>
                  </a:lnTo>
                  <a:close/>
                  <a:moveTo>
                    <a:pt x="3549" y="309"/>
                  </a:moveTo>
                  <a:lnTo>
                    <a:pt x="3568" y="318"/>
                  </a:lnTo>
                  <a:lnTo>
                    <a:pt x="3605" y="340"/>
                  </a:lnTo>
                  <a:lnTo>
                    <a:pt x="3597" y="354"/>
                  </a:lnTo>
                  <a:lnTo>
                    <a:pt x="3561" y="333"/>
                  </a:lnTo>
                  <a:lnTo>
                    <a:pt x="3542" y="323"/>
                  </a:lnTo>
                  <a:lnTo>
                    <a:pt x="3549" y="309"/>
                  </a:lnTo>
                  <a:close/>
                  <a:moveTo>
                    <a:pt x="3647" y="364"/>
                  </a:moveTo>
                  <a:lnTo>
                    <a:pt x="3684" y="386"/>
                  </a:lnTo>
                  <a:lnTo>
                    <a:pt x="3702" y="398"/>
                  </a:lnTo>
                  <a:lnTo>
                    <a:pt x="3693" y="411"/>
                  </a:lnTo>
                  <a:lnTo>
                    <a:pt x="3676" y="399"/>
                  </a:lnTo>
                  <a:lnTo>
                    <a:pt x="3639" y="378"/>
                  </a:lnTo>
                  <a:lnTo>
                    <a:pt x="3647" y="364"/>
                  </a:lnTo>
                  <a:close/>
                  <a:moveTo>
                    <a:pt x="3741" y="426"/>
                  </a:moveTo>
                  <a:lnTo>
                    <a:pt x="3786" y="458"/>
                  </a:lnTo>
                  <a:lnTo>
                    <a:pt x="3793" y="464"/>
                  </a:lnTo>
                  <a:lnTo>
                    <a:pt x="3783" y="476"/>
                  </a:lnTo>
                  <a:lnTo>
                    <a:pt x="3777" y="471"/>
                  </a:lnTo>
                  <a:lnTo>
                    <a:pt x="3732" y="439"/>
                  </a:lnTo>
                  <a:lnTo>
                    <a:pt x="3741" y="426"/>
                  </a:lnTo>
                  <a:close/>
                  <a:moveTo>
                    <a:pt x="3829" y="497"/>
                  </a:moveTo>
                  <a:lnTo>
                    <a:pt x="3871" y="535"/>
                  </a:lnTo>
                  <a:lnTo>
                    <a:pt x="3877" y="541"/>
                  </a:lnTo>
                  <a:lnTo>
                    <a:pt x="3864" y="551"/>
                  </a:lnTo>
                  <a:lnTo>
                    <a:pt x="3860" y="546"/>
                  </a:lnTo>
                  <a:lnTo>
                    <a:pt x="3818" y="509"/>
                  </a:lnTo>
                  <a:lnTo>
                    <a:pt x="3829" y="497"/>
                  </a:lnTo>
                  <a:close/>
                  <a:moveTo>
                    <a:pt x="3908" y="578"/>
                  </a:moveTo>
                  <a:lnTo>
                    <a:pt x="3940" y="615"/>
                  </a:lnTo>
                  <a:cubicBezTo>
                    <a:pt x="3940" y="616"/>
                    <a:pt x="3940" y="616"/>
                    <a:pt x="3940" y="616"/>
                  </a:cubicBezTo>
                  <a:lnTo>
                    <a:pt x="3948" y="629"/>
                  </a:lnTo>
                  <a:lnTo>
                    <a:pt x="3934" y="637"/>
                  </a:lnTo>
                  <a:lnTo>
                    <a:pt x="3927" y="625"/>
                  </a:lnTo>
                  <a:lnTo>
                    <a:pt x="3927" y="626"/>
                  </a:lnTo>
                  <a:lnTo>
                    <a:pt x="3895" y="588"/>
                  </a:lnTo>
                  <a:lnTo>
                    <a:pt x="3908" y="578"/>
                  </a:lnTo>
                  <a:close/>
                  <a:moveTo>
                    <a:pt x="3972" y="670"/>
                  </a:moveTo>
                  <a:lnTo>
                    <a:pt x="3989" y="699"/>
                  </a:lnTo>
                  <a:cubicBezTo>
                    <a:pt x="3990" y="700"/>
                    <a:pt x="3990" y="700"/>
                    <a:pt x="3990" y="701"/>
                  </a:cubicBezTo>
                  <a:lnTo>
                    <a:pt x="4000" y="729"/>
                  </a:lnTo>
                  <a:lnTo>
                    <a:pt x="3985" y="735"/>
                  </a:lnTo>
                  <a:lnTo>
                    <a:pt x="3975" y="706"/>
                  </a:lnTo>
                  <a:lnTo>
                    <a:pt x="3976" y="708"/>
                  </a:lnTo>
                  <a:lnTo>
                    <a:pt x="3958" y="679"/>
                  </a:lnTo>
                  <a:lnTo>
                    <a:pt x="3972" y="670"/>
                  </a:lnTo>
                  <a:close/>
                  <a:moveTo>
                    <a:pt x="4016" y="775"/>
                  </a:moveTo>
                  <a:lnTo>
                    <a:pt x="4021" y="788"/>
                  </a:lnTo>
                  <a:cubicBezTo>
                    <a:pt x="4021" y="788"/>
                    <a:pt x="4021" y="789"/>
                    <a:pt x="4021" y="790"/>
                  </a:cubicBezTo>
                  <a:lnTo>
                    <a:pt x="4027" y="839"/>
                  </a:lnTo>
                  <a:lnTo>
                    <a:pt x="4011" y="841"/>
                  </a:lnTo>
                  <a:lnTo>
                    <a:pt x="4006" y="791"/>
                  </a:lnTo>
                  <a:lnTo>
                    <a:pt x="4006" y="793"/>
                  </a:lnTo>
                  <a:lnTo>
                    <a:pt x="4001" y="780"/>
                  </a:lnTo>
                  <a:lnTo>
                    <a:pt x="4016" y="775"/>
                  </a:lnTo>
                  <a:close/>
                  <a:moveTo>
                    <a:pt x="4030" y="889"/>
                  </a:moveTo>
                  <a:lnTo>
                    <a:pt x="4023" y="953"/>
                  </a:lnTo>
                  <a:lnTo>
                    <a:pt x="4007" y="951"/>
                  </a:lnTo>
                  <a:lnTo>
                    <a:pt x="4015" y="887"/>
                  </a:lnTo>
                  <a:lnTo>
                    <a:pt x="4030" y="889"/>
                  </a:lnTo>
                  <a:close/>
                  <a:moveTo>
                    <a:pt x="4011" y="1001"/>
                  </a:moveTo>
                  <a:lnTo>
                    <a:pt x="3990" y="1058"/>
                  </a:lnTo>
                  <a:cubicBezTo>
                    <a:pt x="3990" y="1059"/>
                    <a:pt x="3990" y="1059"/>
                    <a:pt x="3989" y="1060"/>
                  </a:cubicBezTo>
                  <a:lnTo>
                    <a:pt x="3988" y="1062"/>
                  </a:lnTo>
                  <a:lnTo>
                    <a:pt x="3974" y="1054"/>
                  </a:lnTo>
                  <a:lnTo>
                    <a:pt x="3976" y="1051"/>
                  </a:lnTo>
                  <a:lnTo>
                    <a:pt x="3975" y="1053"/>
                  </a:lnTo>
                  <a:lnTo>
                    <a:pt x="3995" y="995"/>
                  </a:lnTo>
                  <a:lnTo>
                    <a:pt x="4011" y="1001"/>
                  </a:lnTo>
                  <a:close/>
                  <a:moveTo>
                    <a:pt x="3963" y="1103"/>
                  </a:moveTo>
                  <a:lnTo>
                    <a:pt x="3940" y="1143"/>
                  </a:lnTo>
                  <a:cubicBezTo>
                    <a:pt x="3940" y="1143"/>
                    <a:pt x="3940" y="1143"/>
                    <a:pt x="3940" y="1144"/>
                  </a:cubicBezTo>
                  <a:lnTo>
                    <a:pt x="3928" y="1158"/>
                  </a:lnTo>
                  <a:lnTo>
                    <a:pt x="3915" y="1148"/>
                  </a:lnTo>
                  <a:lnTo>
                    <a:pt x="3927" y="1133"/>
                  </a:lnTo>
                  <a:lnTo>
                    <a:pt x="3927" y="1134"/>
                  </a:lnTo>
                  <a:lnTo>
                    <a:pt x="3950" y="1095"/>
                  </a:lnTo>
                  <a:lnTo>
                    <a:pt x="3963" y="1103"/>
                  </a:lnTo>
                  <a:close/>
                  <a:moveTo>
                    <a:pt x="3897" y="1195"/>
                  </a:moveTo>
                  <a:lnTo>
                    <a:pt x="3872" y="1225"/>
                  </a:lnTo>
                  <a:lnTo>
                    <a:pt x="3852" y="1242"/>
                  </a:lnTo>
                  <a:lnTo>
                    <a:pt x="3842" y="1230"/>
                  </a:lnTo>
                  <a:lnTo>
                    <a:pt x="3859" y="1214"/>
                  </a:lnTo>
                  <a:lnTo>
                    <a:pt x="3884" y="1184"/>
                  </a:lnTo>
                  <a:lnTo>
                    <a:pt x="3897" y="1195"/>
                  </a:lnTo>
                  <a:close/>
                  <a:moveTo>
                    <a:pt x="3817" y="1274"/>
                  </a:moveTo>
                  <a:lnTo>
                    <a:pt x="3787" y="1301"/>
                  </a:lnTo>
                  <a:lnTo>
                    <a:pt x="3767" y="1316"/>
                  </a:lnTo>
                  <a:lnTo>
                    <a:pt x="3757" y="1303"/>
                  </a:lnTo>
                  <a:lnTo>
                    <a:pt x="3776" y="1290"/>
                  </a:lnTo>
                  <a:lnTo>
                    <a:pt x="3806" y="1263"/>
                  </a:lnTo>
                  <a:lnTo>
                    <a:pt x="3817" y="1274"/>
                  </a:lnTo>
                  <a:close/>
                  <a:moveTo>
                    <a:pt x="3728" y="1344"/>
                  </a:moveTo>
                  <a:lnTo>
                    <a:pt x="3685" y="1374"/>
                  </a:lnTo>
                  <a:lnTo>
                    <a:pt x="3674" y="1380"/>
                  </a:lnTo>
                  <a:lnTo>
                    <a:pt x="3666" y="1367"/>
                  </a:lnTo>
                  <a:lnTo>
                    <a:pt x="3676" y="1361"/>
                  </a:lnTo>
                  <a:lnTo>
                    <a:pt x="3718" y="1331"/>
                  </a:lnTo>
                  <a:lnTo>
                    <a:pt x="3728" y="1344"/>
                  </a:lnTo>
                  <a:close/>
                  <a:moveTo>
                    <a:pt x="3633" y="1404"/>
                  </a:moveTo>
                  <a:lnTo>
                    <a:pt x="3577" y="1436"/>
                  </a:lnTo>
                  <a:lnTo>
                    <a:pt x="3569" y="1423"/>
                  </a:lnTo>
                  <a:lnTo>
                    <a:pt x="3624" y="1391"/>
                  </a:lnTo>
                  <a:lnTo>
                    <a:pt x="3633" y="1404"/>
                  </a:lnTo>
                  <a:close/>
                  <a:moveTo>
                    <a:pt x="3534" y="1458"/>
                  </a:moveTo>
                  <a:lnTo>
                    <a:pt x="3476" y="1486"/>
                  </a:lnTo>
                  <a:lnTo>
                    <a:pt x="3469" y="1472"/>
                  </a:lnTo>
                  <a:lnTo>
                    <a:pt x="3527" y="1444"/>
                  </a:lnTo>
                  <a:lnTo>
                    <a:pt x="3534" y="1458"/>
                  </a:lnTo>
                  <a:close/>
                  <a:moveTo>
                    <a:pt x="3432" y="1507"/>
                  </a:moveTo>
                  <a:lnTo>
                    <a:pt x="3372" y="1530"/>
                  </a:lnTo>
                  <a:lnTo>
                    <a:pt x="3366" y="1515"/>
                  </a:lnTo>
                  <a:lnTo>
                    <a:pt x="3426" y="1492"/>
                  </a:lnTo>
                  <a:lnTo>
                    <a:pt x="3432" y="1507"/>
                  </a:lnTo>
                  <a:close/>
                  <a:moveTo>
                    <a:pt x="3327" y="1547"/>
                  </a:moveTo>
                  <a:lnTo>
                    <a:pt x="3295" y="1560"/>
                  </a:lnTo>
                  <a:lnTo>
                    <a:pt x="3267" y="1569"/>
                  </a:lnTo>
                  <a:lnTo>
                    <a:pt x="3262" y="1554"/>
                  </a:lnTo>
                  <a:lnTo>
                    <a:pt x="3290" y="1545"/>
                  </a:lnTo>
                  <a:lnTo>
                    <a:pt x="3321" y="1532"/>
                  </a:lnTo>
                  <a:lnTo>
                    <a:pt x="3327" y="1547"/>
                  </a:lnTo>
                  <a:close/>
                  <a:moveTo>
                    <a:pt x="3221" y="1584"/>
                  </a:moveTo>
                  <a:lnTo>
                    <a:pt x="3160" y="1604"/>
                  </a:lnTo>
                  <a:lnTo>
                    <a:pt x="3155" y="1589"/>
                  </a:lnTo>
                  <a:lnTo>
                    <a:pt x="3216" y="1569"/>
                  </a:lnTo>
                  <a:lnTo>
                    <a:pt x="3221" y="1584"/>
                  </a:lnTo>
                  <a:close/>
                  <a:moveTo>
                    <a:pt x="3113" y="1617"/>
                  </a:moveTo>
                  <a:lnTo>
                    <a:pt x="3052" y="1634"/>
                  </a:lnTo>
                  <a:lnTo>
                    <a:pt x="3047" y="1618"/>
                  </a:lnTo>
                  <a:lnTo>
                    <a:pt x="3109" y="1602"/>
                  </a:lnTo>
                  <a:lnTo>
                    <a:pt x="3113" y="1617"/>
                  </a:lnTo>
                  <a:close/>
                  <a:moveTo>
                    <a:pt x="3005" y="1646"/>
                  </a:moveTo>
                  <a:lnTo>
                    <a:pt x="2975" y="1654"/>
                  </a:lnTo>
                  <a:lnTo>
                    <a:pt x="2942" y="1661"/>
                  </a:lnTo>
                  <a:lnTo>
                    <a:pt x="2939" y="1645"/>
                  </a:lnTo>
                  <a:lnTo>
                    <a:pt x="2970" y="1639"/>
                  </a:lnTo>
                  <a:lnTo>
                    <a:pt x="3001" y="1631"/>
                  </a:lnTo>
                  <a:lnTo>
                    <a:pt x="3005" y="1646"/>
                  </a:lnTo>
                  <a:close/>
                  <a:moveTo>
                    <a:pt x="2895" y="1671"/>
                  </a:moveTo>
                  <a:lnTo>
                    <a:pt x="2833" y="1684"/>
                  </a:lnTo>
                  <a:lnTo>
                    <a:pt x="2829" y="1669"/>
                  </a:lnTo>
                  <a:lnTo>
                    <a:pt x="2892" y="1655"/>
                  </a:lnTo>
                  <a:lnTo>
                    <a:pt x="2895" y="1671"/>
                  </a:lnTo>
                  <a:close/>
                  <a:moveTo>
                    <a:pt x="2785" y="1694"/>
                  </a:moveTo>
                  <a:lnTo>
                    <a:pt x="2722" y="1703"/>
                  </a:lnTo>
                  <a:lnTo>
                    <a:pt x="2719" y="1688"/>
                  </a:lnTo>
                  <a:lnTo>
                    <a:pt x="2783" y="1678"/>
                  </a:lnTo>
                  <a:lnTo>
                    <a:pt x="2785" y="1694"/>
                  </a:lnTo>
                  <a:close/>
                  <a:moveTo>
                    <a:pt x="2674" y="1711"/>
                  </a:moveTo>
                  <a:lnTo>
                    <a:pt x="2614" y="1720"/>
                  </a:lnTo>
                  <a:lnTo>
                    <a:pt x="2611" y="1721"/>
                  </a:lnTo>
                  <a:lnTo>
                    <a:pt x="2609" y="1705"/>
                  </a:lnTo>
                  <a:lnTo>
                    <a:pt x="2611" y="1705"/>
                  </a:lnTo>
                  <a:lnTo>
                    <a:pt x="2672" y="1695"/>
                  </a:lnTo>
                  <a:lnTo>
                    <a:pt x="2674" y="1711"/>
                  </a:lnTo>
                  <a:close/>
                  <a:moveTo>
                    <a:pt x="2563" y="1726"/>
                  </a:moveTo>
                  <a:lnTo>
                    <a:pt x="2499" y="1733"/>
                  </a:lnTo>
                  <a:lnTo>
                    <a:pt x="2498" y="1717"/>
                  </a:lnTo>
                  <a:lnTo>
                    <a:pt x="2561" y="1710"/>
                  </a:lnTo>
                  <a:lnTo>
                    <a:pt x="2563" y="1726"/>
                  </a:lnTo>
                  <a:close/>
                  <a:moveTo>
                    <a:pt x="2451" y="1738"/>
                  </a:moveTo>
                  <a:lnTo>
                    <a:pt x="2421" y="1741"/>
                  </a:lnTo>
                  <a:lnTo>
                    <a:pt x="2387" y="1744"/>
                  </a:lnTo>
                  <a:lnTo>
                    <a:pt x="2386" y="1728"/>
                  </a:lnTo>
                  <a:lnTo>
                    <a:pt x="2420" y="1726"/>
                  </a:lnTo>
                  <a:lnTo>
                    <a:pt x="2450" y="1722"/>
                  </a:lnTo>
                  <a:lnTo>
                    <a:pt x="2451" y="1738"/>
                  </a:lnTo>
                  <a:close/>
                  <a:moveTo>
                    <a:pt x="2339" y="1747"/>
                  </a:moveTo>
                  <a:lnTo>
                    <a:pt x="2275" y="1751"/>
                  </a:lnTo>
                  <a:lnTo>
                    <a:pt x="2274" y="1735"/>
                  </a:lnTo>
                  <a:lnTo>
                    <a:pt x="2338" y="1731"/>
                  </a:lnTo>
                  <a:lnTo>
                    <a:pt x="2339" y="1747"/>
                  </a:lnTo>
                  <a:close/>
                  <a:moveTo>
                    <a:pt x="2228" y="1754"/>
                  </a:moveTo>
                  <a:lnTo>
                    <a:pt x="2221" y="1754"/>
                  </a:lnTo>
                  <a:lnTo>
                    <a:pt x="2163" y="1756"/>
                  </a:lnTo>
                  <a:lnTo>
                    <a:pt x="2163" y="1740"/>
                  </a:lnTo>
                  <a:lnTo>
                    <a:pt x="2220" y="1738"/>
                  </a:lnTo>
                  <a:lnTo>
                    <a:pt x="2226" y="1738"/>
                  </a:lnTo>
                  <a:lnTo>
                    <a:pt x="2228" y="1754"/>
                  </a:lnTo>
                  <a:close/>
                  <a:moveTo>
                    <a:pt x="2115" y="1757"/>
                  </a:moveTo>
                  <a:lnTo>
                    <a:pt x="2051" y="1759"/>
                  </a:lnTo>
                  <a:lnTo>
                    <a:pt x="2051" y="1743"/>
                  </a:lnTo>
                  <a:lnTo>
                    <a:pt x="2115" y="1741"/>
                  </a:lnTo>
                  <a:lnTo>
                    <a:pt x="2115" y="1757"/>
                  </a:lnTo>
                  <a:close/>
                  <a:moveTo>
                    <a:pt x="2003" y="1759"/>
                  </a:moveTo>
                  <a:lnTo>
                    <a:pt x="1939" y="1758"/>
                  </a:lnTo>
                  <a:lnTo>
                    <a:pt x="1939" y="1742"/>
                  </a:lnTo>
                  <a:lnTo>
                    <a:pt x="2003" y="1743"/>
                  </a:lnTo>
                  <a:lnTo>
                    <a:pt x="2003" y="1759"/>
                  </a:lnTo>
                  <a:close/>
                  <a:moveTo>
                    <a:pt x="1891" y="1757"/>
                  </a:moveTo>
                  <a:lnTo>
                    <a:pt x="1827" y="1756"/>
                  </a:lnTo>
                  <a:lnTo>
                    <a:pt x="1827" y="1740"/>
                  </a:lnTo>
                  <a:lnTo>
                    <a:pt x="1891" y="1741"/>
                  </a:lnTo>
                  <a:lnTo>
                    <a:pt x="1891" y="1757"/>
                  </a:lnTo>
                  <a:close/>
                  <a:moveTo>
                    <a:pt x="1778" y="1753"/>
                  </a:moveTo>
                  <a:lnTo>
                    <a:pt x="1714" y="1749"/>
                  </a:lnTo>
                  <a:lnTo>
                    <a:pt x="1715" y="1733"/>
                  </a:lnTo>
                  <a:lnTo>
                    <a:pt x="1779" y="1737"/>
                  </a:lnTo>
                  <a:lnTo>
                    <a:pt x="1778" y="1753"/>
                  </a:lnTo>
                  <a:close/>
                  <a:moveTo>
                    <a:pt x="1666" y="1745"/>
                  </a:moveTo>
                  <a:lnTo>
                    <a:pt x="1610" y="1741"/>
                  </a:lnTo>
                  <a:lnTo>
                    <a:pt x="1602" y="1741"/>
                  </a:lnTo>
                  <a:lnTo>
                    <a:pt x="1604" y="1725"/>
                  </a:lnTo>
                  <a:lnTo>
                    <a:pt x="1611" y="1725"/>
                  </a:lnTo>
                  <a:lnTo>
                    <a:pt x="1667" y="1729"/>
                  </a:lnTo>
                  <a:lnTo>
                    <a:pt x="1666" y="1745"/>
                  </a:lnTo>
                  <a:close/>
                  <a:moveTo>
                    <a:pt x="1554" y="1735"/>
                  </a:moveTo>
                  <a:lnTo>
                    <a:pt x="1491" y="1728"/>
                  </a:lnTo>
                  <a:lnTo>
                    <a:pt x="1492" y="1712"/>
                  </a:lnTo>
                  <a:lnTo>
                    <a:pt x="1556" y="1719"/>
                  </a:lnTo>
                  <a:lnTo>
                    <a:pt x="1554" y="1735"/>
                  </a:lnTo>
                  <a:close/>
                  <a:moveTo>
                    <a:pt x="1443" y="1723"/>
                  </a:moveTo>
                  <a:lnTo>
                    <a:pt x="1418" y="1720"/>
                  </a:lnTo>
                  <a:lnTo>
                    <a:pt x="1379" y="1714"/>
                  </a:lnTo>
                  <a:lnTo>
                    <a:pt x="1382" y="1699"/>
                  </a:lnTo>
                  <a:lnTo>
                    <a:pt x="1419" y="1705"/>
                  </a:lnTo>
                  <a:lnTo>
                    <a:pt x="1445" y="1707"/>
                  </a:lnTo>
                  <a:lnTo>
                    <a:pt x="1443" y="1723"/>
                  </a:lnTo>
                  <a:close/>
                  <a:moveTo>
                    <a:pt x="1332" y="1707"/>
                  </a:moveTo>
                  <a:lnTo>
                    <a:pt x="1268" y="1697"/>
                  </a:lnTo>
                  <a:lnTo>
                    <a:pt x="1271" y="1681"/>
                  </a:lnTo>
                  <a:lnTo>
                    <a:pt x="1334" y="1691"/>
                  </a:lnTo>
                  <a:lnTo>
                    <a:pt x="1332" y="1707"/>
                  </a:lnTo>
                  <a:close/>
                  <a:moveTo>
                    <a:pt x="1221" y="1689"/>
                  </a:moveTo>
                  <a:lnTo>
                    <a:pt x="1158" y="1676"/>
                  </a:lnTo>
                  <a:lnTo>
                    <a:pt x="1161" y="1660"/>
                  </a:lnTo>
                  <a:lnTo>
                    <a:pt x="1224" y="1673"/>
                  </a:lnTo>
                  <a:lnTo>
                    <a:pt x="1221" y="1689"/>
                  </a:lnTo>
                  <a:close/>
                  <a:moveTo>
                    <a:pt x="1111" y="1666"/>
                  </a:moveTo>
                  <a:lnTo>
                    <a:pt x="1057" y="1654"/>
                  </a:lnTo>
                  <a:lnTo>
                    <a:pt x="1048" y="1652"/>
                  </a:lnTo>
                  <a:lnTo>
                    <a:pt x="1052" y="1636"/>
                  </a:lnTo>
                  <a:lnTo>
                    <a:pt x="1060" y="1639"/>
                  </a:lnTo>
                  <a:lnTo>
                    <a:pt x="1114" y="1650"/>
                  </a:lnTo>
                  <a:lnTo>
                    <a:pt x="1111" y="1666"/>
                  </a:lnTo>
                  <a:close/>
                  <a:moveTo>
                    <a:pt x="1001" y="1640"/>
                  </a:moveTo>
                  <a:lnTo>
                    <a:pt x="940" y="1623"/>
                  </a:lnTo>
                  <a:lnTo>
                    <a:pt x="944" y="1608"/>
                  </a:lnTo>
                  <a:lnTo>
                    <a:pt x="1006" y="1624"/>
                  </a:lnTo>
                  <a:lnTo>
                    <a:pt x="1001" y="1640"/>
                  </a:lnTo>
                  <a:close/>
                  <a:moveTo>
                    <a:pt x="893" y="1611"/>
                  </a:moveTo>
                  <a:lnTo>
                    <a:pt x="890" y="1610"/>
                  </a:lnTo>
                  <a:lnTo>
                    <a:pt x="832" y="1591"/>
                  </a:lnTo>
                  <a:lnTo>
                    <a:pt x="837" y="1576"/>
                  </a:lnTo>
                  <a:lnTo>
                    <a:pt x="895" y="1595"/>
                  </a:lnTo>
                  <a:lnTo>
                    <a:pt x="897" y="1595"/>
                  </a:lnTo>
                  <a:lnTo>
                    <a:pt x="893" y="1611"/>
                  </a:lnTo>
                  <a:close/>
                  <a:moveTo>
                    <a:pt x="786" y="1576"/>
                  </a:moveTo>
                  <a:lnTo>
                    <a:pt x="736" y="1560"/>
                  </a:lnTo>
                  <a:lnTo>
                    <a:pt x="725" y="1556"/>
                  </a:lnTo>
                  <a:lnTo>
                    <a:pt x="731" y="1541"/>
                  </a:lnTo>
                  <a:lnTo>
                    <a:pt x="741" y="1545"/>
                  </a:lnTo>
                  <a:lnTo>
                    <a:pt x="791" y="1561"/>
                  </a:lnTo>
                  <a:lnTo>
                    <a:pt x="786" y="1576"/>
                  </a:lnTo>
                  <a:close/>
                  <a:moveTo>
                    <a:pt x="680" y="1538"/>
                  </a:moveTo>
                  <a:lnTo>
                    <a:pt x="620" y="1515"/>
                  </a:lnTo>
                  <a:lnTo>
                    <a:pt x="626" y="1500"/>
                  </a:lnTo>
                  <a:lnTo>
                    <a:pt x="686" y="1523"/>
                  </a:lnTo>
                  <a:lnTo>
                    <a:pt x="680" y="1538"/>
                  </a:lnTo>
                  <a:close/>
                  <a:moveTo>
                    <a:pt x="576" y="1496"/>
                  </a:moveTo>
                  <a:lnTo>
                    <a:pt x="518" y="1468"/>
                  </a:lnTo>
                  <a:lnTo>
                    <a:pt x="525" y="1454"/>
                  </a:lnTo>
                  <a:lnTo>
                    <a:pt x="583" y="1481"/>
                  </a:lnTo>
                  <a:lnTo>
                    <a:pt x="576" y="1496"/>
                  </a:lnTo>
                  <a:close/>
                  <a:moveTo>
                    <a:pt x="475" y="1447"/>
                  </a:moveTo>
                  <a:lnTo>
                    <a:pt x="463" y="1442"/>
                  </a:lnTo>
                  <a:lnTo>
                    <a:pt x="418" y="1416"/>
                  </a:lnTo>
                  <a:lnTo>
                    <a:pt x="426" y="1402"/>
                  </a:lnTo>
                  <a:lnTo>
                    <a:pt x="470" y="1427"/>
                  </a:lnTo>
                  <a:lnTo>
                    <a:pt x="482" y="1433"/>
                  </a:lnTo>
                  <a:lnTo>
                    <a:pt x="475" y="1447"/>
                  </a:lnTo>
                  <a:close/>
                  <a:moveTo>
                    <a:pt x="377" y="1392"/>
                  </a:moveTo>
                  <a:lnTo>
                    <a:pt x="346" y="1374"/>
                  </a:lnTo>
                  <a:lnTo>
                    <a:pt x="322" y="1357"/>
                  </a:lnTo>
                  <a:lnTo>
                    <a:pt x="331" y="1344"/>
                  </a:lnTo>
                  <a:lnTo>
                    <a:pt x="354" y="1361"/>
                  </a:lnTo>
                  <a:lnTo>
                    <a:pt x="385" y="1378"/>
                  </a:lnTo>
                  <a:lnTo>
                    <a:pt x="377" y="1392"/>
                  </a:lnTo>
                  <a:close/>
                  <a:moveTo>
                    <a:pt x="283" y="1329"/>
                  </a:moveTo>
                  <a:lnTo>
                    <a:pt x="245" y="1302"/>
                  </a:lnTo>
                  <a:lnTo>
                    <a:pt x="231" y="1290"/>
                  </a:lnTo>
                  <a:lnTo>
                    <a:pt x="242" y="1278"/>
                  </a:lnTo>
                  <a:lnTo>
                    <a:pt x="254" y="1289"/>
                  </a:lnTo>
                  <a:lnTo>
                    <a:pt x="292" y="1316"/>
                  </a:lnTo>
                  <a:lnTo>
                    <a:pt x="283" y="1329"/>
                  </a:lnTo>
                  <a:close/>
                  <a:moveTo>
                    <a:pt x="196" y="1258"/>
                  </a:moveTo>
                  <a:lnTo>
                    <a:pt x="160" y="1225"/>
                  </a:lnTo>
                  <a:lnTo>
                    <a:pt x="149" y="1212"/>
                  </a:lnTo>
                  <a:lnTo>
                    <a:pt x="161" y="1202"/>
                  </a:lnTo>
                  <a:lnTo>
                    <a:pt x="171" y="1214"/>
                  </a:lnTo>
                  <a:lnTo>
                    <a:pt x="206" y="1246"/>
                  </a:lnTo>
                  <a:lnTo>
                    <a:pt x="196" y="1258"/>
                  </a:lnTo>
                  <a:close/>
                  <a:moveTo>
                    <a:pt x="118" y="1175"/>
                  </a:moveTo>
                  <a:lnTo>
                    <a:pt x="91" y="1144"/>
                  </a:lnTo>
                  <a:cubicBezTo>
                    <a:pt x="91" y="1143"/>
                    <a:pt x="91" y="1143"/>
                    <a:pt x="91" y="1143"/>
                  </a:cubicBezTo>
                  <a:lnTo>
                    <a:pt x="79" y="1123"/>
                  </a:lnTo>
                  <a:lnTo>
                    <a:pt x="93" y="1115"/>
                  </a:lnTo>
                  <a:lnTo>
                    <a:pt x="104" y="1134"/>
                  </a:lnTo>
                  <a:lnTo>
                    <a:pt x="104" y="1133"/>
                  </a:lnTo>
                  <a:lnTo>
                    <a:pt x="130" y="1165"/>
                  </a:lnTo>
                  <a:lnTo>
                    <a:pt x="118" y="1175"/>
                  </a:lnTo>
                  <a:close/>
                  <a:moveTo>
                    <a:pt x="55" y="1082"/>
                  </a:moveTo>
                  <a:lnTo>
                    <a:pt x="42" y="1060"/>
                  </a:lnTo>
                  <a:cubicBezTo>
                    <a:pt x="41" y="1059"/>
                    <a:pt x="41" y="1059"/>
                    <a:pt x="41" y="1058"/>
                  </a:cubicBezTo>
                  <a:lnTo>
                    <a:pt x="28" y="1022"/>
                  </a:lnTo>
                  <a:lnTo>
                    <a:pt x="43" y="1017"/>
                  </a:lnTo>
                  <a:lnTo>
                    <a:pt x="56" y="1053"/>
                  </a:lnTo>
                  <a:lnTo>
                    <a:pt x="55" y="1051"/>
                  </a:lnTo>
                  <a:lnTo>
                    <a:pt x="68" y="1074"/>
                  </a:lnTo>
                  <a:lnTo>
                    <a:pt x="55" y="1082"/>
                  </a:lnTo>
                  <a:close/>
                  <a:moveTo>
                    <a:pt x="12" y="977"/>
                  </a:moveTo>
                  <a:lnTo>
                    <a:pt x="10" y="971"/>
                  </a:lnTo>
                  <a:cubicBezTo>
                    <a:pt x="10" y="971"/>
                    <a:pt x="10" y="970"/>
                    <a:pt x="10" y="969"/>
                  </a:cubicBezTo>
                  <a:lnTo>
                    <a:pt x="3" y="912"/>
                  </a:lnTo>
                  <a:lnTo>
                    <a:pt x="19" y="910"/>
                  </a:lnTo>
                  <a:lnTo>
                    <a:pt x="25" y="968"/>
                  </a:lnTo>
                  <a:lnTo>
                    <a:pt x="25" y="966"/>
                  </a:lnTo>
                  <a:lnTo>
                    <a:pt x="27" y="971"/>
                  </a:lnTo>
                  <a:lnTo>
                    <a:pt x="12" y="97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0" name="Freeform 76"/>
            <p:cNvSpPr>
              <a:spLocks/>
            </p:cNvSpPr>
            <p:nvPr/>
          </p:nvSpPr>
          <p:spPr bwMode="auto">
            <a:xfrm>
              <a:off x="714" y="3303"/>
              <a:ext cx="135" cy="141"/>
            </a:xfrm>
            <a:custGeom>
              <a:avLst/>
              <a:gdLst/>
              <a:ahLst/>
              <a:cxnLst>
                <a:cxn ang="0">
                  <a:pos x="0" y="137"/>
                </a:cxn>
                <a:cxn ang="0">
                  <a:pos x="131" y="0"/>
                </a:cxn>
                <a:cxn ang="0">
                  <a:pos x="135" y="4"/>
                </a:cxn>
                <a:cxn ang="0">
                  <a:pos x="4" y="141"/>
                </a:cxn>
                <a:cxn ang="0">
                  <a:pos x="0" y="137"/>
                </a:cxn>
              </a:cxnLst>
              <a:rect l="0" t="0" r="r" b="b"/>
              <a:pathLst>
                <a:path w="135" h="141">
                  <a:moveTo>
                    <a:pt x="0" y="137"/>
                  </a:moveTo>
                  <a:lnTo>
                    <a:pt x="131" y="0"/>
                  </a:lnTo>
                  <a:lnTo>
                    <a:pt x="135" y="4"/>
                  </a:lnTo>
                  <a:lnTo>
                    <a:pt x="4" y="141"/>
                  </a:lnTo>
                  <a:lnTo>
                    <a:pt x="0" y="1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1" name="Freeform 77"/>
            <p:cNvSpPr>
              <a:spLocks/>
            </p:cNvSpPr>
            <p:nvPr/>
          </p:nvSpPr>
          <p:spPr bwMode="auto">
            <a:xfrm>
              <a:off x="970" y="3404"/>
              <a:ext cx="100" cy="207"/>
            </a:xfrm>
            <a:custGeom>
              <a:avLst/>
              <a:gdLst/>
              <a:ahLst/>
              <a:cxnLst>
                <a:cxn ang="0">
                  <a:pos x="100" y="2"/>
                </a:cxn>
                <a:cxn ang="0">
                  <a:pos x="5" y="207"/>
                </a:cxn>
                <a:cxn ang="0">
                  <a:pos x="0" y="205"/>
                </a:cxn>
                <a:cxn ang="0">
                  <a:pos x="95" y="0"/>
                </a:cxn>
                <a:cxn ang="0">
                  <a:pos x="100" y="2"/>
                </a:cxn>
              </a:cxnLst>
              <a:rect l="0" t="0" r="r" b="b"/>
              <a:pathLst>
                <a:path w="100" h="207">
                  <a:moveTo>
                    <a:pt x="100" y="2"/>
                  </a:moveTo>
                  <a:lnTo>
                    <a:pt x="5" y="207"/>
                  </a:lnTo>
                  <a:lnTo>
                    <a:pt x="0" y="205"/>
                  </a:lnTo>
                  <a:lnTo>
                    <a:pt x="95" y="0"/>
                  </a:lnTo>
                  <a:lnTo>
                    <a:pt x="100"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2" name="Freeform 78"/>
            <p:cNvSpPr>
              <a:spLocks/>
            </p:cNvSpPr>
            <p:nvPr/>
          </p:nvSpPr>
          <p:spPr bwMode="auto">
            <a:xfrm>
              <a:off x="1390" y="3362"/>
              <a:ext cx="99" cy="270"/>
            </a:xfrm>
            <a:custGeom>
              <a:avLst/>
              <a:gdLst/>
              <a:ahLst/>
              <a:cxnLst>
                <a:cxn ang="0">
                  <a:pos x="4" y="0"/>
                </a:cxn>
                <a:cxn ang="0">
                  <a:pos x="99" y="268"/>
                </a:cxn>
                <a:cxn ang="0">
                  <a:pos x="94" y="270"/>
                </a:cxn>
                <a:cxn ang="0">
                  <a:pos x="0" y="2"/>
                </a:cxn>
                <a:cxn ang="0">
                  <a:pos x="4" y="0"/>
                </a:cxn>
              </a:cxnLst>
              <a:rect l="0" t="0" r="r" b="b"/>
              <a:pathLst>
                <a:path w="99" h="270">
                  <a:moveTo>
                    <a:pt x="4" y="0"/>
                  </a:moveTo>
                  <a:lnTo>
                    <a:pt x="99" y="268"/>
                  </a:lnTo>
                  <a:lnTo>
                    <a:pt x="94" y="270"/>
                  </a:lnTo>
                  <a:lnTo>
                    <a:pt x="0" y="2"/>
                  </a:lnTo>
                  <a:lnTo>
                    <a:pt x="4"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3" name="Freeform 79"/>
            <p:cNvSpPr>
              <a:spLocks/>
            </p:cNvSpPr>
            <p:nvPr/>
          </p:nvSpPr>
          <p:spPr bwMode="auto">
            <a:xfrm>
              <a:off x="1679" y="3403"/>
              <a:ext cx="196" cy="104"/>
            </a:xfrm>
            <a:custGeom>
              <a:avLst/>
              <a:gdLst/>
              <a:ahLst/>
              <a:cxnLst>
                <a:cxn ang="0">
                  <a:pos x="2" y="0"/>
                </a:cxn>
                <a:cxn ang="0">
                  <a:pos x="196" y="99"/>
                </a:cxn>
                <a:cxn ang="0">
                  <a:pos x="194" y="104"/>
                </a:cxn>
                <a:cxn ang="0">
                  <a:pos x="0" y="4"/>
                </a:cxn>
                <a:cxn ang="0">
                  <a:pos x="2" y="0"/>
                </a:cxn>
              </a:cxnLst>
              <a:rect l="0" t="0" r="r" b="b"/>
              <a:pathLst>
                <a:path w="196" h="104">
                  <a:moveTo>
                    <a:pt x="2" y="0"/>
                  </a:moveTo>
                  <a:lnTo>
                    <a:pt x="196" y="99"/>
                  </a:lnTo>
                  <a:lnTo>
                    <a:pt x="194" y="104"/>
                  </a:lnTo>
                  <a:lnTo>
                    <a:pt x="0" y="4"/>
                  </a:lnTo>
                  <a:lnTo>
                    <a:pt x="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4" name="Freeform 80"/>
            <p:cNvSpPr>
              <a:spLocks noEditPoints="1"/>
            </p:cNvSpPr>
            <p:nvPr/>
          </p:nvSpPr>
          <p:spPr bwMode="auto">
            <a:xfrm>
              <a:off x="1104" y="3066"/>
              <a:ext cx="451" cy="26"/>
            </a:xfrm>
            <a:custGeom>
              <a:avLst/>
              <a:gdLst/>
              <a:ahLst/>
              <a:cxnLst>
                <a:cxn ang="0">
                  <a:pos x="21" y="1"/>
                </a:cxn>
                <a:cxn ang="0">
                  <a:pos x="0" y="5"/>
                </a:cxn>
                <a:cxn ang="0">
                  <a:pos x="37" y="2"/>
                </a:cxn>
                <a:cxn ang="0">
                  <a:pos x="57" y="8"/>
                </a:cxn>
                <a:cxn ang="0">
                  <a:pos x="37" y="2"/>
                </a:cxn>
                <a:cxn ang="0">
                  <a:pos x="94" y="5"/>
                </a:cxn>
                <a:cxn ang="0">
                  <a:pos x="73" y="9"/>
                </a:cxn>
                <a:cxn ang="0">
                  <a:pos x="110" y="5"/>
                </a:cxn>
                <a:cxn ang="0">
                  <a:pos x="131" y="11"/>
                </a:cxn>
                <a:cxn ang="0">
                  <a:pos x="110" y="5"/>
                </a:cxn>
                <a:cxn ang="0">
                  <a:pos x="168" y="8"/>
                </a:cxn>
                <a:cxn ang="0">
                  <a:pos x="146" y="12"/>
                </a:cxn>
                <a:cxn ang="0">
                  <a:pos x="183" y="9"/>
                </a:cxn>
                <a:cxn ang="0">
                  <a:pos x="204" y="15"/>
                </a:cxn>
                <a:cxn ang="0">
                  <a:pos x="183" y="9"/>
                </a:cxn>
                <a:cxn ang="0">
                  <a:pos x="241" y="11"/>
                </a:cxn>
                <a:cxn ang="0">
                  <a:pos x="220" y="16"/>
                </a:cxn>
                <a:cxn ang="0">
                  <a:pos x="257" y="12"/>
                </a:cxn>
                <a:cxn ang="0">
                  <a:pos x="277" y="18"/>
                </a:cxn>
                <a:cxn ang="0">
                  <a:pos x="257" y="12"/>
                </a:cxn>
                <a:cxn ang="0">
                  <a:pos x="314" y="15"/>
                </a:cxn>
                <a:cxn ang="0">
                  <a:pos x="293" y="19"/>
                </a:cxn>
                <a:cxn ang="0">
                  <a:pos x="330" y="15"/>
                </a:cxn>
                <a:cxn ang="0">
                  <a:pos x="351" y="22"/>
                </a:cxn>
                <a:cxn ang="0">
                  <a:pos x="330" y="15"/>
                </a:cxn>
                <a:cxn ang="0">
                  <a:pos x="388" y="18"/>
                </a:cxn>
                <a:cxn ang="0">
                  <a:pos x="366" y="23"/>
                </a:cxn>
                <a:cxn ang="0">
                  <a:pos x="403" y="19"/>
                </a:cxn>
                <a:cxn ang="0">
                  <a:pos x="424" y="25"/>
                </a:cxn>
                <a:cxn ang="0">
                  <a:pos x="403" y="19"/>
                </a:cxn>
                <a:cxn ang="0">
                  <a:pos x="451" y="21"/>
                </a:cxn>
                <a:cxn ang="0">
                  <a:pos x="440" y="26"/>
                </a:cxn>
              </a:cxnLst>
              <a:rect l="0" t="0" r="r" b="b"/>
              <a:pathLst>
                <a:path w="451" h="26">
                  <a:moveTo>
                    <a:pt x="0" y="0"/>
                  </a:moveTo>
                  <a:lnTo>
                    <a:pt x="21" y="1"/>
                  </a:lnTo>
                  <a:lnTo>
                    <a:pt x="21" y="6"/>
                  </a:lnTo>
                  <a:lnTo>
                    <a:pt x="0" y="5"/>
                  </a:lnTo>
                  <a:lnTo>
                    <a:pt x="0" y="0"/>
                  </a:lnTo>
                  <a:close/>
                  <a:moveTo>
                    <a:pt x="37" y="2"/>
                  </a:moveTo>
                  <a:lnTo>
                    <a:pt x="58" y="3"/>
                  </a:lnTo>
                  <a:lnTo>
                    <a:pt x="57" y="8"/>
                  </a:lnTo>
                  <a:lnTo>
                    <a:pt x="36" y="7"/>
                  </a:lnTo>
                  <a:lnTo>
                    <a:pt x="37" y="2"/>
                  </a:lnTo>
                  <a:close/>
                  <a:moveTo>
                    <a:pt x="73" y="4"/>
                  </a:moveTo>
                  <a:lnTo>
                    <a:pt x="94" y="5"/>
                  </a:lnTo>
                  <a:lnTo>
                    <a:pt x="94" y="10"/>
                  </a:lnTo>
                  <a:lnTo>
                    <a:pt x="73" y="9"/>
                  </a:lnTo>
                  <a:lnTo>
                    <a:pt x="73" y="4"/>
                  </a:lnTo>
                  <a:close/>
                  <a:moveTo>
                    <a:pt x="110" y="5"/>
                  </a:moveTo>
                  <a:lnTo>
                    <a:pt x="131" y="6"/>
                  </a:lnTo>
                  <a:lnTo>
                    <a:pt x="131" y="11"/>
                  </a:lnTo>
                  <a:lnTo>
                    <a:pt x="110" y="10"/>
                  </a:lnTo>
                  <a:lnTo>
                    <a:pt x="110" y="5"/>
                  </a:lnTo>
                  <a:close/>
                  <a:moveTo>
                    <a:pt x="147" y="7"/>
                  </a:moveTo>
                  <a:lnTo>
                    <a:pt x="168" y="8"/>
                  </a:lnTo>
                  <a:lnTo>
                    <a:pt x="167" y="13"/>
                  </a:lnTo>
                  <a:lnTo>
                    <a:pt x="146" y="12"/>
                  </a:lnTo>
                  <a:lnTo>
                    <a:pt x="147" y="7"/>
                  </a:lnTo>
                  <a:close/>
                  <a:moveTo>
                    <a:pt x="183" y="9"/>
                  </a:moveTo>
                  <a:lnTo>
                    <a:pt x="204" y="10"/>
                  </a:lnTo>
                  <a:lnTo>
                    <a:pt x="204" y="15"/>
                  </a:lnTo>
                  <a:lnTo>
                    <a:pt x="183" y="14"/>
                  </a:lnTo>
                  <a:lnTo>
                    <a:pt x="183" y="9"/>
                  </a:lnTo>
                  <a:close/>
                  <a:moveTo>
                    <a:pt x="220" y="10"/>
                  </a:moveTo>
                  <a:lnTo>
                    <a:pt x="241" y="11"/>
                  </a:lnTo>
                  <a:lnTo>
                    <a:pt x="241" y="17"/>
                  </a:lnTo>
                  <a:lnTo>
                    <a:pt x="220" y="16"/>
                  </a:lnTo>
                  <a:lnTo>
                    <a:pt x="220" y="10"/>
                  </a:lnTo>
                  <a:close/>
                  <a:moveTo>
                    <a:pt x="257" y="12"/>
                  </a:moveTo>
                  <a:lnTo>
                    <a:pt x="278" y="13"/>
                  </a:lnTo>
                  <a:lnTo>
                    <a:pt x="277" y="18"/>
                  </a:lnTo>
                  <a:lnTo>
                    <a:pt x="256" y="17"/>
                  </a:lnTo>
                  <a:lnTo>
                    <a:pt x="257" y="12"/>
                  </a:lnTo>
                  <a:close/>
                  <a:moveTo>
                    <a:pt x="293" y="14"/>
                  </a:moveTo>
                  <a:lnTo>
                    <a:pt x="314" y="15"/>
                  </a:lnTo>
                  <a:lnTo>
                    <a:pt x="314" y="20"/>
                  </a:lnTo>
                  <a:lnTo>
                    <a:pt x="293" y="19"/>
                  </a:lnTo>
                  <a:lnTo>
                    <a:pt x="293" y="14"/>
                  </a:lnTo>
                  <a:close/>
                  <a:moveTo>
                    <a:pt x="330" y="15"/>
                  </a:moveTo>
                  <a:lnTo>
                    <a:pt x="351" y="16"/>
                  </a:lnTo>
                  <a:lnTo>
                    <a:pt x="351" y="22"/>
                  </a:lnTo>
                  <a:lnTo>
                    <a:pt x="330" y="21"/>
                  </a:lnTo>
                  <a:lnTo>
                    <a:pt x="330" y="15"/>
                  </a:lnTo>
                  <a:close/>
                  <a:moveTo>
                    <a:pt x="367" y="17"/>
                  </a:moveTo>
                  <a:lnTo>
                    <a:pt x="388" y="18"/>
                  </a:lnTo>
                  <a:lnTo>
                    <a:pt x="387" y="24"/>
                  </a:lnTo>
                  <a:lnTo>
                    <a:pt x="366" y="23"/>
                  </a:lnTo>
                  <a:lnTo>
                    <a:pt x="367" y="17"/>
                  </a:lnTo>
                  <a:close/>
                  <a:moveTo>
                    <a:pt x="403" y="19"/>
                  </a:moveTo>
                  <a:lnTo>
                    <a:pt x="424" y="20"/>
                  </a:lnTo>
                  <a:lnTo>
                    <a:pt x="424" y="25"/>
                  </a:lnTo>
                  <a:lnTo>
                    <a:pt x="403" y="24"/>
                  </a:lnTo>
                  <a:lnTo>
                    <a:pt x="403" y="19"/>
                  </a:lnTo>
                  <a:close/>
                  <a:moveTo>
                    <a:pt x="440" y="21"/>
                  </a:moveTo>
                  <a:lnTo>
                    <a:pt x="451" y="21"/>
                  </a:lnTo>
                  <a:lnTo>
                    <a:pt x="450" y="26"/>
                  </a:lnTo>
                  <a:lnTo>
                    <a:pt x="440" y="26"/>
                  </a:lnTo>
                  <a:lnTo>
                    <a:pt x="440" y="2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5" name="Rectangle 81"/>
            <p:cNvSpPr>
              <a:spLocks noChangeArrowheads="1"/>
            </p:cNvSpPr>
            <p:nvPr/>
          </p:nvSpPr>
          <p:spPr bwMode="auto">
            <a:xfrm>
              <a:off x="1132" y="3329"/>
              <a:ext cx="189" cy="10"/>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6" name="Freeform 82"/>
            <p:cNvSpPr>
              <a:spLocks/>
            </p:cNvSpPr>
            <p:nvPr/>
          </p:nvSpPr>
          <p:spPr bwMode="auto">
            <a:xfrm>
              <a:off x="800" y="3030"/>
              <a:ext cx="230" cy="114"/>
            </a:xfrm>
            <a:custGeom>
              <a:avLst/>
              <a:gdLst/>
              <a:ahLst/>
              <a:cxnLst>
                <a:cxn ang="0">
                  <a:pos x="0" y="105"/>
                </a:cxn>
                <a:cxn ang="0">
                  <a:pos x="226" y="0"/>
                </a:cxn>
                <a:cxn ang="0">
                  <a:pos x="230" y="9"/>
                </a:cxn>
                <a:cxn ang="0">
                  <a:pos x="5" y="114"/>
                </a:cxn>
                <a:cxn ang="0">
                  <a:pos x="0" y="105"/>
                </a:cxn>
              </a:cxnLst>
              <a:rect l="0" t="0" r="r" b="b"/>
              <a:pathLst>
                <a:path w="230" h="114">
                  <a:moveTo>
                    <a:pt x="0" y="105"/>
                  </a:moveTo>
                  <a:lnTo>
                    <a:pt x="226" y="0"/>
                  </a:lnTo>
                  <a:lnTo>
                    <a:pt x="230" y="9"/>
                  </a:lnTo>
                  <a:lnTo>
                    <a:pt x="5" y="114"/>
                  </a:lnTo>
                  <a:lnTo>
                    <a:pt x="0" y="1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7" name="Freeform 83"/>
            <p:cNvSpPr>
              <a:spLocks/>
            </p:cNvSpPr>
            <p:nvPr/>
          </p:nvSpPr>
          <p:spPr bwMode="auto">
            <a:xfrm>
              <a:off x="1399" y="3329"/>
              <a:ext cx="164" cy="42"/>
            </a:xfrm>
            <a:custGeom>
              <a:avLst/>
              <a:gdLst/>
              <a:ahLst/>
              <a:cxnLst>
                <a:cxn ang="0">
                  <a:pos x="2" y="0"/>
                </a:cxn>
                <a:cxn ang="0">
                  <a:pos x="164" y="31"/>
                </a:cxn>
                <a:cxn ang="0">
                  <a:pos x="162" y="42"/>
                </a:cxn>
                <a:cxn ang="0">
                  <a:pos x="0" y="10"/>
                </a:cxn>
                <a:cxn ang="0">
                  <a:pos x="2" y="0"/>
                </a:cxn>
              </a:cxnLst>
              <a:rect l="0" t="0" r="r" b="b"/>
              <a:pathLst>
                <a:path w="164" h="42">
                  <a:moveTo>
                    <a:pt x="2" y="0"/>
                  </a:moveTo>
                  <a:lnTo>
                    <a:pt x="164" y="31"/>
                  </a:lnTo>
                  <a:lnTo>
                    <a:pt x="162" y="42"/>
                  </a:lnTo>
                  <a:lnTo>
                    <a:pt x="0" y="10"/>
                  </a:lnTo>
                  <a:lnTo>
                    <a:pt x="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8" name="Freeform 84"/>
            <p:cNvSpPr>
              <a:spLocks/>
            </p:cNvSpPr>
            <p:nvPr/>
          </p:nvSpPr>
          <p:spPr bwMode="auto">
            <a:xfrm>
              <a:off x="872" y="3094"/>
              <a:ext cx="133" cy="144"/>
            </a:xfrm>
            <a:custGeom>
              <a:avLst/>
              <a:gdLst/>
              <a:ahLst/>
              <a:cxnLst>
                <a:cxn ang="0">
                  <a:pos x="0" y="137"/>
                </a:cxn>
                <a:cxn ang="0">
                  <a:pos x="126" y="0"/>
                </a:cxn>
                <a:cxn ang="0">
                  <a:pos x="133" y="7"/>
                </a:cxn>
                <a:cxn ang="0">
                  <a:pos x="8" y="144"/>
                </a:cxn>
                <a:cxn ang="0">
                  <a:pos x="0" y="137"/>
                </a:cxn>
              </a:cxnLst>
              <a:rect l="0" t="0" r="r" b="b"/>
              <a:pathLst>
                <a:path w="133" h="144">
                  <a:moveTo>
                    <a:pt x="0" y="137"/>
                  </a:moveTo>
                  <a:lnTo>
                    <a:pt x="126" y="0"/>
                  </a:lnTo>
                  <a:lnTo>
                    <a:pt x="133" y="7"/>
                  </a:lnTo>
                  <a:lnTo>
                    <a:pt x="8" y="144"/>
                  </a:lnTo>
                  <a:lnTo>
                    <a:pt x="0" y="1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09" name="Freeform 85"/>
            <p:cNvSpPr>
              <a:spLocks/>
            </p:cNvSpPr>
            <p:nvPr/>
          </p:nvSpPr>
          <p:spPr bwMode="auto">
            <a:xfrm>
              <a:off x="1385" y="3084"/>
              <a:ext cx="135" cy="185"/>
            </a:xfrm>
            <a:custGeom>
              <a:avLst/>
              <a:gdLst/>
              <a:ahLst/>
              <a:cxnLst>
                <a:cxn ang="0">
                  <a:pos x="135" y="6"/>
                </a:cxn>
                <a:cxn ang="0">
                  <a:pos x="9" y="185"/>
                </a:cxn>
                <a:cxn ang="0">
                  <a:pos x="0" y="179"/>
                </a:cxn>
                <a:cxn ang="0">
                  <a:pos x="126" y="0"/>
                </a:cxn>
                <a:cxn ang="0">
                  <a:pos x="135" y="6"/>
                </a:cxn>
              </a:cxnLst>
              <a:rect l="0" t="0" r="r" b="b"/>
              <a:pathLst>
                <a:path w="135" h="185">
                  <a:moveTo>
                    <a:pt x="135" y="6"/>
                  </a:moveTo>
                  <a:lnTo>
                    <a:pt x="9" y="185"/>
                  </a:lnTo>
                  <a:lnTo>
                    <a:pt x="0" y="179"/>
                  </a:lnTo>
                  <a:lnTo>
                    <a:pt x="126" y="0"/>
                  </a:lnTo>
                  <a:lnTo>
                    <a:pt x="135" y="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52335" name="Group 111"/>
            <p:cNvGrpSpPr>
              <a:grpSpLocks/>
            </p:cNvGrpSpPr>
            <p:nvPr/>
          </p:nvGrpSpPr>
          <p:grpSpPr bwMode="auto">
            <a:xfrm>
              <a:off x="690" y="3090"/>
              <a:ext cx="188" cy="121"/>
              <a:chOff x="690" y="3090"/>
              <a:chExt cx="188" cy="121"/>
            </a:xfrm>
          </p:grpSpPr>
          <p:sp>
            <p:nvSpPr>
              <p:cNvPr id="52310" name="Rectangle 86"/>
              <p:cNvSpPr>
                <a:spLocks noChangeArrowheads="1"/>
              </p:cNvSpPr>
              <p:nvPr/>
            </p:nvSpPr>
            <p:spPr bwMode="auto">
              <a:xfrm>
                <a:off x="690" y="3156"/>
                <a:ext cx="144" cy="55"/>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11" name="Rectangle 87"/>
              <p:cNvSpPr>
                <a:spLocks noChangeArrowheads="1"/>
              </p:cNvSpPr>
              <p:nvPr/>
            </p:nvSpPr>
            <p:spPr bwMode="auto">
              <a:xfrm>
                <a:off x="690" y="3156"/>
                <a:ext cx="144" cy="55"/>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12" name="Rectangle 88"/>
              <p:cNvSpPr>
                <a:spLocks noChangeArrowheads="1"/>
              </p:cNvSpPr>
              <p:nvPr/>
            </p:nvSpPr>
            <p:spPr bwMode="auto">
              <a:xfrm>
                <a:off x="690" y="3156"/>
                <a:ext cx="144" cy="55"/>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13" name="Freeform 89"/>
              <p:cNvSpPr>
                <a:spLocks/>
              </p:cNvSpPr>
              <p:nvPr/>
            </p:nvSpPr>
            <p:spPr bwMode="auto">
              <a:xfrm>
                <a:off x="834" y="3090"/>
                <a:ext cx="44" cy="121"/>
              </a:xfrm>
              <a:custGeom>
                <a:avLst/>
                <a:gdLst/>
                <a:ahLst/>
                <a:cxnLst>
                  <a:cxn ang="0">
                    <a:pos x="0" y="66"/>
                  </a:cxn>
                  <a:cxn ang="0">
                    <a:pos x="44" y="0"/>
                  </a:cxn>
                  <a:cxn ang="0">
                    <a:pos x="44" y="56"/>
                  </a:cxn>
                  <a:cxn ang="0">
                    <a:pos x="0" y="121"/>
                  </a:cxn>
                  <a:cxn ang="0">
                    <a:pos x="0" y="66"/>
                  </a:cxn>
                </a:cxnLst>
                <a:rect l="0" t="0" r="r" b="b"/>
                <a:pathLst>
                  <a:path w="44" h="121">
                    <a:moveTo>
                      <a:pt x="0" y="66"/>
                    </a:moveTo>
                    <a:lnTo>
                      <a:pt x="44" y="0"/>
                    </a:lnTo>
                    <a:lnTo>
                      <a:pt x="44" y="56"/>
                    </a:lnTo>
                    <a:lnTo>
                      <a:pt x="0" y="121"/>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14" name="Freeform 90"/>
              <p:cNvSpPr>
                <a:spLocks/>
              </p:cNvSpPr>
              <p:nvPr/>
            </p:nvSpPr>
            <p:spPr bwMode="auto">
              <a:xfrm>
                <a:off x="834" y="3090"/>
                <a:ext cx="44" cy="121"/>
              </a:xfrm>
              <a:custGeom>
                <a:avLst/>
                <a:gdLst/>
                <a:ahLst/>
                <a:cxnLst>
                  <a:cxn ang="0">
                    <a:pos x="0" y="66"/>
                  </a:cxn>
                  <a:cxn ang="0">
                    <a:pos x="44" y="0"/>
                  </a:cxn>
                  <a:cxn ang="0">
                    <a:pos x="44" y="56"/>
                  </a:cxn>
                  <a:cxn ang="0">
                    <a:pos x="0" y="121"/>
                  </a:cxn>
                  <a:cxn ang="0">
                    <a:pos x="0" y="66"/>
                  </a:cxn>
                </a:cxnLst>
                <a:rect l="0" t="0" r="r" b="b"/>
                <a:pathLst>
                  <a:path w="44" h="121">
                    <a:moveTo>
                      <a:pt x="0" y="66"/>
                    </a:moveTo>
                    <a:lnTo>
                      <a:pt x="44" y="0"/>
                    </a:lnTo>
                    <a:lnTo>
                      <a:pt x="44" y="56"/>
                    </a:lnTo>
                    <a:lnTo>
                      <a:pt x="0" y="121"/>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15" name="Freeform 91"/>
              <p:cNvSpPr>
                <a:spLocks/>
              </p:cNvSpPr>
              <p:nvPr/>
            </p:nvSpPr>
            <p:spPr bwMode="auto">
              <a:xfrm>
                <a:off x="834" y="3090"/>
                <a:ext cx="44" cy="121"/>
              </a:xfrm>
              <a:custGeom>
                <a:avLst/>
                <a:gdLst/>
                <a:ahLst/>
                <a:cxnLst>
                  <a:cxn ang="0">
                    <a:pos x="0" y="66"/>
                  </a:cxn>
                  <a:cxn ang="0">
                    <a:pos x="44" y="0"/>
                  </a:cxn>
                  <a:cxn ang="0">
                    <a:pos x="44" y="56"/>
                  </a:cxn>
                  <a:cxn ang="0">
                    <a:pos x="0" y="121"/>
                  </a:cxn>
                  <a:cxn ang="0">
                    <a:pos x="0" y="66"/>
                  </a:cxn>
                </a:cxnLst>
                <a:rect l="0" t="0" r="r" b="b"/>
                <a:pathLst>
                  <a:path w="44" h="121">
                    <a:moveTo>
                      <a:pt x="0" y="66"/>
                    </a:moveTo>
                    <a:lnTo>
                      <a:pt x="44" y="0"/>
                    </a:lnTo>
                    <a:lnTo>
                      <a:pt x="44" y="56"/>
                    </a:lnTo>
                    <a:lnTo>
                      <a:pt x="0" y="121"/>
                    </a:lnTo>
                    <a:lnTo>
                      <a:pt x="0" y="66"/>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16" name="Freeform 92"/>
              <p:cNvSpPr>
                <a:spLocks/>
              </p:cNvSpPr>
              <p:nvPr/>
            </p:nvSpPr>
            <p:spPr bwMode="auto">
              <a:xfrm>
                <a:off x="690" y="3090"/>
                <a:ext cx="188" cy="66"/>
              </a:xfrm>
              <a:custGeom>
                <a:avLst/>
                <a:gdLst/>
                <a:ahLst/>
                <a:cxnLst>
                  <a:cxn ang="0">
                    <a:pos x="144" y="66"/>
                  </a:cxn>
                  <a:cxn ang="0">
                    <a:pos x="188" y="0"/>
                  </a:cxn>
                  <a:cxn ang="0">
                    <a:pos x="44" y="0"/>
                  </a:cxn>
                  <a:cxn ang="0">
                    <a:pos x="0" y="66"/>
                  </a:cxn>
                  <a:cxn ang="0">
                    <a:pos x="144" y="66"/>
                  </a:cxn>
                </a:cxnLst>
                <a:rect l="0" t="0" r="r" b="b"/>
                <a:pathLst>
                  <a:path w="188" h="66">
                    <a:moveTo>
                      <a:pt x="144" y="66"/>
                    </a:moveTo>
                    <a:lnTo>
                      <a:pt x="188" y="0"/>
                    </a:lnTo>
                    <a:lnTo>
                      <a:pt x="44" y="0"/>
                    </a:lnTo>
                    <a:lnTo>
                      <a:pt x="0" y="66"/>
                    </a:lnTo>
                    <a:lnTo>
                      <a:pt x="144"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17" name="Freeform 93"/>
              <p:cNvSpPr>
                <a:spLocks/>
              </p:cNvSpPr>
              <p:nvPr/>
            </p:nvSpPr>
            <p:spPr bwMode="auto">
              <a:xfrm>
                <a:off x="690" y="3090"/>
                <a:ext cx="188" cy="66"/>
              </a:xfrm>
              <a:custGeom>
                <a:avLst/>
                <a:gdLst/>
                <a:ahLst/>
                <a:cxnLst>
                  <a:cxn ang="0">
                    <a:pos x="144" y="66"/>
                  </a:cxn>
                  <a:cxn ang="0">
                    <a:pos x="188" y="0"/>
                  </a:cxn>
                  <a:cxn ang="0">
                    <a:pos x="44" y="0"/>
                  </a:cxn>
                  <a:cxn ang="0">
                    <a:pos x="0" y="66"/>
                  </a:cxn>
                  <a:cxn ang="0">
                    <a:pos x="144" y="66"/>
                  </a:cxn>
                </a:cxnLst>
                <a:rect l="0" t="0" r="r" b="b"/>
                <a:pathLst>
                  <a:path w="188" h="66">
                    <a:moveTo>
                      <a:pt x="144" y="66"/>
                    </a:moveTo>
                    <a:lnTo>
                      <a:pt x="188" y="0"/>
                    </a:lnTo>
                    <a:lnTo>
                      <a:pt x="44" y="0"/>
                    </a:lnTo>
                    <a:lnTo>
                      <a:pt x="0" y="66"/>
                    </a:lnTo>
                    <a:lnTo>
                      <a:pt x="144"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18" name="Freeform 94"/>
              <p:cNvSpPr>
                <a:spLocks/>
              </p:cNvSpPr>
              <p:nvPr/>
            </p:nvSpPr>
            <p:spPr bwMode="auto">
              <a:xfrm>
                <a:off x="690" y="3090"/>
                <a:ext cx="188" cy="66"/>
              </a:xfrm>
              <a:custGeom>
                <a:avLst/>
                <a:gdLst/>
                <a:ahLst/>
                <a:cxnLst>
                  <a:cxn ang="0">
                    <a:pos x="144" y="66"/>
                  </a:cxn>
                  <a:cxn ang="0">
                    <a:pos x="188" y="0"/>
                  </a:cxn>
                  <a:cxn ang="0">
                    <a:pos x="44" y="0"/>
                  </a:cxn>
                  <a:cxn ang="0">
                    <a:pos x="0" y="66"/>
                  </a:cxn>
                  <a:cxn ang="0">
                    <a:pos x="144" y="66"/>
                  </a:cxn>
                </a:cxnLst>
                <a:rect l="0" t="0" r="r" b="b"/>
                <a:pathLst>
                  <a:path w="188" h="66">
                    <a:moveTo>
                      <a:pt x="144" y="66"/>
                    </a:moveTo>
                    <a:lnTo>
                      <a:pt x="188" y="0"/>
                    </a:lnTo>
                    <a:lnTo>
                      <a:pt x="44" y="0"/>
                    </a:lnTo>
                    <a:lnTo>
                      <a:pt x="0" y="66"/>
                    </a:lnTo>
                    <a:lnTo>
                      <a:pt x="144" y="66"/>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19" name="Freeform 95"/>
              <p:cNvSpPr>
                <a:spLocks/>
              </p:cNvSpPr>
              <p:nvPr/>
            </p:nvSpPr>
            <p:spPr bwMode="auto">
              <a:xfrm>
                <a:off x="775" y="3120"/>
                <a:ext cx="61" cy="22"/>
              </a:xfrm>
              <a:custGeom>
                <a:avLst/>
                <a:gdLst/>
                <a:ahLst/>
                <a:cxnLst>
                  <a:cxn ang="0">
                    <a:pos x="5" y="4"/>
                  </a:cxn>
                  <a:cxn ang="0">
                    <a:pos x="0" y="12"/>
                  </a:cxn>
                  <a:cxn ang="0">
                    <a:pos x="37" y="12"/>
                  </a:cxn>
                  <a:cxn ang="0">
                    <a:pos x="31" y="22"/>
                  </a:cxn>
                  <a:cxn ang="0">
                    <a:pos x="61" y="10"/>
                  </a:cxn>
                  <a:cxn ang="0">
                    <a:pos x="46" y="0"/>
                  </a:cxn>
                  <a:cxn ang="0">
                    <a:pos x="42" y="4"/>
                  </a:cxn>
                  <a:cxn ang="0">
                    <a:pos x="5" y="4"/>
                  </a:cxn>
                </a:cxnLst>
                <a:rect l="0" t="0" r="r" b="b"/>
                <a:pathLst>
                  <a:path w="61" h="22">
                    <a:moveTo>
                      <a:pt x="5" y="4"/>
                    </a:moveTo>
                    <a:lnTo>
                      <a:pt x="0" y="12"/>
                    </a:lnTo>
                    <a:lnTo>
                      <a:pt x="37" y="12"/>
                    </a:lnTo>
                    <a:lnTo>
                      <a:pt x="31" y="22"/>
                    </a:lnTo>
                    <a:lnTo>
                      <a:pt x="61" y="10"/>
                    </a:lnTo>
                    <a:lnTo>
                      <a:pt x="46" y="0"/>
                    </a:lnTo>
                    <a:lnTo>
                      <a:pt x="42"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0" name="Freeform 96"/>
              <p:cNvSpPr>
                <a:spLocks/>
              </p:cNvSpPr>
              <p:nvPr/>
            </p:nvSpPr>
            <p:spPr bwMode="auto">
              <a:xfrm>
                <a:off x="775" y="3120"/>
                <a:ext cx="61" cy="22"/>
              </a:xfrm>
              <a:custGeom>
                <a:avLst/>
                <a:gdLst/>
                <a:ahLst/>
                <a:cxnLst>
                  <a:cxn ang="0">
                    <a:pos x="5" y="4"/>
                  </a:cxn>
                  <a:cxn ang="0">
                    <a:pos x="0" y="12"/>
                  </a:cxn>
                  <a:cxn ang="0">
                    <a:pos x="37" y="12"/>
                  </a:cxn>
                  <a:cxn ang="0">
                    <a:pos x="31" y="22"/>
                  </a:cxn>
                  <a:cxn ang="0">
                    <a:pos x="61" y="10"/>
                  </a:cxn>
                  <a:cxn ang="0">
                    <a:pos x="46" y="0"/>
                  </a:cxn>
                  <a:cxn ang="0">
                    <a:pos x="42" y="4"/>
                  </a:cxn>
                  <a:cxn ang="0">
                    <a:pos x="5" y="4"/>
                  </a:cxn>
                </a:cxnLst>
                <a:rect l="0" t="0" r="r" b="b"/>
                <a:pathLst>
                  <a:path w="61" h="22">
                    <a:moveTo>
                      <a:pt x="5" y="4"/>
                    </a:moveTo>
                    <a:lnTo>
                      <a:pt x="0" y="12"/>
                    </a:lnTo>
                    <a:lnTo>
                      <a:pt x="37" y="12"/>
                    </a:lnTo>
                    <a:lnTo>
                      <a:pt x="31" y="22"/>
                    </a:lnTo>
                    <a:lnTo>
                      <a:pt x="61" y="10"/>
                    </a:lnTo>
                    <a:lnTo>
                      <a:pt x="46" y="0"/>
                    </a:lnTo>
                    <a:lnTo>
                      <a:pt x="42"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1" name="Freeform 97"/>
              <p:cNvSpPr>
                <a:spLocks/>
              </p:cNvSpPr>
              <p:nvPr/>
            </p:nvSpPr>
            <p:spPr bwMode="auto">
              <a:xfrm>
                <a:off x="793" y="3092"/>
                <a:ext cx="62" cy="24"/>
              </a:xfrm>
              <a:custGeom>
                <a:avLst/>
                <a:gdLst/>
                <a:ahLst/>
                <a:cxnLst>
                  <a:cxn ang="0">
                    <a:pos x="5" y="6"/>
                  </a:cxn>
                  <a:cxn ang="0">
                    <a:pos x="0" y="14"/>
                  </a:cxn>
                  <a:cxn ang="0">
                    <a:pos x="37" y="14"/>
                  </a:cxn>
                  <a:cxn ang="0">
                    <a:pos x="30" y="24"/>
                  </a:cxn>
                  <a:cxn ang="0">
                    <a:pos x="62" y="10"/>
                  </a:cxn>
                  <a:cxn ang="0">
                    <a:pos x="45" y="0"/>
                  </a:cxn>
                  <a:cxn ang="0">
                    <a:pos x="42" y="6"/>
                  </a:cxn>
                  <a:cxn ang="0">
                    <a:pos x="5" y="6"/>
                  </a:cxn>
                </a:cxnLst>
                <a:rect l="0" t="0" r="r" b="b"/>
                <a:pathLst>
                  <a:path w="62" h="24">
                    <a:moveTo>
                      <a:pt x="5" y="6"/>
                    </a:moveTo>
                    <a:lnTo>
                      <a:pt x="0" y="14"/>
                    </a:lnTo>
                    <a:lnTo>
                      <a:pt x="37" y="14"/>
                    </a:lnTo>
                    <a:lnTo>
                      <a:pt x="30" y="24"/>
                    </a:lnTo>
                    <a:lnTo>
                      <a:pt x="62" y="10"/>
                    </a:lnTo>
                    <a:lnTo>
                      <a:pt x="45" y="0"/>
                    </a:lnTo>
                    <a:lnTo>
                      <a:pt x="42"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2" name="Freeform 98"/>
              <p:cNvSpPr>
                <a:spLocks/>
              </p:cNvSpPr>
              <p:nvPr/>
            </p:nvSpPr>
            <p:spPr bwMode="auto">
              <a:xfrm>
                <a:off x="793" y="3092"/>
                <a:ext cx="62" cy="24"/>
              </a:xfrm>
              <a:custGeom>
                <a:avLst/>
                <a:gdLst/>
                <a:ahLst/>
                <a:cxnLst>
                  <a:cxn ang="0">
                    <a:pos x="5" y="6"/>
                  </a:cxn>
                  <a:cxn ang="0">
                    <a:pos x="0" y="14"/>
                  </a:cxn>
                  <a:cxn ang="0">
                    <a:pos x="37" y="14"/>
                  </a:cxn>
                  <a:cxn ang="0">
                    <a:pos x="30" y="24"/>
                  </a:cxn>
                  <a:cxn ang="0">
                    <a:pos x="62" y="10"/>
                  </a:cxn>
                  <a:cxn ang="0">
                    <a:pos x="45" y="0"/>
                  </a:cxn>
                  <a:cxn ang="0">
                    <a:pos x="42" y="6"/>
                  </a:cxn>
                  <a:cxn ang="0">
                    <a:pos x="5" y="6"/>
                  </a:cxn>
                </a:cxnLst>
                <a:rect l="0" t="0" r="r" b="b"/>
                <a:pathLst>
                  <a:path w="62" h="24">
                    <a:moveTo>
                      <a:pt x="5" y="6"/>
                    </a:moveTo>
                    <a:lnTo>
                      <a:pt x="0" y="14"/>
                    </a:lnTo>
                    <a:lnTo>
                      <a:pt x="37" y="14"/>
                    </a:lnTo>
                    <a:lnTo>
                      <a:pt x="30" y="24"/>
                    </a:lnTo>
                    <a:lnTo>
                      <a:pt x="62" y="10"/>
                    </a:lnTo>
                    <a:lnTo>
                      <a:pt x="45" y="0"/>
                    </a:lnTo>
                    <a:lnTo>
                      <a:pt x="42"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3" name="Freeform 99"/>
              <p:cNvSpPr>
                <a:spLocks/>
              </p:cNvSpPr>
              <p:nvPr/>
            </p:nvSpPr>
            <p:spPr bwMode="auto">
              <a:xfrm>
                <a:off x="711" y="3128"/>
                <a:ext cx="61" cy="22"/>
              </a:xfrm>
              <a:custGeom>
                <a:avLst/>
                <a:gdLst/>
                <a:ahLst/>
                <a:cxnLst>
                  <a:cxn ang="0">
                    <a:pos x="56" y="18"/>
                  </a:cxn>
                  <a:cxn ang="0">
                    <a:pos x="61" y="10"/>
                  </a:cxn>
                  <a:cxn ang="0">
                    <a:pos x="23" y="10"/>
                  </a:cxn>
                  <a:cxn ang="0">
                    <a:pos x="30" y="0"/>
                  </a:cxn>
                  <a:cxn ang="0">
                    <a:pos x="0" y="12"/>
                  </a:cxn>
                  <a:cxn ang="0">
                    <a:pos x="15" y="22"/>
                  </a:cxn>
                  <a:cxn ang="0">
                    <a:pos x="18" y="18"/>
                  </a:cxn>
                  <a:cxn ang="0">
                    <a:pos x="56" y="18"/>
                  </a:cxn>
                </a:cxnLst>
                <a:rect l="0" t="0" r="r" b="b"/>
                <a:pathLst>
                  <a:path w="61" h="22">
                    <a:moveTo>
                      <a:pt x="56" y="18"/>
                    </a:moveTo>
                    <a:lnTo>
                      <a:pt x="61" y="10"/>
                    </a:lnTo>
                    <a:lnTo>
                      <a:pt x="23" y="10"/>
                    </a:lnTo>
                    <a:lnTo>
                      <a:pt x="30" y="0"/>
                    </a:lnTo>
                    <a:lnTo>
                      <a:pt x="0" y="12"/>
                    </a:lnTo>
                    <a:lnTo>
                      <a:pt x="15" y="22"/>
                    </a:lnTo>
                    <a:lnTo>
                      <a:pt x="18"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4" name="Freeform 100"/>
              <p:cNvSpPr>
                <a:spLocks/>
              </p:cNvSpPr>
              <p:nvPr/>
            </p:nvSpPr>
            <p:spPr bwMode="auto">
              <a:xfrm>
                <a:off x="711" y="3128"/>
                <a:ext cx="61" cy="22"/>
              </a:xfrm>
              <a:custGeom>
                <a:avLst/>
                <a:gdLst/>
                <a:ahLst/>
                <a:cxnLst>
                  <a:cxn ang="0">
                    <a:pos x="56" y="18"/>
                  </a:cxn>
                  <a:cxn ang="0">
                    <a:pos x="61" y="10"/>
                  </a:cxn>
                  <a:cxn ang="0">
                    <a:pos x="23" y="10"/>
                  </a:cxn>
                  <a:cxn ang="0">
                    <a:pos x="30" y="0"/>
                  </a:cxn>
                  <a:cxn ang="0">
                    <a:pos x="0" y="12"/>
                  </a:cxn>
                  <a:cxn ang="0">
                    <a:pos x="15" y="22"/>
                  </a:cxn>
                  <a:cxn ang="0">
                    <a:pos x="18" y="18"/>
                  </a:cxn>
                  <a:cxn ang="0">
                    <a:pos x="56" y="18"/>
                  </a:cxn>
                </a:cxnLst>
                <a:rect l="0" t="0" r="r" b="b"/>
                <a:pathLst>
                  <a:path w="61" h="22">
                    <a:moveTo>
                      <a:pt x="56" y="18"/>
                    </a:moveTo>
                    <a:lnTo>
                      <a:pt x="61" y="10"/>
                    </a:lnTo>
                    <a:lnTo>
                      <a:pt x="23" y="10"/>
                    </a:lnTo>
                    <a:lnTo>
                      <a:pt x="30" y="0"/>
                    </a:lnTo>
                    <a:lnTo>
                      <a:pt x="0" y="12"/>
                    </a:lnTo>
                    <a:lnTo>
                      <a:pt x="15" y="22"/>
                    </a:lnTo>
                    <a:lnTo>
                      <a:pt x="18"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5" name="Freeform 101"/>
              <p:cNvSpPr>
                <a:spLocks/>
              </p:cNvSpPr>
              <p:nvPr/>
            </p:nvSpPr>
            <p:spPr bwMode="auto">
              <a:xfrm>
                <a:off x="728" y="3100"/>
                <a:ext cx="61" cy="24"/>
              </a:xfrm>
              <a:custGeom>
                <a:avLst/>
                <a:gdLst/>
                <a:ahLst/>
                <a:cxnLst>
                  <a:cxn ang="0">
                    <a:pos x="56" y="18"/>
                  </a:cxn>
                  <a:cxn ang="0">
                    <a:pos x="61" y="10"/>
                  </a:cxn>
                  <a:cxn ang="0">
                    <a:pos x="25" y="10"/>
                  </a:cxn>
                  <a:cxn ang="0">
                    <a:pos x="31" y="0"/>
                  </a:cxn>
                  <a:cxn ang="0">
                    <a:pos x="0" y="14"/>
                  </a:cxn>
                  <a:cxn ang="0">
                    <a:pos x="17" y="24"/>
                  </a:cxn>
                  <a:cxn ang="0">
                    <a:pos x="19" y="18"/>
                  </a:cxn>
                  <a:cxn ang="0">
                    <a:pos x="56" y="18"/>
                  </a:cxn>
                </a:cxnLst>
                <a:rect l="0" t="0" r="r" b="b"/>
                <a:pathLst>
                  <a:path w="61" h="24">
                    <a:moveTo>
                      <a:pt x="56" y="18"/>
                    </a:moveTo>
                    <a:lnTo>
                      <a:pt x="61" y="10"/>
                    </a:lnTo>
                    <a:lnTo>
                      <a:pt x="25" y="10"/>
                    </a:lnTo>
                    <a:lnTo>
                      <a:pt x="31" y="0"/>
                    </a:lnTo>
                    <a:lnTo>
                      <a:pt x="0" y="14"/>
                    </a:lnTo>
                    <a:lnTo>
                      <a:pt x="17" y="24"/>
                    </a:lnTo>
                    <a:lnTo>
                      <a:pt x="19"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6" name="Freeform 102"/>
              <p:cNvSpPr>
                <a:spLocks/>
              </p:cNvSpPr>
              <p:nvPr/>
            </p:nvSpPr>
            <p:spPr bwMode="auto">
              <a:xfrm>
                <a:off x="728" y="3100"/>
                <a:ext cx="61" cy="24"/>
              </a:xfrm>
              <a:custGeom>
                <a:avLst/>
                <a:gdLst/>
                <a:ahLst/>
                <a:cxnLst>
                  <a:cxn ang="0">
                    <a:pos x="56" y="18"/>
                  </a:cxn>
                  <a:cxn ang="0">
                    <a:pos x="61" y="10"/>
                  </a:cxn>
                  <a:cxn ang="0">
                    <a:pos x="25" y="10"/>
                  </a:cxn>
                  <a:cxn ang="0">
                    <a:pos x="31" y="0"/>
                  </a:cxn>
                  <a:cxn ang="0">
                    <a:pos x="0" y="14"/>
                  </a:cxn>
                  <a:cxn ang="0">
                    <a:pos x="17" y="24"/>
                  </a:cxn>
                  <a:cxn ang="0">
                    <a:pos x="19" y="18"/>
                  </a:cxn>
                  <a:cxn ang="0">
                    <a:pos x="56" y="18"/>
                  </a:cxn>
                </a:cxnLst>
                <a:rect l="0" t="0" r="r" b="b"/>
                <a:pathLst>
                  <a:path w="61" h="24">
                    <a:moveTo>
                      <a:pt x="56" y="18"/>
                    </a:moveTo>
                    <a:lnTo>
                      <a:pt x="61" y="10"/>
                    </a:lnTo>
                    <a:lnTo>
                      <a:pt x="25" y="10"/>
                    </a:lnTo>
                    <a:lnTo>
                      <a:pt x="31" y="0"/>
                    </a:lnTo>
                    <a:lnTo>
                      <a:pt x="0" y="14"/>
                    </a:lnTo>
                    <a:lnTo>
                      <a:pt x="17" y="24"/>
                    </a:lnTo>
                    <a:lnTo>
                      <a:pt x="19"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7" name="Freeform 103"/>
              <p:cNvSpPr>
                <a:spLocks/>
              </p:cNvSpPr>
              <p:nvPr/>
            </p:nvSpPr>
            <p:spPr bwMode="auto">
              <a:xfrm>
                <a:off x="776" y="3122"/>
                <a:ext cx="62" cy="22"/>
              </a:xfrm>
              <a:custGeom>
                <a:avLst/>
                <a:gdLst/>
                <a:ahLst/>
                <a:cxnLst>
                  <a:cxn ang="0">
                    <a:pos x="5" y="4"/>
                  </a:cxn>
                  <a:cxn ang="0">
                    <a:pos x="0" y="12"/>
                  </a:cxn>
                  <a:cxn ang="0">
                    <a:pos x="37" y="12"/>
                  </a:cxn>
                  <a:cxn ang="0">
                    <a:pos x="32" y="22"/>
                  </a:cxn>
                  <a:cxn ang="0">
                    <a:pos x="62" y="10"/>
                  </a:cxn>
                  <a:cxn ang="0">
                    <a:pos x="46" y="0"/>
                  </a:cxn>
                  <a:cxn ang="0">
                    <a:pos x="42" y="4"/>
                  </a:cxn>
                  <a:cxn ang="0">
                    <a:pos x="5" y="4"/>
                  </a:cxn>
                </a:cxnLst>
                <a:rect l="0" t="0" r="r" b="b"/>
                <a:pathLst>
                  <a:path w="62" h="22">
                    <a:moveTo>
                      <a:pt x="5" y="4"/>
                    </a:moveTo>
                    <a:lnTo>
                      <a:pt x="0" y="12"/>
                    </a:lnTo>
                    <a:lnTo>
                      <a:pt x="37" y="12"/>
                    </a:lnTo>
                    <a:lnTo>
                      <a:pt x="32" y="22"/>
                    </a:lnTo>
                    <a:lnTo>
                      <a:pt x="62" y="10"/>
                    </a:lnTo>
                    <a:lnTo>
                      <a:pt x="46"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8" name="Freeform 104"/>
              <p:cNvSpPr>
                <a:spLocks/>
              </p:cNvSpPr>
              <p:nvPr/>
            </p:nvSpPr>
            <p:spPr bwMode="auto">
              <a:xfrm>
                <a:off x="776" y="3122"/>
                <a:ext cx="62" cy="22"/>
              </a:xfrm>
              <a:custGeom>
                <a:avLst/>
                <a:gdLst/>
                <a:ahLst/>
                <a:cxnLst>
                  <a:cxn ang="0">
                    <a:pos x="5" y="4"/>
                  </a:cxn>
                  <a:cxn ang="0">
                    <a:pos x="0" y="12"/>
                  </a:cxn>
                  <a:cxn ang="0">
                    <a:pos x="37" y="12"/>
                  </a:cxn>
                  <a:cxn ang="0">
                    <a:pos x="32" y="22"/>
                  </a:cxn>
                  <a:cxn ang="0">
                    <a:pos x="62" y="10"/>
                  </a:cxn>
                  <a:cxn ang="0">
                    <a:pos x="46" y="0"/>
                  </a:cxn>
                  <a:cxn ang="0">
                    <a:pos x="42" y="4"/>
                  </a:cxn>
                  <a:cxn ang="0">
                    <a:pos x="5" y="4"/>
                  </a:cxn>
                </a:cxnLst>
                <a:rect l="0" t="0" r="r" b="b"/>
                <a:pathLst>
                  <a:path w="62" h="22">
                    <a:moveTo>
                      <a:pt x="5" y="4"/>
                    </a:moveTo>
                    <a:lnTo>
                      <a:pt x="0" y="12"/>
                    </a:lnTo>
                    <a:lnTo>
                      <a:pt x="37" y="12"/>
                    </a:lnTo>
                    <a:lnTo>
                      <a:pt x="32" y="22"/>
                    </a:lnTo>
                    <a:lnTo>
                      <a:pt x="62" y="10"/>
                    </a:lnTo>
                    <a:lnTo>
                      <a:pt x="46"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9" name="Freeform 105"/>
              <p:cNvSpPr>
                <a:spLocks/>
              </p:cNvSpPr>
              <p:nvPr/>
            </p:nvSpPr>
            <p:spPr bwMode="auto">
              <a:xfrm>
                <a:off x="795" y="3094"/>
                <a:ext cx="61" cy="24"/>
              </a:xfrm>
              <a:custGeom>
                <a:avLst/>
                <a:gdLst/>
                <a:ahLst/>
                <a:cxnLst>
                  <a:cxn ang="0">
                    <a:pos x="5" y="6"/>
                  </a:cxn>
                  <a:cxn ang="0">
                    <a:pos x="0" y="14"/>
                  </a:cxn>
                  <a:cxn ang="0">
                    <a:pos x="36" y="14"/>
                  </a:cxn>
                  <a:cxn ang="0">
                    <a:pos x="30" y="24"/>
                  </a:cxn>
                  <a:cxn ang="0">
                    <a:pos x="61" y="10"/>
                  </a:cxn>
                  <a:cxn ang="0">
                    <a:pos x="44" y="0"/>
                  </a:cxn>
                  <a:cxn ang="0">
                    <a:pos x="41" y="6"/>
                  </a:cxn>
                  <a:cxn ang="0">
                    <a:pos x="5" y="6"/>
                  </a:cxn>
                </a:cxnLst>
                <a:rect l="0" t="0" r="r" b="b"/>
                <a:pathLst>
                  <a:path w="61" h="24">
                    <a:moveTo>
                      <a:pt x="5" y="6"/>
                    </a:moveTo>
                    <a:lnTo>
                      <a:pt x="0" y="14"/>
                    </a:lnTo>
                    <a:lnTo>
                      <a:pt x="36" y="14"/>
                    </a:lnTo>
                    <a:lnTo>
                      <a:pt x="30" y="24"/>
                    </a:lnTo>
                    <a:lnTo>
                      <a:pt x="61" y="10"/>
                    </a:lnTo>
                    <a:lnTo>
                      <a:pt x="44" y="0"/>
                    </a:lnTo>
                    <a:lnTo>
                      <a:pt x="41"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30" name="Freeform 106"/>
              <p:cNvSpPr>
                <a:spLocks/>
              </p:cNvSpPr>
              <p:nvPr/>
            </p:nvSpPr>
            <p:spPr bwMode="auto">
              <a:xfrm>
                <a:off x="795" y="3094"/>
                <a:ext cx="61" cy="24"/>
              </a:xfrm>
              <a:custGeom>
                <a:avLst/>
                <a:gdLst/>
                <a:ahLst/>
                <a:cxnLst>
                  <a:cxn ang="0">
                    <a:pos x="5" y="6"/>
                  </a:cxn>
                  <a:cxn ang="0">
                    <a:pos x="0" y="14"/>
                  </a:cxn>
                  <a:cxn ang="0">
                    <a:pos x="36" y="14"/>
                  </a:cxn>
                  <a:cxn ang="0">
                    <a:pos x="30" y="24"/>
                  </a:cxn>
                  <a:cxn ang="0">
                    <a:pos x="61" y="10"/>
                  </a:cxn>
                  <a:cxn ang="0">
                    <a:pos x="44" y="0"/>
                  </a:cxn>
                  <a:cxn ang="0">
                    <a:pos x="41" y="6"/>
                  </a:cxn>
                  <a:cxn ang="0">
                    <a:pos x="5" y="6"/>
                  </a:cxn>
                </a:cxnLst>
                <a:rect l="0" t="0" r="r" b="b"/>
                <a:pathLst>
                  <a:path w="61" h="24">
                    <a:moveTo>
                      <a:pt x="5" y="6"/>
                    </a:moveTo>
                    <a:lnTo>
                      <a:pt x="0" y="14"/>
                    </a:lnTo>
                    <a:lnTo>
                      <a:pt x="36" y="14"/>
                    </a:lnTo>
                    <a:lnTo>
                      <a:pt x="30" y="24"/>
                    </a:lnTo>
                    <a:lnTo>
                      <a:pt x="61" y="10"/>
                    </a:lnTo>
                    <a:lnTo>
                      <a:pt x="44" y="0"/>
                    </a:lnTo>
                    <a:lnTo>
                      <a:pt x="41"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31" name="Freeform 107"/>
              <p:cNvSpPr>
                <a:spLocks/>
              </p:cNvSpPr>
              <p:nvPr/>
            </p:nvSpPr>
            <p:spPr bwMode="auto">
              <a:xfrm>
                <a:off x="712" y="3130"/>
                <a:ext cx="62" cy="22"/>
              </a:xfrm>
              <a:custGeom>
                <a:avLst/>
                <a:gdLst/>
                <a:ahLst/>
                <a:cxnLst>
                  <a:cxn ang="0">
                    <a:pos x="56" y="18"/>
                  </a:cxn>
                  <a:cxn ang="0">
                    <a:pos x="62" y="10"/>
                  </a:cxn>
                  <a:cxn ang="0">
                    <a:pos x="24" y="10"/>
                  </a:cxn>
                  <a:cxn ang="0">
                    <a:pos x="30" y="0"/>
                  </a:cxn>
                  <a:cxn ang="0">
                    <a:pos x="0" y="12"/>
                  </a:cxn>
                  <a:cxn ang="0">
                    <a:pos x="16" y="22"/>
                  </a:cxn>
                  <a:cxn ang="0">
                    <a:pos x="18" y="18"/>
                  </a:cxn>
                  <a:cxn ang="0">
                    <a:pos x="56" y="18"/>
                  </a:cxn>
                </a:cxnLst>
                <a:rect l="0" t="0" r="r" b="b"/>
                <a:pathLst>
                  <a:path w="62" h="22">
                    <a:moveTo>
                      <a:pt x="56" y="18"/>
                    </a:moveTo>
                    <a:lnTo>
                      <a:pt x="62" y="10"/>
                    </a:lnTo>
                    <a:lnTo>
                      <a:pt x="24" y="10"/>
                    </a:lnTo>
                    <a:lnTo>
                      <a:pt x="30" y="0"/>
                    </a:lnTo>
                    <a:lnTo>
                      <a:pt x="0" y="12"/>
                    </a:lnTo>
                    <a:lnTo>
                      <a:pt x="16" y="22"/>
                    </a:lnTo>
                    <a:lnTo>
                      <a:pt x="18"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32" name="Freeform 108"/>
              <p:cNvSpPr>
                <a:spLocks/>
              </p:cNvSpPr>
              <p:nvPr/>
            </p:nvSpPr>
            <p:spPr bwMode="auto">
              <a:xfrm>
                <a:off x="712" y="3130"/>
                <a:ext cx="62" cy="22"/>
              </a:xfrm>
              <a:custGeom>
                <a:avLst/>
                <a:gdLst/>
                <a:ahLst/>
                <a:cxnLst>
                  <a:cxn ang="0">
                    <a:pos x="56" y="18"/>
                  </a:cxn>
                  <a:cxn ang="0">
                    <a:pos x="62" y="10"/>
                  </a:cxn>
                  <a:cxn ang="0">
                    <a:pos x="24" y="10"/>
                  </a:cxn>
                  <a:cxn ang="0">
                    <a:pos x="30" y="0"/>
                  </a:cxn>
                  <a:cxn ang="0">
                    <a:pos x="0" y="12"/>
                  </a:cxn>
                  <a:cxn ang="0">
                    <a:pos x="16" y="22"/>
                  </a:cxn>
                  <a:cxn ang="0">
                    <a:pos x="18" y="18"/>
                  </a:cxn>
                  <a:cxn ang="0">
                    <a:pos x="56" y="18"/>
                  </a:cxn>
                </a:cxnLst>
                <a:rect l="0" t="0" r="r" b="b"/>
                <a:pathLst>
                  <a:path w="62" h="22">
                    <a:moveTo>
                      <a:pt x="56" y="18"/>
                    </a:moveTo>
                    <a:lnTo>
                      <a:pt x="62" y="10"/>
                    </a:lnTo>
                    <a:lnTo>
                      <a:pt x="24" y="10"/>
                    </a:lnTo>
                    <a:lnTo>
                      <a:pt x="30" y="0"/>
                    </a:lnTo>
                    <a:lnTo>
                      <a:pt x="0" y="12"/>
                    </a:lnTo>
                    <a:lnTo>
                      <a:pt x="16" y="22"/>
                    </a:lnTo>
                    <a:lnTo>
                      <a:pt x="18"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33" name="Freeform 109"/>
              <p:cNvSpPr>
                <a:spLocks/>
              </p:cNvSpPr>
              <p:nvPr/>
            </p:nvSpPr>
            <p:spPr bwMode="auto">
              <a:xfrm>
                <a:off x="729" y="3102"/>
                <a:ext cx="62" cy="24"/>
              </a:xfrm>
              <a:custGeom>
                <a:avLst/>
                <a:gdLst/>
                <a:ahLst/>
                <a:cxnLst>
                  <a:cxn ang="0">
                    <a:pos x="56" y="18"/>
                  </a:cxn>
                  <a:cxn ang="0">
                    <a:pos x="62" y="10"/>
                  </a:cxn>
                  <a:cxn ang="0">
                    <a:pos x="25" y="10"/>
                  </a:cxn>
                  <a:cxn ang="0">
                    <a:pos x="31" y="0"/>
                  </a:cxn>
                  <a:cxn ang="0">
                    <a:pos x="0" y="14"/>
                  </a:cxn>
                  <a:cxn ang="0">
                    <a:pos x="17" y="24"/>
                  </a:cxn>
                  <a:cxn ang="0">
                    <a:pos x="20" y="18"/>
                  </a:cxn>
                  <a:cxn ang="0">
                    <a:pos x="56" y="18"/>
                  </a:cxn>
                </a:cxnLst>
                <a:rect l="0" t="0" r="r" b="b"/>
                <a:pathLst>
                  <a:path w="62" h="24">
                    <a:moveTo>
                      <a:pt x="56" y="18"/>
                    </a:moveTo>
                    <a:lnTo>
                      <a:pt x="62" y="10"/>
                    </a:lnTo>
                    <a:lnTo>
                      <a:pt x="25" y="10"/>
                    </a:lnTo>
                    <a:lnTo>
                      <a:pt x="31" y="0"/>
                    </a:lnTo>
                    <a:lnTo>
                      <a:pt x="0" y="14"/>
                    </a:lnTo>
                    <a:lnTo>
                      <a:pt x="17" y="24"/>
                    </a:lnTo>
                    <a:lnTo>
                      <a:pt x="20"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34" name="Freeform 110"/>
              <p:cNvSpPr>
                <a:spLocks/>
              </p:cNvSpPr>
              <p:nvPr/>
            </p:nvSpPr>
            <p:spPr bwMode="auto">
              <a:xfrm>
                <a:off x="729" y="3102"/>
                <a:ext cx="62" cy="24"/>
              </a:xfrm>
              <a:custGeom>
                <a:avLst/>
                <a:gdLst/>
                <a:ahLst/>
                <a:cxnLst>
                  <a:cxn ang="0">
                    <a:pos x="56" y="18"/>
                  </a:cxn>
                  <a:cxn ang="0">
                    <a:pos x="62" y="10"/>
                  </a:cxn>
                  <a:cxn ang="0">
                    <a:pos x="25" y="10"/>
                  </a:cxn>
                  <a:cxn ang="0">
                    <a:pos x="31" y="0"/>
                  </a:cxn>
                  <a:cxn ang="0">
                    <a:pos x="0" y="14"/>
                  </a:cxn>
                  <a:cxn ang="0">
                    <a:pos x="17" y="24"/>
                  </a:cxn>
                  <a:cxn ang="0">
                    <a:pos x="20" y="18"/>
                  </a:cxn>
                  <a:cxn ang="0">
                    <a:pos x="56" y="18"/>
                  </a:cxn>
                </a:cxnLst>
                <a:rect l="0" t="0" r="r" b="b"/>
                <a:pathLst>
                  <a:path w="62" h="24">
                    <a:moveTo>
                      <a:pt x="56" y="18"/>
                    </a:moveTo>
                    <a:lnTo>
                      <a:pt x="62" y="10"/>
                    </a:lnTo>
                    <a:lnTo>
                      <a:pt x="25" y="10"/>
                    </a:lnTo>
                    <a:lnTo>
                      <a:pt x="31" y="0"/>
                    </a:lnTo>
                    <a:lnTo>
                      <a:pt x="0" y="14"/>
                    </a:lnTo>
                    <a:lnTo>
                      <a:pt x="17" y="24"/>
                    </a:lnTo>
                    <a:lnTo>
                      <a:pt x="20"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361" name="Group 137"/>
            <p:cNvGrpSpPr>
              <a:grpSpLocks/>
            </p:cNvGrpSpPr>
            <p:nvPr/>
          </p:nvGrpSpPr>
          <p:grpSpPr bwMode="auto">
            <a:xfrm>
              <a:off x="962" y="3011"/>
              <a:ext cx="194" cy="121"/>
              <a:chOff x="962" y="3011"/>
              <a:chExt cx="194" cy="121"/>
            </a:xfrm>
          </p:grpSpPr>
          <p:sp>
            <p:nvSpPr>
              <p:cNvPr id="52336" name="Rectangle 112"/>
              <p:cNvSpPr>
                <a:spLocks noChangeArrowheads="1"/>
              </p:cNvSpPr>
              <p:nvPr/>
            </p:nvSpPr>
            <p:spPr bwMode="auto">
              <a:xfrm>
                <a:off x="962" y="3077"/>
                <a:ext cx="148" cy="55"/>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37" name="Rectangle 113"/>
              <p:cNvSpPr>
                <a:spLocks noChangeArrowheads="1"/>
              </p:cNvSpPr>
              <p:nvPr/>
            </p:nvSpPr>
            <p:spPr bwMode="auto">
              <a:xfrm>
                <a:off x="962" y="3077"/>
                <a:ext cx="148" cy="55"/>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38" name="Rectangle 114"/>
              <p:cNvSpPr>
                <a:spLocks noChangeArrowheads="1"/>
              </p:cNvSpPr>
              <p:nvPr/>
            </p:nvSpPr>
            <p:spPr bwMode="auto">
              <a:xfrm>
                <a:off x="962" y="3077"/>
                <a:ext cx="148" cy="55"/>
              </a:xfrm>
              <a:prstGeom prst="rect">
                <a:avLst/>
              </a:pr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39" name="Freeform 115"/>
              <p:cNvSpPr>
                <a:spLocks/>
              </p:cNvSpPr>
              <p:nvPr/>
            </p:nvSpPr>
            <p:spPr bwMode="auto">
              <a:xfrm>
                <a:off x="1110" y="3011"/>
                <a:ext cx="46" cy="121"/>
              </a:xfrm>
              <a:custGeom>
                <a:avLst/>
                <a:gdLst/>
                <a:ahLst/>
                <a:cxnLst>
                  <a:cxn ang="0">
                    <a:pos x="0" y="66"/>
                  </a:cxn>
                  <a:cxn ang="0">
                    <a:pos x="46" y="0"/>
                  </a:cxn>
                  <a:cxn ang="0">
                    <a:pos x="46" y="56"/>
                  </a:cxn>
                  <a:cxn ang="0">
                    <a:pos x="0" y="121"/>
                  </a:cxn>
                  <a:cxn ang="0">
                    <a:pos x="0" y="66"/>
                  </a:cxn>
                </a:cxnLst>
                <a:rect l="0" t="0" r="r" b="b"/>
                <a:pathLst>
                  <a:path w="46" h="121">
                    <a:moveTo>
                      <a:pt x="0" y="66"/>
                    </a:moveTo>
                    <a:lnTo>
                      <a:pt x="46" y="0"/>
                    </a:lnTo>
                    <a:lnTo>
                      <a:pt x="46" y="56"/>
                    </a:lnTo>
                    <a:lnTo>
                      <a:pt x="0" y="121"/>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40" name="Freeform 116"/>
              <p:cNvSpPr>
                <a:spLocks/>
              </p:cNvSpPr>
              <p:nvPr/>
            </p:nvSpPr>
            <p:spPr bwMode="auto">
              <a:xfrm>
                <a:off x="1110" y="3011"/>
                <a:ext cx="46" cy="121"/>
              </a:xfrm>
              <a:custGeom>
                <a:avLst/>
                <a:gdLst/>
                <a:ahLst/>
                <a:cxnLst>
                  <a:cxn ang="0">
                    <a:pos x="0" y="66"/>
                  </a:cxn>
                  <a:cxn ang="0">
                    <a:pos x="46" y="0"/>
                  </a:cxn>
                  <a:cxn ang="0">
                    <a:pos x="46" y="56"/>
                  </a:cxn>
                  <a:cxn ang="0">
                    <a:pos x="0" y="121"/>
                  </a:cxn>
                  <a:cxn ang="0">
                    <a:pos x="0" y="66"/>
                  </a:cxn>
                </a:cxnLst>
                <a:rect l="0" t="0" r="r" b="b"/>
                <a:pathLst>
                  <a:path w="46" h="121">
                    <a:moveTo>
                      <a:pt x="0" y="66"/>
                    </a:moveTo>
                    <a:lnTo>
                      <a:pt x="46" y="0"/>
                    </a:lnTo>
                    <a:lnTo>
                      <a:pt x="46" y="56"/>
                    </a:lnTo>
                    <a:lnTo>
                      <a:pt x="0" y="121"/>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41" name="Freeform 117"/>
              <p:cNvSpPr>
                <a:spLocks/>
              </p:cNvSpPr>
              <p:nvPr/>
            </p:nvSpPr>
            <p:spPr bwMode="auto">
              <a:xfrm>
                <a:off x="1110" y="3011"/>
                <a:ext cx="46" cy="121"/>
              </a:xfrm>
              <a:custGeom>
                <a:avLst/>
                <a:gdLst/>
                <a:ahLst/>
                <a:cxnLst>
                  <a:cxn ang="0">
                    <a:pos x="0" y="66"/>
                  </a:cxn>
                  <a:cxn ang="0">
                    <a:pos x="46" y="0"/>
                  </a:cxn>
                  <a:cxn ang="0">
                    <a:pos x="46" y="56"/>
                  </a:cxn>
                  <a:cxn ang="0">
                    <a:pos x="0" y="121"/>
                  </a:cxn>
                  <a:cxn ang="0">
                    <a:pos x="0" y="66"/>
                  </a:cxn>
                </a:cxnLst>
                <a:rect l="0" t="0" r="r" b="b"/>
                <a:pathLst>
                  <a:path w="46" h="121">
                    <a:moveTo>
                      <a:pt x="0" y="66"/>
                    </a:moveTo>
                    <a:lnTo>
                      <a:pt x="46" y="0"/>
                    </a:lnTo>
                    <a:lnTo>
                      <a:pt x="46" y="56"/>
                    </a:lnTo>
                    <a:lnTo>
                      <a:pt x="0" y="121"/>
                    </a:lnTo>
                    <a:lnTo>
                      <a:pt x="0" y="66"/>
                    </a:lnTo>
                    <a:close/>
                  </a:path>
                </a:pathLst>
              </a:cu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42" name="Freeform 118"/>
              <p:cNvSpPr>
                <a:spLocks/>
              </p:cNvSpPr>
              <p:nvPr/>
            </p:nvSpPr>
            <p:spPr bwMode="auto">
              <a:xfrm>
                <a:off x="962" y="3011"/>
                <a:ext cx="194" cy="66"/>
              </a:xfrm>
              <a:custGeom>
                <a:avLst/>
                <a:gdLst/>
                <a:ahLst/>
                <a:cxnLst>
                  <a:cxn ang="0">
                    <a:pos x="148" y="66"/>
                  </a:cxn>
                  <a:cxn ang="0">
                    <a:pos x="194" y="0"/>
                  </a:cxn>
                  <a:cxn ang="0">
                    <a:pos x="46" y="0"/>
                  </a:cxn>
                  <a:cxn ang="0">
                    <a:pos x="0" y="66"/>
                  </a:cxn>
                  <a:cxn ang="0">
                    <a:pos x="148" y="66"/>
                  </a:cxn>
                </a:cxnLst>
                <a:rect l="0" t="0" r="r" b="b"/>
                <a:pathLst>
                  <a:path w="194" h="66">
                    <a:moveTo>
                      <a:pt x="148" y="66"/>
                    </a:moveTo>
                    <a:lnTo>
                      <a:pt x="194" y="0"/>
                    </a:lnTo>
                    <a:lnTo>
                      <a:pt x="46" y="0"/>
                    </a:lnTo>
                    <a:lnTo>
                      <a:pt x="0" y="66"/>
                    </a:lnTo>
                    <a:lnTo>
                      <a:pt x="148"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43" name="Freeform 119"/>
              <p:cNvSpPr>
                <a:spLocks/>
              </p:cNvSpPr>
              <p:nvPr/>
            </p:nvSpPr>
            <p:spPr bwMode="auto">
              <a:xfrm>
                <a:off x="962" y="3011"/>
                <a:ext cx="194" cy="66"/>
              </a:xfrm>
              <a:custGeom>
                <a:avLst/>
                <a:gdLst/>
                <a:ahLst/>
                <a:cxnLst>
                  <a:cxn ang="0">
                    <a:pos x="148" y="66"/>
                  </a:cxn>
                  <a:cxn ang="0">
                    <a:pos x="194" y="0"/>
                  </a:cxn>
                  <a:cxn ang="0">
                    <a:pos x="46" y="0"/>
                  </a:cxn>
                  <a:cxn ang="0">
                    <a:pos x="0" y="66"/>
                  </a:cxn>
                  <a:cxn ang="0">
                    <a:pos x="148" y="66"/>
                  </a:cxn>
                </a:cxnLst>
                <a:rect l="0" t="0" r="r" b="b"/>
                <a:pathLst>
                  <a:path w="194" h="66">
                    <a:moveTo>
                      <a:pt x="148" y="66"/>
                    </a:moveTo>
                    <a:lnTo>
                      <a:pt x="194" y="0"/>
                    </a:lnTo>
                    <a:lnTo>
                      <a:pt x="46" y="0"/>
                    </a:lnTo>
                    <a:lnTo>
                      <a:pt x="0" y="66"/>
                    </a:lnTo>
                    <a:lnTo>
                      <a:pt x="148"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44" name="Freeform 120"/>
              <p:cNvSpPr>
                <a:spLocks/>
              </p:cNvSpPr>
              <p:nvPr/>
            </p:nvSpPr>
            <p:spPr bwMode="auto">
              <a:xfrm>
                <a:off x="962" y="3011"/>
                <a:ext cx="194" cy="66"/>
              </a:xfrm>
              <a:custGeom>
                <a:avLst/>
                <a:gdLst/>
                <a:ahLst/>
                <a:cxnLst>
                  <a:cxn ang="0">
                    <a:pos x="148" y="66"/>
                  </a:cxn>
                  <a:cxn ang="0">
                    <a:pos x="194" y="0"/>
                  </a:cxn>
                  <a:cxn ang="0">
                    <a:pos x="46" y="0"/>
                  </a:cxn>
                  <a:cxn ang="0">
                    <a:pos x="0" y="66"/>
                  </a:cxn>
                  <a:cxn ang="0">
                    <a:pos x="148" y="66"/>
                  </a:cxn>
                </a:cxnLst>
                <a:rect l="0" t="0" r="r" b="b"/>
                <a:pathLst>
                  <a:path w="194" h="66">
                    <a:moveTo>
                      <a:pt x="148" y="66"/>
                    </a:moveTo>
                    <a:lnTo>
                      <a:pt x="194" y="0"/>
                    </a:lnTo>
                    <a:lnTo>
                      <a:pt x="46" y="0"/>
                    </a:lnTo>
                    <a:lnTo>
                      <a:pt x="0" y="66"/>
                    </a:lnTo>
                    <a:lnTo>
                      <a:pt x="148" y="66"/>
                    </a:lnTo>
                    <a:close/>
                  </a:path>
                </a:pathLst>
              </a:cu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45" name="Freeform 121"/>
              <p:cNvSpPr>
                <a:spLocks/>
              </p:cNvSpPr>
              <p:nvPr/>
            </p:nvSpPr>
            <p:spPr bwMode="auto">
              <a:xfrm>
                <a:off x="1050" y="3041"/>
                <a:ext cx="63" cy="22"/>
              </a:xfrm>
              <a:custGeom>
                <a:avLst/>
                <a:gdLst/>
                <a:ahLst/>
                <a:cxnLst>
                  <a:cxn ang="0">
                    <a:pos x="5" y="4"/>
                  </a:cxn>
                  <a:cxn ang="0">
                    <a:pos x="0" y="12"/>
                  </a:cxn>
                  <a:cxn ang="0">
                    <a:pos x="37" y="12"/>
                  </a:cxn>
                  <a:cxn ang="0">
                    <a:pos x="32" y="22"/>
                  </a:cxn>
                  <a:cxn ang="0">
                    <a:pos x="63" y="10"/>
                  </a:cxn>
                  <a:cxn ang="0">
                    <a:pos x="47" y="0"/>
                  </a:cxn>
                  <a:cxn ang="0">
                    <a:pos x="43" y="4"/>
                  </a:cxn>
                  <a:cxn ang="0">
                    <a:pos x="5" y="4"/>
                  </a:cxn>
                </a:cxnLst>
                <a:rect l="0" t="0" r="r" b="b"/>
                <a:pathLst>
                  <a:path w="63" h="22">
                    <a:moveTo>
                      <a:pt x="5" y="4"/>
                    </a:moveTo>
                    <a:lnTo>
                      <a:pt x="0" y="12"/>
                    </a:lnTo>
                    <a:lnTo>
                      <a:pt x="37" y="12"/>
                    </a:lnTo>
                    <a:lnTo>
                      <a:pt x="32" y="22"/>
                    </a:lnTo>
                    <a:lnTo>
                      <a:pt x="63" y="10"/>
                    </a:lnTo>
                    <a:lnTo>
                      <a:pt x="47" y="0"/>
                    </a:lnTo>
                    <a:lnTo>
                      <a:pt x="43"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46" name="Freeform 122"/>
              <p:cNvSpPr>
                <a:spLocks/>
              </p:cNvSpPr>
              <p:nvPr/>
            </p:nvSpPr>
            <p:spPr bwMode="auto">
              <a:xfrm>
                <a:off x="1050" y="3041"/>
                <a:ext cx="63" cy="22"/>
              </a:xfrm>
              <a:custGeom>
                <a:avLst/>
                <a:gdLst/>
                <a:ahLst/>
                <a:cxnLst>
                  <a:cxn ang="0">
                    <a:pos x="5" y="4"/>
                  </a:cxn>
                  <a:cxn ang="0">
                    <a:pos x="0" y="12"/>
                  </a:cxn>
                  <a:cxn ang="0">
                    <a:pos x="37" y="12"/>
                  </a:cxn>
                  <a:cxn ang="0">
                    <a:pos x="32" y="22"/>
                  </a:cxn>
                  <a:cxn ang="0">
                    <a:pos x="63" y="10"/>
                  </a:cxn>
                  <a:cxn ang="0">
                    <a:pos x="47" y="0"/>
                  </a:cxn>
                  <a:cxn ang="0">
                    <a:pos x="43" y="4"/>
                  </a:cxn>
                  <a:cxn ang="0">
                    <a:pos x="5" y="4"/>
                  </a:cxn>
                </a:cxnLst>
                <a:rect l="0" t="0" r="r" b="b"/>
                <a:pathLst>
                  <a:path w="63" h="22">
                    <a:moveTo>
                      <a:pt x="5" y="4"/>
                    </a:moveTo>
                    <a:lnTo>
                      <a:pt x="0" y="12"/>
                    </a:lnTo>
                    <a:lnTo>
                      <a:pt x="37" y="12"/>
                    </a:lnTo>
                    <a:lnTo>
                      <a:pt x="32" y="22"/>
                    </a:lnTo>
                    <a:lnTo>
                      <a:pt x="63" y="10"/>
                    </a:lnTo>
                    <a:lnTo>
                      <a:pt x="47" y="0"/>
                    </a:lnTo>
                    <a:lnTo>
                      <a:pt x="43"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47" name="Freeform 123"/>
              <p:cNvSpPr>
                <a:spLocks/>
              </p:cNvSpPr>
              <p:nvPr/>
            </p:nvSpPr>
            <p:spPr bwMode="auto">
              <a:xfrm>
                <a:off x="1069" y="3013"/>
                <a:ext cx="63" cy="24"/>
              </a:xfrm>
              <a:custGeom>
                <a:avLst/>
                <a:gdLst/>
                <a:ahLst/>
                <a:cxnLst>
                  <a:cxn ang="0">
                    <a:pos x="5" y="6"/>
                  </a:cxn>
                  <a:cxn ang="0">
                    <a:pos x="0" y="14"/>
                  </a:cxn>
                  <a:cxn ang="0">
                    <a:pos x="37" y="14"/>
                  </a:cxn>
                  <a:cxn ang="0">
                    <a:pos x="30" y="24"/>
                  </a:cxn>
                  <a:cxn ang="0">
                    <a:pos x="63" y="10"/>
                  </a:cxn>
                  <a:cxn ang="0">
                    <a:pos x="45" y="0"/>
                  </a:cxn>
                  <a:cxn ang="0">
                    <a:pos x="43" y="6"/>
                  </a:cxn>
                  <a:cxn ang="0">
                    <a:pos x="5" y="6"/>
                  </a:cxn>
                </a:cxnLst>
                <a:rect l="0" t="0" r="r" b="b"/>
                <a:pathLst>
                  <a:path w="63" h="24">
                    <a:moveTo>
                      <a:pt x="5" y="6"/>
                    </a:moveTo>
                    <a:lnTo>
                      <a:pt x="0" y="14"/>
                    </a:lnTo>
                    <a:lnTo>
                      <a:pt x="37" y="14"/>
                    </a:lnTo>
                    <a:lnTo>
                      <a:pt x="30" y="24"/>
                    </a:lnTo>
                    <a:lnTo>
                      <a:pt x="63" y="10"/>
                    </a:lnTo>
                    <a:lnTo>
                      <a:pt x="45"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48" name="Freeform 124"/>
              <p:cNvSpPr>
                <a:spLocks/>
              </p:cNvSpPr>
              <p:nvPr/>
            </p:nvSpPr>
            <p:spPr bwMode="auto">
              <a:xfrm>
                <a:off x="1069" y="3013"/>
                <a:ext cx="63" cy="24"/>
              </a:xfrm>
              <a:custGeom>
                <a:avLst/>
                <a:gdLst/>
                <a:ahLst/>
                <a:cxnLst>
                  <a:cxn ang="0">
                    <a:pos x="5" y="6"/>
                  </a:cxn>
                  <a:cxn ang="0">
                    <a:pos x="0" y="14"/>
                  </a:cxn>
                  <a:cxn ang="0">
                    <a:pos x="37" y="14"/>
                  </a:cxn>
                  <a:cxn ang="0">
                    <a:pos x="30" y="24"/>
                  </a:cxn>
                  <a:cxn ang="0">
                    <a:pos x="63" y="10"/>
                  </a:cxn>
                  <a:cxn ang="0">
                    <a:pos x="45" y="0"/>
                  </a:cxn>
                  <a:cxn ang="0">
                    <a:pos x="43" y="6"/>
                  </a:cxn>
                  <a:cxn ang="0">
                    <a:pos x="5" y="6"/>
                  </a:cxn>
                </a:cxnLst>
                <a:rect l="0" t="0" r="r" b="b"/>
                <a:pathLst>
                  <a:path w="63" h="24">
                    <a:moveTo>
                      <a:pt x="5" y="6"/>
                    </a:moveTo>
                    <a:lnTo>
                      <a:pt x="0" y="14"/>
                    </a:lnTo>
                    <a:lnTo>
                      <a:pt x="37" y="14"/>
                    </a:lnTo>
                    <a:lnTo>
                      <a:pt x="30" y="24"/>
                    </a:lnTo>
                    <a:lnTo>
                      <a:pt x="63" y="10"/>
                    </a:lnTo>
                    <a:lnTo>
                      <a:pt x="45"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49" name="Freeform 125"/>
              <p:cNvSpPr>
                <a:spLocks/>
              </p:cNvSpPr>
              <p:nvPr/>
            </p:nvSpPr>
            <p:spPr bwMode="auto">
              <a:xfrm>
                <a:off x="984" y="3049"/>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0" name="Freeform 126"/>
              <p:cNvSpPr>
                <a:spLocks/>
              </p:cNvSpPr>
              <p:nvPr/>
            </p:nvSpPr>
            <p:spPr bwMode="auto">
              <a:xfrm>
                <a:off x="984" y="3049"/>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1" name="Freeform 127"/>
              <p:cNvSpPr>
                <a:spLocks/>
              </p:cNvSpPr>
              <p:nvPr/>
            </p:nvSpPr>
            <p:spPr bwMode="auto">
              <a:xfrm>
                <a:off x="1001" y="3021"/>
                <a:ext cx="63" cy="24"/>
              </a:xfrm>
              <a:custGeom>
                <a:avLst/>
                <a:gdLst/>
                <a:ahLst/>
                <a:cxnLst>
                  <a:cxn ang="0">
                    <a:pos x="58" y="18"/>
                  </a:cxn>
                  <a:cxn ang="0">
                    <a:pos x="63" y="10"/>
                  </a:cxn>
                  <a:cxn ang="0">
                    <a:pos x="26" y="10"/>
                  </a:cxn>
                  <a:cxn ang="0">
                    <a:pos x="33" y="0"/>
                  </a:cxn>
                  <a:cxn ang="0">
                    <a:pos x="0" y="14"/>
                  </a:cxn>
                  <a:cxn ang="0">
                    <a:pos x="18" y="24"/>
                  </a:cxn>
                  <a:cxn ang="0">
                    <a:pos x="20" y="18"/>
                  </a:cxn>
                  <a:cxn ang="0">
                    <a:pos x="58" y="18"/>
                  </a:cxn>
                </a:cxnLst>
                <a:rect l="0" t="0" r="r" b="b"/>
                <a:pathLst>
                  <a:path w="63" h="24">
                    <a:moveTo>
                      <a:pt x="58" y="18"/>
                    </a:moveTo>
                    <a:lnTo>
                      <a:pt x="63" y="10"/>
                    </a:lnTo>
                    <a:lnTo>
                      <a:pt x="26" y="10"/>
                    </a:lnTo>
                    <a:lnTo>
                      <a:pt x="33" y="0"/>
                    </a:lnTo>
                    <a:lnTo>
                      <a:pt x="0" y="14"/>
                    </a:lnTo>
                    <a:lnTo>
                      <a:pt x="18" y="24"/>
                    </a:lnTo>
                    <a:lnTo>
                      <a:pt x="20"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2" name="Freeform 128"/>
              <p:cNvSpPr>
                <a:spLocks/>
              </p:cNvSpPr>
              <p:nvPr/>
            </p:nvSpPr>
            <p:spPr bwMode="auto">
              <a:xfrm>
                <a:off x="1001" y="3021"/>
                <a:ext cx="63" cy="24"/>
              </a:xfrm>
              <a:custGeom>
                <a:avLst/>
                <a:gdLst/>
                <a:ahLst/>
                <a:cxnLst>
                  <a:cxn ang="0">
                    <a:pos x="58" y="18"/>
                  </a:cxn>
                  <a:cxn ang="0">
                    <a:pos x="63" y="10"/>
                  </a:cxn>
                  <a:cxn ang="0">
                    <a:pos x="26" y="10"/>
                  </a:cxn>
                  <a:cxn ang="0">
                    <a:pos x="33" y="0"/>
                  </a:cxn>
                  <a:cxn ang="0">
                    <a:pos x="0" y="14"/>
                  </a:cxn>
                  <a:cxn ang="0">
                    <a:pos x="18" y="24"/>
                  </a:cxn>
                  <a:cxn ang="0">
                    <a:pos x="20" y="18"/>
                  </a:cxn>
                  <a:cxn ang="0">
                    <a:pos x="58" y="18"/>
                  </a:cxn>
                </a:cxnLst>
                <a:rect l="0" t="0" r="r" b="b"/>
                <a:pathLst>
                  <a:path w="63" h="24">
                    <a:moveTo>
                      <a:pt x="58" y="18"/>
                    </a:moveTo>
                    <a:lnTo>
                      <a:pt x="63" y="10"/>
                    </a:lnTo>
                    <a:lnTo>
                      <a:pt x="26" y="10"/>
                    </a:lnTo>
                    <a:lnTo>
                      <a:pt x="33" y="0"/>
                    </a:lnTo>
                    <a:lnTo>
                      <a:pt x="0" y="14"/>
                    </a:lnTo>
                    <a:lnTo>
                      <a:pt x="18" y="24"/>
                    </a:lnTo>
                    <a:lnTo>
                      <a:pt x="20"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3" name="Freeform 129"/>
              <p:cNvSpPr>
                <a:spLocks/>
              </p:cNvSpPr>
              <p:nvPr/>
            </p:nvSpPr>
            <p:spPr bwMode="auto">
              <a:xfrm>
                <a:off x="1051" y="3043"/>
                <a:ext cx="63" cy="22"/>
              </a:xfrm>
              <a:custGeom>
                <a:avLst/>
                <a:gdLst/>
                <a:ahLst/>
                <a:cxnLst>
                  <a:cxn ang="0">
                    <a:pos x="5" y="4"/>
                  </a:cxn>
                  <a:cxn ang="0">
                    <a:pos x="0" y="12"/>
                  </a:cxn>
                  <a:cxn ang="0">
                    <a:pos x="38" y="12"/>
                  </a:cxn>
                  <a:cxn ang="0">
                    <a:pos x="32" y="22"/>
                  </a:cxn>
                  <a:cxn ang="0">
                    <a:pos x="63" y="10"/>
                  </a:cxn>
                  <a:cxn ang="0">
                    <a:pos x="47" y="0"/>
                  </a:cxn>
                  <a:cxn ang="0">
                    <a:pos x="43" y="4"/>
                  </a:cxn>
                  <a:cxn ang="0">
                    <a:pos x="5" y="4"/>
                  </a:cxn>
                </a:cxnLst>
                <a:rect l="0" t="0" r="r" b="b"/>
                <a:pathLst>
                  <a:path w="63" h="22">
                    <a:moveTo>
                      <a:pt x="5" y="4"/>
                    </a:moveTo>
                    <a:lnTo>
                      <a:pt x="0" y="12"/>
                    </a:lnTo>
                    <a:lnTo>
                      <a:pt x="38" y="12"/>
                    </a:lnTo>
                    <a:lnTo>
                      <a:pt x="32" y="22"/>
                    </a:lnTo>
                    <a:lnTo>
                      <a:pt x="63" y="10"/>
                    </a:lnTo>
                    <a:lnTo>
                      <a:pt x="47" y="0"/>
                    </a:lnTo>
                    <a:lnTo>
                      <a:pt x="43"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4" name="Freeform 130"/>
              <p:cNvSpPr>
                <a:spLocks/>
              </p:cNvSpPr>
              <p:nvPr/>
            </p:nvSpPr>
            <p:spPr bwMode="auto">
              <a:xfrm>
                <a:off x="1051" y="3043"/>
                <a:ext cx="63" cy="22"/>
              </a:xfrm>
              <a:custGeom>
                <a:avLst/>
                <a:gdLst/>
                <a:ahLst/>
                <a:cxnLst>
                  <a:cxn ang="0">
                    <a:pos x="5" y="4"/>
                  </a:cxn>
                  <a:cxn ang="0">
                    <a:pos x="0" y="12"/>
                  </a:cxn>
                  <a:cxn ang="0">
                    <a:pos x="38" y="12"/>
                  </a:cxn>
                  <a:cxn ang="0">
                    <a:pos x="32" y="22"/>
                  </a:cxn>
                  <a:cxn ang="0">
                    <a:pos x="63" y="10"/>
                  </a:cxn>
                  <a:cxn ang="0">
                    <a:pos x="47" y="0"/>
                  </a:cxn>
                  <a:cxn ang="0">
                    <a:pos x="43" y="4"/>
                  </a:cxn>
                  <a:cxn ang="0">
                    <a:pos x="5" y="4"/>
                  </a:cxn>
                </a:cxnLst>
                <a:rect l="0" t="0" r="r" b="b"/>
                <a:pathLst>
                  <a:path w="63" h="22">
                    <a:moveTo>
                      <a:pt x="5" y="4"/>
                    </a:moveTo>
                    <a:lnTo>
                      <a:pt x="0" y="12"/>
                    </a:lnTo>
                    <a:lnTo>
                      <a:pt x="38" y="12"/>
                    </a:lnTo>
                    <a:lnTo>
                      <a:pt x="32" y="22"/>
                    </a:lnTo>
                    <a:lnTo>
                      <a:pt x="63" y="10"/>
                    </a:lnTo>
                    <a:lnTo>
                      <a:pt x="47" y="0"/>
                    </a:lnTo>
                    <a:lnTo>
                      <a:pt x="43"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5" name="Freeform 131"/>
              <p:cNvSpPr>
                <a:spLocks/>
              </p:cNvSpPr>
              <p:nvPr/>
            </p:nvSpPr>
            <p:spPr bwMode="auto">
              <a:xfrm>
                <a:off x="1070" y="3015"/>
                <a:ext cx="63" cy="24"/>
              </a:xfrm>
              <a:custGeom>
                <a:avLst/>
                <a:gdLst/>
                <a:ahLst/>
                <a:cxnLst>
                  <a:cxn ang="0">
                    <a:pos x="5" y="6"/>
                  </a:cxn>
                  <a:cxn ang="0">
                    <a:pos x="0" y="14"/>
                  </a:cxn>
                  <a:cxn ang="0">
                    <a:pos x="38" y="14"/>
                  </a:cxn>
                  <a:cxn ang="0">
                    <a:pos x="31" y="24"/>
                  </a:cxn>
                  <a:cxn ang="0">
                    <a:pos x="63" y="10"/>
                  </a:cxn>
                  <a:cxn ang="0">
                    <a:pos x="46" y="0"/>
                  </a:cxn>
                  <a:cxn ang="0">
                    <a:pos x="43" y="6"/>
                  </a:cxn>
                  <a:cxn ang="0">
                    <a:pos x="5" y="6"/>
                  </a:cxn>
                </a:cxnLst>
                <a:rect l="0" t="0" r="r" b="b"/>
                <a:pathLst>
                  <a:path w="63" h="24">
                    <a:moveTo>
                      <a:pt x="5" y="6"/>
                    </a:moveTo>
                    <a:lnTo>
                      <a:pt x="0" y="14"/>
                    </a:lnTo>
                    <a:lnTo>
                      <a:pt x="38" y="14"/>
                    </a:lnTo>
                    <a:lnTo>
                      <a:pt x="31" y="24"/>
                    </a:lnTo>
                    <a:lnTo>
                      <a:pt x="63" y="10"/>
                    </a:lnTo>
                    <a:lnTo>
                      <a:pt x="46" y="0"/>
                    </a:lnTo>
                    <a:lnTo>
                      <a:pt x="43"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6" name="Freeform 132"/>
              <p:cNvSpPr>
                <a:spLocks/>
              </p:cNvSpPr>
              <p:nvPr/>
            </p:nvSpPr>
            <p:spPr bwMode="auto">
              <a:xfrm>
                <a:off x="1070" y="3015"/>
                <a:ext cx="63" cy="24"/>
              </a:xfrm>
              <a:custGeom>
                <a:avLst/>
                <a:gdLst/>
                <a:ahLst/>
                <a:cxnLst>
                  <a:cxn ang="0">
                    <a:pos x="5" y="6"/>
                  </a:cxn>
                  <a:cxn ang="0">
                    <a:pos x="0" y="14"/>
                  </a:cxn>
                  <a:cxn ang="0">
                    <a:pos x="38" y="14"/>
                  </a:cxn>
                  <a:cxn ang="0">
                    <a:pos x="31" y="24"/>
                  </a:cxn>
                  <a:cxn ang="0">
                    <a:pos x="63" y="10"/>
                  </a:cxn>
                  <a:cxn ang="0">
                    <a:pos x="46" y="0"/>
                  </a:cxn>
                  <a:cxn ang="0">
                    <a:pos x="43" y="6"/>
                  </a:cxn>
                  <a:cxn ang="0">
                    <a:pos x="5" y="6"/>
                  </a:cxn>
                </a:cxnLst>
                <a:rect l="0" t="0" r="r" b="b"/>
                <a:pathLst>
                  <a:path w="63" h="24">
                    <a:moveTo>
                      <a:pt x="5" y="6"/>
                    </a:moveTo>
                    <a:lnTo>
                      <a:pt x="0" y="14"/>
                    </a:lnTo>
                    <a:lnTo>
                      <a:pt x="38" y="14"/>
                    </a:lnTo>
                    <a:lnTo>
                      <a:pt x="31" y="24"/>
                    </a:lnTo>
                    <a:lnTo>
                      <a:pt x="63" y="10"/>
                    </a:lnTo>
                    <a:lnTo>
                      <a:pt x="46" y="0"/>
                    </a:lnTo>
                    <a:lnTo>
                      <a:pt x="43"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7" name="Freeform 133"/>
              <p:cNvSpPr>
                <a:spLocks/>
              </p:cNvSpPr>
              <p:nvPr/>
            </p:nvSpPr>
            <p:spPr bwMode="auto">
              <a:xfrm>
                <a:off x="985" y="3051"/>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8" name="Freeform 134"/>
              <p:cNvSpPr>
                <a:spLocks/>
              </p:cNvSpPr>
              <p:nvPr/>
            </p:nvSpPr>
            <p:spPr bwMode="auto">
              <a:xfrm>
                <a:off x="985" y="3051"/>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59" name="Freeform 135"/>
              <p:cNvSpPr>
                <a:spLocks/>
              </p:cNvSpPr>
              <p:nvPr/>
            </p:nvSpPr>
            <p:spPr bwMode="auto">
              <a:xfrm>
                <a:off x="1003" y="3023"/>
                <a:ext cx="63" cy="24"/>
              </a:xfrm>
              <a:custGeom>
                <a:avLst/>
                <a:gdLst/>
                <a:ahLst/>
                <a:cxnLst>
                  <a:cxn ang="0">
                    <a:pos x="57" y="18"/>
                  </a:cxn>
                  <a:cxn ang="0">
                    <a:pos x="63" y="10"/>
                  </a:cxn>
                  <a:cxn ang="0">
                    <a:pos x="25" y="10"/>
                  </a:cxn>
                  <a:cxn ang="0">
                    <a:pos x="32" y="0"/>
                  </a:cxn>
                  <a:cxn ang="0">
                    <a:pos x="0" y="14"/>
                  </a:cxn>
                  <a:cxn ang="0">
                    <a:pos x="17" y="24"/>
                  </a:cxn>
                  <a:cxn ang="0">
                    <a:pos x="20" y="18"/>
                  </a:cxn>
                  <a:cxn ang="0">
                    <a:pos x="57" y="18"/>
                  </a:cxn>
                </a:cxnLst>
                <a:rect l="0" t="0" r="r" b="b"/>
                <a:pathLst>
                  <a:path w="63" h="24">
                    <a:moveTo>
                      <a:pt x="57" y="18"/>
                    </a:moveTo>
                    <a:lnTo>
                      <a:pt x="63" y="10"/>
                    </a:lnTo>
                    <a:lnTo>
                      <a:pt x="25" y="10"/>
                    </a:lnTo>
                    <a:lnTo>
                      <a:pt x="32" y="0"/>
                    </a:lnTo>
                    <a:lnTo>
                      <a:pt x="0" y="14"/>
                    </a:lnTo>
                    <a:lnTo>
                      <a:pt x="17" y="24"/>
                    </a:lnTo>
                    <a:lnTo>
                      <a:pt x="20"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60" name="Freeform 136"/>
              <p:cNvSpPr>
                <a:spLocks/>
              </p:cNvSpPr>
              <p:nvPr/>
            </p:nvSpPr>
            <p:spPr bwMode="auto">
              <a:xfrm>
                <a:off x="1003" y="3023"/>
                <a:ext cx="63" cy="24"/>
              </a:xfrm>
              <a:custGeom>
                <a:avLst/>
                <a:gdLst/>
                <a:ahLst/>
                <a:cxnLst>
                  <a:cxn ang="0">
                    <a:pos x="57" y="18"/>
                  </a:cxn>
                  <a:cxn ang="0">
                    <a:pos x="63" y="10"/>
                  </a:cxn>
                  <a:cxn ang="0">
                    <a:pos x="25" y="10"/>
                  </a:cxn>
                  <a:cxn ang="0">
                    <a:pos x="32" y="0"/>
                  </a:cxn>
                  <a:cxn ang="0">
                    <a:pos x="0" y="14"/>
                  </a:cxn>
                  <a:cxn ang="0">
                    <a:pos x="17" y="24"/>
                  </a:cxn>
                  <a:cxn ang="0">
                    <a:pos x="20" y="18"/>
                  </a:cxn>
                  <a:cxn ang="0">
                    <a:pos x="57" y="18"/>
                  </a:cxn>
                </a:cxnLst>
                <a:rect l="0" t="0" r="r" b="b"/>
                <a:pathLst>
                  <a:path w="63" h="24">
                    <a:moveTo>
                      <a:pt x="57" y="18"/>
                    </a:moveTo>
                    <a:lnTo>
                      <a:pt x="63" y="10"/>
                    </a:lnTo>
                    <a:lnTo>
                      <a:pt x="25" y="10"/>
                    </a:lnTo>
                    <a:lnTo>
                      <a:pt x="32" y="0"/>
                    </a:lnTo>
                    <a:lnTo>
                      <a:pt x="0" y="14"/>
                    </a:lnTo>
                    <a:lnTo>
                      <a:pt x="17" y="24"/>
                    </a:lnTo>
                    <a:lnTo>
                      <a:pt x="20"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387" name="Group 163"/>
            <p:cNvGrpSpPr>
              <a:grpSpLocks/>
            </p:cNvGrpSpPr>
            <p:nvPr/>
          </p:nvGrpSpPr>
          <p:grpSpPr bwMode="auto">
            <a:xfrm>
              <a:off x="805" y="3211"/>
              <a:ext cx="194" cy="121"/>
              <a:chOff x="805" y="3211"/>
              <a:chExt cx="194" cy="121"/>
            </a:xfrm>
          </p:grpSpPr>
          <p:sp>
            <p:nvSpPr>
              <p:cNvPr id="52362" name="Rectangle 138"/>
              <p:cNvSpPr>
                <a:spLocks noChangeArrowheads="1"/>
              </p:cNvSpPr>
              <p:nvPr/>
            </p:nvSpPr>
            <p:spPr bwMode="auto">
              <a:xfrm>
                <a:off x="805" y="3276"/>
                <a:ext cx="148"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63" name="Rectangle 139"/>
              <p:cNvSpPr>
                <a:spLocks noChangeArrowheads="1"/>
              </p:cNvSpPr>
              <p:nvPr/>
            </p:nvSpPr>
            <p:spPr bwMode="auto">
              <a:xfrm>
                <a:off x="805" y="3276"/>
                <a:ext cx="148"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64" name="Rectangle 140"/>
              <p:cNvSpPr>
                <a:spLocks noChangeArrowheads="1"/>
              </p:cNvSpPr>
              <p:nvPr/>
            </p:nvSpPr>
            <p:spPr bwMode="auto">
              <a:xfrm>
                <a:off x="805" y="3276"/>
                <a:ext cx="148" cy="56"/>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65" name="Freeform 141"/>
              <p:cNvSpPr>
                <a:spLocks/>
              </p:cNvSpPr>
              <p:nvPr/>
            </p:nvSpPr>
            <p:spPr bwMode="auto">
              <a:xfrm>
                <a:off x="953" y="3211"/>
                <a:ext cx="46" cy="121"/>
              </a:xfrm>
              <a:custGeom>
                <a:avLst/>
                <a:gdLst/>
                <a:ahLst/>
                <a:cxnLst>
                  <a:cxn ang="0">
                    <a:pos x="0" y="65"/>
                  </a:cxn>
                  <a:cxn ang="0">
                    <a:pos x="46" y="0"/>
                  </a:cxn>
                  <a:cxn ang="0">
                    <a:pos x="46" y="55"/>
                  </a:cxn>
                  <a:cxn ang="0">
                    <a:pos x="0" y="121"/>
                  </a:cxn>
                  <a:cxn ang="0">
                    <a:pos x="0" y="65"/>
                  </a:cxn>
                </a:cxnLst>
                <a:rect l="0" t="0" r="r" b="b"/>
                <a:pathLst>
                  <a:path w="46" h="121">
                    <a:moveTo>
                      <a:pt x="0" y="65"/>
                    </a:moveTo>
                    <a:lnTo>
                      <a:pt x="46" y="0"/>
                    </a:lnTo>
                    <a:lnTo>
                      <a:pt x="46"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66" name="Freeform 142"/>
              <p:cNvSpPr>
                <a:spLocks/>
              </p:cNvSpPr>
              <p:nvPr/>
            </p:nvSpPr>
            <p:spPr bwMode="auto">
              <a:xfrm>
                <a:off x="953" y="3211"/>
                <a:ext cx="46" cy="121"/>
              </a:xfrm>
              <a:custGeom>
                <a:avLst/>
                <a:gdLst/>
                <a:ahLst/>
                <a:cxnLst>
                  <a:cxn ang="0">
                    <a:pos x="0" y="65"/>
                  </a:cxn>
                  <a:cxn ang="0">
                    <a:pos x="46" y="0"/>
                  </a:cxn>
                  <a:cxn ang="0">
                    <a:pos x="46" y="55"/>
                  </a:cxn>
                  <a:cxn ang="0">
                    <a:pos x="0" y="121"/>
                  </a:cxn>
                  <a:cxn ang="0">
                    <a:pos x="0" y="65"/>
                  </a:cxn>
                </a:cxnLst>
                <a:rect l="0" t="0" r="r" b="b"/>
                <a:pathLst>
                  <a:path w="46" h="121">
                    <a:moveTo>
                      <a:pt x="0" y="65"/>
                    </a:moveTo>
                    <a:lnTo>
                      <a:pt x="46" y="0"/>
                    </a:lnTo>
                    <a:lnTo>
                      <a:pt x="46"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67" name="Freeform 143"/>
              <p:cNvSpPr>
                <a:spLocks/>
              </p:cNvSpPr>
              <p:nvPr/>
            </p:nvSpPr>
            <p:spPr bwMode="auto">
              <a:xfrm>
                <a:off x="953" y="3211"/>
                <a:ext cx="46" cy="121"/>
              </a:xfrm>
              <a:custGeom>
                <a:avLst/>
                <a:gdLst/>
                <a:ahLst/>
                <a:cxnLst>
                  <a:cxn ang="0">
                    <a:pos x="0" y="65"/>
                  </a:cxn>
                  <a:cxn ang="0">
                    <a:pos x="46" y="0"/>
                  </a:cxn>
                  <a:cxn ang="0">
                    <a:pos x="46" y="55"/>
                  </a:cxn>
                  <a:cxn ang="0">
                    <a:pos x="0" y="121"/>
                  </a:cxn>
                  <a:cxn ang="0">
                    <a:pos x="0" y="65"/>
                  </a:cxn>
                </a:cxnLst>
                <a:rect l="0" t="0" r="r" b="b"/>
                <a:pathLst>
                  <a:path w="46" h="121">
                    <a:moveTo>
                      <a:pt x="0" y="65"/>
                    </a:moveTo>
                    <a:lnTo>
                      <a:pt x="46" y="0"/>
                    </a:lnTo>
                    <a:lnTo>
                      <a:pt x="46" y="55"/>
                    </a:lnTo>
                    <a:lnTo>
                      <a:pt x="0" y="121"/>
                    </a:lnTo>
                    <a:lnTo>
                      <a:pt x="0"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68" name="Freeform 144"/>
              <p:cNvSpPr>
                <a:spLocks/>
              </p:cNvSpPr>
              <p:nvPr/>
            </p:nvSpPr>
            <p:spPr bwMode="auto">
              <a:xfrm>
                <a:off x="805" y="3211"/>
                <a:ext cx="194" cy="65"/>
              </a:xfrm>
              <a:custGeom>
                <a:avLst/>
                <a:gdLst/>
                <a:ahLst/>
                <a:cxnLst>
                  <a:cxn ang="0">
                    <a:pos x="148" y="65"/>
                  </a:cxn>
                  <a:cxn ang="0">
                    <a:pos x="194" y="0"/>
                  </a:cxn>
                  <a:cxn ang="0">
                    <a:pos x="46" y="0"/>
                  </a:cxn>
                  <a:cxn ang="0">
                    <a:pos x="0" y="65"/>
                  </a:cxn>
                  <a:cxn ang="0">
                    <a:pos x="148" y="65"/>
                  </a:cxn>
                </a:cxnLst>
                <a:rect l="0" t="0" r="r" b="b"/>
                <a:pathLst>
                  <a:path w="194" h="65">
                    <a:moveTo>
                      <a:pt x="148" y="65"/>
                    </a:moveTo>
                    <a:lnTo>
                      <a:pt x="194" y="0"/>
                    </a:lnTo>
                    <a:lnTo>
                      <a:pt x="46" y="0"/>
                    </a:lnTo>
                    <a:lnTo>
                      <a:pt x="0" y="65"/>
                    </a:lnTo>
                    <a:lnTo>
                      <a:pt x="148"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69" name="Freeform 145"/>
              <p:cNvSpPr>
                <a:spLocks/>
              </p:cNvSpPr>
              <p:nvPr/>
            </p:nvSpPr>
            <p:spPr bwMode="auto">
              <a:xfrm>
                <a:off x="805" y="3211"/>
                <a:ext cx="194" cy="65"/>
              </a:xfrm>
              <a:custGeom>
                <a:avLst/>
                <a:gdLst/>
                <a:ahLst/>
                <a:cxnLst>
                  <a:cxn ang="0">
                    <a:pos x="148" y="65"/>
                  </a:cxn>
                  <a:cxn ang="0">
                    <a:pos x="194" y="0"/>
                  </a:cxn>
                  <a:cxn ang="0">
                    <a:pos x="46" y="0"/>
                  </a:cxn>
                  <a:cxn ang="0">
                    <a:pos x="0" y="65"/>
                  </a:cxn>
                  <a:cxn ang="0">
                    <a:pos x="148" y="65"/>
                  </a:cxn>
                </a:cxnLst>
                <a:rect l="0" t="0" r="r" b="b"/>
                <a:pathLst>
                  <a:path w="194" h="65">
                    <a:moveTo>
                      <a:pt x="148" y="65"/>
                    </a:moveTo>
                    <a:lnTo>
                      <a:pt x="194" y="0"/>
                    </a:lnTo>
                    <a:lnTo>
                      <a:pt x="46" y="0"/>
                    </a:lnTo>
                    <a:lnTo>
                      <a:pt x="0" y="65"/>
                    </a:lnTo>
                    <a:lnTo>
                      <a:pt x="148"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0" name="Freeform 146"/>
              <p:cNvSpPr>
                <a:spLocks/>
              </p:cNvSpPr>
              <p:nvPr/>
            </p:nvSpPr>
            <p:spPr bwMode="auto">
              <a:xfrm>
                <a:off x="805" y="3211"/>
                <a:ext cx="194" cy="65"/>
              </a:xfrm>
              <a:custGeom>
                <a:avLst/>
                <a:gdLst/>
                <a:ahLst/>
                <a:cxnLst>
                  <a:cxn ang="0">
                    <a:pos x="148" y="65"/>
                  </a:cxn>
                  <a:cxn ang="0">
                    <a:pos x="194" y="0"/>
                  </a:cxn>
                  <a:cxn ang="0">
                    <a:pos x="46" y="0"/>
                  </a:cxn>
                  <a:cxn ang="0">
                    <a:pos x="0" y="65"/>
                  </a:cxn>
                  <a:cxn ang="0">
                    <a:pos x="148" y="65"/>
                  </a:cxn>
                </a:cxnLst>
                <a:rect l="0" t="0" r="r" b="b"/>
                <a:pathLst>
                  <a:path w="194" h="65">
                    <a:moveTo>
                      <a:pt x="148" y="65"/>
                    </a:moveTo>
                    <a:lnTo>
                      <a:pt x="194" y="0"/>
                    </a:lnTo>
                    <a:lnTo>
                      <a:pt x="46" y="0"/>
                    </a:lnTo>
                    <a:lnTo>
                      <a:pt x="0" y="65"/>
                    </a:lnTo>
                    <a:lnTo>
                      <a:pt x="148"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71" name="Freeform 147"/>
              <p:cNvSpPr>
                <a:spLocks/>
              </p:cNvSpPr>
              <p:nvPr/>
            </p:nvSpPr>
            <p:spPr bwMode="auto">
              <a:xfrm>
                <a:off x="892" y="3241"/>
                <a:ext cx="64" cy="22"/>
              </a:xfrm>
              <a:custGeom>
                <a:avLst/>
                <a:gdLst/>
                <a:ahLst/>
                <a:cxnLst>
                  <a:cxn ang="0">
                    <a:pos x="6" y="4"/>
                  </a:cxn>
                  <a:cxn ang="0">
                    <a:pos x="0" y="12"/>
                  </a:cxn>
                  <a:cxn ang="0">
                    <a:pos x="38" y="12"/>
                  </a:cxn>
                  <a:cxn ang="0">
                    <a:pos x="33" y="22"/>
                  </a:cxn>
                  <a:cxn ang="0">
                    <a:pos x="64" y="10"/>
                  </a:cxn>
                  <a:cxn ang="0">
                    <a:pos x="48" y="0"/>
                  </a:cxn>
                  <a:cxn ang="0">
                    <a:pos x="44" y="4"/>
                  </a:cxn>
                  <a:cxn ang="0">
                    <a:pos x="6" y="4"/>
                  </a:cxn>
                </a:cxnLst>
                <a:rect l="0" t="0" r="r" b="b"/>
                <a:pathLst>
                  <a:path w="64" h="22">
                    <a:moveTo>
                      <a:pt x="6" y="4"/>
                    </a:moveTo>
                    <a:lnTo>
                      <a:pt x="0" y="12"/>
                    </a:lnTo>
                    <a:lnTo>
                      <a:pt x="38" y="12"/>
                    </a:lnTo>
                    <a:lnTo>
                      <a:pt x="33" y="22"/>
                    </a:lnTo>
                    <a:lnTo>
                      <a:pt x="64" y="10"/>
                    </a:lnTo>
                    <a:lnTo>
                      <a:pt x="48" y="0"/>
                    </a:lnTo>
                    <a:lnTo>
                      <a:pt x="44" y="4"/>
                    </a:lnTo>
                    <a:lnTo>
                      <a:pt x="6"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2" name="Freeform 148"/>
              <p:cNvSpPr>
                <a:spLocks/>
              </p:cNvSpPr>
              <p:nvPr/>
            </p:nvSpPr>
            <p:spPr bwMode="auto">
              <a:xfrm>
                <a:off x="892" y="3241"/>
                <a:ext cx="64" cy="22"/>
              </a:xfrm>
              <a:custGeom>
                <a:avLst/>
                <a:gdLst/>
                <a:ahLst/>
                <a:cxnLst>
                  <a:cxn ang="0">
                    <a:pos x="6" y="4"/>
                  </a:cxn>
                  <a:cxn ang="0">
                    <a:pos x="0" y="12"/>
                  </a:cxn>
                  <a:cxn ang="0">
                    <a:pos x="38" y="12"/>
                  </a:cxn>
                  <a:cxn ang="0">
                    <a:pos x="33" y="22"/>
                  </a:cxn>
                  <a:cxn ang="0">
                    <a:pos x="64" y="10"/>
                  </a:cxn>
                  <a:cxn ang="0">
                    <a:pos x="48" y="0"/>
                  </a:cxn>
                  <a:cxn ang="0">
                    <a:pos x="44" y="4"/>
                  </a:cxn>
                  <a:cxn ang="0">
                    <a:pos x="6" y="4"/>
                  </a:cxn>
                </a:cxnLst>
                <a:rect l="0" t="0" r="r" b="b"/>
                <a:pathLst>
                  <a:path w="64" h="22">
                    <a:moveTo>
                      <a:pt x="6" y="4"/>
                    </a:moveTo>
                    <a:lnTo>
                      <a:pt x="0" y="12"/>
                    </a:lnTo>
                    <a:lnTo>
                      <a:pt x="38" y="12"/>
                    </a:lnTo>
                    <a:lnTo>
                      <a:pt x="33" y="22"/>
                    </a:lnTo>
                    <a:lnTo>
                      <a:pt x="64" y="10"/>
                    </a:lnTo>
                    <a:lnTo>
                      <a:pt x="48" y="0"/>
                    </a:lnTo>
                    <a:lnTo>
                      <a:pt x="44" y="4"/>
                    </a:lnTo>
                    <a:lnTo>
                      <a:pt x="6"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3" name="Freeform 149"/>
              <p:cNvSpPr>
                <a:spLocks/>
              </p:cNvSpPr>
              <p:nvPr/>
            </p:nvSpPr>
            <p:spPr bwMode="auto">
              <a:xfrm>
                <a:off x="911" y="3213"/>
                <a:ext cx="64" cy="24"/>
              </a:xfrm>
              <a:custGeom>
                <a:avLst/>
                <a:gdLst/>
                <a:ahLst/>
                <a:cxnLst>
                  <a:cxn ang="0">
                    <a:pos x="6" y="6"/>
                  </a:cxn>
                  <a:cxn ang="0">
                    <a:pos x="0" y="14"/>
                  </a:cxn>
                  <a:cxn ang="0">
                    <a:pos x="38" y="14"/>
                  </a:cxn>
                  <a:cxn ang="0">
                    <a:pos x="31" y="24"/>
                  </a:cxn>
                  <a:cxn ang="0">
                    <a:pos x="64" y="10"/>
                  </a:cxn>
                  <a:cxn ang="0">
                    <a:pos x="46" y="0"/>
                  </a:cxn>
                  <a:cxn ang="0">
                    <a:pos x="43" y="6"/>
                  </a:cxn>
                  <a:cxn ang="0">
                    <a:pos x="6" y="6"/>
                  </a:cxn>
                </a:cxnLst>
                <a:rect l="0" t="0" r="r" b="b"/>
                <a:pathLst>
                  <a:path w="64" h="24">
                    <a:moveTo>
                      <a:pt x="6" y="6"/>
                    </a:moveTo>
                    <a:lnTo>
                      <a:pt x="0" y="14"/>
                    </a:lnTo>
                    <a:lnTo>
                      <a:pt x="38" y="14"/>
                    </a:lnTo>
                    <a:lnTo>
                      <a:pt x="31" y="24"/>
                    </a:lnTo>
                    <a:lnTo>
                      <a:pt x="64" y="10"/>
                    </a:lnTo>
                    <a:lnTo>
                      <a:pt x="46" y="0"/>
                    </a:lnTo>
                    <a:lnTo>
                      <a:pt x="43" y="6"/>
                    </a:lnTo>
                    <a:lnTo>
                      <a:pt x="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4" name="Freeform 150"/>
              <p:cNvSpPr>
                <a:spLocks/>
              </p:cNvSpPr>
              <p:nvPr/>
            </p:nvSpPr>
            <p:spPr bwMode="auto">
              <a:xfrm>
                <a:off x="911" y="3213"/>
                <a:ext cx="64" cy="24"/>
              </a:xfrm>
              <a:custGeom>
                <a:avLst/>
                <a:gdLst/>
                <a:ahLst/>
                <a:cxnLst>
                  <a:cxn ang="0">
                    <a:pos x="6" y="6"/>
                  </a:cxn>
                  <a:cxn ang="0">
                    <a:pos x="0" y="14"/>
                  </a:cxn>
                  <a:cxn ang="0">
                    <a:pos x="38" y="14"/>
                  </a:cxn>
                  <a:cxn ang="0">
                    <a:pos x="31" y="24"/>
                  </a:cxn>
                  <a:cxn ang="0">
                    <a:pos x="64" y="10"/>
                  </a:cxn>
                  <a:cxn ang="0">
                    <a:pos x="46" y="0"/>
                  </a:cxn>
                  <a:cxn ang="0">
                    <a:pos x="43" y="6"/>
                  </a:cxn>
                  <a:cxn ang="0">
                    <a:pos x="6" y="6"/>
                  </a:cxn>
                </a:cxnLst>
                <a:rect l="0" t="0" r="r" b="b"/>
                <a:pathLst>
                  <a:path w="64" h="24">
                    <a:moveTo>
                      <a:pt x="6" y="6"/>
                    </a:moveTo>
                    <a:lnTo>
                      <a:pt x="0" y="14"/>
                    </a:lnTo>
                    <a:lnTo>
                      <a:pt x="38" y="14"/>
                    </a:lnTo>
                    <a:lnTo>
                      <a:pt x="31" y="24"/>
                    </a:lnTo>
                    <a:lnTo>
                      <a:pt x="64" y="10"/>
                    </a:lnTo>
                    <a:lnTo>
                      <a:pt x="46" y="0"/>
                    </a:lnTo>
                    <a:lnTo>
                      <a:pt x="43" y="6"/>
                    </a:lnTo>
                    <a:lnTo>
                      <a:pt x="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5" name="Freeform 151"/>
              <p:cNvSpPr>
                <a:spLocks/>
              </p:cNvSpPr>
              <p:nvPr/>
            </p:nvSpPr>
            <p:spPr bwMode="auto">
              <a:xfrm>
                <a:off x="827" y="3249"/>
                <a:ext cx="63" cy="21"/>
              </a:xfrm>
              <a:custGeom>
                <a:avLst/>
                <a:gdLst/>
                <a:ahLst/>
                <a:cxnLst>
                  <a:cxn ang="0">
                    <a:pos x="57" y="17"/>
                  </a:cxn>
                  <a:cxn ang="0">
                    <a:pos x="63" y="10"/>
                  </a:cxn>
                  <a:cxn ang="0">
                    <a:pos x="24" y="10"/>
                  </a:cxn>
                  <a:cxn ang="0">
                    <a:pos x="30" y="0"/>
                  </a:cxn>
                  <a:cxn ang="0">
                    <a:pos x="0" y="12"/>
                  </a:cxn>
                  <a:cxn ang="0">
                    <a:pos x="16" y="21"/>
                  </a:cxn>
                  <a:cxn ang="0">
                    <a:pos x="18" y="17"/>
                  </a:cxn>
                  <a:cxn ang="0">
                    <a:pos x="57" y="17"/>
                  </a:cxn>
                </a:cxnLst>
                <a:rect l="0" t="0" r="r" b="b"/>
                <a:pathLst>
                  <a:path w="63" h="21">
                    <a:moveTo>
                      <a:pt x="57" y="17"/>
                    </a:moveTo>
                    <a:lnTo>
                      <a:pt x="63" y="10"/>
                    </a:lnTo>
                    <a:lnTo>
                      <a:pt x="24" y="10"/>
                    </a:lnTo>
                    <a:lnTo>
                      <a:pt x="30" y="0"/>
                    </a:lnTo>
                    <a:lnTo>
                      <a:pt x="0" y="12"/>
                    </a:lnTo>
                    <a:lnTo>
                      <a:pt x="16" y="21"/>
                    </a:lnTo>
                    <a:lnTo>
                      <a:pt x="18" y="17"/>
                    </a:lnTo>
                    <a:lnTo>
                      <a:pt x="5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6" name="Freeform 152"/>
              <p:cNvSpPr>
                <a:spLocks/>
              </p:cNvSpPr>
              <p:nvPr/>
            </p:nvSpPr>
            <p:spPr bwMode="auto">
              <a:xfrm>
                <a:off x="827" y="3249"/>
                <a:ext cx="63" cy="21"/>
              </a:xfrm>
              <a:custGeom>
                <a:avLst/>
                <a:gdLst/>
                <a:ahLst/>
                <a:cxnLst>
                  <a:cxn ang="0">
                    <a:pos x="57" y="17"/>
                  </a:cxn>
                  <a:cxn ang="0">
                    <a:pos x="63" y="10"/>
                  </a:cxn>
                  <a:cxn ang="0">
                    <a:pos x="24" y="10"/>
                  </a:cxn>
                  <a:cxn ang="0">
                    <a:pos x="30" y="0"/>
                  </a:cxn>
                  <a:cxn ang="0">
                    <a:pos x="0" y="12"/>
                  </a:cxn>
                  <a:cxn ang="0">
                    <a:pos x="16" y="21"/>
                  </a:cxn>
                  <a:cxn ang="0">
                    <a:pos x="18" y="17"/>
                  </a:cxn>
                  <a:cxn ang="0">
                    <a:pos x="57" y="17"/>
                  </a:cxn>
                </a:cxnLst>
                <a:rect l="0" t="0" r="r" b="b"/>
                <a:pathLst>
                  <a:path w="63" h="21">
                    <a:moveTo>
                      <a:pt x="57" y="17"/>
                    </a:moveTo>
                    <a:lnTo>
                      <a:pt x="63" y="10"/>
                    </a:lnTo>
                    <a:lnTo>
                      <a:pt x="24" y="10"/>
                    </a:lnTo>
                    <a:lnTo>
                      <a:pt x="30" y="0"/>
                    </a:lnTo>
                    <a:lnTo>
                      <a:pt x="0" y="12"/>
                    </a:lnTo>
                    <a:lnTo>
                      <a:pt x="16" y="21"/>
                    </a:lnTo>
                    <a:lnTo>
                      <a:pt x="18" y="17"/>
                    </a:lnTo>
                    <a:lnTo>
                      <a:pt x="5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7" name="Freeform 153"/>
              <p:cNvSpPr>
                <a:spLocks/>
              </p:cNvSpPr>
              <p:nvPr/>
            </p:nvSpPr>
            <p:spPr bwMode="auto">
              <a:xfrm>
                <a:off x="844" y="3221"/>
                <a:ext cx="63" cy="24"/>
              </a:xfrm>
              <a:custGeom>
                <a:avLst/>
                <a:gdLst/>
                <a:ahLst/>
                <a:cxnLst>
                  <a:cxn ang="0">
                    <a:pos x="58" y="18"/>
                  </a:cxn>
                  <a:cxn ang="0">
                    <a:pos x="63" y="10"/>
                  </a:cxn>
                  <a:cxn ang="0">
                    <a:pos x="26" y="10"/>
                  </a:cxn>
                  <a:cxn ang="0">
                    <a:pos x="32" y="0"/>
                  </a:cxn>
                  <a:cxn ang="0">
                    <a:pos x="0" y="14"/>
                  </a:cxn>
                  <a:cxn ang="0">
                    <a:pos x="18" y="24"/>
                  </a:cxn>
                  <a:cxn ang="0">
                    <a:pos x="20" y="18"/>
                  </a:cxn>
                  <a:cxn ang="0">
                    <a:pos x="58" y="18"/>
                  </a:cxn>
                </a:cxnLst>
                <a:rect l="0" t="0" r="r" b="b"/>
                <a:pathLst>
                  <a:path w="63" h="24">
                    <a:moveTo>
                      <a:pt x="58" y="18"/>
                    </a:moveTo>
                    <a:lnTo>
                      <a:pt x="63" y="10"/>
                    </a:lnTo>
                    <a:lnTo>
                      <a:pt x="26" y="10"/>
                    </a:lnTo>
                    <a:lnTo>
                      <a:pt x="32" y="0"/>
                    </a:lnTo>
                    <a:lnTo>
                      <a:pt x="0" y="14"/>
                    </a:lnTo>
                    <a:lnTo>
                      <a:pt x="18" y="24"/>
                    </a:lnTo>
                    <a:lnTo>
                      <a:pt x="20"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8" name="Freeform 154"/>
              <p:cNvSpPr>
                <a:spLocks/>
              </p:cNvSpPr>
              <p:nvPr/>
            </p:nvSpPr>
            <p:spPr bwMode="auto">
              <a:xfrm>
                <a:off x="844" y="3221"/>
                <a:ext cx="63" cy="24"/>
              </a:xfrm>
              <a:custGeom>
                <a:avLst/>
                <a:gdLst/>
                <a:ahLst/>
                <a:cxnLst>
                  <a:cxn ang="0">
                    <a:pos x="58" y="18"/>
                  </a:cxn>
                  <a:cxn ang="0">
                    <a:pos x="63" y="10"/>
                  </a:cxn>
                  <a:cxn ang="0">
                    <a:pos x="26" y="10"/>
                  </a:cxn>
                  <a:cxn ang="0">
                    <a:pos x="32" y="0"/>
                  </a:cxn>
                  <a:cxn ang="0">
                    <a:pos x="0" y="14"/>
                  </a:cxn>
                  <a:cxn ang="0">
                    <a:pos x="18" y="24"/>
                  </a:cxn>
                  <a:cxn ang="0">
                    <a:pos x="20" y="18"/>
                  </a:cxn>
                  <a:cxn ang="0">
                    <a:pos x="58" y="18"/>
                  </a:cxn>
                </a:cxnLst>
                <a:rect l="0" t="0" r="r" b="b"/>
                <a:pathLst>
                  <a:path w="63" h="24">
                    <a:moveTo>
                      <a:pt x="58" y="18"/>
                    </a:moveTo>
                    <a:lnTo>
                      <a:pt x="63" y="10"/>
                    </a:lnTo>
                    <a:lnTo>
                      <a:pt x="26" y="10"/>
                    </a:lnTo>
                    <a:lnTo>
                      <a:pt x="32" y="0"/>
                    </a:lnTo>
                    <a:lnTo>
                      <a:pt x="0" y="14"/>
                    </a:lnTo>
                    <a:lnTo>
                      <a:pt x="18" y="24"/>
                    </a:lnTo>
                    <a:lnTo>
                      <a:pt x="20"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79" name="Freeform 155"/>
              <p:cNvSpPr>
                <a:spLocks/>
              </p:cNvSpPr>
              <p:nvPr/>
            </p:nvSpPr>
            <p:spPr bwMode="auto">
              <a:xfrm>
                <a:off x="894" y="3243"/>
                <a:ext cx="63" cy="21"/>
              </a:xfrm>
              <a:custGeom>
                <a:avLst/>
                <a:gdLst/>
                <a:ahLst/>
                <a:cxnLst>
                  <a:cxn ang="0">
                    <a:pos x="5" y="4"/>
                  </a:cxn>
                  <a:cxn ang="0">
                    <a:pos x="0" y="12"/>
                  </a:cxn>
                  <a:cxn ang="0">
                    <a:pos x="38" y="12"/>
                  </a:cxn>
                  <a:cxn ang="0">
                    <a:pos x="32" y="21"/>
                  </a:cxn>
                  <a:cxn ang="0">
                    <a:pos x="63" y="10"/>
                  </a:cxn>
                  <a:cxn ang="0">
                    <a:pos x="47" y="0"/>
                  </a:cxn>
                  <a:cxn ang="0">
                    <a:pos x="43" y="4"/>
                  </a:cxn>
                  <a:cxn ang="0">
                    <a:pos x="5" y="4"/>
                  </a:cxn>
                </a:cxnLst>
                <a:rect l="0" t="0" r="r" b="b"/>
                <a:pathLst>
                  <a:path w="63" h="21">
                    <a:moveTo>
                      <a:pt x="5" y="4"/>
                    </a:moveTo>
                    <a:lnTo>
                      <a:pt x="0" y="12"/>
                    </a:lnTo>
                    <a:lnTo>
                      <a:pt x="38" y="12"/>
                    </a:lnTo>
                    <a:lnTo>
                      <a:pt x="32" y="21"/>
                    </a:lnTo>
                    <a:lnTo>
                      <a:pt x="63" y="10"/>
                    </a:lnTo>
                    <a:lnTo>
                      <a:pt x="47" y="0"/>
                    </a:lnTo>
                    <a:lnTo>
                      <a:pt x="43"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80" name="Freeform 156"/>
              <p:cNvSpPr>
                <a:spLocks/>
              </p:cNvSpPr>
              <p:nvPr/>
            </p:nvSpPr>
            <p:spPr bwMode="auto">
              <a:xfrm>
                <a:off x="894" y="3243"/>
                <a:ext cx="63" cy="21"/>
              </a:xfrm>
              <a:custGeom>
                <a:avLst/>
                <a:gdLst/>
                <a:ahLst/>
                <a:cxnLst>
                  <a:cxn ang="0">
                    <a:pos x="5" y="4"/>
                  </a:cxn>
                  <a:cxn ang="0">
                    <a:pos x="0" y="12"/>
                  </a:cxn>
                  <a:cxn ang="0">
                    <a:pos x="38" y="12"/>
                  </a:cxn>
                  <a:cxn ang="0">
                    <a:pos x="32" y="21"/>
                  </a:cxn>
                  <a:cxn ang="0">
                    <a:pos x="63" y="10"/>
                  </a:cxn>
                  <a:cxn ang="0">
                    <a:pos x="47" y="0"/>
                  </a:cxn>
                  <a:cxn ang="0">
                    <a:pos x="43" y="4"/>
                  </a:cxn>
                  <a:cxn ang="0">
                    <a:pos x="5" y="4"/>
                  </a:cxn>
                </a:cxnLst>
                <a:rect l="0" t="0" r="r" b="b"/>
                <a:pathLst>
                  <a:path w="63" h="21">
                    <a:moveTo>
                      <a:pt x="5" y="4"/>
                    </a:moveTo>
                    <a:lnTo>
                      <a:pt x="0" y="12"/>
                    </a:lnTo>
                    <a:lnTo>
                      <a:pt x="38" y="12"/>
                    </a:lnTo>
                    <a:lnTo>
                      <a:pt x="32" y="21"/>
                    </a:lnTo>
                    <a:lnTo>
                      <a:pt x="63" y="10"/>
                    </a:lnTo>
                    <a:lnTo>
                      <a:pt x="47" y="0"/>
                    </a:lnTo>
                    <a:lnTo>
                      <a:pt x="43"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81" name="Freeform 157"/>
              <p:cNvSpPr>
                <a:spLocks/>
              </p:cNvSpPr>
              <p:nvPr/>
            </p:nvSpPr>
            <p:spPr bwMode="auto">
              <a:xfrm>
                <a:off x="913" y="3215"/>
                <a:ext cx="63" cy="24"/>
              </a:xfrm>
              <a:custGeom>
                <a:avLst/>
                <a:gdLst/>
                <a:ahLst/>
                <a:cxnLst>
                  <a:cxn ang="0">
                    <a:pos x="5" y="6"/>
                  </a:cxn>
                  <a:cxn ang="0">
                    <a:pos x="0" y="14"/>
                  </a:cxn>
                  <a:cxn ang="0">
                    <a:pos x="37" y="14"/>
                  </a:cxn>
                  <a:cxn ang="0">
                    <a:pos x="31" y="24"/>
                  </a:cxn>
                  <a:cxn ang="0">
                    <a:pos x="63" y="10"/>
                  </a:cxn>
                  <a:cxn ang="0">
                    <a:pos x="45" y="0"/>
                  </a:cxn>
                  <a:cxn ang="0">
                    <a:pos x="43" y="6"/>
                  </a:cxn>
                  <a:cxn ang="0">
                    <a:pos x="5" y="6"/>
                  </a:cxn>
                </a:cxnLst>
                <a:rect l="0" t="0" r="r" b="b"/>
                <a:pathLst>
                  <a:path w="63" h="24">
                    <a:moveTo>
                      <a:pt x="5" y="6"/>
                    </a:moveTo>
                    <a:lnTo>
                      <a:pt x="0" y="14"/>
                    </a:lnTo>
                    <a:lnTo>
                      <a:pt x="37" y="14"/>
                    </a:lnTo>
                    <a:lnTo>
                      <a:pt x="31" y="24"/>
                    </a:lnTo>
                    <a:lnTo>
                      <a:pt x="63" y="10"/>
                    </a:lnTo>
                    <a:lnTo>
                      <a:pt x="45" y="0"/>
                    </a:lnTo>
                    <a:lnTo>
                      <a:pt x="43"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82" name="Freeform 158"/>
              <p:cNvSpPr>
                <a:spLocks/>
              </p:cNvSpPr>
              <p:nvPr/>
            </p:nvSpPr>
            <p:spPr bwMode="auto">
              <a:xfrm>
                <a:off x="913" y="3215"/>
                <a:ext cx="63" cy="24"/>
              </a:xfrm>
              <a:custGeom>
                <a:avLst/>
                <a:gdLst/>
                <a:ahLst/>
                <a:cxnLst>
                  <a:cxn ang="0">
                    <a:pos x="5" y="6"/>
                  </a:cxn>
                  <a:cxn ang="0">
                    <a:pos x="0" y="14"/>
                  </a:cxn>
                  <a:cxn ang="0">
                    <a:pos x="37" y="14"/>
                  </a:cxn>
                  <a:cxn ang="0">
                    <a:pos x="31" y="24"/>
                  </a:cxn>
                  <a:cxn ang="0">
                    <a:pos x="63" y="10"/>
                  </a:cxn>
                  <a:cxn ang="0">
                    <a:pos x="45" y="0"/>
                  </a:cxn>
                  <a:cxn ang="0">
                    <a:pos x="43" y="6"/>
                  </a:cxn>
                  <a:cxn ang="0">
                    <a:pos x="5" y="6"/>
                  </a:cxn>
                </a:cxnLst>
                <a:rect l="0" t="0" r="r" b="b"/>
                <a:pathLst>
                  <a:path w="63" h="24">
                    <a:moveTo>
                      <a:pt x="5" y="6"/>
                    </a:moveTo>
                    <a:lnTo>
                      <a:pt x="0" y="14"/>
                    </a:lnTo>
                    <a:lnTo>
                      <a:pt x="37" y="14"/>
                    </a:lnTo>
                    <a:lnTo>
                      <a:pt x="31" y="24"/>
                    </a:lnTo>
                    <a:lnTo>
                      <a:pt x="63" y="10"/>
                    </a:lnTo>
                    <a:lnTo>
                      <a:pt x="45" y="0"/>
                    </a:lnTo>
                    <a:lnTo>
                      <a:pt x="43"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83" name="Freeform 159"/>
              <p:cNvSpPr>
                <a:spLocks/>
              </p:cNvSpPr>
              <p:nvPr/>
            </p:nvSpPr>
            <p:spPr bwMode="auto">
              <a:xfrm>
                <a:off x="828" y="3251"/>
                <a:ext cx="63" cy="21"/>
              </a:xfrm>
              <a:custGeom>
                <a:avLst/>
                <a:gdLst/>
                <a:ahLst/>
                <a:cxnLst>
                  <a:cxn ang="0">
                    <a:pos x="58" y="17"/>
                  </a:cxn>
                  <a:cxn ang="0">
                    <a:pos x="63" y="10"/>
                  </a:cxn>
                  <a:cxn ang="0">
                    <a:pos x="24" y="10"/>
                  </a:cxn>
                  <a:cxn ang="0">
                    <a:pos x="31" y="0"/>
                  </a:cxn>
                  <a:cxn ang="0">
                    <a:pos x="0" y="12"/>
                  </a:cxn>
                  <a:cxn ang="0">
                    <a:pos x="16" y="21"/>
                  </a:cxn>
                  <a:cxn ang="0">
                    <a:pos x="19" y="17"/>
                  </a:cxn>
                  <a:cxn ang="0">
                    <a:pos x="58" y="17"/>
                  </a:cxn>
                </a:cxnLst>
                <a:rect l="0" t="0" r="r" b="b"/>
                <a:pathLst>
                  <a:path w="63" h="21">
                    <a:moveTo>
                      <a:pt x="58" y="17"/>
                    </a:moveTo>
                    <a:lnTo>
                      <a:pt x="63" y="10"/>
                    </a:lnTo>
                    <a:lnTo>
                      <a:pt x="24" y="10"/>
                    </a:lnTo>
                    <a:lnTo>
                      <a:pt x="31" y="0"/>
                    </a:lnTo>
                    <a:lnTo>
                      <a:pt x="0" y="12"/>
                    </a:lnTo>
                    <a:lnTo>
                      <a:pt x="16" y="21"/>
                    </a:lnTo>
                    <a:lnTo>
                      <a:pt x="19" y="17"/>
                    </a:lnTo>
                    <a:lnTo>
                      <a:pt x="58"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84" name="Freeform 160"/>
              <p:cNvSpPr>
                <a:spLocks/>
              </p:cNvSpPr>
              <p:nvPr/>
            </p:nvSpPr>
            <p:spPr bwMode="auto">
              <a:xfrm>
                <a:off x="828" y="3251"/>
                <a:ext cx="63" cy="21"/>
              </a:xfrm>
              <a:custGeom>
                <a:avLst/>
                <a:gdLst/>
                <a:ahLst/>
                <a:cxnLst>
                  <a:cxn ang="0">
                    <a:pos x="58" y="17"/>
                  </a:cxn>
                  <a:cxn ang="0">
                    <a:pos x="63" y="10"/>
                  </a:cxn>
                  <a:cxn ang="0">
                    <a:pos x="24" y="10"/>
                  </a:cxn>
                  <a:cxn ang="0">
                    <a:pos x="31" y="0"/>
                  </a:cxn>
                  <a:cxn ang="0">
                    <a:pos x="0" y="12"/>
                  </a:cxn>
                  <a:cxn ang="0">
                    <a:pos x="16" y="21"/>
                  </a:cxn>
                  <a:cxn ang="0">
                    <a:pos x="19" y="17"/>
                  </a:cxn>
                  <a:cxn ang="0">
                    <a:pos x="58" y="17"/>
                  </a:cxn>
                </a:cxnLst>
                <a:rect l="0" t="0" r="r" b="b"/>
                <a:pathLst>
                  <a:path w="63" h="21">
                    <a:moveTo>
                      <a:pt x="58" y="17"/>
                    </a:moveTo>
                    <a:lnTo>
                      <a:pt x="63" y="10"/>
                    </a:lnTo>
                    <a:lnTo>
                      <a:pt x="24" y="10"/>
                    </a:lnTo>
                    <a:lnTo>
                      <a:pt x="31" y="0"/>
                    </a:lnTo>
                    <a:lnTo>
                      <a:pt x="0" y="12"/>
                    </a:lnTo>
                    <a:lnTo>
                      <a:pt x="16" y="21"/>
                    </a:lnTo>
                    <a:lnTo>
                      <a:pt x="19" y="17"/>
                    </a:lnTo>
                    <a:lnTo>
                      <a:pt x="58"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85" name="Freeform 161"/>
              <p:cNvSpPr>
                <a:spLocks/>
              </p:cNvSpPr>
              <p:nvPr/>
            </p:nvSpPr>
            <p:spPr bwMode="auto">
              <a:xfrm>
                <a:off x="845" y="3223"/>
                <a:ext cx="64" cy="24"/>
              </a:xfrm>
              <a:custGeom>
                <a:avLst/>
                <a:gdLst/>
                <a:ahLst/>
                <a:cxnLst>
                  <a:cxn ang="0">
                    <a:pos x="58" y="18"/>
                  </a:cxn>
                  <a:cxn ang="0">
                    <a:pos x="64" y="10"/>
                  </a:cxn>
                  <a:cxn ang="0">
                    <a:pos x="26" y="10"/>
                  </a:cxn>
                  <a:cxn ang="0">
                    <a:pos x="33" y="0"/>
                  </a:cxn>
                  <a:cxn ang="0">
                    <a:pos x="0" y="14"/>
                  </a:cxn>
                  <a:cxn ang="0">
                    <a:pos x="18" y="24"/>
                  </a:cxn>
                  <a:cxn ang="0">
                    <a:pos x="21" y="18"/>
                  </a:cxn>
                  <a:cxn ang="0">
                    <a:pos x="58" y="18"/>
                  </a:cxn>
                </a:cxnLst>
                <a:rect l="0" t="0" r="r" b="b"/>
                <a:pathLst>
                  <a:path w="64" h="24">
                    <a:moveTo>
                      <a:pt x="58" y="18"/>
                    </a:moveTo>
                    <a:lnTo>
                      <a:pt x="64" y="10"/>
                    </a:lnTo>
                    <a:lnTo>
                      <a:pt x="26" y="10"/>
                    </a:lnTo>
                    <a:lnTo>
                      <a:pt x="33" y="0"/>
                    </a:lnTo>
                    <a:lnTo>
                      <a:pt x="0" y="14"/>
                    </a:lnTo>
                    <a:lnTo>
                      <a:pt x="18" y="24"/>
                    </a:lnTo>
                    <a:lnTo>
                      <a:pt x="21"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86" name="Freeform 162"/>
              <p:cNvSpPr>
                <a:spLocks/>
              </p:cNvSpPr>
              <p:nvPr/>
            </p:nvSpPr>
            <p:spPr bwMode="auto">
              <a:xfrm>
                <a:off x="845" y="3223"/>
                <a:ext cx="64" cy="24"/>
              </a:xfrm>
              <a:custGeom>
                <a:avLst/>
                <a:gdLst/>
                <a:ahLst/>
                <a:cxnLst>
                  <a:cxn ang="0">
                    <a:pos x="58" y="18"/>
                  </a:cxn>
                  <a:cxn ang="0">
                    <a:pos x="64" y="10"/>
                  </a:cxn>
                  <a:cxn ang="0">
                    <a:pos x="26" y="10"/>
                  </a:cxn>
                  <a:cxn ang="0">
                    <a:pos x="33" y="0"/>
                  </a:cxn>
                  <a:cxn ang="0">
                    <a:pos x="0" y="14"/>
                  </a:cxn>
                  <a:cxn ang="0">
                    <a:pos x="18" y="24"/>
                  </a:cxn>
                  <a:cxn ang="0">
                    <a:pos x="21" y="18"/>
                  </a:cxn>
                  <a:cxn ang="0">
                    <a:pos x="58" y="18"/>
                  </a:cxn>
                </a:cxnLst>
                <a:rect l="0" t="0" r="r" b="b"/>
                <a:pathLst>
                  <a:path w="64" h="24">
                    <a:moveTo>
                      <a:pt x="58" y="18"/>
                    </a:moveTo>
                    <a:lnTo>
                      <a:pt x="64" y="10"/>
                    </a:lnTo>
                    <a:lnTo>
                      <a:pt x="26" y="10"/>
                    </a:lnTo>
                    <a:lnTo>
                      <a:pt x="33" y="0"/>
                    </a:lnTo>
                    <a:lnTo>
                      <a:pt x="0" y="14"/>
                    </a:lnTo>
                    <a:lnTo>
                      <a:pt x="18" y="24"/>
                    </a:lnTo>
                    <a:lnTo>
                      <a:pt x="21"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413" name="Group 189"/>
            <p:cNvGrpSpPr>
              <a:grpSpLocks/>
            </p:cNvGrpSpPr>
            <p:nvPr/>
          </p:nvGrpSpPr>
          <p:grpSpPr bwMode="auto">
            <a:xfrm>
              <a:off x="1004" y="3290"/>
              <a:ext cx="189" cy="121"/>
              <a:chOff x="1004" y="3290"/>
              <a:chExt cx="189" cy="121"/>
            </a:xfrm>
          </p:grpSpPr>
          <p:sp>
            <p:nvSpPr>
              <p:cNvPr id="52388" name="Rectangle 164"/>
              <p:cNvSpPr>
                <a:spLocks noChangeArrowheads="1"/>
              </p:cNvSpPr>
              <p:nvPr/>
            </p:nvSpPr>
            <p:spPr bwMode="auto">
              <a:xfrm>
                <a:off x="1004" y="3355"/>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89" name="Rectangle 165"/>
              <p:cNvSpPr>
                <a:spLocks noChangeArrowheads="1"/>
              </p:cNvSpPr>
              <p:nvPr/>
            </p:nvSpPr>
            <p:spPr bwMode="auto">
              <a:xfrm>
                <a:off x="1004" y="3355"/>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90" name="Rectangle 166"/>
              <p:cNvSpPr>
                <a:spLocks noChangeArrowheads="1"/>
              </p:cNvSpPr>
              <p:nvPr/>
            </p:nvSpPr>
            <p:spPr bwMode="auto">
              <a:xfrm>
                <a:off x="1004" y="3355"/>
                <a:ext cx="144" cy="56"/>
              </a:xfrm>
              <a:prstGeom prst="rect">
                <a:avLst/>
              </a:pr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91" name="Freeform 167"/>
              <p:cNvSpPr>
                <a:spLocks/>
              </p:cNvSpPr>
              <p:nvPr/>
            </p:nvSpPr>
            <p:spPr bwMode="auto">
              <a:xfrm>
                <a:off x="1148" y="3290"/>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92" name="Freeform 168"/>
              <p:cNvSpPr>
                <a:spLocks/>
              </p:cNvSpPr>
              <p:nvPr/>
            </p:nvSpPr>
            <p:spPr bwMode="auto">
              <a:xfrm>
                <a:off x="1148" y="3290"/>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93" name="Freeform 169"/>
              <p:cNvSpPr>
                <a:spLocks/>
              </p:cNvSpPr>
              <p:nvPr/>
            </p:nvSpPr>
            <p:spPr bwMode="auto">
              <a:xfrm>
                <a:off x="1148" y="3290"/>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94" name="Freeform 170"/>
              <p:cNvSpPr>
                <a:spLocks/>
              </p:cNvSpPr>
              <p:nvPr/>
            </p:nvSpPr>
            <p:spPr bwMode="auto">
              <a:xfrm>
                <a:off x="1004" y="3290"/>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95" name="Freeform 171"/>
              <p:cNvSpPr>
                <a:spLocks/>
              </p:cNvSpPr>
              <p:nvPr/>
            </p:nvSpPr>
            <p:spPr bwMode="auto">
              <a:xfrm>
                <a:off x="1004" y="3290"/>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96" name="Freeform 172"/>
              <p:cNvSpPr>
                <a:spLocks/>
              </p:cNvSpPr>
              <p:nvPr/>
            </p:nvSpPr>
            <p:spPr bwMode="auto">
              <a:xfrm>
                <a:off x="1004" y="3290"/>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97" name="Freeform 173"/>
              <p:cNvSpPr>
                <a:spLocks/>
              </p:cNvSpPr>
              <p:nvPr/>
            </p:nvSpPr>
            <p:spPr bwMode="auto">
              <a:xfrm>
                <a:off x="1089" y="3320"/>
                <a:ext cx="62" cy="21"/>
              </a:xfrm>
              <a:custGeom>
                <a:avLst/>
                <a:gdLst/>
                <a:ahLst/>
                <a:cxnLst>
                  <a:cxn ang="0">
                    <a:pos x="5" y="3"/>
                  </a:cxn>
                  <a:cxn ang="0">
                    <a:pos x="0" y="11"/>
                  </a:cxn>
                  <a:cxn ang="0">
                    <a:pos x="37" y="11"/>
                  </a:cxn>
                  <a:cxn ang="0">
                    <a:pos x="32" y="21"/>
                  </a:cxn>
                  <a:cxn ang="0">
                    <a:pos x="62" y="9"/>
                  </a:cxn>
                  <a:cxn ang="0">
                    <a:pos x="46" y="0"/>
                  </a:cxn>
                  <a:cxn ang="0">
                    <a:pos x="42" y="3"/>
                  </a:cxn>
                  <a:cxn ang="0">
                    <a:pos x="5" y="3"/>
                  </a:cxn>
                </a:cxnLst>
                <a:rect l="0" t="0" r="r" b="b"/>
                <a:pathLst>
                  <a:path w="62" h="21">
                    <a:moveTo>
                      <a:pt x="5" y="3"/>
                    </a:moveTo>
                    <a:lnTo>
                      <a:pt x="0" y="11"/>
                    </a:lnTo>
                    <a:lnTo>
                      <a:pt x="37" y="11"/>
                    </a:lnTo>
                    <a:lnTo>
                      <a:pt x="32" y="21"/>
                    </a:lnTo>
                    <a:lnTo>
                      <a:pt x="62" y="9"/>
                    </a:lnTo>
                    <a:lnTo>
                      <a:pt x="46" y="0"/>
                    </a:lnTo>
                    <a:lnTo>
                      <a:pt x="42" y="3"/>
                    </a:lnTo>
                    <a:lnTo>
                      <a:pt x="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98" name="Freeform 174"/>
              <p:cNvSpPr>
                <a:spLocks/>
              </p:cNvSpPr>
              <p:nvPr/>
            </p:nvSpPr>
            <p:spPr bwMode="auto">
              <a:xfrm>
                <a:off x="1089" y="3320"/>
                <a:ext cx="62" cy="21"/>
              </a:xfrm>
              <a:custGeom>
                <a:avLst/>
                <a:gdLst/>
                <a:ahLst/>
                <a:cxnLst>
                  <a:cxn ang="0">
                    <a:pos x="5" y="3"/>
                  </a:cxn>
                  <a:cxn ang="0">
                    <a:pos x="0" y="11"/>
                  </a:cxn>
                  <a:cxn ang="0">
                    <a:pos x="37" y="11"/>
                  </a:cxn>
                  <a:cxn ang="0">
                    <a:pos x="32" y="21"/>
                  </a:cxn>
                  <a:cxn ang="0">
                    <a:pos x="62" y="9"/>
                  </a:cxn>
                  <a:cxn ang="0">
                    <a:pos x="46" y="0"/>
                  </a:cxn>
                  <a:cxn ang="0">
                    <a:pos x="42" y="3"/>
                  </a:cxn>
                  <a:cxn ang="0">
                    <a:pos x="5" y="3"/>
                  </a:cxn>
                </a:cxnLst>
                <a:rect l="0" t="0" r="r" b="b"/>
                <a:pathLst>
                  <a:path w="62" h="21">
                    <a:moveTo>
                      <a:pt x="5" y="3"/>
                    </a:moveTo>
                    <a:lnTo>
                      <a:pt x="0" y="11"/>
                    </a:lnTo>
                    <a:lnTo>
                      <a:pt x="37" y="11"/>
                    </a:lnTo>
                    <a:lnTo>
                      <a:pt x="32" y="21"/>
                    </a:lnTo>
                    <a:lnTo>
                      <a:pt x="62" y="9"/>
                    </a:lnTo>
                    <a:lnTo>
                      <a:pt x="46" y="0"/>
                    </a:lnTo>
                    <a:lnTo>
                      <a:pt x="42" y="3"/>
                    </a:lnTo>
                    <a:lnTo>
                      <a:pt x="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99" name="Freeform 175"/>
              <p:cNvSpPr>
                <a:spLocks/>
              </p:cNvSpPr>
              <p:nvPr/>
            </p:nvSpPr>
            <p:spPr bwMode="auto">
              <a:xfrm>
                <a:off x="1108" y="3292"/>
                <a:ext cx="61" cy="24"/>
              </a:xfrm>
              <a:custGeom>
                <a:avLst/>
                <a:gdLst/>
                <a:ahLst/>
                <a:cxnLst>
                  <a:cxn ang="0">
                    <a:pos x="5" y="6"/>
                  </a:cxn>
                  <a:cxn ang="0">
                    <a:pos x="0" y="14"/>
                  </a:cxn>
                  <a:cxn ang="0">
                    <a:pos x="36" y="14"/>
                  </a:cxn>
                  <a:cxn ang="0">
                    <a:pos x="30" y="24"/>
                  </a:cxn>
                  <a:cxn ang="0">
                    <a:pos x="61" y="10"/>
                  </a:cxn>
                  <a:cxn ang="0">
                    <a:pos x="44" y="0"/>
                  </a:cxn>
                  <a:cxn ang="0">
                    <a:pos x="42" y="6"/>
                  </a:cxn>
                  <a:cxn ang="0">
                    <a:pos x="5" y="6"/>
                  </a:cxn>
                </a:cxnLst>
                <a:rect l="0" t="0" r="r" b="b"/>
                <a:pathLst>
                  <a:path w="61" h="24">
                    <a:moveTo>
                      <a:pt x="5" y="6"/>
                    </a:moveTo>
                    <a:lnTo>
                      <a:pt x="0" y="14"/>
                    </a:lnTo>
                    <a:lnTo>
                      <a:pt x="36" y="14"/>
                    </a:lnTo>
                    <a:lnTo>
                      <a:pt x="30" y="24"/>
                    </a:lnTo>
                    <a:lnTo>
                      <a:pt x="61" y="10"/>
                    </a:lnTo>
                    <a:lnTo>
                      <a:pt x="44" y="0"/>
                    </a:lnTo>
                    <a:lnTo>
                      <a:pt x="42"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0" name="Freeform 176"/>
              <p:cNvSpPr>
                <a:spLocks/>
              </p:cNvSpPr>
              <p:nvPr/>
            </p:nvSpPr>
            <p:spPr bwMode="auto">
              <a:xfrm>
                <a:off x="1108" y="3292"/>
                <a:ext cx="61" cy="24"/>
              </a:xfrm>
              <a:custGeom>
                <a:avLst/>
                <a:gdLst/>
                <a:ahLst/>
                <a:cxnLst>
                  <a:cxn ang="0">
                    <a:pos x="5" y="6"/>
                  </a:cxn>
                  <a:cxn ang="0">
                    <a:pos x="0" y="14"/>
                  </a:cxn>
                  <a:cxn ang="0">
                    <a:pos x="36" y="14"/>
                  </a:cxn>
                  <a:cxn ang="0">
                    <a:pos x="30" y="24"/>
                  </a:cxn>
                  <a:cxn ang="0">
                    <a:pos x="61" y="10"/>
                  </a:cxn>
                  <a:cxn ang="0">
                    <a:pos x="44" y="0"/>
                  </a:cxn>
                  <a:cxn ang="0">
                    <a:pos x="42" y="6"/>
                  </a:cxn>
                  <a:cxn ang="0">
                    <a:pos x="5" y="6"/>
                  </a:cxn>
                </a:cxnLst>
                <a:rect l="0" t="0" r="r" b="b"/>
                <a:pathLst>
                  <a:path w="61" h="24">
                    <a:moveTo>
                      <a:pt x="5" y="6"/>
                    </a:moveTo>
                    <a:lnTo>
                      <a:pt x="0" y="14"/>
                    </a:lnTo>
                    <a:lnTo>
                      <a:pt x="36" y="14"/>
                    </a:lnTo>
                    <a:lnTo>
                      <a:pt x="30" y="24"/>
                    </a:lnTo>
                    <a:lnTo>
                      <a:pt x="61" y="10"/>
                    </a:lnTo>
                    <a:lnTo>
                      <a:pt x="44" y="0"/>
                    </a:lnTo>
                    <a:lnTo>
                      <a:pt x="42"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1" name="Freeform 177"/>
              <p:cNvSpPr>
                <a:spLocks/>
              </p:cNvSpPr>
              <p:nvPr/>
            </p:nvSpPr>
            <p:spPr bwMode="auto">
              <a:xfrm>
                <a:off x="1025" y="3327"/>
                <a:ext cx="62" cy="22"/>
              </a:xfrm>
              <a:custGeom>
                <a:avLst/>
                <a:gdLst/>
                <a:ahLst/>
                <a:cxnLst>
                  <a:cxn ang="0">
                    <a:pos x="56" y="18"/>
                  </a:cxn>
                  <a:cxn ang="0">
                    <a:pos x="62" y="10"/>
                  </a:cxn>
                  <a:cxn ang="0">
                    <a:pos x="24" y="10"/>
                  </a:cxn>
                  <a:cxn ang="0">
                    <a:pos x="30" y="0"/>
                  </a:cxn>
                  <a:cxn ang="0">
                    <a:pos x="0" y="12"/>
                  </a:cxn>
                  <a:cxn ang="0">
                    <a:pos x="16" y="22"/>
                  </a:cxn>
                  <a:cxn ang="0">
                    <a:pos x="18" y="18"/>
                  </a:cxn>
                  <a:cxn ang="0">
                    <a:pos x="56" y="18"/>
                  </a:cxn>
                </a:cxnLst>
                <a:rect l="0" t="0" r="r" b="b"/>
                <a:pathLst>
                  <a:path w="62" h="22">
                    <a:moveTo>
                      <a:pt x="56" y="18"/>
                    </a:moveTo>
                    <a:lnTo>
                      <a:pt x="62" y="10"/>
                    </a:lnTo>
                    <a:lnTo>
                      <a:pt x="24" y="10"/>
                    </a:lnTo>
                    <a:lnTo>
                      <a:pt x="30" y="0"/>
                    </a:lnTo>
                    <a:lnTo>
                      <a:pt x="0" y="12"/>
                    </a:lnTo>
                    <a:lnTo>
                      <a:pt x="16" y="22"/>
                    </a:lnTo>
                    <a:lnTo>
                      <a:pt x="18"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2" name="Freeform 178"/>
              <p:cNvSpPr>
                <a:spLocks/>
              </p:cNvSpPr>
              <p:nvPr/>
            </p:nvSpPr>
            <p:spPr bwMode="auto">
              <a:xfrm>
                <a:off x="1025" y="3327"/>
                <a:ext cx="62" cy="22"/>
              </a:xfrm>
              <a:custGeom>
                <a:avLst/>
                <a:gdLst/>
                <a:ahLst/>
                <a:cxnLst>
                  <a:cxn ang="0">
                    <a:pos x="56" y="18"/>
                  </a:cxn>
                  <a:cxn ang="0">
                    <a:pos x="62" y="10"/>
                  </a:cxn>
                  <a:cxn ang="0">
                    <a:pos x="24" y="10"/>
                  </a:cxn>
                  <a:cxn ang="0">
                    <a:pos x="30" y="0"/>
                  </a:cxn>
                  <a:cxn ang="0">
                    <a:pos x="0" y="12"/>
                  </a:cxn>
                  <a:cxn ang="0">
                    <a:pos x="16" y="22"/>
                  </a:cxn>
                  <a:cxn ang="0">
                    <a:pos x="18" y="18"/>
                  </a:cxn>
                  <a:cxn ang="0">
                    <a:pos x="56" y="18"/>
                  </a:cxn>
                </a:cxnLst>
                <a:rect l="0" t="0" r="r" b="b"/>
                <a:pathLst>
                  <a:path w="62" h="22">
                    <a:moveTo>
                      <a:pt x="56" y="18"/>
                    </a:moveTo>
                    <a:lnTo>
                      <a:pt x="62" y="10"/>
                    </a:lnTo>
                    <a:lnTo>
                      <a:pt x="24" y="10"/>
                    </a:lnTo>
                    <a:lnTo>
                      <a:pt x="30" y="0"/>
                    </a:lnTo>
                    <a:lnTo>
                      <a:pt x="0" y="12"/>
                    </a:lnTo>
                    <a:lnTo>
                      <a:pt x="16" y="22"/>
                    </a:lnTo>
                    <a:lnTo>
                      <a:pt x="18"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3" name="Freeform 179"/>
              <p:cNvSpPr>
                <a:spLocks/>
              </p:cNvSpPr>
              <p:nvPr/>
            </p:nvSpPr>
            <p:spPr bwMode="auto">
              <a:xfrm>
                <a:off x="1042" y="3300"/>
                <a:ext cx="62" cy="23"/>
              </a:xfrm>
              <a:custGeom>
                <a:avLst/>
                <a:gdLst/>
                <a:ahLst/>
                <a:cxnLst>
                  <a:cxn ang="0">
                    <a:pos x="56" y="18"/>
                  </a:cxn>
                  <a:cxn ang="0">
                    <a:pos x="62" y="10"/>
                  </a:cxn>
                  <a:cxn ang="0">
                    <a:pos x="25" y="10"/>
                  </a:cxn>
                  <a:cxn ang="0">
                    <a:pos x="32" y="0"/>
                  </a:cxn>
                  <a:cxn ang="0">
                    <a:pos x="0" y="14"/>
                  </a:cxn>
                  <a:cxn ang="0">
                    <a:pos x="17" y="23"/>
                  </a:cxn>
                  <a:cxn ang="0">
                    <a:pos x="20" y="18"/>
                  </a:cxn>
                  <a:cxn ang="0">
                    <a:pos x="56" y="18"/>
                  </a:cxn>
                </a:cxnLst>
                <a:rect l="0" t="0" r="r" b="b"/>
                <a:pathLst>
                  <a:path w="62" h="23">
                    <a:moveTo>
                      <a:pt x="56" y="18"/>
                    </a:moveTo>
                    <a:lnTo>
                      <a:pt x="62" y="10"/>
                    </a:lnTo>
                    <a:lnTo>
                      <a:pt x="25" y="10"/>
                    </a:lnTo>
                    <a:lnTo>
                      <a:pt x="32" y="0"/>
                    </a:lnTo>
                    <a:lnTo>
                      <a:pt x="0" y="14"/>
                    </a:lnTo>
                    <a:lnTo>
                      <a:pt x="17" y="23"/>
                    </a:lnTo>
                    <a:lnTo>
                      <a:pt x="20"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4" name="Freeform 180"/>
              <p:cNvSpPr>
                <a:spLocks/>
              </p:cNvSpPr>
              <p:nvPr/>
            </p:nvSpPr>
            <p:spPr bwMode="auto">
              <a:xfrm>
                <a:off x="1042" y="3300"/>
                <a:ext cx="62" cy="23"/>
              </a:xfrm>
              <a:custGeom>
                <a:avLst/>
                <a:gdLst/>
                <a:ahLst/>
                <a:cxnLst>
                  <a:cxn ang="0">
                    <a:pos x="56" y="18"/>
                  </a:cxn>
                  <a:cxn ang="0">
                    <a:pos x="62" y="10"/>
                  </a:cxn>
                  <a:cxn ang="0">
                    <a:pos x="25" y="10"/>
                  </a:cxn>
                  <a:cxn ang="0">
                    <a:pos x="32" y="0"/>
                  </a:cxn>
                  <a:cxn ang="0">
                    <a:pos x="0" y="14"/>
                  </a:cxn>
                  <a:cxn ang="0">
                    <a:pos x="17" y="23"/>
                  </a:cxn>
                  <a:cxn ang="0">
                    <a:pos x="20" y="18"/>
                  </a:cxn>
                  <a:cxn ang="0">
                    <a:pos x="56" y="18"/>
                  </a:cxn>
                </a:cxnLst>
                <a:rect l="0" t="0" r="r" b="b"/>
                <a:pathLst>
                  <a:path w="62" h="23">
                    <a:moveTo>
                      <a:pt x="56" y="18"/>
                    </a:moveTo>
                    <a:lnTo>
                      <a:pt x="62" y="10"/>
                    </a:lnTo>
                    <a:lnTo>
                      <a:pt x="25" y="10"/>
                    </a:lnTo>
                    <a:lnTo>
                      <a:pt x="32" y="0"/>
                    </a:lnTo>
                    <a:lnTo>
                      <a:pt x="0" y="14"/>
                    </a:lnTo>
                    <a:lnTo>
                      <a:pt x="17" y="23"/>
                    </a:lnTo>
                    <a:lnTo>
                      <a:pt x="20"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5" name="Freeform 181"/>
              <p:cNvSpPr>
                <a:spLocks/>
              </p:cNvSpPr>
              <p:nvPr/>
            </p:nvSpPr>
            <p:spPr bwMode="auto">
              <a:xfrm>
                <a:off x="1091" y="3321"/>
                <a:ext cx="61" cy="22"/>
              </a:xfrm>
              <a:custGeom>
                <a:avLst/>
                <a:gdLst/>
                <a:ahLst/>
                <a:cxnLst>
                  <a:cxn ang="0">
                    <a:pos x="5" y="4"/>
                  </a:cxn>
                  <a:cxn ang="0">
                    <a:pos x="0" y="12"/>
                  </a:cxn>
                  <a:cxn ang="0">
                    <a:pos x="36" y="12"/>
                  </a:cxn>
                  <a:cxn ang="0">
                    <a:pos x="31" y="22"/>
                  </a:cxn>
                  <a:cxn ang="0">
                    <a:pos x="61" y="10"/>
                  </a:cxn>
                  <a:cxn ang="0">
                    <a:pos x="45" y="0"/>
                  </a:cxn>
                  <a:cxn ang="0">
                    <a:pos x="41" y="4"/>
                  </a:cxn>
                  <a:cxn ang="0">
                    <a:pos x="5" y="4"/>
                  </a:cxn>
                </a:cxnLst>
                <a:rect l="0" t="0" r="r" b="b"/>
                <a:pathLst>
                  <a:path w="61" h="22">
                    <a:moveTo>
                      <a:pt x="5" y="4"/>
                    </a:moveTo>
                    <a:lnTo>
                      <a:pt x="0" y="12"/>
                    </a:lnTo>
                    <a:lnTo>
                      <a:pt x="36" y="12"/>
                    </a:lnTo>
                    <a:lnTo>
                      <a:pt x="31" y="22"/>
                    </a:lnTo>
                    <a:lnTo>
                      <a:pt x="61" y="10"/>
                    </a:lnTo>
                    <a:lnTo>
                      <a:pt x="45" y="0"/>
                    </a:lnTo>
                    <a:lnTo>
                      <a:pt x="41"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6" name="Freeform 182"/>
              <p:cNvSpPr>
                <a:spLocks/>
              </p:cNvSpPr>
              <p:nvPr/>
            </p:nvSpPr>
            <p:spPr bwMode="auto">
              <a:xfrm>
                <a:off x="1091" y="3321"/>
                <a:ext cx="61" cy="22"/>
              </a:xfrm>
              <a:custGeom>
                <a:avLst/>
                <a:gdLst/>
                <a:ahLst/>
                <a:cxnLst>
                  <a:cxn ang="0">
                    <a:pos x="5" y="4"/>
                  </a:cxn>
                  <a:cxn ang="0">
                    <a:pos x="0" y="12"/>
                  </a:cxn>
                  <a:cxn ang="0">
                    <a:pos x="36" y="12"/>
                  </a:cxn>
                  <a:cxn ang="0">
                    <a:pos x="31" y="22"/>
                  </a:cxn>
                  <a:cxn ang="0">
                    <a:pos x="61" y="10"/>
                  </a:cxn>
                  <a:cxn ang="0">
                    <a:pos x="45" y="0"/>
                  </a:cxn>
                  <a:cxn ang="0">
                    <a:pos x="41" y="4"/>
                  </a:cxn>
                  <a:cxn ang="0">
                    <a:pos x="5" y="4"/>
                  </a:cxn>
                </a:cxnLst>
                <a:rect l="0" t="0" r="r" b="b"/>
                <a:pathLst>
                  <a:path w="61" h="22">
                    <a:moveTo>
                      <a:pt x="5" y="4"/>
                    </a:moveTo>
                    <a:lnTo>
                      <a:pt x="0" y="12"/>
                    </a:lnTo>
                    <a:lnTo>
                      <a:pt x="36" y="12"/>
                    </a:lnTo>
                    <a:lnTo>
                      <a:pt x="31" y="22"/>
                    </a:lnTo>
                    <a:lnTo>
                      <a:pt x="61" y="10"/>
                    </a:lnTo>
                    <a:lnTo>
                      <a:pt x="45" y="0"/>
                    </a:lnTo>
                    <a:lnTo>
                      <a:pt x="41"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7" name="Freeform 183"/>
              <p:cNvSpPr>
                <a:spLocks/>
              </p:cNvSpPr>
              <p:nvPr/>
            </p:nvSpPr>
            <p:spPr bwMode="auto">
              <a:xfrm>
                <a:off x="1109" y="3294"/>
                <a:ext cx="61" cy="24"/>
              </a:xfrm>
              <a:custGeom>
                <a:avLst/>
                <a:gdLst/>
                <a:ahLst/>
                <a:cxnLst>
                  <a:cxn ang="0">
                    <a:pos x="5" y="6"/>
                  </a:cxn>
                  <a:cxn ang="0">
                    <a:pos x="0" y="14"/>
                  </a:cxn>
                  <a:cxn ang="0">
                    <a:pos x="37" y="14"/>
                  </a:cxn>
                  <a:cxn ang="0">
                    <a:pos x="30" y="24"/>
                  </a:cxn>
                  <a:cxn ang="0">
                    <a:pos x="61" y="10"/>
                  </a:cxn>
                  <a:cxn ang="0">
                    <a:pos x="44" y="0"/>
                  </a:cxn>
                  <a:cxn ang="0">
                    <a:pos x="42" y="6"/>
                  </a:cxn>
                  <a:cxn ang="0">
                    <a:pos x="5" y="6"/>
                  </a:cxn>
                </a:cxnLst>
                <a:rect l="0" t="0" r="r" b="b"/>
                <a:pathLst>
                  <a:path w="61" h="24">
                    <a:moveTo>
                      <a:pt x="5" y="6"/>
                    </a:moveTo>
                    <a:lnTo>
                      <a:pt x="0" y="14"/>
                    </a:lnTo>
                    <a:lnTo>
                      <a:pt x="37" y="14"/>
                    </a:lnTo>
                    <a:lnTo>
                      <a:pt x="30" y="24"/>
                    </a:lnTo>
                    <a:lnTo>
                      <a:pt x="61" y="10"/>
                    </a:lnTo>
                    <a:lnTo>
                      <a:pt x="44" y="0"/>
                    </a:lnTo>
                    <a:lnTo>
                      <a:pt x="42"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8" name="Freeform 184"/>
              <p:cNvSpPr>
                <a:spLocks/>
              </p:cNvSpPr>
              <p:nvPr/>
            </p:nvSpPr>
            <p:spPr bwMode="auto">
              <a:xfrm>
                <a:off x="1109" y="3294"/>
                <a:ext cx="61" cy="24"/>
              </a:xfrm>
              <a:custGeom>
                <a:avLst/>
                <a:gdLst/>
                <a:ahLst/>
                <a:cxnLst>
                  <a:cxn ang="0">
                    <a:pos x="5" y="6"/>
                  </a:cxn>
                  <a:cxn ang="0">
                    <a:pos x="0" y="14"/>
                  </a:cxn>
                  <a:cxn ang="0">
                    <a:pos x="37" y="14"/>
                  </a:cxn>
                  <a:cxn ang="0">
                    <a:pos x="30" y="24"/>
                  </a:cxn>
                  <a:cxn ang="0">
                    <a:pos x="61" y="10"/>
                  </a:cxn>
                  <a:cxn ang="0">
                    <a:pos x="44" y="0"/>
                  </a:cxn>
                  <a:cxn ang="0">
                    <a:pos x="42" y="6"/>
                  </a:cxn>
                  <a:cxn ang="0">
                    <a:pos x="5" y="6"/>
                  </a:cxn>
                </a:cxnLst>
                <a:rect l="0" t="0" r="r" b="b"/>
                <a:pathLst>
                  <a:path w="61" h="24">
                    <a:moveTo>
                      <a:pt x="5" y="6"/>
                    </a:moveTo>
                    <a:lnTo>
                      <a:pt x="0" y="14"/>
                    </a:lnTo>
                    <a:lnTo>
                      <a:pt x="37" y="14"/>
                    </a:lnTo>
                    <a:lnTo>
                      <a:pt x="30" y="24"/>
                    </a:lnTo>
                    <a:lnTo>
                      <a:pt x="61" y="10"/>
                    </a:lnTo>
                    <a:lnTo>
                      <a:pt x="44" y="0"/>
                    </a:lnTo>
                    <a:lnTo>
                      <a:pt x="42"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09" name="Freeform 185"/>
              <p:cNvSpPr>
                <a:spLocks/>
              </p:cNvSpPr>
              <p:nvPr/>
            </p:nvSpPr>
            <p:spPr bwMode="auto">
              <a:xfrm>
                <a:off x="1026" y="3329"/>
                <a:ext cx="62" cy="22"/>
              </a:xfrm>
              <a:custGeom>
                <a:avLst/>
                <a:gdLst/>
                <a:ahLst/>
                <a:cxnLst>
                  <a:cxn ang="0">
                    <a:pos x="57" y="18"/>
                  </a:cxn>
                  <a:cxn ang="0">
                    <a:pos x="62" y="10"/>
                  </a:cxn>
                  <a:cxn ang="0">
                    <a:pos x="24" y="10"/>
                  </a:cxn>
                  <a:cxn ang="0">
                    <a:pos x="31" y="0"/>
                  </a:cxn>
                  <a:cxn ang="0">
                    <a:pos x="0" y="12"/>
                  </a:cxn>
                  <a:cxn ang="0">
                    <a:pos x="16" y="22"/>
                  </a:cxn>
                  <a:cxn ang="0">
                    <a:pos x="19" y="18"/>
                  </a:cxn>
                  <a:cxn ang="0">
                    <a:pos x="57" y="18"/>
                  </a:cxn>
                </a:cxnLst>
                <a:rect l="0" t="0" r="r" b="b"/>
                <a:pathLst>
                  <a:path w="62" h="22">
                    <a:moveTo>
                      <a:pt x="57" y="18"/>
                    </a:moveTo>
                    <a:lnTo>
                      <a:pt x="62" y="10"/>
                    </a:lnTo>
                    <a:lnTo>
                      <a:pt x="24" y="10"/>
                    </a:lnTo>
                    <a:lnTo>
                      <a:pt x="31" y="0"/>
                    </a:lnTo>
                    <a:lnTo>
                      <a:pt x="0" y="12"/>
                    </a:lnTo>
                    <a:lnTo>
                      <a:pt x="16" y="22"/>
                    </a:lnTo>
                    <a:lnTo>
                      <a:pt x="19"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10" name="Freeform 186"/>
              <p:cNvSpPr>
                <a:spLocks/>
              </p:cNvSpPr>
              <p:nvPr/>
            </p:nvSpPr>
            <p:spPr bwMode="auto">
              <a:xfrm>
                <a:off x="1026" y="3329"/>
                <a:ext cx="62" cy="22"/>
              </a:xfrm>
              <a:custGeom>
                <a:avLst/>
                <a:gdLst/>
                <a:ahLst/>
                <a:cxnLst>
                  <a:cxn ang="0">
                    <a:pos x="57" y="18"/>
                  </a:cxn>
                  <a:cxn ang="0">
                    <a:pos x="62" y="10"/>
                  </a:cxn>
                  <a:cxn ang="0">
                    <a:pos x="24" y="10"/>
                  </a:cxn>
                  <a:cxn ang="0">
                    <a:pos x="31" y="0"/>
                  </a:cxn>
                  <a:cxn ang="0">
                    <a:pos x="0" y="12"/>
                  </a:cxn>
                  <a:cxn ang="0">
                    <a:pos x="16" y="22"/>
                  </a:cxn>
                  <a:cxn ang="0">
                    <a:pos x="19" y="18"/>
                  </a:cxn>
                  <a:cxn ang="0">
                    <a:pos x="57" y="18"/>
                  </a:cxn>
                </a:cxnLst>
                <a:rect l="0" t="0" r="r" b="b"/>
                <a:pathLst>
                  <a:path w="62" h="22">
                    <a:moveTo>
                      <a:pt x="57" y="18"/>
                    </a:moveTo>
                    <a:lnTo>
                      <a:pt x="62" y="10"/>
                    </a:lnTo>
                    <a:lnTo>
                      <a:pt x="24" y="10"/>
                    </a:lnTo>
                    <a:lnTo>
                      <a:pt x="31" y="0"/>
                    </a:lnTo>
                    <a:lnTo>
                      <a:pt x="0" y="12"/>
                    </a:lnTo>
                    <a:lnTo>
                      <a:pt x="16" y="22"/>
                    </a:lnTo>
                    <a:lnTo>
                      <a:pt x="19"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11" name="Freeform 187"/>
              <p:cNvSpPr>
                <a:spLocks/>
              </p:cNvSpPr>
              <p:nvPr/>
            </p:nvSpPr>
            <p:spPr bwMode="auto">
              <a:xfrm>
                <a:off x="1043" y="3302"/>
                <a:ext cx="62" cy="23"/>
              </a:xfrm>
              <a:custGeom>
                <a:avLst/>
                <a:gdLst/>
                <a:ahLst/>
                <a:cxnLst>
                  <a:cxn ang="0">
                    <a:pos x="57" y="18"/>
                  </a:cxn>
                  <a:cxn ang="0">
                    <a:pos x="62" y="10"/>
                  </a:cxn>
                  <a:cxn ang="0">
                    <a:pos x="25" y="10"/>
                  </a:cxn>
                  <a:cxn ang="0">
                    <a:pos x="32" y="0"/>
                  </a:cxn>
                  <a:cxn ang="0">
                    <a:pos x="0" y="14"/>
                  </a:cxn>
                  <a:cxn ang="0">
                    <a:pos x="17" y="23"/>
                  </a:cxn>
                  <a:cxn ang="0">
                    <a:pos x="20" y="18"/>
                  </a:cxn>
                  <a:cxn ang="0">
                    <a:pos x="57" y="18"/>
                  </a:cxn>
                </a:cxnLst>
                <a:rect l="0" t="0" r="r" b="b"/>
                <a:pathLst>
                  <a:path w="62" h="23">
                    <a:moveTo>
                      <a:pt x="57" y="18"/>
                    </a:moveTo>
                    <a:lnTo>
                      <a:pt x="62" y="10"/>
                    </a:lnTo>
                    <a:lnTo>
                      <a:pt x="25" y="10"/>
                    </a:lnTo>
                    <a:lnTo>
                      <a:pt x="32" y="0"/>
                    </a:lnTo>
                    <a:lnTo>
                      <a:pt x="0" y="14"/>
                    </a:lnTo>
                    <a:lnTo>
                      <a:pt x="17" y="23"/>
                    </a:lnTo>
                    <a:lnTo>
                      <a:pt x="20"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12" name="Freeform 188"/>
              <p:cNvSpPr>
                <a:spLocks/>
              </p:cNvSpPr>
              <p:nvPr/>
            </p:nvSpPr>
            <p:spPr bwMode="auto">
              <a:xfrm>
                <a:off x="1043" y="3302"/>
                <a:ext cx="62" cy="23"/>
              </a:xfrm>
              <a:custGeom>
                <a:avLst/>
                <a:gdLst/>
                <a:ahLst/>
                <a:cxnLst>
                  <a:cxn ang="0">
                    <a:pos x="57" y="18"/>
                  </a:cxn>
                  <a:cxn ang="0">
                    <a:pos x="62" y="10"/>
                  </a:cxn>
                  <a:cxn ang="0">
                    <a:pos x="25" y="10"/>
                  </a:cxn>
                  <a:cxn ang="0">
                    <a:pos x="32" y="0"/>
                  </a:cxn>
                  <a:cxn ang="0">
                    <a:pos x="0" y="14"/>
                  </a:cxn>
                  <a:cxn ang="0">
                    <a:pos x="17" y="23"/>
                  </a:cxn>
                  <a:cxn ang="0">
                    <a:pos x="20" y="18"/>
                  </a:cxn>
                  <a:cxn ang="0">
                    <a:pos x="57" y="18"/>
                  </a:cxn>
                </a:cxnLst>
                <a:rect l="0" t="0" r="r" b="b"/>
                <a:pathLst>
                  <a:path w="62" h="23">
                    <a:moveTo>
                      <a:pt x="57" y="18"/>
                    </a:moveTo>
                    <a:lnTo>
                      <a:pt x="62" y="10"/>
                    </a:lnTo>
                    <a:lnTo>
                      <a:pt x="25" y="10"/>
                    </a:lnTo>
                    <a:lnTo>
                      <a:pt x="32" y="0"/>
                    </a:lnTo>
                    <a:lnTo>
                      <a:pt x="0" y="14"/>
                    </a:lnTo>
                    <a:lnTo>
                      <a:pt x="17" y="23"/>
                    </a:lnTo>
                    <a:lnTo>
                      <a:pt x="20"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439" name="Group 215"/>
            <p:cNvGrpSpPr>
              <a:grpSpLocks/>
            </p:cNvGrpSpPr>
            <p:nvPr/>
          </p:nvGrpSpPr>
          <p:grpSpPr bwMode="auto">
            <a:xfrm>
              <a:off x="1277" y="3248"/>
              <a:ext cx="193" cy="121"/>
              <a:chOff x="1277" y="3248"/>
              <a:chExt cx="193" cy="121"/>
            </a:xfrm>
          </p:grpSpPr>
          <p:sp>
            <p:nvSpPr>
              <p:cNvPr id="52414" name="Rectangle 190"/>
              <p:cNvSpPr>
                <a:spLocks noChangeArrowheads="1"/>
              </p:cNvSpPr>
              <p:nvPr/>
            </p:nvSpPr>
            <p:spPr bwMode="auto">
              <a:xfrm>
                <a:off x="1277" y="3313"/>
                <a:ext cx="148"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15" name="Rectangle 191"/>
              <p:cNvSpPr>
                <a:spLocks noChangeArrowheads="1"/>
              </p:cNvSpPr>
              <p:nvPr/>
            </p:nvSpPr>
            <p:spPr bwMode="auto">
              <a:xfrm>
                <a:off x="1277" y="3313"/>
                <a:ext cx="148"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16" name="Rectangle 192"/>
              <p:cNvSpPr>
                <a:spLocks noChangeArrowheads="1"/>
              </p:cNvSpPr>
              <p:nvPr/>
            </p:nvSpPr>
            <p:spPr bwMode="auto">
              <a:xfrm>
                <a:off x="1277" y="3313"/>
                <a:ext cx="148" cy="56"/>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17" name="Freeform 193"/>
              <p:cNvSpPr>
                <a:spLocks/>
              </p:cNvSpPr>
              <p:nvPr/>
            </p:nvSpPr>
            <p:spPr bwMode="auto">
              <a:xfrm>
                <a:off x="1425" y="3248"/>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18" name="Freeform 194"/>
              <p:cNvSpPr>
                <a:spLocks/>
              </p:cNvSpPr>
              <p:nvPr/>
            </p:nvSpPr>
            <p:spPr bwMode="auto">
              <a:xfrm>
                <a:off x="1425" y="3248"/>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19" name="Freeform 195"/>
              <p:cNvSpPr>
                <a:spLocks/>
              </p:cNvSpPr>
              <p:nvPr/>
            </p:nvSpPr>
            <p:spPr bwMode="auto">
              <a:xfrm>
                <a:off x="1425" y="3248"/>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20" name="Freeform 196"/>
              <p:cNvSpPr>
                <a:spLocks/>
              </p:cNvSpPr>
              <p:nvPr/>
            </p:nvSpPr>
            <p:spPr bwMode="auto">
              <a:xfrm>
                <a:off x="1277" y="3248"/>
                <a:ext cx="193" cy="65"/>
              </a:xfrm>
              <a:custGeom>
                <a:avLst/>
                <a:gdLst/>
                <a:ahLst/>
                <a:cxnLst>
                  <a:cxn ang="0">
                    <a:pos x="148" y="65"/>
                  </a:cxn>
                  <a:cxn ang="0">
                    <a:pos x="193" y="0"/>
                  </a:cxn>
                  <a:cxn ang="0">
                    <a:pos x="45" y="0"/>
                  </a:cxn>
                  <a:cxn ang="0">
                    <a:pos x="0" y="65"/>
                  </a:cxn>
                  <a:cxn ang="0">
                    <a:pos x="148" y="65"/>
                  </a:cxn>
                </a:cxnLst>
                <a:rect l="0" t="0" r="r" b="b"/>
                <a:pathLst>
                  <a:path w="193" h="65">
                    <a:moveTo>
                      <a:pt x="148" y="65"/>
                    </a:moveTo>
                    <a:lnTo>
                      <a:pt x="193" y="0"/>
                    </a:lnTo>
                    <a:lnTo>
                      <a:pt x="45" y="0"/>
                    </a:lnTo>
                    <a:lnTo>
                      <a:pt x="0" y="65"/>
                    </a:lnTo>
                    <a:lnTo>
                      <a:pt x="148"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21" name="Freeform 197"/>
              <p:cNvSpPr>
                <a:spLocks/>
              </p:cNvSpPr>
              <p:nvPr/>
            </p:nvSpPr>
            <p:spPr bwMode="auto">
              <a:xfrm>
                <a:off x="1277" y="3248"/>
                <a:ext cx="193" cy="65"/>
              </a:xfrm>
              <a:custGeom>
                <a:avLst/>
                <a:gdLst/>
                <a:ahLst/>
                <a:cxnLst>
                  <a:cxn ang="0">
                    <a:pos x="148" y="65"/>
                  </a:cxn>
                  <a:cxn ang="0">
                    <a:pos x="193" y="0"/>
                  </a:cxn>
                  <a:cxn ang="0">
                    <a:pos x="45" y="0"/>
                  </a:cxn>
                  <a:cxn ang="0">
                    <a:pos x="0" y="65"/>
                  </a:cxn>
                  <a:cxn ang="0">
                    <a:pos x="148" y="65"/>
                  </a:cxn>
                </a:cxnLst>
                <a:rect l="0" t="0" r="r" b="b"/>
                <a:pathLst>
                  <a:path w="193" h="65">
                    <a:moveTo>
                      <a:pt x="148" y="65"/>
                    </a:moveTo>
                    <a:lnTo>
                      <a:pt x="193" y="0"/>
                    </a:lnTo>
                    <a:lnTo>
                      <a:pt x="45" y="0"/>
                    </a:lnTo>
                    <a:lnTo>
                      <a:pt x="0" y="65"/>
                    </a:lnTo>
                    <a:lnTo>
                      <a:pt x="148"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22" name="Freeform 198"/>
              <p:cNvSpPr>
                <a:spLocks/>
              </p:cNvSpPr>
              <p:nvPr/>
            </p:nvSpPr>
            <p:spPr bwMode="auto">
              <a:xfrm>
                <a:off x="1277" y="3248"/>
                <a:ext cx="193" cy="65"/>
              </a:xfrm>
              <a:custGeom>
                <a:avLst/>
                <a:gdLst/>
                <a:ahLst/>
                <a:cxnLst>
                  <a:cxn ang="0">
                    <a:pos x="148" y="65"/>
                  </a:cxn>
                  <a:cxn ang="0">
                    <a:pos x="193" y="0"/>
                  </a:cxn>
                  <a:cxn ang="0">
                    <a:pos x="45" y="0"/>
                  </a:cxn>
                  <a:cxn ang="0">
                    <a:pos x="0" y="65"/>
                  </a:cxn>
                  <a:cxn ang="0">
                    <a:pos x="148" y="65"/>
                  </a:cxn>
                </a:cxnLst>
                <a:rect l="0" t="0" r="r" b="b"/>
                <a:pathLst>
                  <a:path w="193" h="65">
                    <a:moveTo>
                      <a:pt x="148" y="65"/>
                    </a:moveTo>
                    <a:lnTo>
                      <a:pt x="193" y="0"/>
                    </a:lnTo>
                    <a:lnTo>
                      <a:pt x="45" y="0"/>
                    </a:lnTo>
                    <a:lnTo>
                      <a:pt x="0" y="65"/>
                    </a:lnTo>
                    <a:lnTo>
                      <a:pt x="148"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23" name="Freeform 199"/>
              <p:cNvSpPr>
                <a:spLocks/>
              </p:cNvSpPr>
              <p:nvPr/>
            </p:nvSpPr>
            <p:spPr bwMode="auto">
              <a:xfrm>
                <a:off x="1364" y="3277"/>
                <a:ext cx="63" cy="22"/>
              </a:xfrm>
              <a:custGeom>
                <a:avLst/>
                <a:gdLst/>
                <a:ahLst/>
                <a:cxnLst>
                  <a:cxn ang="0">
                    <a:pos x="5" y="4"/>
                  </a:cxn>
                  <a:cxn ang="0">
                    <a:pos x="0" y="12"/>
                  </a:cxn>
                  <a:cxn ang="0">
                    <a:pos x="38" y="12"/>
                  </a:cxn>
                  <a:cxn ang="0">
                    <a:pos x="32" y="22"/>
                  </a:cxn>
                  <a:cxn ang="0">
                    <a:pos x="63" y="10"/>
                  </a:cxn>
                  <a:cxn ang="0">
                    <a:pos x="47" y="0"/>
                  </a:cxn>
                  <a:cxn ang="0">
                    <a:pos x="43" y="4"/>
                  </a:cxn>
                  <a:cxn ang="0">
                    <a:pos x="5" y="4"/>
                  </a:cxn>
                </a:cxnLst>
                <a:rect l="0" t="0" r="r" b="b"/>
                <a:pathLst>
                  <a:path w="63" h="22">
                    <a:moveTo>
                      <a:pt x="5" y="4"/>
                    </a:moveTo>
                    <a:lnTo>
                      <a:pt x="0" y="12"/>
                    </a:lnTo>
                    <a:lnTo>
                      <a:pt x="38" y="12"/>
                    </a:lnTo>
                    <a:lnTo>
                      <a:pt x="32" y="22"/>
                    </a:lnTo>
                    <a:lnTo>
                      <a:pt x="63" y="10"/>
                    </a:lnTo>
                    <a:lnTo>
                      <a:pt x="47" y="0"/>
                    </a:lnTo>
                    <a:lnTo>
                      <a:pt x="43"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24" name="Freeform 200"/>
              <p:cNvSpPr>
                <a:spLocks/>
              </p:cNvSpPr>
              <p:nvPr/>
            </p:nvSpPr>
            <p:spPr bwMode="auto">
              <a:xfrm>
                <a:off x="1364" y="3277"/>
                <a:ext cx="63" cy="22"/>
              </a:xfrm>
              <a:custGeom>
                <a:avLst/>
                <a:gdLst/>
                <a:ahLst/>
                <a:cxnLst>
                  <a:cxn ang="0">
                    <a:pos x="5" y="4"/>
                  </a:cxn>
                  <a:cxn ang="0">
                    <a:pos x="0" y="12"/>
                  </a:cxn>
                  <a:cxn ang="0">
                    <a:pos x="38" y="12"/>
                  </a:cxn>
                  <a:cxn ang="0">
                    <a:pos x="32" y="22"/>
                  </a:cxn>
                  <a:cxn ang="0">
                    <a:pos x="63" y="10"/>
                  </a:cxn>
                  <a:cxn ang="0">
                    <a:pos x="47" y="0"/>
                  </a:cxn>
                  <a:cxn ang="0">
                    <a:pos x="43" y="4"/>
                  </a:cxn>
                  <a:cxn ang="0">
                    <a:pos x="5" y="4"/>
                  </a:cxn>
                </a:cxnLst>
                <a:rect l="0" t="0" r="r" b="b"/>
                <a:pathLst>
                  <a:path w="63" h="22">
                    <a:moveTo>
                      <a:pt x="5" y="4"/>
                    </a:moveTo>
                    <a:lnTo>
                      <a:pt x="0" y="12"/>
                    </a:lnTo>
                    <a:lnTo>
                      <a:pt x="38" y="12"/>
                    </a:lnTo>
                    <a:lnTo>
                      <a:pt x="32" y="22"/>
                    </a:lnTo>
                    <a:lnTo>
                      <a:pt x="63" y="10"/>
                    </a:lnTo>
                    <a:lnTo>
                      <a:pt x="47" y="0"/>
                    </a:lnTo>
                    <a:lnTo>
                      <a:pt x="43"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25" name="Freeform 201"/>
              <p:cNvSpPr>
                <a:spLocks/>
              </p:cNvSpPr>
              <p:nvPr/>
            </p:nvSpPr>
            <p:spPr bwMode="auto">
              <a:xfrm>
                <a:off x="1383" y="3250"/>
                <a:ext cx="63" cy="23"/>
              </a:xfrm>
              <a:custGeom>
                <a:avLst/>
                <a:gdLst/>
                <a:ahLst/>
                <a:cxnLst>
                  <a:cxn ang="0">
                    <a:pos x="5" y="6"/>
                  </a:cxn>
                  <a:cxn ang="0">
                    <a:pos x="0" y="14"/>
                  </a:cxn>
                  <a:cxn ang="0">
                    <a:pos x="38" y="14"/>
                  </a:cxn>
                  <a:cxn ang="0">
                    <a:pos x="31" y="23"/>
                  </a:cxn>
                  <a:cxn ang="0">
                    <a:pos x="63" y="10"/>
                  </a:cxn>
                  <a:cxn ang="0">
                    <a:pos x="46" y="0"/>
                  </a:cxn>
                  <a:cxn ang="0">
                    <a:pos x="43" y="6"/>
                  </a:cxn>
                  <a:cxn ang="0">
                    <a:pos x="5" y="6"/>
                  </a:cxn>
                </a:cxnLst>
                <a:rect l="0" t="0" r="r" b="b"/>
                <a:pathLst>
                  <a:path w="63" h="23">
                    <a:moveTo>
                      <a:pt x="5" y="6"/>
                    </a:moveTo>
                    <a:lnTo>
                      <a:pt x="0" y="14"/>
                    </a:lnTo>
                    <a:lnTo>
                      <a:pt x="38" y="14"/>
                    </a:lnTo>
                    <a:lnTo>
                      <a:pt x="31" y="23"/>
                    </a:lnTo>
                    <a:lnTo>
                      <a:pt x="63" y="10"/>
                    </a:lnTo>
                    <a:lnTo>
                      <a:pt x="46"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26" name="Freeform 202"/>
              <p:cNvSpPr>
                <a:spLocks/>
              </p:cNvSpPr>
              <p:nvPr/>
            </p:nvSpPr>
            <p:spPr bwMode="auto">
              <a:xfrm>
                <a:off x="1383" y="3250"/>
                <a:ext cx="63" cy="23"/>
              </a:xfrm>
              <a:custGeom>
                <a:avLst/>
                <a:gdLst/>
                <a:ahLst/>
                <a:cxnLst>
                  <a:cxn ang="0">
                    <a:pos x="5" y="6"/>
                  </a:cxn>
                  <a:cxn ang="0">
                    <a:pos x="0" y="14"/>
                  </a:cxn>
                  <a:cxn ang="0">
                    <a:pos x="38" y="14"/>
                  </a:cxn>
                  <a:cxn ang="0">
                    <a:pos x="31" y="23"/>
                  </a:cxn>
                  <a:cxn ang="0">
                    <a:pos x="63" y="10"/>
                  </a:cxn>
                  <a:cxn ang="0">
                    <a:pos x="46" y="0"/>
                  </a:cxn>
                  <a:cxn ang="0">
                    <a:pos x="43" y="6"/>
                  </a:cxn>
                  <a:cxn ang="0">
                    <a:pos x="5" y="6"/>
                  </a:cxn>
                </a:cxnLst>
                <a:rect l="0" t="0" r="r" b="b"/>
                <a:pathLst>
                  <a:path w="63" h="23">
                    <a:moveTo>
                      <a:pt x="5" y="6"/>
                    </a:moveTo>
                    <a:lnTo>
                      <a:pt x="0" y="14"/>
                    </a:lnTo>
                    <a:lnTo>
                      <a:pt x="38" y="14"/>
                    </a:lnTo>
                    <a:lnTo>
                      <a:pt x="31" y="23"/>
                    </a:lnTo>
                    <a:lnTo>
                      <a:pt x="63" y="10"/>
                    </a:lnTo>
                    <a:lnTo>
                      <a:pt x="46"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27" name="Freeform 203"/>
              <p:cNvSpPr>
                <a:spLocks/>
              </p:cNvSpPr>
              <p:nvPr/>
            </p:nvSpPr>
            <p:spPr bwMode="auto">
              <a:xfrm>
                <a:off x="1298" y="3285"/>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28" name="Freeform 204"/>
              <p:cNvSpPr>
                <a:spLocks/>
              </p:cNvSpPr>
              <p:nvPr/>
            </p:nvSpPr>
            <p:spPr bwMode="auto">
              <a:xfrm>
                <a:off x="1298" y="3285"/>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29" name="Freeform 205"/>
              <p:cNvSpPr>
                <a:spLocks/>
              </p:cNvSpPr>
              <p:nvPr/>
            </p:nvSpPr>
            <p:spPr bwMode="auto">
              <a:xfrm>
                <a:off x="1316" y="3258"/>
                <a:ext cx="63" cy="23"/>
              </a:xfrm>
              <a:custGeom>
                <a:avLst/>
                <a:gdLst/>
                <a:ahLst/>
                <a:cxnLst>
                  <a:cxn ang="0">
                    <a:pos x="57" y="17"/>
                  </a:cxn>
                  <a:cxn ang="0">
                    <a:pos x="63" y="10"/>
                  </a:cxn>
                  <a:cxn ang="0">
                    <a:pos x="25" y="10"/>
                  </a:cxn>
                  <a:cxn ang="0">
                    <a:pos x="32" y="0"/>
                  </a:cxn>
                  <a:cxn ang="0">
                    <a:pos x="0" y="13"/>
                  </a:cxn>
                  <a:cxn ang="0">
                    <a:pos x="17" y="23"/>
                  </a:cxn>
                  <a:cxn ang="0">
                    <a:pos x="20" y="17"/>
                  </a:cxn>
                  <a:cxn ang="0">
                    <a:pos x="57" y="17"/>
                  </a:cxn>
                </a:cxnLst>
                <a:rect l="0" t="0" r="r" b="b"/>
                <a:pathLst>
                  <a:path w="63" h="23">
                    <a:moveTo>
                      <a:pt x="57" y="17"/>
                    </a:moveTo>
                    <a:lnTo>
                      <a:pt x="63" y="10"/>
                    </a:lnTo>
                    <a:lnTo>
                      <a:pt x="25" y="10"/>
                    </a:lnTo>
                    <a:lnTo>
                      <a:pt x="32" y="0"/>
                    </a:lnTo>
                    <a:lnTo>
                      <a:pt x="0" y="13"/>
                    </a:lnTo>
                    <a:lnTo>
                      <a:pt x="17" y="23"/>
                    </a:lnTo>
                    <a:lnTo>
                      <a:pt x="20" y="17"/>
                    </a:lnTo>
                    <a:lnTo>
                      <a:pt x="5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0" name="Freeform 206"/>
              <p:cNvSpPr>
                <a:spLocks/>
              </p:cNvSpPr>
              <p:nvPr/>
            </p:nvSpPr>
            <p:spPr bwMode="auto">
              <a:xfrm>
                <a:off x="1316" y="3258"/>
                <a:ext cx="63" cy="23"/>
              </a:xfrm>
              <a:custGeom>
                <a:avLst/>
                <a:gdLst/>
                <a:ahLst/>
                <a:cxnLst>
                  <a:cxn ang="0">
                    <a:pos x="57" y="17"/>
                  </a:cxn>
                  <a:cxn ang="0">
                    <a:pos x="63" y="10"/>
                  </a:cxn>
                  <a:cxn ang="0">
                    <a:pos x="25" y="10"/>
                  </a:cxn>
                  <a:cxn ang="0">
                    <a:pos x="32" y="0"/>
                  </a:cxn>
                  <a:cxn ang="0">
                    <a:pos x="0" y="13"/>
                  </a:cxn>
                  <a:cxn ang="0">
                    <a:pos x="17" y="23"/>
                  </a:cxn>
                  <a:cxn ang="0">
                    <a:pos x="20" y="17"/>
                  </a:cxn>
                  <a:cxn ang="0">
                    <a:pos x="57" y="17"/>
                  </a:cxn>
                </a:cxnLst>
                <a:rect l="0" t="0" r="r" b="b"/>
                <a:pathLst>
                  <a:path w="63" h="23">
                    <a:moveTo>
                      <a:pt x="57" y="17"/>
                    </a:moveTo>
                    <a:lnTo>
                      <a:pt x="63" y="10"/>
                    </a:lnTo>
                    <a:lnTo>
                      <a:pt x="25" y="10"/>
                    </a:lnTo>
                    <a:lnTo>
                      <a:pt x="32" y="0"/>
                    </a:lnTo>
                    <a:lnTo>
                      <a:pt x="0" y="13"/>
                    </a:lnTo>
                    <a:lnTo>
                      <a:pt x="17" y="23"/>
                    </a:lnTo>
                    <a:lnTo>
                      <a:pt x="20" y="17"/>
                    </a:lnTo>
                    <a:lnTo>
                      <a:pt x="5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1" name="Freeform 207"/>
              <p:cNvSpPr>
                <a:spLocks/>
              </p:cNvSpPr>
              <p:nvPr/>
            </p:nvSpPr>
            <p:spPr bwMode="auto">
              <a:xfrm>
                <a:off x="1365" y="3279"/>
                <a:ext cx="64" cy="22"/>
              </a:xfrm>
              <a:custGeom>
                <a:avLst/>
                <a:gdLst/>
                <a:ahLst/>
                <a:cxnLst>
                  <a:cxn ang="0">
                    <a:pos x="6" y="4"/>
                  </a:cxn>
                  <a:cxn ang="0">
                    <a:pos x="0" y="12"/>
                  </a:cxn>
                  <a:cxn ang="0">
                    <a:pos x="38" y="12"/>
                  </a:cxn>
                  <a:cxn ang="0">
                    <a:pos x="33" y="22"/>
                  </a:cxn>
                  <a:cxn ang="0">
                    <a:pos x="64" y="10"/>
                  </a:cxn>
                  <a:cxn ang="0">
                    <a:pos x="48" y="0"/>
                  </a:cxn>
                  <a:cxn ang="0">
                    <a:pos x="43" y="4"/>
                  </a:cxn>
                  <a:cxn ang="0">
                    <a:pos x="6" y="4"/>
                  </a:cxn>
                </a:cxnLst>
                <a:rect l="0" t="0" r="r" b="b"/>
                <a:pathLst>
                  <a:path w="64" h="22">
                    <a:moveTo>
                      <a:pt x="6" y="4"/>
                    </a:moveTo>
                    <a:lnTo>
                      <a:pt x="0" y="12"/>
                    </a:lnTo>
                    <a:lnTo>
                      <a:pt x="38" y="12"/>
                    </a:lnTo>
                    <a:lnTo>
                      <a:pt x="33" y="22"/>
                    </a:lnTo>
                    <a:lnTo>
                      <a:pt x="64" y="10"/>
                    </a:lnTo>
                    <a:lnTo>
                      <a:pt x="48" y="0"/>
                    </a:lnTo>
                    <a:lnTo>
                      <a:pt x="43" y="4"/>
                    </a:lnTo>
                    <a:lnTo>
                      <a:pt x="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2" name="Freeform 208"/>
              <p:cNvSpPr>
                <a:spLocks/>
              </p:cNvSpPr>
              <p:nvPr/>
            </p:nvSpPr>
            <p:spPr bwMode="auto">
              <a:xfrm>
                <a:off x="1365" y="3279"/>
                <a:ext cx="64" cy="22"/>
              </a:xfrm>
              <a:custGeom>
                <a:avLst/>
                <a:gdLst/>
                <a:ahLst/>
                <a:cxnLst>
                  <a:cxn ang="0">
                    <a:pos x="6" y="4"/>
                  </a:cxn>
                  <a:cxn ang="0">
                    <a:pos x="0" y="12"/>
                  </a:cxn>
                  <a:cxn ang="0">
                    <a:pos x="38" y="12"/>
                  </a:cxn>
                  <a:cxn ang="0">
                    <a:pos x="33" y="22"/>
                  </a:cxn>
                  <a:cxn ang="0">
                    <a:pos x="64" y="10"/>
                  </a:cxn>
                  <a:cxn ang="0">
                    <a:pos x="48" y="0"/>
                  </a:cxn>
                  <a:cxn ang="0">
                    <a:pos x="43" y="4"/>
                  </a:cxn>
                  <a:cxn ang="0">
                    <a:pos x="6" y="4"/>
                  </a:cxn>
                </a:cxnLst>
                <a:rect l="0" t="0" r="r" b="b"/>
                <a:pathLst>
                  <a:path w="64" h="22">
                    <a:moveTo>
                      <a:pt x="6" y="4"/>
                    </a:moveTo>
                    <a:lnTo>
                      <a:pt x="0" y="12"/>
                    </a:lnTo>
                    <a:lnTo>
                      <a:pt x="38" y="12"/>
                    </a:lnTo>
                    <a:lnTo>
                      <a:pt x="33" y="22"/>
                    </a:lnTo>
                    <a:lnTo>
                      <a:pt x="64" y="10"/>
                    </a:lnTo>
                    <a:lnTo>
                      <a:pt x="48" y="0"/>
                    </a:lnTo>
                    <a:lnTo>
                      <a:pt x="43" y="4"/>
                    </a:lnTo>
                    <a:lnTo>
                      <a:pt x="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3" name="Freeform 209"/>
              <p:cNvSpPr>
                <a:spLocks/>
              </p:cNvSpPr>
              <p:nvPr/>
            </p:nvSpPr>
            <p:spPr bwMode="auto">
              <a:xfrm>
                <a:off x="1384" y="3252"/>
                <a:ext cx="64" cy="23"/>
              </a:xfrm>
              <a:custGeom>
                <a:avLst/>
                <a:gdLst/>
                <a:ahLst/>
                <a:cxnLst>
                  <a:cxn ang="0">
                    <a:pos x="6" y="6"/>
                  </a:cxn>
                  <a:cxn ang="0">
                    <a:pos x="0" y="14"/>
                  </a:cxn>
                  <a:cxn ang="0">
                    <a:pos x="38" y="14"/>
                  </a:cxn>
                  <a:cxn ang="0">
                    <a:pos x="31" y="23"/>
                  </a:cxn>
                  <a:cxn ang="0">
                    <a:pos x="64" y="10"/>
                  </a:cxn>
                  <a:cxn ang="0">
                    <a:pos x="46" y="0"/>
                  </a:cxn>
                  <a:cxn ang="0">
                    <a:pos x="43" y="6"/>
                  </a:cxn>
                  <a:cxn ang="0">
                    <a:pos x="6" y="6"/>
                  </a:cxn>
                </a:cxnLst>
                <a:rect l="0" t="0" r="r" b="b"/>
                <a:pathLst>
                  <a:path w="64" h="23">
                    <a:moveTo>
                      <a:pt x="6" y="6"/>
                    </a:moveTo>
                    <a:lnTo>
                      <a:pt x="0" y="14"/>
                    </a:lnTo>
                    <a:lnTo>
                      <a:pt x="38" y="14"/>
                    </a:lnTo>
                    <a:lnTo>
                      <a:pt x="31" y="23"/>
                    </a:lnTo>
                    <a:lnTo>
                      <a:pt x="64" y="10"/>
                    </a:lnTo>
                    <a:lnTo>
                      <a:pt x="46" y="0"/>
                    </a:lnTo>
                    <a:lnTo>
                      <a:pt x="43" y="6"/>
                    </a:lnTo>
                    <a:lnTo>
                      <a:pt x="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4" name="Freeform 210"/>
              <p:cNvSpPr>
                <a:spLocks/>
              </p:cNvSpPr>
              <p:nvPr/>
            </p:nvSpPr>
            <p:spPr bwMode="auto">
              <a:xfrm>
                <a:off x="1384" y="3252"/>
                <a:ext cx="64" cy="23"/>
              </a:xfrm>
              <a:custGeom>
                <a:avLst/>
                <a:gdLst/>
                <a:ahLst/>
                <a:cxnLst>
                  <a:cxn ang="0">
                    <a:pos x="6" y="6"/>
                  </a:cxn>
                  <a:cxn ang="0">
                    <a:pos x="0" y="14"/>
                  </a:cxn>
                  <a:cxn ang="0">
                    <a:pos x="38" y="14"/>
                  </a:cxn>
                  <a:cxn ang="0">
                    <a:pos x="31" y="23"/>
                  </a:cxn>
                  <a:cxn ang="0">
                    <a:pos x="64" y="10"/>
                  </a:cxn>
                  <a:cxn ang="0">
                    <a:pos x="46" y="0"/>
                  </a:cxn>
                  <a:cxn ang="0">
                    <a:pos x="43" y="6"/>
                  </a:cxn>
                  <a:cxn ang="0">
                    <a:pos x="6" y="6"/>
                  </a:cxn>
                </a:cxnLst>
                <a:rect l="0" t="0" r="r" b="b"/>
                <a:pathLst>
                  <a:path w="64" h="23">
                    <a:moveTo>
                      <a:pt x="6" y="6"/>
                    </a:moveTo>
                    <a:lnTo>
                      <a:pt x="0" y="14"/>
                    </a:lnTo>
                    <a:lnTo>
                      <a:pt x="38" y="14"/>
                    </a:lnTo>
                    <a:lnTo>
                      <a:pt x="31" y="23"/>
                    </a:lnTo>
                    <a:lnTo>
                      <a:pt x="64" y="10"/>
                    </a:lnTo>
                    <a:lnTo>
                      <a:pt x="46" y="0"/>
                    </a:lnTo>
                    <a:lnTo>
                      <a:pt x="43" y="6"/>
                    </a:lnTo>
                    <a:lnTo>
                      <a:pt x="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5" name="Freeform 211"/>
              <p:cNvSpPr>
                <a:spLocks/>
              </p:cNvSpPr>
              <p:nvPr/>
            </p:nvSpPr>
            <p:spPr bwMode="auto">
              <a:xfrm>
                <a:off x="1299" y="3287"/>
                <a:ext cx="64" cy="22"/>
              </a:xfrm>
              <a:custGeom>
                <a:avLst/>
                <a:gdLst/>
                <a:ahLst/>
                <a:cxnLst>
                  <a:cxn ang="0">
                    <a:pos x="58" y="18"/>
                  </a:cxn>
                  <a:cxn ang="0">
                    <a:pos x="64" y="10"/>
                  </a:cxn>
                  <a:cxn ang="0">
                    <a:pos x="25" y="10"/>
                  </a:cxn>
                  <a:cxn ang="0">
                    <a:pos x="31" y="0"/>
                  </a:cxn>
                  <a:cxn ang="0">
                    <a:pos x="0" y="12"/>
                  </a:cxn>
                  <a:cxn ang="0">
                    <a:pos x="17" y="22"/>
                  </a:cxn>
                  <a:cxn ang="0">
                    <a:pos x="19" y="18"/>
                  </a:cxn>
                  <a:cxn ang="0">
                    <a:pos x="58" y="18"/>
                  </a:cxn>
                </a:cxnLst>
                <a:rect l="0" t="0" r="r" b="b"/>
                <a:pathLst>
                  <a:path w="64" h="22">
                    <a:moveTo>
                      <a:pt x="58" y="18"/>
                    </a:moveTo>
                    <a:lnTo>
                      <a:pt x="64" y="10"/>
                    </a:lnTo>
                    <a:lnTo>
                      <a:pt x="25" y="10"/>
                    </a:lnTo>
                    <a:lnTo>
                      <a:pt x="31" y="0"/>
                    </a:lnTo>
                    <a:lnTo>
                      <a:pt x="0" y="12"/>
                    </a:lnTo>
                    <a:lnTo>
                      <a:pt x="17"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6" name="Freeform 212"/>
              <p:cNvSpPr>
                <a:spLocks/>
              </p:cNvSpPr>
              <p:nvPr/>
            </p:nvSpPr>
            <p:spPr bwMode="auto">
              <a:xfrm>
                <a:off x="1299" y="3287"/>
                <a:ext cx="64" cy="22"/>
              </a:xfrm>
              <a:custGeom>
                <a:avLst/>
                <a:gdLst/>
                <a:ahLst/>
                <a:cxnLst>
                  <a:cxn ang="0">
                    <a:pos x="58" y="18"/>
                  </a:cxn>
                  <a:cxn ang="0">
                    <a:pos x="64" y="10"/>
                  </a:cxn>
                  <a:cxn ang="0">
                    <a:pos x="25" y="10"/>
                  </a:cxn>
                  <a:cxn ang="0">
                    <a:pos x="31" y="0"/>
                  </a:cxn>
                  <a:cxn ang="0">
                    <a:pos x="0" y="12"/>
                  </a:cxn>
                  <a:cxn ang="0">
                    <a:pos x="17" y="22"/>
                  </a:cxn>
                  <a:cxn ang="0">
                    <a:pos x="19" y="18"/>
                  </a:cxn>
                  <a:cxn ang="0">
                    <a:pos x="58" y="18"/>
                  </a:cxn>
                </a:cxnLst>
                <a:rect l="0" t="0" r="r" b="b"/>
                <a:pathLst>
                  <a:path w="64" h="22">
                    <a:moveTo>
                      <a:pt x="58" y="18"/>
                    </a:moveTo>
                    <a:lnTo>
                      <a:pt x="64" y="10"/>
                    </a:lnTo>
                    <a:lnTo>
                      <a:pt x="25" y="10"/>
                    </a:lnTo>
                    <a:lnTo>
                      <a:pt x="31" y="0"/>
                    </a:lnTo>
                    <a:lnTo>
                      <a:pt x="0" y="12"/>
                    </a:lnTo>
                    <a:lnTo>
                      <a:pt x="17"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7" name="Freeform 213"/>
              <p:cNvSpPr>
                <a:spLocks/>
              </p:cNvSpPr>
              <p:nvPr/>
            </p:nvSpPr>
            <p:spPr bwMode="auto">
              <a:xfrm>
                <a:off x="1317" y="3260"/>
                <a:ext cx="63" cy="23"/>
              </a:xfrm>
              <a:custGeom>
                <a:avLst/>
                <a:gdLst/>
                <a:ahLst/>
                <a:cxnLst>
                  <a:cxn ang="0">
                    <a:pos x="58" y="17"/>
                  </a:cxn>
                  <a:cxn ang="0">
                    <a:pos x="63" y="10"/>
                  </a:cxn>
                  <a:cxn ang="0">
                    <a:pos x="26" y="10"/>
                  </a:cxn>
                  <a:cxn ang="0">
                    <a:pos x="32" y="0"/>
                  </a:cxn>
                  <a:cxn ang="0">
                    <a:pos x="0" y="13"/>
                  </a:cxn>
                  <a:cxn ang="0">
                    <a:pos x="17" y="23"/>
                  </a:cxn>
                  <a:cxn ang="0">
                    <a:pos x="20" y="17"/>
                  </a:cxn>
                  <a:cxn ang="0">
                    <a:pos x="58" y="17"/>
                  </a:cxn>
                </a:cxnLst>
                <a:rect l="0" t="0" r="r" b="b"/>
                <a:pathLst>
                  <a:path w="63" h="23">
                    <a:moveTo>
                      <a:pt x="58" y="17"/>
                    </a:moveTo>
                    <a:lnTo>
                      <a:pt x="63" y="10"/>
                    </a:lnTo>
                    <a:lnTo>
                      <a:pt x="26" y="10"/>
                    </a:lnTo>
                    <a:lnTo>
                      <a:pt x="32" y="0"/>
                    </a:lnTo>
                    <a:lnTo>
                      <a:pt x="0" y="13"/>
                    </a:lnTo>
                    <a:lnTo>
                      <a:pt x="17" y="23"/>
                    </a:lnTo>
                    <a:lnTo>
                      <a:pt x="20" y="17"/>
                    </a:lnTo>
                    <a:lnTo>
                      <a:pt x="58"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38" name="Freeform 214"/>
              <p:cNvSpPr>
                <a:spLocks/>
              </p:cNvSpPr>
              <p:nvPr/>
            </p:nvSpPr>
            <p:spPr bwMode="auto">
              <a:xfrm>
                <a:off x="1317" y="3260"/>
                <a:ext cx="63" cy="23"/>
              </a:xfrm>
              <a:custGeom>
                <a:avLst/>
                <a:gdLst/>
                <a:ahLst/>
                <a:cxnLst>
                  <a:cxn ang="0">
                    <a:pos x="58" y="17"/>
                  </a:cxn>
                  <a:cxn ang="0">
                    <a:pos x="63" y="10"/>
                  </a:cxn>
                  <a:cxn ang="0">
                    <a:pos x="26" y="10"/>
                  </a:cxn>
                  <a:cxn ang="0">
                    <a:pos x="32" y="0"/>
                  </a:cxn>
                  <a:cxn ang="0">
                    <a:pos x="0" y="13"/>
                  </a:cxn>
                  <a:cxn ang="0">
                    <a:pos x="17" y="23"/>
                  </a:cxn>
                  <a:cxn ang="0">
                    <a:pos x="20" y="17"/>
                  </a:cxn>
                  <a:cxn ang="0">
                    <a:pos x="58" y="17"/>
                  </a:cxn>
                </a:cxnLst>
                <a:rect l="0" t="0" r="r" b="b"/>
                <a:pathLst>
                  <a:path w="63" h="23">
                    <a:moveTo>
                      <a:pt x="58" y="17"/>
                    </a:moveTo>
                    <a:lnTo>
                      <a:pt x="63" y="10"/>
                    </a:lnTo>
                    <a:lnTo>
                      <a:pt x="26" y="10"/>
                    </a:lnTo>
                    <a:lnTo>
                      <a:pt x="32" y="0"/>
                    </a:lnTo>
                    <a:lnTo>
                      <a:pt x="0" y="13"/>
                    </a:lnTo>
                    <a:lnTo>
                      <a:pt x="17" y="23"/>
                    </a:lnTo>
                    <a:lnTo>
                      <a:pt x="20" y="17"/>
                    </a:lnTo>
                    <a:lnTo>
                      <a:pt x="58"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465" name="Group 241"/>
            <p:cNvGrpSpPr>
              <a:grpSpLocks/>
            </p:cNvGrpSpPr>
            <p:nvPr/>
          </p:nvGrpSpPr>
          <p:grpSpPr bwMode="auto">
            <a:xfrm>
              <a:off x="1512" y="3326"/>
              <a:ext cx="194" cy="122"/>
              <a:chOff x="1512" y="3326"/>
              <a:chExt cx="194" cy="122"/>
            </a:xfrm>
          </p:grpSpPr>
          <p:sp>
            <p:nvSpPr>
              <p:cNvPr id="52440" name="Rectangle 216"/>
              <p:cNvSpPr>
                <a:spLocks noChangeArrowheads="1"/>
              </p:cNvSpPr>
              <p:nvPr/>
            </p:nvSpPr>
            <p:spPr bwMode="auto">
              <a:xfrm>
                <a:off x="1512" y="3392"/>
                <a:ext cx="148"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41" name="Rectangle 217"/>
              <p:cNvSpPr>
                <a:spLocks noChangeArrowheads="1"/>
              </p:cNvSpPr>
              <p:nvPr/>
            </p:nvSpPr>
            <p:spPr bwMode="auto">
              <a:xfrm>
                <a:off x="1512" y="3392"/>
                <a:ext cx="148"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42" name="Rectangle 218"/>
              <p:cNvSpPr>
                <a:spLocks noChangeArrowheads="1"/>
              </p:cNvSpPr>
              <p:nvPr/>
            </p:nvSpPr>
            <p:spPr bwMode="auto">
              <a:xfrm>
                <a:off x="1512" y="3392"/>
                <a:ext cx="148" cy="56"/>
              </a:xfrm>
              <a:prstGeom prst="rect">
                <a:avLst/>
              </a:pr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43" name="Freeform 219"/>
              <p:cNvSpPr>
                <a:spLocks/>
              </p:cNvSpPr>
              <p:nvPr/>
            </p:nvSpPr>
            <p:spPr bwMode="auto">
              <a:xfrm>
                <a:off x="1660" y="3326"/>
                <a:ext cx="46" cy="122"/>
              </a:xfrm>
              <a:custGeom>
                <a:avLst/>
                <a:gdLst/>
                <a:ahLst/>
                <a:cxnLst>
                  <a:cxn ang="0">
                    <a:pos x="0" y="66"/>
                  </a:cxn>
                  <a:cxn ang="0">
                    <a:pos x="46" y="0"/>
                  </a:cxn>
                  <a:cxn ang="0">
                    <a:pos x="46" y="56"/>
                  </a:cxn>
                  <a:cxn ang="0">
                    <a:pos x="0" y="122"/>
                  </a:cxn>
                  <a:cxn ang="0">
                    <a:pos x="0" y="66"/>
                  </a:cxn>
                </a:cxnLst>
                <a:rect l="0" t="0" r="r" b="b"/>
                <a:pathLst>
                  <a:path w="46" h="122">
                    <a:moveTo>
                      <a:pt x="0" y="66"/>
                    </a:moveTo>
                    <a:lnTo>
                      <a:pt x="46" y="0"/>
                    </a:lnTo>
                    <a:lnTo>
                      <a:pt x="46" y="56"/>
                    </a:lnTo>
                    <a:lnTo>
                      <a:pt x="0" y="122"/>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44" name="Freeform 220"/>
              <p:cNvSpPr>
                <a:spLocks/>
              </p:cNvSpPr>
              <p:nvPr/>
            </p:nvSpPr>
            <p:spPr bwMode="auto">
              <a:xfrm>
                <a:off x="1660" y="3326"/>
                <a:ext cx="46" cy="122"/>
              </a:xfrm>
              <a:custGeom>
                <a:avLst/>
                <a:gdLst/>
                <a:ahLst/>
                <a:cxnLst>
                  <a:cxn ang="0">
                    <a:pos x="0" y="66"/>
                  </a:cxn>
                  <a:cxn ang="0">
                    <a:pos x="46" y="0"/>
                  </a:cxn>
                  <a:cxn ang="0">
                    <a:pos x="46" y="56"/>
                  </a:cxn>
                  <a:cxn ang="0">
                    <a:pos x="0" y="122"/>
                  </a:cxn>
                  <a:cxn ang="0">
                    <a:pos x="0" y="66"/>
                  </a:cxn>
                </a:cxnLst>
                <a:rect l="0" t="0" r="r" b="b"/>
                <a:pathLst>
                  <a:path w="46" h="122">
                    <a:moveTo>
                      <a:pt x="0" y="66"/>
                    </a:moveTo>
                    <a:lnTo>
                      <a:pt x="46" y="0"/>
                    </a:lnTo>
                    <a:lnTo>
                      <a:pt x="46" y="56"/>
                    </a:lnTo>
                    <a:lnTo>
                      <a:pt x="0" y="122"/>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45" name="Freeform 221"/>
              <p:cNvSpPr>
                <a:spLocks/>
              </p:cNvSpPr>
              <p:nvPr/>
            </p:nvSpPr>
            <p:spPr bwMode="auto">
              <a:xfrm>
                <a:off x="1660" y="3326"/>
                <a:ext cx="46" cy="122"/>
              </a:xfrm>
              <a:custGeom>
                <a:avLst/>
                <a:gdLst/>
                <a:ahLst/>
                <a:cxnLst>
                  <a:cxn ang="0">
                    <a:pos x="0" y="66"/>
                  </a:cxn>
                  <a:cxn ang="0">
                    <a:pos x="46" y="0"/>
                  </a:cxn>
                  <a:cxn ang="0">
                    <a:pos x="46" y="56"/>
                  </a:cxn>
                  <a:cxn ang="0">
                    <a:pos x="0" y="122"/>
                  </a:cxn>
                  <a:cxn ang="0">
                    <a:pos x="0" y="66"/>
                  </a:cxn>
                </a:cxnLst>
                <a:rect l="0" t="0" r="r" b="b"/>
                <a:pathLst>
                  <a:path w="46" h="122">
                    <a:moveTo>
                      <a:pt x="0" y="66"/>
                    </a:moveTo>
                    <a:lnTo>
                      <a:pt x="46" y="0"/>
                    </a:lnTo>
                    <a:lnTo>
                      <a:pt x="46" y="56"/>
                    </a:lnTo>
                    <a:lnTo>
                      <a:pt x="0" y="122"/>
                    </a:lnTo>
                    <a:lnTo>
                      <a:pt x="0" y="66"/>
                    </a:lnTo>
                    <a:close/>
                  </a:path>
                </a:pathLst>
              </a:cu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46" name="Freeform 222"/>
              <p:cNvSpPr>
                <a:spLocks/>
              </p:cNvSpPr>
              <p:nvPr/>
            </p:nvSpPr>
            <p:spPr bwMode="auto">
              <a:xfrm>
                <a:off x="1512" y="3326"/>
                <a:ext cx="194" cy="66"/>
              </a:xfrm>
              <a:custGeom>
                <a:avLst/>
                <a:gdLst/>
                <a:ahLst/>
                <a:cxnLst>
                  <a:cxn ang="0">
                    <a:pos x="148" y="66"/>
                  </a:cxn>
                  <a:cxn ang="0">
                    <a:pos x="194" y="0"/>
                  </a:cxn>
                  <a:cxn ang="0">
                    <a:pos x="46" y="0"/>
                  </a:cxn>
                  <a:cxn ang="0">
                    <a:pos x="0" y="66"/>
                  </a:cxn>
                  <a:cxn ang="0">
                    <a:pos x="148" y="66"/>
                  </a:cxn>
                </a:cxnLst>
                <a:rect l="0" t="0" r="r" b="b"/>
                <a:pathLst>
                  <a:path w="194" h="66">
                    <a:moveTo>
                      <a:pt x="148" y="66"/>
                    </a:moveTo>
                    <a:lnTo>
                      <a:pt x="194" y="0"/>
                    </a:lnTo>
                    <a:lnTo>
                      <a:pt x="46" y="0"/>
                    </a:lnTo>
                    <a:lnTo>
                      <a:pt x="0" y="66"/>
                    </a:lnTo>
                    <a:lnTo>
                      <a:pt x="148"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47" name="Freeform 223"/>
              <p:cNvSpPr>
                <a:spLocks/>
              </p:cNvSpPr>
              <p:nvPr/>
            </p:nvSpPr>
            <p:spPr bwMode="auto">
              <a:xfrm>
                <a:off x="1512" y="3326"/>
                <a:ext cx="194" cy="66"/>
              </a:xfrm>
              <a:custGeom>
                <a:avLst/>
                <a:gdLst/>
                <a:ahLst/>
                <a:cxnLst>
                  <a:cxn ang="0">
                    <a:pos x="148" y="66"/>
                  </a:cxn>
                  <a:cxn ang="0">
                    <a:pos x="194" y="0"/>
                  </a:cxn>
                  <a:cxn ang="0">
                    <a:pos x="46" y="0"/>
                  </a:cxn>
                  <a:cxn ang="0">
                    <a:pos x="0" y="66"/>
                  </a:cxn>
                  <a:cxn ang="0">
                    <a:pos x="148" y="66"/>
                  </a:cxn>
                </a:cxnLst>
                <a:rect l="0" t="0" r="r" b="b"/>
                <a:pathLst>
                  <a:path w="194" h="66">
                    <a:moveTo>
                      <a:pt x="148" y="66"/>
                    </a:moveTo>
                    <a:lnTo>
                      <a:pt x="194" y="0"/>
                    </a:lnTo>
                    <a:lnTo>
                      <a:pt x="46" y="0"/>
                    </a:lnTo>
                    <a:lnTo>
                      <a:pt x="0" y="66"/>
                    </a:lnTo>
                    <a:lnTo>
                      <a:pt x="148"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48" name="Freeform 224"/>
              <p:cNvSpPr>
                <a:spLocks/>
              </p:cNvSpPr>
              <p:nvPr/>
            </p:nvSpPr>
            <p:spPr bwMode="auto">
              <a:xfrm>
                <a:off x="1512" y="3326"/>
                <a:ext cx="194" cy="66"/>
              </a:xfrm>
              <a:custGeom>
                <a:avLst/>
                <a:gdLst/>
                <a:ahLst/>
                <a:cxnLst>
                  <a:cxn ang="0">
                    <a:pos x="148" y="66"/>
                  </a:cxn>
                  <a:cxn ang="0">
                    <a:pos x="194" y="0"/>
                  </a:cxn>
                  <a:cxn ang="0">
                    <a:pos x="46" y="0"/>
                  </a:cxn>
                  <a:cxn ang="0">
                    <a:pos x="0" y="66"/>
                  </a:cxn>
                  <a:cxn ang="0">
                    <a:pos x="148" y="66"/>
                  </a:cxn>
                </a:cxnLst>
                <a:rect l="0" t="0" r="r" b="b"/>
                <a:pathLst>
                  <a:path w="194" h="66">
                    <a:moveTo>
                      <a:pt x="148" y="66"/>
                    </a:moveTo>
                    <a:lnTo>
                      <a:pt x="194" y="0"/>
                    </a:lnTo>
                    <a:lnTo>
                      <a:pt x="46" y="0"/>
                    </a:lnTo>
                    <a:lnTo>
                      <a:pt x="0" y="66"/>
                    </a:lnTo>
                    <a:lnTo>
                      <a:pt x="148" y="66"/>
                    </a:lnTo>
                    <a:close/>
                  </a:path>
                </a:pathLst>
              </a:cu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49" name="Freeform 225"/>
              <p:cNvSpPr>
                <a:spLocks/>
              </p:cNvSpPr>
              <p:nvPr/>
            </p:nvSpPr>
            <p:spPr bwMode="auto">
              <a:xfrm>
                <a:off x="1600" y="3356"/>
                <a:ext cx="63" cy="22"/>
              </a:xfrm>
              <a:custGeom>
                <a:avLst/>
                <a:gdLst/>
                <a:ahLst/>
                <a:cxnLst>
                  <a:cxn ang="0">
                    <a:pos x="5" y="4"/>
                  </a:cxn>
                  <a:cxn ang="0">
                    <a:pos x="0" y="12"/>
                  </a:cxn>
                  <a:cxn ang="0">
                    <a:pos x="37" y="12"/>
                  </a:cxn>
                  <a:cxn ang="0">
                    <a:pos x="32" y="22"/>
                  </a:cxn>
                  <a:cxn ang="0">
                    <a:pos x="63" y="10"/>
                  </a:cxn>
                  <a:cxn ang="0">
                    <a:pos x="47" y="0"/>
                  </a:cxn>
                  <a:cxn ang="0">
                    <a:pos x="43" y="4"/>
                  </a:cxn>
                  <a:cxn ang="0">
                    <a:pos x="5" y="4"/>
                  </a:cxn>
                </a:cxnLst>
                <a:rect l="0" t="0" r="r" b="b"/>
                <a:pathLst>
                  <a:path w="63" h="22">
                    <a:moveTo>
                      <a:pt x="5" y="4"/>
                    </a:moveTo>
                    <a:lnTo>
                      <a:pt x="0" y="12"/>
                    </a:lnTo>
                    <a:lnTo>
                      <a:pt x="37" y="12"/>
                    </a:lnTo>
                    <a:lnTo>
                      <a:pt x="32" y="22"/>
                    </a:lnTo>
                    <a:lnTo>
                      <a:pt x="63" y="10"/>
                    </a:lnTo>
                    <a:lnTo>
                      <a:pt x="47" y="0"/>
                    </a:lnTo>
                    <a:lnTo>
                      <a:pt x="43"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0" name="Freeform 226"/>
              <p:cNvSpPr>
                <a:spLocks/>
              </p:cNvSpPr>
              <p:nvPr/>
            </p:nvSpPr>
            <p:spPr bwMode="auto">
              <a:xfrm>
                <a:off x="1600" y="3356"/>
                <a:ext cx="63" cy="22"/>
              </a:xfrm>
              <a:custGeom>
                <a:avLst/>
                <a:gdLst/>
                <a:ahLst/>
                <a:cxnLst>
                  <a:cxn ang="0">
                    <a:pos x="5" y="4"/>
                  </a:cxn>
                  <a:cxn ang="0">
                    <a:pos x="0" y="12"/>
                  </a:cxn>
                  <a:cxn ang="0">
                    <a:pos x="37" y="12"/>
                  </a:cxn>
                  <a:cxn ang="0">
                    <a:pos x="32" y="22"/>
                  </a:cxn>
                  <a:cxn ang="0">
                    <a:pos x="63" y="10"/>
                  </a:cxn>
                  <a:cxn ang="0">
                    <a:pos x="47" y="0"/>
                  </a:cxn>
                  <a:cxn ang="0">
                    <a:pos x="43" y="4"/>
                  </a:cxn>
                  <a:cxn ang="0">
                    <a:pos x="5" y="4"/>
                  </a:cxn>
                </a:cxnLst>
                <a:rect l="0" t="0" r="r" b="b"/>
                <a:pathLst>
                  <a:path w="63" h="22">
                    <a:moveTo>
                      <a:pt x="5" y="4"/>
                    </a:moveTo>
                    <a:lnTo>
                      <a:pt x="0" y="12"/>
                    </a:lnTo>
                    <a:lnTo>
                      <a:pt x="37" y="12"/>
                    </a:lnTo>
                    <a:lnTo>
                      <a:pt x="32" y="22"/>
                    </a:lnTo>
                    <a:lnTo>
                      <a:pt x="63" y="10"/>
                    </a:lnTo>
                    <a:lnTo>
                      <a:pt x="47" y="0"/>
                    </a:lnTo>
                    <a:lnTo>
                      <a:pt x="43"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1" name="Freeform 227"/>
              <p:cNvSpPr>
                <a:spLocks/>
              </p:cNvSpPr>
              <p:nvPr/>
            </p:nvSpPr>
            <p:spPr bwMode="auto">
              <a:xfrm>
                <a:off x="1619" y="3328"/>
                <a:ext cx="63" cy="24"/>
              </a:xfrm>
              <a:custGeom>
                <a:avLst/>
                <a:gdLst/>
                <a:ahLst/>
                <a:cxnLst>
                  <a:cxn ang="0">
                    <a:pos x="5" y="6"/>
                  </a:cxn>
                  <a:cxn ang="0">
                    <a:pos x="0" y="14"/>
                  </a:cxn>
                  <a:cxn ang="0">
                    <a:pos x="37" y="14"/>
                  </a:cxn>
                  <a:cxn ang="0">
                    <a:pos x="31" y="24"/>
                  </a:cxn>
                  <a:cxn ang="0">
                    <a:pos x="63" y="10"/>
                  </a:cxn>
                  <a:cxn ang="0">
                    <a:pos x="45" y="0"/>
                  </a:cxn>
                  <a:cxn ang="0">
                    <a:pos x="43" y="6"/>
                  </a:cxn>
                  <a:cxn ang="0">
                    <a:pos x="5" y="6"/>
                  </a:cxn>
                </a:cxnLst>
                <a:rect l="0" t="0" r="r" b="b"/>
                <a:pathLst>
                  <a:path w="63" h="24">
                    <a:moveTo>
                      <a:pt x="5" y="6"/>
                    </a:moveTo>
                    <a:lnTo>
                      <a:pt x="0" y="14"/>
                    </a:lnTo>
                    <a:lnTo>
                      <a:pt x="37" y="14"/>
                    </a:lnTo>
                    <a:lnTo>
                      <a:pt x="31" y="24"/>
                    </a:lnTo>
                    <a:lnTo>
                      <a:pt x="63" y="10"/>
                    </a:lnTo>
                    <a:lnTo>
                      <a:pt x="45"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2" name="Freeform 228"/>
              <p:cNvSpPr>
                <a:spLocks/>
              </p:cNvSpPr>
              <p:nvPr/>
            </p:nvSpPr>
            <p:spPr bwMode="auto">
              <a:xfrm>
                <a:off x="1619" y="3328"/>
                <a:ext cx="63" cy="24"/>
              </a:xfrm>
              <a:custGeom>
                <a:avLst/>
                <a:gdLst/>
                <a:ahLst/>
                <a:cxnLst>
                  <a:cxn ang="0">
                    <a:pos x="5" y="6"/>
                  </a:cxn>
                  <a:cxn ang="0">
                    <a:pos x="0" y="14"/>
                  </a:cxn>
                  <a:cxn ang="0">
                    <a:pos x="37" y="14"/>
                  </a:cxn>
                  <a:cxn ang="0">
                    <a:pos x="31" y="24"/>
                  </a:cxn>
                  <a:cxn ang="0">
                    <a:pos x="63" y="10"/>
                  </a:cxn>
                  <a:cxn ang="0">
                    <a:pos x="45" y="0"/>
                  </a:cxn>
                  <a:cxn ang="0">
                    <a:pos x="43" y="6"/>
                  </a:cxn>
                  <a:cxn ang="0">
                    <a:pos x="5" y="6"/>
                  </a:cxn>
                </a:cxnLst>
                <a:rect l="0" t="0" r="r" b="b"/>
                <a:pathLst>
                  <a:path w="63" h="24">
                    <a:moveTo>
                      <a:pt x="5" y="6"/>
                    </a:moveTo>
                    <a:lnTo>
                      <a:pt x="0" y="14"/>
                    </a:lnTo>
                    <a:lnTo>
                      <a:pt x="37" y="14"/>
                    </a:lnTo>
                    <a:lnTo>
                      <a:pt x="31" y="24"/>
                    </a:lnTo>
                    <a:lnTo>
                      <a:pt x="63" y="10"/>
                    </a:lnTo>
                    <a:lnTo>
                      <a:pt x="45"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3" name="Freeform 229"/>
              <p:cNvSpPr>
                <a:spLocks/>
              </p:cNvSpPr>
              <p:nvPr/>
            </p:nvSpPr>
            <p:spPr bwMode="auto">
              <a:xfrm>
                <a:off x="1534" y="3364"/>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4" name="Freeform 230"/>
              <p:cNvSpPr>
                <a:spLocks/>
              </p:cNvSpPr>
              <p:nvPr/>
            </p:nvSpPr>
            <p:spPr bwMode="auto">
              <a:xfrm>
                <a:off x="1534" y="3364"/>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5" name="Freeform 231"/>
              <p:cNvSpPr>
                <a:spLocks/>
              </p:cNvSpPr>
              <p:nvPr/>
            </p:nvSpPr>
            <p:spPr bwMode="auto">
              <a:xfrm>
                <a:off x="1551" y="3336"/>
                <a:ext cx="64" cy="24"/>
              </a:xfrm>
              <a:custGeom>
                <a:avLst/>
                <a:gdLst/>
                <a:ahLst/>
                <a:cxnLst>
                  <a:cxn ang="0">
                    <a:pos x="58" y="18"/>
                  </a:cxn>
                  <a:cxn ang="0">
                    <a:pos x="64" y="10"/>
                  </a:cxn>
                  <a:cxn ang="0">
                    <a:pos x="26" y="10"/>
                  </a:cxn>
                  <a:cxn ang="0">
                    <a:pos x="33" y="0"/>
                  </a:cxn>
                  <a:cxn ang="0">
                    <a:pos x="0" y="14"/>
                  </a:cxn>
                  <a:cxn ang="0">
                    <a:pos x="18" y="24"/>
                  </a:cxn>
                  <a:cxn ang="0">
                    <a:pos x="21" y="18"/>
                  </a:cxn>
                  <a:cxn ang="0">
                    <a:pos x="58" y="18"/>
                  </a:cxn>
                </a:cxnLst>
                <a:rect l="0" t="0" r="r" b="b"/>
                <a:pathLst>
                  <a:path w="64" h="24">
                    <a:moveTo>
                      <a:pt x="58" y="18"/>
                    </a:moveTo>
                    <a:lnTo>
                      <a:pt x="64" y="10"/>
                    </a:lnTo>
                    <a:lnTo>
                      <a:pt x="26" y="10"/>
                    </a:lnTo>
                    <a:lnTo>
                      <a:pt x="33" y="0"/>
                    </a:lnTo>
                    <a:lnTo>
                      <a:pt x="0" y="14"/>
                    </a:lnTo>
                    <a:lnTo>
                      <a:pt x="18" y="24"/>
                    </a:lnTo>
                    <a:lnTo>
                      <a:pt x="21"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6" name="Freeform 232"/>
              <p:cNvSpPr>
                <a:spLocks/>
              </p:cNvSpPr>
              <p:nvPr/>
            </p:nvSpPr>
            <p:spPr bwMode="auto">
              <a:xfrm>
                <a:off x="1551" y="3336"/>
                <a:ext cx="64" cy="24"/>
              </a:xfrm>
              <a:custGeom>
                <a:avLst/>
                <a:gdLst/>
                <a:ahLst/>
                <a:cxnLst>
                  <a:cxn ang="0">
                    <a:pos x="58" y="18"/>
                  </a:cxn>
                  <a:cxn ang="0">
                    <a:pos x="64" y="10"/>
                  </a:cxn>
                  <a:cxn ang="0">
                    <a:pos x="26" y="10"/>
                  </a:cxn>
                  <a:cxn ang="0">
                    <a:pos x="33" y="0"/>
                  </a:cxn>
                  <a:cxn ang="0">
                    <a:pos x="0" y="14"/>
                  </a:cxn>
                  <a:cxn ang="0">
                    <a:pos x="18" y="24"/>
                  </a:cxn>
                  <a:cxn ang="0">
                    <a:pos x="21" y="18"/>
                  </a:cxn>
                  <a:cxn ang="0">
                    <a:pos x="58" y="18"/>
                  </a:cxn>
                </a:cxnLst>
                <a:rect l="0" t="0" r="r" b="b"/>
                <a:pathLst>
                  <a:path w="64" h="24">
                    <a:moveTo>
                      <a:pt x="58" y="18"/>
                    </a:moveTo>
                    <a:lnTo>
                      <a:pt x="64" y="10"/>
                    </a:lnTo>
                    <a:lnTo>
                      <a:pt x="26" y="10"/>
                    </a:lnTo>
                    <a:lnTo>
                      <a:pt x="33" y="0"/>
                    </a:lnTo>
                    <a:lnTo>
                      <a:pt x="0" y="14"/>
                    </a:lnTo>
                    <a:lnTo>
                      <a:pt x="18" y="24"/>
                    </a:lnTo>
                    <a:lnTo>
                      <a:pt x="21"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7" name="Freeform 233"/>
              <p:cNvSpPr>
                <a:spLocks/>
              </p:cNvSpPr>
              <p:nvPr/>
            </p:nvSpPr>
            <p:spPr bwMode="auto">
              <a:xfrm>
                <a:off x="1601" y="3358"/>
                <a:ext cx="63" cy="22"/>
              </a:xfrm>
              <a:custGeom>
                <a:avLst/>
                <a:gdLst/>
                <a:ahLst/>
                <a:cxnLst>
                  <a:cxn ang="0">
                    <a:pos x="6" y="4"/>
                  </a:cxn>
                  <a:cxn ang="0">
                    <a:pos x="0" y="12"/>
                  </a:cxn>
                  <a:cxn ang="0">
                    <a:pos x="38" y="12"/>
                  </a:cxn>
                  <a:cxn ang="0">
                    <a:pos x="32" y="22"/>
                  </a:cxn>
                  <a:cxn ang="0">
                    <a:pos x="63" y="10"/>
                  </a:cxn>
                  <a:cxn ang="0">
                    <a:pos x="47" y="0"/>
                  </a:cxn>
                  <a:cxn ang="0">
                    <a:pos x="43" y="4"/>
                  </a:cxn>
                  <a:cxn ang="0">
                    <a:pos x="6" y="4"/>
                  </a:cxn>
                </a:cxnLst>
                <a:rect l="0" t="0" r="r" b="b"/>
                <a:pathLst>
                  <a:path w="63" h="22">
                    <a:moveTo>
                      <a:pt x="6" y="4"/>
                    </a:moveTo>
                    <a:lnTo>
                      <a:pt x="0" y="12"/>
                    </a:lnTo>
                    <a:lnTo>
                      <a:pt x="38" y="12"/>
                    </a:lnTo>
                    <a:lnTo>
                      <a:pt x="32" y="22"/>
                    </a:lnTo>
                    <a:lnTo>
                      <a:pt x="63" y="10"/>
                    </a:lnTo>
                    <a:lnTo>
                      <a:pt x="47" y="0"/>
                    </a:lnTo>
                    <a:lnTo>
                      <a:pt x="43" y="4"/>
                    </a:lnTo>
                    <a:lnTo>
                      <a:pt x="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8" name="Freeform 234"/>
              <p:cNvSpPr>
                <a:spLocks/>
              </p:cNvSpPr>
              <p:nvPr/>
            </p:nvSpPr>
            <p:spPr bwMode="auto">
              <a:xfrm>
                <a:off x="1601" y="3358"/>
                <a:ext cx="63" cy="22"/>
              </a:xfrm>
              <a:custGeom>
                <a:avLst/>
                <a:gdLst/>
                <a:ahLst/>
                <a:cxnLst>
                  <a:cxn ang="0">
                    <a:pos x="6" y="4"/>
                  </a:cxn>
                  <a:cxn ang="0">
                    <a:pos x="0" y="12"/>
                  </a:cxn>
                  <a:cxn ang="0">
                    <a:pos x="38" y="12"/>
                  </a:cxn>
                  <a:cxn ang="0">
                    <a:pos x="32" y="22"/>
                  </a:cxn>
                  <a:cxn ang="0">
                    <a:pos x="63" y="10"/>
                  </a:cxn>
                  <a:cxn ang="0">
                    <a:pos x="47" y="0"/>
                  </a:cxn>
                  <a:cxn ang="0">
                    <a:pos x="43" y="4"/>
                  </a:cxn>
                  <a:cxn ang="0">
                    <a:pos x="6" y="4"/>
                  </a:cxn>
                </a:cxnLst>
                <a:rect l="0" t="0" r="r" b="b"/>
                <a:pathLst>
                  <a:path w="63" h="22">
                    <a:moveTo>
                      <a:pt x="6" y="4"/>
                    </a:moveTo>
                    <a:lnTo>
                      <a:pt x="0" y="12"/>
                    </a:lnTo>
                    <a:lnTo>
                      <a:pt x="38" y="12"/>
                    </a:lnTo>
                    <a:lnTo>
                      <a:pt x="32" y="22"/>
                    </a:lnTo>
                    <a:lnTo>
                      <a:pt x="63" y="10"/>
                    </a:lnTo>
                    <a:lnTo>
                      <a:pt x="47" y="0"/>
                    </a:lnTo>
                    <a:lnTo>
                      <a:pt x="43" y="4"/>
                    </a:lnTo>
                    <a:lnTo>
                      <a:pt x="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9" name="Freeform 235"/>
              <p:cNvSpPr>
                <a:spLocks/>
              </p:cNvSpPr>
              <p:nvPr/>
            </p:nvSpPr>
            <p:spPr bwMode="auto">
              <a:xfrm>
                <a:off x="1620" y="3330"/>
                <a:ext cx="63" cy="24"/>
              </a:xfrm>
              <a:custGeom>
                <a:avLst/>
                <a:gdLst/>
                <a:ahLst/>
                <a:cxnLst>
                  <a:cxn ang="0">
                    <a:pos x="5" y="6"/>
                  </a:cxn>
                  <a:cxn ang="0">
                    <a:pos x="0" y="14"/>
                  </a:cxn>
                  <a:cxn ang="0">
                    <a:pos x="38" y="14"/>
                  </a:cxn>
                  <a:cxn ang="0">
                    <a:pos x="31" y="24"/>
                  </a:cxn>
                  <a:cxn ang="0">
                    <a:pos x="63" y="10"/>
                  </a:cxn>
                  <a:cxn ang="0">
                    <a:pos x="46" y="0"/>
                  </a:cxn>
                  <a:cxn ang="0">
                    <a:pos x="43" y="6"/>
                  </a:cxn>
                  <a:cxn ang="0">
                    <a:pos x="5" y="6"/>
                  </a:cxn>
                </a:cxnLst>
                <a:rect l="0" t="0" r="r" b="b"/>
                <a:pathLst>
                  <a:path w="63" h="24">
                    <a:moveTo>
                      <a:pt x="5" y="6"/>
                    </a:moveTo>
                    <a:lnTo>
                      <a:pt x="0" y="14"/>
                    </a:lnTo>
                    <a:lnTo>
                      <a:pt x="38" y="14"/>
                    </a:lnTo>
                    <a:lnTo>
                      <a:pt x="31" y="24"/>
                    </a:lnTo>
                    <a:lnTo>
                      <a:pt x="63" y="10"/>
                    </a:lnTo>
                    <a:lnTo>
                      <a:pt x="46" y="0"/>
                    </a:lnTo>
                    <a:lnTo>
                      <a:pt x="43"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60" name="Freeform 236"/>
              <p:cNvSpPr>
                <a:spLocks/>
              </p:cNvSpPr>
              <p:nvPr/>
            </p:nvSpPr>
            <p:spPr bwMode="auto">
              <a:xfrm>
                <a:off x="1620" y="3330"/>
                <a:ext cx="63" cy="24"/>
              </a:xfrm>
              <a:custGeom>
                <a:avLst/>
                <a:gdLst/>
                <a:ahLst/>
                <a:cxnLst>
                  <a:cxn ang="0">
                    <a:pos x="5" y="6"/>
                  </a:cxn>
                  <a:cxn ang="0">
                    <a:pos x="0" y="14"/>
                  </a:cxn>
                  <a:cxn ang="0">
                    <a:pos x="38" y="14"/>
                  </a:cxn>
                  <a:cxn ang="0">
                    <a:pos x="31" y="24"/>
                  </a:cxn>
                  <a:cxn ang="0">
                    <a:pos x="63" y="10"/>
                  </a:cxn>
                  <a:cxn ang="0">
                    <a:pos x="46" y="0"/>
                  </a:cxn>
                  <a:cxn ang="0">
                    <a:pos x="43" y="6"/>
                  </a:cxn>
                  <a:cxn ang="0">
                    <a:pos x="5" y="6"/>
                  </a:cxn>
                </a:cxnLst>
                <a:rect l="0" t="0" r="r" b="b"/>
                <a:pathLst>
                  <a:path w="63" h="24">
                    <a:moveTo>
                      <a:pt x="5" y="6"/>
                    </a:moveTo>
                    <a:lnTo>
                      <a:pt x="0" y="14"/>
                    </a:lnTo>
                    <a:lnTo>
                      <a:pt x="38" y="14"/>
                    </a:lnTo>
                    <a:lnTo>
                      <a:pt x="31" y="24"/>
                    </a:lnTo>
                    <a:lnTo>
                      <a:pt x="63" y="10"/>
                    </a:lnTo>
                    <a:lnTo>
                      <a:pt x="46" y="0"/>
                    </a:lnTo>
                    <a:lnTo>
                      <a:pt x="43"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61" name="Freeform 237"/>
              <p:cNvSpPr>
                <a:spLocks/>
              </p:cNvSpPr>
              <p:nvPr/>
            </p:nvSpPr>
            <p:spPr bwMode="auto">
              <a:xfrm>
                <a:off x="1535" y="3366"/>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62" name="Freeform 238"/>
              <p:cNvSpPr>
                <a:spLocks/>
              </p:cNvSpPr>
              <p:nvPr/>
            </p:nvSpPr>
            <p:spPr bwMode="auto">
              <a:xfrm>
                <a:off x="1535" y="3366"/>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63" name="Freeform 239"/>
              <p:cNvSpPr>
                <a:spLocks/>
              </p:cNvSpPr>
              <p:nvPr/>
            </p:nvSpPr>
            <p:spPr bwMode="auto">
              <a:xfrm>
                <a:off x="1553" y="3338"/>
                <a:ext cx="63" cy="24"/>
              </a:xfrm>
              <a:custGeom>
                <a:avLst/>
                <a:gdLst/>
                <a:ahLst/>
                <a:cxnLst>
                  <a:cxn ang="0">
                    <a:pos x="58" y="18"/>
                  </a:cxn>
                  <a:cxn ang="0">
                    <a:pos x="63" y="10"/>
                  </a:cxn>
                  <a:cxn ang="0">
                    <a:pos x="25" y="10"/>
                  </a:cxn>
                  <a:cxn ang="0">
                    <a:pos x="32" y="0"/>
                  </a:cxn>
                  <a:cxn ang="0">
                    <a:pos x="0" y="14"/>
                  </a:cxn>
                  <a:cxn ang="0">
                    <a:pos x="17" y="24"/>
                  </a:cxn>
                  <a:cxn ang="0">
                    <a:pos x="20" y="18"/>
                  </a:cxn>
                  <a:cxn ang="0">
                    <a:pos x="58" y="18"/>
                  </a:cxn>
                </a:cxnLst>
                <a:rect l="0" t="0" r="r" b="b"/>
                <a:pathLst>
                  <a:path w="63" h="24">
                    <a:moveTo>
                      <a:pt x="58" y="18"/>
                    </a:moveTo>
                    <a:lnTo>
                      <a:pt x="63" y="10"/>
                    </a:lnTo>
                    <a:lnTo>
                      <a:pt x="25" y="10"/>
                    </a:lnTo>
                    <a:lnTo>
                      <a:pt x="32" y="0"/>
                    </a:lnTo>
                    <a:lnTo>
                      <a:pt x="0" y="14"/>
                    </a:lnTo>
                    <a:lnTo>
                      <a:pt x="17" y="24"/>
                    </a:lnTo>
                    <a:lnTo>
                      <a:pt x="20"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64" name="Freeform 240"/>
              <p:cNvSpPr>
                <a:spLocks/>
              </p:cNvSpPr>
              <p:nvPr/>
            </p:nvSpPr>
            <p:spPr bwMode="auto">
              <a:xfrm>
                <a:off x="1553" y="3338"/>
                <a:ext cx="63" cy="24"/>
              </a:xfrm>
              <a:custGeom>
                <a:avLst/>
                <a:gdLst/>
                <a:ahLst/>
                <a:cxnLst>
                  <a:cxn ang="0">
                    <a:pos x="58" y="18"/>
                  </a:cxn>
                  <a:cxn ang="0">
                    <a:pos x="63" y="10"/>
                  </a:cxn>
                  <a:cxn ang="0">
                    <a:pos x="25" y="10"/>
                  </a:cxn>
                  <a:cxn ang="0">
                    <a:pos x="32" y="0"/>
                  </a:cxn>
                  <a:cxn ang="0">
                    <a:pos x="0" y="14"/>
                  </a:cxn>
                  <a:cxn ang="0">
                    <a:pos x="17" y="24"/>
                  </a:cxn>
                  <a:cxn ang="0">
                    <a:pos x="20" y="18"/>
                  </a:cxn>
                  <a:cxn ang="0">
                    <a:pos x="58" y="18"/>
                  </a:cxn>
                </a:cxnLst>
                <a:rect l="0" t="0" r="r" b="b"/>
                <a:pathLst>
                  <a:path w="63" h="24">
                    <a:moveTo>
                      <a:pt x="58" y="18"/>
                    </a:moveTo>
                    <a:lnTo>
                      <a:pt x="63" y="10"/>
                    </a:lnTo>
                    <a:lnTo>
                      <a:pt x="25" y="10"/>
                    </a:lnTo>
                    <a:lnTo>
                      <a:pt x="32" y="0"/>
                    </a:lnTo>
                    <a:lnTo>
                      <a:pt x="0" y="14"/>
                    </a:lnTo>
                    <a:lnTo>
                      <a:pt x="17" y="24"/>
                    </a:lnTo>
                    <a:lnTo>
                      <a:pt x="20"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491" name="Group 267"/>
            <p:cNvGrpSpPr>
              <a:grpSpLocks/>
            </p:cNvGrpSpPr>
            <p:nvPr/>
          </p:nvGrpSpPr>
          <p:grpSpPr bwMode="auto">
            <a:xfrm>
              <a:off x="1434" y="3011"/>
              <a:ext cx="194" cy="121"/>
              <a:chOff x="1434" y="3011"/>
              <a:chExt cx="194" cy="121"/>
            </a:xfrm>
          </p:grpSpPr>
          <p:sp>
            <p:nvSpPr>
              <p:cNvPr id="52466" name="Rectangle 242"/>
              <p:cNvSpPr>
                <a:spLocks noChangeArrowheads="1"/>
              </p:cNvSpPr>
              <p:nvPr/>
            </p:nvSpPr>
            <p:spPr bwMode="auto">
              <a:xfrm>
                <a:off x="1434" y="3077"/>
                <a:ext cx="148" cy="55"/>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67" name="Rectangle 243"/>
              <p:cNvSpPr>
                <a:spLocks noChangeArrowheads="1"/>
              </p:cNvSpPr>
              <p:nvPr/>
            </p:nvSpPr>
            <p:spPr bwMode="auto">
              <a:xfrm>
                <a:off x="1434" y="3077"/>
                <a:ext cx="148" cy="55"/>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68" name="Rectangle 244"/>
              <p:cNvSpPr>
                <a:spLocks noChangeArrowheads="1"/>
              </p:cNvSpPr>
              <p:nvPr/>
            </p:nvSpPr>
            <p:spPr bwMode="auto">
              <a:xfrm>
                <a:off x="1434" y="3077"/>
                <a:ext cx="148" cy="55"/>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69" name="Freeform 245"/>
              <p:cNvSpPr>
                <a:spLocks/>
              </p:cNvSpPr>
              <p:nvPr/>
            </p:nvSpPr>
            <p:spPr bwMode="auto">
              <a:xfrm>
                <a:off x="1582" y="3011"/>
                <a:ext cx="46" cy="121"/>
              </a:xfrm>
              <a:custGeom>
                <a:avLst/>
                <a:gdLst/>
                <a:ahLst/>
                <a:cxnLst>
                  <a:cxn ang="0">
                    <a:pos x="0" y="66"/>
                  </a:cxn>
                  <a:cxn ang="0">
                    <a:pos x="46" y="0"/>
                  </a:cxn>
                  <a:cxn ang="0">
                    <a:pos x="46" y="56"/>
                  </a:cxn>
                  <a:cxn ang="0">
                    <a:pos x="0" y="121"/>
                  </a:cxn>
                  <a:cxn ang="0">
                    <a:pos x="0" y="66"/>
                  </a:cxn>
                </a:cxnLst>
                <a:rect l="0" t="0" r="r" b="b"/>
                <a:pathLst>
                  <a:path w="46" h="121">
                    <a:moveTo>
                      <a:pt x="0" y="66"/>
                    </a:moveTo>
                    <a:lnTo>
                      <a:pt x="46" y="0"/>
                    </a:lnTo>
                    <a:lnTo>
                      <a:pt x="46" y="56"/>
                    </a:lnTo>
                    <a:lnTo>
                      <a:pt x="0" y="121"/>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70" name="Freeform 246"/>
              <p:cNvSpPr>
                <a:spLocks/>
              </p:cNvSpPr>
              <p:nvPr/>
            </p:nvSpPr>
            <p:spPr bwMode="auto">
              <a:xfrm>
                <a:off x="1582" y="3011"/>
                <a:ext cx="46" cy="121"/>
              </a:xfrm>
              <a:custGeom>
                <a:avLst/>
                <a:gdLst/>
                <a:ahLst/>
                <a:cxnLst>
                  <a:cxn ang="0">
                    <a:pos x="0" y="66"/>
                  </a:cxn>
                  <a:cxn ang="0">
                    <a:pos x="46" y="0"/>
                  </a:cxn>
                  <a:cxn ang="0">
                    <a:pos x="46" y="56"/>
                  </a:cxn>
                  <a:cxn ang="0">
                    <a:pos x="0" y="121"/>
                  </a:cxn>
                  <a:cxn ang="0">
                    <a:pos x="0" y="66"/>
                  </a:cxn>
                </a:cxnLst>
                <a:rect l="0" t="0" r="r" b="b"/>
                <a:pathLst>
                  <a:path w="46" h="121">
                    <a:moveTo>
                      <a:pt x="0" y="66"/>
                    </a:moveTo>
                    <a:lnTo>
                      <a:pt x="46" y="0"/>
                    </a:lnTo>
                    <a:lnTo>
                      <a:pt x="46" y="56"/>
                    </a:lnTo>
                    <a:lnTo>
                      <a:pt x="0" y="121"/>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71" name="Freeform 247"/>
              <p:cNvSpPr>
                <a:spLocks/>
              </p:cNvSpPr>
              <p:nvPr/>
            </p:nvSpPr>
            <p:spPr bwMode="auto">
              <a:xfrm>
                <a:off x="1582" y="3011"/>
                <a:ext cx="46" cy="121"/>
              </a:xfrm>
              <a:custGeom>
                <a:avLst/>
                <a:gdLst/>
                <a:ahLst/>
                <a:cxnLst>
                  <a:cxn ang="0">
                    <a:pos x="0" y="66"/>
                  </a:cxn>
                  <a:cxn ang="0">
                    <a:pos x="46" y="0"/>
                  </a:cxn>
                  <a:cxn ang="0">
                    <a:pos x="46" y="56"/>
                  </a:cxn>
                  <a:cxn ang="0">
                    <a:pos x="0" y="121"/>
                  </a:cxn>
                  <a:cxn ang="0">
                    <a:pos x="0" y="66"/>
                  </a:cxn>
                </a:cxnLst>
                <a:rect l="0" t="0" r="r" b="b"/>
                <a:pathLst>
                  <a:path w="46" h="121">
                    <a:moveTo>
                      <a:pt x="0" y="66"/>
                    </a:moveTo>
                    <a:lnTo>
                      <a:pt x="46" y="0"/>
                    </a:lnTo>
                    <a:lnTo>
                      <a:pt x="46" y="56"/>
                    </a:lnTo>
                    <a:lnTo>
                      <a:pt x="0" y="121"/>
                    </a:lnTo>
                    <a:lnTo>
                      <a:pt x="0" y="66"/>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72" name="Freeform 248"/>
              <p:cNvSpPr>
                <a:spLocks/>
              </p:cNvSpPr>
              <p:nvPr/>
            </p:nvSpPr>
            <p:spPr bwMode="auto">
              <a:xfrm>
                <a:off x="1434" y="3011"/>
                <a:ext cx="194" cy="66"/>
              </a:xfrm>
              <a:custGeom>
                <a:avLst/>
                <a:gdLst/>
                <a:ahLst/>
                <a:cxnLst>
                  <a:cxn ang="0">
                    <a:pos x="148" y="66"/>
                  </a:cxn>
                  <a:cxn ang="0">
                    <a:pos x="194" y="0"/>
                  </a:cxn>
                  <a:cxn ang="0">
                    <a:pos x="45" y="0"/>
                  </a:cxn>
                  <a:cxn ang="0">
                    <a:pos x="0" y="66"/>
                  </a:cxn>
                  <a:cxn ang="0">
                    <a:pos x="148" y="66"/>
                  </a:cxn>
                </a:cxnLst>
                <a:rect l="0" t="0" r="r" b="b"/>
                <a:pathLst>
                  <a:path w="194" h="66">
                    <a:moveTo>
                      <a:pt x="148" y="66"/>
                    </a:moveTo>
                    <a:lnTo>
                      <a:pt x="194" y="0"/>
                    </a:lnTo>
                    <a:lnTo>
                      <a:pt x="45" y="0"/>
                    </a:lnTo>
                    <a:lnTo>
                      <a:pt x="0" y="66"/>
                    </a:lnTo>
                    <a:lnTo>
                      <a:pt x="148"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73" name="Freeform 249"/>
              <p:cNvSpPr>
                <a:spLocks/>
              </p:cNvSpPr>
              <p:nvPr/>
            </p:nvSpPr>
            <p:spPr bwMode="auto">
              <a:xfrm>
                <a:off x="1434" y="3011"/>
                <a:ext cx="194" cy="66"/>
              </a:xfrm>
              <a:custGeom>
                <a:avLst/>
                <a:gdLst/>
                <a:ahLst/>
                <a:cxnLst>
                  <a:cxn ang="0">
                    <a:pos x="148" y="66"/>
                  </a:cxn>
                  <a:cxn ang="0">
                    <a:pos x="194" y="0"/>
                  </a:cxn>
                  <a:cxn ang="0">
                    <a:pos x="45" y="0"/>
                  </a:cxn>
                  <a:cxn ang="0">
                    <a:pos x="0" y="66"/>
                  </a:cxn>
                  <a:cxn ang="0">
                    <a:pos x="148" y="66"/>
                  </a:cxn>
                </a:cxnLst>
                <a:rect l="0" t="0" r="r" b="b"/>
                <a:pathLst>
                  <a:path w="194" h="66">
                    <a:moveTo>
                      <a:pt x="148" y="66"/>
                    </a:moveTo>
                    <a:lnTo>
                      <a:pt x="194" y="0"/>
                    </a:lnTo>
                    <a:lnTo>
                      <a:pt x="45" y="0"/>
                    </a:lnTo>
                    <a:lnTo>
                      <a:pt x="0" y="66"/>
                    </a:lnTo>
                    <a:lnTo>
                      <a:pt x="148"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74" name="Freeform 250"/>
              <p:cNvSpPr>
                <a:spLocks/>
              </p:cNvSpPr>
              <p:nvPr/>
            </p:nvSpPr>
            <p:spPr bwMode="auto">
              <a:xfrm>
                <a:off x="1434" y="3011"/>
                <a:ext cx="194" cy="66"/>
              </a:xfrm>
              <a:custGeom>
                <a:avLst/>
                <a:gdLst/>
                <a:ahLst/>
                <a:cxnLst>
                  <a:cxn ang="0">
                    <a:pos x="148" y="66"/>
                  </a:cxn>
                  <a:cxn ang="0">
                    <a:pos x="194" y="0"/>
                  </a:cxn>
                  <a:cxn ang="0">
                    <a:pos x="45" y="0"/>
                  </a:cxn>
                  <a:cxn ang="0">
                    <a:pos x="0" y="66"/>
                  </a:cxn>
                  <a:cxn ang="0">
                    <a:pos x="148" y="66"/>
                  </a:cxn>
                </a:cxnLst>
                <a:rect l="0" t="0" r="r" b="b"/>
                <a:pathLst>
                  <a:path w="194" h="66">
                    <a:moveTo>
                      <a:pt x="148" y="66"/>
                    </a:moveTo>
                    <a:lnTo>
                      <a:pt x="194" y="0"/>
                    </a:lnTo>
                    <a:lnTo>
                      <a:pt x="45" y="0"/>
                    </a:lnTo>
                    <a:lnTo>
                      <a:pt x="0" y="66"/>
                    </a:lnTo>
                    <a:lnTo>
                      <a:pt x="148" y="66"/>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75" name="Freeform 251"/>
              <p:cNvSpPr>
                <a:spLocks/>
              </p:cNvSpPr>
              <p:nvPr/>
            </p:nvSpPr>
            <p:spPr bwMode="auto">
              <a:xfrm>
                <a:off x="1521" y="3041"/>
                <a:ext cx="64" cy="22"/>
              </a:xfrm>
              <a:custGeom>
                <a:avLst/>
                <a:gdLst/>
                <a:ahLst/>
                <a:cxnLst>
                  <a:cxn ang="0">
                    <a:pos x="6" y="4"/>
                  </a:cxn>
                  <a:cxn ang="0">
                    <a:pos x="0" y="12"/>
                  </a:cxn>
                  <a:cxn ang="0">
                    <a:pos x="38" y="12"/>
                  </a:cxn>
                  <a:cxn ang="0">
                    <a:pos x="33" y="22"/>
                  </a:cxn>
                  <a:cxn ang="0">
                    <a:pos x="64" y="10"/>
                  </a:cxn>
                  <a:cxn ang="0">
                    <a:pos x="47" y="0"/>
                  </a:cxn>
                  <a:cxn ang="0">
                    <a:pos x="43" y="4"/>
                  </a:cxn>
                  <a:cxn ang="0">
                    <a:pos x="6" y="4"/>
                  </a:cxn>
                </a:cxnLst>
                <a:rect l="0" t="0" r="r" b="b"/>
                <a:pathLst>
                  <a:path w="64" h="22">
                    <a:moveTo>
                      <a:pt x="6" y="4"/>
                    </a:moveTo>
                    <a:lnTo>
                      <a:pt x="0" y="12"/>
                    </a:lnTo>
                    <a:lnTo>
                      <a:pt x="38" y="12"/>
                    </a:lnTo>
                    <a:lnTo>
                      <a:pt x="33" y="22"/>
                    </a:lnTo>
                    <a:lnTo>
                      <a:pt x="64" y="10"/>
                    </a:lnTo>
                    <a:lnTo>
                      <a:pt x="47" y="0"/>
                    </a:lnTo>
                    <a:lnTo>
                      <a:pt x="43" y="4"/>
                    </a:lnTo>
                    <a:lnTo>
                      <a:pt x="6"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76" name="Freeform 252"/>
              <p:cNvSpPr>
                <a:spLocks/>
              </p:cNvSpPr>
              <p:nvPr/>
            </p:nvSpPr>
            <p:spPr bwMode="auto">
              <a:xfrm>
                <a:off x="1521" y="3041"/>
                <a:ext cx="64" cy="22"/>
              </a:xfrm>
              <a:custGeom>
                <a:avLst/>
                <a:gdLst/>
                <a:ahLst/>
                <a:cxnLst>
                  <a:cxn ang="0">
                    <a:pos x="6" y="4"/>
                  </a:cxn>
                  <a:cxn ang="0">
                    <a:pos x="0" y="12"/>
                  </a:cxn>
                  <a:cxn ang="0">
                    <a:pos x="38" y="12"/>
                  </a:cxn>
                  <a:cxn ang="0">
                    <a:pos x="33" y="22"/>
                  </a:cxn>
                  <a:cxn ang="0">
                    <a:pos x="64" y="10"/>
                  </a:cxn>
                  <a:cxn ang="0">
                    <a:pos x="47" y="0"/>
                  </a:cxn>
                  <a:cxn ang="0">
                    <a:pos x="43" y="4"/>
                  </a:cxn>
                  <a:cxn ang="0">
                    <a:pos x="6" y="4"/>
                  </a:cxn>
                </a:cxnLst>
                <a:rect l="0" t="0" r="r" b="b"/>
                <a:pathLst>
                  <a:path w="64" h="22">
                    <a:moveTo>
                      <a:pt x="6" y="4"/>
                    </a:moveTo>
                    <a:lnTo>
                      <a:pt x="0" y="12"/>
                    </a:lnTo>
                    <a:lnTo>
                      <a:pt x="38" y="12"/>
                    </a:lnTo>
                    <a:lnTo>
                      <a:pt x="33" y="22"/>
                    </a:lnTo>
                    <a:lnTo>
                      <a:pt x="64" y="10"/>
                    </a:lnTo>
                    <a:lnTo>
                      <a:pt x="47" y="0"/>
                    </a:lnTo>
                    <a:lnTo>
                      <a:pt x="43" y="4"/>
                    </a:lnTo>
                    <a:lnTo>
                      <a:pt x="6"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77" name="Freeform 253"/>
              <p:cNvSpPr>
                <a:spLocks/>
              </p:cNvSpPr>
              <p:nvPr/>
            </p:nvSpPr>
            <p:spPr bwMode="auto">
              <a:xfrm>
                <a:off x="1540" y="3013"/>
                <a:ext cx="63" cy="24"/>
              </a:xfrm>
              <a:custGeom>
                <a:avLst/>
                <a:gdLst/>
                <a:ahLst/>
                <a:cxnLst>
                  <a:cxn ang="0">
                    <a:pos x="5" y="6"/>
                  </a:cxn>
                  <a:cxn ang="0">
                    <a:pos x="0" y="14"/>
                  </a:cxn>
                  <a:cxn ang="0">
                    <a:pos x="38" y="14"/>
                  </a:cxn>
                  <a:cxn ang="0">
                    <a:pos x="31" y="24"/>
                  </a:cxn>
                  <a:cxn ang="0">
                    <a:pos x="63" y="10"/>
                  </a:cxn>
                  <a:cxn ang="0">
                    <a:pos x="46" y="0"/>
                  </a:cxn>
                  <a:cxn ang="0">
                    <a:pos x="43" y="6"/>
                  </a:cxn>
                  <a:cxn ang="0">
                    <a:pos x="5" y="6"/>
                  </a:cxn>
                </a:cxnLst>
                <a:rect l="0" t="0" r="r" b="b"/>
                <a:pathLst>
                  <a:path w="63" h="24">
                    <a:moveTo>
                      <a:pt x="5" y="6"/>
                    </a:moveTo>
                    <a:lnTo>
                      <a:pt x="0" y="14"/>
                    </a:lnTo>
                    <a:lnTo>
                      <a:pt x="38" y="14"/>
                    </a:lnTo>
                    <a:lnTo>
                      <a:pt x="31" y="24"/>
                    </a:lnTo>
                    <a:lnTo>
                      <a:pt x="63" y="10"/>
                    </a:lnTo>
                    <a:lnTo>
                      <a:pt x="46"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78" name="Freeform 254"/>
              <p:cNvSpPr>
                <a:spLocks/>
              </p:cNvSpPr>
              <p:nvPr/>
            </p:nvSpPr>
            <p:spPr bwMode="auto">
              <a:xfrm>
                <a:off x="1540" y="3013"/>
                <a:ext cx="63" cy="24"/>
              </a:xfrm>
              <a:custGeom>
                <a:avLst/>
                <a:gdLst/>
                <a:ahLst/>
                <a:cxnLst>
                  <a:cxn ang="0">
                    <a:pos x="5" y="6"/>
                  </a:cxn>
                  <a:cxn ang="0">
                    <a:pos x="0" y="14"/>
                  </a:cxn>
                  <a:cxn ang="0">
                    <a:pos x="38" y="14"/>
                  </a:cxn>
                  <a:cxn ang="0">
                    <a:pos x="31" y="24"/>
                  </a:cxn>
                  <a:cxn ang="0">
                    <a:pos x="63" y="10"/>
                  </a:cxn>
                  <a:cxn ang="0">
                    <a:pos x="46" y="0"/>
                  </a:cxn>
                  <a:cxn ang="0">
                    <a:pos x="43" y="6"/>
                  </a:cxn>
                  <a:cxn ang="0">
                    <a:pos x="5" y="6"/>
                  </a:cxn>
                </a:cxnLst>
                <a:rect l="0" t="0" r="r" b="b"/>
                <a:pathLst>
                  <a:path w="63" h="24">
                    <a:moveTo>
                      <a:pt x="5" y="6"/>
                    </a:moveTo>
                    <a:lnTo>
                      <a:pt x="0" y="14"/>
                    </a:lnTo>
                    <a:lnTo>
                      <a:pt x="38" y="14"/>
                    </a:lnTo>
                    <a:lnTo>
                      <a:pt x="31" y="24"/>
                    </a:lnTo>
                    <a:lnTo>
                      <a:pt x="63" y="10"/>
                    </a:lnTo>
                    <a:lnTo>
                      <a:pt x="46"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79" name="Freeform 255"/>
              <p:cNvSpPr>
                <a:spLocks/>
              </p:cNvSpPr>
              <p:nvPr/>
            </p:nvSpPr>
            <p:spPr bwMode="auto">
              <a:xfrm>
                <a:off x="1455" y="3049"/>
                <a:ext cx="64" cy="22"/>
              </a:xfrm>
              <a:custGeom>
                <a:avLst/>
                <a:gdLst/>
                <a:ahLst/>
                <a:cxnLst>
                  <a:cxn ang="0">
                    <a:pos x="58" y="18"/>
                  </a:cxn>
                  <a:cxn ang="0">
                    <a:pos x="64" y="10"/>
                  </a:cxn>
                  <a:cxn ang="0">
                    <a:pos x="24" y="10"/>
                  </a:cxn>
                  <a:cxn ang="0">
                    <a:pos x="31" y="0"/>
                  </a:cxn>
                  <a:cxn ang="0">
                    <a:pos x="0" y="12"/>
                  </a:cxn>
                  <a:cxn ang="0">
                    <a:pos x="16" y="22"/>
                  </a:cxn>
                  <a:cxn ang="0">
                    <a:pos x="19" y="18"/>
                  </a:cxn>
                  <a:cxn ang="0">
                    <a:pos x="58" y="18"/>
                  </a:cxn>
                </a:cxnLst>
                <a:rect l="0" t="0" r="r" b="b"/>
                <a:pathLst>
                  <a:path w="64" h="22">
                    <a:moveTo>
                      <a:pt x="58" y="18"/>
                    </a:moveTo>
                    <a:lnTo>
                      <a:pt x="64"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0" name="Freeform 256"/>
              <p:cNvSpPr>
                <a:spLocks/>
              </p:cNvSpPr>
              <p:nvPr/>
            </p:nvSpPr>
            <p:spPr bwMode="auto">
              <a:xfrm>
                <a:off x="1455" y="3049"/>
                <a:ext cx="64" cy="22"/>
              </a:xfrm>
              <a:custGeom>
                <a:avLst/>
                <a:gdLst/>
                <a:ahLst/>
                <a:cxnLst>
                  <a:cxn ang="0">
                    <a:pos x="58" y="18"/>
                  </a:cxn>
                  <a:cxn ang="0">
                    <a:pos x="64" y="10"/>
                  </a:cxn>
                  <a:cxn ang="0">
                    <a:pos x="24" y="10"/>
                  </a:cxn>
                  <a:cxn ang="0">
                    <a:pos x="31" y="0"/>
                  </a:cxn>
                  <a:cxn ang="0">
                    <a:pos x="0" y="12"/>
                  </a:cxn>
                  <a:cxn ang="0">
                    <a:pos x="16" y="22"/>
                  </a:cxn>
                  <a:cxn ang="0">
                    <a:pos x="19" y="18"/>
                  </a:cxn>
                  <a:cxn ang="0">
                    <a:pos x="58" y="18"/>
                  </a:cxn>
                </a:cxnLst>
                <a:rect l="0" t="0" r="r" b="b"/>
                <a:pathLst>
                  <a:path w="64" h="22">
                    <a:moveTo>
                      <a:pt x="58" y="18"/>
                    </a:moveTo>
                    <a:lnTo>
                      <a:pt x="64"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1" name="Freeform 257"/>
              <p:cNvSpPr>
                <a:spLocks/>
              </p:cNvSpPr>
              <p:nvPr/>
            </p:nvSpPr>
            <p:spPr bwMode="auto">
              <a:xfrm>
                <a:off x="1473" y="3021"/>
                <a:ext cx="63" cy="24"/>
              </a:xfrm>
              <a:custGeom>
                <a:avLst/>
                <a:gdLst/>
                <a:ahLst/>
                <a:cxnLst>
                  <a:cxn ang="0">
                    <a:pos x="58" y="18"/>
                  </a:cxn>
                  <a:cxn ang="0">
                    <a:pos x="63" y="10"/>
                  </a:cxn>
                  <a:cxn ang="0">
                    <a:pos x="25" y="10"/>
                  </a:cxn>
                  <a:cxn ang="0">
                    <a:pos x="32" y="0"/>
                  </a:cxn>
                  <a:cxn ang="0">
                    <a:pos x="0" y="14"/>
                  </a:cxn>
                  <a:cxn ang="0">
                    <a:pos x="17" y="24"/>
                  </a:cxn>
                  <a:cxn ang="0">
                    <a:pos x="20" y="18"/>
                  </a:cxn>
                  <a:cxn ang="0">
                    <a:pos x="58" y="18"/>
                  </a:cxn>
                </a:cxnLst>
                <a:rect l="0" t="0" r="r" b="b"/>
                <a:pathLst>
                  <a:path w="63" h="24">
                    <a:moveTo>
                      <a:pt x="58" y="18"/>
                    </a:moveTo>
                    <a:lnTo>
                      <a:pt x="63" y="10"/>
                    </a:lnTo>
                    <a:lnTo>
                      <a:pt x="25" y="10"/>
                    </a:lnTo>
                    <a:lnTo>
                      <a:pt x="32" y="0"/>
                    </a:lnTo>
                    <a:lnTo>
                      <a:pt x="0" y="14"/>
                    </a:lnTo>
                    <a:lnTo>
                      <a:pt x="17" y="24"/>
                    </a:lnTo>
                    <a:lnTo>
                      <a:pt x="20"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2" name="Freeform 258"/>
              <p:cNvSpPr>
                <a:spLocks/>
              </p:cNvSpPr>
              <p:nvPr/>
            </p:nvSpPr>
            <p:spPr bwMode="auto">
              <a:xfrm>
                <a:off x="1473" y="3021"/>
                <a:ext cx="63" cy="24"/>
              </a:xfrm>
              <a:custGeom>
                <a:avLst/>
                <a:gdLst/>
                <a:ahLst/>
                <a:cxnLst>
                  <a:cxn ang="0">
                    <a:pos x="58" y="18"/>
                  </a:cxn>
                  <a:cxn ang="0">
                    <a:pos x="63" y="10"/>
                  </a:cxn>
                  <a:cxn ang="0">
                    <a:pos x="25" y="10"/>
                  </a:cxn>
                  <a:cxn ang="0">
                    <a:pos x="32" y="0"/>
                  </a:cxn>
                  <a:cxn ang="0">
                    <a:pos x="0" y="14"/>
                  </a:cxn>
                  <a:cxn ang="0">
                    <a:pos x="17" y="24"/>
                  </a:cxn>
                  <a:cxn ang="0">
                    <a:pos x="20" y="18"/>
                  </a:cxn>
                  <a:cxn ang="0">
                    <a:pos x="58" y="18"/>
                  </a:cxn>
                </a:cxnLst>
                <a:rect l="0" t="0" r="r" b="b"/>
                <a:pathLst>
                  <a:path w="63" h="24">
                    <a:moveTo>
                      <a:pt x="58" y="18"/>
                    </a:moveTo>
                    <a:lnTo>
                      <a:pt x="63" y="10"/>
                    </a:lnTo>
                    <a:lnTo>
                      <a:pt x="25" y="10"/>
                    </a:lnTo>
                    <a:lnTo>
                      <a:pt x="32" y="0"/>
                    </a:lnTo>
                    <a:lnTo>
                      <a:pt x="0" y="14"/>
                    </a:lnTo>
                    <a:lnTo>
                      <a:pt x="17" y="24"/>
                    </a:lnTo>
                    <a:lnTo>
                      <a:pt x="20"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3" name="Freeform 259"/>
              <p:cNvSpPr>
                <a:spLocks/>
              </p:cNvSpPr>
              <p:nvPr/>
            </p:nvSpPr>
            <p:spPr bwMode="auto">
              <a:xfrm>
                <a:off x="1523" y="3043"/>
                <a:ext cx="63" cy="22"/>
              </a:xfrm>
              <a:custGeom>
                <a:avLst/>
                <a:gdLst/>
                <a:ahLst/>
                <a:cxnLst>
                  <a:cxn ang="0">
                    <a:pos x="5" y="4"/>
                  </a:cxn>
                  <a:cxn ang="0">
                    <a:pos x="0" y="12"/>
                  </a:cxn>
                  <a:cxn ang="0">
                    <a:pos x="37" y="12"/>
                  </a:cxn>
                  <a:cxn ang="0">
                    <a:pos x="32" y="22"/>
                  </a:cxn>
                  <a:cxn ang="0">
                    <a:pos x="63" y="10"/>
                  </a:cxn>
                  <a:cxn ang="0">
                    <a:pos x="47" y="0"/>
                  </a:cxn>
                  <a:cxn ang="0">
                    <a:pos x="43" y="4"/>
                  </a:cxn>
                  <a:cxn ang="0">
                    <a:pos x="5" y="4"/>
                  </a:cxn>
                </a:cxnLst>
                <a:rect l="0" t="0" r="r" b="b"/>
                <a:pathLst>
                  <a:path w="63" h="22">
                    <a:moveTo>
                      <a:pt x="5" y="4"/>
                    </a:moveTo>
                    <a:lnTo>
                      <a:pt x="0" y="12"/>
                    </a:lnTo>
                    <a:lnTo>
                      <a:pt x="37" y="12"/>
                    </a:lnTo>
                    <a:lnTo>
                      <a:pt x="32" y="22"/>
                    </a:lnTo>
                    <a:lnTo>
                      <a:pt x="63" y="10"/>
                    </a:lnTo>
                    <a:lnTo>
                      <a:pt x="47" y="0"/>
                    </a:lnTo>
                    <a:lnTo>
                      <a:pt x="43"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4" name="Freeform 260"/>
              <p:cNvSpPr>
                <a:spLocks/>
              </p:cNvSpPr>
              <p:nvPr/>
            </p:nvSpPr>
            <p:spPr bwMode="auto">
              <a:xfrm>
                <a:off x="1523" y="3043"/>
                <a:ext cx="63" cy="22"/>
              </a:xfrm>
              <a:custGeom>
                <a:avLst/>
                <a:gdLst/>
                <a:ahLst/>
                <a:cxnLst>
                  <a:cxn ang="0">
                    <a:pos x="5" y="4"/>
                  </a:cxn>
                  <a:cxn ang="0">
                    <a:pos x="0" y="12"/>
                  </a:cxn>
                  <a:cxn ang="0">
                    <a:pos x="37" y="12"/>
                  </a:cxn>
                  <a:cxn ang="0">
                    <a:pos x="32" y="22"/>
                  </a:cxn>
                  <a:cxn ang="0">
                    <a:pos x="63" y="10"/>
                  </a:cxn>
                  <a:cxn ang="0">
                    <a:pos x="47" y="0"/>
                  </a:cxn>
                  <a:cxn ang="0">
                    <a:pos x="43" y="4"/>
                  </a:cxn>
                  <a:cxn ang="0">
                    <a:pos x="5" y="4"/>
                  </a:cxn>
                </a:cxnLst>
                <a:rect l="0" t="0" r="r" b="b"/>
                <a:pathLst>
                  <a:path w="63" h="22">
                    <a:moveTo>
                      <a:pt x="5" y="4"/>
                    </a:moveTo>
                    <a:lnTo>
                      <a:pt x="0" y="12"/>
                    </a:lnTo>
                    <a:lnTo>
                      <a:pt x="37" y="12"/>
                    </a:lnTo>
                    <a:lnTo>
                      <a:pt x="32" y="22"/>
                    </a:lnTo>
                    <a:lnTo>
                      <a:pt x="63" y="10"/>
                    </a:lnTo>
                    <a:lnTo>
                      <a:pt x="47" y="0"/>
                    </a:lnTo>
                    <a:lnTo>
                      <a:pt x="43"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5" name="Freeform 261"/>
              <p:cNvSpPr>
                <a:spLocks/>
              </p:cNvSpPr>
              <p:nvPr/>
            </p:nvSpPr>
            <p:spPr bwMode="auto">
              <a:xfrm>
                <a:off x="1541" y="3015"/>
                <a:ext cx="64" cy="24"/>
              </a:xfrm>
              <a:custGeom>
                <a:avLst/>
                <a:gdLst/>
                <a:ahLst/>
                <a:cxnLst>
                  <a:cxn ang="0">
                    <a:pos x="6" y="6"/>
                  </a:cxn>
                  <a:cxn ang="0">
                    <a:pos x="0" y="14"/>
                  </a:cxn>
                  <a:cxn ang="0">
                    <a:pos x="38" y="14"/>
                  </a:cxn>
                  <a:cxn ang="0">
                    <a:pos x="31" y="24"/>
                  </a:cxn>
                  <a:cxn ang="0">
                    <a:pos x="64" y="10"/>
                  </a:cxn>
                  <a:cxn ang="0">
                    <a:pos x="46" y="0"/>
                  </a:cxn>
                  <a:cxn ang="0">
                    <a:pos x="44" y="6"/>
                  </a:cxn>
                  <a:cxn ang="0">
                    <a:pos x="6" y="6"/>
                  </a:cxn>
                </a:cxnLst>
                <a:rect l="0" t="0" r="r" b="b"/>
                <a:pathLst>
                  <a:path w="64" h="24">
                    <a:moveTo>
                      <a:pt x="6" y="6"/>
                    </a:moveTo>
                    <a:lnTo>
                      <a:pt x="0" y="14"/>
                    </a:lnTo>
                    <a:lnTo>
                      <a:pt x="38" y="14"/>
                    </a:lnTo>
                    <a:lnTo>
                      <a:pt x="31" y="24"/>
                    </a:lnTo>
                    <a:lnTo>
                      <a:pt x="64" y="10"/>
                    </a:lnTo>
                    <a:lnTo>
                      <a:pt x="46" y="0"/>
                    </a:lnTo>
                    <a:lnTo>
                      <a:pt x="44" y="6"/>
                    </a:lnTo>
                    <a:lnTo>
                      <a:pt x="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6" name="Freeform 262"/>
              <p:cNvSpPr>
                <a:spLocks/>
              </p:cNvSpPr>
              <p:nvPr/>
            </p:nvSpPr>
            <p:spPr bwMode="auto">
              <a:xfrm>
                <a:off x="1541" y="3015"/>
                <a:ext cx="64" cy="24"/>
              </a:xfrm>
              <a:custGeom>
                <a:avLst/>
                <a:gdLst/>
                <a:ahLst/>
                <a:cxnLst>
                  <a:cxn ang="0">
                    <a:pos x="6" y="6"/>
                  </a:cxn>
                  <a:cxn ang="0">
                    <a:pos x="0" y="14"/>
                  </a:cxn>
                  <a:cxn ang="0">
                    <a:pos x="38" y="14"/>
                  </a:cxn>
                  <a:cxn ang="0">
                    <a:pos x="31" y="24"/>
                  </a:cxn>
                  <a:cxn ang="0">
                    <a:pos x="64" y="10"/>
                  </a:cxn>
                  <a:cxn ang="0">
                    <a:pos x="46" y="0"/>
                  </a:cxn>
                  <a:cxn ang="0">
                    <a:pos x="44" y="6"/>
                  </a:cxn>
                  <a:cxn ang="0">
                    <a:pos x="6" y="6"/>
                  </a:cxn>
                </a:cxnLst>
                <a:rect l="0" t="0" r="r" b="b"/>
                <a:pathLst>
                  <a:path w="64" h="24">
                    <a:moveTo>
                      <a:pt x="6" y="6"/>
                    </a:moveTo>
                    <a:lnTo>
                      <a:pt x="0" y="14"/>
                    </a:lnTo>
                    <a:lnTo>
                      <a:pt x="38" y="14"/>
                    </a:lnTo>
                    <a:lnTo>
                      <a:pt x="31" y="24"/>
                    </a:lnTo>
                    <a:lnTo>
                      <a:pt x="64" y="10"/>
                    </a:lnTo>
                    <a:lnTo>
                      <a:pt x="46" y="0"/>
                    </a:lnTo>
                    <a:lnTo>
                      <a:pt x="44" y="6"/>
                    </a:lnTo>
                    <a:lnTo>
                      <a:pt x="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7" name="Freeform 263"/>
              <p:cNvSpPr>
                <a:spLocks/>
              </p:cNvSpPr>
              <p:nvPr/>
            </p:nvSpPr>
            <p:spPr bwMode="auto">
              <a:xfrm>
                <a:off x="1457" y="3051"/>
                <a:ext cx="63" cy="22"/>
              </a:xfrm>
              <a:custGeom>
                <a:avLst/>
                <a:gdLst/>
                <a:ahLst/>
                <a:cxnLst>
                  <a:cxn ang="0">
                    <a:pos x="57" y="18"/>
                  </a:cxn>
                  <a:cxn ang="0">
                    <a:pos x="63" y="10"/>
                  </a:cxn>
                  <a:cxn ang="0">
                    <a:pos x="24" y="10"/>
                  </a:cxn>
                  <a:cxn ang="0">
                    <a:pos x="31" y="0"/>
                  </a:cxn>
                  <a:cxn ang="0">
                    <a:pos x="0" y="12"/>
                  </a:cxn>
                  <a:cxn ang="0">
                    <a:pos x="16" y="22"/>
                  </a:cxn>
                  <a:cxn ang="0">
                    <a:pos x="18" y="18"/>
                  </a:cxn>
                  <a:cxn ang="0">
                    <a:pos x="57" y="18"/>
                  </a:cxn>
                </a:cxnLst>
                <a:rect l="0" t="0" r="r" b="b"/>
                <a:pathLst>
                  <a:path w="63" h="22">
                    <a:moveTo>
                      <a:pt x="57" y="18"/>
                    </a:moveTo>
                    <a:lnTo>
                      <a:pt x="63" y="10"/>
                    </a:lnTo>
                    <a:lnTo>
                      <a:pt x="24" y="10"/>
                    </a:lnTo>
                    <a:lnTo>
                      <a:pt x="31" y="0"/>
                    </a:lnTo>
                    <a:lnTo>
                      <a:pt x="0" y="12"/>
                    </a:lnTo>
                    <a:lnTo>
                      <a:pt x="16" y="22"/>
                    </a:lnTo>
                    <a:lnTo>
                      <a:pt x="18"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8" name="Freeform 264"/>
              <p:cNvSpPr>
                <a:spLocks/>
              </p:cNvSpPr>
              <p:nvPr/>
            </p:nvSpPr>
            <p:spPr bwMode="auto">
              <a:xfrm>
                <a:off x="1457" y="3051"/>
                <a:ext cx="63" cy="22"/>
              </a:xfrm>
              <a:custGeom>
                <a:avLst/>
                <a:gdLst/>
                <a:ahLst/>
                <a:cxnLst>
                  <a:cxn ang="0">
                    <a:pos x="57" y="18"/>
                  </a:cxn>
                  <a:cxn ang="0">
                    <a:pos x="63" y="10"/>
                  </a:cxn>
                  <a:cxn ang="0">
                    <a:pos x="24" y="10"/>
                  </a:cxn>
                  <a:cxn ang="0">
                    <a:pos x="31" y="0"/>
                  </a:cxn>
                  <a:cxn ang="0">
                    <a:pos x="0" y="12"/>
                  </a:cxn>
                  <a:cxn ang="0">
                    <a:pos x="16" y="22"/>
                  </a:cxn>
                  <a:cxn ang="0">
                    <a:pos x="18" y="18"/>
                  </a:cxn>
                  <a:cxn ang="0">
                    <a:pos x="57" y="18"/>
                  </a:cxn>
                </a:cxnLst>
                <a:rect l="0" t="0" r="r" b="b"/>
                <a:pathLst>
                  <a:path w="63" h="22">
                    <a:moveTo>
                      <a:pt x="57" y="18"/>
                    </a:moveTo>
                    <a:lnTo>
                      <a:pt x="63" y="10"/>
                    </a:lnTo>
                    <a:lnTo>
                      <a:pt x="24" y="10"/>
                    </a:lnTo>
                    <a:lnTo>
                      <a:pt x="31" y="0"/>
                    </a:lnTo>
                    <a:lnTo>
                      <a:pt x="0" y="12"/>
                    </a:lnTo>
                    <a:lnTo>
                      <a:pt x="16" y="22"/>
                    </a:lnTo>
                    <a:lnTo>
                      <a:pt x="18"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9" name="Freeform 265"/>
              <p:cNvSpPr>
                <a:spLocks/>
              </p:cNvSpPr>
              <p:nvPr/>
            </p:nvSpPr>
            <p:spPr bwMode="auto">
              <a:xfrm>
                <a:off x="1474" y="3023"/>
                <a:ext cx="63" cy="24"/>
              </a:xfrm>
              <a:custGeom>
                <a:avLst/>
                <a:gdLst/>
                <a:ahLst/>
                <a:cxnLst>
                  <a:cxn ang="0">
                    <a:pos x="58" y="18"/>
                  </a:cxn>
                  <a:cxn ang="0">
                    <a:pos x="63" y="10"/>
                  </a:cxn>
                  <a:cxn ang="0">
                    <a:pos x="26" y="10"/>
                  </a:cxn>
                  <a:cxn ang="0">
                    <a:pos x="32" y="0"/>
                  </a:cxn>
                  <a:cxn ang="0">
                    <a:pos x="0" y="14"/>
                  </a:cxn>
                  <a:cxn ang="0">
                    <a:pos x="18" y="24"/>
                  </a:cxn>
                  <a:cxn ang="0">
                    <a:pos x="20" y="18"/>
                  </a:cxn>
                  <a:cxn ang="0">
                    <a:pos x="58" y="18"/>
                  </a:cxn>
                </a:cxnLst>
                <a:rect l="0" t="0" r="r" b="b"/>
                <a:pathLst>
                  <a:path w="63" h="24">
                    <a:moveTo>
                      <a:pt x="58" y="18"/>
                    </a:moveTo>
                    <a:lnTo>
                      <a:pt x="63" y="10"/>
                    </a:lnTo>
                    <a:lnTo>
                      <a:pt x="26" y="10"/>
                    </a:lnTo>
                    <a:lnTo>
                      <a:pt x="32" y="0"/>
                    </a:lnTo>
                    <a:lnTo>
                      <a:pt x="0" y="14"/>
                    </a:lnTo>
                    <a:lnTo>
                      <a:pt x="18" y="24"/>
                    </a:lnTo>
                    <a:lnTo>
                      <a:pt x="20"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90" name="Freeform 266"/>
              <p:cNvSpPr>
                <a:spLocks/>
              </p:cNvSpPr>
              <p:nvPr/>
            </p:nvSpPr>
            <p:spPr bwMode="auto">
              <a:xfrm>
                <a:off x="1474" y="3023"/>
                <a:ext cx="63" cy="24"/>
              </a:xfrm>
              <a:custGeom>
                <a:avLst/>
                <a:gdLst/>
                <a:ahLst/>
                <a:cxnLst>
                  <a:cxn ang="0">
                    <a:pos x="58" y="18"/>
                  </a:cxn>
                  <a:cxn ang="0">
                    <a:pos x="63" y="10"/>
                  </a:cxn>
                  <a:cxn ang="0">
                    <a:pos x="26" y="10"/>
                  </a:cxn>
                  <a:cxn ang="0">
                    <a:pos x="32" y="0"/>
                  </a:cxn>
                  <a:cxn ang="0">
                    <a:pos x="0" y="14"/>
                  </a:cxn>
                  <a:cxn ang="0">
                    <a:pos x="18" y="24"/>
                  </a:cxn>
                  <a:cxn ang="0">
                    <a:pos x="20" y="18"/>
                  </a:cxn>
                  <a:cxn ang="0">
                    <a:pos x="58" y="18"/>
                  </a:cxn>
                </a:cxnLst>
                <a:rect l="0" t="0" r="r" b="b"/>
                <a:pathLst>
                  <a:path w="63" h="24">
                    <a:moveTo>
                      <a:pt x="58" y="18"/>
                    </a:moveTo>
                    <a:lnTo>
                      <a:pt x="63" y="10"/>
                    </a:lnTo>
                    <a:lnTo>
                      <a:pt x="26" y="10"/>
                    </a:lnTo>
                    <a:lnTo>
                      <a:pt x="32" y="0"/>
                    </a:lnTo>
                    <a:lnTo>
                      <a:pt x="0" y="14"/>
                    </a:lnTo>
                    <a:lnTo>
                      <a:pt x="18" y="24"/>
                    </a:lnTo>
                    <a:lnTo>
                      <a:pt x="20"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pic>
          <p:nvPicPr>
            <p:cNvPr id="52492" name="Picture 268"/>
            <p:cNvPicPr>
              <a:picLocks noChangeAspect="1" noChangeArrowheads="1"/>
            </p:cNvPicPr>
            <p:nvPr/>
          </p:nvPicPr>
          <p:blipFill>
            <a:blip r:embed="rId5" cstate="print"/>
            <a:srcRect/>
            <a:stretch>
              <a:fillRect/>
            </a:stretch>
          </p:blipFill>
          <p:spPr bwMode="auto">
            <a:xfrm>
              <a:off x="569" y="3447"/>
              <a:ext cx="199" cy="194"/>
            </a:xfrm>
            <a:prstGeom prst="rect">
              <a:avLst/>
            </a:prstGeom>
            <a:noFill/>
            <a:ln w="9525">
              <a:noFill/>
              <a:miter lim="800000"/>
              <a:headEnd/>
              <a:tailEnd/>
            </a:ln>
          </p:spPr>
        </p:pic>
        <p:pic>
          <p:nvPicPr>
            <p:cNvPr id="52493" name="Picture 269"/>
            <p:cNvPicPr>
              <a:picLocks noChangeAspect="1" noChangeArrowheads="1"/>
            </p:cNvPicPr>
            <p:nvPr/>
          </p:nvPicPr>
          <p:blipFill>
            <a:blip r:embed="rId6" cstate="print"/>
            <a:srcRect/>
            <a:stretch>
              <a:fillRect/>
            </a:stretch>
          </p:blipFill>
          <p:spPr bwMode="auto">
            <a:xfrm>
              <a:off x="569" y="3447"/>
              <a:ext cx="199" cy="194"/>
            </a:xfrm>
            <a:prstGeom prst="rect">
              <a:avLst/>
            </a:prstGeom>
            <a:noFill/>
            <a:ln w="9525">
              <a:noFill/>
              <a:miter lim="800000"/>
              <a:headEnd/>
              <a:tailEnd/>
            </a:ln>
          </p:spPr>
        </p:pic>
        <p:sp>
          <p:nvSpPr>
            <p:cNvPr id="52494" name="Rectangle 270"/>
            <p:cNvSpPr>
              <a:spLocks noChangeArrowheads="1"/>
            </p:cNvSpPr>
            <p:nvPr/>
          </p:nvSpPr>
          <p:spPr bwMode="auto">
            <a:xfrm>
              <a:off x="611" y="3457"/>
              <a:ext cx="5" cy="9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95" name="Rectangle 271"/>
            <p:cNvSpPr>
              <a:spLocks noChangeArrowheads="1"/>
            </p:cNvSpPr>
            <p:nvPr/>
          </p:nvSpPr>
          <p:spPr bwMode="auto">
            <a:xfrm>
              <a:off x="616" y="3457"/>
              <a:ext cx="6" cy="95"/>
            </a:xfrm>
            <a:prstGeom prst="rect">
              <a:avLst/>
            </a:prstGeom>
            <a:solidFill>
              <a:srgbClr val="8282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96" name="Rectangle 272"/>
            <p:cNvSpPr>
              <a:spLocks noChangeArrowheads="1"/>
            </p:cNvSpPr>
            <p:nvPr/>
          </p:nvSpPr>
          <p:spPr bwMode="auto">
            <a:xfrm>
              <a:off x="622" y="3457"/>
              <a:ext cx="5" cy="95"/>
            </a:xfrm>
            <a:prstGeom prst="rect">
              <a:avLst/>
            </a:prstGeom>
            <a:solidFill>
              <a:srgbClr val="8686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97" name="Rectangle 273"/>
            <p:cNvSpPr>
              <a:spLocks noChangeArrowheads="1"/>
            </p:cNvSpPr>
            <p:nvPr/>
          </p:nvSpPr>
          <p:spPr bwMode="auto">
            <a:xfrm>
              <a:off x="627" y="3457"/>
              <a:ext cx="5" cy="95"/>
            </a:xfrm>
            <a:prstGeom prst="rect">
              <a:avLst/>
            </a:prstGeom>
            <a:solidFill>
              <a:srgbClr val="8C8C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98" name="Rectangle 274"/>
            <p:cNvSpPr>
              <a:spLocks noChangeArrowheads="1"/>
            </p:cNvSpPr>
            <p:nvPr/>
          </p:nvSpPr>
          <p:spPr bwMode="auto">
            <a:xfrm>
              <a:off x="632" y="3457"/>
              <a:ext cx="5" cy="95"/>
            </a:xfrm>
            <a:prstGeom prst="rect">
              <a:avLst/>
            </a:prstGeom>
            <a:solidFill>
              <a:srgbClr val="939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99" name="Rectangle 275"/>
            <p:cNvSpPr>
              <a:spLocks noChangeArrowheads="1"/>
            </p:cNvSpPr>
            <p:nvPr/>
          </p:nvSpPr>
          <p:spPr bwMode="auto">
            <a:xfrm>
              <a:off x="637" y="3457"/>
              <a:ext cx="6" cy="95"/>
            </a:xfrm>
            <a:prstGeom prst="rect">
              <a:avLst/>
            </a:prstGeom>
            <a:solidFill>
              <a:srgbClr val="9C9C9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0" name="Rectangle 276"/>
            <p:cNvSpPr>
              <a:spLocks noChangeArrowheads="1"/>
            </p:cNvSpPr>
            <p:nvPr/>
          </p:nvSpPr>
          <p:spPr bwMode="auto">
            <a:xfrm>
              <a:off x="643" y="3457"/>
              <a:ext cx="5" cy="95"/>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1" name="Rectangle 277"/>
            <p:cNvSpPr>
              <a:spLocks noChangeArrowheads="1"/>
            </p:cNvSpPr>
            <p:nvPr/>
          </p:nvSpPr>
          <p:spPr bwMode="auto">
            <a:xfrm>
              <a:off x="648" y="3457"/>
              <a:ext cx="5" cy="95"/>
            </a:xfrm>
            <a:prstGeom prst="rect">
              <a:avLst/>
            </a:prstGeom>
            <a:solidFill>
              <a:srgbClr val="B0B0B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2" name="Rectangle 278"/>
            <p:cNvSpPr>
              <a:spLocks noChangeArrowheads="1"/>
            </p:cNvSpPr>
            <p:nvPr/>
          </p:nvSpPr>
          <p:spPr bwMode="auto">
            <a:xfrm>
              <a:off x="653" y="3457"/>
              <a:ext cx="5" cy="95"/>
            </a:xfrm>
            <a:prstGeom prst="rect">
              <a:avLst/>
            </a:prstGeom>
            <a:solidFill>
              <a:srgbClr val="BBBBB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3" name="Rectangle 279"/>
            <p:cNvSpPr>
              <a:spLocks noChangeArrowheads="1"/>
            </p:cNvSpPr>
            <p:nvPr/>
          </p:nvSpPr>
          <p:spPr bwMode="auto">
            <a:xfrm>
              <a:off x="658" y="3457"/>
              <a:ext cx="6" cy="95"/>
            </a:xfrm>
            <a:prstGeom prst="rect">
              <a:avLst/>
            </a:prstGeom>
            <a:solidFill>
              <a:srgbClr val="C6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4" name="Rectangle 280"/>
            <p:cNvSpPr>
              <a:spLocks noChangeArrowheads="1"/>
            </p:cNvSpPr>
            <p:nvPr/>
          </p:nvSpPr>
          <p:spPr bwMode="auto">
            <a:xfrm>
              <a:off x="664" y="3457"/>
              <a:ext cx="5" cy="95"/>
            </a:xfrm>
            <a:prstGeom prst="rect">
              <a:avLst/>
            </a:prstGeom>
            <a:solidFill>
              <a:srgbClr val="D1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5" name="Rectangle 281"/>
            <p:cNvSpPr>
              <a:spLocks noChangeArrowheads="1"/>
            </p:cNvSpPr>
            <p:nvPr/>
          </p:nvSpPr>
          <p:spPr bwMode="auto">
            <a:xfrm>
              <a:off x="669" y="3457"/>
              <a:ext cx="5" cy="95"/>
            </a:xfrm>
            <a:prstGeom prst="rect">
              <a:avLst/>
            </a:prstGeom>
            <a:solidFill>
              <a:srgbClr val="DA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6" name="Rectangle 282"/>
            <p:cNvSpPr>
              <a:spLocks noChangeArrowheads="1"/>
            </p:cNvSpPr>
            <p:nvPr/>
          </p:nvSpPr>
          <p:spPr bwMode="auto">
            <a:xfrm>
              <a:off x="674" y="3457"/>
              <a:ext cx="5" cy="9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7" name="Rectangle 283"/>
            <p:cNvSpPr>
              <a:spLocks noChangeArrowheads="1"/>
            </p:cNvSpPr>
            <p:nvPr/>
          </p:nvSpPr>
          <p:spPr bwMode="auto">
            <a:xfrm>
              <a:off x="679" y="3457"/>
              <a:ext cx="6" cy="95"/>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8" name="Rectangle 284"/>
            <p:cNvSpPr>
              <a:spLocks noChangeArrowheads="1"/>
            </p:cNvSpPr>
            <p:nvPr/>
          </p:nvSpPr>
          <p:spPr bwMode="auto">
            <a:xfrm>
              <a:off x="685" y="3457"/>
              <a:ext cx="5" cy="9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09" name="Rectangle 285"/>
            <p:cNvSpPr>
              <a:spLocks noChangeArrowheads="1"/>
            </p:cNvSpPr>
            <p:nvPr/>
          </p:nvSpPr>
          <p:spPr bwMode="auto">
            <a:xfrm>
              <a:off x="690" y="3457"/>
              <a:ext cx="5" cy="9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10" name="Rectangle 286"/>
            <p:cNvSpPr>
              <a:spLocks noChangeArrowheads="1"/>
            </p:cNvSpPr>
            <p:nvPr/>
          </p:nvSpPr>
          <p:spPr bwMode="auto">
            <a:xfrm>
              <a:off x="695" y="3457"/>
              <a:ext cx="5" cy="9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11" name="Rectangle 287"/>
            <p:cNvSpPr>
              <a:spLocks noChangeArrowheads="1"/>
            </p:cNvSpPr>
            <p:nvPr/>
          </p:nvSpPr>
          <p:spPr bwMode="auto">
            <a:xfrm>
              <a:off x="700" y="3457"/>
              <a:ext cx="5" cy="95"/>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12" name="Rectangle 288"/>
            <p:cNvSpPr>
              <a:spLocks noChangeArrowheads="1"/>
            </p:cNvSpPr>
            <p:nvPr/>
          </p:nvSpPr>
          <p:spPr bwMode="auto">
            <a:xfrm>
              <a:off x="705" y="3457"/>
              <a:ext cx="6" cy="95"/>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2513" name="Picture 289"/>
            <p:cNvPicPr>
              <a:picLocks noChangeAspect="1" noChangeArrowheads="1"/>
            </p:cNvPicPr>
            <p:nvPr/>
          </p:nvPicPr>
          <p:blipFill>
            <a:blip r:embed="rId7" cstate="print"/>
            <a:srcRect/>
            <a:stretch>
              <a:fillRect/>
            </a:stretch>
          </p:blipFill>
          <p:spPr bwMode="auto">
            <a:xfrm>
              <a:off x="884" y="3531"/>
              <a:ext cx="199" cy="194"/>
            </a:xfrm>
            <a:prstGeom prst="rect">
              <a:avLst/>
            </a:prstGeom>
            <a:noFill/>
            <a:ln w="9525">
              <a:noFill/>
              <a:miter lim="800000"/>
              <a:headEnd/>
              <a:tailEnd/>
            </a:ln>
          </p:spPr>
        </p:pic>
        <p:pic>
          <p:nvPicPr>
            <p:cNvPr id="52514" name="Picture 290"/>
            <p:cNvPicPr>
              <a:picLocks noChangeAspect="1" noChangeArrowheads="1"/>
            </p:cNvPicPr>
            <p:nvPr/>
          </p:nvPicPr>
          <p:blipFill>
            <a:blip r:embed="rId8" cstate="print"/>
            <a:srcRect/>
            <a:stretch>
              <a:fillRect/>
            </a:stretch>
          </p:blipFill>
          <p:spPr bwMode="auto">
            <a:xfrm>
              <a:off x="884" y="3531"/>
              <a:ext cx="199" cy="194"/>
            </a:xfrm>
            <a:prstGeom prst="rect">
              <a:avLst/>
            </a:prstGeom>
            <a:noFill/>
            <a:ln w="9525">
              <a:noFill/>
              <a:miter lim="800000"/>
              <a:headEnd/>
              <a:tailEnd/>
            </a:ln>
          </p:spPr>
        </p:pic>
        <p:sp>
          <p:nvSpPr>
            <p:cNvPr id="52515" name="Rectangle 291"/>
            <p:cNvSpPr>
              <a:spLocks noChangeArrowheads="1"/>
            </p:cNvSpPr>
            <p:nvPr/>
          </p:nvSpPr>
          <p:spPr bwMode="auto">
            <a:xfrm>
              <a:off x="926" y="3541"/>
              <a:ext cx="5" cy="9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16" name="Rectangle 292"/>
            <p:cNvSpPr>
              <a:spLocks noChangeArrowheads="1"/>
            </p:cNvSpPr>
            <p:nvPr/>
          </p:nvSpPr>
          <p:spPr bwMode="auto">
            <a:xfrm>
              <a:off x="931" y="3541"/>
              <a:ext cx="5" cy="95"/>
            </a:xfrm>
            <a:prstGeom prst="rect">
              <a:avLst/>
            </a:prstGeom>
            <a:solidFill>
              <a:srgbClr val="8282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17" name="Rectangle 293"/>
            <p:cNvSpPr>
              <a:spLocks noChangeArrowheads="1"/>
            </p:cNvSpPr>
            <p:nvPr/>
          </p:nvSpPr>
          <p:spPr bwMode="auto">
            <a:xfrm>
              <a:off x="936" y="3541"/>
              <a:ext cx="5" cy="95"/>
            </a:xfrm>
            <a:prstGeom prst="rect">
              <a:avLst/>
            </a:prstGeom>
            <a:solidFill>
              <a:srgbClr val="8686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18" name="Rectangle 294"/>
            <p:cNvSpPr>
              <a:spLocks noChangeArrowheads="1"/>
            </p:cNvSpPr>
            <p:nvPr/>
          </p:nvSpPr>
          <p:spPr bwMode="auto">
            <a:xfrm>
              <a:off x="941" y="3541"/>
              <a:ext cx="5" cy="95"/>
            </a:xfrm>
            <a:prstGeom prst="rect">
              <a:avLst/>
            </a:prstGeom>
            <a:solidFill>
              <a:srgbClr val="8C8C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19" name="Rectangle 295"/>
            <p:cNvSpPr>
              <a:spLocks noChangeArrowheads="1"/>
            </p:cNvSpPr>
            <p:nvPr/>
          </p:nvSpPr>
          <p:spPr bwMode="auto">
            <a:xfrm>
              <a:off x="946" y="3541"/>
              <a:ext cx="6" cy="95"/>
            </a:xfrm>
            <a:prstGeom prst="rect">
              <a:avLst/>
            </a:prstGeom>
            <a:solidFill>
              <a:srgbClr val="939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0" name="Rectangle 296"/>
            <p:cNvSpPr>
              <a:spLocks noChangeArrowheads="1"/>
            </p:cNvSpPr>
            <p:nvPr/>
          </p:nvSpPr>
          <p:spPr bwMode="auto">
            <a:xfrm>
              <a:off x="952" y="3541"/>
              <a:ext cx="5" cy="95"/>
            </a:xfrm>
            <a:prstGeom prst="rect">
              <a:avLst/>
            </a:prstGeom>
            <a:solidFill>
              <a:srgbClr val="9C9C9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1" name="Rectangle 297"/>
            <p:cNvSpPr>
              <a:spLocks noChangeArrowheads="1"/>
            </p:cNvSpPr>
            <p:nvPr/>
          </p:nvSpPr>
          <p:spPr bwMode="auto">
            <a:xfrm>
              <a:off x="957" y="3541"/>
              <a:ext cx="5" cy="95"/>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2" name="Rectangle 298"/>
            <p:cNvSpPr>
              <a:spLocks noChangeArrowheads="1"/>
            </p:cNvSpPr>
            <p:nvPr/>
          </p:nvSpPr>
          <p:spPr bwMode="auto">
            <a:xfrm>
              <a:off x="962" y="3541"/>
              <a:ext cx="5" cy="95"/>
            </a:xfrm>
            <a:prstGeom prst="rect">
              <a:avLst/>
            </a:prstGeom>
            <a:solidFill>
              <a:srgbClr val="B0B0B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3" name="Rectangle 299"/>
            <p:cNvSpPr>
              <a:spLocks noChangeArrowheads="1"/>
            </p:cNvSpPr>
            <p:nvPr/>
          </p:nvSpPr>
          <p:spPr bwMode="auto">
            <a:xfrm>
              <a:off x="967" y="3541"/>
              <a:ext cx="6" cy="95"/>
            </a:xfrm>
            <a:prstGeom prst="rect">
              <a:avLst/>
            </a:prstGeom>
            <a:solidFill>
              <a:srgbClr val="BBBBB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4" name="Rectangle 300"/>
            <p:cNvSpPr>
              <a:spLocks noChangeArrowheads="1"/>
            </p:cNvSpPr>
            <p:nvPr/>
          </p:nvSpPr>
          <p:spPr bwMode="auto">
            <a:xfrm>
              <a:off x="973" y="3541"/>
              <a:ext cx="5" cy="95"/>
            </a:xfrm>
            <a:prstGeom prst="rect">
              <a:avLst/>
            </a:prstGeom>
            <a:solidFill>
              <a:srgbClr val="C6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5" name="Rectangle 301"/>
            <p:cNvSpPr>
              <a:spLocks noChangeArrowheads="1"/>
            </p:cNvSpPr>
            <p:nvPr/>
          </p:nvSpPr>
          <p:spPr bwMode="auto">
            <a:xfrm>
              <a:off x="978" y="3541"/>
              <a:ext cx="5" cy="95"/>
            </a:xfrm>
            <a:prstGeom prst="rect">
              <a:avLst/>
            </a:prstGeom>
            <a:solidFill>
              <a:srgbClr val="D1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6" name="Rectangle 302"/>
            <p:cNvSpPr>
              <a:spLocks noChangeArrowheads="1"/>
            </p:cNvSpPr>
            <p:nvPr/>
          </p:nvSpPr>
          <p:spPr bwMode="auto">
            <a:xfrm>
              <a:off x="983" y="3541"/>
              <a:ext cx="5" cy="95"/>
            </a:xfrm>
            <a:prstGeom prst="rect">
              <a:avLst/>
            </a:prstGeom>
            <a:solidFill>
              <a:srgbClr val="DA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7" name="Rectangle 303"/>
            <p:cNvSpPr>
              <a:spLocks noChangeArrowheads="1"/>
            </p:cNvSpPr>
            <p:nvPr/>
          </p:nvSpPr>
          <p:spPr bwMode="auto">
            <a:xfrm>
              <a:off x="988" y="3541"/>
              <a:ext cx="6" cy="9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8" name="Rectangle 304"/>
            <p:cNvSpPr>
              <a:spLocks noChangeArrowheads="1"/>
            </p:cNvSpPr>
            <p:nvPr/>
          </p:nvSpPr>
          <p:spPr bwMode="auto">
            <a:xfrm>
              <a:off x="994" y="3541"/>
              <a:ext cx="5" cy="95"/>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29" name="Rectangle 305"/>
            <p:cNvSpPr>
              <a:spLocks noChangeArrowheads="1"/>
            </p:cNvSpPr>
            <p:nvPr/>
          </p:nvSpPr>
          <p:spPr bwMode="auto">
            <a:xfrm>
              <a:off x="999" y="3541"/>
              <a:ext cx="5" cy="9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30" name="Rectangle 306"/>
            <p:cNvSpPr>
              <a:spLocks noChangeArrowheads="1"/>
            </p:cNvSpPr>
            <p:nvPr/>
          </p:nvSpPr>
          <p:spPr bwMode="auto">
            <a:xfrm>
              <a:off x="1004" y="3541"/>
              <a:ext cx="5" cy="9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31" name="Rectangle 307"/>
            <p:cNvSpPr>
              <a:spLocks noChangeArrowheads="1"/>
            </p:cNvSpPr>
            <p:nvPr/>
          </p:nvSpPr>
          <p:spPr bwMode="auto">
            <a:xfrm>
              <a:off x="1009" y="3541"/>
              <a:ext cx="6" cy="9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32" name="Rectangle 308"/>
            <p:cNvSpPr>
              <a:spLocks noChangeArrowheads="1"/>
            </p:cNvSpPr>
            <p:nvPr/>
          </p:nvSpPr>
          <p:spPr bwMode="auto">
            <a:xfrm>
              <a:off x="1015" y="3541"/>
              <a:ext cx="5" cy="95"/>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33" name="Rectangle 309"/>
            <p:cNvSpPr>
              <a:spLocks noChangeArrowheads="1"/>
            </p:cNvSpPr>
            <p:nvPr/>
          </p:nvSpPr>
          <p:spPr bwMode="auto">
            <a:xfrm>
              <a:off x="1020" y="3541"/>
              <a:ext cx="5" cy="95"/>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2534" name="Picture 310"/>
            <p:cNvPicPr>
              <a:picLocks noChangeAspect="1" noChangeArrowheads="1"/>
            </p:cNvPicPr>
            <p:nvPr/>
          </p:nvPicPr>
          <p:blipFill>
            <a:blip r:embed="rId9" cstate="print"/>
            <a:srcRect/>
            <a:stretch>
              <a:fillRect/>
            </a:stretch>
          </p:blipFill>
          <p:spPr bwMode="auto">
            <a:xfrm>
              <a:off x="1397" y="3562"/>
              <a:ext cx="194" cy="200"/>
            </a:xfrm>
            <a:prstGeom prst="rect">
              <a:avLst/>
            </a:prstGeom>
            <a:noFill/>
            <a:ln w="9525">
              <a:noFill/>
              <a:miter lim="800000"/>
              <a:headEnd/>
              <a:tailEnd/>
            </a:ln>
          </p:spPr>
        </p:pic>
        <p:pic>
          <p:nvPicPr>
            <p:cNvPr id="52535" name="Picture 311"/>
            <p:cNvPicPr>
              <a:picLocks noChangeAspect="1" noChangeArrowheads="1"/>
            </p:cNvPicPr>
            <p:nvPr/>
          </p:nvPicPr>
          <p:blipFill>
            <a:blip r:embed="rId10" cstate="print"/>
            <a:srcRect/>
            <a:stretch>
              <a:fillRect/>
            </a:stretch>
          </p:blipFill>
          <p:spPr bwMode="auto">
            <a:xfrm>
              <a:off x="1397" y="3562"/>
              <a:ext cx="194" cy="200"/>
            </a:xfrm>
            <a:prstGeom prst="rect">
              <a:avLst/>
            </a:prstGeom>
            <a:noFill/>
            <a:ln w="9525">
              <a:noFill/>
              <a:miter lim="800000"/>
              <a:headEnd/>
              <a:tailEnd/>
            </a:ln>
          </p:spPr>
        </p:pic>
        <p:sp>
          <p:nvSpPr>
            <p:cNvPr id="52536" name="Rectangle 312"/>
            <p:cNvSpPr>
              <a:spLocks noChangeArrowheads="1"/>
            </p:cNvSpPr>
            <p:nvPr/>
          </p:nvSpPr>
          <p:spPr bwMode="auto">
            <a:xfrm>
              <a:off x="1439" y="3573"/>
              <a:ext cx="5" cy="94"/>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37" name="Rectangle 313"/>
            <p:cNvSpPr>
              <a:spLocks noChangeArrowheads="1"/>
            </p:cNvSpPr>
            <p:nvPr/>
          </p:nvSpPr>
          <p:spPr bwMode="auto">
            <a:xfrm>
              <a:off x="1444" y="3573"/>
              <a:ext cx="5" cy="94"/>
            </a:xfrm>
            <a:prstGeom prst="rect">
              <a:avLst/>
            </a:prstGeom>
            <a:solidFill>
              <a:srgbClr val="8282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38" name="Rectangle 314"/>
            <p:cNvSpPr>
              <a:spLocks noChangeArrowheads="1"/>
            </p:cNvSpPr>
            <p:nvPr/>
          </p:nvSpPr>
          <p:spPr bwMode="auto">
            <a:xfrm>
              <a:off x="1449" y="3573"/>
              <a:ext cx="6" cy="94"/>
            </a:xfrm>
            <a:prstGeom prst="rect">
              <a:avLst/>
            </a:prstGeom>
            <a:solidFill>
              <a:srgbClr val="8686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39" name="Rectangle 315"/>
            <p:cNvSpPr>
              <a:spLocks noChangeArrowheads="1"/>
            </p:cNvSpPr>
            <p:nvPr/>
          </p:nvSpPr>
          <p:spPr bwMode="auto">
            <a:xfrm>
              <a:off x="1455" y="3573"/>
              <a:ext cx="5" cy="94"/>
            </a:xfrm>
            <a:prstGeom prst="rect">
              <a:avLst/>
            </a:prstGeom>
            <a:solidFill>
              <a:srgbClr val="8C8C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0" name="Rectangle 316"/>
            <p:cNvSpPr>
              <a:spLocks noChangeArrowheads="1"/>
            </p:cNvSpPr>
            <p:nvPr/>
          </p:nvSpPr>
          <p:spPr bwMode="auto">
            <a:xfrm>
              <a:off x="1460" y="3573"/>
              <a:ext cx="5" cy="94"/>
            </a:xfrm>
            <a:prstGeom prst="rect">
              <a:avLst/>
            </a:prstGeom>
            <a:solidFill>
              <a:srgbClr val="939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1" name="Rectangle 317"/>
            <p:cNvSpPr>
              <a:spLocks noChangeArrowheads="1"/>
            </p:cNvSpPr>
            <p:nvPr/>
          </p:nvSpPr>
          <p:spPr bwMode="auto">
            <a:xfrm>
              <a:off x="1465" y="3573"/>
              <a:ext cx="5" cy="94"/>
            </a:xfrm>
            <a:prstGeom prst="rect">
              <a:avLst/>
            </a:prstGeom>
            <a:solidFill>
              <a:srgbClr val="9C9C9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2" name="Rectangle 318"/>
            <p:cNvSpPr>
              <a:spLocks noChangeArrowheads="1"/>
            </p:cNvSpPr>
            <p:nvPr/>
          </p:nvSpPr>
          <p:spPr bwMode="auto">
            <a:xfrm>
              <a:off x="1470" y="3573"/>
              <a:ext cx="6" cy="94"/>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3" name="Rectangle 319"/>
            <p:cNvSpPr>
              <a:spLocks noChangeArrowheads="1"/>
            </p:cNvSpPr>
            <p:nvPr/>
          </p:nvSpPr>
          <p:spPr bwMode="auto">
            <a:xfrm>
              <a:off x="1476" y="3573"/>
              <a:ext cx="5" cy="94"/>
            </a:xfrm>
            <a:prstGeom prst="rect">
              <a:avLst/>
            </a:prstGeom>
            <a:solidFill>
              <a:srgbClr val="B0B0B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4" name="Rectangle 320"/>
            <p:cNvSpPr>
              <a:spLocks noChangeArrowheads="1"/>
            </p:cNvSpPr>
            <p:nvPr/>
          </p:nvSpPr>
          <p:spPr bwMode="auto">
            <a:xfrm>
              <a:off x="1481" y="3573"/>
              <a:ext cx="5" cy="94"/>
            </a:xfrm>
            <a:prstGeom prst="rect">
              <a:avLst/>
            </a:prstGeom>
            <a:solidFill>
              <a:srgbClr val="BBBBB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5" name="Rectangle 321"/>
            <p:cNvSpPr>
              <a:spLocks noChangeArrowheads="1"/>
            </p:cNvSpPr>
            <p:nvPr/>
          </p:nvSpPr>
          <p:spPr bwMode="auto">
            <a:xfrm>
              <a:off x="1486" y="3573"/>
              <a:ext cx="5" cy="94"/>
            </a:xfrm>
            <a:prstGeom prst="rect">
              <a:avLst/>
            </a:prstGeom>
            <a:solidFill>
              <a:srgbClr val="C6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6" name="Rectangle 322"/>
            <p:cNvSpPr>
              <a:spLocks noChangeArrowheads="1"/>
            </p:cNvSpPr>
            <p:nvPr/>
          </p:nvSpPr>
          <p:spPr bwMode="auto">
            <a:xfrm>
              <a:off x="1491" y="3573"/>
              <a:ext cx="6" cy="94"/>
            </a:xfrm>
            <a:prstGeom prst="rect">
              <a:avLst/>
            </a:prstGeom>
            <a:solidFill>
              <a:srgbClr val="D1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7" name="Rectangle 323"/>
            <p:cNvSpPr>
              <a:spLocks noChangeArrowheads="1"/>
            </p:cNvSpPr>
            <p:nvPr/>
          </p:nvSpPr>
          <p:spPr bwMode="auto">
            <a:xfrm>
              <a:off x="1497" y="3573"/>
              <a:ext cx="5" cy="94"/>
            </a:xfrm>
            <a:prstGeom prst="rect">
              <a:avLst/>
            </a:prstGeom>
            <a:solidFill>
              <a:srgbClr val="DA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8" name="Rectangle 324"/>
            <p:cNvSpPr>
              <a:spLocks noChangeArrowheads="1"/>
            </p:cNvSpPr>
            <p:nvPr/>
          </p:nvSpPr>
          <p:spPr bwMode="auto">
            <a:xfrm>
              <a:off x="1502" y="3573"/>
              <a:ext cx="5" cy="94"/>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49" name="Rectangle 325"/>
            <p:cNvSpPr>
              <a:spLocks noChangeArrowheads="1"/>
            </p:cNvSpPr>
            <p:nvPr/>
          </p:nvSpPr>
          <p:spPr bwMode="auto">
            <a:xfrm>
              <a:off x="1507" y="3573"/>
              <a:ext cx="5" cy="94"/>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50" name="Rectangle 326"/>
            <p:cNvSpPr>
              <a:spLocks noChangeArrowheads="1"/>
            </p:cNvSpPr>
            <p:nvPr/>
          </p:nvSpPr>
          <p:spPr bwMode="auto">
            <a:xfrm>
              <a:off x="1512" y="3573"/>
              <a:ext cx="6" cy="94"/>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51" name="Rectangle 327"/>
            <p:cNvSpPr>
              <a:spLocks noChangeArrowheads="1"/>
            </p:cNvSpPr>
            <p:nvPr/>
          </p:nvSpPr>
          <p:spPr bwMode="auto">
            <a:xfrm>
              <a:off x="1518" y="3573"/>
              <a:ext cx="5" cy="94"/>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52" name="Rectangle 328"/>
            <p:cNvSpPr>
              <a:spLocks noChangeArrowheads="1"/>
            </p:cNvSpPr>
            <p:nvPr/>
          </p:nvSpPr>
          <p:spPr bwMode="auto">
            <a:xfrm>
              <a:off x="1523" y="3573"/>
              <a:ext cx="5" cy="94"/>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53" name="Rectangle 329"/>
            <p:cNvSpPr>
              <a:spLocks noChangeArrowheads="1"/>
            </p:cNvSpPr>
            <p:nvPr/>
          </p:nvSpPr>
          <p:spPr bwMode="auto">
            <a:xfrm>
              <a:off x="1528" y="3573"/>
              <a:ext cx="5" cy="94"/>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54" name="Rectangle 330"/>
            <p:cNvSpPr>
              <a:spLocks noChangeArrowheads="1"/>
            </p:cNvSpPr>
            <p:nvPr/>
          </p:nvSpPr>
          <p:spPr bwMode="auto">
            <a:xfrm>
              <a:off x="1533" y="3573"/>
              <a:ext cx="6" cy="94"/>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2555" name="Picture 331"/>
            <p:cNvPicPr>
              <a:picLocks noChangeAspect="1" noChangeArrowheads="1"/>
            </p:cNvPicPr>
            <p:nvPr/>
          </p:nvPicPr>
          <p:blipFill>
            <a:blip r:embed="rId11" cstate="print"/>
            <a:srcRect/>
            <a:stretch>
              <a:fillRect/>
            </a:stretch>
          </p:blipFill>
          <p:spPr bwMode="auto">
            <a:xfrm>
              <a:off x="1790" y="3484"/>
              <a:ext cx="194" cy="199"/>
            </a:xfrm>
            <a:prstGeom prst="rect">
              <a:avLst/>
            </a:prstGeom>
            <a:noFill/>
            <a:ln w="9525">
              <a:noFill/>
              <a:miter lim="800000"/>
              <a:headEnd/>
              <a:tailEnd/>
            </a:ln>
          </p:spPr>
        </p:pic>
        <p:pic>
          <p:nvPicPr>
            <p:cNvPr id="52556" name="Picture 332"/>
            <p:cNvPicPr>
              <a:picLocks noChangeAspect="1" noChangeArrowheads="1"/>
            </p:cNvPicPr>
            <p:nvPr/>
          </p:nvPicPr>
          <p:blipFill>
            <a:blip r:embed="rId12" cstate="print"/>
            <a:srcRect/>
            <a:stretch>
              <a:fillRect/>
            </a:stretch>
          </p:blipFill>
          <p:spPr bwMode="auto">
            <a:xfrm>
              <a:off x="1790" y="3484"/>
              <a:ext cx="194" cy="199"/>
            </a:xfrm>
            <a:prstGeom prst="rect">
              <a:avLst/>
            </a:prstGeom>
            <a:noFill/>
            <a:ln w="9525">
              <a:noFill/>
              <a:miter lim="800000"/>
              <a:headEnd/>
              <a:tailEnd/>
            </a:ln>
          </p:spPr>
        </p:pic>
        <p:sp>
          <p:nvSpPr>
            <p:cNvPr id="52557" name="Rectangle 333"/>
            <p:cNvSpPr>
              <a:spLocks noChangeArrowheads="1"/>
            </p:cNvSpPr>
            <p:nvPr/>
          </p:nvSpPr>
          <p:spPr bwMode="auto">
            <a:xfrm>
              <a:off x="1832" y="3494"/>
              <a:ext cx="5" cy="9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58" name="Rectangle 334"/>
            <p:cNvSpPr>
              <a:spLocks noChangeArrowheads="1"/>
            </p:cNvSpPr>
            <p:nvPr/>
          </p:nvSpPr>
          <p:spPr bwMode="auto">
            <a:xfrm>
              <a:off x="1837" y="3494"/>
              <a:ext cx="5" cy="95"/>
            </a:xfrm>
            <a:prstGeom prst="rect">
              <a:avLst/>
            </a:prstGeom>
            <a:solidFill>
              <a:srgbClr val="8282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59" name="Rectangle 335"/>
            <p:cNvSpPr>
              <a:spLocks noChangeArrowheads="1"/>
            </p:cNvSpPr>
            <p:nvPr/>
          </p:nvSpPr>
          <p:spPr bwMode="auto">
            <a:xfrm>
              <a:off x="1842" y="3494"/>
              <a:ext cx="6" cy="95"/>
            </a:xfrm>
            <a:prstGeom prst="rect">
              <a:avLst/>
            </a:prstGeom>
            <a:solidFill>
              <a:srgbClr val="8686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0" name="Rectangle 336"/>
            <p:cNvSpPr>
              <a:spLocks noChangeArrowheads="1"/>
            </p:cNvSpPr>
            <p:nvPr/>
          </p:nvSpPr>
          <p:spPr bwMode="auto">
            <a:xfrm>
              <a:off x="1848" y="3494"/>
              <a:ext cx="5" cy="95"/>
            </a:xfrm>
            <a:prstGeom prst="rect">
              <a:avLst/>
            </a:prstGeom>
            <a:solidFill>
              <a:srgbClr val="8C8C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1" name="Rectangle 337"/>
            <p:cNvSpPr>
              <a:spLocks noChangeArrowheads="1"/>
            </p:cNvSpPr>
            <p:nvPr/>
          </p:nvSpPr>
          <p:spPr bwMode="auto">
            <a:xfrm>
              <a:off x="1853" y="3494"/>
              <a:ext cx="5" cy="95"/>
            </a:xfrm>
            <a:prstGeom prst="rect">
              <a:avLst/>
            </a:prstGeom>
            <a:solidFill>
              <a:srgbClr val="939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2" name="Rectangle 338"/>
            <p:cNvSpPr>
              <a:spLocks noChangeArrowheads="1"/>
            </p:cNvSpPr>
            <p:nvPr/>
          </p:nvSpPr>
          <p:spPr bwMode="auto">
            <a:xfrm>
              <a:off x="1858" y="3494"/>
              <a:ext cx="5" cy="95"/>
            </a:xfrm>
            <a:prstGeom prst="rect">
              <a:avLst/>
            </a:prstGeom>
            <a:solidFill>
              <a:srgbClr val="9C9C9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3" name="Rectangle 339"/>
            <p:cNvSpPr>
              <a:spLocks noChangeArrowheads="1"/>
            </p:cNvSpPr>
            <p:nvPr/>
          </p:nvSpPr>
          <p:spPr bwMode="auto">
            <a:xfrm>
              <a:off x="1863" y="3494"/>
              <a:ext cx="6" cy="95"/>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4" name="Rectangle 340"/>
            <p:cNvSpPr>
              <a:spLocks noChangeArrowheads="1"/>
            </p:cNvSpPr>
            <p:nvPr/>
          </p:nvSpPr>
          <p:spPr bwMode="auto">
            <a:xfrm>
              <a:off x="1869" y="3494"/>
              <a:ext cx="5" cy="95"/>
            </a:xfrm>
            <a:prstGeom prst="rect">
              <a:avLst/>
            </a:prstGeom>
            <a:solidFill>
              <a:srgbClr val="B0B0B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5" name="Rectangle 341"/>
            <p:cNvSpPr>
              <a:spLocks noChangeArrowheads="1"/>
            </p:cNvSpPr>
            <p:nvPr/>
          </p:nvSpPr>
          <p:spPr bwMode="auto">
            <a:xfrm>
              <a:off x="1874" y="3494"/>
              <a:ext cx="5" cy="95"/>
            </a:xfrm>
            <a:prstGeom prst="rect">
              <a:avLst/>
            </a:prstGeom>
            <a:solidFill>
              <a:srgbClr val="BBBBB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6" name="Rectangle 342"/>
            <p:cNvSpPr>
              <a:spLocks noChangeArrowheads="1"/>
            </p:cNvSpPr>
            <p:nvPr/>
          </p:nvSpPr>
          <p:spPr bwMode="auto">
            <a:xfrm>
              <a:off x="1879" y="3494"/>
              <a:ext cx="5" cy="95"/>
            </a:xfrm>
            <a:prstGeom prst="rect">
              <a:avLst/>
            </a:prstGeom>
            <a:solidFill>
              <a:srgbClr val="C6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7" name="Rectangle 343"/>
            <p:cNvSpPr>
              <a:spLocks noChangeArrowheads="1"/>
            </p:cNvSpPr>
            <p:nvPr/>
          </p:nvSpPr>
          <p:spPr bwMode="auto">
            <a:xfrm>
              <a:off x="1884" y="3494"/>
              <a:ext cx="6" cy="95"/>
            </a:xfrm>
            <a:prstGeom prst="rect">
              <a:avLst/>
            </a:prstGeom>
            <a:solidFill>
              <a:srgbClr val="D1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8" name="Rectangle 344"/>
            <p:cNvSpPr>
              <a:spLocks noChangeArrowheads="1"/>
            </p:cNvSpPr>
            <p:nvPr/>
          </p:nvSpPr>
          <p:spPr bwMode="auto">
            <a:xfrm>
              <a:off x="1890" y="3494"/>
              <a:ext cx="5" cy="95"/>
            </a:xfrm>
            <a:prstGeom prst="rect">
              <a:avLst/>
            </a:prstGeom>
            <a:solidFill>
              <a:srgbClr val="DA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69" name="Rectangle 345"/>
            <p:cNvSpPr>
              <a:spLocks noChangeArrowheads="1"/>
            </p:cNvSpPr>
            <p:nvPr/>
          </p:nvSpPr>
          <p:spPr bwMode="auto">
            <a:xfrm>
              <a:off x="1895" y="3494"/>
              <a:ext cx="5" cy="9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70" name="Rectangle 346"/>
            <p:cNvSpPr>
              <a:spLocks noChangeArrowheads="1"/>
            </p:cNvSpPr>
            <p:nvPr/>
          </p:nvSpPr>
          <p:spPr bwMode="auto">
            <a:xfrm>
              <a:off x="1900" y="3494"/>
              <a:ext cx="5" cy="95"/>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71" name="Rectangle 347"/>
            <p:cNvSpPr>
              <a:spLocks noChangeArrowheads="1"/>
            </p:cNvSpPr>
            <p:nvPr/>
          </p:nvSpPr>
          <p:spPr bwMode="auto">
            <a:xfrm>
              <a:off x="1905" y="3494"/>
              <a:ext cx="6" cy="9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72" name="Rectangle 348"/>
            <p:cNvSpPr>
              <a:spLocks noChangeArrowheads="1"/>
            </p:cNvSpPr>
            <p:nvPr/>
          </p:nvSpPr>
          <p:spPr bwMode="auto">
            <a:xfrm>
              <a:off x="1911" y="3494"/>
              <a:ext cx="5" cy="9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73" name="Rectangle 349"/>
            <p:cNvSpPr>
              <a:spLocks noChangeArrowheads="1"/>
            </p:cNvSpPr>
            <p:nvPr/>
          </p:nvSpPr>
          <p:spPr bwMode="auto">
            <a:xfrm>
              <a:off x="1916" y="3494"/>
              <a:ext cx="5" cy="9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74" name="Rectangle 350"/>
            <p:cNvSpPr>
              <a:spLocks noChangeArrowheads="1"/>
            </p:cNvSpPr>
            <p:nvPr/>
          </p:nvSpPr>
          <p:spPr bwMode="auto">
            <a:xfrm>
              <a:off x="1921" y="3494"/>
              <a:ext cx="5" cy="95"/>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75" name="Rectangle 351"/>
            <p:cNvSpPr>
              <a:spLocks noChangeArrowheads="1"/>
            </p:cNvSpPr>
            <p:nvPr/>
          </p:nvSpPr>
          <p:spPr bwMode="auto">
            <a:xfrm>
              <a:off x="1926" y="3494"/>
              <a:ext cx="5" cy="95"/>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76" name="Freeform 352"/>
            <p:cNvSpPr>
              <a:spLocks noEditPoints="1"/>
            </p:cNvSpPr>
            <p:nvPr/>
          </p:nvSpPr>
          <p:spPr bwMode="auto">
            <a:xfrm>
              <a:off x="3046" y="3051"/>
              <a:ext cx="271" cy="232"/>
            </a:xfrm>
            <a:custGeom>
              <a:avLst/>
              <a:gdLst/>
              <a:ahLst/>
              <a:cxnLst>
                <a:cxn ang="0">
                  <a:pos x="3" y="0"/>
                </a:cxn>
                <a:cxn ang="0">
                  <a:pos x="19" y="14"/>
                </a:cxn>
                <a:cxn ang="0">
                  <a:pos x="16" y="18"/>
                </a:cxn>
                <a:cxn ang="0">
                  <a:pos x="0" y="4"/>
                </a:cxn>
                <a:cxn ang="0">
                  <a:pos x="3" y="0"/>
                </a:cxn>
                <a:cxn ang="0">
                  <a:pos x="31" y="24"/>
                </a:cxn>
                <a:cxn ang="0">
                  <a:pos x="47" y="37"/>
                </a:cxn>
                <a:cxn ang="0">
                  <a:pos x="44" y="42"/>
                </a:cxn>
                <a:cxn ang="0">
                  <a:pos x="28" y="28"/>
                </a:cxn>
                <a:cxn ang="0">
                  <a:pos x="31" y="24"/>
                </a:cxn>
                <a:cxn ang="0">
                  <a:pos x="59" y="47"/>
                </a:cxn>
                <a:cxn ang="0">
                  <a:pos x="75" y="61"/>
                </a:cxn>
                <a:cxn ang="0">
                  <a:pos x="72" y="65"/>
                </a:cxn>
                <a:cxn ang="0">
                  <a:pos x="56" y="52"/>
                </a:cxn>
                <a:cxn ang="0">
                  <a:pos x="59" y="47"/>
                </a:cxn>
                <a:cxn ang="0">
                  <a:pos x="87" y="71"/>
                </a:cxn>
                <a:cxn ang="0">
                  <a:pos x="103" y="85"/>
                </a:cxn>
                <a:cxn ang="0">
                  <a:pos x="100" y="89"/>
                </a:cxn>
                <a:cxn ang="0">
                  <a:pos x="84" y="75"/>
                </a:cxn>
                <a:cxn ang="0">
                  <a:pos x="87" y="71"/>
                </a:cxn>
                <a:cxn ang="0">
                  <a:pos x="115" y="95"/>
                </a:cxn>
                <a:cxn ang="0">
                  <a:pos x="131" y="109"/>
                </a:cxn>
                <a:cxn ang="0">
                  <a:pos x="128" y="113"/>
                </a:cxn>
                <a:cxn ang="0">
                  <a:pos x="112" y="99"/>
                </a:cxn>
                <a:cxn ang="0">
                  <a:pos x="115" y="95"/>
                </a:cxn>
                <a:cxn ang="0">
                  <a:pos x="143" y="119"/>
                </a:cxn>
                <a:cxn ang="0">
                  <a:pos x="159" y="133"/>
                </a:cxn>
                <a:cxn ang="0">
                  <a:pos x="156" y="137"/>
                </a:cxn>
                <a:cxn ang="0">
                  <a:pos x="140" y="123"/>
                </a:cxn>
                <a:cxn ang="0">
                  <a:pos x="143" y="119"/>
                </a:cxn>
                <a:cxn ang="0">
                  <a:pos x="171" y="143"/>
                </a:cxn>
                <a:cxn ang="0">
                  <a:pos x="187" y="156"/>
                </a:cxn>
                <a:cxn ang="0">
                  <a:pos x="184" y="160"/>
                </a:cxn>
                <a:cxn ang="0">
                  <a:pos x="168" y="147"/>
                </a:cxn>
                <a:cxn ang="0">
                  <a:pos x="171" y="143"/>
                </a:cxn>
                <a:cxn ang="0">
                  <a:pos x="199" y="167"/>
                </a:cxn>
                <a:cxn ang="0">
                  <a:pos x="215" y="180"/>
                </a:cxn>
                <a:cxn ang="0">
                  <a:pos x="212" y="184"/>
                </a:cxn>
                <a:cxn ang="0">
                  <a:pos x="196" y="171"/>
                </a:cxn>
                <a:cxn ang="0">
                  <a:pos x="199" y="167"/>
                </a:cxn>
                <a:cxn ang="0">
                  <a:pos x="227" y="191"/>
                </a:cxn>
                <a:cxn ang="0">
                  <a:pos x="243" y="204"/>
                </a:cxn>
                <a:cxn ang="0">
                  <a:pos x="240" y="208"/>
                </a:cxn>
                <a:cxn ang="0">
                  <a:pos x="224" y="195"/>
                </a:cxn>
                <a:cxn ang="0">
                  <a:pos x="227" y="191"/>
                </a:cxn>
                <a:cxn ang="0">
                  <a:pos x="255" y="214"/>
                </a:cxn>
                <a:cxn ang="0">
                  <a:pos x="271" y="228"/>
                </a:cxn>
                <a:cxn ang="0">
                  <a:pos x="268" y="232"/>
                </a:cxn>
                <a:cxn ang="0">
                  <a:pos x="252" y="219"/>
                </a:cxn>
                <a:cxn ang="0">
                  <a:pos x="255" y="214"/>
                </a:cxn>
              </a:cxnLst>
              <a:rect l="0" t="0" r="r" b="b"/>
              <a:pathLst>
                <a:path w="271" h="232">
                  <a:moveTo>
                    <a:pt x="3" y="0"/>
                  </a:moveTo>
                  <a:lnTo>
                    <a:pt x="19" y="14"/>
                  </a:lnTo>
                  <a:lnTo>
                    <a:pt x="16" y="18"/>
                  </a:lnTo>
                  <a:lnTo>
                    <a:pt x="0" y="4"/>
                  </a:lnTo>
                  <a:lnTo>
                    <a:pt x="3" y="0"/>
                  </a:lnTo>
                  <a:close/>
                  <a:moveTo>
                    <a:pt x="31" y="24"/>
                  </a:moveTo>
                  <a:lnTo>
                    <a:pt x="47" y="37"/>
                  </a:lnTo>
                  <a:lnTo>
                    <a:pt x="44" y="42"/>
                  </a:lnTo>
                  <a:lnTo>
                    <a:pt x="28" y="28"/>
                  </a:lnTo>
                  <a:lnTo>
                    <a:pt x="31" y="24"/>
                  </a:lnTo>
                  <a:close/>
                  <a:moveTo>
                    <a:pt x="59" y="47"/>
                  </a:moveTo>
                  <a:lnTo>
                    <a:pt x="75" y="61"/>
                  </a:lnTo>
                  <a:lnTo>
                    <a:pt x="72" y="65"/>
                  </a:lnTo>
                  <a:lnTo>
                    <a:pt x="56" y="52"/>
                  </a:lnTo>
                  <a:lnTo>
                    <a:pt x="59" y="47"/>
                  </a:lnTo>
                  <a:close/>
                  <a:moveTo>
                    <a:pt x="87" y="71"/>
                  </a:moveTo>
                  <a:lnTo>
                    <a:pt x="103" y="85"/>
                  </a:lnTo>
                  <a:lnTo>
                    <a:pt x="100" y="89"/>
                  </a:lnTo>
                  <a:lnTo>
                    <a:pt x="84" y="75"/>
                  </a:lnTo>
                  <a:lnTo>
                    <a:pt x="87" y="71"/>
                  </a:lnTo>
                  <a:close/>
                  <a:moveTo>
                    <a:pt x="115" y="95"/>
                  </a:moveTo>
                  <a:lnTo>
                    <a:pt x="131" y="109"/>
                  </a:lnTo>
                  <a:lnTo>
                    <a:pt x="128" y="113"/>
                  </a:lnTo>
                  <a:lnTo>
                    <a:pt x="112" y="99"/>
                  </a:lnTo>
                  <a:lnTo>
                    <a:pt x="115" y="95"/>
                  </a:lnTo>
                  <a:close/>
                  <a:moveTo>
                    <a:pt x="143" y="119"/>
                  </a:moveTo>
                  <a:lnTo>
                    <a:pt x="159" y="133"/>
                  </a:lnTo>
                  <a:lnTo>
                    <a:pt x="156" y="137"/>
                  </a:lnTo>
                  <a:lnTo>
                    <a:pt x="140" y="123"/>
                  </a:lnTo>
                  <a:lnTo>
                    <a:pt x="143" y="119"/>
                  </a:lnTo>
                  <a:close/>
                  <a:moveTo>
                    <a:pt x="171" y="143"/>
                  </a:moveTo>
                  <a:lnTo>
                    <a:pt x="187" y="156"/>
                  </a:lnTo>
                  <a:lnTo>
                    <a:pt x="184" y="160"/>
                  </a:lnTo>
                  <a:lnTo>
                    <a:pt x="168" y="147"/>
                  </a:lnTo>
                  <a:lnTo>
                    <a:pt x="171" y="143"/>
                  </a:lnTo>
                  <a:close/>
                  <a:moveTo>
                    <a:pt x="199" y="167"/>
                  </a:moveTo>
                  <a:lnTo>
                    <a:pt x="215" y="180"/>
                  </a:lnTo>
                  <a:lnTo>
                    <a:pt x="212" y="184"/>
                  </a:lnTo>
                  <a:lnTo>
                    <a:pt x="196" y="171"/>
                  </a:lnTo>
                  <a:lnTo>
                    <a:pt x="199" y="167"/>
                  </a:lnTo>
                  <a:close/>
                  <a:moveTo>
                    <a:pt x="227" y="191"/>
                  </a:moveTo>
                  <a:lnTo>
                    <a:pt x="243" y="204"/>
                  </a:lnTo>
                  <a:lnTo>
                    <a:pt x="240" y="208"/>
                  </a:lnTo>
                  <a:lnTo>
                    <a:pt x="224" y="195"/>
                  </a:lnTo>
                  <a:lnTo>
                    <a:pt x="227" y="191"/>
                  </a:lnTo>
                  <a:close/>
                  <a:moveTo>
                    <a:pt x="255" y="214"/>
                  </a:moveTo>
                  <a:lnTo>
                    <a:pt x="271" y="228"/>
                  </a:lnTo>
                  <a:lnTo>
                    <a:pt x="268" y="232"/>
                  </a:lnTo>
                  <a:lnTo>
                    <a:pt x="252" y="219"/>
                  </a:lnTo>
                  <a:lnTo>
                    <a:pt x="255" y="21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77" name="Freeform 353"/>
            <p:cNvSpPr>
              <a:spLocks noEditPoints="1"/>
            </p:cNvSpPr>
            <p:nvPr/>
          </p:nvSpPr>
          <p:spPr bwMode="auto">
            <a:xfrm>
              <a:off x="2616" y="2893"/>
              <a:ext cx="1319" cy="577"/>
            </a:xfrm>
            <a:custGeom>
              <a:avLst/>
              <a:gdLst/>
              <a:ahLst/>
              <a:cxnLst>
                <a:cxn ang="0">
                  <a:pos x="33" y="772"/>
                </a:cxn>
                <a:cxn ang="0">
                  <a:pos x="77" y="671"/>
                </a:cxn>
                <a:cxn ang="0">
                  <a:pos x="208" y="491"/>
                </a:cxn>
                <a:cxn ang="0">
                  <a:pos x="350" y="384"/>
                </a:cxn>
                <a:cxn ang="0">
                  <a:pos x="392" y="359"/>
                </a:cxn>
                <a:cxn ang="0">
                  <a:pos x="657" y="247"/>
                </a:cxn>
                <a:cxn ang="0">
                  <a:pos x="702" y="230"/>
                </a:cxn>
                <a:cxn ang="0">
                  <a:pos x="975" y="143"/>
                </a:cxn>
                <a:cxn ang="0">
                  <a:pos x="1018" y="115"/>
                </a:cxn>
                <a:cxn ang="0">
                  <a:pos x="1240" y="83"/>
                </a:cxn>
                <a:cxn ang="0">
                  <a:pos x="1525" y="43"/>
                </a:cxn>
                <a:cxn ang="0">
                  <a:pos x="1571" y="22"/>
                </a:cxn>
                <a:cxn ang="0">
                  <a:pos x="1860" y="19"/>
                </a:cxn>
                <a:cxn ang="0">
                  <a:pos x="2020" y="0"/>
                </a:cxn>
                <a:cxn ang="0">
                  <a:pos x="2132" y="2"/>
                </a:cxn>
                <a:cxn ang="0">
                  <a:pos x="2355" y="29"/>
                </a:cxn>
                <a:cxn ang="0">
                  <a:pos x="2644" y="43"/>
                </a:cxn>
                <a:cxn ang="0">
                  <a:pos x="2691" y="51"/>
                </a:cxn>
                <a:cxn ang="0">
                  <a:pos x="2971" y="120"/>
                </a:cxn>
                <a:cxn ang="0">
                  <a:pos x="3130" y="146"/>
                </a:cxn>
                <a:cxn ang="0">
                  <a:pos x="3298" y="200"/>
                </a:cxn>
                <a:cxn ang="0">
                  <a:pos x="3343" y="218"/>
                </a:cxn>
                <a:cxn ang="0">
                  <a:pos x="3597" y="354"/>
                </a:cxn>
                <a:cxn ang="0">
                  <a:pos x="3639" y="378"/>
                </a:cxn>
                <a:cxn ang="0">
                  <a:pos x="3829" y="497"/>
                </a:cxn>
                <a:cxn ang="0">
                  <a:pos x="3940" y="616"/>
                </a:cxn>
                <a:cxn ang="0">
                  <a:pos x="3990" y="701"/>
                </a:cxn>
                <a:cxn ang="0">
                  <a:pos x="4021" y="790"/>
                </a:cxn>
                <a:cxn ang="0">
                  <a:pos x="4007" y="951"/>
                </a:cxn>
                <a:cxn ang="0">
                  <a:pos x="3975" y="1053"/>
                </a:cxn>
                <a:cxn ang="0">
                  <a:pos x="3927" y="1134"/>
                </a:cxn>
                <a:cxn ang="0">
                  <a:pos x="3897" y="1195"/>
                </a:cxn>
                <a:cxn ang="0">
                  <a:pos x="3685" y="1374"/>
                </a:cxn>
                <a:cxn ang="0">
                  <a:pos x="3624" y="1391"/>
                </a:cxn>
                <a:cxn ang="0">
                  <a:pos x="3366" y="1515"/>
                </a:cxn>
                <a:cxn ang="0">
                  <a:pos x="3327" y="1547"/>
                </a:cxn>
                <a:cxn ang="0">
                  <a:pos x="3109" y="1602"/>
                </a:cxn>
                <a:cxn ang="0">
                  <a:pos x="2895" y="1671"/>
                </a:cxn>
                <a:cxn ang="0">
                  <a:pos x="2785" y="1694"/>
                </a:cxn>
                <a:cxn ang="0">
                  <a:pos x="2499" y="1733"/>
                </a:cxn>
                <a:cxn ang="0">
                  <a:pos x="2450" y="1722"/>
                </a:cxn>
                <a:cxn ang="0">
                  <a:pos x="2163" y="1756"/>
                </a:cxn>
                <a:cxn ang="0">
                  <a:pos x="2115" y="1757"/>
                </a:cxn>
                <a:cxn ang="0">
                  <a:pos x="1891" y="1741"/>
                </a:cxn>
                <a:cxn ang="0">
                  <a:pos x="1602" y="1741"/>
                </a:cxn>
                <a:cxn ang="0">
                  <a:pos x="1554" y="1735"/>
                </a:cxn>
                <a:cxn ang="0">
                  <a:pos x="1268" y="1697"/>
                </a:cxn>
                <a:cxn ang="0">
                  <a:pos x="1111" y="1666"/>
                </a:cxn>
                <a:cxn ang="0">
                  <a:pos x="944" y="1608"/>
                </a:cxn>
                <a:cxn ang="0">
                  <a:pos x="893" y="1611"/>
                </a:cxn>
                <a:cxn ang="0">
                  <a:pos x="620" y="1515"/>
                </a:cxn>
                <a:cxn ang="0">
                  <a:pos x="475" y="1447"/>
                </a:cxn>
                <a:cxn ang="0">
                  <a:pos x="322" y="1357"/>
                </a:cxn>
                <a:cxn ang="0">
                  <a:pos x="254" y="1289"/>
                </a:cxn>
                <a:cxn ang="0">
                  <a:pos x="196" y="1258"/>
                </a:cxn>
                <a:cxn ang="0">
                  <a:pos x="118" y="1175"/>
                </a:cxn>
                <a:cxn ang="0">
                  <a:pos x="55" y="1082"/>
                </a:cxn>
                <a:cxn ang="0">
                  <a:pos x="12" y="977"/>
                </a:cxn>
              </a:cxnLst>
              <a:rect l="0" t="0" r="r" b="b"/>
              <a:pathLst>
                <a:path w="4030" h="1759">
                  <a:moveTo>
                    <a:pt x="0" y="879"/>
                  </a:moveTo>
                  <a:lnTo>
                    <a:pt x="7" y="815"/>
                  </a:lnTo>
                  <a:lnTo>
                    <a:pt x="23" y="817"/>
                  </a:lnTo>
                  <a:lnTo>
                    <a:pt x="15" y="880"/>
                  </a:lnTo>
                  <a:lnTo>
                    <a:pt x="0" y="879"/>
                  </a:lnTo>
                  <a:close/>
                  <a:moveTo>
                    <a:pt x="17" y="767"/>
                  </a:moveTo>
                  <a:lnTo>
                    <a:pt x="39" y="706"/>
                  </a:lnTo>
                  <a:lnTo>
                    <a:pt x="54" y="712"/>
                  </a:lnTo>
                  <a:lnTo>
                    <a:pt x="33" y="772"/>
                  </a:lnTo>
                  <a:lnTo>
                    <a:pt x="17" y="767"/>
                  </a:lnTo>
                  <a:close/>
                  <a:moveTo>
                    <a:pt x="63" y="663"/>
                  </a:moveTo>
                  <a:lnTo>
                    <a:pt x="91" y="616"/>
                  </a:lnTo>
                  <a:cubicBezTo>
                    <a:pt x="91" y="616"/>
                    <a:pt x="91" y="616"/>
                    <a:pt x="91" y="615"/>
                  </a:cubicBezTo>
                  <a:lnTo>
                    <a:pt x="98" y="608"/>
                  </a:lnTo>
                  <a:lnTo>
                    <a:pt x="110" y="618"/>
                  </a:lnTo>
                  <a:lnTo>
                    <a:pt x="104" y="626"/>
                  </a:lnTo>
                  <a:lnTo>
                    <a:pt x="104" y="625"/>
                  </a:lnTo>
                  <a:lnTo>
                    <a:pt x="77" y="671"/>
                  </a:lnTo>
                  <a:lnTo>
                    <a:pt x="63" y="663"/>
                  </a:lnTo>
                  <a:close/>
                  <a:moveTo>
                    <a:pt x="129" y="571"/>
                  </a:moveTo>
                  <a:lnTo>
                    <a:pt x="159" y="535"/>
                  </a:lnTo>
                  <a:lnTo>
                    <a:pt x="173" y="523"/>
                  </a:lnTo>
                  <a:lnTo>
                    <a:pt x="184" y="535"/>
                  </a:lnTo>
                  <a:lnTo>
                    <a:pt x="172" y="546"/>
                  </a:lnTo>
                  <a:lnTo>
                    <a:pt x="141" y="581"/>
                  </a:lnTo>
                  <a:lnTo>
                    <a:pt x="129" y="571"/>
                  </a:lnTo>
                  <a:close/>
                  <a:moveTo>
                    <a:pt x="208" y="491"/>
                  </a:moveTo>
                  <a:lnTo>
                    <a:pt x="244" y="459"/>
                  </a:lnTo>
                  <a:lnTo>
                    <a:pt x="258" y="449"/>
                  </a:lnTo>
                  <a:lnTo>
                    <a:pt x="267" y="462"/>
                  </a:lnTo>
                  <a:lnTo>
                    <a:pt x="255" y="470"/>
                  </a:lnTo>
                  <a:lnTo>
                    <a:pt x="219" y="503"/>
                  </a:lnTo>
                  <a:lnTo>
                    <a:pt x="208" y="491"/>
                  </a:lnTo>
                  <a:close/>
                  <a:moveTo>
                    <a:pt x="297" y="421"/>
                  </a:moveTo>
                  <a:lnTo>
                    <a:pt x="346" y="386"/>
                  </a:lnTo>
                  <a:lnTo>
                    <a:pt x="350" y="384"/>
                  </a:lnTo>
                  <a:lnTo>
                    <a:pt x="358" y="397"/>
                  </a:lnTo>
                  <a:lnTo>
                    <a:pt x="355" y="399"/>
                  </a:lnTo>
                  <a:lnTo>
                    <a:pt x="306" y="434"/>
                  </a:lnTo>
                  <a:lnTo>
                    <a:pt x="297" y="421"/>
                  </a:lnTo>
                  <a:close/>
                  <a:moveTo>
                    <a:pt x="392" y="359"/>
                  </a:moveTo>
                  <a:lnTo>
                    <a:pt x="447" y="327"/>
                  </a:lnTo>
                  <a:lnTo>
                    <a:pt x="455" y="341"/>
                  </a:lnTo>
                  <a:lnTo>
                    <a:pt x="400" y="373"/>
                  </a:lnTo>
                  <a:lnTo>
                    <a:pt x="392" y="359"/>
                  </a:lnTo>
                  <a:close/>
                  <a:moveTo>
                    <a:pt x="490" y="305"/>
                  </a:moveTo>
                  <a:lnTo>
                    <a:pt x="548" y="277"/>
                  </a:lnTo>
                  <a:lnTo>
                    <a:pt x="555" y="292"/>
                  </a:lnTo>
                  <a:lnTo>
                    <a:pt x="497" y="320"/>
                  </a:lnTo>
                  <a:lnTo>
                    <a:pt x="490" y="305"/>
                  </a:lnTo>
                  <a:close/>
                  <a:moveTo>
                    <a:pt x="591" y="257"/>
                  </a:moveTo>
                  <a:lnTo>
                    <a:pt x="592" y="256"/>
                  </a:lnTo>
                  <a:lnTo>
                    <a:pt x="651" y="233"/>
                  </a:lnTo>
                  <a:lnTo>
                    <a:pt x="657" y="247"/>
                  </a:lnTo>
                  <a:lnTo>
                    <a:pt x="599" y="271"/>
                  </a:lnTo>
                  <a:lnTo>
                    <a:pt x="598" y="271"/>
                  </a:lnTo>
                  <a:lnTo>
                    <a:pt x="591" y="257"/>
                  </a:lnTo>
                  <a:close/>
                  <a:moveTo>
                    <a:pt x="696" y="215"/>
                  </a:moveTo>
                  <a:lnTo>
                    <a:pt x="735" y="199"/>
                  </a:lnTo>
                  <a:lnTo>
                    <a:pt x="756" y="192"/>
                  </a:lnTo>
                  <a:lnTo>
                    <a:pt x="761" y="207"/>
                  </a:lnTo>
                  <a:lnTo>
                    <a:pt x="741" y="214"/>
                  </a:lnTo>
                  <a:lnTo>
                    <a:pt x="702" y="230"/>
                  </a:lnTo>
                  <a:lnTo>
                    <a:pt x="696" y="215"/>
                  </a:lnTo>
                  <a:close/>
                  <a:moveTo>
                    <a:pt x="802" y="177"/>
                  </a:moveTo>
                  <a:lnTo>
                    <a:pt x="863" y="158"/>
                  </a:lnTo>
                  <a:lnTo>
                    <a:pt x="868" y="173"/>
                  </a:lnTo>
                  <a:lnTo>
                    <a:pt x="807" y="193"/>
                  </a:lnTo>
                  <a:lnTo>
                    <a:pt x="802" y="177"/>
                  </a:lnTo>
                  <a:close/>
                  <a:moveTo>
                    <a:pt x="909" y="144"/>
                  </a:moveTo>
                  <a:lnTo>
                    <a:pt x="971" y="127"/>
                  </a:lnTo>
                  <a:lnTo>
                    <a:pt x="975" y="143"/>
                  </a:lnTo>
                  <a:lnTo>
                    <a:pt x="914" y="159"/>
                  </a:lnTo>
                  <a:lnTo>
                    <a:pt x="909" y="144"/>
                  </a:lnTo>
                  <a:close/>
                  <a:moveTo>
                    <a:pt x="1018" y="115"/>
                  </a:moveTo>
                  <a:lnTo>
                    <a:pt x="1056" y="105"/>
                  </a:lnTo>
                  <a:lnTo>
                    <a:pt x="1080" y="100"/>
                  </a:lnTo>
                  <a:lnTo>
                    <a:pt x="1084" y="115"/>
                  </a:lnTo>
                  <a:lnTo>
                    <a:pt x="1061" y="120"/>
                  </a:lnTo>
                  <a:lnTo>
                    <a:pt x="1022" y="130"/>
                  </a:lnTo>
                  <a:lnTo>
                    <a:pt x="1018" y="115"/>
                  </a:lnTo>
                  <a:close/>
                  <a:moveTo>
                    <a:pt x="1128" y="90"/>
                  </a:moveTo>
                  <a:lnTo>
                    <a:pt x="1190" y="77"/>
                  </a:lnTo>
                  <a:lnTo>
                    <a:pt x="1194" y="93"/>
                  </a:lnTo>
                  <a:lnTo>
                    <a:pt x="1131" y="106"/>
                  </a:lnTo>
                  <a:lnTo>
                    <a:pt x="1128" y="90"/>
                  </a:lnTo>
                  <a:close/>
                  <a:moveTo>
                    <a:pt x="1238" y="68"/>
                  </a:moveTo>
                  <a:lnTo>
                    <a:pt x="1301" y="57"/>
                  </a:lnTo>
                  <a:lnTo>
                    <a:pt x="1304" y="73"/>
                  </a:lnTo>
                  <a:lnTo>
                    <a:pt x="1240" y="83"/>
                  </a:lnTo>
                  <a:lnTo>
                    <a:pt x="1238" y="68"/>
                  </a:lnTo>
                  <a:close/>
                  <a:moveTo>
                    <a:pt x="1348" y="50"/>
                  </a:moveTo>
                  <a:lnTo>
                    <a:pt x="1412" y="39"/>
                  </a:lnTo>
                  <a:lnTo>
                    <a:pt x="1414" y="55"/>
                  </a:lnTo>
                  <a:lnTo>
                    <a:pt x="1351" y="66"/>
                  </a:lnTo>
                  <a:lnTo>
                    <a:pt x="1348" y="50"/>
                  </a:lnTo>
                  <a:close/>
                  <a:moveTo>
                    <a:pt x="1460" y="34"/>
                  </a:moveTo>
                  <a:lnTo>
                    <a:pt x="1523" y="27"/>
                  </a:lnTo>
                  <a:lnTo>
                    <a:pt x="1525" y="43"/>
                  </a:lnTo>
                  <a:lnTo>
                    <a:pt x="1462" y="50"/>
                  </a:lnTo>
                  <a:lnTo>
                    <a:pt x="1460" y="34"/>
                  </a:lnTo>
                  <a:close/>
                  <a:moveTo>
                    <a:pt x="1571" y="22"/>
                  </a:moveTo>
                  <a:lnTo>
                    <a:pt x="1610" y="18"/>
                  </a:lnTo>
                  <a:lnTo>
                    <a:pt x="1635" y="16"/>
                  </a:lnTo>
                  <a:lnTo>
                    <a:pt x="1636" y="32"/>
                  </a:lnTo>
                  <a:lnTo>
                    <a:pt x="1611" y="33"/>
                  </a:lnTo>
                  <a:lnTo>
                    <a:pt x="1573" y="38"/>
                  </a:lnTo>
                  <a:lnTo>
                    <a:pt x="1571" y="22"/>
                  </a:lnTo>
                  <a:close/>
                  <a:moveTo>
                    <a:pt x="1683" y="13"/>
                  </a:moveTo>
                  <a:lnTo>
                    <a:pt x="1747" y="9"/>
                  </a:lnTo>
                  <a:lnTo>
                    <a:pt x="1748" y="25"/>
                  </a:lnTo>
                  <a:lnTo>
                    <a:pt x="1684" y="29"/>
                  </a:lnTo>
                  <a:lnTo>
                    <a:pt x="1683" y="13"/>
                  </a:lnTo>
                  <a:close/>
                  <a:moveTo>
                    <a:pt x="1795" y="5"/>
                  </a:moveTo>
                  <a:lnTo>
                    <a:pt x="1810" y="4"/>
                  </a:lnTo>
                  <a:lnTo>
                    <a:pt x="1860" y="3"/>
                  </a:lnTo>
                  <a:lnTo>
                    <a:pt x="1860" y="19"/>
                  </a:lnTo>
                  <a:lnTo>
                    <a:pt x="1811" y="20"/>
                  </a:lnTo>
                  <a:lnTo>
                    <a:pt x="1796" y="21"/>
                  </a:lnTo>
                  <a:lnTo>
                    <a:pt x="1795" y="5"/>
                  </a:lnTo>
                  <a:close/>
                  <a:moveTo>
                    <a:pt x="1908" y="2"/>
                  </a:moveTo>
                  <a:lnTo>
                    <a:pt x="1972" y="1"/>
                  </a:lnTo>
                  <a:lnTo>
                    <a:pt x="1972" y="17"/>
                  </a:lnTo>
                  <a:lnTo>
                    <a:pt x="1908" y="18"/>
                  </a:lnTo>
                  <a:lnTo>
                    <a:pt x="1908" y="2"/>
                  </a:lnTo>
                  <a:close/>
                  <a:moveTo>
                    <a:pt x="2020" y="0"/>
                  </a:moveTo>
                  <a:lnTo>
                    <a:pt x="2084" y="1"/>
                  </a:lnTo>
                  <a:lnTo>
                    <a:pt x="2084" y="17"/>
                  </a:lnTo>
                  <a:lnTo>
                    <a:pt x="2020" y="16"/>
                  </a:lnTo>
                  <a:lnTo>
                    <a:pt x="2020" y="0"/>
                  </a:lnTo>
                  <a:close/>
                  <a:moveTo>
                    <a:pt x="2132" y="2"/>
                  </a:moveTo>
                  <a:lnTo>
                    <a:pt x="2196" y="4"/>
                  </a:lnTo>
                  <a:lnTo>
                    <a:pt x="2196" y="20"/>
                  </a:lnTo>
                  <a:lnTo>
                    <a:pt x="2132" y="18"/>
                  </a:lnTo>
                  <a:lnTo>
                    <a:pt x="2132" y="2"/>
                  </a:lnTo>
                  <a:close/>
                  <a:moveTo>
                    <a:pt x="2244" y="6"/>
                  </a:moveTo>
                  <a:lnTo>
                    <a:pt x="2308" y="10"/>
                  </a:lnTo>
                  <a:lnTo>
                    <a:pt x="2307" y="26"/>
                  </a:lnTo>
                  <a:lnTo>
                    <a:pt x="2243" y="22"/>
                  </a:lnTo>
                  <a:lnTo>
                    <a:pt x="2244" y="6"/>
                  </a:lnTo>
                  <a:close/>
                  <a:moveTo>
                    <a:pt x="2356" y="13"/>
                  </a:moveTo>
                  <a:lnTo>
                    <a:pt x="2420" y="17"/>
                  </a:lnTo>
                  <a:lnTo>
                    <a:pt x="2419" y="33"/>
                  </a:lnTo>
                  <a:lnTo>
                    <a:pt x="2355" y="29"/>
                  </a:lnTo>
                  <a:lnTo>
                    <a:pt x="2356" y="13"/>
                  </a:lnTo>
                  <a:close/>
                  <a:moveTo>
                    <a:pt x="2468" y="23"/>
                  </a:moveTo>
                  <a:lnTo>
                    <a:pt x="2532" y="30"/>
                  </a:lnTo>
                  <a:lnTo>
                    <a:pt x="2530" y="46"/>
                  </a:lnTo>
                  <a:lnTo>
                    <a:pt x="2467" y="39"/>
                  </a:lnTo>
                  <a:lnTo>
                    <a:pt x="2468" y="23"/>
                  </a:lnTo>
                  <a:close/>
                  <a:moveTo>
                    <a:pt x="2580" y="35"/>
                  </a:moveTo>
                  <a:lnTo>
                    <a:pt x="2613" y="39"/>
                  </a:lnTo>
                  <a:lnTo>
                    <a:pt x="2644" y="43"/>
                  </a:lnTo>
                  <a:lnTo>
                    <a:pt x="2641" y="59"/>
                  </a:lnTo>
                  <a:lnTo>
                    <a:pt x="2612" y="54"/>
                  </a:lnTo>
                  <a:lnTo>
                    <a:pt x="2578" y="51"/>
                  </a:lnTo>
                  <a:lnTo>
                    <a:pt x="2580" y="35"/>
                  </a:lnTo>
                  <a:close/>
                  <a:moveTo>
                    <a:pt x="2691" y="51"/>
                  </a:moveTo>
                  <a:lnTo>
                    <a:pt x="2754" y="61"/>
                  </a:lnTo>
                  <a:lnTo>
                    <a:pt x="2752" y="77"/>
                  </a:lnTo>
                  <a:lnTo>
                    <a:pt x="2689" y="67"/>
                  </a:lnTo>
                  <a:lnTo>
                    <a:pt x="2691" y="51"/>
                  </a:lnTo>
                  <a:close/>
                  <a:moveTo>
                    <a:pt x="2802" y="69"/>
                  </a:moveTo>
                  <a:lnTo>
                    <a:pt x="2865" y="82"/>
                  </a:lnTo>
                  <a:lnTo>
                    <a:pt x="2862" y="98"/>
                  </a:lnTo>
                  <a:lnTo>
                    <a:pt x="2799" y="85"/>
                  </a:lnTo>
                  <a:lnTo>
                    <a:pt x="2802" y="69"/>
                  </a:lnTo>
                  <a:close/>
                  <a:moveTo>
                    <a:pt x="2912" y="92"/>
                  </a:moveTo>
                  <a:lnTo>
                    <a:pt x="2974" y="105"/>
                  </a:lnTo>
                  <a:lnTo>
                    <a:pt x="2975" y="105"/>
                  </a:lnTo>
                  <a:lnTo>
                    <a:pt x="2971" y="120"/>
                  </a:lnTo>
                  <a:lnTo>
                    <a:pt x="2971" y="120"/>
                  </a:lnTo>
                  <a:lnTo>
                    <a:pt x="2909" y="108"/>
                  </a:lnTo>
                  <a:lnTo>
                    <a:pt x="2912" y="92"/>
                  </a:lnTo>
                  <a:close/>
                  <a:moveTo>
                    <a:pt x="3022" y="117"/>
                  </a:moveTo>
                  <a:lnTo>
                    <a:pt x="3083" y="134"/>
                  </a:lnTo>
                  <a:lnTo>
                    <a:pt x="3079" y="149"/>
                  </a:lnTo>
                  <a:lnTo>
                    <a:pt x="3017" y="133"/>
                  </a:lnTo>
                  <a:lnTo>
                    <a:pt x="3022" y="117"/>
                  </a:lnTo>
                  <a:close/>
                  <a:moveTo>
                    <a:pt x="3130" y="146"/>
                  </a:moveTo>
                  <a:lnTo>
                    <a:pt x="3141" y="149"/>
                  </a:lnTo>
                  <a:lnTo>
                    <a:pt x="3191" y="165"/>
                  </a:lnTo>
                  <a:lnTo>
                    <a:pt x="3186" y="180"/>
                  </a:lnTo>
                  <a:lnTo>
                    <a:pt x="3136" y="164"/>
                  </a:lnTo>
                  <a:lnTo>
                    <a:pt x="3126" y="161"/>
                  </a:lnTo>
                  <a:lnTo>
                    <a:pt x="3130" y="146"/>
                  </a:lnTo>
                  <a:close/>
                  <a:moveTo>
                    <a:pt x="3237" y="180"/>
                  </a:moveTo>
                  <a:lnTo>
                    <a:pt x="3295" y="199"/>
                  </a:lnTo>
                  <a:lnTo>
                    <a:pt x="3298" y="200"/>
                  </a:lnTo>
                  <a:lnTo>
                    <a:pt x="3293" y="215"/>
                  </a:lnTo>
                  <a:lnTo>
                    <a:pt x="3290" y="214"/>
                  </a:lnTo>
                  <a:lnTo>
                    <a:pt x="3232" y="195"/>
                  </a:lnTo>
                  <a:lnTo>
                    <a:pt x="3237" y="180"/>
                  </a:lnTo>
                  <a:close/>
                  <a:moveTo>
                    <a:pt x="3343" y="218"/>
                  </a:moveTo>
                  <a:lnTo>
                    <a:pt x="3403" y="242"/>
                  </a:lnTo>
                  <a:lnTo>
                    <a:pt x="3397" y="257"/>
                  </a:lnTo>
                  <a:lnTo>
                    <a:pt x="3337" y="233"/>
                  </a:lnTo>
                  <a:lnTo>
                    <a:pt x="3343" y="218"/>
                  </a:lnTo>
                  <a:close/>
                  <a:moveTo>
                    <a:pt x="3448" y="260"/>
                  </a:moveTo>
                  <a:lnTo>
                    <a:pt x="3505" y="288"/>
                  </a:lnTo>
                  <a:lnTo>
                    <a:pt x="3498" y="303"/>
                  </a:lnTo>
                  <a:lnTo>
                    <a:pt x="3441" y="275"/>
                  </a:lnTo>
                  <a:lnTo>
                    <a:pt x="3448" y="260"/>
                  </a:lnTo>
                  <a:close/>
                  <a:moveTo>
                    <a:pt x="3549" y="309"/>
                  </a:moveTo>
                  <a:lnTo>
                    <a:pt x="3568" y="318"/>
                  </a:lnTo>
                  <a:lnTo>
                    <a:pt x="3605" y="340"/>
                  </a:lnTo>
                  <a:lnTo>
                    <a:pt x="3597" y="354"/>
                  </a:lnTo>
                  <a:lnTo>
                    <a:pt x="3561" y="333"/>
                  </a:lnTo>
                  <a:lnTo>
                    <a:pt x="3542" y="323"/>
                  </a:lnTo>
                  <a:lnTo>
                    <a:pt x="3549" y="309"/>
                  </a:lnTo>
                  <a:close/>
                  <a:moveTo>
                    <a:pt x="3647" y="364"/>
                  </a:moveTo>
                  <a:lnTo>
                    <a:pt x="3684" y="386"/>
                  </a:lnTo>
                  <a:lnTo>
                    <a:pt x="3702" y="398"/>
                  </a:lnTo>
                  <a:lnTo>
                    <a:pt x="3693" y="411"/>
                  </a:lnTo>
                  <a:lnTo>
                    <a:pt x="3676" y="399"/>
                  </a:lnTo>
                  <a:lnTo>
                    <a:pt x="3639" y="378"/>
                  </a:lnTo>
                  <a:lnTo>
                    <a:pt x="3647" y="364"/>
                  </a:lnTo>
                  <a:close/>
                  <a:moveTo>
                    <a:pt x="3741" y="426"/>
                  </a:moveTo>
                  <a:lnTo>
                    <a:pt x="3786" y="458"/>
                  </a:lnTo>
                  <a:lnTo>
                    <a:pt x="3793" y="464"/>
                  </a:lnTo>
                  <a:lnTo>
                    <a:pt x="3783" y="476"/>
                  </a:lnTo>
                  <a:lnTo>
                    <a:pt x="3777" y="471"/>
                  </a:lnTo>
                  <a:lnTo>
                    <a:pt x="3732" y="439"/>
                  </a:lnTo>
                  <a:lnTo>
                    <a:pt x="3741" y="426"/>
                  </a:lnTo>
                  <a:close/>
                  <a:moveTo>
                    <a:pt x="3829" y="497"/>
                  </a:moveTo>
                  <a:lnTo>
                    <a:pt x="3871" y="535"/>
                  </a:lnTo>
                  <a:lnTo>
                    <a:pt x="3877" y="541"/>
                  </a:lnTo>
                  <a:lnTo>
                    <a:pt x="3864" y="551"/>
                  </a:lnTo>
                  <a:lnTo>
                    <a:pt x="3860" y="546"/>
                  </a:lnTo>
                  <a:lnTo>
                    <a:pt x="3818" y="509"/>
                  </a:lnTo>
                  <a:lnTo>
                    <a:pt x="3829" y="497"/>
                  </a:lnTo>
                  <a:close/>
                  <a:moveTo>
                    <a:pt x="3908" y="578"/>
                  </a:moveTo>
                  <a:lnTo>
                    <a:pt x="3940" y="615"/>
                  </a:lnTo>
                  <a:cubicBezTo>
                    <a:pt x="3940" y="616"/>
                    <a:pt x="3940" y="616"/>
                    <a:pt x="3940" y="616"/>
                  </a:cubicBezTo>
                  <a:lnTo>
                    <a:pt x="3948" y="629"/>
                  </a:lnTo>
                  <a:lnTo>
                    <a:pt x="3934" y="637"/>
                  </a:lnTo>
                  <a:lnTo>
                    <a:pt x="3927" y="625"/>
                  </a:lnTo>
                  <a:lnTo>
                    <a:pt x="3927" y="626"/>
                  </a:lnTo>
                  <a:lnTo>
                    <a:pt x="3895" y="588"/>
                  </a:lnTo>
                  <a:lnTo>
                    <a:pt x="3908" y="578"/>
                  </a:lnTo>
                  <a:close/>
                  <a:moveTo>
                    <a:pt x="3972" y="670"/>
                  </a:moveTo>
                  <a:lnTo>
                    <a:pt x="3989" y="699"/>
                  </a:lnTo>
                  <a:cubicBezTo>
                    <a:pt x="3990" y="700"/>
                    <a:pt x="3990" y="700"/>
                    <a:pt x="3990" y="701"/>
                  </a:cubicBezTo>
                  <a:lnTo>
                    <a:pt x="4000" y="729"/>
                  </a:lnTo>
                  <a:lnTo>
                    <a:pt x="3985" y="735"/>
                  </a:lnTo>
                  <a:lnTo>
                    <a:pt x="3975" y="706"/>
                  </a:lnTo>
                  <a:lnTo>
                    <a:pt x="3976" y="708"/>
                  </a:lnTo>
                  <a:lnTo>
                    <a:pt x="3958" y="679"/>
                  </a:lnTo>
                  <a:lnTo>
                    <a:pt x="3972" y="670"/>
                  </a:lnTo>
                  <a:close/>
                  <a:moveTo>
                    <a:pt x="4016" y="775"/>
                  </a:moveTo>
                  <a:lnTo>
                    <a:pt x="4021" y="788"/>
                  </a:lnTo>
                  <a:cubicBezTo>
                    <a:pt x="4021" y="788"/>
                    <a:pt x="4021" y="789"/>
                    <a:pt x="4021" y="790"/>
                  </a:cubicBezTo>
                  <a:lnTo>
                    <a:pt x="4027" y="839"/>
                  </a:lnTo>
                  <a:lnTo>
                    <a:pt x="4011" y="841"/>
                  </a:lnTo>
                  <a:lnTo>
                    <a:pt x="4006" y="791"/>
                  </a:lnTo>
                  <a:lnTo>
                    <a:pt x="4006" y="793"/>
                  </a:lnTo>
                  <a:lnTo>
                    <a:pt x="4001" y="780"/>
                  </a:lnTo>
                  <a:lnTo>
                    <a:pt x="4016" y="775"/>
                  </a:lnTo>
                  <a:close/>
                  <a:moveTo>
                    <a:pt x="4030" y="889"/>
                  </a:moveTo>
                  <a:lnTo>
                    <a:pt x="4023" y="953"/>
                  </a:lnTo>
                  <a:lnTo>
                    <a:pt x="4007" y="951"/>
                  </a:lnTo>
                  <a:lnTo>
                    <a:pt x="4015" y="887"/>
                  </a:lnTo>
                  <a:lnTo>
                    <a:pt x="4030" y="889"/>
                  </a:lnTo>
                  <a:close/>
                  <a:moveTo>
                    <a:pt x="4011" y="1001"/>
                  </a:moveTo>
                  <a:lnTo>
                    <a:pt x="3990" y="1058"/>
                  </a:lnTo>
                  <a:cubicBezTo>
                    <a:pt x="3990" y="1059"/>
                    <a:pt x="3990" y="1059"/>
                    <a:pt x="3989" y="1060"/>
                  </a:cubicBezTo>
                  <a:lnTo>
                    <a:pt x="3988" y="1062"/>
                  </a:lnTo>
                  <a:lnTo>
                    <a:pt x="3974" y="1054"/>
                  </a:lnTo>
                  <a:lnTo>
                    <a:pt x="3976" y="1051"/>
                  </a:lnTo>
                  <a:lnTo>
                    <a:pt x="3975" y="1053"/>
                  </a:lnTo>
                  <a:lnTo>
                    <a:pt x="3995" y="995"/>
                  </a:lnTo>
                  <a:lnTo>
                    <a:pt x="4011" y="1001"/>
                  </a:lnTo>
                  <a:close/>
                  <a:moveTo>
                    <a:pt x="3963" y="1103"/>
                  </a:moveTo>
                  <a:lnTo>
                    <a:pt x="3940" y="1143"/>
                  </a:lnTo>
                  <a:cubicBezTo>
                    <a:pt x="3940" y="1143"/>
                    <a:pt x="3940" y="1143"/>
                    <a:pt x="3940" y="1144"/>
                  </a:cubicBezTo>
                  <a:lnTo>
                    <a:pt x="3928" y="1158"/>
                  </a:lnTo>
                  <a:lnTo>
                    <a:pt x="3915" y="1148"/>
                  </a:lnTo>
                  <a:lnTo>
                    <a:pt x="3927" y="1133"/>
                  </a:lnTo>
                  <a:lnTo>
                    <a:pt x="3927" y="1134"/>
                  </a:lnTo>
                  <a:lnTo>
                    <a:pt x="3950" y="1095"/>
                  </a:lnTo>
                  <a:lnTo>
                    <a:pt x="3963" y="1103"/>
                  </a:lnTo>
                  <a:close/>
                  <a:moveTo>
                    <a:pt x="3897" y="1195"/>
                  </a:moveTo>
                  <a:lnTo>
                    <a:pt x="3872" y="1225"/>
                  </a:lnTo>
                  <a:lnTo>
                    <a:pt x="3852" y="1242"/>
                  </a:lnTo>
                  <a:lnTo>
                    <a:pt x="3842" y="1230"/>
                  </a:lnTo>
                  <a:lnTo>
                    <a:pt x="3859" y="1214"/>
                  </a:lnTo>
                  <a:lnTo>
                    <a:pt x="3884" y="1184"/>
                  </a:lnTo>
                  <a:lnTo>
                    <a:pt x="3897" y="1195"/>
                  </a:lnTo>
                  <a:close/>
                  <a:moveTo>
                    <a:pt x="3817" y="1274"/>
                  </a:moveTo>
                  <a:lnTo>
                    <a:pt x="3787" y="1301"/>
                  </a:lnTo>
                  <a:lnTo>
                    <a:pt x="3767" y="1316"/>
                  </a:lnTo>
                  <a:lnTo>
                    <a:pt x="3757" y="1303"/>
                  </a:lnTo>
                  <a:lnTo>
                    <a:pt x="3776" y="1290"/>
                  </a:lnTo>
                  <a:lnTo>
                    <a:pt x="3806" y="1263"/>
                  </a:lnTo>
                  <a:lnTo>
                    <a:pt x="3817" y="1274"/>
                  </a:lnTo>
                  <a:close/>
                  <a:moveTo>
                    <a:pt x="3728" y="1344"/>
                  </a:moveTo>
                  <a:lnTo>
                    <a:pt x="3685" y="1374"/>
                  </a:lnTo>
                  <a:lnTo>
                    <a:pt x="3674" y="1380"/>
                  </a:lnTo>
                  <a:lnTo>
                    <a:pt x="3666" y="1367"/>
                  </a:lnTo>
                  <a:lnTo>
                    <a:pt x="3676" y="1361"/>
                  </a:lnTo>
                  <a:lnTo>
                    <a:pt x="3718" y="1331"/>
                  </a:lnTo>
                  <a:lnTo>
                    <a:pt x="3728" y="1344"/>
                  </a:lnTo>
                  <a:close/>
                  <a:moveTo>
                    <a:pt x="3632" y="1404"/>
                  </a:moveTo>
                  <a:lnTo>
                    <a:pt x="3577" y="1436"/>
                  </a:lnTo>
                  <a:lnTo>
                    <a:pt x="3569" y="1423"/>
                  </a:lnTo>
                  <a:lnTo>
                    <a:pt x="3624" y="1391"/>
                  </a:lnTo>
                  <a:lnTo>
                    <a:pt x="3632" y="1404"/>
                  </a:lnTo>
                  <a:close/>
                  <a:moveTo>
                    <a:pt x="3534" y="1458"/>
                  </a:moveTo>
                  <a:lnTo>
                    <a:pt x="3476" y="1486"/>
                  </a:lnTo>
                  <a:lnTo>
                    <a:pt x="3469" y="1472"/>
                  </a:lnTo>
                  <a:lnTo>
                    <a:pt x="3527" y="1444"/>
                  </a:lnTo>
                  <a:lnTo>
                    <a:pt x="3534" y="1458"/>
                  </a:lnTo>
                  <a:close/>
                  <a:moveTo>
                    <a:pt x="3432" y="1507"/>
                  </a:moveTo>
                  <a:lnTo>
                    <a:pt x="3372" y="1530"/>
                  </a:lnTo>
                  <a:lnTo>
                    <a:pt x="3366" y="1515"/>
                  </a:lnTo>
                  <a:lnTo>
                    <a:pt x="3426" y="1492"/>
                  </a:lnTo>
                  <a:lnTo>
                    <a:pt x="3432" y="1507"/>
                  </a:lnTo>
                  <a:close/>
                  <a:moveTo>
                    <a:pt x="3327" y="1547"/>
                  </a:moveTo>
                  <a:lnTo>
                    <a:pt x="3295" y="1560"/>
                  </a:lnTo>
                  <a:lnTo>
                    <a:pt x="3267" y="1569"/>
                  </a:lnTo>
                  <a:lnTo>
                    <a:pt x="3262" y="1554"/>
                  </a:lnTo>
                  <a:lnTo>
                    <a:pt x="3290" y="1545"/>
                  </a:lnTo>
                  <a:lnTo>
                    <a:pt x="3321" y="1532"/>
                  </a:lnTo>
                  <a:lnTo>
                    <a:pt x="3327" y="1547"/>
                  </a:lnTo>
                  <a:close/>
                  <a:moveTo>
                    <a:pt x="3221" y="1584"/>
                  </a:moveTo>
                  <a:lnTo>
                    <a:pt x="3160" y="1604"/>
                  </a:lnTo>
                  <a:lnTo>
                    <a:pt x="3155" y="1589"/>
                  </a:lnTo>
                  <a:lnTo>
                    <a:pt x="3216" y="1569"/>
                  </a:lnTo>
                  <a:lnTo>
                    <a:pt x="3221" y="1584"/>
                  </a:lnTo>
                  <a:close/>
                  <a:moveTo>
                    <a:pt x="3113" y="1617"/>
                  </a:moveTo>
                  <a:lnTo>
                    <a:pt x="3052" y="1634"/>
                  </a:lnTo>
                  <a:lnTo>
                    <a:pt x="3047" y="1618"/>
                  </a:lnTo>
                  <a:lnTo>
                    <a:pt x="3109" y="1602"/>
                  </a:lnTo>
                  <a:lnTo>
                    <a:pt x="3113" y="1617"/>
                  </a:lnTo>
                  <a:close/>
                  <a:moveTo>
                    <a:pt x="3005" y="1646"/>
                  </a:moveTo>
                  <a:lnTo>
                    <a:pt x="2975" y="1654"/>
                  </a:lnTo>
                  <a:lnTo>
                    <a:pt x="2942" y="1661"/>
                  </a:lnTo>
                  <a:lnTo>
                    <a:pt x="2939" y="1645"/>
                  </a:lnTo>
                  <a:lnTo>
                    <a:pt x="2970" y="1639"/>
                  </a:lnTo>
                  <a:lnTo>
                    <a:pt x="3001" y="1631"/>
                  </a:lnTo>
                  <a:lnTo>
                    <a:pt x="3005" y="1646"/>
                  </a:lnTo>
                  <a:close/>
                  <a:moveTo>
                    <a:pt x="2895" y="1671"/>
                  </a:moveTo>
                  <a:lnTo>
                    <a:pt x="2833" y="1684"/>
                  </a:lnTo>
                  <a:lnTo>
                    <a:pt x="2829" y="1669"/>
                  </a:lnTo>
                  <a:lnTo>
                    <a:pt x="2892" y="1655"/>
                  </a:lnTo>
                  <a:lnTo>
                    <a:pt x="2895" y="1671"/>
                  </a:lnTo>
                  <a:close/>
                  <a:moveTo>
                    <a:pt x="2785" y="1694"/>
                  </a:moveTo>
                  <a:lnTo>
                    <a:pt x="2722" y="1703"/>
                  </a:lnTo>
                  <a:lnTo>
                    <a:pt x="2719" y="1688"/>
                  </a:lnTo>
                  <a:lnTo>
                    <a:pt x="2783" y="1678"/>
                  </a:lnTo>
                  <a:lnTo>
                    <a:pt x="2785" y="1694"/>
                  </a:lnTo>
                  <a:close/>
                  <a:moveTo>
                    <a:pt x="2674" y="1711"/>
                  </a:moveTo>
                  <a:lnTo>
                    <a:pt x="2614" y="1720"/>
                  </a:lnTo>
                  <a:lnTo>
                    <a:pt x="2611" y="1721"/>
                  </a:lnTo>
                  <a:lnTo>
                    <a:pt x="2609" y="1705"/>
                  </a:lnTo>
                  <a:lnTo>
                    <a:pt x="2611" y="1705"/>
                  </a:lnTo>
                  <a:lnTo>
                    <a:pt x="2672" y="1695"/>
                  </a:lnTo>
                  <a:lnTo>
                    <a:pt x="2674" y="1711"/>
                  </a:lnTo>
                  <a:close/>
                  <a:moveTo>
                    <a:pt x="2563" y="1726"/>
                  </a:moveTo>
                  <a:lnTo>
                    <a:pt x="2499" y="1733"/>
                  </a:lnTo>
                  <a:lnTo>
                    <a:pt x="2498" y="1717"/>
                  </a:lnTo>
                  <a:lnTo>
                    <a:pt x="2561" y="1710"/>
                  </a:lnTo>
                  <a:lnTo>
                    <a:pt x="2563" y="1726"/>
                  </a:lnTo>
                  <a:close/>
                  <a:moveTo>
                    <a:pt x="2451" y="1738"/>
                  </a:moveTo>
                  <a:lnTo>
                    <a:pt x="2421" y="1741"/>
                  </a:lnTo>
                  <a:lnTo>
                    <a:pt x="2387" y="1744"/>
                  </a:lnTo>
                  <a:lnTo>
                    <a:pt x="2386" y="1728"/>
                  </a:lnTo>
                  <a:lnTo>
                    <a:pt x="2420" y="1726"/>
                  </a:lnTo>
                  <a:lnTo>
                    <a:pt x="2450" y="1722"/>
                  </a:lnTo>
                  <a:lnTo>
                    <a:pt x="2451" y="1738"/>
                  </a:lnTo>
                  <a:close/>
                  <a:moveTo>
                    <a:pt x="2339" y="1747"/>
                  </a:moveTo>
                  <a:lnTo>
                    <a:pt x="2275" y="1751"/>
                  </a:lnTo>
                  <a:lnTo>
                    <a:pt x="2274" y="1735"/>
                  </a:lnTo>
                  <a:lnTo>
                    <a:pt x="2338" y="1731"/>
                  </a:lnTo>
                  <a:lnTo>
                    <a:pt x="2339" y="1747"/>
                  </a:lnTo>
                  <a:close/>
                  <a:moveTo>
                    <a:pt x="2227" y="1754"/>
                  </a:moveTo>
                  <a:lnTo>
                    <a:pt x="2221" y="1754"/>
                  </a:lnTo>
                  <a:lnTo>
                    <a:pt x="2163" y="1756"/>
                  </a:lnTo>
                  <a:lnTo>
                    <a:pt x="2163" y="1740"/>
                  </a:lnTo>
                  <a:lnTo>
                    <a:pt x="2220" y="1738"/>
                  </a:lnTo>
                  <a:lnTo>
                    <a:pt x="2226" y="1738"/>
                  </a:lnTo>
                  <a:lnTo>
                    <a:pt x="2227" y="1754"/>
                  </a:lnTo>
                  <a:close/>
                  <a:moveTo>
                    <a:pt x="2115" y="1757"/>
                  </a:moveTo>
                  <a:lnTo>
                    <a:pt x="2051" y="1759"/>
                  </a:lnTo>
                  <a:lnTo>
                    <a:pt x="2051" y="1743"/>
                  </a:lnTo>
                  <a:lnTo>
                    <a:pt x="2115" y="1741"/>
                  </a:lnTo>
                  <a:lnTo>
                    <a:pt x="2115" y="1757"/>
                  </a:lnTo>
                  <a:close/>
                  <a:moveTo>
                    <a:pt x="2003" y="1759"/>
                  </a:moveTo>
                  <a:lnTo>
                    <a:pt x="1939" y="1758"/>
                  </a:lnTo>
                  <a:lnTo>
                    <a:pt x="1939" y="1742"/>
                  </a:lnTo>
                  <a:lnTo>
                    <a:pt x="2003" y="1743"/>
                  </a:lnTo>
                  <a:lnTo>
                    <a:pt x="2003" y="1759"/>
                  </a:lnTo>
                  <a:close/>
                  <a:moveTo>
                    <a:pt x="1891" y="1757"/>
                  </a:moveTo>
                  <a:lnTo>
                    <a:pt x="1827" y="1756"/>
                  </a:lnTo>
                  <a:lnTo>
                    <a:pt x="1827" y="1740"/>
                  </a:lnTo>
                  <a:lnTo>
                    <a:pt x="1891" y="1741"/>
                  </a:lnTo>
                  <a:lnTo>
                    <a:pt x="1891" y="1757"/>
                  </a:lnTo>
                  <a:close/>
                  <a:moveTo>
                    <a:pt x="1778" y="1753"/>
                  </a:moveTo>
                  <a:lnTo>
                    <a:pt x="1714" y="1749"/>
                  </a:lnTo>
                  <a:lnTo>
                    <a:pt x="1715" y="1733"/>
                  </a:lnTo>
                  <a:lnTo>
                    <a:pt x="1779" y="1737"/>
                  </a:lnTo>
                  <a:lnTo>
                    <a:pt x="1778" y="1753"/>
                  </a:lnTo>
                  <a:close/>
                  <a:moveTo>
                    <a:pt x="1666" y="1745"/>
                  </a:moveTo>
                  <a:lnTo>
                    <a:pt x="1610" y="1741"/>
                  </a:lnTo>
                  <a:lnTo>
                    <a:pt x="1602" y="1741"/>
                  </a:lnTo>
                  <a:lnTo>
                    <a:pt x="1604" y="1725"/>
                  </a:lnTo>
                  <a:lnTo>
                    <a:pt x="1611" y="1725"/>
                  </a:lnTo>
                  <a:lnTo>
                    <a:pt x="1667" y="1729"/>
                  </a:lnTo>
                  <a:lnTo>
                    <a:pt x="1666" y="1745"/>
                  </a:lnTo>
                  <a:close/>
                  <a:moveTo>
                    <a:pt x="1554" y="1735"/>
                  </a:moveTo>
                  <a:lnTo>
                    <a:pt x="1491" y="1728"/>
                  </a:lnTo>
                  <a:lnTo>
                    <a:pt x="1492" y="1712"/>
                  </a:lnTo>
                  <a:lnTo>
                    <a:pt x="1556" y="1719"/>
                  </a:lnTo>
                  <a:lnTo>
                    <a:pt x="1554" y="1735"/>
                  </a:lnTo>
                  <a:close/>
                  <a:moveTo>
                    <a:pt x="1443" y="1723"/>
                  </a:moveTo>
                  <a:lnTo>
                    <a:pt x="1418" y="1720"/>
                  </a:lnTo>
                  <a:lnTo>
                    <a:pt x="1379" y="1714"/>
                  </a:lnTo>
                  <a:lnTo>
                    <a:pt x="1382" y="1699"/>
                  </a:lnTo>
                  <a:lnTo>
                    <a:pt x="1419" y="1705"/>
                  </a:lnTo>
                  <a:lnTo>
                    <a:pt x="1445" y="1707"/>
                  </a:lnTo>
                  <a:lnTo>
                    <a:pt x="1443" y="1723"/>
                  </a:lnTo>
                  <a:close/>
                  <a:moveTo>
                    <a:pt x="1332" y="1707"/>
                  </a:moveTo>
                  <a:lnTo>
                    <a:pt x="1268" y="1697"/>
                  </a:lnTo>
                  <a:lnTo>
                    <a:pt x="1271" y="1681"/>
                  </a:lnTo>
                  <a:lnTo>
                    <a:pt x="1334" y="1691"/>
                  </a:lnTo>
                  <a:lnTo>
                    <a:pt x="1332" y="1707"/>
                  </a:lnTo>
                  <a:close/>
                  <a:moveTo>
                    <a:pt x="1221" y="1689"/>
                  </a:moveTo>
                  <a:lnTo>
                    <a:pt x="1158" y="1676"/>
                  </a:lnTo>
                  <a:lnTo>
                    <a:pt x="1161" y="1660"/>
                  </a:lnTo>
                  <a:lnTo>
                    <a:pt x="1224" y="1673"/>
                  </a:lnTo>
                  <a:lnTo>
                    <a:pt x="1221" y="1689"/>
                  </a:lnTo>
                  <a:close/>
                  <a:moveTo>
                    <a:pt x="1111" y="1666"/>
                  </a:moveTo>
                  <a:lnTo>
                    <a:pt x="1057" y="1654"/>
                  </a:lnTo>
                  <a:lnTo>
                    <a:pt x="1048" y="1652"/>
                  </a:lnTo>
                  <a:lnTo>
                    <a:pt x="1052" y="1636"/>
                  </a:lnTo>
                  <a:lnTo>
                    <a:pt x="1060" y="1639"/>
                  </a:lnTo>
                  <a:lnTo>
                    <a:pt x="1114" y="1650"/>
                  </a:lnTo>
                  <a:lnTo>
                    <a:pt x="1111" y="1666"/>
                  </a:lnTo>
                  <a:close/>
                  <a:moveTo>
                    <a:pt x="1001" y="1640"/>
                  </a:moveTo>
                  <a:lnTo>
                    <a:pt x="940" y="1623"/>
                  </a:lnTo>
                  <a:lnTo>
                    <a:pt x="944" y="1608"/>
                  </a:lnTo>
                  <a:lnTo>
                    <a:pt x="1006" y="1624"/>
                  </a:lnTo>
                  <a:lnTo>
                    <a:pt x="1001" y="1640"/>
                  </a:lnTo>
                  <a:close/>
                  <a:moveTo>
                    <a:pt x="893" y="1611"/>
                  </a:moveTo>
                  <a:lnTo>
                    <a:pt x="890" y="1610"/>
                  </a:lnTo>
                  <a:lnTo>
                    <a:pt x="832" y="1591"/>
                  </a:lnTo>
                  <a:lnTo>
                    <a:pt x="837" y="1576"/>
                  </a:lnTo>
                  <a:lnTo>
                    <a:pt x="895" y="1595"/>
                  </a:lnTo>
                  <a:lnTo>
                    <a:pt x="897" y="1595"/>
                  </a:lnTo>
                  <a:lnTo>
                    <a:pt x="893" y="1611"/>
                  </a:lnTo>
                  <a:close/>
                  <a:moveTo>
                    <a:pt x="786" y="1576"/>
                  </a:moveTo>
                  <a:lnTo>
                    <a:pt x="736" y="1560"/>
                  </a:lnTo>
                  <a:lnTo>
                    <a:pt x="725" y="1556"/>
                  </a:lnTo>
                  <a:lnTo>
                    <a:pt x="731" y="1541"/>
                  </a:lnTo>
                  <a:lnTo>
                    <a:pt x="741" y="1545"/>
                  </a:lnTo>
                  <a:lnTo>
                    <a:pt x="791" y="1561"/>
                  </a:lnTo>
                  <a:lnTo>
                    <a:pt x="786" y="1576"/>
                  </a:lnTo>
                  <a:close/>
                  <a:moveTo>
                    <a:pt x="680" y="1538"/>
                  </a:moveTo>
                  <a:lnTo>
                    <a:pt x="620" y="1515"/>
                  </a:lnTo>
                  <a:lnTo>
                    <a:pt x="626" y="1500"/>
                  </a:lnTo>
                  <a:lnTo>
                    <a:pt x="686" y="1523"/>
                  </a:lnTo>
                  <a:lnTo>
                    <a:pt x="680" y="1538"/>
                  </a:lnTo>
                  <a:close/>
                  <a:moveTo>
                    <a:pt x="576" y="1496"/>
                  </a:moveTo>
                  <a:lnTo>
                    <a:pt x="518" y="1468"/>
                  </a:lnTo>
                  <a:lnTo>
                    <a:pt x="525" y="1454"/>
                  </a:lnTo>
                  <a:lnTo>
                    <a:pt x="583" y="1481"/>
                  </a:lnTo>
                  <a:lnTo>
                    <a:pt x="576" y="1496"/>
                  </a:lnTo>
                  <a:close/>
                  <a:moveTo>
                    <a:pt x="475" y="1447"/>
                  </a:moveTo>
                  <a:lnTo>
                    <a:pt x="463" y="1442"/>
                  </a:lnTo>
                  <a:lnTo>
                    <a:pt x="418" y="1416"/>
                  </a:lnTo>
                  <a:lnTo>
                    <a:pt x="426" y="1402"/>
                  </a:lnTo>
                  <a:lnTo>
                    <a:pt x="470" y="1427"/>
                  </a:lnTo>
                  <a:lnTo>
                    <a:pt x="482" y="1433"/>
                  </a:lnTo>
                  <a:lnTo>
                    <a:pt x="475" y="1447"/>
                  </a:lnTo>
                  <a:close/>
                  <a:moveTo>
                    <a:pt x="377" y="1392"/>
                  </a:moveTo>
                  <a:lnTo>
                    <a:pt x="346" y="1374"/>
                  </a:lnTo>
                  <a:lnTo>
                    <a:pt x="322" y="1357"/>
                  </a:lnTo>
                  <a:lnTo>
                    <a:pt x="331" y="1344"/>
                  </a:lnTo>
                  <a:lnTo>
                    <a:pt x="354" y="1361"/>
                  </a:lnTo>
                  <a:lnTo>
                    <a:pt x="385" y="1378"/>
                  </a:lnTo>
                  <a:lnTo>
                    <a:pt x="377" y="1392"/>
                  </a:lnTo>
                  <a:close/>
                  <a:moveTo>
                    <a:pt x="283" y="1329"/>
                  </a:moveTo>
                  <a:lnTo>
                    <a:pt x="245" y="1302"/>
                  </a:lnTo>
                  <a:lnTo>
                    <a:pt x="231" y="1290"/>
                  </a:lnTo>
                  <a:lnTo>
                    <a:pt x="242" y="1278"/>
                  </a:lnTo>
                  <a:lnTo>
                    <a:pt x="254" y="1289"/>
                  </a:lnTo>
                  <a:lnTo>
                    <a:pt x="292" y="1316"/>
                  </a:lnTo>
                  <a:lnTo>
                    <a:pt x="283" y="1329"/>
                  </a:lnTo>
                  <a:close/>
                  <a:moveTo>
                    <a:pt x="196" y="1258"/>
                  </a:moveTo>
                  <a:lnTo>
                    <a:pt x="160" y="1225"/>
                  </a:lnTo>
                  <a:lnTo>
                    <a:pt x="149" y="1212"/>
                  </a:lnTo>
                  <a:lnTo>
                    <a:pt x="161" y="1202"/>
                  </a:lnTo>
                  <a:lnTo>
                    <a:pt x="171" y="1214"/>
                  </a:lnTo>
                  <a:lnTo>
                    <a:pt x="206" y="1246"/>
                  </a:lnTo>
                  <a:lnTo>
                    <a:pt x="196" y="1258"/>
                  </a:lnTo>
                  <a:close/>
                  <a:moveTo>
                    <a:pt x="118" y="1175"/>
                  </a:moveTo>
                  <a:lnTo>
                    <a:pt x="91" y="1144"/>
                  </a:lnTo>
                  <a:cubicBezTo>
                    <a:pt x="91" y="1143"/>
                    <a:pt x="91" y="1143"/>
                    <a:pt x="91" y="1143"/>
                  </a:cubicBezTo>
                  <a:lnTo>
                    <a:pt x="79" y="1123"/>
                  </a:lnTo>
                  <a:lnTo>
                    <a:pt x="93" y="1115"/>
                  </a:lnTo>
                  <a:lnTo>
                    <a:pt x="104" y="1134"/>
                  </a:lnTo>
                  <a:lnTo>
                    <a:pt x="104" y="1133"/>
                  </a:lnTo>
                  <a:lnTo>
                    <a:pt x="130" y="1165"/>
                  </a:lnTo>
                  <a:lnTo>
                    <a:pt x="118" y="1175"/>
                  </a:lnTo>
                  <a:close/>
                  <a:moveTo>
                    <a:pt x="55" y="1082"/>
                  </a:moveTo>
                  <a:lnTo>
                    <a:pt x="42" y="1060"/>
                  </a:lnTo>
                  <a:cubicBezTo>
                    <a:pt x="41" y="1059"/>
                    <a:pt x="41" y="1059"/>
                    <a:pt x="41" y="1058"/>
                  </a:cubicBezTo>
                  <a:lnTo>
                    <a:pt x="28" y="1022"/>
                  </a:lnTo>
                  <a:lnTo>
                    <a:pt x="43" y="1017"/>
                  </a:lnTo>
                  <a:lnTo>
                    <a:pt x="56" y="1053"/>
                  </a:lnTo>
                  <a:lnTo>
                    <a:pt x="55" y="1051"/>
                  </a:lnTo>
                  <a:lnTo>
                    <a:pt x="68" y="1074"/>
                  </a:lnTo>
                  <a:lnTo>
                    <a:pt x="55" y="1082"/>
                  </a:lnTo>
                  <a:close/>
                  <a:moveTo>
                    <a:pt x="12" y="977"/>
                  </a:moveTo>
                  <a:lnTo>
                    <a:pt x="10" y="971"/>
                  </a:lnTo>
                  <a:cubicBezTo>
                    <a:pt x="10" y="971"/>
                    <a:pt x="10" y="970"/>
                    <a:pt x="10" y="969"/>
                  </a:cubicBezTo>
                  <a:lnTo>
                    <a:pt x="3" y="912"/>
                  </a:lnTo>
                  <a:lnTo>
                    <a:pt x="19" y="910"/>
                  </a:lnTo>
                  <a:lnTo>
                    <a:pt x="25" y="968"/>
                  </a:lnTo>
                  <a:lnTo>
                    <a:pt x="25" y="966"/>
                  </a:lnTo>
                  <a:lnTo>
                    <a:pt x="27" y="971"/>
                  </a:lnTo>
                  <a:lnTo>
                    <a:pt x="12" y="97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78" name="Freeform 354"/>
            <p:cNvSpPr>
              <a:spLocks/>
            </p:cNvSpPr>
            <p:nvPr/>
          </p:nvSpPr>
          <p:spPr bwMode="auto">
            <a:xfrm>
              <a:off x="2679" y="3261"/>
              <a:ext cx="135" cy="141"/>
            </a:xfrm>
            <a:custGeom>
              <a:avLst/>
              <a:gdLst/>
              <a:ahLst/>
              <a:cxnLst>
                <a:cxn ang="0">
                  <a:pos x="0" y="137"/>
                </a:cxn>
                <a:cxn ang="0">
                  <a:pos x="131" y="0"/>
                </a:cxn>
                <a:cxn ang="0">
                  <a:pos x="135" y="4"/>
                </a:cxn>
                <a:cxn ang="0">
                  <a:pos x="4" y="141"/>
                </a:cxn>
                <a:cxn ang="0">
                  <a:pos x="0" y="137"/>
                </a:cxn>
              </a:cxnLst>
              <a:rect l="0" t="0" r="r" b="b"/>
              <a:pathLst>
                <a:path w="135" h="141">
                  <a:moveTo>
                    <a:pt x="0" y="137"/>
                  </a:moveTo>
                  <a:lnTo>
                    <a:pt x="131" y="0"/>
                  </a:lnTo>
                  <a:lnTo>
                    <a:pt x="135" y="4"/>
                  </a:lnTo>
                  <a:lnTo>
                    <a:pt x="4" y="141"/>
                  </a:lnTo>
                  <a:lnTo>
                    <a:pt x="0" y="1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79" name="Freeform 355"/>
            <p:cNvSpPr>
              <a:spLocks/>
            </p:cNvSpPr>
            <p:nvPr/>
          </p:nvSpPr>
          <p:spPr bwMode="auto">
            <a:xfrm>
              <a:off x="2935" y="3367"/>
              <a:ext cx="99" cy="202"/>
            </a:xfrm>
            <a:custGeom>
              <a:avLst/>
              <a:gdLst/>
              <a:ahLst/>
              <a:cxnLst>
                <a:cxn ang="0">
                  <a:pos x="99" y="2"/>
                </a:cxn>
                <a:cxn ang="0">
                  <a:pos x="5" y="202"/>
                </a:cxn>
                <a:cxn ang="0">
                  <a:pos x="0" y="200"/>
                </a:cxn>
                <a:cxn ang="0">
                  <a:pos x="94" y="0"/>
                </a:cxn>
                <a:cxn ang="0">
                  <a:pos x="99" y="2"/>
                </a:cxn>
              </a:cxnLst>
              <a:rect l="0" t="0" r="r" b="b"/>
              <a:pathLst>
                <a:path w="99" h="202">
                  <a:moveTo>
                    <a:pt x="99" y="2"/>
                  </a:moveTo>
                  <a:lnTo>
                    <a:pt x="5" y="202"/>
                  </a:lnTo>
                  <a:lnTo>
                    <a:pt x="0" y="200"/>
                  </a:lnTo>
                  <a:lnTo>
                    <a:pt x="94" y="0"/>
                  </a:lnTo>
                  <a:lnTo>
                    <a:pt x="99"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80" name="Freeform 356"/>
            <p:cNvSpPr>
              <a:spLocks/>
            </p:cNvSpPr>
            <p:nvPr/>
          </p:nvSpPr>
          <p:spPr bwMode="auto">
            <a:xfrm>
              <a:off x="3354" y="3320"/>
              <a:ext cx="99" cy="275"/>
            </a:xfrm>
            <a:custGeom>
              <a:avLst/>
              <a:gdLst/>
              <a:ahLst/>
              <a:cxnLst>
                <a:cxn ang="0">
                  <a:pos x="5" y="0"/>
                </a:cxn>
                <a:cxn ang="0">
                  <a:pos x="99" y="273"/>
                </a:cxn>
                <a:cxn ang="0">
                  <a:pos x="95" y="275"/>
                </a:cxn>
                <a:cxn ang="0">
                  <a:pos x="0" y="2"/>
                </a:cxn>
                <a:cxn ang="0">
                  <a:pos x="5" y="0"/>
                </a:cxn>
              </a:cxnLst>
              <a:rect l="0" t="0" r="r" b="b"/>
              <a:pathLst>
                <a:path w="99" h="275">
                  <a:moveTo>
                    <a:pt x="5" y="0"/>
                  </a:moveTo>
                  <a:lnTo>
                    <a:pt x="99" y="273"/>
                  </a:lnTo>
                  <a:lnTo>
                    <a:pt x="95" y="275"/>
                  </a:lnTo>
                  <a:lnTo>
                    <a:pt x="0" y="2"/>
                  </a:lnTo>
                  <a:lnTo>
                    <a:pt x="5"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81" name="Freeform 357"/>
            <p:cNvSpPr>
              <a:spLocks/>
            </p:cNvSpPr>
            <p:nvPr/>
          </p:nvSpPr>
          <p:spPr bwMode="auto">
            <a:xfrm>
              <a:off x="3644" y="3366"/>
              <a:ext cx="196" cy="104"/>
            </a:xfrm>
            <a:custGeom>
              <a:avLst/>
              <a:gdLst/>
              <a:ahLst/>
              <a:cxnLst>
                <a:cxn ang="0">
                  <a:pos x="2" y="0"/>
                </a:cxn>
                <a:cxn ang="0">
                  <a:pos x="196" y="100"/>
                </a:cxn>
                <a:cxn ang="0">
                  <a:pos x="194" y="104"/>
                </a:cxn>
                <a:cxn ang="0">
                  <a:pos x="0" y="5"/>
                </a:cxn>
                <a:cxn ang="0">
                  <a:pos x="2" y="0"/>
                </a:cxn>
              </a:cxnLst>
              <a:rect l="0" t="0" r="r" b="b"/>
              <a:pathLst>
                <a:path w="196" h="104">
                  <a:moveTo>
                    <a:pt x="2" y="0"/>
                  </a:moveTo>
                  <a:lnTo>
                    <a:pt x="196" y="100"/>
                  </a:lnTo>
                  <a:lnTo>
                    <a:pt x="194" y="104"/>
                  </a:lnTo>
                  <a:lnTo>
                    <a:pt x="0" y="5"/>
                  </a:lnTo>
                  <a:lnTo>
                    <a:pt x="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83" name="Rectangle 359"/>
            <p:cNvSpPr>
              <a:spLocks noChangeArrowheads="1"/>
            </p:cNvSpPr>
            <p:nvPr/>
          </p:nvSpPr>
          <p:spPr bwMode="auto">
            <a:xfrm>
              <a:off x="3097" y="3292"/>
              <a:ext cx="189" cy="10"/>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84" name="Freeform 360"/>
            <p:cNvSpPr>
              <a:spLocks/>
            </p:cNvSpPr>
            <p:nvPr/>
          </p:nvSpPr>
          <p:spPr bwMode="auto">
            <a:xfrm>
              <a:off x="2765" y="2993"/>
              <a:ext cx="230" cy="109"/>
            </a:xfrm>
            <a:custGeom>
              <a:avLst/>
              <a:gdLst/>
              <a:ahLst/>
              <a:cxnLst>
                <a:cxn ang="0">
                  <a:pos x="0" y="100"/>
                </a:cxn>
                <a:cxn ang="0">
                  <a:pos x="225" y="0"/>
                </a:cxn>
                <a:cxn ang="0">
                  <a:pos x="230" y="10"/>
                </a:cxn>
                <a:cxn ang="0">
                  <a:pos x="4" y="109"/>
                </a:cxn>
                <a:cxn ang="0">
                  <a:pos x="0" y="100"/>
                </a:cxn>
              </a:cxnLst>
              <a:rect l="0" t="0" r="r" b="b"/>
              <a:pathLst>
                <a:path w="230" h="109">
                  <a:moveTo>
                    <a:pt x="0" y="100"/>
                  </a:moveTo>
                  <a:lnTo>
                    <a:pt x="225" y="0"/>
                  </a:lnTo>
                  <a:lnTo>
                    <a:pt x="230" y="10"/>
                  </a:lnTo>
                  <a:lnTo>
                    <a:pt x="4" y="109"/>
                  </a:lnTo>
                  <a:lnTo>
                    <a:pt x="0" y="10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85" name="Freeform 361"/>
            <p:cNvSpPr>
              <a:spLocks/>
            </p:cNvSpPr>
            <p:nvPr/>
          </p:nvSpPr>
          <p:spPr bwMode="auto">
            <a:xfrm>
              <a:off x="3363" y="3292"/>
              <a:ext cx="165" cy="42"/>
            </a:xfrm>
            <a:custGeom>
              <a:avLst/>
              <a:gdLst/>
              <a:ahLst/>
              <a:cxnLst>
                <a:cxn ang="0">
                  <a:pos x="3" y="0"/>
                </a:cxn>
                <a:cxn ang="0">
                  <a:pos x="165" y="32"/>
                </a:cxn>
                <a:cxn ang="0">
                  <a:pos x="163" y="42"/>
                </a:cxn>
                <a:cxn ang="0">
                  <a:pos x="0" y="10"/>
                </a:cxn>
                <a:cxn ang="0">
                  <a:pos x="3" y="0"/>
                </a:cxn>
              </a:cxnLst>
              <a:rect l="0" t="0" r="r" b="b"/>
              <a:pathLst>
                <a:path w="165" h="42">
                  <a:moveTo>
                    <a:pt x="3" y="0"/>
                  </a:moveTo>
                  <a:lnTo>
                    <a:pt x="165" y="32"/>
                  </a:lnTo>
                  <a:lnTo>
                    <a:pt x="163" y="42"/>
                  </a:lnTo>
                  <a:lnTo>
                    <a:pt x="0" y="10"/>
                  </a:lnTo>
                  <a:lnTo>
                    <a:pt x="3"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86" name="Freeform 362"/>
            <p:cNvSpPr>
              <a:spLocks/>
            </p:cNvSpPr>
            <p:nvPr/>
          </p:nvSpPr>
          <p:spPr bwMode="auto">
            <a:xfrm>
              <a:off x="2837" y="3057"/>
              <a:ext cx="133" cy="144"/>
            </a:xfrm>
            <a:custGeom>
              <a:avLst/>
              <a:gdLst/>
              <a:ahLst/>
              <a:cxnLst>
                <a:cxn ang="0">
                  <a:pos x="0" y="137"/>
                </a:cxn>
                <a:cxn ang="0">
                  <a:pos x="126" y="0"/>
                </a:cxn>
                <a:cxn ang="0">
                  <a:pos x="133" y="7"/>
                </a:cxn>
                <a:cxn ang="0">
                  <a:pos x="7" y="144"/>
                </a:cxn>
                <a:cxn ang="0">
                  <a:pos x="0" y="137"/>
                </a:cxn>
              </a:cxnLst>
              <a:rect l="0" t="0" r="r" b="b"/>
              <a:pathLst>
                <a:path w="133" h="144">
                  <a:moveTo>
                    <a:pt x="0" y="137"/>
                  </a:moveTo>
                  <a:lnTo>
                    <a:pt x="126" y="0"/>
                  </a:lnTo>
                  <a:lnTo>
                    <a:pt x="133" y="7"/>
                  </a:lnTo>
                  <a:lnTo>
                    <a:pt x="7" y="144"/>
                  </a:lnTo>
                  <a:lnTo>
                    <a:pt x="0" y="1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87" name="Freeform 363"/>
            <p:cNvSpPr>
              <a:spLocks/>
            </p:cNvSpPr>
            <p:nvPr/>
          </p:nvSpPr>
          <p:spPr bwMode="auto">
            <a:xfrm>
              <a:off x="3350" y="3042"/>
              <a:ext cx="134" cy="190"/>
            </a:xfrm>
            <a:custGeom>
              <a:avLst/>
              <a:gdLst/>
              <a:ahLst/>
              <a:cxnLst>
                <a:cxn ang="0">
                  <a:pos x="134" y="6"/>
                </a:cxn>
                <a:cxn ang="0">
                  <a:pos x="9" y="190"/>
                </a:cxn>
                <a:cxn ang="0">
                  <a:pos x="0" y="184"/>
                </a:cxn>
                <a:cxn ang="0">
                  <a:pos x="125" y="0"/>
                </a:cxn>
                <a:cxn ang="0">
                  <a:pos x="134" y="6"/>
                </a:cxn>
              </a:cxnLst>
              <a:rect l="0" t="0" r="r" b="b"/>
              <a:pathLst>
                <a:path w="134" h="190">
                  <a:moveTo>
                    <a:pt x="134" y="6"/>
                  </a:moveTo>
                  <a:lnTo>
                    <a:pt x="9" y="190"/>
                  </a:lnTo>
                  <a:lnTo>
                    <a:pt x="0" y="184"/>
                  </a:lnTo>
                  <a:lnTo>
                    <a:pt x="125" y="0"/>
                  </a:lnTo>
                  <a:lnTo>
                    <a:pt x="134" y="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52613" name="Group 389"/>
            <p:cNvGrpSpPr>
              <a:grpSpLocks/>
            </p:cNvGrpSpPr>
            <p:nvPr/>
          </p:nvGrpSpPr>
          <p:grpSpPr bwMode="auto">
            <a:xfrm>
              <a:off x="2654" y="3053"/>
              <a:ext cx="194" cy="121"/>
              <a:chOff x="2654" y="3053"/>
              <a:chExt cx="194" cy="121"/>
            </a:xfrm>
          </p:grpSpPr>
          <p:sp>
            <p:nvSpPr>
              <p:cNvPr id="52588" name="Rectangle 364"/>
              <p:cNvSpPr>
                <a:spLocks noChangeArrowheads="1"/>
              </p:cNvSpPr>
              <p:nvPr/>
            </p:nvSpPr>
            <p:spPr bwMode="auto">
              <a:xfrm>
                <a:off x="2654" y="3119"/>
                <a:ext cx="149" cy="55"/>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89" name="Rectangle 365"/>
              <p:cNvSpPr>
                <a:spLocks noChangeArrowheads="1"/>
              </p:cNvSpPr>
              <p:nvPr/>
            </p:nvSpPr>
            <p:spPr bwMode="auto">
              <a:xfrm>
                <a:off x="2654" y="3119"/>
                <a:ext cx="149" cy="55"/>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90" name="Rectangle 366"/>
              <p:cNvSpPr>
                <a:spLocks noChangeArrowheads="1"/>
              </p:cNvSpPr>
              <p:nvPr/>
            </p:nvSpPr>
            <p:spPr bwMode="auto">
              <a:xfrm>
                <a:off x="2654" y="3119"/>
                <a:ext cx="149" cy="55"/>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91" name="Freeform 367"/>
              <p:cNvSpPr>
                <a:spLocks/>
              </p:cNvSpPr>
              <p:nvPr/>
            </p:nvSpPr>
            <p:spPr bwMode="auto">
              <a:xfrm>
                <a:off x="2803" y="3053"/>
                <a:ext cx="45" cy="121"/>
              </a:xfrm>
              <a:custGeom>
                <a:avLst/>
                <a:gdLst/>
                <a:ahLst/>
                <a:cxnLst>
                  <a:cxn ang="0">
                    <a:pos x="0" y="66"/>
                  </a:cxn>
                  <a:cxn ang="0">
                    <a:pos x="45" y="0"/>
                  </a:cxn>
                  <a:cxn ang="0">
                    <a:pos x="45" y="56"/>
                  </a:cxn>
                  <a:cxn ang="0">
                    <a:pos x="0" y="121"/>
                  </a:cxn>
                  <a:cxn ang="0">
                    <a:pos x="0" y="66"/>
                  </a:cxn>
                </a:cxnLst>
                <a:rect l="0" t="0" r="r" b="b"/>
                <a:pathLst>
                  <a:path w="45" h="121">
                    <a:moveTo>
                      <a:pt x="0" y="66"/>
                    </a:moveTo>
                    <a:lnTo>
                      <a:pt x="45" y="0"/>
                    </a:lnTo>
                    <a:lnTo>
                      <a:pt x="45" y="56"/>
                    </a:lnTo>
                    <a:lnTo>
                      <a:pt x="0" y="121"/>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92" name="Freeform 368"/>
              <p:cNvSpPr>
                <a:spLocks/>
              </p:cNvSpPr>
              <p:nvPr/>
            </p:nvSpPr>
            <p:spPr bwMode="auto">
              <a:xfrm>
                <a:off x="2803" y="3053"/>
                <a:ext cx="45" cy="121"/>
              </a:xfrm>
              <a:custGeom>
                <a:avLst/>
                <a:gdLst/>
                <a:ahLst/>
                <a:cxnLst>
                  <a:cxn ang="0">
                    <a:pos x="0" y="66"/>
                  </a:cxn>
                  <a:cxn ang="0">
                    <a:pos x="45" y="0"/>
                  </a:cxn>
                  <a:cxn ang="0">
                    <a:pos x="45" y="56"/>
                  </a:cxn>
                  <a:cxn ang="0">
                    <a:pos x="0" y="121"/>
                  </a:cxn>
                  <a:cxn ang="0">
                    <a:pos x="0" y="66"/>
                  </a:cxn>
                </a:cxnLst>
                <a:rect l="0" t="0" r="r" b="b"/>
                <a:pathLst>
                  <a:path w="45" h="121">
                    <a:moveTo>
                      <a:pt x="0" y="66"/>
                    </a:moveTo>
                    <a:lnTo>
                      <a:pt x="45" y="0"/>
                    </a:lnTo>
                    <a:lnTo>
                      <a:pt x="45" y="56"/>
                    </a:lnTo>
                    <a:lnTo>
                      <a:pt x="0" y="121"/>
                    </a:lnTo>
                    <a:lnTo>
                      <a:pt x="0" y="66"/>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93" name="Freeform 369"/>
              <p:cNvSpPr>
                <a:spLocks/>
              </p:cNvSpPr>
              <p:nvPr/>
            </p:nvSpPr>
            <p:spPr bwMode="auto">
              <a:xfrm>
                <a:off x="2803" y="3053"/>
                <a:ext cx="45" cy="121"/>
              </a:xfrm>
              <a:custGeom>
                <a:avLst/>
                <a:gdLst/>
                <a:ahLst/>
                <a:cxnLst>
                  <a:cxn ang="0">
                    <a:pos x="0" y="66"/>
                  </a:cxn>
                  <a:cxn ang="0">
                    <a:pos x="45" y="0"/>
                  </a:cxn>
                  <a:cxn ang="0">
                    <a:pos x="45" y="56"/>
                  </a:cxn>
                  <a:cxn ang="0">
                    <a:pos x="0" y="121"/>
                  </a:cxn>
                  <a:cxn ang="0">
                    <a:pos x="0" y="66"/>
                  </a:cxn>
                </a:cxnLst>
                <a:rect l="0" t="0" r="r" b="b"/>
                <a:pathLst>
                  <a:path w="45" h="121">
                    <a:moveTo>
                      <a:pt x="0" y="66"/>
                    </a:moveTo>
                    <a:lnTo>
                      <a:pt x="45" y="0"/>
                    </a:lnTo>
                    <a:lnTo>
                      <a:pt x="45" y="56"/>
                    </a:lnTo>
                    <a:lnTo>
                      <a:pt x="0" y="121"/>
                    </a:lnTo>
                    <a:lnTo>
                      <a:pt x="0" y="66"/>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94" name="Freeform 370"/>
              <p:cNvSpPr>
                <a:spLocks/>
              </p:cNvSpPr>
              <p:nvPr/>
            </p:nvSpPr>
            <p:spPr bwMode="auto">
              <a:xfrm>
                <a:off x="2654" y="3053"/>
                <a:ext cx="194" cy="66"/>
              </a:xfrm>
              <a:custGeom>
                <a:avLst/>
                <a:gdLst/>
                <a:ahLst/>
                <a:cxnLst>
                  <a:cxn ang="0">
                    <a:pos x="149" y="66"/>
                  </a:cxn>
                  <a:cxn ang="0">
                    <a:pos x="194" y="0"/>
                  </a:cxn>
                  <a:cxn ang="0">
                    <a:pos x="46" y="0"/>
                  </a:cxn>
                  <a:cxn ang="0">
                    <a:pos x="0" y="66"/>
                  </a:cxn>
                  <a:cxn ang="0">
                    <a:pos x="149" y="66"/>
                  </a:cxn>
                </a:cxnLst>
                <a:rect l="0" t="0" r="r" b="b"/>
                <a:pathLst>
                  <a:path w="194" h="66">
                    <a:moveTo>
                      <a:pt x="149" y="66"/>
                    </a:moveTo>
                    <a:lnTo>
                      <a:pt x="194" y="0"/>
                    </a:lnTo>
                    <a:lnTo>
                      <a:pt x="46" y="0"/>
                    </a:lnTo>
                    <a:lnTo>
                      <a:pt x="0" y="66"/>
                    </a:lnTo>
                    <a:lnTo>
                      <a:pt x="149"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95" name="Freeform 371"/>
              <p:cNvSpPr>
                <a:spLocks/>
              </p:cNvSpPr>
              <p:nvPr/>
            </p:nvSpPr>
            <p:spPr bwMode="auto">
              <a:xfrm>
                <a:off x="2654" y="3053"/>
                <a:ext cx="194" cy="66"/>
              </a:xfrm>
              <a:custGeom>
                <a:avLst/>
                <a:gdLst/>
                <a:ahLst/>
                <a:cxnLst>
                  <a:cxn ang="0">
                    <a:pos x="149" y="66"/>
                  </a:cxn>
                  <a:cxn ang="0">
                    <a:pos x="194" y="0"/>
                  </a:cxn>
                  <a:cxn ang="0">
                    <a:pos x="46" y="0"/>
                  </a:cxn>
                  <a:cxn ang="0">
                    <a:pos x="0" y="66"/>
                  </a:cxn>
                  <a:cxn ang="0">
                    <a:pos x="149" y="66"/>
                  </a:cxn>
                </a:cxnLst>
                <a:rect l="0" t="0" r="r" b="b"/>
                <a:pathLst>
                  <a:path w="194" h="66">
                    <a:moveTo>
                      <a:pt x="149" y="66"/>
                    </a:moveTo>
                    <a:lnTo>
                      <a:pt x="194" y="0"/>
                    </a:lnTo>
                    <a:lnTo>
                      <a:pt x="46" y="0"/>
                    </a:lnTo>
                    <a:lnTo>
                      <a:pt x="0" y="66"/>
                    </a:lnTo>
                    <a:lnTo>
                      <a:pt x="149" y="66"/>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96" name="Freeform 372"/>
              <p:cNvSpPr>
                <a:spLocks/>
              </p:cNvSpPr>
              <p:nvPr/>
            </p:nvSpPr>
            <p:spPr bwMode="auto">
              <a:xfrm>
                <a:off x="2654" y="3053"/>
                <a:ext cx="194" cy="66"/>
              </a:xfrm>
              <a:custGeom>
                <a:avLst/>
                <a:gdLst/>
                <a:ahLst/>
                <a:cxnLst>
                  <a:cxn ang="0">
                    <a:pos x="149" y="66"/>
                  </a:cxn>
                  <a:cxn ang="0">
                    <a:pos x="194" y="0"/>
                  </a:cxn>
                  <a:cxn ang="0">
                    <a:pos x="46" y="0"/>
                  </a:cxn>
                  <a:cxn ang="0">
                    <a:pos x="0" y="66"/>
                  </a:cxn>
                  <a:cxn ang="0">
                    <a:pos x="149" y="66"/>
                  </a:cxn>
                </a:cxnLst>
                <a:rect l="0" t="0" r="r" b="b"/>
                <a:pathLst>
                  <a:path w="194" h="66">
                    <a:moveTo>
                      <a:pt x="149" y="66"/>
                    </a:moveTo>
                    <a:lnTo>
                      <a:pt x="194" y="0"/>
                    </a:lnTo>
                    <a:lnTo>
                      <a:pt x="46" y="0"/>
                    </a:lnTo>
                    <a:lnTo>
                      <a:pt x="0" y="66"/>
                    </a:lnTo>
                    <a:lnTo>
                      <a:pt x="149" y="66"/>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97" name="Freeform 373"/>
              <p:cNvSpPr>
                <a:spLocks/>
              </p:cNvSpPr>
              <p:nvPr/>
            </p:nvSpPr>
            <p:spPr bwMode="auto">
              <a:xfrm>
                <a:off x="2742" y="3083"/>
                <a:ext cx="63" cy="22"/>
              </a:xfrm>
              <a:custGeom>
                <a:avLst/>
                <a:gdLst/>
                <a:ahLst/>
                <a:cxnLst>
                  <a:cxn ang="0">
                    <a:pos x="5" y="4"/>
                  </a:cxn>
                  <a:cxn ang="0">
                    <a:pos x="0" y="12"/>
                  </a:cxn>
                  <a:cxn ang="0">
                    <a:pos x="38" y="12"/>
                  </a:cxn>
                  <a:cxn ang="0">
                    <a:pos x="32" y="22"/>
                  </a:cxn>
                  <a:cxn ang="0">
                    <a:pos x="63" y="10"/>
                  </a:cxn>
                  <a:cxn ang="0">
                    <a:pos x="47" y="0"/>
                  </a:cxn>
                  <a:cxn ang="0">
                    <a:pos x="43" y="4"/>
                  </a:cxn>
                  <a:cxn ang="0">
                    <a:pos x="5" y="4"/>
                  </a:cxn>
                </a:cxnLst>
                <a:rect l="0" t="0" r="r" b="b"/>
                <a:pathLst>
                  <a:path w="63" h="22">
                    <a:moveTo>
                      <a:pt x="5" y="4"/>
                    </a:moveTo>
                    <a:lnTo>
                      <a:pt x="0" y="12"/>
                    </a:lnTo>
                    <a:lnTo>
                      <a:pt x="38" y="12"/>
                    </a:lnTo>
                    <a:lnTo>
                      <a:pt x="32" y="22"/>
                    </a:lnTo>
                    <a:lnTo>
                      <a:pt x="63" y="10"/>
                    </a:lnTo>
                    <a:lnTo>
                      <a:pt x="47" y="0"/>
                    </a:lnTo>
                    <a:lnTo>
                      <a:pt x="43"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98" name="Freeform 374"/>
              <p:cNvSpPr>
                <a:spLocks/>
              </p:cNvSpPr>
              <p:nvPr/>
            </p:nvSpPr>
            <p:spPr bwMode="auto">
              <a:xfrm>
                <a:off x="2742" y="3083"/>
                <a:ext cx="63" cy="22"/>
              </a:xfrm>
              <a:custGeom>
                <a:avLst/>
                <a:gdLst/>
                <a:ahLst/>
                <a:cxnLst>
                  <a:cxn ang="0">
                    <a:pos x="5" y="4"/>
                  </a:cxn>
                  <a:cxn ang="0">
                    <a:pos x="0" y="12"/>
                  </a:cxn>
                  <a:cxn ang="0">
                    <a:pos x="38" y="12"/>
                  </a:cxn>
                  <a:cxn ang="0">
                    <a:pos x="32" y="22"/>
                  </a:cxn>
                  <a:cxn ang="0">
                    <a:pos x="63" y="10"/>
                  </a:cxn>
                  <a:cxn ang="0">
                    <a:pos x="47" y="0"/>
                  </a:cxn>
                  <a:cxn ang="0">
                    <a:pos x="43" y="4"/>
                  </a:cxn>
                  <a:cxn ang="0">
                    <a:pos x="5" y="4"/>
                  </a:cxn>
                </a:cxnLst>
                <a:rect l="0" t="0" r="r" b="b"/>
                <a:pathLst>
                  <a:path w="63" h="22">
                    <a:moveTo>
                      <a:pt x="5" y="4"/>
                    </a:moveTo>
                    <a:lnTo>
                      <a:pt x="0" y="12"/>
                    </a:lnTo>
                    <a:lnTo>
                      <a:pt x="38" y="12"/>
                    </a:lnTo>
                    <a:lnTo>
                      <a:pt x="32" y="22"/>
                    </a:lnTo>
                    <a:lnTo>
                      <a:pt x="63" y="10"/>
                    </a:lnTo>
                    <a:lnTo>
                      <a:pt x="47" y="0"/>
                    </a:lnTo>
                    <a:lnTo>
                      <a:pt x="43"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99" name="Freeform 375"/>
              <p:cNvSpPr>
                <a:spLocks/>
              </p:cNvSpPr>
              <p:nvPr/>
            </p:nvSpPr>
            <p:spPr bwMode="auto">
              <a:xfrm>
                <a:off x="2761" y="3055"/>
                <a:ext cx="63" cy="24"/>
              </a:xfrm>
              <a:custGeom>
                <a:avLst/>
                <a:gdLst/>
                <a:ahLst/>
                <a:cxnLst>
                  <a:cxn ang="0">
                    <a:pos x="5" y="6"/>
                  </a:cxn>
                  <a:cxn ang="0">
                    <a:pos x="0" y="14"/>
                  </a:cxn>
                  <a:cxn ang="0">
                    <a:pos x="38" y="14"/>
                  </a:cxn>
                  <a:cxn ang="0">
                    <a:pos x="31" y="24"/>
                  </a:cxn>
                  <a:cxn ang="0">
                    <a:pos x="63" y="10"/>
                  </a:cxn>
                  <a:cxn ang="0">
                    <a:pos x="46" y="0"/>
                  </a:cxn>
                  <a:cxn ang="0">
                    <a:pos x="43" y="6"/>
                  </a:cxn>
                  <a:cxn ang="0">
                    <a:pos x="5" y="6"/>
                  </a:cxn>
                </a:cxnLst>
                <a:rect l="0" t="0" r="r" b="b"/>
                <a:pathLst>
                  <a:path w="63" h="24">
                    <a:moveTo>
                      <a:pt x="5" y="6"/>
                    </a:moveTo>
                    <a:lnTo>
                      <a:pt x="0" y="14"/>
                    </a:lnTo>
                    <a:lnTo>
                      <a:pt x="38" y="14"/>
                    </a:lnTo>
                    <a:lnTo>
                      <a:pt x="31" y="24"/>
                    </a:lnTo>
                    <a:lnTo>
                      <a:pt x="63" y="10"/>
                    </a:lnTo>
                    <a:lnTo>
                      <a:pt x="46"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0" name="Freeform 376"/>
              <p:cNvSpPr>
                <a:spLocks/>
              </p:cNvSpPr>
              <p:nvPr/>
            </p:nvSpPr>
            <p:spPr bwMode="auto">
              <a:xfrm>
                <a:off x="2761" y="3055"/>
                <a:ext cx="63" cy="24"/>
              </a:xfrm>
              <a:custGeom>
                <a:avLst/>
                <a:gdLst/>
                <a:ahLst/>
                <a:cxnLst>
                  <a:cxn ang="0">
                    <a:pos x="5" y="6"/>
                  </a:cxn>
                  <a:cxn ang="0">
                    <a:pos x="0" y="14"/>
                  </a:cxn>
                  <a:cxn ang="0">
                    <a:pos x="38" y="14"/>
                  </a:cxn>
                  <a:cxn ang="0">
                    <a:pos x="31" y="24"/>
                  </a:cxn>
                  <a:cxn ang="0">
                    <a:pos x="63" y="10"/>
                  </a:cxn>
                  <a:cxn ang="0">
                    <a:pos x="46" y="0"/>
                  </a:cxn>
                  <a:cxn ang="0">
                    <a:pos x="43" y="6"/>
                  </a:cxn>
                  <a:cxn ang="0">
                    <a:pos x="5" y="6"/>
                  </a:cxn>
                </a:cxnLst>
                <a:rect l="0" t="0" r="r" b="b"/>
                <a:pathLst>
                  <a:path w="63" h="24">
                    <a:moveTo>
                      <a:pt x="5" y="6"/>
                    </a:moveTo>
                    <a:lnTo>
                      <a:pt x="0" y="14"/>
                    </a:lnTo>
                    <a:lnTo>
                      <a:pt x="38" y="14"/>
                    </a:lnTo>
                    <a:lnTo>
                      <a:pt x="31" y="24"/>
                    </a:lnTo>
                    <a:lnTo>
                      <a:pt x="63" y="10"/>
                    </a:lnTo>
                    <a:lnTo>
                      <a:pt x="46" y="0"/>
                    </a:lnTo>
                    <a:lnTo>
                      <a:pt x="43"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1" name="Freeform 377"/>
              <p:cNvSpPr>
                <a:spLocks/>
              </p:cNvSpPr>
              <p:nvPr/>
            </p:nvSpPr>
            <p:spPr bwMode="auto">
              <a:xfrm>
                <a:off x="2676" y="3091"/>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2" name="Freeform 378"/>
              <p:cNvSpPr>
                <a:spLocks/>
              </p:cNvSpPr>
              <p:nvPr/>
            </p:nvSpPr>
            <p:spPr bwMode="auto">
              <a:xfrm>
                <a:off x="2676" y="3091"/>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3" name="Freeform 379"/>
              <p:cNvSpPr>
                <a:spLocks/>
              </p:cNvSpPr>
              <p:nvPr/>
            </p:nvSpPr>
            <p:spPr bwMode="auto">
              <a:xfrm>
                <a:off x="2694" y="3063"/>
                <a:ext cx="63" cy="24"/>
              </a:xfrm>
              <a:custGeom>
                <a:avLst/>
                <a:gdLst/>
                <a:ahLst/>
                <a:cxnLst>
                  <a:cxn ang="0">
                    <a:pos x="57" y="18"/>
                  </a:cxn>
                  <a:cxn ang="0">
                    <a:pos x="63" y="10"/>
                  </a:cxn>
                  <a:cxn ang="0">
                    <a:pos x="25" y="10"/>
                  </a:cxn>
                  <a:cxn ang="0">
                    <a:pos x="32" y="0"/>
                  </a:cxn>
                  <a:cxn ang="0">
                    <a:pos x="0" y="14"/>
                  </a:cxn>
                  <a:cxn ang="0">
                    <a:pos x="17" y="24"/>
                  </a:cxn>
                  <a:cxn ang="0">
                    <a:pos x="20" y="18"/>
                  </a:cxn>
                  <a:cxn ang="0">
                    <a:pos x="57" y="18"/>
                  </a:cxn>
                </a:cxnLst>
                <a:rect l="0" t="0" r="r" b="b"/>
                <a:pathLst>
                  <a:path w="63" h="24">
                    <a:moveTo>
                      <a:pt x="57" y="18"/>
                    </a:moveTo>
                    <a:lnTo>
                      <a:pt x="63" y="10"/>
                    </a:lnTo>
                    <a:lnTo>
                      <a:pt x="25" y="10"/>
                    </a:lnTo>
                    <a:lnTo>
                      <a:pt x="32" y="0"/>
                    </a:lnTo>
                    <a:lnTo>
                      <a:pt x="0" y="14"/>
                    </a:lnTo>
                    <a:lnTo>
                      <a:pt x="17" y="24"/>
                    </a:lnTo>
                    <a:lnTo>
                      <a:pt x="20" y="18"/>
                    </a:lnTo>
                    <a:lnTo>
                      <a:pt x="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4" name="Freeform 380"/>
              <p:cNvSpPr>
                <a:spLocks/>
              </p:cNvSpPr>
              <p:nvPr/>
            </p:nvSpPr>
            <p:spPr bwMode="auto">
              <a:xfrm>
                <a:off x="2694" y="3063"/>
                <a:ext cx="63" cy="24"/>
              </a:xfrm>
              <a:custGeom>
                <a:avLst/>
                <a:gdLst/>
                <a:ahLst/>
                <a:cxnLst>
                  <a:cxn ang="0">
                    <a:pos x="57" y="18"/>
                  </a:cxn>
                  <a:cxn ang="0">
                    <a:pos x="63" y="10"/>
                  </a:cxn>
                  <a:cxn ang="0">
                    <a:pos x="25" y="10"/>
                  </a:cxn>
                  <a:cxn ang="0">
                    <a:pos x="32" y="0"/>
                  </a:cxn>
                  <a:cxn ang="0">
                    <a:pos x="0" y="14"/>
                  </a:cxn>
                  <a:cxn ang="0">
                    <a:pos x="17" y="24"/>
                  </a:cxn>
                  <a:cxn ang="0">
                    <a:pos x="20" y="18"/>
                  </a:cxn>
                  <a:cxn ang="0">
                    <a:pos x="57" y="18"/>
                  </a:cxn>
                </a:cxnLst>
                <a:rect l="0" t="0" r="r" b="b"/>
                <a:pathLst>
                  <a:path w="63" h="24">
                    <a:moveTo>
                      <a:pt x="57" y="18"/>
                    </a:moveTo>
                    <a:lnTo>
                      <a:pt x="63" y="10"/>
                    </a:lnTo>
                    <a:lnTo>
                      <a:pt x="25" y="10"/>
                    </a:lnTo>
                    <a:lnTo>
                      <a:pt x="32" y="0"/>
                    </a:lnTo>
                    <a:lnTo>
                      <a:pt x="0" y="14"/>
                    </a:lnTo>
                    <a:lnTo>
                      <a:pt x="17" y="24"/>
                    </a:lnTo>
                    <a:lnTo>
                      <a:pt x="20" y="18"/>
                    </a:lnTo>
                    <a:lnTo>
                      <a:pt x="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5" name="Freeform 381"/>
              <p:cNvSpPr>
                <a:spLocks/>
              </p:cNvSpPr>
              <p:nvPr/>
            </p:nvSpPr>
            <p:spPr bwMode="auto">
              <a:xfrm>
                <a:off x="2743" y="3085"/>
                <a:ext cx="64" cy="22"/>
              </a:xfrm>
              <a:custGeom>
                <a:avLst/>
                <a:gdLst/>
                <a:ahLst/>
                <a:cxnLst>
                  <a:cxn ang="0">
                    <a:pos x="6" y="4"/>
                  </a:cxn>
                  <a:cxn ang="0">
                    <a:pos x="0" y="12"/>
                  </a:cxn>
                  <a:cxn ang="0">
                    <a:pos x="38" y="12"/>
                  </a:cxn>
                  <a:cxn ang="0">
                    <a:pos x="33" y="22"/>
                  </a:cxn>
                  <a:cxn ang="0">
                    <a:pos x="64" y="10"/>
                  </a:cxn>
                  <a:cxn ang="0">
                    <a:pos x="47" y="0"/>
                  </a:cxn>
                  <a:cxn ang="0">
                    <a:pos x="43" y="4"/>
                  </a:cxn>
                  <a:cxn ang="0">
                    <a:pos x="6" y="4"/>
                  </a:cxn>
                </a:cxnLst>
                <a:rect l="0" t="0" r="r" b="b"/>
                <a:pathLst>
                  <a:path w="64" h="22">
                    <a:moveTo>
                      <a:pt x="6" y="4"/>
                    </a:moveTo>
                    <a:lnTo>
                      <a:pt x="0" y="12"/>
                    </a:lnTo>
                    <a:lnTo>
                      <a:pt x="38" y="12"/>
                    </a:lnTo>
                    <a:lnTo>
                      <a:pt x="33" y="22"/>
                    </a:lnTo>
                    <a:lnTo>
                      <a:pt x="64" y="10"/>
                    </a:lnTo>
                    <a:lnTo>
                      <a:pt x="47" y="0"/>
                    </a:lnTo>
                    <a:lnTo>
                      <a:pt x="43" y="4"/>
                    </a:lnTo>
                    <a:lnTo>
                      <a:pt x="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6" name="Freeform 382"/>
              <p:cNvSpPr>
                <a:spLocks/>
              </p:cNvSpPr>
              <p:nvPr/>
            </p:nvSpPr>
            <p:spPr bwMode="auto">
              <a:xfrm>
                <a:off x="2743" y="3085"/>
                <a:ext cx="64" cy="22"/>
              </a:xfrm>
              <a:custGeom>
                <a:avLst/>
                <a:gdLst/>
                <a:ahLst/>
                <a:cxnLst>
                  <a:cxn ang="0">
                    <a:pos x="6" y="4"/>
                  </a:cxn>
                  <a:cxn ang="0">
                    <a:pos x="0" y="12"/>
                  </a:cxn>
                  <a:cxn ang="0">
                    <a:pos x="38" y="12"/>
                  </a:cxn>
                  <a:cxn ang="0">
                    <a:pos x="33" y="22"/>
                  </a:cxn>
                  <a:cxn ang="0">
                    <a:pos x="64" y="10"/>
                  </a:cxn>
                  <a:cxn ang="0">
                    <a:pos x="47" y="0"/>
                  </a:cxn>
                  <a:cxn ang="0">
                    <a:pos x="43" y="4"/>
                  </a:cxn>
                  <a:cxn ang="0">
                    <a:pos x="6" y="4"/>
                  </a:cxn>
                </a:cxnLst>
                <a:rect l="0" t="0" r="r" b="b"/>
                <a:pathLst>
                  <a:path w="64" h="22">
                    <a:moveTo>
                      <a:pt x="6" y="4"/>
                    </a:moveTo>
                    <a:lnTo>
                      <a:pt x="0" y="12"/>
                    </a:lnTo>
                    <a:lnTo>
                      <a:pt x="38" y="12"/>
                    </a:lnTo>
                    <a:lnTo>
                      <a:pt x="33" y="22"/>
                    </a:lnTo>
                    <a:lnTo>
                      <a:pt x="64" y="10"/>
                    </a:lnTo>
                    <a:lnTo>
                      <a:pt x="47" y="0"/>
                    </a:lnTo>
                    <a:lnTo>
                      <a:pt x="43" y="4"/>
                    </a:lnTo>
                    <a:lnTo>
                      <a:pt x="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7" name="Freeform 383"/>
              <p:cNvSpPr>
                <a:spLocks/>
              </p:cNvSpPr>
              <p:nvPr/>
            </p:nvSpPr>
            <p:spPr bwMode="auto">
              <a:xfrm>
                <a:off x="2762" y="3057"/>
                <a:ext cx="63" cy="24"/>
              </a:xfrm>
              <a:custGeom>
                <a:avLst/>
                <a:gdLst/>
                <a:ahLst/>
                <a:cxnLst>
                  <a:cxn ang="0">
                    <a:pos x="6" y="6"/>
                  </a:cxn>
                  <a:cxn ang="0">
                    <a:pos x="0" y="14"/>
                  </a:cxn>
                  <a:cxn ang="0">
                    <a:pos x="38" y="14"/>
                  </a:cxn>
                  <a:cxn ang="0">
                    <a:pos x="31" y="24"/>
                  </a:cxn>
                  <a:cxn ang="0">
                    <a:pos x="63" y="10"/>
                  </a:cxn>
                  <a:cxn ang="0">
                    <a:pos x="46" y="0"/>
                  </a:cxn>
                  <a:cxn ang="0">
                    <a:pos x="43" y="6"/>
                  </a:cxn>
                  <a:cxn ang="0">
                    <a:pos x="6" y="6"/>
                  </a:cxn>
                </a:cxnLst>
                <a:rect l="0" t="0" r="r" b="b"/>
                <a:pathLst>
                  <a:path w="63" h="24">
                    <a:moveTo>
                      <a:pt x="6" y="6"/>
                    </a:moveTo>
                    <a:lnTo>
                      <a:pt x="0" y="14"/>
                    </a:lnTo>
                    <a:lnTo>
                      <a:pt x="38" y="14"/>
                    </a:lnTo>
                    <a:lnTo>
                      <a:pt x="31" y="24"/>
                    </a:lnTo>
                    <a:lnTo>
                      <a:pt x="63" y="10"/>
                    </a:lnTo>
                    <a:lnTo>
                      <a:pt x="46" y="0"/>
                    </a:lnTo>
                    <a:lnTo>
                      <a:pt x="43" y="6"/>
                    </a:lnTo>
                    <a:lnTo>
                      <a:pt x="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8" name="Freeform 384"/>
              <p:cNvSpPr>
                <a:spLocks/>
              </p:cNvSpPr>
              <p:nvPr/>
            </p:nvSpPr>
            <p:spPr bwMode="auto">
              <a:xfrm>
                <a:off x="2762" y="3057"/>
                <a:ext cx="63" cy="24"/>
              </a:xfrm>
              <a:custGeom>
                <a:avLst/>
                <a:gdLst/>
                <a:ahLst/>
                <a:cxnLst>
                  <a:cxn ang="0">
                    <a:pos x="6" y="6"/>
                  </a:cxn>
                  <a:cxn ang="0">
                    <a:pos x="0" y="14"/>
                  </a:cxn>
                  <a:cxn ang="0">
                    <a:pos x="38" y="14"/>
                  </a:cxn>
                  <a:cxn ang="0">
                    <a:pos x="31" y="24"/>
                  </a:cxn>
                  <a:cxn ang="0">
                    <a:pos x="63" y="10"/>
                  </a:cxn>
                  <a:cxn ang="0">
                    <a:pos x="46" y="0"/>
                  </a:cxn>
                  <a:cxn ang="0">
                    <a:pos x="43" y="6"/>
                  </a:cxn>
                  <a:cxn ang="0">
                    <a:pos x="6" y="6"/>
                  </a:cxn>
                </a:cxnLst>
                <a:rect l="0" t="0" r="r" b="b"/>
                <a:pathLst>
                  <a:path w="63" h="24">
                    <a:moveTo>
                      <a:pt x="6" y="6"/>
                    </a:moveTo>
                    <a:lnTo>
                      <a:pt x="0" y="14"/>
                    </a:lnTo>
                    <a:lnTo>
                      <a:pt x="38" y="14"/>
                    </a:lnTo>
                    <a:lnTo>
                      <a:pt x="31" y="24"/>
                    </a:lnTo>
                    <a:lnTo>
                      <a:pt x="63" y="10"/>
                    </a:lnTo>
                    <a:lnTo>
                      <a:pt x="46" y="0"/>
                    </a:lnTo>
                    <a:lnTo>
                      <a:pt x="43" y="6"/>
                    </a:lnTo>
                    <a:lnTo>
                      <a:pt x="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9" name="Freeform 385"/>
              <p:cNvSpPr>
                <a:spLocks/>
              </p:cNvSpPr>
              <p:nvPr/>
            </p:nvSpPr>
            <p:spPr bwMode="auto">
              <a:xfrm>
                <a:off x="2677" y="3093"/>
                <a:ext cx="64" cy="22"/>
              </a:xfrm>
              <a:custGeom>
                <a:avLst/>
                <a:gdLst/>
                <a:ahLst/>
                <a:cxnLst>
                  <a:cxn ang="0">
                    <a:pos x="58" y="18"/>
                  </a:cxn>
                  <a:cxn ang="0">
                    <a:pos x="64" y="10"/>
                  </a:cxn>
                  <a:cxn ang="0">
                    <a:pos x="25" y="10"/>
                  </a:cxn>
                  <a:cxn ang="0">
                    <a:pos x="31" y="0"/>
                  </a:cxn>
                  <a:cxn ang="0">
                    <a:pos x="0" y="12"/>
                  </a:cxn>
                  <a:cxn ang="0">
                    <a:pos x="17" y="22"/>
                  </a:cxn>
                  <a:cxn ang="0">
                    <a:pos x="19" y="18"/>
                  </a:cxn>
                  <a:cxn ang="0">
                    <a:pos x="58" y="18"/>
                  </a:cxn>
                </a:cxnLst>
                <a:rect l="0" t="0" r="r" b="b"/>
                <a:pathLst>
                  <a:path w="64" h="22">
                    <a:moveTo>
                      <a:pt x="58" y="18"/>
                    </a:moveTo>
                    <a:lnTo>
                      <a:pt x="64" y="10"/>
                    </a:lnTo>
                    <a:lnTo>
                      <a:pt x="25" y="10"/>
                    </a:lnTo>
                    <a:lnTo>
                      <a:pt x="31" y="0"/>
                    </a:lnTo>
                    <a:lnTo>
                      <a:pt x="0" y="12"/>
                    </a:lnTo>
                    <a:lnTo>
                      <a:pt x="17"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10" name="Freeform 386"/>
              <p:cNvSpPr>
                <a:spLocks/>
              </p:cNvSpPr>
              <p:nvPr/>
            </p:nvSpPr>
            <p:spPr bwMode="auto">
              <a:xfrm>
                <a:off x="2677" y="3093"/>
                <a:ext cx="64" cy="22"/>
              </a:xfrm>
              <a:custGeom>
                <a:avLst/>
                <a:gdLst/>
                <a:ahLst/>
                <a:cxnLst>
                  <a:cxn ang="0">
                    <a:pos x="58" y="18"/>
                  </a:cxn>
                  <a:cxn ang="0">
                    <a:pos x="64" y="10"/>
                  </a:cxn>
                  <a:cxn ang="0">
                    <a:pos x="25" y="10"/>
                  </a:cxn>
                  <a:cxn ang="0">
                    <a:pos x="31" y="0"/>
                  </a:cxn>
                  <a:cxn ang="0">
                    <a:pos x="0" y="12"/>
                  </a:cxn>
                  <a:cxn ang="0">
                    <a:pos x="17" y="22"/>
                  </a:cxn>
                  <a:cxn ang="0">
                    <a:pos x="19" y="18"/>
                  </a:cxn>
                  <a:cxn ang="0">
                    <a:pos x="58" y="18"/>
                  </a:cxn>
                </a:cxnLst>
                <a:rect l="0" t="0" r="r" b="b"/>
                <a:pathLst>
                  <a:path w="64" h="22">
                    <a:moveTo>
                      <a:pt x="58" y="18"/>
                    </a:moveTo>
                    <a:lnTo>
                      <a:pt x="64" y="10"/>
                    </a:lnTo>
                    <a:lnTo>
                      <a:pt x="25" y="10"/>
                    </a:lnTo>
                    <a:lnTo>
                      <a:pt x="31" y="0"/>
                    </a:lnTo>
                    <a:lnTo>
                      <a:pt x="0" y="12"/>
                    </a:lnTo>
                    <a:lnTo>
                      <a:pt x="17"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11" name="Freeform 387"/>
              <p:cNvSpPr>
                <a:spLocks/>
              </p:cNvSpPr>
              <p:nvPr/>
            </p:nvSpPr>
            <p:spPr bwMode="auto">
              <a:xfrm>
                <a:off x="2695" y="3065"/>
                <a:ext cx="63" cy="24"/>
              </a:xfrm>
              <a:custGeom>
                <a:avLst/>
                <a:gdLst/>
                <a:ahLst/>
                <a:cxnLst>
                  <a:cxn ang="0">
                    <a:pos x="58" y="18"/>
                  </a:cxn>
                  <a:cxn ang="0">
                    <a:pos x="63" y="10"/>
                  </a:cxn>
                  <a:cxn ang="0">
                    <a:pos x="25" y="10"/>
                  </a:cxn>
                  <a:cxn ang="0">
                    <a:pos x="32" y="0"/>
                  </a:cxn>
                  <a:cxn ang="0">
                    <a:pos x="0" y="14"/>
                  </a:cxn>
                  <a:cxn ang="0">
                    <a:pos x="17" y="24"/>
                  </a:cxn>
                  <a:cxn ang="0">
                    <a:pos x="20" y="18"/>
                  </a:cxn>
                  <a:cxn ang="0">
                    <a:pos x="58" y="18"/>
                  </a:cxn>
                </a:cxnLst>
                <a:rect l="0" t="0" r="r" b="b"/>
                <a:pathLst>
                  <a:path w="63" h="24">
                    <a:moveTo>
                      <a:pt x="58" y="18"/>
                    </a:moveTo>
                    <a:lnTo>
                      <a:pt x="63" y="10"/>
                    </a:lnTo>
                    <a:lnTo>
                      <a:pt x="25" y="10"/>
                    </a:lnTo>
                    <a:lnTo>
                      <a:pt x="32" y="0"/>
                    </a:lnTo>
                    <a:lnTo>
                      <a:pt x="0" y="14"/>
                    </a:lnTo>
                    <a:lnTo>
                      <a:pt x="17" y="24"/>
                    </a:lnTo>
                    <a:lnTo>
                      <a:pt x="20"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12" name="Freeform 388"/>
              <p:cNvSpPr>
                <a:spLocks/>
              </p:cNvSpPr>
              <p:nvPr/>
            </p:nvSpPr>
            <p:spPr bwMode="auto">
              <a:xfrm>
                <a:off x="2695" y="3065"/>
                <a:ext cx="63" cy="24"/>
              </a:xfrm>
              <a:custGeom>
                <a:avLst/>
                <a:gdLst/>
                <a:ahLst/>
                <a:cxnLst>
                  <a:cxn ang="0">
                    <a:pos x="58" y="18"/>
                  </a:cxn>
                  <a:cxn ang="0">
                    <a:pos x="63" y="10"/>
                  </a:cxn>
                  <a:cxn ang="0">
                    <a:pos x="25" y="10"/>
                  </a:cxn>
                  <a:cxn ang="0">
                    <a:pos x="32" y="0"/>
                  </a:cxn>
                  <a:cxn ang="0">
                    <a:pos x="0" y="14"/>
                  </a:cxn>
                  <a:cxn ang="0">
                    <a:pos x="17" y="24"/>
                  </a:cxn>
                  <a:cxn ang="0">
                    <a:pos x="20" y="18"/>
                  </a:cxn>
                  <a:cxn ang="0">
                    <a:pos x="58" y="18"/>
                  </a:cxn>
                </a:cxnLst>
                <a:rect l="0" t="0" r="r" b="b"/>
                <a:pathLst>
                  <a:path w="63" h="24">
                    <a:moveTo>
                      <a:pt x="58" y="18"/>
                    </a:moveTo>
                    <a:lnTo>
                      <a:pt x="63" y="10"/>
                    </a:lnTo>
                    <a:lnTo>
                      <a:pt x="25" y="10"/>
                    </a:lnTo>
                    <a:lnTo>
                      <a:pt x="32" y="0"/>
                    </a:lnTo>
                    <a:lnTo>
                      <a:pt x="0" y="14"/>
                    </a:lnTo>
                    <a:lnTo>
                      <a:pt x="17" y="24"/>
                    </a:lnTo>
                    <a:lnTo>
                      <a:pt x="20"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639" name="Group 415"/>
            <p:cNvGrpSpPr>
              <a:grpSpLocks/>
            </p:cNvGrpSpPr>
            <p:nvPr/>
          </p:nvGrpSpPr>
          <p:grpSpPr bwMode="auto">
            <a:xfrm>
              <a:off x="2932" y="2975"/>
              <a:ext cx="189" cy="121"/>
              <a:chOff x="2932" y="2975"/>
              <a:chExt cx="189" cy="121"/>
            </a:xfrm>
          </p:grpSpPr>
          <p:sp>
            <p:nvSpPr>
              <p:cNvPr id="52614" name="Rectangle 390"/>
              <p:cNvSpPr>
                <a:spLocks noChangeArrowheads="1"/>
              </p:cNvSpPr>
              <p:nvPr/>
            </p:nvSpPr>
            <p:spPr bwMode="auto">
              <a:xfrm>
                <a:off x="2932" y="3040"/>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15" name="Rectangle 391"/>
              <p:cNvSpPr>
                <a:spLocks noChangeArrowheads="1"/>
              </p:cNvSpPr>
              <p:nvPr/>
            </p:nvSpPr>
            <p:spPr bwMode="auto">
              <a:xfrm>
                <a:off x="2932" y="3040"/>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16" name="Rectangle 392"/>
              <p:cNvSpPr>
                <a:spLocks noChangeArrowheads="1"/>
              </p:cNvSpPr>
              <p:nvPr/>
            </p:nvSpPr>
            <p:spPr bwMode="auto">
              <a:xfrm>
                <a:off x="2932" y="3040"/>
                <a:ext cx="144" cy="56"/>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17" name="Freeform 393"/>
              <p:cNvSpPr>
                <a:spLocks/>
              </p:cNvSpPr>
              <p:nvPr/>
            </p:nvSpPr>
            <p:spPr bwMode="auto">
              <a:xfrm>
                <a:off x="3076" y="2975"/>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18" name="Freeform 394"/>
              <p:cNvSpPr>
                <a:spLocks/>
              </p:cNvSpPr>
              <p:nvPr/>
            </p:nvSpPr>
            <p:spPr bwMode="auto">
              <a:xfrm>
                <a:off x="3076" y="2975"/>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19" name="Freeform 395"/>
              <p:cNvSpPr>
                <a:spLocks/>
              </p:cNvSpPr>
              <p:nvPr/>
            </p:nvSpPr>
            <p:spPr bwMode="auto">
              <a:xfrm>
                <a:off x="3076" y="2975"/>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20" name="Freeform 396"/>
              <p:cNvSpPr>
                <a:spLocks/>
              </p:cNvSpPr>
              <p:nvPr/>
            </p:nvSpPr>
            <p:spPr bwMode="auto">
              <a:xfrm>
                <a:off x="2932" y="2975"/>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1" name="Freeform 397"/>
              <p:cNvSpPr>
                <a:spLocks/>
              </p:cNvSpPr>
              <p:nvPr/>
            </p:nvSpPr>
            <p:spPr bwMode="auto">
              <a:xfrm>
                <a:off x="2932" y="2975"/>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2" name="Freeform 398"/>
              <p:cNvSpPr>
                <a:spLocks/>
              </p:cNvSpPr>
              <p:nvPr/>
            </p:nvSpPr>
            <p:spPr bwMode="auto">
              <a:xfrm>
                <a:off x="2932" y="2975"/>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23" name="Freeform 399"/>
              <p:cNvSpPr>
                <a:spLocks/>
              </p:cNvSpPr>
              <p:nvPr/>
            </p:nvSpPr>
            <p:spPr bwMode="auto">
              <a:xfrm>
                <a:off x="3017" y="3004"/>
                <a:ext cx="62" cy="22"/>
              </a:xfrm>
              <a:custGeom>
                <a:avLst/>
                <a:gdLst/>
                <a:ahLst/>
                <a:cxnLst>
                  <a:cxn ang="0">
                    <a:pos x="6" y="4"/>
                  </a:cxn>
                  <a:cxn ang="0">
                    <a:pos x="0" y="12"/>
                  </a:cxn>
                  <a:cxn ang="0">
                    <a:pos x="37" y="12"/>
                  </a:cxn>
                  <a:cxn ang="0">
                    <a:pos x="32" y="22"/>
                  </a:cxn>
                  <a:cxn ang="0">
                    <a:pos x="62" y="10"/>
                  </a:cxn>
                  <a:cxn ang="0">
                    <a:pos x="46" y="0"/>
                  </a:cxn>
                  <a:cxn ang="0">
                    <a:pos x="42" y="4"/>
                  </a:cxn>
                  <a:cxn ang="0">
                    <a:pos x="6" y="4"/>
                  </a:cxn>
                </a:cxnLst>
                <a:rect l="0" t="0" r="r" b="b"/>
                <a:pathLst>
                  <a:path w="62" h="22">
                    <a:moveTo>
                      <a:pt x="6" y="4"/>
                    </a:moveTo>
                    <a:lnTo>
                      <a:pt x="0" y="12"/>
                    </a:lnTo>
                    <a:lnTo>
                      <a:pt x="37" y="12"/>
                    </a:lnTo>
                    <a:lnTo>
                      <a:pt x="32" y="22"/>
                    </a:lnTo>
                    <a:lnTo>
                      <a:pt x="62" y="10"/>
                    </a:lnTo>
                    <a:lnTo>
                      <a:pt x="46" y="0"/>
                    </a:lnTo>
                    <a:lnTo>
                      <a:pt x="42" y="4"/>
                    </a:lnTo>
                    <a:lnTo>
                      <a:pt x="6"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4" name="Freeform 400"/>
              <p:cNvSpPr>
                <a:spLocks/>
              </p:cNvSpPr>
              <p:nvPr/>
            </p:nvSpPr>
            <p:spPr bwMode="auto">
              <a:xfrm>
                <a:off x="3017" y="3004"/>
                <a:ext cx="62" cy="22"/>
              </a:xfrm>
              <a:custGeom>
                <a:avLst/>
                <a:gdLst/>
                <a:ahLst/>
                <a:cxnLst>
                  <a:cxn ang="0">
                    <a:pos x="6" y="4"/>
                  </a:cxn>
                  <a:cxn ang="0">
                    <a:pos x="0" y="12"/>
                  </a:cxn>
                  <a:cxn ang="0">
                    <a:pos x="37" y="12"/>
                  </a:cxn>
                  <a:cxn ang="0">
                    <a:pos x="32" y="22"/>
                  </a:cxn>
                  <a:cxn ang="0">
                    <a:pos x="62" y="10"/>
                  </a:cxn>
                  <a:cxn ang="0">
                    <a:pos x="46" y="0"/>
                  </a:cxn>
                  <a:cxn ang="0">
                    <a:pos x="42" y="4"/>
                  </a:cxn>
                  <a:cxn ang="0">
                    <a:pos x="6" y="4"/>
                  </a:cxn>
                </a:cxnLst>
                <a:rect l="0" t="0" r="r" b="b"/>
                <a:pathLst>
                  <a:path w="62" h="22">
                    <a:moveTo>
                      <a:pt x="6" y="4"/>
                    </a:moveTo>
                    <a:lnTo>
                      <a:pt x="0" y="12"/>
                    </a:lnTo>
                    <a:lnTo>
                      <a:pt x="37" y="12"/>
                    </a:lnTo>
                    <a:lnTo>
                      <a:pt x="32" y="22"/>
                    </a:lnTo>
                    <a:lnTo>
                      <a:pt x="62" y="10"/>
                    </a:lnTo>
                    <a:lnTo>
                      <a:pt x="46" y="0"/>
                    </a:lnTo>
                    <a:lnTo>
                      <a:pt x="42" y="4"/>
                    </a:lnTo>
                    <a:lnTo>
                      <a:pt x="6"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5" name="Freeform 401"/>
              <p:cNvSpPr>
                <a:spLocks/>
              </p:cNvSpPr>
              <p:nvPr/>
            </p:nvSpPr>
            <p:spPr bwMode="auto">
              <a:xfrm>
                <a:off x="3036" y="2977"/>
                <a:ext cx="61" cy="23"/>
              </a:xfrm>
              <a:custGeom>
                <a:avLst/>
                <a:gdLst/>
                <a:ahLst/>
                <a:cxnLst>
                  <a:cxn ang="0">
                    <a:pos x="5" y="5"/>
                  </a:cxn>
                  <a:cxn ang="0">
                    <a:pos x="0" y="13"/>
                  </a:cxn>
                  <a:cxn ang="0">
                    <a:pos x="36" y="13"/>
                  </a:cxn>
                  <a:cxn ang="0">
                    <a:pos x="30" y="23"/>
                  </a:cxn>
                  <a:cxn ang="0">
                    <a:pos x="61" y="9"/>
                  </a:cxn>
                  <a:cxn ang="0">
                    <a:pos x="44" y="0"/>
                  </a:cxn>
                  <a:cxn ang="0">
                    <a:pos x="42" y="5"/>
                  </a:cxn>
                  <a:cxn ang="0">
                    <a:pos x="5" y="5"/>
                  </a:cxn>
                </a:cxnLst>
                <a:rect l="0" t="0" r="r" b="b"/>
                <a:pathLst>
                  <a:path w="61" h="23">
                    <a:moveTo>
                      <a:pt x="5" y="5"/>
                    </a:moveTo>
                    <a:lnTo>
                      <a:pt x="0" y="13"/>
                    </a:lnTo>
                    <a:lnTo>
                      <a:pt x="36" y="13"/>
                    </a:lnTo>
                    <a:lnTo>
                      <a:pt x="30" y="23"/>
                    </a:lnTo>
                    <a:lnTo>
                      <a:pt x="61" y="9"/>
                    </a:lnTo>
                    <a:lnTo>
                      <a:pt x="44" y="0"/>
                    </a:lnTo>
                    <a:lnTo>
                      <a:pt x="42" y="5"/>
                    </a:lnTo>
                    <a:lnTo>
                      <a:pt x="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6" name="Freeform 402"/>
              <p:cNvSpPr>
                <a:spLocks/>
              </p:cNvSpPr>
              <p:nvPr/>
            </p:nvSpPr>
            <p:spPr bwMode="auto">
              <a:xfrm>
                <a:off x="3036" y="2977"/>
                <a:ext cx="61" cy="23"/>
              </a:xfrm>
              <a:custGeom>
                <a:avLst/>
                <a:gdLst/>
                <a:ahLst/>
                <a:cxnLst>
                  <a:cxn ang="0">
                    <a:pos x="5" y="5"/>
                  </a:cxn>
                  <a:cxn ang="0">
                    <a:pos x="0" y="13"/>
                  </a:cxn>
                  <a:cxn ang="0">
                    <a:pos x="36" y="13"/>
                  </a:cxn>
                  <a:cxn ang="0">
                    <a:pos x="30" y="23"/>
                  </a:cxn>
                  <a:cxn ang="0">
                    <a:pos x="61" y="9"/>
                  </a:cxn>
                  <a:cxn ang="0">
                    <a:pos x="44" y="0"/>
                  </a:cxn>
                  <a:cxn ang="0">
                    <a:pos x="42" y="5"/>
                  </a:cxn>
                  <a:cxn ang="0">
                    <a:pos x="5" y="5"/>
                  </a:cxn>
                </a:cxnLst>
                <a:rect l="0" t="0" r="r" b="b"/>
                <a:pathLst>
                  <a:path w="61" h="23">
                    <a:moveTo>
                      <a:pt x="5" y="5"/>
                    </a:moveTo>
                    <a:lnTo>
                      <a:pt x="0" y="13"/>
                    </a:lnTo>
                    <a:lnTo>
                      <a:pt x="36" y="13"/>
                    </a:lnTo>
                    <a:lnTo>
                      <a:pt x="30" y="23"/>
                    </a:lnTo>
                    <a:lnTo>
                      <a:pt x="61" y="9"/>
                    </a:lnTo>
                    <a:lnTo>
                      <a:pt x="44" y="0"/>
                    </a:lnTo>
                    <a:lnTo>
                      <a:pt x="42" y="5"/>
                    </a:lnTo>
                    <a:lnTo>
                      <a:pt x="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7" name="Freeform 403"/>
              <p:cNvSpPr>
                <a:spLocks/>
              </p:cNvSpPr>
              <p:nvPr/>
            </p:nvSpPr>
            <p:spPr bwMode="auto">
              <a:xfrm>
                <a:off x="2953" y="3012"/>
                <a:ext cx="62" cy="22"/>
              </a:xfrm>
              <a:custGeom>
                <a:avLst/>
                <a:gdLst/>
                <a:ahLst/>
                <a:cxnLst>
                  <a:cxn ang="0">
                    <a:pos x="56" y="18"/>
                  </a:cxn>
                  <a:cxn ang="0">
                    <a:pos x="62" y="10"/>
                  </a:cxn>
                  <a:cxn ang="0">
                    <a:pos x="24" y="10"/>
                  </a:cxn>
                  <a:cxn ang="0">
                    <a:pos x="30" y="0"/>
                  </a:cxn>
                  <a:cxn ang="0">
                    <a:pos x="0" y="12"/>
                  </a:cxn>
                  <a:cxn ang="0">
                    <a:pos x="16" y="22"/>
                  </a:cxn>
                  <a:cxn ang="0">
                    <a:pos x="18" y="18"/>
                  </a:cxn>
                  <a:cxn ang="0">
                    <a:pos x="56" y="18"/>
                  </a:cxn>
                </a:cxnLst>
                <a:rect l="0" t="0" r="r" b="b"/>
                <a:pathLst>
                  <a:path w="62" h="22">
                    <a:moveTo>
                      <a:pt x="56" y="18"/>
                    </a:moveTo>
                    <a:lnTo>
                      <a:pt x="62" y="10"/>
                    </a:lnTo>
                    <a:lnTo>
                      <a:pt x="24" y="10"/>
                    </a:lnTo>
                    <a:lnTo>
                      <a:pt x="30" y="0"/>
                    </a:lnTo>
                    <a:lnTo>
                      <a:pt x="0" y="12"/>
                    </a:lnTo>
                    <a:lnTo>
                      <a:pt x="16" y="22"/>
                    </a:lnTo>
                    <a:lnTo>
                      <a:pt x="18"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8" name="Freeform 404"/>
              <p:cNvSpPr>
                <a:spLocks/>
              </p:cNvSpPr>
              <p:nvPr/>
            </p:nvSpPr>
            <p:spPr bwMode="auto">
              <a:xfrm>
                <a:off x="2953" y="3012"/>
                <a:ext cx="62" cy="22"/>
              </a:xfrm>
              <a:custGeom>
                <a:avLst/>
                <a:gdLst/>
                <a:ahLst/>
                <a:cxnLst>
                  <a:cxn ang="0">
                    <a:pos x="56" y="18"/>
                  </a:cxn>
                  <a:cxn ang="0">
                    <a:pos x="62" y="10"/>
                  </a:cxn>
                  <a:cxn ang="0">
                    <a:pos x="24" y="10"/>
                  </a:cxn>
                  <a:cxn ang="0">
                    <a:pos x="30" y="0"/>
                  </a:cxn>
                  <a:cxn ang="0">
                    <a:pos x="0" y="12"/>
                  </a:cxn>
                  <a:cxn ang="0">
                    <a:pos x="16" y="22"/>
                  </a:cxn>
                  <a:cxn ang="0">
                    <a:pos x="18" y="18"/>
                  </a:cxn>
                  <a:cxn ang="0">
                    <a:pos x="56" y="18"/>
                  </a:cxn>
                </a:cxnLst>
                <a:rect l="0" t="0" r="r" b="b"/>
                <a:pathLst>
                  <a:path w="62" h="22">
                    <a:moveTo>
                      <a:pt x="56" y="18"/>
                    </a:moveTo>
                    <a:lnTo>
                      <a:pt x="62" y="10"/>
                    </a:lnTo>
                    <a:lnTo>
                      <a:pt x="24" y="10"/>
                    </a:lnTo>
                    <a:lnTo>
                      <a:pt x="30" y="0"/>
                    </a:lnTo>
                    <a:lnTo>
                      <a:pt x="0" y="12"/>
                    </a:lnTo>
                    <a:lnTo>
                      <a:pt x="16" y="22"/>
                    </a:lnTo>
                    <a:lnTo>
                      <a:pt x="18"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9" name="Freeform 405"/>
              <p:cNvSpPr>
                <a:spLocks/>
              </p:cNvSpPr>
              <p:nvPr/>
            </p:nvSpPr>
            <p:spPr bwMode="auto">
              <a:xfrm>
                <a:off x="2970" y="2984"/>
                <a:ext cx="62" cy="24"/>
              </a:xfrm>
              <a:custGeom>
                <a:avLst/>
                <a:gdLst/>
                <a:ahLst/>
                <a:cxnLst>
                  <a:cxn ang="0">
                    <a:pos x="56" y="18"/>
                  </a:cxn>
                  <a:cxn ang="0">
                    <a:pos x="62" y="10"/>
                  </a:cxn>
                  <a:cxn ang="0">
                    <a:pos x="25" y="10"/>
                  </a:cxn>
                  <a:cxn ang="0">
                    <a:pos x="32" y="0"/>
                  </a:cxn>
                  <a:cxn ang="0">
                    <a:pos x="0" y="14"/>
                  </a:cxn>
                  <a:cxn ang="0">
                    <a:pos x="17" y="24"/>
                  </a:cxn>
                  <a:cxn ang="0">
                    <a:pos x="20" y="18"/>
                  </a:cxn>
                  <a:cxn ang="0">
                    <a:pos x="56" y="18"/>
                  </a:cxn>
                </a:cxnLst>
                <a:rect l="0" t="0" r="r" b="b"/>
                <a:pathLst>
                  <a:path w="62" h="24">
                    <a:moveTo>
                      <a:pt x="56" y="18"/>
                    </a:moveTo>
                    <a:lnTo>
                      <a:pt x="62" y="10"/>
                    </a:lnTo>
                    <a:lnTo>
                      <a:pt x="25" y="10"/>
                    </a:lnTo>
                    <a:lnTo>
                      <a:pt x="32" y="0"/>
                    </a:lnTo>
                    <a:lnTo>
                      <a:pt x="0" y="14"/>
                    </a:lnTo>
                    <a:lnTo>
                      <a:pt x="17" y="24"/>
                    </a:lnTo>
                    <a:lnTo>
                      <a:pt x="20"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0" name="Freeform 406"/>
              <p:cNvSpPr>
                <a:spLocks/>
              </p:cNvSpPr>
              <p:nvPr/>
            </p:nvSpPr>
            <p:spPr bwMode="auto">
              <a:xfrm>
                <a:off x="2970" y="2984"/>
                <a:ext cx="62" cy="24"/>
              </a:xfrm>
              <a:custGeom>
                <a:avLst/>
                <a:gdLst/>
                <a:ahLst/>
                <a:cxnLst>
                  <a:cxn ang="0">
                    <a:pos x="56" y="18"/>
                  </a:cxn>
                  <a:cxn ang="0">
                    <a:pos x="62" y="10"/>
                  </a:cxn>
                  <a:cxn ang="0">
                    <a:pos x="25" y="10"/>
                  </a:cxn>
                  <a:cxn ang="0">
                    <a:pos x="32" y="0"/>
                  </a:cxn>
                  <a:cxn ang="0">
                    <a:pos x="0" y="14"/>
                  </a:cxn>
                  <a:cxn ang="0">
                    <a:pos x="17" y="24"/>
                  </a:cxn>
                  <a:cxn ang="0">
                    <a:pos x="20" y="18"/>
                  </a:cxn>
                  <a:cxn ang="0">
                    <a:pos x="56" y="18"/>
                  </a:cxn>
                </a:cxnLst>
                <a:rect l="0" t="0" r="r" b="b"/>
                <a:pathLst>
                  <a:path w="62" h="24">
                    <a:moveTo>
                      <a:pt x="56" y="18"/>
                    </a:moveTo>
                    <a:lnTo>
                      <a:pt x="62" y="10"/>
                    </a:lnTo>
                    <a:lnTo>
                      <a:pt x="25" y="10"/>
                    </a:lnTo>
                    <a:lnTo>
                      <a:pt x="32" y="0"/>
                    </a:lnTo>
                    <a:lnTo>
                      <a:pt x="0" y="14"/>
                    </a:lnTo>
                    <a:lnTo>
                      <a:pt x="17" y="24"/>
                    </a:lnTo>
                    <a:lnTo>
                      <a:pt x="20"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1" name="Freeform 407"/>
              <p:cNvSpPr>
                <a:spLocks/>
              </p:cNvSpPr>
              <p:nvPr/>
            </p:nvSpPr>
            <p:spPr bwMode="auto">
              <a:xfrm>
                <a:off x="3019" y="3006"/>
                <a:ext cx="61" cy="22"/>
              </a:xfrm>
              <a:custGeom>
                <a:avLst/>
                <a:gdLst/>
                <a:ahLst/>
                <a:cxnLst>
                  <a:cxn ang="0">
                    <a:pos x="5" y="4"/>
                  </a:cxn>
                  <a:cxn ang="0">
                    <a:pos x="0" y="12"/>
                  </a:cxn>
                  <a:cxn ang="0">
                    <a:pos x="36" y="12"/>
                  </a:cxn>
                  <a:cxn ang="0">
                    <a:pos x="31" y="22"/>
                  </a:cxn>
                  <a:cxn ang="0">
                    <a:pos x="61" y="10"/>
                  </a:cxn>
                  <a:cxn ang="0">
                    <a:pos x="45" y="0"/>
                  </a:cxn>
                  <a:cxn ang="0">
                    <a:pos x="42" y="4"/>
                  </a:cxn>
                  <a:cxn ang="0">
                    <a:pos x="5" y="4"/>
                  </a:cxn>
                </a:cxnLst>
                <a:rect l="0" t="0" r="r" b="b"/>
                <a:pathLst>
                  <a:path w="61" h="22">
                    <a:moveTo>
                      <a:pt x="5" y="4"/>
                    </a:moveTo>
                    <a:lnTo>
                      <a:pt x="0" y="12"/>
                    </a:lnTo>
                    <a:lnTo>
                      <a:pt x="36" y="12"/>
                    </a:lnTo>
                    <a:lnTo>
                      <a:pt x="31" y="22"/>
                    </a:lnTo>
                    <a:lnTo>
                      <a:pt x="61" y="10"/>
                    </a:lnTo>
                    <a:lnTo>
                      <a:pt x="45"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2" name="Freeform 408"/>
              <p:cNvSpPr>
                <a:spLocks/>
              </p:cNvSpPr>
              <p:nvPr/>
            </p:nvSpPr>
            <p:spPr bwMode="auto">
              <a:xfrm>
                <a:off x="3019" y="3006"/>
                <a:ext cx="61" cy="22"/>
              </a:xfrm>
              <a:custGeom>
                <a:avLst/>
                <a:gdLst/>
                <a:ahLst/>
                <a:cxnLst>
                  <a:cxn ang="0">
                    <a:pos x="5" y="4"/>
                  </a:cxn>
                  <a:cxn ang="0">
                    <a:pos x="0" y="12"/>
                  </a:cxn>
                  <a:cxn ang="0">
                    <a:pos x="36" y="12"/>
                  </a:cxn>
                  <a:cxn ang="0">
                    <a:pos x="31" y="22"/>
                  </a:cxn>
                  <a:cxn ang="0">
                    <a:pos x="61" y="10"/>
                  </a:cxn>
                  <a:cxn ang="0">
                    <a:pos x="45" y="0"/>
                  </a:cxn>
                  <a:cxn ang="0">
                    <a:pos x="42" y="4"/>
                  </a:cxn>
                  <a:cxn ang="0">
                    <a:pos x="5" y="4"/>
                  </a:cxn>
                </a:cxnLst>
                <a:rect l="0" t="0" r="r" b="b"/>
                <a:pathLst>
                  <a:path w="61" h="22">
                    <a:moveTo>
                      <a:pt x="5" y="4"/>
                    </a:moveTo>
                    <a:lnTo>
                      <a:pt x="0" y="12"/>
                    </a:lnTo>
                    <a:lnTo>
                      <a:pt x="36" y="12"/>
                    </a:lnTo>
                    <a:lnTo>
                      <a:pt x="31" y="22"/>
                    </a:lnTo>
                    <a:lnTo>
                      <a:pt x="61" y="10"/>
                    </a:lnTo>
                    <a:lnTo>
                      <a:pt x="45"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3" name="Freeform 409"/>
              <p:cNvSpPr>
                <a:spLocks/>
              </p:cNvSpPr>
              <p:nvPr/>
            </p:nvSpPr>
            <p:spPr bwMode="auto">
              <a:xfrm>
                <a:off x="3037" y="2979"/>
                <a:ext cx="62" cy="23"/>
              </a:xfrm>
              <a:custGeom>
                <a:avLst/>
                <a:gdLst/>
                <a:ahLst/>
                <a:cxnLst>
                  <a:cxn ang="0">
                    <a:pos x="5" y="5"/>
                  </a:cxn>
                  <a:cxn ang="0">
                    <a:pos x="0" y="13"/>
                  </a:cxn>
                  <a:cxn ang="0">
                    <a:pos x="37" y="13"/>
                  </a:cxn>
                  <a:cxn ang="0">
                    <a:pos x="30" y="23"/>
                  </a:cxn>
                  <a:cxn ang="0">
                    <a:pos x="62" y="9"/>
                  </a:cxn>
                  <a:cxn ang="0">
                    <a:pos x="45" y="0"/>
                  </a:cxn>
                  <a:cxn ang="0">
                    <a:pos x="42" y="5"/>
                  </a:cxn>
                  <a:cxn ang="0">
                    <a:pos x="5" y="5"/>
                  </a:cxn>
                </a:cxnLst>
                <a:rect l="0" t="0" r="r" b="b"/>
                <a:pathLst>
                  <a:path w="62" h="23">
                    <a:moveTo>
                      <a:pt x="5" y="5"/>
                    </a:moveTo>
                    <a:lnTo>
                      <a:pt x="0" y="13"/>
                    </a:lnTo>
                    <a:lnTo>
                      <a:pt x="37" y="13"/>
                    </a:lnTo>
                    <a:lnTo>
                      <a:pt x="30" y="23"/>
                    </a:lnTo>
                    <a:lnTo>
                      <a:pt x="62" y="9"/>
                    </a:lnTo>
                    <a:lnTo>
                      <a:pt x="45" y="0"/>
                    </a:lnTo>
                    <a:lnTo>
                      <a:pt x="42" y="5"/>
                    </a:lnTo>
                    <a:lnTo>
                      <a:pt x="5"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4" name="Freeform 410"/>
              <p:cNvSpPr>
                <a:spLocks/>
              </p:cNvSpPr>
              <p:nvPr/>
            </p:nvSpPr>
            <p:spPr bwMode="auto">
              <a:xfrm>
                <a:off x="3037" y="2979"/>
                <a:ext cx="62" cy="23"/>
              </a:xfrm>
              <a:custGeom>
                <a:avLst/>
                <a:gdLst/>
                <a:ahLst/>
                <a:cxnLst>
                  <a:cxn ang="0">
                    <a:pos x="5" y="5"/>
                  </a:cxn>
                  <a:cxn ang="0">
                    <a:pos x="0" y="13"/>
                  </a:cxn>
                  <a:cxn ang="0">
                    <a:pos x="37" y="13"/>
                  </a:cxn>
                  <a:cxn ang="0">
                    <a:pos x="30" y="23"/>
                  </a:cxn>
                  <a:cxn ang="0">
                    <a:pos x="62" y="9"/>
                  </a:cxn>
                  <a:cxn ang="0">
                    <a:pos x="45" y="0"/>
                  </a:cxn>
                  <a:cxn ang="0">
                    <a:pos x="42" y="5"/>
                  </a:cxn>
                  <a:cxn ang="0">
                    <a:pos x="5" y="5"/>
                  </a:cxn>
                </a:cxnLst>
                <a:rect l="0" t="0" r="r" b="b"/>
                <a:pathLst>
                  <a:path w="62" h="23">
                    <a:moveTo>
                      <a:pt x="5" y="5"/>
                    </a:moveTo>
                    <a:lnTo>
                      <a:pt x="0" y="13"/>
                    </a:lnTo>
                    <a:lnTo>
                      <a:pt x="37" y="13"/>
                    </a:lnTo>
                    <a:lnTo>
                      <a:pt x="30" y="23"/>
                    </a:lnTo>
                    <a:lnTo>
                      <a:pt x="62" y="9"/>
                    </a:lnTo>
                    <a:lnTo>
                      <a:pt x="45" y="0"/>
                    </a:lnTo>
                    <a:lnTo>
                      <a:pt x="42" y="5"/>
                    </a:lnTo>
                    <a:lnTo>
                      <a:pt x="5"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5" name="Freeform 411"/>
              <p:cNvSpPr>
                <a:spLocks/>
              </p:cNvSpPr>
              <p:nvPr/>
            </p:nvSpPr>
            <p:spPr bwMode="auto">
              <a:xfrm>
                <a:off x="2954" y="3014"/>
                <a:ext cx="62" cy="22"/>
              </a:xfrm>
              <a:custGeom>
                <a:avLst/>
                <a:gdLst/>
                <a:ahLst/>
                <a:cxnLst>
                  <a:cxn ang="0">
                    <a:pos x="57" y="18"/>
                  </a:cxn>
                  <a:cxn ang="0">
                    <a:pos x="62" y="10"/>
                  </a:cxn>
                  <a:cxn ang="0">
                    <a:pos x="24" y="10"/>
                  </a:cxn>
                  <a:cxn ang="0">
                    <a:pos x="31" y="0"/>
                  </a:cxn>
                  <a:cxn ang="0">
                    <a:pos x="0" y="12"/>
                  </a:cxn>
                  <a:cxn ang="0">
                    <a:pos x="16" y="22"/>
                  </a:cxn>
                  <a:cxn ang="0">
                    <a:pos x="19" y="18"/>
                  </a:cxn>
                  <a:cxn ang="0">
                    <a:pos x="57" y="18"/>
                  </a:cxn>
                </a:cxnLst>
                <a:rect l="0" t="0" r="r" b="b"/>
                <a:pathLst>
                  <a:path w="62" h="22">
                    <a:moveTo>
                      <a:pt x="57" y="18"/>
                    </a:moveTo>
                    <a:lnTo>
                      <a:pt x="62" y="10"/>
                    </a:lnTo>
                    <a:lnTo>
                      <a:pt x="24" y="10"/>
                    </a:lnTo>
                    <a:lnTo>
                      <a:pt x="31" y="0"/>
                    </a:lnTo>
                    <a:lnTo>
                      <a:pt x="0" y="12"/>
                    </a:lnTo>
                    <a:lnTo>
                      <a:pt x="16" y="22"/>
                    </a:lnTo>
                    <a:lnTo>
                      <a:pt x="19"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6" name="Freeform 412"/>
              <p:cNvSpPr>
                <a:spLocks/>
              </p:cNvSpPr>
              <p:nvPr/>
            </p:nvSpPr>
            <p:spPr bwMode="auto">
              <a:xfrm>
                <a:off x="2954" y="3014"/>
                <a:ext cx="62" cy="22"/>
              </a:xfrm>
              <a:custGeom>
                <a:avLst/>
                <a:gdLst/>
                <a:ahLst/>
                <a:cxnLst>
                  <a:cxn ang="0">
                    <a:pos x="57" y="18"/>
                  </a:cxn>
                  <a:cxn ang="0">
                    <a:pos x="62" y="10"/>
                  </a:cxn>
                  <a:cxn ang="0">
                    <a:pos x="24" y="10"/>
                  </a:cxn>
                  <a:cxn ang="0">
                    <a:pos x="31" y="0"/>
                  </a:cxn>
                  <a:cxn ang="0">
                    <a:pos x="0" y="12"/>
                  </a:cxn>
                  <a:cxn ang="0">
                    <a:pos x="16" y="22"/>
                  </a:cxn>
                  <a:cxn ang="0">
                    <a:pos x="19" y="18"/>
                  </a:cxn>
                  <a:cxn ang="0">
                    <a:pos x="57" y="18"/>
                  </a:cxn>
                </a:cxnLst>
                <a:rect l="0" t="0" r="r" b="b"/>
                <a:pathLst>
                  <a:path w="62" h="22">
                    <a:moveTo>
                      <a:pt x="57" y="18"/>
                    </a:moveTo>
                    <a:lnTo>
                      <a:pt x="62" y="10"/>
                    </a:lnTo>
                    <a:lnTo>
                      <a:pt x="24" y="10"/>
                    </a:lnTo>
                    <a:lnTo>
                      <a:pt x="31" y="0"/>
                    </a:lnTo>
                    <a:lnTo>
                      <a:pt x="0" y="12"/>
                    </a:lnTo>
                    <a:lnTo>
                      <a:pt x="16" y="22"/>
                    </a:lnTo>
                    <a:lnTo>
                      <a:pt x="19"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7" name="Freeform 413"/>
              <p:cNvSpPr>
                <a:spLocks/>
              </p:cNvSpPr>
              <p:nvPr/>
            </p:nvSpPr>
            <p:spPr bwMode="auto">
              <a:xfrm>
                <a:off x="2971" y="2986"/>
                <a:ext cx="62" cy="24"/>
              </a:xfrm>
              <a:custGeom>
                <a:avLst/>
                <a:gdLst/>
                <a:ahLst/>
                <a:cxnLst>
                  <a:cxn ang="0">
                    <a:pos x="57" y="18"/>
                  </a:cxn>
                  <a:cxn ang="0">
                    <a:pos x="62" y="10"/>
                  </a:cxn>
                  <a:cxn ang="0">
                    <a:pos x="25" y="10"/>
                  </a:cxn>
                  <a:cxn ang="0">
                    <a:pos x="32" y="0"/>
                  </a:cxn>
                  <a:cxn ang="0">
                    <a:pos x="0" y="14"/>
                  </a:cxn>
                  <a:cxn ang="0">
                    <a:pos x="18" y="24"/>
                  </a:cxn>
                  <a:cxn ang="0">
                    <a:pos x="20" y="18"/>
                  </a:cxn>
                  <a:cxn ang="0">
                    <a:pos x="57" y="18"/>
                  </a:cxn>
                </a:cxnLst>
                <a:rect l="0" t="0" r="r" b="b"/>
                <a:pathLst>
                  <a:path w="62" h="24">
                    <a:moveTo>
                      <a:pt x="57" y="18"/>
                    </a:moveTo>
                    <a:lnTo>
                      <a:pt x="62" y="10"/>
                    </a:lnTo>
                    <a:lnTo>
                      <a:pt x="25" y="10"/>
                    </a:lnTo>
                    <a:lnTo>
                      <a:pt x="32" y="0"/>
                    </a:lnTo>
                    <a:lnTo>
                      <a:pt x="0" y="14"/>
                    </a:lnTo>
                    <a:lnTo>
                      <a:pt x="18" y="24"/>
                    </a:lnTo>
                    <a:lnTo>
                      <a:pt x="20"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8" name="Freeform 414"/>
              <p:cNvSpPr>
                <a:spLocks/>
              </p:cNvSpPr>
              <p:nvPr/>
            </p:nvSpPr>
            <p:spPr bwMode="auto">
              <a:xfrm>
                <a:off x="2971" y="2986"/>
                <a:ext cx="62" cy="24"/>
              </a:xfrm>
              <a:custGeom>
                <a:avLst/>
                <a:gdLst/>
                <a:ahLst/>
                <a:cxnLst>
                  <a:cxn ang="0">
                    <a:pos x="57" y="18"/>
                  </a:cxn>
                  <a:cxn ang="0">
                    <a:pos x="62" y="10"/>
                  </a:cxn>
                  <a:cxn ang="0">
                    <a:pos x="25" y="10"/>
                  </a:cxn>
                  <a:cxn ang="0">
                    <a:pos x="32" y="0"/>
                  </a:cxn>
                  <a:cxn ang="0">
                    <a:pos x="0" y="14"/>
                  </a:cxn>
                  <a:cxn ang="0">
                    <a:pos x="18" y="24"/>
                  </a:cxn>
                  <a:cxn ang="0">
                    <a:pos x="20" y="18"/>
                  </a:cxn>
                  <a:cxn ang="0">
                    <a:pos x="57" y="18"/>
                  </a:cxn>
                </a:cxnLst>
                <a:rect l="0" t="0" r="r" b="b"/>
                <a:pathLst>
                  <a:path w="62" h="24">
                    <a:moveTo>
                      <a:pt x="57" y="18"/>
                    </a:moveTo>
                    <a:lnTo>
                      <a:pt x="62" y="10"/>
                    </a:lnTo>
                    <a:lnTo>
                      <a:pt x="25" y="10"/>
                    </a:lnTo>
                    <a:lnTo>
                      <a:pt x="32" y="0"/>
                    </a:lnTo>
                    <a:lnTo>
                      <a:pt x="0" y="14"/>
                    </a:lnTo>
                    <a:lnTo>
                      <a:pt x="18" y="24"/>
                    </a:lnTo>
                    <a:lnTo>
                      <a:pt x="20"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665" name="Group 441"/>
            <p:cNvGrpSpPr>
              <a:grpSpLocks/>
            </p:cNvGrpSpPr>
            <p:nvPr/>
          </p:nvGrpSpPr>
          <p:grpSpPr bwMode="auto">
            <a:xfrm>
              <a:off x="2775" y="3169"/>
              <a:ext cx="189" cy="121"/>
              <a:chOff x="2775" y="3169"/>
              <a:chExt cx="189" cy="121"/>
            </a:xfrm>
          </p:grpSpPr>
          <p:sp>
            <p:nvSpPr>
              <p:cNvPr id="52640" name="Rectangle 416"/>
              <p:cNvSpPr>
                <a:spLocks noChangeArrowheads="1"/>
              </p:cNvSpPr>
              <p:nvPr/>
            </p:nvSpPr>
            <p:spPr bwMode="auto">
              <a:xfrm>
                <a:off x="2775" y="3234"/>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41" name="Rectangle 417"/>
              <p:cNvSpPr>
                <a:spLocks noChangeArrowheads="1"/>
              </p:cNvSpPr>
              <p:nvPr/>
            </p:nvSpPr>
            <p:spPr bwMode="auto">
              <a:xfrm>
                <a:off x="2775" y="3234"/>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42" name="Rectangle 418"/>
              <p:cNvSpPr>
                <a:spLocks noChangeArrowheads="1"/>
              </p:cNvSpPr>
              <p:nvPr/>
            </p:nvSpPr>
            <p:spPr bwMode="auto">
              <a:xfrm>
                <a:off x="2775" y="3234"/>
                <a:ext cx="144" cy="56"/>
              </a:xfrm>
              <a:prstGeom prst="rect">
                <a:avLst/>
              </a:pr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43" name="Freeform 419"/>
              <p:cNvSpPr>
                <a:spLocks/>
              </p:cNvSpPr>
              <p:nvPr/>
            </p:nvSpPr>
            <p:spPr bwMode="auto">
              <a:xfrm>
                <a:off x="2919" y="3169"/>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44" name="Freeform 420"/>
              <p:cNvSpPr>
                <a:spLocks/>
              </p:cNvSpPr>
              <p:nvPr/>
            </p:nvSpPr>
            <p:spPr bwMode="auto">
              <a:xfrm>
                <a:off x="2919" y="3169"/>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45" name="Freeform 421"/>
              <p:cNvSpPr>
                <a:spLocks/>
              </p:cNvSpPr>
              <p:nvPr/>
            </p:nvSpPr>
            <p:spPr bwMode="auto">
              <a:xfrm>
                <a:off x="2919" y="3169"/>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46" name="Freeform 422"/>
              <p:cNvSpPr>
                <a:spLocks/>
              </p:cNvSpPr>
              <p:nvPr/>
            </p:nvSpPr>
            <p:spPr bwMode="auto">
              <a:xfrm>
                <a:off x="2775" y="3169"/>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47" name="Freeform 423"/>
              <p:cNvSpPr>
                <a:spLocks/>
              </p:cNvSpPr>
              <p:nvPr/>
            </p:nvSpPr>
            <p:spPr bwMode="auto">
              <a:xfrm>
                <a:off x="2775" y="3169"/>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48" name="Freeform 424"/>
              <p:cNvSpPr>
                <a:spLocks/>
              </p:cNvSpPr>
              <p:nvPr/>
            </p:nvSpPr>
            <p:spPr bwMode="auto">
              <a:xfrm>
                <a:off x="2775" y="3169"/>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noFill/>
              <a:ln w="2"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49" name="Freeform 425"/>
              <p:cNvSpPr>
                <a:spLocks/>
              </p:cNvSpPr>
              <p:nvPr/>
            </p:nvSpPr>
            <p:spPr bwMode="auto">
              <a:xfrm>
                <a:off x="2860" y="3199"/>
                <a:ext cx="62" cy="21"/>
              </a:xfrm>
              <a:custGeom>
                <a:avLst/>
                <a:gdLst/>
                <a:ahLst/>
                <a:cxnLst>
                  <a:cxn ang="0">
                    <a:pos x="5" y="4"/>
                  </a:cxn>
                  <a:cxn ang="0">
                    <a:pos x="0" y="12"/>
                  </a:cxn>
                  <a:cxn ang="0">
                    <a:pos x="37" y="12"/>
                  </a:cxn>
                  <a:cxn ang="0">
                    <a:pos x="32" y="21"/>
                  </a:cxn>
                  <a:cxn ang="0">
                    <a:pos x="62" y="10"/>
                  </a:cxn>
                  <a:cxn ang="0">
                    <a:pos x="46" y="0"/>
                  </a:cxn>
                  <a:cxn ang="0">
                    <a:pos x="42" y="4"/>
                  </a:cxn>
                  <a:cxn ang="0">
                    <a:pos x="5" y="4"/>
                  </a:cxn>
                </a:cxnLst>
                <a:rect l="0" t="0" r="r" b="b"/>
                <a:pathLst>
                  <a:path w="62" h="21">
                    <a:moveTo>
                      <a:pt x="5" y="4"/>
                    </a:moveTo>
                    <a:lnTo>
                      <a:pt x="0" y="12"/>
                    </a:lnTo>
                    <a:lnTo>
                      <a:pt x="37" y="12"/>
                    </a:lnTo>
                    <a:lnTo>
                      <a:pt x="32" y="21"/>
                    </a:lnTo>
                    <a:lnTo>
                      <a:pt x="62" y="10"/>
                    </a:lnTo>
                    <a:lnTo>
                      <a:pt x="46" y="0"/>
                    </a:lnTo>
                    <a:lnTo>
                      <a:pt x="42"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0" name="Freeform 426"/>
              <p:cNvSpPr>
                <a:spLocks/>
              </p:cNvSpPr>
              <p:nvPr/>
            </p:nvSpPr>
            <p:spPr bwMode="auto">
              <a:xfrm>
                <a:off x="2860" y="3199"/>
                <a:ext cx="62" cy="21"/>
              </a:xfrm>
              <a:custGeom>
                <a:avLst/>
                <a:gdLst/>
                <a:ahLst/>
                <a:cxnLst>
                  <a:cxn ang="0">
                    <a:pos x="5" y="4"/>
                  </a:cxn>
                  <a:cxn ang="0">
                    <a:pos x="0" y="12"/>
                  </a:cxn>
                  <a:cxn ang="0">
                    <a:pos x="37" y="12"/>
                  </a:cxn>
                  <a:cxn ang="0">
                    <a:pos x="32" y="21"/>
                  </a:cxn>
                  <a:cxn ang="0">
                    <a:pos x="62" y="10"/>
                  </a:cxn>
                  <a:cxn ang="0">
                    <a:pos x="46" y="0"/>
                  </a:cxn>
                  <a:cxn ang="0">
                    <a:pos x="42" y="4"/>
                  </a:cxn>
                  <a:cxn ang="0">
                    <a:pos x="5" y="4"/>
                  </a:cxn>
                </a:cxnLst>
                <a:rect l="0" t="0" r="r" b="b"/>
                <a:pathLst>
                  <a:path w="62" h="21">
                    <a:moveTo>
                      <a:pt x="5" y="4"/>
                    </a:moveTo>
                    <a:lnTo>
                      <a:pt x="0" y="12"/>
                    </a:lnTo>
                    <a:lnTo>
                      <a:pt x="37" y="12"/>
                    </a:lnTo>
                    <a:lnTo>
                      <a:pt x="32" y="21"/>
                    </a:lnTo>
                    <a:lnTo>
                      <a:pt x="62" y="10"/>
                    </a:lnTo>
                    <a:lnTo>
                      <a:pt x="46" y="0"/>
                    </a:lnTo>
                    <a:lnTo>
                      <a:pt x="42"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1" name="Freeform 427"/>
              <p:cNvSpPr>
                <a:spLocks/>
              </p:cNvSpPr>
              <p:nvPr/>
            </p:nvSpPr>
            <p:spPr bwMode="auto">
              <a:xfrm>
                <a:off x="2878" y="3171"/>
                <a:ext cx="62" cy="24"/>
              </a:xfrm>
              <a:custGeom>
                <a:avLst/>
                <a:gdLst/>
                <a:ahLst/>
                <a:cxnLst>
                  <a:cxn ang="0">
                    <a:pos x="6" y="6"/>
                  </a:cxn>
                  <a:cxn ang="0">
                    <a:pos x="0" y="14"/>
                  </a:cxn>
                  <a:cxn ang="0">
                    <a:pos x="37" y="14"/>
                  </a:cxn>
                  <a:cxn ang="0">
                    <a:pos x="31" y="24"/>
                  </a:cxn>
                  <a:cxn ang="0">
                    <a:pos x="62" y="10"/>
                  </a:cxn>
                  <a:cxn ang="0">
                    <a:pos x="45" y="0"/>
                  </a:cxn>
                  <a:cxn ang="0">
                    <a:pos x="42" y="6"/>
                  </a:cxn>
                  <a:cxn ang="0">
                    <a:pos x="6" y="6"/>
                  </a:cxn>
                </a:cxnLst>
                <a:rect l="0" t="0" r="r" b="b"/>
                <a:pathLst>
                  <a:path w="62" h="24">
                    <a:moveTo>
                      <a:pt x="6" y="6"/>
                    </a:moveTo>
                    <a:lnTo>
                      <a:pt x="0" y="14"/>
                    </a:lnTo>
                    <a:lnTo>
                      <a:pt x="37" y="14"/>
                    </a:lnTo>
                    <a:lnTo>
                      <a:pt x="31" y="24"/>
                    </a:lnTo>
                    <a:lnTo>
                      <a:pt x="62" y="10"/>
                    </a:lnTo>
                    <a:lnTo>
                      <a:pt x="45" y="0"/>
                    </a:lnTo>
                    <a:lnTo>
                      <a:pt x="42" y="6"/>
                    </a:lnTo>
                    <a:lnTo>
                      <a:pt x="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2" name="Freeform 428"/>
              <p:cNvSpPr>
                <a:spLocks/>
              </p:cNvSpPr>
              <p:nvPr/>
            </p:nvSpPr>
            <p:spPr bwMode="auto">
              <a:xfrm>
                <a:off x="2878" y="3171"/>
                <a:ext cx="62" cy="24"/>
              </a:xfrm>
              <a:custGeom>
                <a:avLst/>
                <a:gdLst/>
                <a:ahLst/>
                <a:cxnLst>
                  <a:cxn ang="0">
                    <a:pos x="6" y="6"/>
                  </a:cxn>
                  <a:cxn ang="0">
                    <a:pos x="0" y="14"/>
                  </a:cxn>
                  <a:cxn ang="0">
                    <a:pos x="37" y="14"/>
                  </a:cxn>
                  <a:cxn ang="0">
                    <a:pos x="31" y="24"/>
                  </a:cxn>
                  <a:cxn ang="0">
                    <a:pos x="62" y="10"/>
                  </a:cxn>
                  <a:cxn ang="0">
                    <a:pos x="45" y="0"/>
                  </a:cxn>
                  <a:cxn ang="0">
                    <a:pos x="42" y="6"/>
                  </a:cxn>
                  <a:cxn ang="0">
                    <a:pos x="6" y="6"/>
                  </a:cxn>
                </a:cxnLst>
                <a:rect l="0" t="0" r="r" b="b"/>
                <a:pathLst>
                  <a:path w="62" h="24">
                    <a:moveTo>
                      <a:pt x="6" y="6"/>
                    </a:moveTo>
                    <a:lnTo>
                      <a:pt x="0" y="14"/>
                    </a:lnTo>
                    <a:lnTo>
                      <a:pt x="37" y="14"/>
                    </a:lnTo>
                    <a:lnTo>
                      <a:pt x="31" y="24"/>
                    </a:lnTo>
                    <a:lnTo>
                      <a:pt x="62" y="10"/>
                    </a:lnTo>
                    <a:lnTo>
                      <a:pt x="45" y="0"/>
                    </a:lnTo>
                    <a:lnTo>
                      <a:pt x="42" y="6"/>
                    </a:lnTo>
                    <a:lnTo>
                      <a:pt x="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3" name="Freeform 429"/>
              <p:cNvSpPr>
                <a:spLocks/>
              </p:cNvSpPr>
              <p:nvPr/>
            </p:nvSpPr>
            <p:spPr bwMode="auto">
              <a:xfrm>
                <a:off x="2796" y="3207"/>
                <a:ext cx="62" cy="21"/>
              </a:xfrm>
              <a:custGeom>
                <a:avLst/>
                <a:gdLst/>
                <a:ahLst/>
                <a:cxnLst>
                  <a:cxn ang="0">
                    <a:pos x="56" y="17"/>
                  </a:cxn>
                  <a:cxn ang="0">
                    <a:pos x="62" y="9"/>
                  </a:cxn>
                  <a:cxn ang="0">
                    <a:pos x="24" y="9"/>
                  </a:cxn>
                  <a:cxn ang="0">
                    <a:pos x="30" y="0"/>
                  </a:cxn>
                  <a:cxn ang="0">
                    <a:pos x="0" y="11"/>
                  </a:cxn>
                  <a:cxn ang="0">
                    <a:pos x="16" y="21"/>
                  </a:cxn>
                  <a:cxn ang="0">
                    <a:pos x="18" y="17"/>
                  </a:cxn>
                  <a:cxn ang="0">
                    <a:pos x="56" y="17"/>
                  </a:cxn>
                </a:cxnLst>
                <a:rect l="0" t="0" r="r" b="b"/>
                <a:pathLst>
                  <a:path w="62" h="21">
                    <a:moveTo>
                      <a:pt x="56" y="17"/>
                    </a:moveTo>
                    <a:lnTo>
                      <a:pt x="62" y="9"/>
                    </a:lnTo>
                    <a:lnTo>
                      <a:pt x="24" y="9"/>
                    </a:lnTo>
                    <a:lnTo>
                      <a:pt x="30" y="0"/>
                    </a:lnTo>
                    <a:lnTo>
                      <a:pt x="0" y="11"/>
                    </a:lnTo>
                    <a:lnTo>
                      <a:pt x="16" y="21"/>
                    </a:lnTo>
                    <a:lnTo>
                      <a:pt x="18" y="17"/>
                    </a:lnTo>
                    <a:lnTo>
                      <a:pt x="5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4" name="Freeform 430"/>
              <p:cNvSpPr>
                <a:spLocks/>
              </p:cNvSpPr>
              <p:nvPr/>
            </p:nvSpPr>
            <p:spPr bwMode="auto">
              <a:xfrm>
                <a:off x="2796" y="3207"/>
                <a:ext cx="62" cy="21"/>
              </a:xfrm>
              <a:custGeom>
                <a:avLst/>
                <a:gdLst/>
                <a:ahLst/>
                <a:cxnLst>
                  <a:cxn ang="0">
                    <a:pos x="56" y="17"/>
                  </a:cxn>
                  <a:cxn ang="0">
                    <a:pos x="62" y="9"/>
                  </a:cxn>
                  <a:cxn ang="0">
                    <a:pos x="24" y="9"/>
                  </a:cxn>
                  <a:cxn ang="0">
                    <a:pos x="30" y="0"/>
                  </a:cxn>
                  <a:cxn ang="0">
                    <a:pos x="0" y="11"/>
                  </a:cxn>
                  <a:cxn ang="0">
                    <a:pos x="16" y="21"/>
                  </a:cxn>
                  <a:cxn ang="0">
                    <a:pos x="18" y="17"/>
                  </a:cxn>
                  <a:cxn ang="0">
                    <a:pos x="56" y="17"/>
                  </a:cxn>
                </a:cxnLst>
                <a:rect l="0" t="0" r="r" b="b"/>
                <a:pathLst>
                  <a:path w="62" h="21">
                    <a:moveTo>
                      <a:pt x="56" y="17"/>
                    </a:moveTo>
                    <a:lnTo>
                      <a:pt x="62" y="9"/>
                    </a:lnTo>
                    <a:lnTo>
                      <a:pt x="24" y="9"/>
                    </a:lnTo>
                    <a:lnTo>
                      <a:pt x="30" y="0"/>
                    </a:lnTo>
                    <a:lnTo>
                      <a:pt x="0" y="11"/>
                    </a:lnTo>
                    <a:lnTo>
                      <a:pt x="16" y="21"/>
                    </a:lnTo>
                    <a:lnTo>
                      <a:pt x="18" y="17"/>
                    </a:lnTo>
                    <a:lnTo>
                      <a:pt x="5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5" name="Freeform 431"/>
              <p:cNvSpPr>
                <a:spLocks/>
              </p:cNvSpPr>
              <p:nvPr/>
            </p:nvSpPr>
            <p:spPr bwMode="auto">
              <a:xfrm>
                <a:off x="2813" y="3179"/>
                <a:ext cx="62" cy="24"/>
              </a:xfrm>
              <a:custGeom>
                <a:avLst/>
                <a:gdLst/>
                <a:ahLst/>
                <a:cxnLst>
                  <a:cxn ang="0">
                    <a:pos x="56" y="18"/>
                  </a:cxn>
                  <a:cxn ang="0">
                    <a:pos x="62" y="10"/>
                  </a:cxn>
                  <a:cxn ang="0">
                    <a:pos x="25" y="10"/>
                  </a:cxn>
                  <a:cxn ang="0">
                    <a:pos x="31" y="0"/>
                  </a:cxn>
                  <a:cxn ang="0">
                    <a:pos x="0" y="14"/>
                  </a:cxn>
                  <a:cxn ang="0">
                    <a:pos x="17" y="24"/>
                  </a:cxn>
                  <a:cxn ang="0">
                    <a:pos x="20" y="18"/>
                  </a:cxn>
                  <a:cxn ang="0">
                    <a:pos x="56" y="18"/>
                  </a:cxn>
                </a:cxnLst>
                <a:rect l="0" t="0" r="r" b="b"/>
                <a:pathLst>
                  <a:path w="62" h="24">
                    <a:moveTo>
                      <a:pt x="56" y="18"/>
                    </a:moveTo>
                    <a:lnTo>
                      <a:pt x="62" y="10"/>
                    </a:lnTo>
                    <a:lnTo>
                      <a:pt x="25" y="10"/>
                    </a:lnTo>
                    <a:lnTo>
                      <a:pt x="31" y="0"/>
                    </a:lnTo>
                    <a:lnTo>
                      <a:pt x="0" y="14"/>
                    </a:lnTo>
                    <a:lnTo>
                      <a:pt x="17" y="24"/>
                    </a:lnTo>
                    <a:lnTo>
                      <a:pt x="20"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6" name="Freeform 432"/>
              <p:cNvSpPr>
                <a:spLocks/>
              </p:cNvSpPr>
              <p:nvPr/>
            </p:nvSpPr>
            <p:spPr bwMode="auto">
              <a:xfrm>
                <a:off x="2813" y="3179"/>
                <a:ext cx="62" cy="24"/>
              </a:xfrm>
              <a:custGeom>
                <a:avLst/>
                <a:gdLst/>
                <a:ahLst/>
                <a:cxnLst>
                  <a:cxn ang="0">
                    <a:pos x="56" y="18"/>
                  </a:cxn>
                  <a:cxn ang="0">
                    <a:pos x="62" y="10"/>
                  </a:cxn>
                  <a:cxn ang="0">
                    <a:pos x="25" y="10"/>
                  </a:cxn>
                  <a:cxn ang="0">
                    <a:pos x="31" y="0"/>
                  </a:cxn>
                  <a:cxn ang="0">
                    <a:pos x="0" y="14"/>
                  </a:cxn>
                  <a:cxn ang="0">
                    <a:pos x="17" y="24"/>
                  </a:cxn>
                  <a:cxn ang="0">
                    <a:pos x="20" y="18"/>
                  </a:cxn>
                  <a:cxn ang="0">
                    <a:pos x="56" y="18"/>
                  </a:cxn>
                </a:cxnLst>
                <a:rect l="0" t="0" r="r" b="b"/>
                <a:pathLst>
                  <a:path w="62" h="24">
                    <a:moveTo>
                      <a:pt x="56" y="18"/>
                    </a:moveTo>
                    <a:lnTo>
                      <a:pt x="62" y="10"/>
                    </a:lnTo>
                    <a:lnTo>
                      <a:pt x="25" y="10"/>
                    </a:lnTo>
                    <a:lnTo>
                      <a:pt x="31" y="0"/>
                    </a:lnTo>
                    <a:lnTo>
                      <a:pt x="0" y="14"/>
                    </a:lnTo>
                    <a:lnTo>
                      <a:pt x="17" y="24"/>
                    </a:lnTo>
                    <a:lnTo>
                      <a:pt x="20"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7" name="Freeform 433"/>
              <p:cNvSpPr>
                <a:spLocks/>
              </p:cNvSpPr>
              <p:nvPr/>
            </p:nvSpPr>
            <p:spPr bwMode="auto">
              <a:xfrm>
                <a:off x="2861" y="3201"/>
                <a:ext cx="62" cy="21"/>
              </a:xfrm>
              <a:custGeom>
                <a:avLst/>
                <a:gdLst/>
                <a:ahLst/>
                <a:cxnLst>
                  <a:cxn ang="0">
                    <a:pos x="6" y="4"/>
                  </a:cxn>
                  <a:cxn ang="0">
                    <a:pos x="0" y="12"/>
                  </a:cxn>
                  <a:cxn ang="0">
                    <a:pos x="37" y="12"/>
                  </a:cxn>
                  <a:cxn ang="0">
                    <a:pos x="32" y="21"/>
                  </a:cxn>
                  <a:cxn ang="0">
                    <a:pos x="62" y="10"/>
                  </a:cxn>
                  <a:cxn ang="0">
                    <a:pos x="46" y="0"/>
                  </a:cxn>
                  <a:cxn ang="0">
                    <a:pos x="42" y="4"/>
                  </a:cxn>
                  <a:cxn ang="0">
                    <a:pos x="6" y="4"/>
                  </a:cxn>
                </a:cxnLst>
                <a:rect l="0" t="0" r="r" b="b"/>
                <a:pathLst>
                  <a:path w="62" h="21">
                    <a:moveTo>
                      <a:pt x="6" y="4"/>
                    </a:moveTo>
                    <a:lnTo>
                      <a:pt x="0" y="12"/>
                    </a:lnTo>
                    <a:lnTo>
                      <a:pt x="37" y="12"/>
                    </a:lnTo>
                    <a:lnTo>
                      <a:pt x="32" y="21"/>
                    </a:lnTo>
                    <a:lnTo>
                      <a:pt x="62" y="10"/>
                    </a:lnTo>
                    <a:lnTo>
                      <a:pt x="46" y="0"/>
                    </a:lnTo>
                    <a:lnTo>
                      <a:pt x="42" y="4"/>
                    </a:lnTo>
                    <a:lnTo>
                      <a:pt x="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8" name="Freeform 434"/>
              <p:cNvSpPr>
                <a:spLocks/>
              </p:cNvSpPr>
              <p:nvPr/>
            </p:nvSpPr>
            <p:spPr bwMode="auto">
              <a:xfrm>
                <a:off x="2861" y="3201"/>
                <a:ext cx="62" cy="21"/>
              </a:xfrm>
              <a:custGeom>
                <a:avLst/>
                <a:gdLst/>
                <a:ahLst/>
                <a:cxnLst>
                  <a:cxn ang="0">
                    <a:pos x="6" y="4"/>
                  </a:cxn>
                  <a:cxn ang="0">
                    <a:pos x="0" y="12"/>
                  </a:cxn>
                  <a:cxn ang="0">
                    <a:pos x="37" y="12"/>
                  </a:cxn>
                  <a:cxn ang="0">
                    <a:pos x="32" y="21"/>
                  </a:cxn>
                  <a:cxn ang="0">
                    <a:pos x="62" y="10"/>
                  </a:cxn>
                  <a:cxn ang="0">
                    <a:pos x="46" y="0"/>
                  </a:cxn>
                  <a:cxn ang="0">
                    <a:pos x="42" y="4"/>
                  </a:cxn>
                  <a:cxn ang="0">
                    <a:pos x="6" y="4"/>
                  </a:cxn>
                </a:cxnLst>
                <a:rect l="0" t="0" r="r" b="b"/>
                <a:pathLst>
                  <a:path w="62" h="21">
                    <a:moveTo>
                      <a:pt x="6" y="4"/>
                    </a:moveTo>
                    <a:lnTo>
                      <a:pt x="0" y="12"/>
                    </a:lnTo>
                    <a:lnTo>
                      <a:pt x="37" y="12"/>
                    </a:lnTo>
                    <a:lnTo>
                      <a:pt x="32" y="21"/>
                    </a:lnTo>
                    <a:lnTo>
                      <a:pt x="62" y="10"/>
                    </a:lnTo>
                    <a:lnTo>
                      <a:pt x="46" y="0"/>
                    </a:lnTo>
                    <a:lnTo>
                      <a:pt x="42" y="4"/>
                    </a:lnTo>
                    <a:lnTo>
                      <a:pt x="6"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9" name="Freeform 435"/>
              <p:cNvSpPr>
                <a:spLocks/>
              </p:cNvSpPr>
              <p:nvPr/>
            </p:nvSpPr>
            <p:spPr bwMode="auto">
              <a:xfrm>
                <a:off x="2880" y="3173"/>
                <a:ext cx="61" cy="24"/>
              </a:xfrm>
              <a:custGeom>
                <a:avLst/>
                <a:gdLst/>
                <a:ahLst/>
                <a:cxnLst>
                  <a:cxn ang="0">
                    <a:pos x="5" y="6"/>
                  </a:cxn>
                  <a:cxn ang="0">
                    <a:pos x="0" y="14"/>
                  </a:cxn>
                  <a:cxn ang="0">
                    <a:pos x="36" y="14"/>
                  </a:cxn>
                  <a:cxn ang="0">
                    <a:pos x="30" y="24"/>
                  </a:cxn>
                  <a:cxn ang="0">
                    <a:pos x="61" y="10"/>
                  </a:cxn>
                  <a:cxn ang="0">
                    <a:pos x="44" y="0"/>
                  </a:cxn>
                  <a:cxn ang="0">
                    <a:pos x="42" y="6"/>
                  </a:cxn>
                  <a:cxn ang="0">
                    <a:pos x="5" y="6"/>
                  </a:cxn>
                </a:cxnLst>
                <a:rect l="0" t="0" r="r" b="b"/>
                <a:pathLst>
                  <a:path w="61" h="24">
                    <a:moveTo>
                      <a:pt x="5" y="6"/>
                    </a:moveTo>
                    <a:lnTo>
                      <a:pt x="0" y="14"/>
                    </a:lnTo>
                    <a:lnTo>
                      <a:pt x="36" y="14"/>
                    </a:lnTo>
                    <a:lnTo>
                      <a:pt x="30" y="24"/>
                    </a:lnTo>
                    <a:lnTo>
                      <a:pt x="61" y="10"/>
                    </a:lnTo>
                    <a:lnTo>
                      <a:pt x="44" y="0"/>
                    </a:lnTo>
                    <a:lnTo>
                      <a:pt x="42"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60" name="Freeform 436"/>
              <p:cNvSpPr>
                <a:spLocks/>
              </p:cNvSpPr>
              <p:nvPr/>
            </p:nvSpPr>
            <p:spPr bwMode="auto">
              <a:xfrm>
                <a:off x="2880" y="3173"/>
                <a:ext cx="61" cy="24"/>
              </a:xfrm>
              <a:custGeom>
                <a:avLst/>
                <a:gdLst/>
                <a:ahLst/>
                <a:cxnLst>
                  <a:cxn ang="0">
                    <a:pos x="5" y="6"/>
                  </a:cxn>
                  <a:cxn ang="0">
                    <a:pos x="0" y="14"/>
                  </a:cxn>
                  <a:cxn ang="0">
                    <a:pos x="36" y="14"/>
                  </a:cxn>
                  <a:cxn ang="0">
                    <a:pos x="30" y="24"/>
                  </a:cxn>
                  <a:cxn ang="0">
                    <a:pos x="61" y="10"/>
                  </a:cxn>
                  <a:cxn ang="0">
                    <a:pos x="44" y="0"/>
                  </a:cxn>
                  <a:cxn ang="0">
                    <a:pos x="42" y="6"/>
                  </a:cxn>
                  <a:cxn ang="0">
                    <a:pos x="5" y="6"/>
                  </a:cxn>
                </a:cxnLst>
                <a:rect l="0" t="0" r="r" b="b"/>
                <a:pathLst>
                  <a:path w="61" h="24">
                    <a:moveTo>
                      <a:pt x="5" y="6"/>
                    </a:moveTo>
                    <a:lnTo>
                      <a:pt x="0" y="14"/>
                    </a:lnTo>
                    <a:lnTo>
                      <a:pt x="36" y="14"/>
                    </a:lnTo>
                    <a:lnTo>
                      <a:pt x="30" y="24"/>
                    </a:lnTo>
                    <a:lnTo>
                      <a:pt x="61" y="10"/>
                    </a:lnTo>
                    <a:lnTo>
                      <a:pt x="44" y="0"/>
                    </a:lnTo>
                    <a:lnTo>
                      <a:pt x="42"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61" name="Freeform 437"/>
              <p:cNvSpPr>
                <a:spLocks/>
              </p:cNvSpPr>
              <p:nvPr/>
            </p:nvSpPr>
            <p:spPr bwMode="auto">
              <a:xfrm>
                <a:off x="2797" y="3209"/>
                <a:ext cx="62" cy="21"/>
              </a:xfrm>
              <a:custGeom>
                <a:avLst/>
                <a:gdLst/>
                <a:ahLst/>
                <a:cxnLst>
                  <a:cxn ang="0">
                    <a:pos x="57" y="17"/>
                  </a:cxn>
                  <a:cxn ang="0">
                    <a:pos x="62" y="9"/>
                  </a:cxn>
                  <a:cxn ang="0">
                    <a:pos x="24" y="9"/>
                  </a:cxn>
                  <a:cxn ang="0">
                    <a:pos x="30" y="0"/>
                  </a:cxn>
                  <a:cxn ang="0">
                    <a:pos x="0" y="11"/>
                  </a:cxn>
                  <a:cxn ang="0">
                    <a:pos x="16" y="21"/>
                  </a:cxn>
                  <a:cxn ang="0">
                    <a:pos x="19" y="17"/>
                  </a:cxn>
                  <a:cxn ang="0">
                    <a:pos x="57" y="17"/>
                  </a:cxn>
                </a:cxnLst>
                <a:rect l="0" t="0" r="r" b="b"/>
                <a:pathLst>
                  <a:path w="62" h="21">
                    <a:moveTo>
                      <a:pt x="57" y="17"/>
                    </a:moveTo>
                    <a:lnTo>
                      <a:pt x="62" y="9"/>
                    </a:lnTo>
                    <a:lnTo>
                      <a:pt x="24" y="9"/>
                    </a:lnTo>
                    <a:lnTo>
                      <a:pt x="30" y="0"/>
                    </a:lnTo>
                    <a:lnTo>
                      <a:pt x="0" y="11"/>
                    </a:lnTo>
                    <a:lnTo>
                      <a:pt x="16" y="21"/>
                    </a:lnTo>
                    <a:lnTo>
                      <a:pt x="19" y="17"/>
                    </a:lnTo>
                    <a:lnTo>
                      <a:pt x="5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62" name="Freeform 438"/>
              <p:cNvSpPr>
                <a:spLocks/>
              </p:cNvSpPr>
              <p:nvPr/>
            </p:nvSpPr>
            <p:spPr bwMode="auto">
              <a:xfrm>
                <a:off x="2797" y="3209"/>
                <a:ext cx="62" cy="21"/>
              </a:xfrm>
              <a:custGeom>
                <a:avLst/>
                <a:gdLst/>
                <a:ahLst/>
                <a:cxnLst>
                  <a:cxn ang="0">
                    <a:pos x="57" y="17"/>
                  </a:cxn>
                  <a:cxn ang="0">
                    <a:pos x="62" y="9"/>
                  </a:cxn>
                  <a:cxn ang="0">
                    <a:pos x="24" y="9"/>
                  </a:cxn>
                  <a:cxn ang="0">
                    <a:pos x="30" y="0"/>
                  </a:cxn>
                  <a:cxn ang="0">
                    <a:pos x="0" y="11"/>
                  </a:cxn>
                  <a:cxn ang="0">
                    <a:pos x="16" y="21"/>
                  </a:cxn>
                  <a:cxn ang="0">
                    <a:pos x="19" y="17"/>
                  </a:cxn>
                  <a:cxn ang="0">
                    <a:pos x="57" y="17"/>
                  </a:cxn>
                </a:cxnLst>
                <a:rect l="0" t="0" r="r" b="b"/>
                <a:pathLst>
                  <a:path w="62" h="21">
                    <a:moveTo>
                      <a:pt x="57" y="17"/>
                    </a:moveTo>
                    <a:lnTo>
                      <a:pt x="62" y="9"/>
                    </a:lnTo>
                    <a:lnTo>
                      <a:pt x="24" y="9"/>
                    </a:lnTo>
                    <a:lnTo>
                      <a:pt x="30" y="0"/>
                    </a:lnTo>
                    <a:lnTo>
                      <a:pt x="0" y="11"/>
                    </a:lnTo>
                    <a:lnTo>
                      <a:pt x="16" y="21"/>
                    </a:lnTo>
                    <a:lnTo>
                      <a:pt x="19" y="17"/>
                    </a:lnTo>
                    <a:lnTo>
                      <a:pt x="5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63" name="Freeform 439"/>
              <p:cNvSpPr>
                <a:spLocks/>
              </p:cNvSpPr>
              <p:nvPr/>
            </p:nvSpPr>
            <p:spPr bwMode="auto">
              <a:xfrm>
                <a:off x="2814" y="3181"/>
                <a:ext cx="62" cy="24"/>
              </a:xfrm>
              <a:custGeom>
                <a:avLst/>
                <a:gdLst/>
                <a:ahLst/>
                <a:cxnLst>
                  <a:cxn ang="0">
                    <a:pos x="57" y="18"/>
                  </a:cxn>
                  <a:cxn ang="0">
                    <a:pos x="62" y="10"/>
                  </a:cxn>
                  <a:cxn ang="0">
                    <a:pos x="25" y="10"/>
                  </a:cxn>
                  <a:cxn ang="0">
                    <a:pos x="32" y="0"/>
                  </a:cxn>
                  <a:cxn ang="0">
                    <a:pos x="0" y="14"/>
                  </a:cxn>
                  <a:cxn ang="0">
                    <a:pos x="17" y="24"/>
                  </a:cxn>
                  <a:cxn ang="0">
                    <a:pos x="20" y="18"/>
                  </a:cxn>
                  <a:cxn ang="0">
                    <a:pos x="57" y="18"/>
                  </a:cxn>
                </a:cxnLst>
                <a:rect l="0" t="0" r="r" b="b"/>
                <a:pathLst>
                  <a:path w="62" h="24">
                    <a:moveTo>
                      <a:pt x="57" y="18"/>
                    </a:moveTo>
                    <a:lnTo>
                      <a:pt x="62" y="10"/>
                    </a:lnTo>
                    <a:lnTo>
                      <a:pt x="25" y="10"/>
                    </a:lnTo>
                    <a:lnTo>
                      <a:pt x="32" y="0"/>
                    </a:lnTo>
                    <a:lnTo>
                      <a:pt x="0" y="14"/>
                    </a:lnTo>
                    <a:lnTo>
                      <a:pt x="17" y="24"/>
                    </a:lnTo>
                    <a:lnTo>
                      <a:pt x="20"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64" name="Freeform 440"/>
              <p:cNvSpPr>
                <a:spLocks/>
              </p:cNvSpPr>
              <p:nvPr/>
            </p:nvSpPr>
            <p:spPr bwMode="auto">
              <a:xfrm>
                <a:off x="2814" y="3181"/>
                <a:ext cx="62" cy="24"/>
              </a:xfrm>
              <a:custGeom>
                <a:avLst/>
                <a:gdLst/>
                <a:ahLst/>
                <a:cxnLst>
                  <a:cxn ang="0">
                    <a:pos x="57" y="18"/>
                  </a:cxn>
                  <a:cxn ang="0">
                    <a:pos x="62" y="10"/>
                  </a:cxn>
                  <a:cxn ang="0">
                    <a:pos x="25" y="10"/>
                  </a:cxn>
                  <a:cxn ang="0">
                    <a:pos x="32" y="0"/>
                  </a:cxn>
                  <a:cxn ang="0">
                    <a:pos x="0" y="14"/>
                  </a:cxn>
                  <a:cxn ang="0">
                    <a:pos x="17" y="24"/>
                  </a:cxn>
                  <a:cxn ang="0">
                    <a:pos x="20" y="18"/>
                  </a:cxn>
                  <a:cxn ang="0">
                    <a:pos x="57" y="18"/>
                  </a:cxn>
                </a:cxnLst>
                <a:rect l="0" t="0" r="r" b="b"/>
                <a:pathLst>
                  <a:path w="62" h="24">
                    <a:moveTo>
                      <a:pt x="57" y="18"/>
                    </a:moveTo>
                    <a:lnTo>
                      <a:pt x="62" y="10"/>
                    </a:lnTo>
                    <a:lnTo>
                      <a:pt x="25" y="10"/>
                    </a:lnTo>
                    <a:lnTo>
                      <a:pt x="32" y="0"/>
                    </a:lnTo>
                    <a:lnTo>
                      <a:pt x="0" y="14"/>
                    </a:lnTo>
                    <a:lnTo>
                      <a:pt x="17" y="24"/>
                    </a:lnTo>
                    <a:lnTo>
                      <a:pt x="20" y="18"/>
                    </a:lnTo>
                    <a:lnTo>
                      <a:pt x="57"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691" name="Group 467"/>
            <p:cNvGrpSpPr>
              <a:grpSpLocks/>
            </p:cNvGrpSpPr>
            <p:nvPr/>
          </p:nvGrpSpPr>
          <p:grpSpPr bwMode="auto">
            <a:xfrm>
              <a:off x="2969" y="3248"/>
              <a:ext cx="194" cy="121"/>
              <a:chOff x="2969" y="3248"/>
              <a:chExt cx="194" cy="121"/>
            </a:xfrm>
          </p:grpSpPr>
          <p:sp>
            <p:nvSpPr>
              <p:cNvPr id="52666" name="Rectangle 442"/>
              <p:cNvSpPr>
                <a:spLocks noChangeArrowheads="1"/>
              </p:cNvSpPr>
              <p:nvPr/>
            </p:nvSpPr>
            <p:spPr bwMode="auto">
              <a:xfrm>
                <a:off x="2969" y="3313"/>
                <a:ext cx="148"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67" name="Rectangle 443"/>
              <p:cNvSpPr>
                <a:spLocks noChangeArrowheads="1"/>
              </p:cNvSpPr>
              <p:nvPr/>
            </p:nvSpPr>
            <p:spPr bwMode="auto">
              <a:xfrm>
                <a:off x="2969" y="3313"/>
                <a:ext cx="148"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68" name="Rectangle 444"/>
              <p:cNvSpPr>
                <a:spLocks noChangeArrowheads="1"/>
              </p:cNvSpPr>
              <p:nvPr/>
            </p:nvSpPr>
            <p:spPr bwMode="auto">
              <a:xfrm>
                <a:off x="2969" y="3313"/>
                <a:ext cx="148" cy="56"/>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69" name="Freeform 445"/>
              <p:cNvSpPr>
                <a:spLocks/>
              </p:cNvSpPr>
              <p:nvPr/>
            </p:nvSpPr>
            <p:spPr bwMode="auto">
              <a:xfrm>
                <a:off x="3117" y="3248"/>
                <a:ext cx="46" cy="121"/>
              </a:xfrm>
              <a:custGeom>
                <a:avLst/>
                <a:gdLst/>
                <a:ahLst/>
                <a:cxnLst>
                  <a:cxn ang="0">
                    <a:pos x="0" y="65"/>
                  </a:cxn>
                  <a:cxn ang="0">
                    <a:pos x="46" y="0"/>
                  </a:cxn>
                  <a:cxn ang="0">
                    <a:pos x="46" y="55"/>
                  </a:cxn>
                  <a:cxn ang="0">
                    <a:pos x="0" y="121"/>
                  </a:cxn>
                  <a:cxn ang="0">
                    <a:pos x="0" y="65"/>
                  </a:cxn>
                </a:cxnLst>
                <a:rect l="0" t="0" r="r" b="b"/>
                <a:pathLst>
                  <a:path w="46" h="121">
                    <a:moveTo>
                      <a:pt x="0" y="65"/>
                    </a:moveTo>
                    <a:lnTo>
                      <a:pt x="46" y="0"/>
                    </a:lnTo>
                    <a:lnTo>
                      <a:pt x="46"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0" name="Freeform 446"/>
              <p:cNvSpPr>
                <a:spLocks/>
              </p:cNvSpPr>
              <p:nvPr/>
            </p:nvSpPr>
            <p:spPr bwMode="auto">
              <a:xfrm>
                <a:off x="3117" y="3248"/>
                <a:ext cx="46" cy="121"/>
              </a:xfrm>
              <a:custGeom>
                <a:avLst/>
                <a:gdLst/>
                <a:ahLst/>
                <a:cxnLst>
                  <a:cxn ang="0">
                    <a:pos x="0" y="65"/>
                  </a:cxn>
                  <a:cxn ang="0">
                    <a:pos x="46" y="0"/>
                  </a:cxn>
                  <a:cxn ang="0">
                    <a:pos x="46" y="55"/>
                  </a:cxn>
                  <a:cxn ang="0">
                    <a:pos x="0" y="121"/>
                  </a:cxn>
                  <a:cxn ang="0">
                    <a:pos x="0" y="65"/>
                  </a:cxn>
                </a:cxnLst>
                <a:rect l="0" t="0" r="r" b="b"/>
                <a:pathLst>
                  <a:path w="46" h="121">
                    <a:moveTo>
                      <a:pt x="0" y="65"/>
                    </a:moveTo>
                    <a:lnTo>
                      <a:pt x="46" y="0"/>
                    </a:lnTo>
                    <a:lnTo>
                      <a:pt x="46"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1" name="Freeform 447"/>
              <p:cNvSpPr>
                <a:spLocks/>
              </p:cNvSpPr>
              <p:nvPr/>
            </p:nvSpPr>
            <p:spPr bwMode="auto">
              <a:xfrm>
                <a:off x="3117" y="3248"/>
                <a:ext cx="46" cy="121"/>
              </a:xfrm>
              <a:custGeom>
                <a:avLst/>
                <a:gdLst/>
                <a:ahLst/>
                <a:cxnLst>
                  <a:cxn ang="0">
                    <a:pos x="0" y="65"/>
                  </a:cxn>
                  <a:cxn ang="0">
                    <a:pos x="46" y="0"/>
                  </a:cxn>
                  <a:cxn ang="0">
                    <a:pos x="46" y="55"/>
                  </a:cxn>
                  <a:cxn ang="0">
                    <a:pos x="0" y="121"/>
                  </a:cxn>
                  <a:cxn ang="0">
                    <a:pos x="0" y="65"/>
                  </a:cxn>
                </a:cxnLst>
                <a:rect l="0" t="0" r="r" b="b"/>
                <a:pathLst>
                  <a:path w="46" h="121">
                    <a:moveTo>
                      <a:pt x="0" y="65"/>
                    </a:moveTo>
                    <a:lnTo>
                      <a:pt x="46" y="0"/>
                    </a:lnTo>
                    <a:lnTo>
                      <a:pt x="46" y="55"/>
                    </a:lnTo>
                    <a:lnTo>
                      <a:pt x="0" y="121"/>
                    </a:lnTo>
                    <a:lnTo>
                      <a:pt x="0"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72" name="Freeform 448"/>
              <p:cNvSpPr>
                <a:spLocks/>
              </p:cNvSpPr>
              <p:nvPr/>
            </p:nvSpPr>
            <p:spPr bwMode="auto">
              <a:xfrm>
                <a:off x="2969" y="3248"/>
                <a:ext cx="194" cy="65"/>
              </a:xfrm>
              <a:custGeom>
                <a:avLst/>
                <a:gdLst/>
                <a:ahLst/>
                <a:cxnLst>
                  <a:cxn ang="0">
                    <a:pos x="148" y="65"/>
                  </a:cxn>
                  <a:cxn ang="0">
                    <a:pos x="194" y="0"/>
                  </a:cxn>
                  <a:cxn ang="0">
                    <a:pos x="46" y="0"/>
                  </a:cxn>
                  <a:cxn ang="0">
                    <a:pos x="0" y="65"/>
                  </a:cxn>
                  <a:cxn ang="0">
                    <a:pos x="148" y="65"/>
                  </a:cxn>
                </a:cxnLst>
                <a:rect l="0" t="0" r="r" b="b"/>
                <a:pathLst>
                  <a:path w="194" h="65">
                    <a:moveTo>
                      <a:pt x="148" y="65"/>
                    </a:moveTo>
                    <a:lnTo>
                      <a:pt x="194" y="0"/>
                    </a:lnTo>
                    <a:lnTo>
                      <a:pt x="46" y="0"/>
                    </a:lnTo>
                    <a:lnTo>
                      <a:pt x="0" y="65"/>
                    </a:lnTo>
                    <a:lnTo>
                      <a:pt x="148"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3" name="Freeform 449"/>
              <p:cNvSpPr>
                <a:spLocks/>
              </p:cNvSpPr>
              <p:nvPr/>
            </p:nvSpPr>
            <p:spPr bwMode="auto">
              <a:xfrm>
                <a:off x="2969" y="3248"/>
                <a:ext cx="194" cy="65"/>
              </a:xfrm>
              <a:custGeom>
                <a:avLst/>
                <a:gdLst/>
                <a:ahLst/>
                <a:cxnLst>
                  <a:cxn ang="0">
                    <a:pos x="148" y="65"/>
                  </a:cxn>
                  <a:cxn ang="0">
                    <a:pos x="194" y="0"/>
                  </a:cxn>
                  <a:cxn ang="0">
                    <a:pos x="46" y="0"/>
                  </a:cxn>
                  <a:cxn ang="0">
                    <a:pos x="0" y="65"/>
                  </a:cxn>
                  <a:cxn ang="0">
                    <a:pos x="148" y="65"/>
                  </a:cxn>
                </a:cxnLst>
                <a:rect l="0" t="0" r="r" b="b"/>
                <a:pathLst>
                  <a:path w="194" h="65">
                    <a:moveTo>
                      <a:pt x="148" y="65"/>
                    </a:moveTo>
                    <a:lnTo>
                      <a:pt x="194" y="0"/>
                    </a:lnTo>
                    <a:lnTo>
                      <a:pt x="46" y="0"/>
                    </a:lnTo>
                    <a:lnTo>
                      <a:pt x="0" y="65"/>
                    </a:lnTo>
                    <a:lnTo>
                      <a:pt x="148"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4" name="Freeform 450"/>
              <p:cNvSpPr>
                <a:spLocks/>
              </p:cNvSpPr>
              <p:nvPr/>
            </p:nvSpPr>
            <p:spPr bwMode="auto">
              <a:xfrm>
                <a:off x="2969" y="3248"/>
                <a:ext cx="194" cy="65"/>
              </a:xfrm>
              <a:custGeom>
                <a:avLst/>
                <a:gdLst/>
                <a:ahLst/>
                <a:cxnLst>
                  <a:cxn ang="0">
                    <a:pos x="148" y="65"/>
                  </a:cxn>
                  <a:cxn ang="0">
                    <a:pos x="194" y="0"/>
                  </a:cxn>
                  <a:cxn ang="0">
                    <a:pos x="46" y="0"/>
                  </a:cxn>
                  <a:cxn ang="0">
                    <a:pos x="0" y="65"/>
                  </a:cxn>
                  <a:cxn ang="0">
                    <a:pos x="148" y="65"/>
                  </a:cxn>
                </a:cxnLst>
                <a:rect l="0" t="0" r="r" b="b"/>
                <a:pathLst>
                  <a:path w="194" h="65">
                    <a:moveTo>
                      <a:pt x="148" y="65"/>
                    </a:moveTo>
                    <a:lnTo>
                      <a:pt x="194" y="0"/>
                    </a:lnTo>
                    <a:lnTo>
                      <a:pt x="46" y="0"/>
                    </a:lnTo>
                    <a:lnTo>
                      <a:pt x="0" y="65"/>
                    </a:lnTo>
                    <a:lnTo>
                      <a:pt x="148"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75" name="Freeform 451"/>
              <p:cNvSpPr>
                <a:spLocks/>
              </p:cNvSpPr>
              <p:nvPr/>
            </p:nvSpPr>
            <p:spPr bwMode="auto">
              <a:xfrm>
                <a:off x="3056" y="3277"/>
                <a:ext cx="64" cy="22"/>
              </a:xfrm>
              <a:custGeom>
                <a:avLst/>
                <a:gdLst/>
                <a:ahLst/>
                <a:cxnLst>
                  <a:cxn ang="0">
                    <a:pos x="6" y="4"/>
                  </a:cxn>
                  <a:cxn ang="0">
                    <a:pos x="0" y="12"/>
                  </a:cxn>
                  <a:cxn ang="0">
                    <a:pos x="38" y="12"/>
                  </a:cxn>
                  <a:cxn ang="0">
                    <a:pos x="33" y="22"/>
                  </a:cxn>
                  <a:cxn ang="0">
                    <a:pos x="64" y="10"/>
                  </a:cxn>
                  <a:cxn ang="0">
                    <a:pos x="47" y="0"/>
                  </a:cxn>
                  <a:cxn ang="0">
                    <a:pos x="43" y="4"/>
                  </a:cxn>
                  <a:cxn ang="0">
                    <a:pos x="6" y="4"/>
                  </a:cxn>
                </a:cxnLst>
                <a:rect l="0" t="0" r="r" b="b"/>
                <a:pathLst>
                  <a:path w="64" h="22">
                    <a:moveTo>
                      <a:pt x="6" y="4"/>
                    </a:moveTo>
                    <a:lnTo>
                      <a:pt x="0" y="12"/>
                    </a:lnTo>
                    <a:lnTo>
                      <a:pt x="38" y="12"/>
                    </a:lnTo>
                    <a:lnTo>
                      <a:pt x="33" y="22"/>
                    </a:lnTo>
                    <a:lnTo>
                      <a:pt x="64" y="10"/>
                    </a:lnTo>
                    <a:lnTo>
                      <a:pt x="47" y="0"/>
                    </a:lnTo>
                    <a:lnTo>
                      <a:pt x="43" y="4"/>
                    </a:lnTo>
                    <a:lnTo>
                      <a:pt x="6"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6" name="Freeform 452"/>
              <p:cNvSpPr>
                <a:spLocks/>
              </p:cNvSpPr>
              <p:nvPr/>
            </p:nvSpPr>
            <p:spPr bwMode="auto">
              <a:xfrm>
                <a:off x="3056" y="3277"/>
                <a:ext cx="64" cy="22"/>
              </a:xfrm>
              <a:custGeom>
                <a:avLst/>
                <a:gdLst/>
                <a:ahLst/>
                <a:cxnLst>
                  <a:cxn ang="0">
                    <a:pos x="6" y="4"/>
                  </a:cxn>
                  <a:cxn ang="0">
                    <a:pos x="0" y="12"/>
                  </a:cxn>
                  <a:cxn ang="0">
                    <a:pos x="38" y="12"/>
                  </a:cxn>
                  <a:cxn ang="0">
                    <a:pos x="33" y="22"/>
                  </a:cxn>
                  <a:cxn ang="0">
                    <a:pos x="64" y="10"/>
                  </a:cxn>
                  <a:cxn ang="0">
                    <a:pos x="47" y="0"/>
                  </a:cxn>
                  <a:cxn ang="0">
                    <a:pos x="43" y="4"/>
                  </a:cxn>
                  <a:cxn ang="0">
                    <a:pos x="6" y="4"/>
                  </a:cxn>
                </a:cxnLst>
                <a:rect l="0" t="0" r="r" b="b"/>
                <a:pathLst>
                  <a:path w="64" h="22">
                    <a:moveTo>
                      <a:pt x="6" y="4"/>
                    </a:moveTo>
                    <a:lnTo>
                      <a:pt x="0" y="12"/>
                    </a:lnTo>
                    <a:lnTo>
                      <a:pt x="38" y="12"/>
                    </a:lnTo>
                    <a:lnTo>
                      <a:pt x="33" y="22"/>
                    </a:lnTo>
                    <a:lnTo>
                      <a:pt x="64" y="10"/>
                    </a:lnTo>
                    <a:lnTo>
                      <a:pt x="47" y="0"/>
                    </a:lnTo>
                    <a:lnTo>
                      <a:pt x="43" y="4"/>
                    </a:lnTo>
                    <a:lnTo>
                      <a:pt x="6"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7" name="Freeform 453"/>
              <p:cNvSpPr>
                <a:spLocks/>
              </p:cNvSpPr>
              <p:nvPr/>
            </p:nvSpPr>
            <p:spPr bwMode="auto">
              <a:xfrm>
                <a:off x="3075" y="3250"/>
                <a:ext cx="63" cy="23"/>
              </a:xfrm>
              <a:custGeom>
                <a:avLst/>
                <a:gdLst/>
                <a:ahLst/>
                <a:cxnLst>
                  <a:cxn ang="0">
                    <a:pos x="6" y="6"/>
                  </a:cxn>
                  <a:cxn ang="0">
                    <a:pos x="0" y="14"/>
                  </a:cxn>
                  <a:cxn ang="0">
                    <a:pos x="38" y="14"/>
                  </a:cxn>
                  <a:cxn ang="0">
                    <a:pos x="31" y="23"/>
                  </a:cxn>
                  <a:cxn ang="0">
                    <a:pos x="63" y="10"/>
                  </a:cxn>
                  <a:cxn ang="0">
                    <a:pos x="46" y="0"/>
                  </a:cxn>
                  <a:cxn ang="0">
                    <a:pos x="43" y="6"/>
                  </a:cxn>
                  <a:cxn ang="0">
                    <a:pos x="6" y="6"/>
                  </a:cxn>
                </a:cxnLst>
                <a:rect l="0" t="0" r="r" b="b"/>
                <a:pathLst>
                  <a:path w="63" h="23">
                    <a:moveTo>
                      <a:pt x="6" y="6"/>
                    </a:moveTo>
                    <a:lnTo>
                      <a:pt x="0" y="14"/>
                    </a:lnTo>
                    <a:lnTo>
                      <a:pt x="38" y="14"/>
                    </a:lnTo>
                    <a:lnTo>
                      <a:pt x="31" y="23"/>
                    </a:lnTo>
                    <a:lnTo>
                      <a:pt x="63" y="10"/>
                    </a:lnTo>
                    <a:lnTo>
                      <a:pt x="46" y="0"/>
                    </a:lnTo>
                    <a:lnTo>
                      <a:pt x="43" y="6"/>
                    </a:lnTo>
                    <a:lnTo>
                      <a:pt x="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8" name="Freeform 454"/>
              <p:cNvSpPr>
                <a:spLocks/>
              </p:cNvSpPr>
              <p:nvPr/>
            </p:nvSpPr>
            <p:spPr bwMode="auto">
              <a:xfrm>
                <a:off x="3075" y="3250"/>
                <a:ext cx="63" cy="23"/>
              </a:xfrm>
              <a:custGeom>
                <a:avLst/>
                <a:gdLst/>
                <a:ahLst/>
                <a:cxnLst>
                  <a:cxn ang="0">
                    <a:pos x="6" y="6"/>
                  </a:cxn>
                  <a:cxn ang="0">
                    <a:pos x="0" y="14"/>
                  </a:cxn>
                  <a:cxn ang="0">
                    <a:pos x="38" y="14"/>
                  </a:cxn>
                  <a:cxn ang="0">
                    <a:pos x="31" y="23"/>
                  </a:cxn>
                  <a:cxn ang="0">
                    <a:pos x="63" y="10"/>
                  </a:cxn>
                  <a:cxn ang="0">
                    <a:pos x="46" y="0"/>
                  </a:cxn>
                  <a:cxn ang="0">
                    <a:pos x="43" y="6"/>
                  </a:cxn>
                  <a:cxn ang="0">
                    <a:pos x="6" y="6"/>
                  </a:cxn>
                </a:cxnLst>
                <a:rect l="0" t="0" r="r" b="b"/>
                <a:pathLst>
                  <a:path w="63" h="23">
                    <a:moveTo>
                      <a:pt x="6" y="6"/>
                    </a:moveTo>
                    <a:lnTo>
                      <a:pt x="0" y="14"/>
                    </a:lnTo>
                    <a:lnTo>
                      <a:pt x="38" y="14"/>
                    </a:lnTo>
                    <a:lnTo>
                      <a:pt x="31" y="23"/>
                    </a:lnTo>
                    <a:lnTo>
                      <a:pt x="63" y="10"/>
                    </a:lnTo>
                    <a:lnTo>
                      <a:pt x="46" y="0"/>
                    </a:lnTo>
                    <a:lnTo>
                      <a:pt x="43" y="6"/>
                    </a:lnTo>
                    <a:lnTo>
                      <a:pt x="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9" name="Freeform 455"/>
              <p:cNvSpPr>
                <a:spLocks/>
              </p:cNvSpPr>
              <p:nvPr/>
            </p:nvSpPr>
            <p:spPr bwMode="auto">
              <a:xfrm>
                <a:off x="2990" y="3285"/>
                <a:ext cx="64" cy="22"/>
              </a:xfrm>
              <a:custGeom>
                <a:avLst/>
                <a:gdLst/>
                <a:ahLst/>
                <a:cxnLst>
                  <a:cxn ang="0">
                    <a:pos x="58" y="18"/>
                  </a:cxn>
                  <a:cxn ang="0">
                    <a:pos x="64" y="10"/>
                  </a:cxn>
                  <a:cxn ang="0">
                    <a:pos x="25" y="10"/>
                  </a:cxn>
                  <a:cxn ang="0">
                    <a:pos x="31" y="0"/>
                  </a:cxn>
                  <a:cxn ang="0">
                    <a:pos x="0" y="12"/>
                  </a:cxn>
                  <a:cxn ang="0">
                    <a:pos x="17" y="22"/>
                  </a:cxn>
                  <a:cxn ang="0">
                    <a:pos x="19" y="18"/>
                  </a:cxn>
                  <a:cxn ang="0">
                    <a:pos x="58" y="18"/>
                  </a:cxn>
                </a:cxnLst>
                <a:rect l="0" t="0" r="r" b="b"/>
                <a:pathLst>
                  <a:path w="64" h="22">
                    <a:moveTo>
                      <a:pt x="58" y="18"/>
                    </a:moveTo>
                    <a:lnTo>
                      <a:pt x="64" y="10"/>
                    </a:lnTo>
                    <a:lnTo>
                      <a:pt x="25" y="10"/>
                    </a:lnTo>
                    <a:lnTo>
                      <a:pt x="31" y="0"/>
                    </a:lnTo>
                    <a:lnTo>
                      <a:pt x="0" y="12"/>
                    </a:lnTo>
                    <a:lnTo>
                      <a:pt x="17"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0" name="Freeform 456"/>
              <p:cNvSpPr>
                <a:spLocks/>
              </p:cNvSpPr>
              <p:nvPr/>
            </p:nvSpPr>
            <p:spPr bwMode="auto">
              <a:xfrm>
                <a:off x="2990" y="3285"/>
                <a:ext cx="64" cy="22"/>
              </a:xfrm>
              <a:custGeom>
                <a:avLst/>
                <a:gdLst/>
                <a:ahLst/>
                <a:cxnLst>
                  <a:cxn ang="0">
                    <a:pos x="58" y="18"/>
                  </a:cxn>
                  <a:cxn ang="0">
                    <a:pos x="64" y="10"/>
                  </a:cxn>
                  <a:cxn ang="0">
                    <a:pos x="25" y="10"/>
                  </a:cxn>
                  <a:cxn ang="0">
                    <a:pos x="31" y="0"/>
                  </a:cxn>
                  <a:cxn ang="0">
                    <a:pos x="0" y="12"/>
                  </a:cxn>
                  <a:cxn ang="0">
                    <a:pos x="17" y="22"/>
                  </a:cxn>
                  <a:cxn ang="0">
                    <a:pos x="19" y="18"/>
                  </a:cxn>
                  <a:cxn ang="0">
                    <a:pos x="58" y="18"/>
                  </a:cxn>
                </a:cxnLst>
                <a:rect l="0" t="0" r="r" b="b"/>
                <a:pathLst>
                  <a:path w="64" h="22">
                    <a:moveTo>
                      <a:pt x="58" y="18"/>
                    </a:moveTo>
                    <a:lnTo>
                      <a:pt x="64" y="10"/>
                    </a:lnTo>
                    <a:lnTo>
                      <a:pt x="25" y="10"/>
                    </a:lnTo>
                    <a:lnTo>
                      <a:pt x="31" y="0"/>
                    </a:lnTo>
                    <a:lnTo>
                      <a:pt x="0" y="12"/>
                    </a:lnTo>
                    <a:lnTo>
                      <a:pt x="17" y="22"/>
                    </a:lnTo>
                    <a:lnTo>
                      <a:pt x="19" y="18"/>
                    </a:lnTo>
                    <a:lnTo>
                      <a:pt x="5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1" name="Freeform 457"/>
              <p:cNvSpPr>
                <a:spLocks/>
              </p:cNvSpPr>
              <p:nvPr/>
            </p:nvSpPr>
            <p:spPr bwMode="auto">
              <a:xfrm>
                <a:off x="3008" y="3258"/>
                <a:ext cx="63" cy="23"/>
              </a:xfrm>
              <a:custGeom>
                <a:avLst/>
                <a:gdLst/>
                <a:ahLst/>
                <a:cxnLst>
                  <a:cxn ang="0">
                    <a:pos x="58" y="17"/>
                  </a:cxn>
                  <a:cxn ang="0">
                    <a:pos x="63" y="10"/>
                  </a:cxn>
                  <a:cxn ang="0">
                    <a:pos x="25" y="10"/>
                  </a:cxn>
                  <a:cxn ang="0">
                    <a:pos x="32" y="0"/>
                  </a:cxn>
                  <a:cxn ang="0">
                    <a:pos x="0" y="13"/>
                  </a:cxn>
                  <a:cxn ang="0">
                    <a:pos x="17" y="23"/>
                  </a:cxn>
                  <a:cxn ang="0">
                    <a:pos x="20" y="17"/>
                  </a:cxn>
                  <a:cxn ang="0">
                    <a:pos x="58" y="17"/>
                  </a:cxn>
                </a:cxnLst>
                <a:rect l="0" t="0" r="r" b="b"/>
                <a:pathLst>
                  <a:path w="63" h="23">
                    <a:moveTo>
                      <a:pt x="58" y="17"/>
                    </a:moveTo>
                    <a:lnTo>
                      <a:pt x="63" y="10"/>
                    </a:lnTo>
                    <a:lnTo>
                      <a:pt x="25" y="10"/>
                    </a:lnTo>
                    <a:lnTo>
                      <a:pt x="32" y="0"/>
                    </a:lnTo>
                    <a:lnTo>
                      <a:pt x="0" y="13"/>
                    </a:lnTo>
                    <a:lnTo>
                      <a:pt x="17" y="23"/>
                    </a:lnTo>
                    <a:lnTo>
                      <a:pt x="20" y="17"/>
                    </a:lnTo>
                    <a:lnTo>
                      <a:pt x="58"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2" name="Freeform 458"/>
              <p:cNvSpPr>
                <a:spLocks/>
              </p:cNvSpPr>
              <p:nvPr/>
            </p:nvSpPr>
            <p:spPr bwMode="auto">
              <a:xfrm>
                <a:off x="3008" y="3258"/>
                <a:ext cx="63" cy="23"/>
              </a:xfrm>
              <a:custGeom>
                <a:avLst/>
                <a:gdLst/>
                <a:ahLst/>
                <a:cxnLst>
                  <a:cxn ang="0">
                    <a:pos x="58" y="17"/>
                  </a:cxn>
                  <a:cxn ang="0">
                    <a:pos x="63" y="10"/>
                  </a:cxn>
                  <a:cxn ang="0">
                    <a:pos x="25" y="10"/>
                  </a:cxn>
                  <a:cxn ang="0">
                    <a:pos x="32" y="0"/>
                  </a:cxn>
                  <a:cxn ang="0">
                    <a:pos x="0" y="13"/>
                  </a:cxn>
                  <a:cxn ang="0">
                    <a:pos x="17" y="23"/>
                  </a:cxn>
                  <a:cxn ang="0">
                    <a:pos x="20" y="17"/>
                  </a:cxn>
                  <a:cxn ang="0">
                    <a:pos x="58" y="17"/>
                  </a:cxn>
                </a:cxnLst>
                <a:rect l="0" t="0" r="r" b="b"/>
                <a:pathLst>
                  <a:path w="63" h="23">
                    <a:moveTo>
                      <a:pt x="58" y="17"/>
                    </a:moveTo>
                    <a:lnTo>
                      <a:pt x="63" y="10"/>
                    </a:lnTo>
                    <a:lnTo>
                      <a:pt x="25" y="10"/>
                    </a:lnTo>
                    <a:lnTo>
                      <a:pt x="32" y="0"/>
                    </a:lnTo>
                    <a:lnTo>
                      <a:pt x="0" y="13"/>
                    </a:lnTo>
                    <a:lnTo>
                      <a:pt x="17" y="23"/>
                    </a:lnTo>
                    <a:lnTo>
                      <a:pt x="20" y="17"/>
                    </a:lnTo>
                    <a:lnTo>
                      <a:pt x="58"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3" name="Freeform 459"/>
              <p:cNvSpPr>
                <a:spLocks/>
              </p:cNvSpPr>
              <p:nvPr/>
            </p:nvSpPr>
            <p:spPr bwMode="auto">
              <a:xfrm>
                <a:off x="3058" y="3279"/>
                <a:ext cx="63" cy="22"/>
              </a:xfrm>
              <a:custGeom>
                <a:avLst/>
                <a:gdLst/>
                <a:ahLst/>
                <a:cxnLst>
                  <a:cxn ang="0">
                    <a:pos x="5" y="4"/>
                  </a:cxn>
                  <a:cxn ang="0">
                    <a:pos x="0" y="12"/>
                  </a:cxn>
                  <a:cxn ang="0">
                    <a:pos x="37" y="12"/>
                  </a:cxn>
                  <a:cxn ang="0">
                    <a:pos x="32" y="22"/>
                  </a:cxn>
                  <a:cxn ang="0">
                    <a:pos x="63" y="10"/>
                  </a:cxn>
                  <a:cxn ang="0">
                    <a:pos x="47" y="0"/>
                  </a:cxn>
                  <a:cxn ang="0">
                    <a:pos x="43" y="4"/>
                  </a:cxn>
                  <a:cxn ang="0">
                    <a:pos x="5" y="4"/>
                  </a:cxn>
                </a:cxnLst>
                <a:rect l="0" t="0" r="r" b="b"/>
                <a:pathLst>
                  <a:path w="63" h="22">
                    <a:moveTo>
                      <a:pt x="5" y="4"/>
                    </a:moveTo>
                    <a:lnTo>
                      <a:pt x="0" y="12"/>
                    </a:lnTo>
                    <a:lnTo>
                      <a:pt x="37" y="12"/>
                    </a:lnTo>
                    <a:lnTo>
                      <a:pt x="32" y="22"/>
                    </a:lnTo>
                    <a:lnTo>
                      <a:pt x="63" y="10"/>
                    </a:lnTo>
                    <a:lnTo>
                      <a:pt x="47" y="0"/>
                    </a:lnTo>
                    <a:lnTo>
                      <a:pt x="43"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4" name="Freeform 460"/>
              <p:cNvSpPr>
                <a:spLocks/>
              </p:cNvSpPr>
              <p:nvPr/>
            </p:nvSpPr>
            <p:spPr bwMode="auto">
              <a:xfrm>
                <a:off x="3058" y="3279"/>
                <a:ext cx="63" cy="22"/>
              </a:xfrm>
              <a:custGeom>
                <a:avLst/>
                <a:gdLst/>
                <a:ahLst/>
                <a:cxnLst>
                  <a:cxn ang="0">
                    <a:pos x="5" y="4"/>
                  </a:cxn>
                  <a:cxn ang="0">
                    <a:pos x="0" y="12"/>
                  </a:cxn>
                  <a:cxn ang="0">
                    <a:pos x="37" y="12"/>
                  </a:cxn>
                  <a:cxn ang="0">
                    <a:pos x="32" y="22"/>
                  </a:cxn>
                  <a:cxn ang="0">
                    <a:pos x="63" y="10"/>
                  </a:cxn>
                  <a:cxn ang="0">
                    <a:pos x="47" y="0"/>
                  </a:cxn>
                  <a:cxn ang="0">
                    <a:pos x="43" y="4"/>
                  </a:cxn>
                  <a:cxn ang="0">
                    <a:pos x="5" y="4"/>
                  </a:cxn>
                </a:cxnLst>
                <a:rect l="0" t="0" r="r" b="b"/>
                <a:pathLst>
                  <a:path w="63" h="22">
                    <a:moveTo>
                      <a:pt x="5" y="4"/>
                    </a:moveTo>
                    <a:lnTo>
                      <a:pt x="0" y="12"/>
                    </a:lnTo>
                    <a:lnTo>
                      <a:pt x="37" y="12"/>
                    </a:lnTo>
                    <a:lnTo>
                      <a:pt x="32" y="22"/>
                    </a:lnTo>
                    <a:lnTo>
                      <a:pt x="63" y="10"/>
                    </a:lnTo>
                    <a:lnTo>
                      <a:pt x="47" y="0"/>
                    </a:lnTo>
                    <a:lnTo>
                      <a:pt x="43"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5" name="Freeform 461"/>
              <p:cNvSpPr>
                <a:spLocks/>
              </p:cNvSpPr>
              <p:nvPr/>
            </p:nvSpPr>
            <p:spPr bwMode="auto">
              <a:xfrm>
                <a:off x="3077" y="3252"/>
                <a:ext cx="63" cy="23"/>
              </a:xfrm>
              <a:custGeom>
                <a:avLst/>
                <a:gdLst/>
                <a:ahLst/>
                <a:cxnLst>
                  <a:cxn ang="0">
                    <a:pos x="5" y="6"/>
                  </a:cxn>
                  <a:cxn ang="0">
                    <a:pos x="0" y="14"/>
                  </a:cxn>
                  <a:cxn ang="0">
                    <a:pos x="37" y="14"/>
                  </a:cxn>
                  <a:cxn ang="0">
                    <a:pos x="31" y="23"/>
                  </a:cxn>
                  <a:cxn ang="0">
                    <a:pos x="63" y="10"/>
                  </a:cxn>
                  <a:cxn ang="0">
                    <a:pos x="45" y="0"/>
                  </a:cxn>
                  <a:cxn ang="0">
                    <a:pos x="43" y="6"/>
                  </a:cxn>
                  <a:cxn ang="0">
                    <a:pos x="5" y="6"/>
                  </a:cxn>
                </a:cxnLst>
                <a:rect l="0" t="0" r="r" b="b"/>
                <a:pathLst>
                  <a:path w="63" h="23">
                    <a:moveTo>
                      <a:pt x="5" y="6"/>
                    </a:moveTo>
                    <a:lnTo>
                      <a:pt x="0" y="14"/>
                    </a:lnTo>
                    <a:lnTo>
                      <a:pt x="37" y="14"/>
                    </a:lnTo>
                    <a:lnTo>
                      <a:pt x="31" y="23"/>
                    </a:lnTo>
                    <a:lnTo>
                      <a:pt x="63" y="10"/>
                    </a:lnTo>
                    <a:lnTo>
                      <a:pt x="45" y="0"/>
                    </a:lnTo>
                    <a:lnTo>
                      <a:pt x="43"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6" name="Freeform 462"/>
              <p:cNvSpPr>
                <a:spLocks/>
              </p:cNvSpPr>
              <p:nvPr/>
            </p:nvSpPr>
            <p:spPr bwMode="auto">
              <a:xfrm>
                <a:off x="3077" y="3252"/>
                <a:ext cx="63" cy="23"/>
              </a:xfrm>
              <a:custGeom>
                <a:avLst/>
                <a:gdLst/>
                <a:ahLst/>
                <a:cxnLst>
                  <a:cxn ang="0">
                    <a:pos x="5" y="6"/>
                  </a:cxn>
                  <a:cxn ang="0">
                    <a:pos x="0" y="14"/>
                  </a:cxn>
                  <a:cxn ang="0">
                    <a:pos x="37" y="14"/>
                  </a:cxn>
                  <a:cxn ang="0">
                    <a:pos x="31" y="23"/>
                  </a:cxn>
                  <a:cxn ang="0">
                    <a:pos x="63" y="10"/>
                  </a:cxn>
                  <a:cxn ang="0">
                    <a:pos x="45" y="0"/>
                  </a:cxn>
                  <a:cxn ang="0">
                    <a:pos x="43" y="6"/>
                  </a:cxn>
                  <a:cxn ang="0">
                    <a:pos x="5" y="6"/>
                  </a:cxn>
                </a:cxnLst>
                <a:rect l="0" t="0" r="r" b="b"/>
                <a:pathLst>
                  <a:path w="63" h="23">
                    <a:moveTo>
                      <a:pt x="5" y="6"/>
                    </a:moveTo>
                    <a:lnTo>
                      <a:pt x="0" y="14"/>
                    </a:lnTo>
                    <a:lnTo>
                      <a:pt x="37" y="14"/>
                    </a:lnTo>
                    <a:lnTo>
                      <a:pt x="31" y="23"/>
                    </a:lnTo>
                    <a:lnTo>
                      <a:pt x="63" y="10"/>
                    </a:lnTo>
                    <a:lnTo>
                      <a:pt x="45" y="0"/>
                    </a:lnTo>
                    <a:lnTo>
                      <a:pt x="43"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7" name="Freeform 463"/>
              <p:cNvSpPr>
                <a:spLocks/>
              </p:cNvSpPr>
              <p:nvPr/>
            </p:nvSpPr>
            <p:spPr bwMode="auto">
              <a:xfrm>
                <a:off x="2992" y="3287"/>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8" name="Freeform 464"/>
              <p:cNvSpPr>
                <a:spLocks/>
              </p:cNvSpPr>
              <p:nvPr/>
            </p:nvSpPr>
            <p:spPr bwMode="auto">
              <a:xfrm>
                <a:off x="2992" y="3287"/>
                <a:ext cx="63" cy="22"/>
              </a:xfrm>
              <a:custGeom>
                <a:avLst/>
                <a:gdLst/>
                <a:ahLst/>
                <a:cxnLst>
                  <a:cxn ang="0">
                    <a:pos x="58" y="18"/>
                  </a:cxn>
                  <a:cxn ang="0">
                    <a:pos x="63" y="10"/>
                  </a:cxn>
                  <a:cxn ang="0">
                    <a:pos x="24" y="10"/>
                  </a:cxn>
                  <a:cxn ang="0">
                    <a:pos x="31" y="0"/>
                  </a:cxn>
                  <a:cxn ang="0">
                    <a:pos x="0" y="12"/>
                  </a:cxn>
                  <a:cxn ang="0">
                    <a:pos x="16" y="22"/>
                  </a:cxn>
                  <a:cxn ang="0">
                    <a:pos x="19" y="18"/>
                  </a:cxn>
                  <a:cxn ang="0">
                    <a:pos x="58" y="18"/>
                  </a:cxn>
                </a:cxnLst>
                <a:rect l="0" t="0" r="r" b="b"/>
                <a:pathLst>
                  <a:path w="63" h="22">
                    <a:moveTo>
                      <a:pt x="58" y="18"/>
                    </a:moveTo>
                    <a:lnTo>
                      <a:pt x="63" y="10"/>
                    </a:lnTo>
                    <a:lnTo>
                      <a:pt x="24" y="10"/>
                    </a:lnTo>
                    <a:lnTo>
                      <a:pt x="31" y="0"/>
                    </a:lnTo>
                    <a:lnTo>
                      <a:pt x="0" y="12"/>
                    </a:lnTo>
                    <a:lnTo>
                      <a:pt x="16" y="22"/>
                    </a:lnTo>
                    <a:lnTo>
                      <a:pt x="19" y="18"/>
                    </a:lnTo>
                    <a:lnTo>
                      <a:pt x="58"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9" name="Freeform 465"/>
              <p:cNvSpPr>
                <a:spLocks/>
              </p:cNvSpPr>
              <p:nvPr/>
            </p:nvSpPr>
            <p:spPr bwMode="auto">
              <a:xfrm>
                <a:off x="3009" y="3260"/>
                <a:ext cx="64" cy="23"/>
              </a:xfrm>
              <a:custGeom>
                <a:avLst/>
                <a:gdLst/>
                <a:ahLst/>
                <a:cxnLst>
                  <a:cxn ang="0">
                    <a:pos x="58" y="17"/>
                  </a:cxn>
                  <a:cxn ang="0">
                    <a:pos x="64" y="10"/>
                  </a:cxn>
                  <a:cxn ang="0">
                    <a:pos x="26" y="10"/>
                  </a:cxn>
                  <a:cxn ang="0">
                    <a:pos x="33" y="0"/>
                  </a:cxn>
                  <a:cxn ang="0">
                    <a:pos x="0" y="13"/>
                  </a:cxn>
                  <a:cxn ang="0">
                    <a:pos x="18" y="23"/>
                  </a:cxn>
                  <a:cxn ang="0">
                    <a:pos x="20" y="17"/>
                  </a:cxn>
                  <a:cxn ang="0">
                    <a:pos x="58" y="17"/>
                  </a:cxn>
                </a:cxnLst>
                <a:rect l="0" t="0" r="r" b="b"/>
                <a:pathLst>
                  <a:path w="64" h="23">
                    <a:moveTo>
                      <a:pt x="58" y="17"/>
                    </a:moveTo>
                    <a:lnTo>
                      <a:pt x="64" y="10"/>
                    </a:lnTo>
                    <a:lnTo>
                      <a:pt x="26" y="10"/>
                    </a:lnTo>
                    <a:lnTo>
                      <a:pt x="33" y="0"/>
                    </a:lnTo>
                    <a:lnTo>
                      <a:pt x="0" y="13"/>
                    </a:lnTo>
                    <a:lnTo>
                      <a:pt x="18" y="23"/>
                    </a:lnTo>
                    <a:lnTo>
                      <a:pt x="20" y="17"/>
                    </a:lnTo>
                    <a:lnTo>
                      <a:pt x="58"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90" name="Freeform 466"/>
              <p:cNvSpPr>
                <a:spLocks/>
              </p:cNvSpPr>
              <p:nvPr/>
            </p:nvSpPr>
            <p:spPr bwMode="auto">
              <a:xfrm>
                <a:off x="3009" y="3260"/>
                <a:ext cx="64" cy="23"/>
              </a:xfrm>
              <a:custGeom>
                <a:avLst/>
                <a:gdLst/>
                <a:ahLst/>
                <a:cxnLst>
                  <a:cxn ang="0">
                    <a:pos x="58" y="17"/>
                  </a:cxn>
                  <a:cxn ang="0">
                    <a:pos x="64" y="10"/>
                  </a:cxn>
                  <a:cxn ang="0">
                    <a:pos x="26" y="10"/>
                  </a:cxn>
                  <a:cxn ang="0">
                    <a:pos x="33" y="0"/>
                  </a:cxn>
                  <a:cxn ang="0">
                    <a:pos x="0" y="13"/>
                  </a:cxn>
                  <a:cxn ang="0">
                    <a:pos x="18" y="23"/>
                  </a:cxn>
                  <a:cxn ang="0">
                    <a:pos x="20" y="17"/>
                  </a:cxn>
                  <a:cxn ang="0">
                    <a:pos x="58" y="17"/>
                  </a:cxn>
                </a:cxnLst>
                <a:rect l="0" t="0" r="r" b="b"/>
                <a:pathLst>
                  <a:path w="64" h="23">
                    <a:moveTo>
                      <a:pt x="58" y="17"/>
                    </a:moveTo>
                    <a:lnTo>
                      <a:pt x="64" y="10"/>
                    </a:lnTo>
                    <a:lnTo>
                      <a:pt x="26" y="10"/>
                    </a:lnTo>
                    <a:lnTo>
                      <a:pt x="33" y="0"/>
                    </a:lnTo>
                    <a:lnTo>
                      <a:pt x="0" y="13"/>
                    </a:lnTo>
                    <a:lnTo>
                      <a:pt x="18" y="23"/>
                    </a:lnTo>
                    <a:lnTo>
                      <a:pt x="20" y="17"/>
                    </a:lnTo>
                    <a:lnTo>
                      <a:pt x="58"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717" name="Group 493"/>
            <p:cNvGrpSpPr>
              <a:grpSpLocks/>
            </p:cNvGrpSpPr>
            <p:nvPr/>
          </p:nvGrpSpPr>
          <p:grpSpPr bwMode="auto">
            <a:xfrm>
              <a:off x="3246" y="3211"/>
              <a:ext cx="189" cy="121"/>
              <a:chOff x="3246" y="3211"/>
              <a:chExt cx="189" cy="121"/>
            </a:xfrm>
          </p:grpSpPr>
          <p:sp>
            <p:nvSpPr>
              <p:cNvPr id="52692" name="Rectangle 468"/>
              <p:cNvSpPr>
                <a:spLocks noChangeArrowheads="1"/>
              </p:cNvSpPr>
              <p:nvPr/>
            </p:nvSpPr>
            <p:spPr bwMode="auto">
              <a:xfrm>
                <a:off x="3246" y="3276"/>
                <a:ext cx="145"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93" name="Rectangle 469"/>
              <p:cNvSpPr>
                <a:spLocks noChangeArrowheads="1"/>
              </p:cNvSpPr>
              <p:nvPr/>
            </p:nvSpPr>
            <p:spPr bwMode="auto">
              <a:xfrm>
                <a:off x="3246" y="3276"/>
                <a:ext cx="145"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94" name="Rectangle 470"/>
              <p:cNvSpPr>
                <a:spLocks noChangeArrowheads="1"/>
              </p:cNvSpPr>
              <p:nvPr/>
            </p:nvSpPr>
            <p:spPr bwMode="auto">
              <a:xfrm>
                <a:off x="3246" y="3276"/>
                <a:ext cx="145" cy="56"/>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95" name="Freeform 471"/>
              <p:cNvSpPr>
                <a:spLocks/>
              </p:cNvSpPr>
              <p:nvPr/>
            </p:nvSpPr>
            <p:spPr bwMode="auto">
              <a:xfrm>
                <a:off x="3391" y="3211"/>
                <a:ext cx="44" cy="121"/>
              </a:xfrm>
              <a:custGeom>
                <a:avLst/>
                <a:gdLst/>
                <a:ahLst/>
                <a:cxnLst>
                  <a:cxn ang="0">
                    <a:pos x="0" y="65"/>
                  </a:cxn>
                  <a:cxn ang="0">
                    <a:pos x="44" y="0"/>
                  </a:cxn>
                  <a:cxn ang="0">
                    <a:pos x="44" y="55"/>
                  </a:cxn>
                  <a:cxn ang="0">
                    <a:pos x="0" y="121"/>
                  </a:cxn>
                  <a:cxn ang="0">
                    <a:pos x="0" y="65"/>
                  </a:cxn>
                </a:cxnLst>
                <a:rect l="0" t="0" r="r" b="b"/>
                <a:pathLst>
                  <a:path w="44" h="121">
                    <a:moveTo>
                      <a:pt x="0" y="65"/>
                    </a:moveTo>
                    <a:lnTo>
                      <a:pt x="44" y="0"/>
                    </a:lnTo>
                    <a:lnTo>
                      <a:pt x="44"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96" name="Freeform 472"/>
              <p:cNvSpPr>
                <a:spLocks/>
              </p:cNvSpPr>
              <p:nvPr/>
            </p:nvSpPr>
            <p:spPr bwMode="auto">
              <a:xfrm>
                <a:off x="3391" y="3211"/>
                <a:ext cx="44" cy="121"/>
              </a:xfrm>
              <a:custGeom>
                <a:avLst/>
                <a:gdLst/>
                <a:ahLst/>
                <a:cxnLst>
                  <a:cxn ang="0">
                    <a:pos x="0" y="65"/>
                  </a:cxn>
                  <a:cxn ang="0">
                    <a:pos x="44" y="0"/>
                  </a:cxn>
                  <a:cxn ang="0">
                    <a:pos x="44" y="55"/>
                  </a:cxn>
                  <a:cxn ang="0">
                    <a:pos x="0" y="121"/>
                  </a:cxn>
                  <a:cxn ang="0">
                    <a:pos x="0" y="65"/>
                  </a:cxn>
                </a:cxnLst>
                <a:rect l="0" t="0" r="r" b="b"/>
                <a:pathLst>
                  <a:path w="44" h="121">
                    <a:moveTo>
                      <a:pt x="0" y="65"/>
                    </a:moveTo>
                    <a:lnTo>
                      <a:pt x="44" y="0"/>
                    </a:lnTo>
                    <a:lnTo>
                      <a:pt x="44"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97" name="Freeform 473"/>
              <p:cNvSpPr>
                <a:spLocks/>
              </p:cNvSpPr>
              <p:nvPr/>
            </p:nvSpPr>
            <p:spPr bwMode="auto">
              <a:xfrm>
                <a:off x="3391" y="3211"/>
                <a:ext cx="44" cy="121"/>
              </a:xfrm>
              <a:custGeom>
                <a:avLst/>
                <a:gdLst/>
                <a:ahLst/>
                <a:cxnLst>
                  <a:cxn ang="0">
                    <a:pos x="0" y="65"/>
                  </a:cxn>
                  <a:cxn ang="0">
                    <a:pos x="44" y="0"/>
                  </a:cxn>
                  <a:cxn ang="0">
                    <a:pos x="44" y="55"/>
                  </a:cxn>
                  <a:cxn ang="0">
                    <a:pos x="0" y="121"/>
                  </a:cxn>
                  <a:cxn ang="0">
                    <a:pos x="0" y="65"/>
                  </a:cxn>
                </a:cxnLst>
                <a:rect l="0" t="0" r="r" b="b"/>
                <a:pathLst>
                  <a:path w="44" h="121">
                    <a:moveTo>
                      <a:pt x="0" y="65"/>
                    </a:moveTo>
                    <a:lnTo>
                      <a:pt x="44" y="0"/>
                    </a:lnTo>
                    <a:lnTo>
                      <a:pt x="44" y="55"/>
                    </a:lnTo>
                    <a:lnTo>
                      <a:pt x="0" y="121"/>
                    </a:lnTo>
                    <a:lnTo>
                      <a:pt x="0"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98" name="Freeform 474"/>
              <p:cNvSpPr>
                <a:spLocks/>
              </p:cNvSpPr>
              <p:nvPr/>
            </p:nvSpPr>
            <p:spPr bwMode="auto">
              <a:xfrm>
                <a:off x="3246" y="3211"/>
                <a:ext cx="189" cy="65"/>
              </a:xfrm>
              <a:custGeom>
                <a:avLst/>
                <a:gdLst/>
                <a:ahLst/>
                <a:cxnLst>
                  <a:cxn ang="0">
                    <a:pos x="145" y="65"/>
                  </a:cxn>
                  <a:cxn ang="0">
                    <a:pos x="189" y="0"/>
                  </a:cxn>
                  <a:cxn ang="0">
                    <a:pos x="45" y="0"/>
                  </a:cxn>
                  <a:cxn ang="0">
                    <a:pos x="0" y="65"/>
                  </a:cxn>
                  <a:cxn ang="0">
                    <a:pos x="145" y="65"/>
                  </a:cxn>
                </a:cxnLst>
                <a:rect l="0" t="0" r="r" b="b"/>
                <a:pathLst>
                  <a:path w="189" h="65">
                    <a:moveTo>
                      <a:pt x="145" y="65"/>
                    </a:moveTo>
                    <a:lnTo>
                      <a:pt x="189" y="0"/>
                    </a:lnTo>
                    <a:lnTo>
                      <a:pt x="45" y="0"/>
                    </a:lnTo>
                    <a:lnTo>
                      <a:pt x="0" y="65"/>
                    </a:lnTo>
                    <a:lnTo>
                      <a:pt x="145"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99" name="Freeform 475"/>
              <p:cNvSpPr>
                <a:spLocks/>
              </p:cNvSpPr>
              <p:nvPr/>
            </p:nvSpPr>
            <p:spPr bwMode="auto">
              <a:xfrm>
                <a:off x="3246" y="3211"/>
                <a:ext cx="189" cy="65"/>
              </a:xfrm>
              <a:custGeom>
                <a:avLst/>
                <a:gdLst/>
                <a:ahLst/>
                <a:cxnLst>
                  <a:cxn ang="0">
                    <a:pos x="145" y="65"/>
                  </a:cxn>
                  <a:cxn ang="0">
                    <a:pos x="189" y="0"/>
                  </a:cxn>
                  <a:cxn ang="0">
                    <a:pos x="45" y="0"/>
                  </a:cxn>
                  <a:cxn ang="0">
                    <a:pos x="0" y="65"/>
                  </a:cxn>
                  <a:cxn ang="0">
                    <a:pos x="145" y="65"/>
                  </a:cxn>
                </a:cxnLst>
                <a:rect l="0" t="0" r="r" b="b"/>
                <a:pathLst>
                  <a:path w="189" h="65">
                    <a:moveTo>
                      <a:pt x="145" y="65"/>
                    </a:moveTo>
                    <a:lnTo>
                      <a:pt x="189" y="0"/>
                    </a:lnTo>
                    <a:lnTo>
                      <a:pt x="45" y="0"/>
                    </a:lnTo>
                    <a:lnTo>
                      <a:pt x="0" y="65"/>
                    </a:lnTo>
                    <a:lnTo>
                      <a:pt x="145"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0" name="Freeform 476"/>
              <p:cNvSpPr>
                <a:spLocks/>
              </p:cNvSpPr>
              <p:nvPr/>
            </p:nvSpPr>
            <p:spPr bwMode="auto">
              <a:xfrm>
                <a:off x="3246" y="3211"/>
                <a:ext cx="189" cy="65"/>
              </a:xfrm>
              <a:custGeom>
                <a:avLst/>
                <a:gdLst/>
                <a:ahLst/>
                <a:cxnLst>
                  <a:cxn ang="0">
                    <a:pos x="145" y="65"/>
                  </a:cxn>
                  <a:cxn ang="0">
                    <a:pos x="189" y="0"/>
                  </a:cxn>
                  <a:cxn ang="0">
                    <a:pos x="45" y="0"/>
                  </a:cxn>
                  <a:cxn ang="0">
                    <a:pos x="0" y="65"/>
                  </a:cxn>
                  <a:cxn ang="0">
                    <a:pos x="145" y="65"/>
                  </a:cxn>
                </a:cxnLst>
                <a:rect l="0" t="0" r="r" b="b"/>
                <a:pathLst>
                  <a:path w="189" h="65">
                    <a:moveTo>
                      <a:pt x="145" y="65"/>
                    </a:moveTo>
                    <a:lnTo>
                      <a:pt x="189" y="0"/>
                    </a:lnTo>
                    <a:lnTo>
                      <a:pt x="45" y="0"/>
                    </a:lnTo>
                    <a:lnTo>
                      <a:pt x="0" y="65"/>
                    </a:lnTo>
                    <a:lnTo>
                      <a:pt x="145"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01" name="Freeform 477"/>
              <p:cNvSpPr>
                <a:spLocks/>
              </p:cNvSpPr>
              <p:nvPr/>
            </p:nvSpPr>
            <p:spPr bwMode="auto">
              <a:xfrm>
                <a:off x="3332" y="3241"/>
                <a:ext cx="61" cy="22"/>
              </a:xfrm>
              <a:custGeom>
                <a:avLst/>
                <a:gdLst/>
                <a:ahLst/>
                <a:cxnLst>
                  <a:cxn ang="0">
                    <a:pos x="5" y="4"/>
                  </a:cxn>
                  <a:cxn ang="0">
                    <a:pos x="0" y="12"/>
                  </a:cxn>
                  <a:cxn ang="0">
                    <a:pos x="36" y="12"/>
                  </a:cxn>
                  <a:cxn ang="0">
                    <a:pos x="31" y="22"/>
                  </a:cxn>
                  <a:cxn ang="0">
                    <a:pos x="61" y="10"/>
                  </a:cxn>
                  <a:cxn ang="0">
                    <a:pos x="45" y="0"/>
                  </a:cxn>
                  <a:cxn ang="0">
                    <a:pos x="42" y="4"/>
                  </a:cxn>
                  <a:cxn ang="0">
                    <a:pos x="5" y="4"/>
                  </a:cxn>
                </a:cxnLst>
                <a:rect l="0" t="0" r="r" b="b"/>
                <a:pathLst>
                  <a:path w="61" h="22">
                    <a:moveTo>
                      <a:pt x="5" y="4"/>
                    </a:moveTo>
                    <a:lnTo>
                      <a:pt x="0" y="12"/>
                    </a:lnTo>
                    <a:lnTo>
                      <a:pt x="36" y="12"/>
                    </a:lnTo>
                    <a:lnTo>
                      <a:pt x="31" y="22"/>
                    </a:lnTo>
                    <a:lnTo>
                      <a:pt x="61" y="10"/>
                    </a:lnTo>
                    <a:lnTo>
                      <a:pt x="45" y="0"/>
                    </a:lnTo>
                    <a:lnTo>
                      <a:pt x="42"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2" name="Freeform 478"/>
              <p:cNvSpPr>
                <a:spLocks/>
              </p:cNvSpPr>
              <p:nvPr/>
            </p:nvSpPr>
            <p:spPr bwMode="auto">
              <a:xfrm>
                <a:off x="3332" y="3241"/>
                <a:ext cx="61" cy="22"/>
              </a:xfrm>
              <a:custGeom>
                <a:avLst/>
                <a:gdLst/>
                <a:ahLst/>
                <a:cxnLst>
                  <a:cxn ang="0">
                    <a:pos x="5" y="4"/>
                  </a:cxn>
                  <a:cxn ang="0">
                    <a:pos x="0" y="12"/>
                  </a:cxn>
                  <a:cxn ang="0">
                    <a:pos x="36" y="12"/>
                  </a:cxn>
                  <a:cxn ang="0">
                    <a:pos x="31" y="22"/>
                  </a:cxn>
                  <a:cxn ang="0">
                    <a:pos x="61" y="10"/>
                  </a:cxn>
                  <a:cxn ang="0">
                    <a:pos x="45" y="0"/>
                  </a:cxn>
                  <a:cxn ang="0">
                    <a:pos x="42" y="4"/>
                  </a:cxn>
                  <a:cxn ang="0">
                    <a:pos x="5" y="4"/>
                  </a:cxn>
                </a:cxnLst>
                <a:rect l="0" t="0" r="r" b="b"/>
                <a:pathLst>
                  <a:path w="61" h="22">
                    <a:moveTo>
                      <a:pt x="5" y="4"/>
                    </a:moveTo>
                    <a:lnTo>
                      <a:pt x="0" y="12"/>
                    </a:lnTo>
                    <a:lnTo>
                      <a:pt x="36" y="12"/>
                    </a:lnTo>
                    <a:lnTo>
                      <a:pt x="31" y="22"/>
                    </a:lnTo>
                    <a:lnTo>
                      <a:pt x="61" y="10"/>
                    </a:lnTo>
                    <a:lnTo>
                      <a:pt x="45" y="0"/>
                    </a:lnTo>
                    <a:lnTo>
                      <a:pt x="42"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3" name="Freeform 479"/>
              <p:cNvSpPr>
                <a:spLocks/>
              </p:cNvSpPr>
              <p:nvPr/>
            </p:nvSpPr>
            <p:spPr bwMode="auto">
              <a:xfrm>
                <a:off x="3350" y="3213"/>
                <a:ext cx="62" cy="24"/>
              </a:xfrm>
              <a:custGeom>
                <a:avLst/>
                <a:gdLst/>
                <a:ahLst/>
                <a:cxnLst>
                  <a:cxn ang="0">
                    <a:pos x="5" y="6"/>
                  </a:cxn>
                  <a:cxn ang="0">
                    <a:pos x="0" y="14"/>
                  </a:cxn>
                  <a:cxn ang="0">
                    <a:pos x="37" y="14"/>
                  </a:cxn>
                  <a:cxn ang="0">
                    <a:pos x="30" y="24"/>
                  </a:cxn>
                  <a:cxn ang="0">
                    <a:pos x="62" y="10"/>
                  </a:cxn>
                  <a:cxn ang="0">
                    <a:pos x="45" y="0"/>
                  </a:cxn>
                  <a:cxn ang="0">
                    <a:pos x="42" y="6"/>
                  </a:cxn>
                  <a:cxn ang="0">
                    <a:pos x="5" y="6"/>
                  </a:cxn>
                </a:cxnLst>
                <a:rect l="0" t="0" r="r" b="b"/>
                <a:pathLst>
                  <a:path w="62" h="24">
                    <a:moveTo>
                      <a:pt x="5" y="6"/>
                    </a:moveTo>
                    <a:lnTo>
                      <a:pt x="0" y="14"/>
                    </a:lnTo>
                    <a:lnTo>
                      <a:pt x="37" y="14"/>
                    </a:lnTo>
                    <a:lnTo>
                      <a:pt x="30" y="24"/>
                    </a:lnTo>
                    <a:lnTo>
                      <a:pt x="62" y="10"/>
                    </a:lnTo>
                    <a:lnTo>
                      <a:pt x="45" y="0"/>
                    </a:lnTo>
                    <a:lnTo>
                      <a:pt x="42"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4" name="Freeform 480"/>
              <p:cNvSpPr>
                <a:spLocks/>
              </p:cNvSpPr>
              <p:nvPr/>
            </p:nvSpPr>
            <p:spPr bwMode="auto">
              <a:xfrm>
                <a:off x="3350" y="3213"/>
                <a:ext cx="62" cy="24"/>
              </a:xfrm>
              <a:custGeom>
                <a:avLst/>
                <a:gdLst/>
                <a:ahLst/>
                <a:cxnLst>
                  <a:cxn ang="0">
                    <a:pos x="5" y="6"/>
                  </a:cxn>
                  <a:cxn ang="0">
                    <a:pos x="0" y="14"/>
                  </a:cxn>
                  <a:cxn ang="0">
                    <a:pos x="37" y="14"/>
                  </a:cxn>
                  <a:cxn ang="0">
                    <a:pos x="30" y="24"/>
                  </a:cxn>
                  <a:cxn ang="0">
                    <a:pos x="62" y="10"/>
                  </a:cxn>
                  <a:cxn ang="0">
                    <a:pos x="45" y="0"/>
                  </a:cxn>
                  <a:cxn ang="0">
                    <a:pos x="42" y="6"/>
                  </a:cxn>
                  <a:cxn ang="0">
                    <a:pos x="5" y="6"/>
                  </a:cxn>
                </a:cxnLst>
                <a:rect l="0" t="0" r="r" b="b"/>
                <a:pathLst>
                  <a:path w="62" h="24">
                    <a:moveTo>
                      <a:pt x="5" y="6"/>
                    </a:moveTo>
                    <a:lnTo>
                      <a:pt x="0" y="14"/>
                    </a:lnTo>
                    <a:lnTo>
                      <a:pt x="37" y="14"/>
                    </a:lnTo>
                    <a:lnTo>
                      <a:pt x="30" y="24"/>
                    </a:lnTo>
                    <a:lnTo>
                      <a:pt x="62" y="10"/>
                    </a:lnTo>
                    <a:lnTo>
                      <a:pt x="45" y="0"/>
                    </a:lnTo>
                    <a:lnTo>
                      <a:pt x="42"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5" name="Freeform 481"/>
              <p:cNvSpPr>
                <a:spLocks/>
              </p:cNvSpPr>
              <p:nvPr/>
            </p:nvSpPr>
            <p:spPr bwMode="auto">
              <a:xfrm>
                <a:off x="3267" y="3249"/>
                <a:ext cx="62" cy="21"/>
              </a:xfrm>
              <a:custGeom>
                <a:avLst/>
                <a:gdLst/>
                <a:ahLst/>
                <a:cxnLst>
                  <a:cxn ang="0">
                    <a:pos x="57" y="17"/>
                  </a:cxn>
                  <a:cxn ang="0">
                    <a:pos x="62" y="10"/>
                  </a:cxn>
                  <a:cxn ang="0">
                    <a:pos x="24" y="10"/>
                  </a:cxn>
                  <a:cxn ang="0">
                    <a:pos x="31" y="0"/>
                  </a:cxn>
                  <a:cxn ang="0">
                    <a:pos x="0" y="12"/>
                  </a:cxn>
                  <a:cxn ang="0">
                    <a:pos x="16" y="21"/>
                  </a:cxn>
                  <a:cxn ang="0">
                    <a:pos x="19" y="17"/>
                  </a:cxn>
                  <a:cxn ang="0">
                    <a:pos x="57" y="17"/>
                  </a:cxn>
                </a:cxnLst>
                <a:rect l="0" t="0" r="r" b="b"/>
                <a:pathLst>
                  <a:path w="62" h="21">
                    <a:moveTo>
                      <a:pt x="57" y="17"/>
                    </a:moveTo>
                    <a:lnTo>
                      <a:pt x="62" y="10"/>
                    </a:lnTo>
                    <a:lnTo>
                      <a:pt x="24" y="10"/>
                    </a:lnTo>
                    <a:lnTo>
                      <a:pt x="31" y="0"/>
                    </a:lnTo>
                    <a:lnTo>
                      <a:pt x="0" y="12"/>
                    </a:lnTo>
                    <a:lnTo>
                      <a:pt x="16" y="21"/>
                    </a:lnTo>
                    <a:lnTo>
                      <a:pt x="19" y="17"/>
                    </a:lnTo>
                    <a:lnTo>
                      <a:pt x="5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6" name="Freeform 482"/>
              <p:cNvSpPr>
                <a:spLocks/>
              </p:cNvSpPr>
              <p:nvPr/>
            </p:nvSpPr>
            <p:spPr bwMode="auto">
              <a:xfrm>
                <a:off x="3267" y="3249"/>
                <a:ext cx="62" cy="21"/>
              </a:xfrm>
              <a:custGeom>
                <a:avLst/>
                <a:gdLst/>
                <a:ahLst/>
                <a:cxnLst>
                  <a:cxn ang="0">
                    <a:pos x="57" y="17"/>
                  </a:cxn>
                  <a:cxn ang="0">
                    <a:pos x="62" y="10"/>
                  </a:cxn>
                  <a:cxn ang="0">
                    <a:pos x="24" y="10"/>
                  </a:cxn>
                  <a:cxn ang="0">
                    <a:pos x="31" y="0"/>
                  </a:cxn>
                  <a:cxn ang="0">
                    <a:pos x="0" y="12"/>
                  </a:cxn>
                  <a:cxn ang="0">
                    <a:pos x="16" y="21"/>
                  </a:cxn>
                  <a:cxn ang="0">
                    <a:pos x="19" y="17"/>
                  </a:cxn>
                  <a:cxn ang="0">
                    <a:pos x="57" y="17"/>
                  </a:cxn>
                </a:cxnLst>
                <a:rect l="0" t="0" r="r" b="b"/>
                <a:pathLst>
                  <a:path w="62" h="21">
                    <a:moveTo>
                      <a:pt x="57" y="17"/>
                    </a:moveTo>
                    <a:lnTo>
                      <a:pt x="62" y="10"/>
                    </a:lnTo>
                    <a:lnTo>
                      <a:pt x="24" y="10"/>
                    </a:lnTo>
                    <a:lnTo>
                      <a:pt x="31" y="0"/>
                    </a:lnTo>
                    <a:lnTo>
                      <a:pt x="0" y="12"/>
                    </a:lnTo>
                    <a:lnTo>
                      <a:pt x="16" y="21"/>
                    </a:lnTo>
                    <a:lnTo>
                      <a:pt x="19" y="17"/>
                    </a:lnTo>
                    <a:lnTo>
                      <a:pt x="5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7" name="Freeform 483"/>
              <p:cNvSpPr>
                <a:spLocks/>
              </p:cNvSpPr>
              <p:nvPr/>
            </p:nvSpPr>
            <p:spPr bwMode="auto">
              <a:xfrm>
                <a:off x="3284" y="3221"/>
                <a:ext cx="62" cy="24"/>
              </a:xfrm>
              <a:custGeom>
                <a:avLst/>
                <a:gdLst/>
                <a:ahLst/>
                <a:cxnLst>
                  <a:cxn ang="0">
                    <a:pos x="57" y="18"/>
                  </a:cxn>
                  <a:cxn ang="0">
                    <a:pos x="62" y="10"/>
                  </a:cxn>
                  <a:cxn ang="0">
                    <a:pos x="25" y="10"/>
                  </a:cxn>
                  <a:cxn ang="0">
                    <a:pos x="32" y="0"/>
                  </a:cxn>
                  <a:cxn ang="0">
                    <a:pos x="0" y="14"/>
                  </a:cxn>
                  <a:cxn ang="0">
                    <a:pos x="18" y="24"/>
                  </a:cxn>
                  <a:cxn ang="0">
                    <a:pos x="20" y="18"/>
                  </a:cxn>
                  <a:cxn ang="0">
                    <a:pos x="57" y="18"/>
                  </a:cxn>
                </a:cxnLst>
                <a:rect l="0" t="0" r="r" b="b"/>
                <a:pathLst>
                  <a:path w="62" h="24">
                    <a:moveTo>
                      <a:pt x="57" y="18"/>
                    </a:moveTo>
                    <a:lnTo>
                      <a:pt x="62" y="10"/>
                    </a:lnTo>
                    <a:lnTo>
                      <a:pt x="25" y="10"/>
                    </a:lnTo>
                    <a:lnTo>
                      <a:pt x="32" y="0"/>
                    </a:lnTo>
                    <a:lnTo>
                      <a:pt x="0" y="14"/>
                    </a:lnTo>
                    <a:lnTo>
                      <a:pt x="18" y="24"/>
                    </a:lnTo>
                    <a:lnTo>
                      <a:pt x="20" y="18"/>
                    </a:lnTo>
                    <a:lnTo>
                      <a:pt x="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8" name="Freeform 484"/>
              <p:cNvSpPr>
                <a:spLocks/>
              </p:cNvSpPr>
              <p:nvPr/>
            </p:nvSpPr>
            <p:spPr bwMode="auto">
              <a:xfrm>
                <a:off x="3284" y="3221"/>
                <a:ext cx="62" cy="24"/>
              </a:xfrm>
              <a:custGeom>
                <a:avLst/>
                <a:gdLst/>
                <a:ahLst/>
                <a:cxnLst>
                  <a:cxn ang="0">
                    <a:pos x="57" y="18"/>
                  </a:cxn>
                  <a:cxn ang="0">
                    <a:pos x="62" y="10"/>
                  </a:cxn>
                  <a:cxn ang="0">
                    <a:pos x="25" y="10"/>
                  </a:cxn>
                  <a:cxn ang="0">
                    <a:pos x="32" y="0"/>
                  </a:cxn>
                  <a:cxn ang="0">
                    <a:pos x="0" y="14"/>
                  </a:cxn>
                  <a:cxn ang="0">
                    <a:pos x="18" y="24"/>
                  </a:cxn>
                  <a:cxn ang="0">
                    <a:pos x="20" y="18"/>
                  </a:cxn>
                  <a:cxn ang="0">
                    <a:pos x="57" y="18"/>
                  </a:cxn>
                </a:cxnLst>
                <a:rect l="0" t="0" r="r" b="b"/>
                <a:pathLst>
                  <a:path w="62" h="24">
                    <a:moveTo>
                      <a:pt x="57" y="18"/>
                    </a:moveTo>
                    <a:lnTo>
                      <a:pt x="62" y="10"/>
                    </a:lnTo>
                    <a:lnTo>
                      <a:pt x="25" y="10"/>
                    </a:lnTo>
                    <a:lnTo>
                      <a:pt x="32" y="0"/>
                    </a:lnTo>
                    <a:lnTo>
                      <a:pt x="0" y="14"/>
                    </a:lnTo>
                    <a:lnTo>
                      <a:pt x="18" y="24"/>
                    </a:lnTo>
                    <a:lnTo>
                      <a:pt x="20" y="18"/>
                    </a:lnTo>
                    <a:lnTo>
                      <a:pt x="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9" name="Freeform 485"/>
              <p:cNvSpPr>
                <a:spLocks/>
              </p:cNvSpPr>
              <p:nvPr/>
            </p:nvSpPr>
            <p:spPr bwMode="auto">
              <a:xfrm>
                <a:off x="3333" y="3243"/>
                <a:ext cx="62" cy="21"/>
              </a:xfrm>
              <a:custGeom>
                <a:avLst/>
                <a:gdLst/>
                <a:ahLst/>
                <a:cxnLst>
                  <a:cxn ang="0">
                    <a:pos x="5" y="4"/>
                  </a:cxn>
                  <a:cxn ang="0">
                    <a:pos x="0" y="12"/>
                  </a:cxn>
                  <a:cxn ang="0">
                    <a:pos x="37" y="12"/>
                  </a:cxn>
                  <a:cxn ang="0">
                    <a:pos x="31" y="21"/>
                  </a:cxn>
                  <a:cxn ang="0">
                    <a:pos x="62" y="10"/>
                  </a:cxn>
                  <a:cxn ang="0">
                    <a:pos x="46" y="0"/>
                  </a:cxn>
                  <a:cxn ang="0">
                    <a:pos x="42" y="4"/>
                  </a:cxn>
                  <a:cxn ang="0">
                    <a:pos x="5" y="4"/>
                  </a:cxn>
                </a:cxnLst>
                <a:rect l="0" t="0" r="r" b="b"/>
                <a:pathLst>
                  <a:path w="62" h="21">
                    <a:moveTo>
                      <a:pt x="5" y="4"/>
                    </a:moveTo>
                    <a:lnTo>
                      <a:pt x="0" y="12"/>
                    </a:lnTo>
                    <a:lnTo>
                      <a:pt x="37" y="12"/>
                    </a:lnTo>
                    <a:lnTo>
                      <a:pt x="31" y="21"/>
                    </a:lnTo>
                    <a:lnTo>
                      <a:pt x="62" y="10"/>
                    </a:lnTo>
                    <a:lnTo>
                      <a:pt x="46"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10" name="Freeform 486"/>
              <p:cNvSpPr>
                <a:spLocks/>
              </p:cNvSpPr>
              <p:nvPr/>
            </p:nvSpPr>
            <p:spPr bwMode="auto">
              <a:xfrm>
                <a:off x="3333" y="3243"/>
                <a:ext cx="62" cy="21"/>
              </a:xfrm>
              <a:custGeom>
                <a:avLst/>
                <a:gdLst/>
                <a:ahLst/>
                <a:cxnLst>
                  <a:cxn ang="0">
                    <a:pos x="5" y="4"/>
                  </a:cxn>
                  <a:cxn ang="0">
                    <a:pos x="0" y="12"/>
                  </a:cxn>
                  <a:cxn ang="0">
                    <a:pos x="37" y="12"/>
                  </a:cxn>
                  <a:cxn ang="0">
                    <a:pos x="31" y="21"/>
                  </a:cxn>
                  <a:cxn ang="0">
                    <a:pos x="62" y="10"/>
                  </a:cxn>
                  <a:cxn ang="0">
                    <a:pos x="46" y="0"/>
                  </a:cxn>
                  <a:cxn ang="0">
                    <a:pos x="42" y="4"/>
                  </a:cxn>
                  <a:cxn ang="0">
                    <a:pos x="5" y="4"/>
                  </a:cxn>
                </a:cxnLst>
                <a:rect l="0" t="0" r="r" b="b"/>
                <a:pathLst>
                  <a:path w="62" h="21">
                    <a:moveTo>
                      <a:pt x="5" y="4"/>
                    </a:moveTo>
                    <a:lnTo>
                      <a:pt x="0" y="12"/>
                    </a:lnTo>
                    <a:lnTo>
                      <a:pt x="37" y="12"/>
                    </a:lnTo>
                    <a:lnTo>
                      <a:pt x="31" y="21"/>
                    </a:lnTo>
                    <a:lnTo>
                      <a:pt x="62" y="10"/>
                    </a:lnTo>
                    <a:lnTo>
                      <a:pt x="46"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11" name="Freeform 487"/>
              <p:cNvSpPr>
                <a:spLocks/>
              </p:cNvSpPr>
              <p:nvPr/>
            </p:nvSpPr>
            <p:spPr bwMode="auto">
              <a:xfrm>
                <a:off x="3351" y="3215"/>
                <a:ext cx="62" cy="24"/>
              </a:xfrm>
              <a:custGeom>
                <a:avLst/>
                <a:gdLst/>
                <a:ahLst/>
                <a:cxnLst>
                  <a:cxn ang="0">
                    <a:pos x="6" y="6"/>
                  </a:cxn>
                  <a:cxn ang="0">
                    <a:pos x="0" y="14"/>
                  </a:cxn>
                  <a:cxn ang="0">
                    <a:pos x="37" y="14"/>
                  </a:cxn>
                  <a:cxn ang="0">
                    <a:pos x="30" y="24"/>
                  </a:cxn>
                  <a:cxn ang="0">
                    <a:pos x="62" y="10"/>
                  </a:cxn>
                  <a:cxn ang="0">
                    <a:pos x="45" y="0"/>
                  </a:cxn>
                  <a:cxn ang="0">
                    <a:pos x="42" y="6"/>
                  </a:cxn>
                  <a:cxn ang="0">
                    <a:pos x="6" y="6"/>
                  </a:cxn>
                </a:cxnLst>
                <a:rect l="0" t="0" r="r" b="b"/>
                <a:pathLst>
                  <a:path w="62" h="24">
                    <a:moveTo>
                      <a:pt x="6" y="6"/>
                    </a:moveTo>
                    <a:lnTo>
                      <a:pt x="0" y="14"/>
                    </a:lnTo>
                    <a:lnTo>
                      <a:pt x="37" y="14"/>
                    </a:lnTo>
                    <a:lnTo>
                      <a:pt x="30" y="24"/>
                    </a:lnTo>
                    <a:lnTo>
                      <a:pt x="62" y="10"/>
                    </a:lnTo>
                    <a:lnTo>
                      <a:pt x="45" y="0"/>
                    </a:lnTo>
                    <a:lnTo>
                      <a:pt x="42" y="6"/>
                    </a:lnTo>
                    <a:lnTo>
                      <a:pt x="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12" name="Freeform 488"/>
              <p:cNvSpPr>
                <a:spLocks/>
              </p:cNvSpPr>
              <p:nvPr/>
            </p:nvSpPr>
            <p:spPr bwMode="auto">
              <a:xfrm>
                <a:off x="3351" y="3215"/>
                <a:ext cx="62" cy="24"/>
              </a:xfrm>
              <a:custGeom>
                <a:avLst/>
                <a:gdLst/>
                <a:ahLst/>
                <a:cxnLst>
                  <a:cxn ang="0">
                    <a:pos x="6" y="6"/>
                  </a:cxn>
                  <a:cxn ang="0">
                    <a:pos x="0" y="14"/>
                  </a:cxn>
                  <a:cxn ang="0">
                    <a:pos x="37" y="14"/>
                  </a:cxn>
                  <a:cxn ang="0">
                    <a:pos x="30" y="24"/>
                  </a:cxn>
                  <a:cxn ang="0">
                    <a:pos x="62" y="10"/>
                  </a:cxn>
                  <a:cxn ang="0">
                    <a:pos x="45" y="0"/>
                  </a:cxn>
                  <a:cxn ang="0">
                    <a:pos x="42" y="6"/>
                  </a:cxn>
                  <a:cxn ang="0">
                    <a:pos x="6" y="6"/>
                  </a:cxn>
                </a:cxnLst>
                <a:rect l="0" t="0" r="r" b="b"/>
                <a:pathLst>
                  <a:path w="62" h="24">
                    <a:moveTo>
                      <a:pt x="6" y="6"/>
                    </a:moveTo>
                    <a:lnTo>
                      <a:pt x="0" y="14"/>
                    </a:lnTo>
                    <a:lnTo>
                      <a:pt x="37" y="14"/>
                    </a:lnTo>
                    <a:lnTo>
                      <a:pt x="30" y="24"/>
                    </a:lnTo>
                    <a:lnTo>
                      <a:pt x="62" y="10"/>
                    </a:lnTo>
                    <a:lnTo>
                      <a:pt x="45" y="0"/>
                    </a:lnTo>
                    <a:lnTo>
                      <a:pt x="42" y="6"/>
                    </a:lnTo>
                    <a:lnTo>
                      <a:pt x="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13" name="Freeform 489"/>
              <p:cNvSpPr>
                <a:spLocks/>
              </p:cNvSpPr>
              <p:nvPr/>
            </p:nvSpPr>
            <p:spPr bwMode="auto">
              <a:xfrm>
                <a:off x="3269" y="3251"/>
                <a:ext cx="61" cy="21"/>
              </a:xfrm>
              <a:custGeom>
                <a:avLst/>
                <a:gdLst/>
                <a:ahLst/>
                <a:cxnLst>
                  <a:cxn ang="0">
                    <a:pos x="56" y="17"/>
                  </a:cxn>
                  <a:cxn ang="0">
                    <a:pos x="61" y="10"/>
                  </a:cxn>
                  <a:cxn ang="0">
                    <a:pos x="23" y="10"/>
                  </a:cxn>
                  <a:cxn ang="0">
                    <a:pos x="30" y="0"/>
                  </a:cxn>
                  <a:cxn ang="0">
                    <a:pos x="0" y="12"/>
                  </a:cxn>
                  <a:cxn ang="0">
                    <a:pos x="15" y="21"/>
                  </a:cxn>
                  <a:cxn ang="0">
                    <a:pos x="18" y="17"/>
                  </a:cxn>
                  <a:cxn ang="0">
                    <a:pos x="56" y="17"/>
                  </a:cxn>
                </a:cxnLst>
                <a:rect l="0" t="0" r="r" b="b"/>
                <a:pathLst>
                  <a:path w="61" h="21">
                    <a:moveTo>
                      <a:pt x="56" y="17"/>
                    </a:moveTo>
                    <a:lnTo>
                      <a:pt x="61" y="10"/>
                    </a:lnTo>
                    <a:lnTo>
                      <a:pt x="23" y="10"/>
                    </a:lnTo>
                    <a:lnTo>
                      <a:pt x="30" y="0"/>
                    </a:lnTo>
                    <a:lnTo>
                      <a:pt x="0" y="12"/>
                    </a:lnTo>
                    <a:lnTo>
                      <a:pt x="15" y="21"/>
                    </a:lnTo>
                    <a:lnTo>
                      <a:pt x="18" y="17"/>
                    </a:lnTo>
                    <a:lnTo>
                      <a:pt x="56"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14" name="Freeform 490"/>
              <p:cNvSpPr>
                <a:spLocks/>
              </p:cNvSpPr>
              <p:nvPr/>
            </p:nvSpPr>
            <p:spPr bwMode="auto">
              <a:xfrm>
                <a:off x="3269" y="3251"/>
                <a:ext cx="61" cy="21"/>
              </a:xfrm>
              <a:custGeom>
                <a:avLst/>
                <a:gdLst/>
                <a:ahLst/>
                <a:cxnLst>
                  <a:cxn ang="0">
                    <a:pos x="56" y="17"/>
                  </a:cxn>
                  <a:cxn ang="0">
                    <a:pos x="61" y="10"/>
                  </a:cxn>
                  <a:cxn ang="0">
                    <a:pos x="23" y="10"/>
                  </a:cxn>
                  <a:cxn ang="0">
                    <a:pos x="30" y="0"/>
                  </a:cxn>
                  <a:cxn ang="0">
                    <a:pos x="0" y="12"/>
                  </a:cxn>
                  <a:cxn ang="0">
                    <a:pos x="15" y="21"/>
                  </a:cxn>
                  <a:cxn ang="0">
                    <a:pos x="18" y="17"/>
                  </a:cxn>
                  <a:cxn ang="0">
                    <a:pos x="56" y="17"/>
                  </a:cxn>
                </a:cxnLst>
                <a:rect l="0" t="0" r="r" b="b"/>
                <a:pathLst>
                  <a:path w="61" h="21">
                    <a:moveTo>
                      <a:pt x="56" y="17"/>
                    </a:moveTo>
                    <a:lnTo>
                      <a:pt x="61" y="10"/>
                    </a:lnTo>
                    <a:lnTo>
                      <a:pt x="23" y="10"/>
                    </a:lnTo>
                    <a:lnTo>
                      <a:pt x="30" y="0"/>
                    </a:lnTo>
                    <a:lnTo>
                      <a:pt x="0" y="12"/>
                    </a:lnTo>
                    <a:lnTo>
                      <a:pt x="15" y="21"/>
                    </a:lnTo>
                    <a:lnTo>
                      <a:pt x="18" y="17"/>
                    </a:lnTo>
                    <a:lnTo>
                      <a:pt x="56"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15" name="Freeform 491"/>
              <p:cNvSpPr>
                <a:spLocks/>
              </p:cNvSpPr>
              <p:nvPr/>
            </p:nvSpPr>
            <p:spPr bwMode="auto">
              <a:xfrm>
                <a:off x="3286" y="3223"/>
                <a:ext cx="61" cy="24"/>
              </a:xfrm>
              <a:custGeom>
                <a:avLst/>
                <a:gdLst/>
                <a:ahLst/>
                <a:cxnLst>
                  <a:cxn ang="0">
                    <a:pos x="56" y="18"/>
                  </a:cxn>
                  <a:cxn ang="0">
                    <a:pos x="61" y="10"/>
                  </a:cxn>
                  <a:cxn ang="0">
                    <a:pos x="25" y="10"/>
                  </a:cxn>
                  <a:cxn ang="0">
                    <a:pos x="31" y="0"/>
                  </a:cxn>
                  <a:cxn ang="0">
                    <a:pos x="0" y="14"/>
                  </a:cxn>
                  <a:cxn ang="0">
                    <a:pos x="17" y="24"/>
                  </a:cxn>
                  <a:cxn ang="0">
                    <a:pos x="19" y="18"/>
                  </a:cxn>
                  <a:cxn ang="0">
                    <a:pos x="56" y="18"/>
                  </a:cxn>
                </a:cxnLst>
                <a:rect l="0" t="0" r="r" b="b"/>
                <a:pathLst>
                  <a:path w="61" h="24">
                    <a:moveTo>
                      <a:pt x="56" y="18"/>
                    </a:moveTo>
                    <a:lnTo>
                      <a:pt x="61" y="10"/>
                    </a:lnTo>
                    <a:lnTo>
                      <a:pt x="25" y="10"/>
                    </a:lnTo>
                    <a:lnTo>
                      <a:pt x="31" y="0"/>
                    </a:lnTo>
                    <a:lnTo>
                      <a:pt x="0" y="14"/>
                    </a:lnTo>
                    <a:lnTo>
                      <a:pt x="17" y="24"/>
                    </a:lnTo>
                    <a:lnTo>
                      <a:pt x="19"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16" name="Freeform 492"/>
              <p:cNvSpPr>
                <a:spLocks/>
              </p:cNvSpPr>
              <p:nvPr/>
            </p:nvSpPr>
            <p:spPr bwMode="auto">
              <a:xfrm>
                <a:off x="3286" y="3223"/>
                <a:ext cx="61" cy="24"/>
              </a:xfrm>
              <a:custGeom>
                <a:avLst/>
                <a:gdLst/>
                <a:ahLst/>
                <a:cxnLst>
                  <a:cxn ang="0">
                    <a:pos x="56" y="18"/>
                  </a:cxn>
                  <a:cxn ang="0">
                    <a:pos x="61" y="10"/>
                  </a:cxn>
                  <a:cxn ang="0">
                    <a:pos x="25" y="10"/>
                  </a:cxn>
                  <a:cxn ang="0">
                    <a:pos x="31" y="0"/>
                  </a:cxn>
                  <a:cxn ang="0">
                    <a:pos x="0" y="14"/>
                  </a:cxn>
                  <a:cxn ang="0">
                    <a:pos x="17" y="24"/>
                  </a:cxn>
                  <a:cxn ang="0">
                    <a:pos x="19" y="18"/>
                  </a:cxn>
                  <a:cxn ang="0">
                    <a:pos x="56" y="18"/>
                  </a:cxn>
                </a:cxnLst>
                <a:rect l="0" t="0" r="r" b="b"/>
                <a:pathLst>
                  <a:path w="61" h="24">
                    <a:moveTo>
                      <a:pt x="56" y="18"/>
                    </a:moveTo>
                    <a:lnTo>
                      <a:pt x="61" y="10"/>
                    </a:lnTo>
                    <a:lnTo>
                      <a:pt x="25" y="10"/>
                    </a:lnTo>
                    <a:lnTo>
                      <a:pt x="31" y="0"/>
                    </a:lnTo>
                    <a:lnTo>
                      <a:pt x="0" y="14"/>
                    </a:lnTo>
                    <a:lnTo>
                      <a:pt x="17" y="24"/>
                    </a:lnTo>
                    <a:lnTo>
                      <a:pt x="19"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743" name="Group 519"/>
            <p:cNvGrpSpPr>
              <a:grpSpLocks/>
            </p:cNvGrpSpPr>
            <p:nvPr/>
          </p:nvGrpSpPr>
          <p:grpSpPr bwMode="auto">
            <a:xfrm>
              <a:off x="3482" y="3290"/>
              <a:ext cx="189" cy="121"/>
              <a:chOff x="3482" y="3290"/>
              <a:chExt cx="189" cy="121"/>
            </a:xfrm>
          </p:grpSpPr>
          <p:sp>
            <p:nvSpPr>
              <p:cNvPr id="52718" name="Rectangle 494"/>
              <p:cNvSpPr>
                <a:spLocks noChangeArrowheads="1"/>
              </p:cNvSpPr>
              <p:nvPr/>
            </p:nvSpPr>
            <p:spPr bwMode="auto">
              <a:xfrm>
                <a:off x="3482" y="3355"/>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19" name="Rectangle 495"/>
              <p:cNvSpPr>
                <a:spLocks noChangeArrowheads="1"/>
              </p:cNvSpPr>
              <p:nvPr/>
            </p:nvSpPr>
            <p:spPr bwMode="auto">
              <a:xfrm>
                <a:off x="3482" y="3355"/>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20" name="Rectangle 496"/>
              <p:cNvSpPr>
                <a:spLocks noChangeArrowheads="1"/>
              </p:cNvSpPr>
              <p:nvPr/>
            </p:nvSpPr>
            <p:spPr bwMode="auto">
              <a:xfrm>
                <a:off x="3482" y="3355"/>
                <a:ext cx="144" cy="56"/>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21" name="Freeform 497"/>
              <p:cNvSpPr>
                <a:spLocks/>
              </p:cNvSpPr>
              <p:nvPr/>
            </p:nvSpPr>
            <p:spPr bwMode="auto">
              <a:xfrm>
                <a:off x="3626" y="3290"/>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22" name="Freeform 498"/>
              <p:cNvSpPr>
                <a:spLocks/>
              </p:cNvSpPr>
              <p:nvPr/>
            </p:nvSpPr>
            <p:spPr bwMode="auto">
              <a:xfrm>
                <a:off x="3626" y="3290"/>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23" name="Freeform 499"/>
              <p:cNvSpPr>
                <a:spLocks/>
              </p:cNvSpPr>
              <p:nvPr/>
            </p:nvSpPr>
            <p:spPr bwMode="auto">
              <a:xfrm>
                <a:off x="3626" y="3290"/>
                <a:ext cx="45" cy="121"/>
              </a:xfrm>
              <a:custGeom>
                <a:avLst/>
                <a:gdLst/>
                <a:ahLst/>
                <a:cxnLst>
                  <a:cxn ang="0">
                    <a:pos x="0" y="65"/>
                  </a:cxn>
                  <a:cxn ang="0">
                    <a:pos x="45" y="0"/>
                  </a:cxn>
                  <a:cxn ang="0">
                    <a:pos x="45" y="55"/>
                  </a:cxn>
                  <a:cxn ang="0">
                    <a:pos x="0" y="121"/>
                  </a:cxn>
                  <a:cxn ang="0">
                    <a:pos x="0" y="65"/>
                  </a:cxn>
                </a:cxnLst>
                <a:rect l="0" t="0" r="r" b="b"/>
                <a:pathLst>
                  <a:path w="45" h="121">
                    <a:moveTo>
                      <a:pt x="0" y="65"/>
                    </a:moveTo>
                    <a:lnTo>
                      <a:pt x="45" y="0"/>
                    </a:lnTo>
                    <a:lnTo>
                      <a:pt x="45" y="55"/>
                    </a:lnTo>
                    <a:lnTo>
                      <a:pt x="0" y="121"/>
                    </a:lnTo>
                    <a:lnTo>
                      <a:pt x="0"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24" name="Freeform 500"/>
              <p:cNvSpPr>
                <a:spLocks/>
              </p:cNvSpPr>
              <p:nvPr/>
            </p:nvSpPr>
            <p:spPr bwMode="auto">
              <a:xfrm>
                <a:off x="3482" y="3290"/>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25" name="Freeform 501"/>
              <p:cNvSpPr>
                <a:spLocks/>
              </p:cNvSpPr>
              <p:nvPr/>
            </p:nvSpPr>
            <p:spPr bwMode="auto">
              <a:xfrm>
                <a:off x="3482" y="3290"/>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26" name="Freeform 502"/>
              <p:cNvSpPr>
                <a:spLocks/>
              </p:cNvSpPr>
              <p:nvPr/>
            </p:nvSpPr>
            <p:spPr bwMode="auto">
              <a:xfrm>
                <a:off x="3482" y="3290"/>
                <a:ext cx="189" cy="65"/>
              </a:xfrm>
              <a:custGeom>
                <a:avLst/>
                <a:gdLst/>
                <a:ahLst/>
                <a:cxnLst>
                  <a:cxn ang="0">
                    <a:pos x="144" y="65"/>
                  </a:cxn>
                  <a:cxn ang="0">
                    <a:pos x="189" y="0"/>
                  </a:cxn>
                  <a:cxn ang="0">
                    <a:pos x="45" y="0"/>
                  </a:cxn>
                  <a:cxn ang="0">
                    <a:pos x="0" y="65"/>
                  </a:cxn>
                  <a:cxn ang="0">
                    <a:pos x="144" y="65"/>
                  </a:cxn>
                </a:cxnLst>
                <a:rect l="0" t="0" r="r" b="b"/>
                <a:pathLst>
                  <a:path w="189" h="65">
                    <a:moveTo>
                      <a:pt x="144" y="65"/>
                    </a:moveTo>
                    <a:lnTo>
                      <a:pt x="189" y="0"/>
                    </a:lnTo>
                    <a:lnTo>
                      <a:pt x="45" y="0"/>
                    </a:lnTo>
                    <a:lnTo>
                      <a:pt x="0" y="65"/>
                    </a:lnTo>
                    <a:lnTo>
                      <a:pt x="144"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27" name="Freeform 503"/>
              <p:cNvSpPr>
                <a:spLocks/>
              </p:cNvSpPr>
              <p:nvPr/>
            </p:nvSpPr>
            <p:spPr bwMode="auto">
              <a:xfrm>
                <a:off x="3567" y="3320"/>
                <a:ext cx="62" cy="21"/>
              </a:xfrm>
              <a:custGeom>
                <a:avLst/>
                <a:gdLst/>
                <a:ahLst/>
                <a:cxnLst>
                  <a:cxn ang="0">
                    <a:pos x="6" y="3"/>
                  </a:cxn>
                  <a:cxn ang="0">
                    <a:pos x="0" y="11"/>
                  </a:cxn>
                  <a:cxn ang="0">
                    <a:pos x="37" y="11"/>
                  </a:cxn>
                  <a:cxn ang="0">
                    <a:pos x="32" y="21"/>
                  </a:cxn>
                  <a:cxn ang="0">
                    <a:pos x="62" y="9"/>
                  </a:cxn>
                  <a:cxn ang="0">
                    <a:pos x="46" y="0"/>
                  </a:cxn>
                  <a:cxn ang="0">
                    <a:pos x="42" y="3"/>
                  </a:cxn>
                  <a:cxn ang="0">
                    <a:pos x="6" y="3"/>
                  </a:cxn>
                </a:cxnLst>
                <a:rect l="0" t="0" r="r" b="b"/>
                <a:pathLst>
                  <a:path w="62" h="21">
                    <a:moveTo>
                      <a:pt x="6" y="3"/>
                    </a:moveTo>
                    <a:lnTo>
                      <a:pt x="0" y="11"/>
                    </a:lnTo>
                    <a:lnTo>
                      <a:pt x="37" y="11"/>
                    </a:lnTo>
                    <a:lnTo>
                      <a:pt x="32" y="21"/>
                    </a:lnTo>
                    <a:lnTo>
                      <a:pt x="62" y="9"/>
                    </a:lnTo>
                    <a:lnTo>
                      <a:pt x="46" y="0"/>
                    </a:lnTo>
                    <a:lnTo>
                      <a:pt x="42" y="3"/>
                    </a:lnTo>
                    <a:lnTo>
                      <a:pt x="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28" name="Freeform 504"/>
              <p:cNvSpPr>
                <a:spLocks/>
              </p:cNvSpPr>
              <p:nvPr/>
            </p:nvSpPr>
            <p:spPr bwMode="auto">
              <a:xfrm>
                <a:off x="3567" y="3320"/>
                <a:ext cx="62" cy="21"/>
              </a:xfrm>
              <a:custGeom>
                <a:avLst/>
                <a:gdLst/>
                <a:ahLst/>
                <a:cxnLst>
                  <a:cxn ang="0">
                    <a:pos x="6" y="3"/>
                  </a:cxn>
                  <a:cxn ang="0">
                    <a:pos x="0" y="11"/>
                  </a:cxn>
                  <a:cxn ang="0">
                    <a:pos x="37" y="11"/>
                  </a:cxn>
                  <a:cxn ang="0">
                    <a:pos x="32" y="21"/>
                  </a:cxn>
                  <a:cxn ang="0">
                    <a:pos x="62" y="9"/>
                  </a:cxn>
                  <a:cxn ang="0">
                    <a:pos x="46" y="0"/>
                  </a:cxn>
                  <a:cxn ang="0">
                    <a:pos x="42" y="3"/>
                  </a:cxn>
                  <a:cxn ang="0">
                    <a:pos x="6" y="3"/>
                  </a:cxn>
                </a:cxnLst>
                <a:rect l="0" t="0" r="r" b="b"/>
                <a:pathLst>
                  <a:path w="62" h="21">
                    <a:moveTo>
                      <a:pt x="6" y="3"/>
                    </a:moveTo>
                    <a:lnTo>
                      <a:pt x="0" y="11"/>
                    </a:lnTo>
                    <a:lnTo>
                      <a:pt x="37" y="11"/>
                    </a:lnTo>
                    <a:lnTo>
                      <a:pt x="32" y="21"/>
                    </a:lnTo>
                    <a:lnTo>
                      <a:pt x="62" y="9"/>
                    </a:lnTo>
                    <a:lnTo>
                      <a:pt x="46" y="0"/>
                    </a:lnTo>
                    <a:lnTo>
                      <a:pt x="42" y="3"/>
                    </a:lnTo>
                    <a:lnTo>
                      <a:pt x="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29" name="Freeform 505"/>
              <p:cNvSpPr>
                <a:spLocks/>
              </p:cNvSpPr>
              <p:nvPr/>
            </p:nvSpPr>
            <p:spPr bwMode="auto">
              <a:xfrm>
                <a:off x="3586" y="3292"/>
                <a:ext cx="61" cy="24"/>
              </a:xfrm>
              <a:custGeom>
                <a:avLst/>
                <a:gdLst/>
                <a:ahLst/>
                <a:cxnLst>
                  <a:cxn ang="0">
                    <a:pos x="5" y="6"/>
                  </a:cxn>
                  <a:cxn ang="0">
                    <a:pos x="0" y="14"/>
                  </a:cxn>
                  <a:cxn ang="0">
                    <a:pos x="36" y="14"/>
                  </a:cxn>
                  <a:cxn ang="0">
                    <a:pos x="30" y="24"/>
                  </a:cxn>
                  <a:cxn ang="0">
                    <a:pos x="61" y="10"/>
                  </a:cxn>
                  <a:cxn ang="0">
                    <a:pos x="44" y="0"/>
                  </a:cxn>
                  <a:cxn ang="0">
                    <a:pos x="42" y="6"/>
                  </a:cxn>
                  <a:cxn ang="0">
                    <a:pos x="5" y="6"/>
                  </a:cxn>
                </a:cxnLst>
                <a:rect l="0" t="0" r="r" b="b"/>
                <a:pathLst>
                  <a:path w="61" h="24">
                    <a:moveTo>
                      <a:pt x="5" y="6"/>
                    </a:moveTo>
                    <a:lnTo>
                      <a:pt x="0" y="14"/>
                    </a:lnTo>
                    <a:lnTo>
                      <a:pt x="36" y="14"/>
                    </a:lnTo>
                    <a:lnTo>
                      <a:pt x="30" y="24"/>
                    </a:lnTo>
                    <a:lnTo>
                      <a:pt x="61" y="10"/>
                    </a:lnTo>
                    <a:lnTo>
                      <a:pt x="44" y="0"/>
                    </a:lnTo>
                    <a:lnTo>
                      <a:pt x="42"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0" name="Freeform 506"/>
              <p:cNvSpPr>
                <a:spLocks/>
              </p:cNvSpPr>
              <p:nvPr/>
            </p:nvSpPr>
            <p:spPr bwMode="auto">
              <a:xfrm>
                <a:off x="3586" y="3292"/>
                <a:ext cx="61" cy="24"/>
              </a:xfrm>
              <a:custGeom>
                <a:avLst/>
                <a:gdLst/>
                <a:ahLst/>
                <a:cxnLst>
                  <a:cxn ang="0">
                    <a:pos x="5" y="6"/>
                  </a:cxn>
                  <a:cxn ang="0">
                    <a:pos x="0" y="14"/>
                  </a:cxn>
                  <a:cxn ang="0">
                    <a:pos x="36" y="14"/>
                  </a:cxn>
                  <a:cxn ang="0">
                    <a:pos x="30" y="24"/>
                  </a:cxn>
                  <a:cxn ang="0">
                    <a:pos x="61" y="10"/>
                  </a:cxn>
                  <a:cxn ang="0">
                    <a:pos x="44" y="0"/>
                  </a:cxn>
                  <a:cxn ang="0">
                    <a:pos x="42" y="6"/>
                  </a:cxn>
                  <a:cxn ang="0">
                    <a:pos x="5" y="6"/>
                  </a:cxn>
                </a:cxnLst>
                <a:rect l="0" t="0" r="r" b="b"/>
                <a:pathLst>
                  <a:path w="61" h="24">
                    <a:moveTo>
                      <a:pt x="5" y="6"/>
                    </a:moveTo>
                    <a:lnTo>
                      <a:pt x="0" y="14"/>
                    </a:lnTo>
                    <a:lnTo>
                      <a:pt x="36" y="14"/>
                    </a:lnTo>
                    <a:lnTo>
                      <a:pt x="30" y="24"/>
                    </a:lnTo>
                    <a:lnTo>
                      <a:pt x="61" y="10"/>
                    </a:lnTo>
                    <a:lnTo>
                      <a:pt x="44" y="0"/>
                    </a:lnTo>
                    <a:lnTo>
                      <a:pt x="42" y="6"/>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1" name="Freeform 507"/>
              <p:cNvSpPr>
                <a:spLocks/>
              </p:cNvSpPr>
              <p:nvPr/>
            </p:nvSpPr>
            <p:spPr bwMode="auto">
              <a:xfrm>
                <a:off x="3503" y="3327"/>
                <a:ext cx="62" cy="22"/>
              </a:xfrm>
              <a:custGeom>
                <a:avLst/>
                <a:gdLst/>
                <a:ahLst/>
                <a:cxnLst>
                  <a:cxn ang="0">
                    <a:pos x="57" y="18"/>
                  </a:cxn>
                  <a:cxn ang="0">
                    <a:pos x="62" y="10"/>
                  </a:cxn>
                  <a:cxn ang="0">
                    <a:pos x="24" y="10"/>
                  </a:cxn>
                  <a:cxn ang="0">
                    <a:pos x="30" y="0"/>
                  </a:cxn>
                  <a:cxn ang="0">
                    <a:pos x="0" y="12"/>
                  </a:cxn>
                  <a:cxn ang="0">
                    <a:pos x="16" y="22"/>
                  </a:cxn>
                  <a:cxn ang="0">
                    <a:pos x="19" y="18"/>
                  </a:cxn>
                  <a:cxn ang="0">
                    <a:pos x="57" y="18"/>
                  </a:cxn>
                </a:cxnLst>
                <a:rect l="0" t="0" r="r" b="b"/>
                <a:pathLst>
                  <a:path w="62" h="22">
                    <a:moveTo>
                      <a:pt x="57" y="18"/>
                    </a:moveTo>
                    <a:lnTo>
                      <a:pt x="62" y="10"/>
                    </a:lnTo>
                    <a:lnTo>
                      <a:pt x="24" y="10"/>
                    </a:lnTo>
                    <a:lnTo>
                      <a:pt x="30" y="0"/>
                    </a:lnTo>
                    <a:lnTo>
                      <a:pt x="0" y="12"/>
                    </a:lnTo>
                    <a:lnTo>
                      <a:pt x="16" y="22"/>
                    </a:lnTo>
                    <a:lnTo>
                      <a:pt x="19" y="18"/>
                    </a:lnTo>
                    <a:lnTo>
                      <a:pt x="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2" name="Freeform 508"/>
              <p:cNvSpPr>
                <a:spLocks/>
              </p:cNvSpPr>
              <p:nvPr/>
            </p:nvSpPr>
            <p:spPr bwMode="auto">
              <a:xfrm>
                <a:off x="3503" y="3327"/>
                <a:ext cx="62" cy="22"/>
              </a:xfrm>
              <a:custGeom>
                <a:avLst/>
                <a:gdLst/>
                <a:ahLst/>
                <a:cxnLst>
                  <a:cxn ang="0">
                    <a:pos x="57" y="18"/>
                  </a:cxn>
                  <a:cxn ang="0">
                    <a:pos x="62" y="10"/>
                  </a:cxn>
                  <a:cxn ang="0">
                    <a:pos x="24" y="10"/>
                  </a:cxn>
                  <a:cxn ang="0">
                    <a:pos x="30" y="0"/>
                  </a:cxn>
                  <a:cxn ang="0">
                    <a:pos x="0" y="12"/>
                  </a:cxn>
                  <a:cxn ang="0">
                    <a:pos x="16" y="22"/>
                  </a:cxn>
                  <a:cxn ang="0">
                    <a:pos x="19" y="18"/>
                  </a:cxn>
                  <a:cxn ang="0">
                    <a:pos x="57" y="18"/>
                  </a:cxn>
                </a:cxnLst>
                <a:rect l="0" t="0" r="r" b="b"/>
                <a:pathLst>
                  <a:path w="62" h="22">
                    <a:moveTo>
                      <a:pt x="57" y="18"/>
                    </a:moveTo>
                    <a:lnTo>
                      <a:pt x="62" y="10"/>
                    </a:lnTo>
                    <a:lnTo>
                      <a:pt x="24" y="10"/>
                    </a:lnTo>
                    <a:lnTo>
                      <a:pt x="30" y="0"/>
                    </a:lnTo>
                    <a:lnTo>
                      <a:pt x="0" y="12"/>
                    </a:lnTo>
                    <a:lnTo>
                      <a:pt x="16" y="22"/>
                    </a:lnTo>
                    <a:lnTo>
                      <a:pt x="19" y="18"/>
                    </a:lnTo>
                    <a:lnTo>
                      <a:pt x="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3" name="Freeform 509"/>
              <p:cNvSpPr>
                <a:spLocks/>
              </p:cNvSpPr>
              <p:nvPr/>
            </p:nvSpPr>
            <p:spPr bwMode="auto">
              <a:xfrm>
                <a:off x="3520" y="3300"/>
                <a:ext cx="62" cy="23"/>
              </a:xfrm>
              <a:custGeom>
                <a:avLst/>
                <a:gdLst/>
                <a:ahLst/>
                <a:cxnLst>
                  <a:cxn ang="0">
                    <a:pos x="57" y="18"/>
                  </a:cxn>
                  <a:cxn ang="0">
                    <a:pos x="62" y="10"/>
                  </a:cxn>
                  <a:cxn ang="0">
                    <a:pos x="25" y="10"/>
                  </a:cxn>
                  <a:cxn ang="0">
                    <a:pos x="32" y="0"/>
                  </a:cxn>
                  <a:cxn ang="0">
                    <a:pos x="0" y="14"/>
                  </a:cxn>
                  <a:cxn ang="0">
                    <a:pos x="17" y="23"/>
                  </a:cxn>
                  <a:cxn ang="0">
                    <a:pos x="20" y="18"/>
                  </a:cxn>
                  <a:cxn ang="0">
                    <a:pos x="57" y="18"/>
                  </a:cxn>
                </a:cxnLst>
                <a:rect l="0" t="0" r="r" b="b"/>
                <a:pathLst>
                  <a:path w="62" h="23">
                    <a:moveTo>
                      <a:pt x="57" y="18"/>
                    </a:moveTo>
                    <a:lnTo>
                      <a:pt x="62" y="10"/>
                    </a:lnTo>
                    <a:lnTo>
                      <a:pt x="25" y="10"/>
                    </a:lnTo>
                    <a:lnTo>
                      <a:pt x="32" y="0"/>
                    </a:lnTo>
                    <a:lnTo>
                      <a:pt x="0" y="14"/>
                    </a:lnTo>
                    <a:lnTo>
                      <a:pt x="17" y="23"/>
                    </a:lnTo>
                    <a:lnTo>
                      <a:pt x="20" y="18"/>
                    </a:lnTo>
                    <a:lnTo>
                      <a:pt x="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4" name="Freeform 510"/>
              <p:cNvSpPr>
                <a:spLocks/>
              </p:cNvSpPr>
              <p:nvPr/>
            </p:nvSpPr>
            <p:spPr bwMode="auto">
              <a:xfrm>
                <a:off x="3520" y="3300"/>
                <a:ext cx="62" cy="23"/>
              </a:xfrm>
              <a:custGeom>
                <a:avLst/>
                <a:gdLst/>
                <a:ahLst/>
                <a:cxnLst>
                  <a:cxn ang="0">
                    <a:pos x="57" y="18"/>
                  </a:cxn>
                  <a:cxn ang="0">
                    <a:pos x="62" y="10"/>
                  </a:cxn>
                  <a:cxn ang="0">
                    <a:pos x="25" y="10"/>
                  </a:cxn>
                  <a:cxn ang="0">
                    <a:pos x="32" y="0"/>
                  </a:cxn>
                  <a:cxn ang="0">
                    <a:pos x="0" y="14"/>
                  </a:cxn>
                  <a:cxn ang="0">
                    <a:pos x="17" y="23"/>
                  </a:cxn>
                  <a:cxn ang="0">
                    <a:pos x="20" y="18"/>
                  </a:cxn>
                  <a:cxn ang="0">
                    <a:pos x="57" y="18"/>
                  </a:cxn>
                </a:cxnLst>
                <a:rect l="0" t="0" r="r" b="b"/>
                <a:pathLst>
                  <a:path w="62" h="23">
                    <a:moveTo>
                      <a:pt x="57" y="18"/>
                    </a:moveTo>
                    <a:lnTo>
                      <a:pt x="62" y="10"/>
                    </a:lnTo>
                    <a:lnTo>
                      <a:pt x="25" y="10"/>
                    </a:lnTo>
                    <a:lnTo>
                      <a:pt x="32" y="0"/>
                    </a:lnTo>
                    <a:lnTo>
                      <a:pt x="0" y="14"/>
                    </a:lnTo>
                    <a:lnTo>
                      <a:pt x="17" y="23"/>
                    </a:lnTo>
                    <a:lnTo>
                      <a:pt x="20" y="18"/>
                    </a:lnTo>
                    <a:lnTo>
                      <a:pt x="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5" name="Freeform 511"/>
              <p:cNvSpPr>
                <a:spLocks/>
              </p:cNvSpPr>
              <p:nvPr/>
            </p:nvSpPr>
            <p:spPr bwMode="auto">
              <a:xfrm>
                <a:off x="3569" y="3321"/>
                <a:ext cx="61" cy="22"/>
              </a:xfrm>
              <a:custGeom>
                <a:avLst/>
                <a:gdLst/>
                <a:ahLst/>
                <a:cxnLst>
                  <a:cxn ang="0">
                    <a:pos x="5" y="4"/>
                  </a:cxn>
                  <a:cxn ang="0">
                    <a:pos x="0" y="12"/>
                  </a:cxn>
                  <a:cxn ang="0">
                    <a:pos x="36" y="12"/>
                  </a:cxn>
                  <a:cxn ang="0">
                    <a:pos x="31" y="22"/>
                  </a:cxn>
                  <a:cxn ang="0">
                    <a:pos x="61" y="10"/>
                  </a:cxn>
                  <a:cxn ang="0">
                    <a:pos x="46" y="0"/>
                  </a:cxn>
                  <a:cxn ang="0">
                    <a:pos x="42" y="4"/>
                  </a:cxn>
                  <a:cxn ang="0">
                    <a:pos x="5" y="4"/>
                  </a:cxn>
                </a:cxnLst>
                <a:rect l="0" t="0" r="r" b="b"/>
                <a:pathLst>
                  <a:path w="61" h="22">
                    <a:moveTo>
                      <a:pt x="5" y="4"/>
                    </a:moveTo>
                    <a:lnTo>
                      <a:pt x="0" y="12"/>
                    </a:lnTo>
                    <a:lnTo>
                      <a:pt x="36" y="12"/>
                    </a:lnTo>
                    <a:lnTo>
                      <a:pt x="31" y="22"/>
                    </a:lnTo>
                    <a:lnTo>
                      <a:pt x="61" y="10"/>
                    </a:lnTo>
                    <a:lnTo>
                      <a:pt x="46"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6" name="Freeform 512"/>
              <p:cNvSpPr>
                <a:spLocks/>
              </p:cNvSpPr>
              <p:nvPr/>
            </p:nvSpPr>
            <p:spPr bwMode="auto">
              <a:xfrm>
                <a:off x="3569" y="3321"/>
                <a:ext cx="61" cy="22"/>
              </a:xfrm>
              <a:custGeom>
                <a:avLst/>
                <a:gdLst/>
                <a:ahLst/>
                <a:cxnLst>
                  <a:cxn ang="0">
                    <a:pos x="5" y="4"/>
                  </a:cxn>
                  <a:cxn ang="0">
                    <a:pos x="0" y="12"/>
                  </a:cxn>
                  <a:cxn ang="0">
                    <a:pos x="36" y="12"/>
                  </a:cxn>
                  <a:cxn ang="0">
                    <a:pos x="31" y="22"/>
                  </a:cxn>
                  <a:cxn ang="0">
                    <a:pos x="61" y="10"/>
                  </a:cxn>
                  <a:cxn ang="0">
                    <a:pos x="46" y="0"/>
                  </a:cxn>
                  <a:cxn ang="0">
                    <a:pos x="42" y="4"/>
                  </a:cxn>
                  <a:cxn ang="0">
                    <a:pos x="5" y="4"/>
                  </a:cxn>
                </a:cxnLst>
                <a:rect l="0" t="0" r="r" b="b"/>
                <a:pathLst>
                  <a:path w="61" h="22">
                    <a:moveTo>
                      <a:pt x="5" y="4"/>
                    </a:moveTo>
                    <a:lnTo>
                      <a:pt x="0" y="12"/>
                    </a:lnTo>
                    <a:lnTo>
                      <a:pt x="36" y="12"/>
                    </a:lnTo>
                    <a:lnTo>
                      <a:pt x="31" y="22"/>
                    </a:lnTo>
                    <a:lnTo>
                      <a:pt x="61" y="10"/>
                    </a:lnTo>
                    <a:lnTo>
                      <a:pt x="46"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7" name="Freeform 513"/>
              <p:cNvSpPr>
                <a:spLocks/>
              </p:cNvSpPr>
              <p:nvPr/>
            </p:nvSpPr>
            <p:spPr bwMode="auto">
              <a:xfrm>
                <a:off x="3587" y="3294"/>
                <a:ext cx="62" cy="24"/>
              </a:xfrm>
              <a:custGeom>
                <a:avLst/>
                <a:gdLst/>
                <a:ahLst/>
                <a:cxnLst>
                  <a:cxn ang="0">
                    <a:pos x="5" y="6"/>
                  </a:cxn>
                  <a:cxn ang="0">
                    <a:pos x="0" y="14"/>
                  </a:cxn>
                  <a:cxn ang="0">
                    <a:pos x="37" y="14"/>
                  </a:cxn>
                  <a:cxn ang="0">
                    <a:pos x="30" y="24"/>
                  </a:cxn>
                  <a:cxn ang="0">
                    <a:pos x="62" y="10"/>
                  </a:cxn>
                  <a:cxn ang="0">
                    <a:pos x="45" y="0"/>
                  </a:cxn>
                  <a:cxn ang="0">
                    <a:pos x="42" y="6"/>
                  </a:cxn>
                  <a:cxn ang="0">
                    <a:pos x="5" y="6"/>
                  </a:cxn>
                </a:cxnLst>
                <a:rect l="0" t="0" r="r" b="b"/>
                <a:pathLst>
                  <a:path w="62" h="24">
                    <a:moveTo>
                      <a:pt x="5" y="6"/>
                    </a:moveTo>
                    <a:lnTo>
                      <a:pt x="0" y="14"/>
                    </a:lnTo>
                    <a:lnTo>
                      <a:pt x="37" y="14"/>
                    </a:lnTo>
                    <a:lnTo>
                      <a:pt x="30" y="24"/>
                    </a:lnTo>
                    <a:lnTo>
                      <a:pt x="62" y="10"/>
                    </a:lnTo>
                    <a:lnTo>
                      <a:pt x="45" y="0"/>
                    </a:lnTo>
                    <a:lnTo>
                      <a:pt x="42"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8" name="Freeform 514"/>
              <p:cNvSpPr>
                <a:spLocks/>
              </p:cNvSpPr>
              <p:nvPr/>
            </p:nvSpPr>
            <p:spPr bwMode="auto">
              <a:xfrm>
                <a:off x="3587" y="3294"/>
                <a:ext cx="62" cy="24"/>
              </a:xfrm>
              <a:custGeom>
                <a:avLst/>
                <a:gdLst/>
                <a:ahLst/>
                <a:cxnLst>
                  <a:cxn ang="0">
                    <a:pos x="5" y="6"/>
                  </a:cxn>
                  <a:cxn ang="0">
                    <a:pos x="0" y="14"/>
                  </a:cxn>
                  <a:cxn ang="0">
                    <a:pos x="37" y="14"/>
                  </a:cxn>
                  <a:cxn ang="0">
                    <a:pos x="30" y="24"/>
                  </a:cxn>
                  <a:cxn ang="0">
                    <a:pos x="62" y="10"/>
                  </a:cxn>
                  <a:cxn ang="0">
                    <a:pos x="45" y="0"/>
                  </a:cxn>
                  <a:cxn ang="0">
                    <a:pos x="42" y="6"/>
                  </a:cxn>
                  <a:cxn ang="0">
                    <a:pos x="5" y="6"/>
                  </a:cxn>
                </a:cxnLst>
                <a:rect l="0" t="0" r="r" b="b"/>
                <a:pathLst>
                  <a:path w="62" h="24">
                    <a:moveTo>
                      <a:pt x="5" y="6"/>
                    </a:moveTo>
                    <a:lnTo>
                      <a:pt x="0" y="14"/>
                    </a:lnTo>
                    <a:lnTo>
                      <a:pt x="37" y="14"/>
                    </a:lnTo>
                    <a:lnTo>
                      <a:pt x="30" y="24"/>
                    </a:lnTo>
                    <a:lnTo>
                      <a:pt x="62" y="10"/>
                    </a:lnTo>
                    <a:lnTo>
                      <a:pt x="45" y="0"/>
                    </a:lnTo>
                    <a:lnTo>
                      <a:pt x="42" y="6"/>
                    </a:lnTo>
                    <a:lnTo>
                      <a:pt x="5"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9" name="Freeform 515"/>
              <p:cNvSpPr>
                <a:spLocks/>
              </p:cNvSpPr>
              <p:nvPr/>
            </p:nvSpPr>
            <p:spPr bwMode="auto">
              <a:xfrm>
                <a:off x="3505" y="3329"/>
                <a:ext cx="61" cy="22"/>
              </a:xfrm>
              <a:custGeom>
                <a:avLst/>
                <a:gdLst/>
                <a:ahLst/>
                <a:cxnLst>
                  <a:cxn ang="0">
                    <a:pos x="56" y="18"/>
                  </a:cxn>
                  <a:cxn ang="0">
                    <a:pos x="61" y="10"/>
                  </a:cxn>
                  <a:cxn ang="0">
                    <a:pos x="23" y="10"/>
                  </a:cxn>
                  <a:cxn ang="0">
                    <a:pos x="30" y="0"/>
                  </a:cxn>
                  <a:cxn ang="0">
                    <a:pos x="0" y="12"/>
                  </a:cxn>
                  <a:cxn ang="0">
                    <a:pos x="15" y="22"/>
                  </a:cxn>
                  <a:cxn ang="0">
                    <a:pos x="18" y="18"/>
                  </a:cxn>
                  <a:cxn ang="0">
                    <a:pos x="56" y="18"/>
                  </a:cxn>
                </a:cxnLst>
                <a:rect l="0" t="0" r="r" b="b"/>
                <a:pathLst>
                  <a:path w="61" h="22">
                    <a:moveTo>
                      <a:pt x="56" y="18"/>
                    </a:moveTo>
                    <a:lnTo>
                      <a:pt x="61" y="10"/>
                    </a:lnTo>
                    <a:lnTo>
                      <a:pt x="23" y="10"/>
                    </a:lnTo>
                    <a:lnTo>
                      <a:pt x="30" y="0"/>
                    </a:lnTo>
                    <a:lnTo>
                      <a:pt x="0" y="12"/>
                    </a:lnTo>
                    <a:lnTo>
                      <a:pt x="15" y="22"/>
                    </a:lnTo>
                    <a:lnTo>
                      <a:pt x="18"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40" name="Freeform 516"/>
              <p:cNvSpPr>
                <a:spLocks/>
              </p:cNvSpPr>
              <p:nvPr/>
            </p:nvSpPr>
            <p:spPr bwMode="auto">
              <a:xfrm>
                <a:off x="3505" y="3329"/>
                <a:ext cx="61" cy="22"/>
              </a:xfrm>
              <a:custGeom>
                <a:avLst/>
                <a:gdLst/>
                <a:ahLst/>
                <a:cxnLst>
                  <a:cxn ang="0">
                    <a:pos x="56" y="18"/>
                  </a:cxn>
                  <a:cxn ang="0">
                    <a:pos x="61" y="10"/>
                  </a:cxn>
                  <a:cxn ang="0">
                    <a:pos x="23" y="10"/>
                  </a:cxn>
                  <a:cxn ang="0">
                    <a:pos x="30" y="0"/>
                  </a:cxn>
                  <a:cxn ang="0">
                    <a:pos x="0" y="12"/>
                  </a:cxn>
                  <a:cxn ang="0">
                    <a:pos x="15" y="22"/>
                  </a:cxn>
                  <a:cxn ang="0">
                    <a:pos x="18" y="18"/>
                  </a:cxn>
                  <a:cxn ang="0">
                    <a:pos x="56" y="18"/>
                  </a:cxn>
                </a:cxnLst>
                <a:rect l="0" t="0" r="r" b="b"/>
                <a:pathLst>
                  <a:path w="61" h="22">
                    <a:moveTo>
                      <a:pt x="56" y="18"/>
                    </a:moveTo>
                    <a:lnTo>
                      <a:pt x="61" y="10"/>
                    </a:lnTo>
                    <a:lnTo>
                      <a:pt x="23" y="10"/>
                    </a:lnTo>
                    <a:lnTo>
                      <a:pt x="30" y="0"/>
                    </a:lnTo>
                    <a:lnTo>
                      <a:pt x="0" y="12"/>
                    </a:lnTo>
                    <a:lnTo>
                      <a:pt x="15" y="22"/>
                    </a:lnTo>
                    <a:lnTo>
                      <a:pt x="18"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41" name="Freeform 517"/>
              <p:cNvSpPr>
                <a:spLocks/>
              </p:cNvSpPr>
              <p:nvPr/>
            </p:nvSpPr>
            <p:spPr bwMode="auto">
              <a:xfrm>
                <a:off x="3522" y="3302"/>
                <a:ext cx="61" cy="23"/>
              </a:xfrm>
              <a:custGeom>
                <a:avLst/>
                <a:gdLst/>
                <a:ahLst/>
                <a:cxnLst>
                  <a:cxn ang="0">
                    <a:pos x="56" y="18"/>
                  </a:cxn>
                  <a:cxn ang="0">
                    <a:pos x="61" y="10"/>
                  </a:cxn>
                  <a:cxn ang="0">
                    <a:pos x="24" y="10"/>
                  </a:cxn>
                  <a:cxn ang="0">
                    <a:pos x="31" y="0"/>
                  </a:cxn>
                  <a:cxn ang="0">
                    <a:pos x="0" y="14"/>
                  </a:cxn>
                  <a:cxn ang="0">
                    <a:pos x="17" y="23"/>
                  </a:cxn>
                  <a:cxn ang="0">
                    <a:pos x="19" y="18"/>
                  </a:cxn>
                  <a:cxn ang="0">
                    <a:pos x="56" y="18"/>
                  </a:cxn>
                </a:cxnLst>
                <a:rect l="0" t="0" r="r" b="b"/>
                <a:pathLst>
                  <a:path w="61" h="23">
                    <a:moveTo>
                      <a:pt x="56" y="18"/>
                    </a:moveTo>
                    <a:lnTo>
                      <a:pt x="61" y="10"/>
                    </a:lnTo>
                    <a:lnTo>
                      <a:pt x="24" y="10"/>
                    </a:lnTo>
                    <a:lnTo>
                      <a:pt x="31" y="0"/>
                    </a:lnTo>
                    <a:lnTo>
                      <a:pt x="0" y="14"/>
                    </a:lnTo>
                    <a:lnTo>
                      <a:pt x="17" y="23"/>
                    </a:lnTo>
                    <a:lnTo>
                      <a:pt x="19"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42" name="Freeform 518"/>
              <p:cNvSpPr>
                <a:spLocks/>
              </p:cNvSpPr>
              <p:nvPr/>
            </p:nvSpPr>
            <p:spPr bwMode="auto">
              <a:xfrm>
                <a:off x="3522" y="3302"/>
                <a:ext cx="61" cy="23"/>
              </a:xfrm>
              <a:custGeom>
                <a:avLst/>
                <a:gdLst/>
                <a:ahLst/>
                <a:cxnLst>
                  <a:cxn ang="0">
                    <a:pos x="56" y="18"/>
                  </a:cxn>
                  <a:cxn ang="0">
                    <a:pos x="61" y="10"/>
                  </a:cxn>
                  <a:cxn ang="0">
                    <a:pos x="24" y="10"/>
                  </a:cxn>
                  <a:cxn ang="0">
                    <a:pos x="31" y="0"/>
                  </a:cxn>
                  <a:cxn ang="0">
                    <a:pos x="0" y="14"/>
                  </a:cxn>
                  <a:cxn ang="0">
                    <a:pos x="17" y="23"/>
                  </a:cxn>
                  <a:cxn ang="0">
                    <a:pos x="19" y="18"/>
                  </a:cxn>
                  <a:cxn ang="0">
                    <a:pos x="56" y="18"/>
                  </a:cxn>
                </a:cxnLst>
                <a:rect l="0" t="0" r="r" b="b"/>
                <a:pathLst>
                  <a:path w="61" h="23">
                    <a:moveTo>
                      <a:pt x="56" y="18"/>
                    </a:moveTo>
                    <a:lnTo>
                      <a:pt x="61" y="10"/>
                    </a:lnTo>
                    <a:lnTo>
                      <a:pt x="24" y="10"/>
                    </a:lnTo>
                    <a:lnTo>
                      <a:pt x="31" y="0"/>
                    </a:lnTo>
                    <a:lnTo>
                      <a:pt x="0" y="14"/>
                    </a:lnTo>
                    <a:lnTo>
                      <a:pt x="17" y="23"/>
                    </a:lnTo>
                    <a:lnTo>
                      <a:pt x="19"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769" name="Group 545"/>
            <p:cNvGrpSpPr>
              <a:grpSpLocks/>
            </p:cNvGrpSpPr>
            <p:nvPr/>
          </p:nvGrpSpPr>
          <p:grpSpPr bwMode="auto">
            <a:xfrm>
              <a:off x="3404" y="2975"/>
              <a:ext cx="188" cy="121"/>
              <a:chOff x="3404" y="2975"/>
              <a:chExt cx="188" cy="121"/>
            </a:xfrm>
          </p:grpSpPr>
          <p:sp>
            <p:nvSpPr>
              <p:cNvPr id="52744" name="Rectangle 520"/>
              <p:cNvSpPr>
                <a:spLocks noChangeArrowheads="1"/>
              </p:cNvSpPr>
              <p:nvPr/>
            </p:nvSpPr>
            <p:spPr bwMode="auto">
              <a:xfrm>
                <a:off x="3404" y="3040"/>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45" name="Rectangle 521"/>
              <p:cNvSpPr>
                <a:spLocks noChangeArrowheads="1"/>
              </p:cNvSpPr>
              <p:nvPr/>
            </p:nvSpPr>
            <p:spPr bwMode="auto">
              <a:xfrm>
                <a:off x="3404" y="3040"/>
                <a:ext cx="144" cy="56"/>
              </a:xfrm>
              <a:prstGeom prst="rect">
                <a:avLst/>
              </a:prstGeom>
              <a:solidFill>
                <a:srgbClr val="0096D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46" name="Rectangle 522"/>
              <p:cNvSpPr>
                <a:spLocks noChangeArrowheads="1"/>
              </p:cNvSpPr>
              <p:nvPr/>
            </p:nvSpPr>
            <p:spPr bwMode="auto">
              <a:xfrm>
                <a:off x="3404" y="3040"/>
                <a:ext cx="144" cy="56"/>
              </a:xfrm>
              <a:prstGeom prst="rect">
                <a:avLst/>
              </a:pr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47" name="Freeform 523"/>
              <p:cNvSpPr>
                <a:spLocks/>
              </p:cNvSpPr>
              <p:nvPr/>
            </p:nvSpPr>
            <p:spPr bwMode="auto">
              <a:xfrm>
                <a:off x="3548" y="2975"/>
                <a:ext cx="44" cy="121"/>
              </a:xfrm>
              <a:custGeom>
                <a:avLst/>
                <a:gdLst/>
                <a:ahLst/>
                <a:cxnLst>
                  <a:cxn ang="0">
                    <a:pos x="0" y="65"/>
                  </a:cxn>
                  <a:cxn ang="0">
                    <a:pos x="44" y="0"/>
                  </a:cxn>
                  <a:cxn ang="0">
                    <a:pos x="44" y="55"/>
                  </a:cxn>
                  <a:cxn ang="0">
                    <a:pos x="0" y="121"/>
                  </a:cxn>
                  <a:cxn ang="0">
                    <a:pos x="0" y="65"/>
                  </a:cxn>
                </a:cxnLst>
                <a:rect l="0" t="0" r="r" b="b"/>
                <a:pathLst>
                  <a:path w="44" h="121">
                    <a:moveTo>
                      <a:pt x="0" y="65"/>
                    </a:moveTo>
                    <a:lnTo>
                      <a:pt x="44" y="0"/>
                    </a:lnTo>
                    <a:lnTo>
                      <a:pt x="44"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48" name="Freeform 524"/>
              <p:cNvSpPr>
                <a:spLocks/>
              </p:cNvSpPr>
              <p:nvPr/>
            </p:nvSpPr>
            <p:spPr bwMode="auto">
              <a:xfrm>
                <a:off x="3548" y="2975"/>
                <a:ext cx="44" cy="121"/>
              </a:xfrm>
              <a:custGeom>
                <a:avLst/>
                <a:gdLst/>
                <a:ahLst/>
                <a:cxnLst>
                  <a:cxn ang="0">
                    <a:pos x="0" y="65"/>
                  </a:cxn>
                  <a:cxn ang="0">
                    <a:pos x="44" y="0"/>
                  </a:cxn>
                  <a:cxn ang="0">
                    <a:pos x="44" y="55"/>
                  </a:cxn>
                  <a:cxn ang="0">
                    <a:pos x="0" y="121"/>
                  </a:cxn>
                  <a:cxn ang="0">
                    <a:pos x="0" y="65"/>
                  </a:cxn>
                </a:cxnLst>
                <a:rect l="0" t="0" r="r" b="b"/>
                <a:pathLst>
                  <a:path w="44" h="121">
                    <a:moveTo>
                      <a:pt x="0" y="65"/>
                    </a:moveTo>
                    <a:lnTo>
                      <a:pt x="44" y="0"/>
                    </a:lnTo>
                    <a:lnTo>
                      <a:pt x="44" y="55"/>
                    </a:lnTo>
                    <a:lnTo>
                      <a:pt x="0" y="121"/>
                    </a:lnTo>
                    <a:lnTo>
                      <a:pt x="0" y="65"/>
                    </a:lnTo>
                    <a:close/>
                  </a:path>
                </a:pathLst>
              </a:custGeom>
              <a:solidFill>
                <a:srgbClr val="005A8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49" name="Freeform 525"/>
              <p:cNvSpPr>
                <a:spLocks/>
              </p:cNvSpPr>
              <p:nvPr/>
            </p:nvSpPr>
            <p:spPr bwMode="auto">
              <a:xfrm>
                <a:off x="3548" y="2975"/>
                <a:ext cx="44" cy="121"/>
              </a:xfrm>
              <a:custGeom>
                <a:avLst/>
                <a:gdLst/>
                <a:ahLst/>
                <a:cxnLst>
                  <a:cxn ang="0">
                    <a:pos x="0" y="65"/>
                  </a:cxn>
                  <a:cxn ang="0">
                    <a:pos x="44" y="0"/>
                  </a:cxn>
                  <a:cxn ang="0">
                    <a:pos x="44" y="55"/>
                  </a:cxn>
                  <a:cxn ang="0">
                    <a:pos x="0" y="121"/>
                  </a:cxn>
                  <a:cxn ang="0">
                    <a:pos x="0" y="65"/>
                  </a:cxn>
                </a:cxnLst>
                <a:rect l="0" t="0" r="r" b="b"/>
                <a:pathLst>
                  <a:path w="44" h="121">
                    <a:moveTo>
                      <a:pt x="0" y="65"/>
                    </a:moveTo>
                    <a:lnTo>
                      <a:pt x="44" y="0"/>
                    </a:lnTo>
                    <a:lnTo>
                      <a:pt x="44" y="55"/>
                    </a:lnTo>
                    <a:lnTo>
                      <a:pt x="0" y="121"/>
                    </a:lnTo>
                    <a:lnTo>
                      <a:pt x="0"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50" name="Freeform 526"/>
              <p:cNvSpPr>
                <a:spLocks/>
              </p:cNvSpPr>
              <p:nvPr/>
            </p:nvSpPr>
            <p:spPr bwMode="auto">
              <a:xfrm>
                <a:off x="3404" y="2975"/>
                <a:ext cx="188" cy="65"/>
              </a:xfrm>
              <a:custGeom>
                <a:avLst/>
                <a:gdLst/>
                <a:ahLst/>
                <a:cxnLst>
                  <a:cxn ang="0">
                    <a:pos x="144" y="65"/>
                  </a:cxn>
                  <a:cxn ang="0">
                    <a:pos x="188" y="0"/>
                  </a:cxn>
                  <a:cxn ang="0">
                    <a:pos x="44" y="0"/>
                  </a:cxn>
                  <a:cxn ang="0">
                    <a:pos x="0" y="65"/>
                  </a:cxn>
                  <a:cxn ang="0">
                    <a:pos x="144" y="65"/>
                  </a:cxn>
                </a:cxnLst>
                <a:rect l="0" t="0" r="r" b="b"/>
                <a:pathLst>
                  <a:path w="188" h="65">
                    <a:moveTo>
                      <a:pt x="144" y="65"/>
                    </a:moveTo>
                    <a:lnTo>
                      <a:pt x="188" y="0"/>
                    </a:lnTo>
                    <a:lnTo>
                      <a:pt x="44"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1" name="Freeform 527"/>
              <p:cNvSpPr>
                <a:spLocks/>
              </p:cNvSpPr>
              <p:nvPr/>
            </p:nvSpPr>
            <p:spPr bwMode="auto">
              <a:xfrm>
                <a:off x="3404" y="2975"/>
                <a:ext cx="188" cy="65"/>
              </a:xfrm>
              <a:custGeom>
                <a:avLst/>
                <a:gdLst/>
                <a:ahLst/>
                <a:cxnLst>
                  <a:cxn ang="0">
                    <a:pos x="144" y="65"/>
                  </a:cxn>
                  <a:cxn ang="0">
                    <a:pos x="188" y="0"/>
                  </a:cxn>
                  <a:cxn ang="0">
                    <a:pos x="44" y="0"/>
                  </a:cxn>
                  <a:cxn ang="0">
                    <a:pos x="0" y="65"/>
                  </a:cxn>
                  <a:cxn ang="0">
                    <a:pos x="144" y="65"/>
                  </a:cxn>
                </a:cxnLst>
                <a:rect l="0" t="0" r="r" b="b"/>
                <a:pathLst>
                  <a:path w="188" h="65">
                    <a:moveTo>
                      <a:pt x="144" y="65"/>
                    </a:moveTo>
                    <a:lnTo>
                      <a:pt x="188" y="0"/>
                    </a:lnTo>
                    <a:lnTo>
                      <a:pt x="44" y="0"/>
                    </a:lnTo>
                    <a:lnTo>
                      <a:pt x="0" y="65"/>
                    </a:lnTo>
                    <a:lnTo>
                      <a:pt x="144" y="65"/>
                    </a:ln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2" name="Freeform 528"/>
              <p:cNvSpPr>
                <a:spLocks/>
              </p:cNvSpPr>
              <p:nvPr/>
            </p:nvSpPr>
            <p:spPr bwMode="auto">
              <a:xfrm>
                <a:off x="3404" y="2975"/>
                <a:ext cx="188" cy="65"/>
              </a:xfrm>
              <a:custGeom>
                <a:avLst/>
                <a:gdLst/>
                <a:ahLst/>
                <a:cxnLst>
                  <a:cxn ang="0">
                    <a:pos x="144" y="65"/>
                  </a:cxn>
                  <a:cxn ang="0">
                    <a:pos x="188" y="0"/>
                  </a:cxn>
                  <a:cxn ang="0">
                    <a:pos x="44" y="0"/>
                  </a:cxn>
                  <a:cxn ang="0">
                    <a:pos x="0" y="65"/>
                  </a:cxn>
                  <a:cxn ang="0">
                    <a:pos x="144" y="65"/>
                  </a:cxn>
                </a:cxnLst>
                <a:rect l="0" t="0" r="r" b="b"/>
                <a:pathLst>
                  <a:path w="188" h="65">
                    <a:moveTo>
                      <a:pt x="144" y="65"/>
                    </a:moveTo>
                    <a:lnTo>
                      <a:pt x="188" y="0"/>
                    </a:lnTo>
                    <a:lnTo>
                      <a:pt x="44" y="0"/>
                    </a:lnTo>
                    <a:lnTo>
                      <a:pt x="0" y="65"/>
                    </a:lnTo>
                    <a:lnTo>
                      <a:pt x="144" y="65"/>
                    </a:lnTo>
                    <a:close/>
                  </a:path>
                </a:pathLst>
              </a:custGeom>
              <a:noFill/>
              <a:ln w="1" cap="rnd">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53" name="Freeform 529"/>
              <p:cNvSpPr>
                <a:spLocks/>
              </p:cNvSpPr>
              <p:nvPr/>
            </p:nvSpPr>
            <p:spPr bwMode="auto">
              <a:xfrm>
                <a:off x="3489" y="3004"/>
                <a:ext cx="61" cy="22"/>
              </a:xfrm>
              <a:custGeom>
                <a:avLst/>
                <a:gdLst/>
                <a:ahLst/>
                <a:cxnLst>
                  <a:cxn ang="0">
                    <a:pos x="5" y="4"/>
                  </a:cxn>
                  <a:cxn ang="0">
                    <a:pos x="0" y="12"/>
                  </a:cxn>
                  <a:cxn ang="0">
                    <a:pos x="36" y="12"/>
                  </a:cxn>
                  <a:cxn ang="0">
                    <a:pos x="31" y="22"/>
                  </a:cxn>
                  <a:cxn ang="0">
                    <a:pos x="61" y="10"/>
                  </a:cxn>
                  <a:cxn ang="0">
                    <a:pos x="46" y="0"/>
                  </a:cxn>
                  <a:cxn ang="0">
                    <a:pos x="42" y="4"/>
                  </a:cxn>
                  <a:cxn ang="0">
                    <a:pos x="5" y="4"/>
                  </a:cxn>
                </a:cxnLst>
                <a:rect l="0" t="0" r="r" b="b"/>
                <a:pathLst>
                  <a:path w="61" h="22">
                    <a:moveTo>
                      <a:pt x="5" y="4"/>
                    </a:moveTo>
                    <a:lnTo>
                      <a:pt x="0" y="12"/>
                    </a:lnTo>
                    <a:lnTo>
                      <a:pt x="36" y="12"/>
                    </a:lnTo>
                    <a:lnTo>
                      <a:pt x="31" y="22"/>
                    </a:lnTo>
                    <a:lnTo>
                      <a:pt x="61" y="10"/>
                    </a:lnTo>
                    <a:lnTo>
                      <a:pt x="46" y="0"/>
                    </a:lnTo>
                    <a:lnTo>
                      <a:pt x="42"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4" name="Freeform 530"/>
              <p:cNvSpPr>
                <a:spLocks/>
              </p:cNvSpPr>
              <p:nvPr/>
            </p:nvSpPr>
            <p:spPr bwMode="auto">
              <a:xfrm>
                <a:off x="3489" y="3004"/>
                <a:ext cx="61" cy="22"/>
              </a:xfrm>
              <a:custGeom>
                <a:avLst/>
                <a:gdLst/>
                <a:ahLst/>
                <a:cxnLst>
                  <a:cxn ang="0">
                    <a:pos x="5" y="4"/>
                  </a:cxn>
                  <a:cxn ang="0">
                    <a:pos x="0" y="12"/>
                  </a:cxn>
                  <a:cxn ang="0">
                    <a:pos x="36" y="12"/>
                  </a:cxn>
                  <a:cxn ang="0">
                    <a:pos x="31" y="22"/>
                  </a:cxn>
                  <a:cxn ang="0">
                    <a:pos x="61" y="10"/>
                  </a:cxn>
                  <a:cxn ang="0">
                    <a:pos x="46" y="0"/>
                  </a:cxn>
                  <a:cxn ang="0">
                    <a:pos x="42" y="4"/>
                  </a:cxn>
                  <a:cxn ang="0">
                    <a:pos x="5" y="4"/>
                  </a:cxn>
                </a:cxnLst>
                <a:rect l="0" t="0" r="r" b="b"/>
                <a:pathLst>
                  <a:path w="61" h="22">
                    <a:moveTo>
                      <a:pt x="5" y="4"/>
                    </a:moveTo>
                    <a:lnTo>
                      <a:pt x="0" y="12"/>
                    </a:lnTo>
                    <a:lnTo>
                      <a:pt x="36" y="12"/>
                    </a:lnTo>
                    <a:lnTo>
                      <a:pt x="31" y="22"/>
                    </a:lnTo>
                    <a:lnTo>
                      <a:pt x="61" y="10"/>
                    </a:lnTo>
                    <a:lnTo>
                      <a:pt x="46" y="0"/>
                    </a:lnTo>
                    <a:lnTo>
                      <a:pt x="42"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5" name="Freeform 531"/>
              <p:cNvSpPr>
                <a:spLocks/>
              </p:cNvSpPr>
              <p:nvPr/>
            </p:nvSpPr>
            <p:spPr bwMode="auto">
              <a:xfrm>
                <a:off x="3507" y="2977"/>
                <a:ext cx="62" cy="23"/>
              </a:xfrm>
              <a:custGeom>
                <a:avLst/>
                <a:gdLst/>
                <a:ahLst/>
                <a:cxnLst>
                  <a:cxn ang="0">
                    <a:pos x="5" y="5"/>
                  </a:cxn>
                  <a:cxn ang="0">
                    <a:pos x="0" y="13"/>
                  </a:cxn>
                  <a:cxn ang="0">
                    <a:pos x="37" y="13"/>
                  </a:cxn>
                  <a:cxn ang="0">
                    <a:pos x="30" y="23"/>
                  </a:cxn>
                  <a:cxn ang="0">
                    <a:pos x="62" y="9"/>
                  </a:cxn>
                  <a:cxn ang="0">
                    <a:pos x="45" y="0"/>
                  </a:cxn>
                  <a:cxn ang="0">
                    <a:pos x="42" y="5"/>
                  </a:cxn>
                  <a:cxn ang="0">
                    <a:pos x="5" y="5"/>
                  </a:cxn>
                </a:cxnLst>
                <a:rect l="0" t="0" r="r" b="b"/>
                <a:pathLst>
                  <a:path w="62" h="23">
                    <a:moveTo>
                      <a:pt x="5" y="5"/>
                    </a:moveTo>
                    <a:lnTo>
                      <a:pt x="0" y="13"/>
                    </a:lnTo>
                    <a:lnTo>
                      <a:pt x="37" y="13"/>
                    </a:lnTo>
                    <a:lnTo>
                      <a:pt x="30" y="23"/>
                    </a:lnTo>
                    <a:lnTo>
                      <a:pt x="62" y="9"/>
                    </a:lnTo>
                    <a:lnTo>
                      <a:pt x="45" y="0"/>
                    </a:lnTo>
                    <a:lnTo>
                      <a:pt x="42" y="5"/>
                    </a:lnTo>
                    <a:lnTo>
                      <a:pt x="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6" name="Freeform 532"/>
              <p:cNvSpPr>
                <a:spLocks/>
              </p:cNvSpPr>
              <p:nvPr/>
            </p:nvSpPr>
            <p:spPr bwMode="auto">
              <a:xfrm>
                <a:off x="3507" y="2977"/>
                <a:ext cx="62" cy="23"/>
              </a:xfrm>
              <a:custGeom>
                <a:avLst/>
                <a:gdLst/>
                <a:ahLst/>
                <a:cxnLst>
                  <a:cxn ang="0">
                    <a:pos x="5" y="5"/>
                  </a:cxn>
                  <a:cxn ang="0">
                    <a:pos x="0" y="13"/>
                  </a:cxn>
                  <a:cxn ang="0">
                    <a:pos x="37" y="13"/>
                  </a:cxn>
                  <a:cxn ang="0">
                    <a:pos x="30" y="23"/>
                  </a:cxn>
                  <a:cxn ang="0">
                    <a:pos x="62" y="9"/>
                  </a:cxn>
                  <a:cxn ang="0">
                    <a:pos x="45" y="0"/>
                  </a:cxn>
                  <a:cxn ang="0">
                    <a:pos x="42" y="5"/>
                  </a:cxn>
                  <a:cxn ang="0">
                    <a:pos x="5" y="5"/>
                  </a:cxn>
                </a:cxnLst>
                <a:rect l="0" t="0" r="r" b="b"/>
                <a:pathLst>
                  <a:path w="62" h="23">
                    <a:moveTo>
                      <a:pt x="5" y="5"/>
                    </a:moveTo>
                    <a:lnTo>
                      <a:pt x="0" y="13"/>
                    </a:lnTo>
                    <a:lnTo>
                      <a:pt x="37" y="13"/>
                    </a:lnTo>
                    <a:lnTo>
                      <a:pt x="30" y="23"/>
                    </a:lnTo>
                    <a:lnTo>
                      <a:pt x="62" y="9"/>
                    </a:lnTo>
                    <a:lnTo>
                      <a:pt x="45" y="0"/>
                    </a:lnTo>
                    <a:lnTo>
                      <a:pt x="42" y="5"/>
                    </a:lnTo>
                    <a:lnTo>
                      <a:pt x="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7" name="Freeform 533"/>
              <p:cNvSpPr>
                <a:spLocks/>
              </p:cNvSpPr>
              <p:nvPr/>
            </p:nvSpPr>
            <p:spPr bwMode="auto">
              <a:xfrm>
                <a:off x="3425" y="3012"/>
                <a:ext cx="61" cy="22"/>
              </a:xfrm>
              <a:custGeom>
                <a:avLst/>
                <a:gdLst/>
                <a:ahLst/>
                <a:cxnLst>
                  <a:cxn ang="0">
                    <a:pos x="56" y="18"/>
                  </a:cxn>
                  <a:cxn ang="0">
                    <a:pos x="61" y="10"/>
                  </a:cxn>
                  <a:cxn ang="0">
                    <a:pos x="23" y="10"/>
                  </a:cxn>
                  <a:cxn ang="0">
                    <a:pos x="30" y="0"/>
                  </a:cxn>
                  <a:cxn ang="0">
                    <a:pos x="0" y="12"/>
                  </a:cxn>
                  <a:cxn ang="0">
                    <a:pos x="15" y="22"/>
                  </a:cxn>
                  <a:cxn ang="0">
                    <a:pos x="18" y="18"/>
                  </a:cxn>
                  <a:cxn ang="0">
                    <a:pos x="56" y="18"/>
                  </a:cxn>
                </a:cxnLst>
                <a:rect l="0" t="0" r="r" b="b"/>
                <a:pathLst>
                  <a:path w="61" h="22">
                    <a:moveTo>
                      <a:pt x="56" y="18"/>
                    </a:moveTo>
                    <a:lnTo>
                      <a:pt x="61" y="10"/>
                    </a:lnTo>
                    <a:lnTo>
                      <a:pt x="23" y="10"/>
                    </a:lnTo>
                    <a:lnTo>
                      <a:pt x="30" y="0"/>
                    </a:lnTo>
                    <a:lnTo>
                      <a:pt x="0" y="12"/>
                    </a:lnTo>
                    <a:lnTo>
                      <a:pt x="15" y="22"/>
                    </a:lnTo>
                    <a:lnTo>
                      <a:pt x="18"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8" name="Freeform 534"/>
              <p:cNvSpPr>
                <a:spLocks/>
              </p:cNvSpPr>
              <p:nvPr/>
            </p:nvSpPr>
            <p:spPr bwMode="auto">
              <a:xfrm>
                <a:off x="3425" y="3012"/>
                <a:ext cx="61" cy="22"/>
              </a:xfrm>
              <a:custGeom>
                <a:avLst/>
                <a:gdLst/>
                <a:ahLst/>
                <a:cxnLst>
                  <a:cxn ang="0">
                    <a:pos x="56" y="18"/>
                  </a:cxn>
                  <a:cxn ang="0">
                    <a:pos x="61" y="10"/>
                  </a:cxn>
                  <a:cxn ang="0">
                    <a:pos x="23" y="10"/>
                  </a:cxn>
                  <a:cxn ang="0">
                    <a:pos x="30" y="0"/>
                  </a:cxn>
                  <a:cxn ang="0">
                    <a:pos x="0" y="12"/>
                  </a:cxn>
                  <a:cxn ang="0">
                    <a:pos x="15" y="22"/>
                  </a:cxn>
                  <a:cxn ang="0">
                    <a:pos x="18" y="18"/>
                  </a:cxn>
                  <a:cxn ang="0">
                    <a:pos x="56" y="18"/>
                  </a:cxn>
                </a:cxnLst>
                <a:rect l="0" t="0" r="r" b="b"/>
                <a:pathLst>
                  <a:path w="61" h="22">
                    <a:moveTo>
                      <a:pt x="56" y="18"/>
                    </a:moveTo>
                    <a:lnTo>
                      <a:pt x="61" y="10"/>
                    </a:lnTo>
                    <a:lnTo>
                      <a:pt x="23" y="10"/>
                    </a:lnTo>
                    <a:lnTo>
                      <a:pt x="30" y="0"/>
                    </a:lnTo>
                    <a:lnTo>
                      <a:pt x="0" y="12"/>
                    </a:lnTo>
                    <a:lnTo>
                      <a:pt x="15" y="22"/>
                    </a:lnTo>
                    <a:lnTo>
                      <a:pt x="18"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9" name="Freeform 535"/>
              <p:cNvSpPr>
                <a:spLocks/>
              </p:cNvSpPr>
              <p:nvPr/>
            </p:nvSpPr>
            <p:spPr bwMode="auto">
              <a:xfrm>
                <a:off x="3442" y="2984"/>
                <a:ext cx="61" cy="24"/>
              </a:xfrm>
              <a:custGeom>
                <a:avLst/>
                <a:gdLst/>
                <a:ahLst/>
                <a:cxnLst>
                  <a:cxn ang="0">
                    <a:pos x="56" y="18"/>
                  </a:cxn>
                  <a:cxn ang="0">
                    <a:pos x="61" y="10"/>
                  </a:cxn>
                  <a:cxn ang="0">
                    <a:pos x="25" y="10"/>
                  </a:cxn>
                  <a:cxn ang="0">
                    <a:pos x="31" y="0"/>
                  </a:cxn>
                  <a:cxn ang="0">
                    <a:pos x="0" y="14"/>
                  </a:cxn>
                  <a:cxn ang="0">
                    <a:pos x="17" y="24"/>
                  </a:cxn>
                  <a:cxn ang="0">
                    <a:pos x="19" y="18"/>
                  </a:cxn>
                  <a:cxn ang="0">
                    <a:pos x="56" y="18"/>
                  </a:cxn>
                </a:cxnLst>
                <a:rect l="0" t="0" r="r" b="b"/>
                <a:pathLst>
                  <a:path w="61" h="24">
                    <a:moveTo>
                      <a:pt x="56" y="18"/>
                    </a:moveTo>
                    <a:lnTo>
                      <a:pt x="61" y="10"/>
                    </a:lnTo>
                    <a:lnTo>
                      <a:pt x="25" y="10"/>
                    </a:lnTo>
                    <a:lnTo>
                      <a:pt x="31" y="0"/>
                    </a:lnTo>
                    <a:lnTo>
                      <a:pt x="0" y="14"/>
                    </a:lnTo>
                    <a:lnTo>
                      <a:pt x="17" y="24"/>
                    </a:lnTo>
                    <a:lnTo>
                      <a:pt x="19"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0" name="Freeform 536"/>
              <p:cNvSpPr>
                <a:spLocks/>
              </p:cNvSpPr>
              <p:nvPr/>
            </p:nvSpPr>
            <p:spPr bwMode="auto">
              <a:xfrm>
                <a:off x="3442" y="2984"/>
                <a:ext cx="61" cy="24"/>
              </a:xfrm>
              <a:custGeom>
                <a:avLst/>
                <a:gdLst/>
                <a:ahLst/>
                <a:cxnLst>
                  <a:cxn ang="0">
                    <a:pos x="56" y="18"/>
                  </a:cxn>
                  <a:cxn ang="0">
                    <a:pos x="61" y="10"/>
                  </a:cxn>
                  <a:cxn ang="0">
                    <a:pos x="25" y="10"/>
                  </a:cxn>
                  <a:cxn ang="0">
                    <a:pos x="31" y="0"/>
                  </a:cxn>
                  <a:cxn ang="0">
                    <a:pos x="0" y="14"/>
                  </a:cxn>
                  <a:cxn ang="0">
                    <a:pos x="17" y="24"/>
                  </a:cxn>
                  <a:cxn ang="0">
                    <a:pos x="19" y="18"/>
                  </a:cxn>
                  <a:cxn ang="0">
                    <a:pos x="56" y="18"/>
                  </a:cxn>
                </a:cxnLst>
                <a:rect l="0" t="0" r="r" b="b"/>
                <a:pathLst>
                  <a:path w="61" h="24">
                    <a:moveTo>
                      <a:pt x="56" y="18"/>
                    </a:moveTo>
                    <a:lnTo>
                      <a:pt x="61" y="10"/>
                    </a:lnTo>
                    <a:lnTo>
                      <a:pt x="25" y="10"/>
                    </a:lnTo>
                    <a:lnTo>
                      <a:pt x="31" y="0"/>
                    </a:lnTo>
                    <a:lnTo>
                      <a:pt x="0" y="14"/>
                    </a:lnTo>
                    <a:lnTo>
                      <a:pt x="17" y="24"/>
                    </a:lnTo>
                    <a:lnTo>
                      <a:pt x="19" y="18"/>
                    </a:lnTo>
                    <a:lnTo>
                      <a:pt x="5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1" name="Freeform 537"/>
              <p:cNvSpPr>
                <a:spLocks/>
              </p:cNvSpPr>
              <p:nvPr/>
            </p:nvSpPr>
            <p:spPr bwMode="auto">
              <a:xfrm>
                <a:off x="3490" y="3006"/>
                <a:ext cx="62" cy="22"/>
              </a:xfrm>
              <a:custGeom>
                <a:avLst/>
                <a:gdLst/>
                <a:ahLst/>
                <a:cxnLst>
                  <a:cxn ang="0">
                    <a:pos x="5" y="4"/>
                  </a:cxn>
                  <a:cxn ang="0">
                    <a:pos x="0" y="12"/>
                  </a:cxn>
                  <a:cxn ang="0">
                    <a:pos x="37" y="12"/>
                  </a:cxn>
                  <a:cxn ang="0">
                    <a:pos x="32" y="22"/>
                  </a:cxn>
                  <a:cxn ang="0">
                    <a:pos x="62" y="10"/>
                  </a:cxn>
                  <a:cxn ang="0">
                    <a:pos x="46" y="0"/>
                  </a:cxn>
                  <a:cxn ang="0">
                    <a:pos x="42" y="4"/>
                  </a:cxn>
                  <a:cxn ang="0">
                    <a:pos x="5" y="4"/>
                  </a:cxn>
                </a:cxnLst>
                <a:rect l="0" t="0" r="r" b="b"/>
                <a:pathLst>
                  <a:path w="62" h="22">
                    <a:moveTo>
                      <a:pt x="5" y="4"/>
                    </a:moveTo>
                    <a:lnTo>
                      <a:pt x="0" y="12"/>
                    </a:lnTo>
                    <a:lnTo>
                      <a:pt x="37" y="12"/>
                    </a:lnTo>
                    <a:lnTo>
                      <a:pt x="32" y="22"/>
                    </a:lnTo>
                    <a:lnTo>
                      <a:pt x="62" y="10"/>
                    </a:lnTo>
                    <a:lnTo>
                      <a:pt x="46"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2" name="Freeform 538"/>
              <p:cNvSpPr>
                <a:spLocks/>
              </p:cNvSpPr>
              <p:nvPr/>
            </p:nvSpPr>
            <p:spPr bwMode="auto">
              <a:xfrm>
                <a:off x="3490" y="3006"/>
                <a:ext cx="62" cy="22"/>
              </a:xfrm>
              <a:custGeom>
                <a:avLst/>
                <a:gdLst/>
                <a:ahLst/>
                <a:cxnLst>
                  <a:cxn ang="0">
                    <a:pos x="5" y="4"/>
                  </a:cxn>
                  <a:cxn ang="0">
                    <a:pos x="0" y="12"/>
                  </a:cxn>
                  <a:cxn ang="0">
                    <a:pos x="37" y="12"/>
                  </a:cxn>
                  <a:cxn ang="0">
                    <a:pos x="32" y="22"/>
                  </a:cxn>
                  <a:cxn ang="0">
                    <a:pos x="62" y="10"/>
                  </a:cxn>
                  <a:cxn ang="0">
                    <a:pos x="46" y="0"/>
                  </a:cxn>
                  <a:cxn ang="0">
                    <a:pos x="42" y="4"/>
                  </a:cxn>
                  <a:cxn ang="0">
                    <a:pos x="5" y="4"/>
                  </a:cxn>
                </a:cxnLst>
                <a:rect l="0" t="0" r="r" b="b"/>
                <a:pathLst>
                  <a:path w="62" h="22">
                    <a:moveTo>
                      <a:pt x="5" y="4"/>
                    </a:moveTo>
                    <a:lnTo>
                      <a:pt x="0" y="12"/>
                    </a:lnTo>
                    <a:lnTo>
                      <a:pt x="37" y="12"/>
                    </a:lnTo>
                    <a:lnTo>
                      <a:pt x="32" y="22"/>
                    </a:lnTo>
                    <a:lnTo>
                      <a:pt x="62" y="10"/>
                    </a:lnTo>
                    <a:lnTo>
                      <a:pt x="46" y="0"/>
                    </a:lnTo>
                    <a:lnTo>
                      <a:pt x="42" y="4"/>
                    </a:lnTo>
                    <a:lnTo>
                      <a:pt x="5"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3" name="Freeform 539"/>
              <p:cNvSpPr>
                <a:spLocks/>
              </p:cNvSpPr>
              <p:nvPr/>
            </p:nvSpPr>
            <p:spPr bwMode="auto">
              <a:xfrm>
                <a:off x="3508" y="2979"/>
                <a:ext cx="62" cy="23"/>
              </a:xfrm>
              <a:custGeom>
                <a:avLst/>
                <a:gdLst/>
                <a:ahLst/>
                <a:cxnLst>
                  <a:cxn ang="0">
                    <a:pos x="6" y="5"/>
                  </a:cxn>
                  <a:cxn ang="0">
                    <a:pos x="0" y="13"/>
                  </a:cxn>
                  <a:cxn ang="0">
                    <a:pos x="37" y="13"/>
                  </a:cxn>
                  <a:cxn ang="0">
                    <a:pos x="31" y="23"/>
                  </a:cxn>
                  <a:cxn ang="0">
                    <a:pos x="62" y="9"/>
                  </a:cxn>
                  <a:cxn ang="0">
                    <a:pos x="45" y="0"/>
                  </a:cxn>
                  <a:cxn ang="0">
                    <a:pos x="42" y="5"/>
                  </a:cxn>
                  <a:cxn ang="0">
                    <a:pos x="6" y="5"/>
                  </a:cxn>
                </a:cxnLst>
                <a:rect l="0" t="0" r="r" b="b"/>
                <a:pathLst>
                  <a:path w="62" h="23">
                    <a:moveTo>
                      <a:pt x="6" y="5"/>
                    </a:moveTo>
                    <a:lnTo>
                      <a:pt x="0" y="13"/>
                    </a:lnTo>
                    <a:lnTo>
                      <a:pt x="37" y="13"/>
                    </a:lnTo>
                    <a:lnTo>
                      <a:pt x="31" y="23"/>
                    </a:lnTo>
                    <a:lnTo>
                      <a:pt x="62" y="9"/>
                    </a:lnTo>
                    <a:lnTo>
                      <a:pt x="45" y="0"/>
                    </a:lnTo>
                    <a:lnTo>
                      <a:pt x="42" y="5"/>
                    </a:lnTo>
                    <a:lnTo>
                      <a:pt x="6"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4" name="Freeform 540"/>
              <p:cNvSpPr>
                <a:spLocks/>
              </p:cNvSpPr>
              <p:nvPr/>
            </p:nvSpPr>
            <p:spPr bwMode="auto">
              <a:xfrm>
                <a:off x="3508" y="2979"/>
                <a:ext cx="62" cy="23"/>
              </a:xfrm>
              <a:custGeom>
                <a:avLst/>
                <a:gdLst/>
                <a:ahLst/>
                <a:cxnLst>
                  <a:cxn ang="0">
                    <a:pos x="6" y="5"/>
                  </a:cxn>
                  <a:cxn ang="0">
                    <a:pos x="0" y="13"/>
                  </a:cxn>
                  <a:cxn ang="0">
                    <a:pos x="37" y="13"/>
                  </a:cxn>
                  <a:cxn ang="0">
                    <a:pos x="31" y="23"/>
                  </a:cxn>
                  <a:cxn ang="0">
                    <a:pos x="62" y="9"/>
                  </a:cxn>
                  <a:cxn ang="0">
                    <a:pos x="45" y="0"/>
                  </a:cxn>
                  <a:cxn ang="0">
                    <a:pos x="42" y="5"/>
                  </a:cxn>
                  <a:cxn ang="0">
                    <a:pos x="6" y="5"/>
                  </a:cxn>
                </a:cxnLst>
                <a:rect l="0" t="0" r="r" b="b"/>
                <a:pathLst>
                  <a:path w="62" h="23">
                    <a:moveTo>
                      <a:pt x="6" y="5"/>
                    </a:moveTo>
                    <a:lnTo>
                      <a:pt x="0" y="13"/>
                    </a:lnTo>
                    <a:lnTo>
                      <a:pt x="37" y="13"/>
                    </a:lnTo>
                    <a:lnTo>
                      <a:pt x="31" y="23"/>
                    </a:lnTo>
                    <a:lnTo>
                      <a:pt x="62" y="9"/>
                    </a:lnTo>
                    <a:lnTo>
                      <a:pt x="45" y="0"/>
                    </a:lnTo>
                    <a:lnTo>
                      <a:pt x="42" y="5"/>
                    </a:lnTo>
                    <a:lnTo>
                      <a:pt x="6"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5" name="Freeform 541"/>
              <p:cNvSpPr>
                <a:spLocks/>
              </p:cNvSpPr>
              <p:nvPr/>
            </p:nvSpPr>
            <p:spPr bwMode="auto">
              <a:xfrm>
                <a:off x="3426" y="3014"/>
                <a:ext cx="62" cy="22"/>
              </a:xfrm>
              <a:custGeom>
                <a:avLst/>
                <a:gdLst/>
                <a:ahLst/>
                <a:cxnLst>
                  <a:cxn ang="0">
                    <a:pos x="56" y="18"/>
                  </a:cxn>
                  <a:cxn ang="0">
                    <a:pos x="62" y="10"/>
                  </a:cxn>
                  <a:cxn ang="0">
                    <a:pos x="24" y="10"/>
                  </a:cxn>
                  <a:cxn ang="0">
                    <a:pos x="30" y="0"/>
                  </a:cxn>
                  <a:cxn ang="0">
                    <a:pos x="0" y="12"/>
                  </a:cxn>
                  <a:cxn ang="0">
                    <a:pos x="16" y="22"/>
                  </a:cxn>
                  <a:cxn ang="0">
                    <a:pos x="18" y="18"/>
                  </a:cxn>
                  <a:cxn ang="0">
                    <a:pos x="56" y="18"/>
                  </a:cxn>
                </a:cxnLst>
                <a:rect l="0" t="0" r="r" b="b"/>
                <a:pathLst>
                  <a:path w="62" h="22">
                    <a:moveTo>
                      <a:pt x="56" y="18"/>
                    </a:moveTo>
                    <a:lnTo>
                      <a:pt x="62" y="10"/>
                    </a:lnTo>
                    <a:lnTo>
                      <a:pt x="24" y="10"/>
                    </a:lnTo>
                    <a:lnTo>
                      <a:pt x="30" y="0"/>
                    </a:lnTo>
                    <a:lnTo>
                      <a:pt x="0" y="12"/>
                    </a:lnTo>
                    <a:lnTo>
                      <a:pt x="16" y="22"/>
                    </a:lnTo>
                    <a:lnTo>
                      <a:pt x="18"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6" name="Freeform 542"/>
              <p:cNvSpPr>
                <a:spLocks/>
              </p:cNvSpPr>
              <p:nvPr/>
            </p:nvSpPr>
            <p:spPr bwMode="auto">
              <a:xfrm>
                <a:off x="3426" y="3014"/>
                <a:ext cx="62" cy="22"/>
              </a:xfrm>
              <a:custGeom>
                <a:avLst/>
                <a:gdLst/>
                <a:ahLst/>
                <a:cxnLst>
                  <a:cxn ang="0">
                    <a:pos x="56" y="18"/>
                  </a:cxn>
                  <a:cxn ang="0">
                    <a:pos x="62" y="10"/>
                  </a:cxn>
                  <a:cxn ang="0">
                    <a:pos x="24" y="10"/>
                  </a:cxn>
                  <a:cxn ang="0">
                    <a:pos x="30" y="0"/>
                  </a:cxn>
                  <a:cxn ang="0">
                    <a:pos x="0" y="12"/>
                  </a:cxn>
                  <a:cxn ang="0">
                    <a:pos x="16" y="22"/>
                  </a:cxn>
                  <a:cxn ang="0">
                    <a:pos x="18" y="18"/>
                  </a:cxn>
                  <a:cxn ang="0">
                    <a:pos x="56" y="18"/>
                  </a:cxn>
                </a:cxnLst>
                <a:rect l="0" t="0" r="r" b="b"/>
                <a:pathLst>
                  <a:path w="62" h="22">
                    <a:moveTo>
                      <a:pt x="56" y="18"/>
                    </a:moveTo>
                    <a:lnTo>
                      <a:pt x="62" y="10"/>
                    </a:lnTo>
                    <a:lnTo>
                      <a:pt x="24" y="10"/>
                    </a:lnTo>
                    <a:lnTo>
                      <a:pt x="30" y="0"/>
                    </a:lnTo>
                    <a:lnTo>
                      <a:pt x="0" y="12"/>
                    </a:lnTo>
                    <a:lnTo>
                      <a:pt x="16" y="22"/>
                    </a:lnTo>
                    <a:lnTo>
                      <a:pt x="18"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7" name="Freeform 543"/>
              <p:cNvSpPr>
                <a:spLocks/>
              </p:cNvSpPr>
              <p:nvPr/>
            </p:nvSpPr>
            <p:spPr bwMode="auto">
              <a:xfrm>
                <a:off x="3443" y="2986"/>
                <a:ext cx="62" cy="24"/>
              </a:xfrm>
              <a:custGeom>
                <a:avLst/>
                <a:gdLst/>
                <a:ahLst/>
                <a:cxnLst>
                  <a:cxn ang="0">
                    <a:pos x="56" y="18"/>
                  </a:cxn>
                  <a:cxn ang="0">
                    <a:pos x="62" y="10"/>
                  </a:cxn>
                  <a:cxn ang="0">
                    <a:pos x="25" y="10"/>
                  </a:cxn>
                  <a:cxn ang="0">
                    <a:pos x="31" y="0"/>
                  </a:cxn>
                  <a:cxn ang="0">
                    <a:pos x="0" y="14"/>
                  </a:cxn>
                  <a:cxn ang="0">
                    <a:pos x="17" y="24"/>
                  </a:cxn>
                  <a:cxn ang="0">
                    <a:pos x="20" y="18"/>
                  </a:cxn>
                  <a:cxn ang="0">
                    <a:pos x="56" y="18"/>
                  </a:cxn>
                </a:cxnLst>
                <a:rect l="0" t="0" r="r" b="b"/>
                <a:pathLst>
                  <a:path w="62" h="24">
                    <a:moveTo>
                      <a:pt x="56" y="18"/>
                    </a:moveTo>
                    <a:lnTo>
                      <a:pt x="62" y="10"/>
                    </a:lnTo>
                    <a:lnTo>
                      <a:pt x="25" y="10"/>
                    </a:lnTo>
                    <a:lnTo>
                      <a:pt x="31" y="0"/>
                    </a:lnTo>
                    <a:lnTo>
                      <a:pt x="0" y="14"/>
                    </a:lnTo>
                    <a:lnTo>
                      <a:pt x="17" y="24"/>
                    </a:lnTo>
                    <a:lnTo>
                      <a:pt x="20"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8" name="Freeform 544"/>
              <p:cNvSpPr>
                <a:spLocks/>
              </p:cNvSpPr>
              <p:nvPr/>
            </p:nvSpPr>
            <p:spPr bwMode="auto">
              <a:xfrm>
                <a:off x="3443" y="2986"/>
                <a:ext cx="62" cy="24"/>
              </a:xfrm>
              <a:custGeom>
                <a:avLst/>
                <a:gdLst/>
                <a:ahLst/>
                <a:cxnLst>
                  <a:cxn ang="0">
                    <a:pos x="56" y="18"/>
                  </a:cxn>
                  <a:cxn ang="0">
                    <a:pos x="62" y="10"/>
                  </a:cxn>
                  <a:cxn ang="0">
                    <a:pos x="25" y="10"/>
                  </a:cxn>
                  <a:cxn ang="0">
                    <a:pos x="31" y="0"/>
                  </a:cxn>
                  <a:cxn ang="0">
                    <a:pos x="0" y="14"/>
                  </a:cxn>
                  <a:cxn ang="0">
                    <a:pos x="17" y="24"/>
                  </a:cxn>
                  <a:cxn ang="0">
                    <a:pos x="20" y="18"/>
                  </a:cxn>
                  <a:cxn ang="0">
                    <a:pos x="56" y="18"/>
                  </a:cxn>
                </a:cxnLst>
                <a:rect l="0" t="0" r="r" b="b"/>
                <a:pathLst>
                  <a:path w="62" h="24">
                    <a:moveTo>
                      <a:pt x="56" y="18"/>
                    </a:moveTo>
                    <a:lnTo>
                      <a:pt x="62" y="10"/>
                    </a:lnTo>
                    <a:lnTo>
                      <a:pt x="25" y="10"/>
                    </a:lnTo>
                    <a:lnTo>
                      <a:pt x="31" y="0"/>
                    </a:lnTo>
                    <a:lnTo>
                      <a:pt x="0" y="14"/>
                    </a:lnTo>
                    <a:lnTo>
                      <a:pt x="17" y="24"/>
                    </a:lnTo>
                    <a:lnTo>
                      <a:pt x="20" y="18"/>
                    </a:lnTo>
                    <a:lnTo>
                      <a:pt x="56"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pic>
          <p:nvPicPr>
            <p:cNvPr id="52770" name="Picture 546"/>
            <p:cNvPicPr>
              <a:picLocks noChangeAspect="1" noChangeArrowheads="1"/>
            </p:cNvPicPr>
            <p:nvPr/>
          </p:nvPicPr>
          <p:blipFill>
            <a:blip r:embed="rId13" cstate="print"/>
            <a:srcRect/>
            <a:stretch>
              <a:fillRect/>
            </a:stretch>
          </p:blipFill>
          <p:spPr bwMode="auto">
            <a:xfrm>
              <a:off x="2539" y="3405"/>
              <a:ext cx="194" cy="199"/>
            </a:xfrm>
            <a:prstGeom prst="rect">
              <a:avLst/>
            </a:prstGeom>
            <a:noFill/>
            <a:ln w="9525">
              <a:noFill/>
              <a:miter lim="800000"/>
              <a:headEnd/>
              <a:tailEnd/>
            </a:ln>
          </p:spPr>
        </p:pic>
        <p:pic>
          <p:nvPicPr>
            <p:cNvPr id="52771" name="Picture 547"/>
            <p:cNvPicPr>
              <a:picLocks noChangeAspect="1" noChangeArrowheads="1"/>
            </p:cNvPicPr>
            <p:nvPr/>
          </p:nvPicPr>
          <p:blipFill>
            <a:blip r:embed="rId14" cstate="print"/>
            <a:srcRect/>
            <a:stretch>
              <a:fillRect/>
            </a:stretch>
          </p:blipFill>
          <p:spPr bwMode="auto">
            <a:xfrm>
              <a:off x="2539" y="3405"/>
              <a:ext cx="194" cy="199"/>
            </a:xfrm>
            <a:prstGeom prst="rect">
              <a:avLst/>
            </a:prstGeom>
            <a:noFill/>
            <a:ln w="9525">
              <a:noFill/>
              <a:miter lim="800000"/>
              <a:headEnd/>
              <a:tailEnd/>
            </a:ln>
          </p:spPr>
        </p:pic>
        <p:sp>
          <p:nvSpPr>
            <p:cNvPr id="52772" name="Rectangle 548"/>
            <p:cNvSpPr>
              <a:spLocks noChangeArrowheads="1"/>
            </p:cNvSpPr>
            <p:nvPr/>
          </p:nvSpPr>
          <p:spPr bwMode="auto">
            <a:xfrm>
              <a:off x="2576" y="3415"/>
              <a:ext cx="5" cy="9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73" name="Rectangle 549"/>
            <p:cNvSpPr>
              <a:spLocks noChangeArrowheads="1"/>
            </p:cNvSpPr>
            <p:nvPr/>
          </p:nvSpPr>
          <p:spPr bwMode="auto">
            <a:xfrm>
              <a:off x="2581" y="3415"/>
              <a:ext cx="5" cy="95"/>
            </a:xfrm>
            <a:prstGeom prst="rect">
              <a:avLst/>
            </a:prstGeom>
            <a:solidFill>
              <a:srgbClr val="8282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74" name="Rectangle 550"/>
            <p:cNvSpPr>
              <a:spLocks noChangeArrowheads="1"/>
            </p:cNvSpPr>
            <p:nvPr/>
          </p:nvSpPr>
          <p:spPr bwMode="auto">
            <a:xfrm>
              <a:off x="2586" y="3415"/>
              <a:ext cx="6" cy="95"/>
            </a:xfrm>
            <a:prstGeom prst="rect">
              <a:avLst/>
            </a:prstGeom>
            <a:solidFill>
              <a:srgbClr val="8686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75" name="Rectangle 551"/>
            <p:cNvSpPr>
              <a:spLocks noChangeArrowheads="1"/>
            </p:cNvSpPr>
            <p:nvPr/>
          </p:nvSpPr>
          <p:spPr bwMode="auto">
            <a:xfrm>
              <a:off x="2592" y="3415"/>
              <a:ext cx="5" cy="95"/>
            </a:xfrm>
            <a:prstGeom prst="rect">
              <a:avLst/>
            </a:prstGeom>
            <a:solidFill>
              <a:srgbClr val="8C8C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76" name="Rectangle 552"/>
            <p:cNvSpPr>
              <a:spLocks noChangeArrowheads="1"/>
            </p:cNvSpPr>
            <p:nvPr/>
          </p:nvSpPr>
          <p:spPr bwMode="auto">
            <a:xfrm>
              <a:off x="2597" y="3415"/>
              <a:ext cx="5" cy="95"/>
            </a:xfrm>
            <a:prstGeom prst="rect">
              <a:avLst/>
            </a:prstGeom>
            <a:solidFill>
              <a:srgbClr val="939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77" name="Rectangle 553"/>
            <p:cNvSpPr>
              <a:spLocks noChangeArrowheads="1"/>
            </p:cNvSpPr>
            <p:nvPr/>
          </p:nvSpPr>
          <p:spPr bwMode="auto">
            <a:xfrm>
              <a:off x="2602" y="3415"/>
              <a:ext cx="5" cy="95"/>
            </a:xfrm>
            <a:prstGeom prst="rect">
              <a:avLst/>
            </a:prstGeom>
            <a:solidFill>
              <a:srgbClr val="9C9C9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78" name="Rectangle 554"/>
            <p:cNvSpPr>
              <a:spLocks noChangeArrowheads="1"/>
            </p:cNvSpPr>
            <p:nvPr/>
          </p:nvSpPr>
          <p:spPr bwMode="auto">
            <a:xfrm>
              <a:off x="2607" y="3415"/>
              <a:ext cx="6" cy="95"/>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79" name="Rectangle 555"/>
            <p:cNvSpPr>
              <a:spLocks noChangeArrowheads="1"/>
            </p:cNvSpPr>
            <p:nvPr/>
          </p:nvSpPr>
          <p:spPr bwMode="auto">
            <a:xfrm>
              <a:off x="2613" y="3415"/>
              <a:ext cx="5" cy="95"/>
            </a:xfrm>
            <a:prstGeom prst="rect">
              <a:avLst/>
            </a:prstGeom>
            <a:solidFill>
              <a:srgbClr val="B0B0B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0" name="Rectangle 556"/>
            <p:cNvSpPr>
              <a:spLocks noChangeArrowheads="1"/>
            </p:cNvSpPr>
            <p:nvPr/>
          </p:nvSpPr>
          <p:spPr bwMode="auto">
            <a:xfrm>
              <a:off x="2618" y="3415"/>
              <a:ext cx="5" cy="95"/>
            </a:xfrm>
            <a:prstGeom prst="rect">
              <a:avLst/>
            </a:prstGeom>
            <a:solidFill>
              <a:srgbClr val="BBBBB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1" name="Rectangle 557"/>
            <p:cNvSpPr>
              <a:spLocks noChangeArrowheads="1"/>
            </p:cNvSpPr>
            <p:nvPr/>
          </p:nvSpPr>
          <p:spPr bwMode="auto">
            <a:xfrm>
              <a:off x="2623" y="3415"/>
              <a:ext cx="5" cy="95"/>
            </a:xfrm>
            <a:prstGeom prst="rect">
              <a:avLst/>
            </a:prstGeom>
            <a:solidFill>
              <a:srgbClr val="C6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2" name="Rectangle 558"/>
            <p:cNvSpPr>
              <a:spLocks noChangeArrowheads="1"/>
            </p:cNvSpPr>
            <p:nvPr/>
          </p:nvSpPr>
          <p:spPr bwMode="auto">
            <a:xfrm>
              <a:off x="2628" y="3415"/>
              <a:ext cx="6" cy="95"/>
            </a:xfrm>
            <a:prstGeom prst="rect">
              <a:avLst/>
            </a:prstGeom>
            <a:solidFill>
              <a:srgbClr val="D1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3" name="Rectangle 559"/>
            <p:cNvSpPr>
              <a:spLocks noChangeArrowheads="1"/>
            </p:cNvSpPr>
            <p:nvPr/>
          </p:nvSpPr>
          <p:spPr bwMode="auto">
            <a:xfrm>
              <a:off x="2634" y="3415"/>
              <a:ext cx="5" cy="95"/>
            </a:xfrm>
            <a:prstGeom prst="rect">
              <a:avLst/>
            </a:prstGeom>
            <a:solidFill>
              <a:srgbClr val="DA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4" name="Rectangle 560"/>
            <p:cNvSpPr>
              <a:spLocks noChangeArrowheads="1"/>
            </p:cNvSpPr>
            <p:nvPr/>
          </p:nvSpPr>
          <p:spPr bwMode="auto">
            <a:xfrm>
              <a:off x="2639" y="3415"/>
              <a:ext cx="5" cy="9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5" name="Rectangle 561"/>
            <p:cNvSpPr>
              <a:spLocks noChangeArrowheads="1"/>
            </p:cNvSpPr>
            <p:nvPr/>
          </p:nvSpPr>
          <p:spPr bwMode="auto">
            <a:xfrm>
              <a:off x="2644" y="3415"/>
              <a:ext cx="5" cy="95"/>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6" name="Rectangle 562"/>
            <p:cNvSpPr>
              <a:spLocks noChangeArrowheads="1"/>
            </p:cNvSpPr>
            <p:nvPr/>
          </p:nvSpPr>
          <p:spPr bwMode="auto">
            <a:xfrm>
              <a:off x="2649" y="3415"/>
              <a:ext cx="5" cy="9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7" name="Rectangle 563"/>
            <p:cNvSpPr>
              <a:spLocks noChangeArrowheads="1"/>
            </p:cNvSpPr>
            <p:nvPr/>
          </p:nvSpPr>
          <p:spPr bwMode="auto">
            <a:xfrm>
              <a:off x="2654" y="3415"/>
              <a:ext cx="6" cy="9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8" name="Rectangle 564"/>
            <p:cNvSpPr>
              <a:spLocks noChangeArrowheads="1"/>
            </p:cNvSpPr>
            <p:nvPr/>
          </p:nvSpPr>
          <p:spPr bwMode="auto">
            <a:xfrm>
              <a:off x="2660" y="3415"/>
              <a:ext cx="5" cy="9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89" name="Rectangle 565"/>
            <p:cNvSpPr>
              <a:spLocks noChangeArrowheads="1"/>
            </p:cNvSpPr>
            <p:nvPr/>
          </p:nvSpPr>
          <p:spPr bwMode="auto">
            <a:xfrm>
              <a:off x="2665" y="3415"/>
              <a:ext cx="5" cy="95"/>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90" name="Rectangle 566"/>
            <p:cNvSpPr>
              <a:spLocks noChangeArrowheads="1"/>
            </p:cNvSpPr>
            <p:nvPr/>
          </p:nvSpPr>
          <p:spPr bwMode="auto">
            <a:xfrm>
              <a:off x="2670" y="3415"/>
              <a:ext cx="5" cy="95"/>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2791" name="Picture 567"/>
            <p:cNvPicPr>
              <a:picLocks noChangeAspect="1" noChangeArrowheads="1"/>
            </p:cNvPicPr>
            <p:nvPr/>
          </p:nvPicPr>
          <p:blipFill>
            <a:blip r:embed="rId15" cstate="print"/>
            <a:srcRect/>
            <a:stretch>
              <a:fillRect/>
            </a:stretch>
          </p:blipFill>
          <p:spPr bwMode="auto">
            <a:xfrm>
              <a:off x="2854" y="3489"/>
              <a:ext cx="193" cy="199"/>
            </a:xfrm>
            <a:prstGeom prst="rect">
              <a:avLst/>
            </a:prstGeom>
            <a:noFill/>
            <a:ln w="9525">
              <a:noFill/>
              <a:miter lim="800000"/>
              <a:headEnd/>
              <a:tailEnd/>
            </a:ln>
          </p:spPr>
        </p:pic>
        <p:pic>
          <p:nvPicPr>
            <p:cNvPr id="52792" name="Picture 568"/>
            <p:cNvPicPr>
              <a:picLocks noChangeAspect="1" noChangeArrowheads="1"/>
            </p:cNvPicPr>
            <p:nvPr/>
          </p:nvPicPr>
          <p:blipFill>
            <a:blip r:embed="rId16" cstate="print"/>
            <a:srcRect/>
            <a:stretch>
              <a:fillRect/>
            </a:stretch>
          </p:blipFill>
          <p:spPr bwMode="auto">
            <a:xfrm>
              <a:off x="2854" y="3489"/>
              <a:ext cx="193" cy="199"/>
            </a:xfrm>
            <a:prstGeom prst="rect">
              <a:avLst/>
            </a:prstGeom>
            <a:noFill/>
            <a:ln w="9525">
              <a:noFill/>
              <a:miter lim="800000"/>
              <a:headEnd/>
              <a:tailEnd/>
            </a:ln>
          </p:spPr>
        </p:pic>
        <p:sp>
          <p:nvSpPr>
            <p:cNvPr id="52793" name="Rectangle 569"/>
            <p:cNvSpPr>
              <a:spLocks noChangeArrowheads="1"/>
            </p:cNvSpPr>
            <p:nvPr/>
          </p:nvSpPr>
          <p:spPr bwMode="auto">
            <a:xfrm>
              <a:off x="2890" y="3499"/>
              <a:ext cx="5" cy="9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94" name="Rectangle 570"/>
            <p:cNvSpPr>
              <a:spLocks noChangeArrowheads="1"/>
            </p:cNvSpPr>
            <p:nvPr/>
          </p:nvSpPr>
          <p:spPr bwMode="auto">
            <a:xfrm>
              <a:off x="2895" y="3499"/>
              <a:ext cx="6" cy="95"/>
            </a:xfrm>
            <a:prstGeom prst="rect">
              <a:avLst/>
            </a:prstGeom>
            <a:solidFill>
              <a:srgbClr val="8282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95" name="Rectangle 571"/>
            <p:cNvSpPr>
              <a:spLocks noChangeArrowheads="1"/>
            </p:cNvSpPr>
            <p:nvPr/>
          </p:nvSpPr>
          <p:spPr bwMode="auto">
            <a:xfrm>
              <a:off x="2901" y="3499"/>
              <a:ext cx="5" cy="95"/>
            </a:xfrm>
            <a:prstGeom prst="rect">
              <a:avLst/>
            </a:prstGeom>
            <a:solidFill>
              <a:srgbClr val="8686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96" name="Rectangle 572"/>
            <p:cNvSpPr>
              <a:spLocks noChangeArrowheads="1"/>
            </p:cNvSpPr>
            <p:nvPr/>
          </p:nvSpPr>
          <p:spPr bwMode="auto">
            <a:xfrm>
              <a:off x="2906" y="3499"/>
              <a:ext cx="5" cy="95"/>
            </a:xfrm>
            <a:prstGeom prst="rect">
              <a:avLst/>
            </a:prstGeom>
            <a:solidFill>
              <a:srgbClr val="8C8C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97" name="Rectangle 573"/>
            <p:cNvSpPr>
              <a:spLocks noChangeArrowheads="1"/>
            </p:cNvSpPr>
            <p:nvPr/>
          </p:nvSpPr>
          <p:spPr bwMode="auto">
            <a:xfrm>
              <a:off x="2911" y="3499"/>
              <a:ext cx="5" cy="95"/>
            </a:xfrm>
            <a:prstGeom prst="rect">
              <a:avLst/>
            </a:prstGeom>
            <a:solidFill>
              <a:srgbClr val="939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98" name="Rectangle 574"/>
            <p:cNvSpPr>
              <a:spLocks noChangeArrowheads="1"/>
            </p:cNvSpPr>
            <p:nvPr/>
          </p:nvSpPr>
          <p:spPr bwMode="auto">
            <a:xfrm>
              <a:off x="2916" y="3499"/>
              <a:ext cx="6" cy="95"/>
            </a:xfrm>
            <a:prstGeom prst="rect">
              <a:avLst/>
            </a:prstGeom>
            <a:solidFill>
              <a:srgbClr val="9C9C9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99" name="Rectangle 575"/>
            <p:cNvSpPr>
              <a:spLocks noChangeArrowheads="1"/>
            </p:cNvSpPr>
            <p:nvPr/>
          </p:nvSpPr>
          <p:spPr bwMode="auto">
            <a:xfrm>
              <a:off x="2922" y="3499"/>
              <a:ext cx="5" cy="95"/>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0" name="Rectangle 576"/>
            <p:cNvSpPr>
              <a:spLocks noChangeArrowheads="1"/>
            </p:cNvSpPr>
            <p:nvPr/>
          </p:nvSpPr>
          <p:spPr bwMode="auto">
            <a:xfrm>
              <a:off x="2927" y="3499"/>
              <a:ext cx="5" cy="95"/>
            </a:xfrm>
            <a:prstGeom prst="rect">
              <a:avLst/>
            </a:prstGeom>
            <a:solidFill>
              <a:srgbClr val="B0B0B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1" name="Rectangle 577"/>
            <p:cNvSpPr>
              <a:spLocks noChangeArrowheads="1"/>
            </p:cNvSpPr>
            <p:nvPr/>
          </p:nvSpPr>
          <p:spPr bwMode="auto">
            <a:xfrm>
              <a:off x="2932" y="3499"/>
              <a:ext cx="5" cy="95"/>
            </a:xfrm>
            <a:prstGeom prst="rect">
              <a:avLst/>
            </a:prstGeom>
            <a:solidFill>
              <a:srgbClr val="BBBBB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2" name="Rectangle 578"/>
            <p:cNvSpPr>
              <a:spLocks noChangeArrowheads="1"/>
            </p:cNvSpPr>
            <p:nvPr/>
          </p:nvSpPr>
          <p:spPr bwMode="auto">
            <a:xfrm>
              <a:off x="2937" y="3499"/>
              <a:ext cx="6" cy="95"/>
            </a:xfrm>
            <a:prstGeom prst="rect">
              <a:avLst/>
            </a:prstGeom>
            <a:solidFill>
              <a:srgbClr val="C6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3" name="Rectangle 579"/>
            <p:cNvSpPr>
              <a:spLocks noChangeArrowheads="1"/>
            </p:cNvSpPr>
            <p:nvPr/>
          </p:nvSpPr>
          <p:spPr bwMode="auto">
            <a:xfrm>
              <a:off x="2943" y="3499"/>
              <a:ext cx="5" cy="95"/>
            </a:xfrm>
            <a:prstGeom prst="rect">
              <a:avLst/>
            </a:prstGeom>
            <a:solidFill>
              <a:srgbClr val="D1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4" name="Rectangle 580"/>
            <p:cNvSpPr>
              <a:spLocks noChangeArrowheads="1"/>
            </p:cNvSpPr>
            <p:nvPr/>
          </p:nvSpPr>
          <p:spPr bwMode="auto">
            <a:xfrm>
              <a:off x="2948" y="3499"/>
              <a:ext cx="5" cy="95"/>
            </a:xfrm>
            <a:prstGeom prst="rect">
              <a:avLst/>
            </a:prstGeom>
            <a:solidFill>
              <a:srgbClr val="DA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5" name="Rectangle 581"/>
            <p:cNvSpPr>
              <a:spLocks noChangeArrowheads="1"/>
            </p:cNvSpPr>
            <p:nvPr/>
          </p:nvSpPr>
          <p:spPr bwMode="auto">
            <a:xfrm>
              <a:off x="2953" y="3499"/>
              <a:ext cx="5" cy="9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6" name="Rectangle 582"/>
            <p:cNvSpPr>
              <a:spLocks noChangeArrowheads="1"/>
            </p:cNvSpPr>
            <p:nvPr/>
          </p:nvSpPr>
          <p:spPr bwMode="auto">
            <a:xfrm>
              <a:off x="2958" y="3499"/>
              <a:ext cx="6" cy="95"/>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7" name="Rectangle 583"/>
            <p:cNvSpPr>
              <a:spLocks noChangeArrowheads="1"/>
            </p:cNvSpPr>
            <p:nvPr/>
          </p:nvSpPr>
          <p:spPr bwMode="auto">
            <a:xfrm>
              <a:off x="2964" y="3499"/>
              <a:ext cx="5" cy="9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8" name="Rectangle 584"/>
            <p:cNvSpPr>
              <a:spLocks noChangeArrowheads="1"/>
            </p:cNvSpPr>
            <p:nvPr/>
          </p:nvSpPr>
          <p:spPr bwMode="auto">
            <a:xfrm>
              <a:off x="2969" y="3499"/>
              <a:ext cx="5" cy="9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09" name="Rectangle 585"/>
            <p:cNvSpPr>
              <a:spLocks noChangeArrowheads="1"/>
            </p:cNvSpPr>
            <p:nvPr/>
          </p:nvSpPr>
          <p:spPr bwMode="auto">
            <a:xfrm>
              <a:off x="2974" y="3499"/>
              <a:ext cx="5" cy="9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10" name="Rectangle 586"/>
            <p:cNvSpPr>
              <a:spLocks noChangeArrowheads="1"/>
            </p:cNvSpPr>
            <p:nvPr/>
          </p:nvSpPr>
          <p:spPr bwMode="auto">
            <a:xfrm>
              <a:off x="2979" y="3499"/>
              <a:ext cx="6" cy="95"/>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11" name="Rectangle 587"/>
            <p:cNvSpPr>
              <a:spLocks noChangeArrowheads="1"/>
            </p:cNvSpPr>
            <p:nvPr/>
          </p:nvSpPr>
          <p:spPr bwMode="auto">
            <a:xfrm>
              <a:off x="2985" y="3499"/>
              <a:ext cx="5" cy="95"/>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2812" name="Picture 588"/>
            <p:cNvPicPr>
              <a:picLocks noChangeAspect="1" noChangeArrowheads="1"/>
            </p:cNvPicPr>
            <p:nvPr/>
          </p:nvPicPr>
          <p:blipFill>
            <a:blip r:embed="rId17" cstate="print"/>
            <a:srcRect/>
            <a:stretch>
              <a:fillRect/>
            </a:stretch>
          </p:blipFill>
          <p:spPr bwMode="auto">
            <a:xfrm>
              <a:off x="3362" y="3520"/>
              <a:ext cx="199" cy="200"/>
            </a:xfrm>
            <a:prstGeom prst="rect">
              <a:avLst/>
            </a:prstGeom>
            <a:noFill/>
            <a:ln w="9525">
              <a:noFill/>
              <a:miter lim="800000"/>
              <a:headEnd/>
              <a:tailEnd/>
            </a:ln>
          </p:spPr>
        </p:pic>
        <p:pic>
          <p:nvPicPr>
            <p:cNvPr id="52813" name="Picture 589"/>
            <p:cNvPicPr>
              <a:picLocks noChangeAspect="1" noChangeArrowheads="1"/>
            </p:cNvPicPr>
            <p:nvPr/>
          </p:nvPicPr>
          <p:blipFill>
            <a:blip r:embed="rId18" cstate="print"/>
            <a:srcRect/>
            <a:stretch>
              <a:fillRect/>
            </a:stretch>
          </p:blipFill>
          <p:spPr bwMode="auto">
            <a:xfrm>
              <a:off x="3362" y="3520"/>
              <a:ext cx="199" cy="200"/>
            </a:xfrm>
            <a:prstGeom prst="rect">
              <a:avLst/>
            </a:prstGeom>
            <a:noFill/>
            <a:ln w="9525">
              <a:noFill/>
              <a:miter lim="800000"/>
              <a:headEnd/>
              <a:tailEnd/>
            </a:ln>
          </p:spPr>
        </p:pic>
        <p:sp>
          <p:nvSpPr>
            <p:cNvPr id="52814" name="Rectangle 590"/>
            <p:cNvSpPr>
              <a:spLocks noChangeArrowheads="1"/>
            </p:cNvSpPr>
            <p:nvPr/>
          </p:nvSpPr>
          <p:spPr bwMode="auto">
            <a:xfrm>
              <a:off x="3404" y="3531"/>
              <a:ext cx="5" cy="94"/>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15" name="Rectangle 591"/>
            <p:cNvSpPr>
              <a:spLocks noChangeArrowheads="1"/>
            </p:cNvSpPr>
            <p:nvPr/>
          </p:nvSpPr>
          <p:spPr bwMode="auto">
            <a:xfrm>
              <a:off x="3409" y="3531"/>
              <a:ext cx="5" cy="94"/>
            </a:xfrm>
            <a:prstGeom prst="rect">
              <a:avLst/>
            </a:prstGeom>
            <a:solidFill>
              <a:srgbClr val="8282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16" name="Rectangle 592"/>
            <p:cNvSpPr>
              <a:spLocks noChangeArrowheads="1"/>
            </p:cNvSpPr>
            <p:nvPr/>
          </p:nvSpPr>
          <p:spPr bwMode="auto">
            <a:xfrm>
              <a:off x="3414" y="3531"/>
              <a:ext cx="5" cy="94"/>
            </a:xfrm>
            <a:prstGeom prst="rect">
              <a:avLst/>
            </a:prstGeom>
            <a:solidFill>
              <a:srgbClr val="8686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17" name="Rectangle 593"/>
            <p:cNvSpPr>
              <a:spLocks noChangeArrowheads="1"/>
            </p:cNvSpPr>
            <p:nvPr/>
          </p:nvSpPr>
          <p:spPr bwMode="auto">
            <a:xfrm>
              <a:off x="3419" y="3531"/>
              <a:ext cx="6" cy="94"/>
            </a:xfrm>
            <a:prstGeom prst="rect">
              <a:avLst/>
            </a:prstGeom>
            <a:solidFill>
              <a:srgbClr val="8C8C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18" name="Rectangle 594"/>
            <p:cNvSpPr>
              <a:spLocks noChangeArrowheads="1"/>
            </p:cNvSpPr>
            <p:nvPr/>
          </p:nvSpPr>
          <p:spPr bwMode="auto">
            <a:xfrm>
              <a:off x="3425" y="3531"/>
              <a:ext cx="5" cy="94"/>
            </a:xfrm>
            <a:prstGeom prst="rect">
              <a:avLst/>
            </a:prstGeom>
            <a:solidFill>
              <a:srgbClr val="939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19" name="Rectangle 595"/>
            <p:cNvSpPr>
              <a:spLocks noChangeArrowheads="1"/>
            </p:cNvSpPr>
            <p:nvPr/>
          </p:nvSpPr>
          <p:spPr bwMode="auto">
            <a:xfrm>
              <a:off x="3430" y="3531"/>
              <a:ext cx="5" cy="94"/>
            </a:xfrm>
            <a:prstGeom prst="rect">
              <a:avLst/>
            </a:prstGeom>
            <a:solidFill>
              <a:srgbClr val="9C9C9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0" name="Rectangle 596"/>
            <p:cNvSpPr>
              <a:spLocks noChangeArrowheads="1"/>
            </p:cNvSpPr>
            <p:nvPr/>
          </p:nvSpPr>
          <p:spPr bwMode="auto">
            <a:xfrm>
              <a:off x="3435" y="3531"/>
              <a:ext cx="5" cy="94"/>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1" name="Rectangle 597"/>
            <p:cNvSpPr>
              <a:spLocks noChangeArrowheads="1"/>
            </p:cNvSpPr>
            <p:nvPr/>
          </p:nvSpPr>
          <p:spPr bwMode="auto">
            <a:xfrm>
              <a:off x="3440" y="3531"/>
              <a:ext cx="6" cy="94"/>
            </a:xfrm>
            <a:prstGeom prst="rect">
              <a:avLst/>
            </a:prstGeom>
            <a:solidFill>
              <a:srgbClr val="B0B0B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2" name="Rectangle 598"/>
            <p:cNvSpPr>
              <a:spLocks noChangeArrowheads="1"/>
            </p:cNvSpPr>
            <p:nvPr/>
          </p:nvSpPr>
          <p:spPr bwMode="auto">
            <a:xfrm>
              <a:off x="3446" y="3531"/>
              <a:ext cx="5" cy="94"/>
            </a:xfrm>
            <a:prstGeom prst="rect">
              <a:avLst/>
            </a:prstGeom>
            <a:solidFill>
              <a:srgbClr val="BBBBB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3" name="Rectangle 599"/>
            <p:cNvSpPr>
              <a:spLocks noChangeArrowheads="1"/>
            </p:cNvSpPr>
            <p:nvPr/>
          </p:nvSpPr>
          <p:spPr bwMode="auto">
            <a:xfrm>
              <a:off x="3451" y="3531"/>
              <a:ext cx="5" cy="94"/>
            </a:xfrm>
            <a:prstGeom prst="rect">
              <a:avLst/>
            </a:prstGeom>
            <a:solidFill>
              <a:srgbClr val="C6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4" name="Rectangle 600"/>
            <p:cNvSpPr>
              <a:spLocks noChangeArrowheads="1"/>
            </p:cNvSpPr>
            <p:nvPr/>
          </p:nvSpPr>
          <p:spPr bwMode="auto">
            <a:xfrm>
              <a:off x="3456" y="3531"/>
              <a:ext cx="5" cy="94"/>
            </a:xfrm>
            <a:prstGeom prst="rect">
              <a:avLst/>
            </a:prstGeom>
            <a:solidFill>
              <a:srgbClr val="D1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5" name="Rectangle 601"/>
            <p:cNvSpPr>
              <a:spLocks noChangeArrowheads="1"/>
            </p:cNvSpPr>
            <p:nvPr/>
          </p:nvSpPr>
          <p:spPr bwMode="auto">
            <a:xfrm>
              <a:off x="3461" y="3531"/>
              <a:ext cx="6" cy="94"/>
            </a:xfrm>
            <a:prstGeom prst="rect">
              <a:avLst/>
            </a:prstGeom>
            <a:solidFill>
              <a:srgbClr val="DA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6" name="Rectangle 602"/>
            <p:cNvSpPr>
              <a:spLocks noChangeArrowheads="1"/>
            </p:cNvSpPr>
            <p:nvPr/>
          </p:nvSpPr>
          <p:spPr bwMode="auto">
            <a:xfrm>
              <a:off x="3467" y="3531"/>
              <a:ext cx="5" cy="94"/>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7" name="Rectangle 603"/>
            <p:cNvSpPr>
              <a:spLocks noChangeArrowheads="1"/>
            </p:cNvSpPr>
            <p:nvPr/>
          </p:nvSpPr>
          <p:spPr bwMode="auto">
            <a:xfrm>
              <a:off x="3472" y="3531"/>
              <a:ext cx="5" cy="94"/>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8" name="Rectangle 604"/>
            <p:cNvSpPr>
              <a:spLocks noChangeArrowheads="1"/>
            </p:cNvSpPr>
            <p:nvPr/>
          </p:nvSpPr>
          <p:spPr bwMode="auto">
            <a:xfrm>
              <a:off x="3477" y="3531"/>
              <a:ext cx="5" cy="94"/>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29" name="Rectangle 605"/>
            <p:cNvSpPr>
              <a:spLocks noChangeArrowheads="1"/>
            </p:cNvSpPr>
            <p:nvPr/>
          </p:nvSpPr>
          <p:spPr bwMode="auto">
            <a:xfrm>
              <a:off x="3482" y="3531"/>
              <a:ext cx="6" cy="94"/>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30" name="Rectangle 606"/>
            <p:cNvSpPr>
              <a:spLocks noChangeArrowheads="1"/>
            </p:cNvSpPr>
            <p:nvPr/>
          </p:nvSpPr>
          <p:spPr bwMode="auto">
            <a:xfrm>
              <a:off x="3488" y="3531"/>
              <a:ext cx="5" cy="94"/>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31" name="Rectangle 607"/>
            <p:cNvSpPr>
              <a:spLocks noChangeArrowheads="1"/>
            </p:cNvSpPr>
            <p:nvPr/>
          </p:nvSpPr>
          <p:spPr bwMode="auto">
            <a:xfrm>
              <a:off x="3493" y="3531"/>
              <a:ext cx="5" cy="94"/>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32" name="Rectangle 608"/>
            <p:cNvSpPr>
              <a:spLocks noChangeArrowheads="1"/>
            </p:cNvSpPr>
            <p:nvPr/>
          </p:nvSpPr>
          <p:spPr bwMode="auto">
            <a:xfrm>
              <a:off x="3498" y="3531"/>
              <a:ext cx="5" cy="94"/>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2833" name="Picture 609"/>
            <p:cNvPicPr>
              <a:picLocks noChangeAspect="1" noChangeArrowheads="1"/>
            </p:cNvPicPr>
            <p:nvPr/>
          </p:nvPicPr>
          <p:blipFill>
            <a:blip r:embed="rId19" cstate="print"/>
            <a:srcRect/>
            <a:stretch>
              <a:fillRect/>
            </a:stretch>
          </p:blipFill>
          <p:spPr bwMode="auto">
            <a:xfrm>
              <a:off x="3755" y="3447"/>
              <a:ext cx="199" cy="194"/>
            </a:xfrm>
            <a:prstGeom prst="rect">
              <a:avLst/>
            </a:prstGeom>
            <a:noFill/>
            <a:ln w="9525">
              <a:noFill/>
              <a:miter lim="800000"/>
              <a:headEnd/>
              <a:tailEnd/>
            </a:ln>
          </p:spPr>
        </p:pic>
        <p:pic>
          <p:nvPicPr>
            <p:cNvPr id="52834" name="Picture 610"/>
            <p:cNvPicPr>
              <a:picLocks noChangeAspect="1" noChangeArrowheads="1"/>
            </p:cNvPicPr>
            <p:nvPr/>
          </p:nvPicPr>
          <p:blipFill>
            <a:blip r:embed="rId20" cstate="print"/>
            <a:srcRect/>
            <a:stretch>
              <a:fillRect/>
            </a:stretch>
          </p:blipFill>
          <p:spPr bwMode="auto">
            <a:xfrm>
              <a:off x="3755" y="3447"/>
              <a:ext cx="199" cy="194"/>
            </a:xfrm>
            <a:prstGeom prst="rect">
              <a:avLst/>
            </a:prstGeom>
            <a:noFill/>
            <a:ln w="9525">
              <a:noFill/>
              <a:miter lim="800000"/>
              <a:headEnd/>
              <a:tailEnd/>
            </a:ln>
          </p:spPr>
        </p:pic>
        <p:sp>
          <p:nvSpPr>
            <p:cNvPr id="52835" name="Rectangle 611"/>
            <p:cNvSpPr>
              <a:spLocks noChangeArrowheads="1"/>
            </p:cNvSpPr>
            <p:nvPr/>
          </p:nvSpPr>
          <p:spPr bwMode="auto">
            <a:xfrm>
              <a:off x="3797" y="3457"/>
              <a:ext cx="5" cy="9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36" name="Rectangle 612"/>
            <p:cNvSpPr>
              <a:spLocks noChangeArrowheads="1"/>
            </p:cNvSpPr>
            <p:nvPr/>
          </p:nvSpPr>
          <p:spPr bwMode="auto">
            <a:xfrm>
              <a:off x="3802" y="3457"/>
              <a:ext cx="5" cy="95"/>
            </a:xfrm>
            <a:prstGeom prst="rect">
              <a:avLst/>
            </a:prstGeom>
            <a:solidFill>
              <a:srgbClr val="8282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37" name="Rectangle 613"/>
            <p:cNvSpPr>
              <a:spLocks noChangeArrowheads="1"/>
            </p:cNvSpPr>
            <p:nvPr/>
          </p:nvSpPr>
          <p:spPr bwMode="auto">
            <a:xfrm>
              <a:off x="3807" y="3457"/>
              <a:ext cx="5" cy="95"/>
            </a:xfrm>
            <a:prstGeom prst="rect">
              <a:avLst/>
            </a:prstGeom>
            <a:solidFill>
              <a:srgbClr val="8686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38" name="Rectangle 614"/>
            <p:cNvSpPr>
              <a:spLocks noChangeArrowheads="1"/>
            </p:cNvSpPr>
            <p:nvPr/>
          </p:nvSpPr>
          <p:spPr bwMode="auto">
            <a:xfrm>
              <a:off x="3812" y="3457"/>
              <a:ext cx="6" cy="95"/>
            </a:xfrm>
            <a:prstGeom prst="rect">
              <a:avLst/>
            </a:prstGeom>
            <a:solidFill>
              <a:srgbClr val="8C8C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39" name="Rectangle 615"/>
            <p:cNvSpPr>
              <a:spLocks noChangeArrowheads="1"/>
            </p:cNvSpPr>
            <p:nvPr/>
          </p:nvSpPr>
          <p:spPr bwMode="auto">
            <a:xfrm>
              <a:off x="3818" y="3457"/>
              <a:ext cx="5" cy="95"/>
            </a:xfrm>
            <a:prstGeom prst="rect">
              <a:avLst/>
            </a:prstGeom>
            <a:solidFill>
              <a:srgbClr val="939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0" name="Rectangle 616"/>
            <p:cNvSpPr>
              <a:spLocks noChangeArrowheads="1"/>
            </p:cNvSpPr>
            <p:nvPr/>
          </p:nvSpPr>
          <p:spPr bwMode="auto">
            <a:xfrm>
              <a:off x="3823" y="3457"/>
              <a:ext cx="5" cy="95"/>
            </a:xfrm>
            <a:prstGeom prst="rect">
              <a:avLst/>
            </a:prstGeom>
            <a:solidFill>
              <a:srgbClr val="9C9C9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1" name="Rectangle 617"/>
            <p:cNvSpPr>
              <a:spLocks noChangeArrowheads="1"/>
            </p:cNvSpPr>
            <p:nvPr/>
          </p:nvSpPr>
          <p:spPr bwMode="auto">
            <a:xfrm>
              <a:off x="3828" y="3457"/>
              <a:ext cx="5" cy="95"/>
            </a:xfrm>
            <a:prstGeom prst="rect">
              <a:avLst/>
            </a:prstGeom>
            <a:solidFill>
              <a:srgbClr val="A6A6A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2" name="Rectangle 618"/>
            <p:cNvSpPr>
              <a:spLocks noChangeArrowheads="1"/>
            </p:cNvSpPr>
            <p:nvPr/>
          </p:nvSpPr>
          <p:spPr bwMode="auto">
            <a:xfrm>
              <a:off x="3833" y="3457"/>
              <a:ext cx="6" cy="95"/>
            </a:xfrm>
            <a:prstGeom prst="rect">
              <a:avLst/>
            </a:prstGeom>
            <a:solidFill>
              <a:srgbClr val="B0B0B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3" name="Rectangle 619"/>
            <p:cNvSpPr>
              <a:spLocks noChangeArrowheads="1"/>
            </p:cNvSpPr>
            <p:nvPr/>
          </p:nvSpPr>
          <p:spPr bwMode="auto">
            <a:xfrm>
              <a:off x="3839" y="3457"/>
              <a:ext cx="5" cy="95"/>
            </a:xfrm>
            <a:prstGeom prst="rect">
              <a:avLst/>
            </a:prstGeom>
            <a:solidFill>
              <a:srgbClr val="BBBBB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4" name="Rectangle 620"/>
            <p:cNvSpPr>
              <a:spLocks noChangeArrowheads="1"/>
            </p:cNvSpPr>
            <p:nvPr/>
          </p:nvSpPr>
          <p:spPr bwMode="auto">
            <a:xfrm>
              <a:off x="3844" y="3457"/>
              <a:ext cx="5" cy="95"/>
            </a:xfrm>
            <a:prstGeom prst="rect">
              <a:avLst/>
            </a:prstGeom>
            <a:solidFill>
              <a:srgbClr val="C6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5" name="Rectangle 621"/>
            <p:cNvSpPr>
              <a:spLocks noChangeArrowheads="1"/>
            </p:cNvSpPr>
            <p:nvPr/>
          </p:nvSpPr>
          <p:spPr bwMode="auto">
            <a:xfrm>
              <a:off x="3849" y="3457"/>
              <a:ext cx="5" cy="95"/>
            </a:xfrm>
            <a:prstGeom prst="rect">
              <a:avLst/>
            </a:prstGeom>
            <a:solidFill>
              <a:srgbClr val="D1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6" name="Rectangle 622"/>
            <p:cNvSpPr>
              <a:spLocks noChangeArrowheads="1"/>
            </p:cNvSpPr>
            <p:nvPr/>
          </p:nvSpPr>
          <p:spPr bwMode="auto">
            <a:xfrm>
              <a:off x="3854" y="3457"/>
              <a:ext cx="6" cy="95"/>
            </a:xfrm>
            <a:prstGeom prst="rect">
              <a:avLst/>
            </a:prstGeom>
            <a:solidFill>
              <a:srgbClr val="DA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7" name="Rectangle 623"/>
            <p:cNvSpPr>
              <a:spLocks noChangeArrowheads="1"/>
            </p:cNvSpPr>
            <p:nvPr/>
          </p:nvSpPr>
          <p:spPr bwMode="auto">
            <a:xfrm>
              <a:off x="3860" y="3457"/>
              <a:ext cx="5" cy="9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8" name="Rectangle 624"/>
            <p:cNvSpPr>
              <a:spLocks noChangeArrowheads="1"/>
            </p:cNvSpPr>
            <p:nvPr/>
          </p:nvSpPr>
          <p:spPr bwMode="auto">
            <a:xfrm>
              <a:off x="3865" y="3457"/>
              <a:ext cx="5" cy="95"/>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49" name="Rectangle 625"/>
            <p:cNvSpPr>
              <a:spLocks noChangeArrowheads="1"/>
            </p:cNvSpPr>
            <p:nvPr/>
          </p:nvSpPr>
          <p:spPr bwMode="auto">
            <a:xfrm>
              <a:off x="3870" y="3457"/>
              <a:ext cx="5" cy="9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50" name="Rectangle 626"/>
            <p:cNvSpPr>
              <a:spLocks noChangeArrowheads="1"/>
            </p:cNvSpPr>
            <p:nvPr/>
          </p:nvSpPr>
          <p:spPr bwMode="auto">
            <a:xfrm>
              <a:off x="3875" y="3457"/>
              <a:ext cx="5" cy="9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51" name="Rectangle 627"/>
            <p:cNvSpPr>
              <a:spLocks noChangeArrowheads="1"/>
            </p:cNvSpPr>
            <p:nvPr/>
          </p:nvSpPr>
          <p:spPr bwMode="auto">
            <a:xfrm>
              <a:off x="3880" y="3457"/>
              <a:ext cx="6" cy="9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52" name="Rectangle 628"/>
            <p:cNvSpPr>
              <a:spLocks noChangeArrowheads="1"/>
            </p:cNvSpPr>
            <p:nvPr/>
          </p:nvSpPr>
          <p:spPr bwMode="auto">
            <a:xfrm>
              <a:off x="3886" y="3457"/>
              <a:ext cx="5" cy="95"/>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53" name="Rectangle 629"/>
            <p:cNvSpPr>
              <a:spLocks noChangeArrowheads="1"/>
            </p:cNvSpPr>
            <p:nvPr/>
          </p:nvSpPr>
          <p:spPr bwMode="auto">
            <a:xfrm>
              <a:off x="3891" y="3457"/>
              <a:ext cx="5" cy="95"/>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54" name="Rectangle 630"/>
            <p:cNvSpPr>
              <a:spLocks noChangeArrowheads="1"/>
            </p:cNvSpPr>
            <p:nvPr/>
          </p:nvSpPr>
          <p:spPr bwMode="auto">
            <a:xfrm>
              <a:off x="1172" y="1972"/>
              <a:ext cx="18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400" dirty="0" smtClean="0">
                  <a:solidFill>
                    <a:srgbClr val="000000"/>
                  </a:solidFill>
                  <a:latin typeface="Calibri" pitchFamily="34" charset="0"/>
                  <a:cs typeface="Arial" pitchFamily="34" charset="0"/>
                </a:rPr>
                <a:t>ARP</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855" name="Rectangle 631"/>
            <p:cNvSpPr>
              <a:spLocks noChangeArrowheads="1"/>
            </p:cNvSpPr>
            <p:nvPr/>
          </p:nvSpPr>
          <p:spPr bwMode="auto">
            <a:xfrm>
              <a:off x="1377" y="1972"/>
              <a:ext cx="262"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cs typeface="Arial" pitchFamily="34" charset="0"/>
                </a:rPr>
                <a:t>Path</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856" name="Rectangle 632"/>
            <p:cNvSpPr>
              <a:spLocks noChangeArrowheads="1"/>
            </p:cNvSpPr>
            <p:nvPr/>
          </p:nvSpPr>
          <p:spPr bwMode="auto">
            <a:xfrm>
              <a:off x="1602" y="1972"/>
              <a:ext cx="451"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cs typeface="Arial" pitchFamily="34" charset="0"/>
                </a:rPr>
                <a:t>Switches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857" name="Rectangle 633"/>
            <p:cNvSpPr>
              <a:spLocks noChangeArrowheads="1"/>
            </p:cNvSpPr>
            <p:nvPr/>
          </p:nvSpPr>
          <p:spPr bwMode="auto">
            <a:xfrm>
              <a:off x="1172" y="2109"/>
              <a:ext cx="267"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rgbClr val="000000"/>
                  </a:solidFill>
                  <a:effectLst/>
                  <a:latin typeface="Calibri" pitchFamily="34" charset="0"/>
                  <a:cs typeface="Arial" pitchFamily="34" charset="0"/>
                </a:rPr>
                <a:t>Core</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858" name="Rectangle 634"/>
            <p:cNvSpPr>
              <a:spLocks noChangeArrowheads="1"/>
            </p:cNvSpPr>
            <p:nvPr/>
          </p:nvSpPr>
          <p:spPr bwMode="auto">
            <a:xfrm>
              <a:off x="1683" y="3036"/>
              <a:ext cx="461"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cs typeface="Arial" pitchFamily="34" charset="0"/>
                </a:rPr>
                <a:t>Standard</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859" name="Rectangle 635"/>
            <p:cNvSpPr>
              <a:spLocks noChangeArrowheads="1"/>
            </p:cNvSpPr>
            <p:nvPr/>
          </p:nvSpPr>
          <p:spPr bwMode="auto">
            <a:xfrm>
              <a:off x="2087" y="3036"/>
              <a:ext cx="283"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FFFF"/>
                  </a:solidFill>
                  <a:effectLst/>
                  <a:latin typeface="Calibri" pitchFamily="34" charset="0"/>
                  <a:cs typeface="Arial" pitchFamily="34" charset="0"/>
                </a:rPr>
                <a:t>Figur</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860" name="Rectangle 636"/>
            <p:cNvSpPr>
              <a:spLocks noChangeArrowheads="1"/>
            </p:cNvSpPr>
            <p:nvPr/>
          </p:nvSpPr>
          <p:spPr bwMode="auto">
            <a:xfrm>
              <a:off x="1683" y="3173"/>
              <a:ext cx="194"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FFFF"/>
                  </a:solidFill>
                  <a:effectLst/>
                  <a:latin typeface="Calibri" pitchFamily="34" charset="0"/>
                  <a:cs typeface="Arial" pitchFamily="34" charset="0"/>
                </a:rPr>
                <a:t>e 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861" name="Rectangle 637"/>
            <p:cNvSpPr>
              <a:spLocks noChangeArrowheads="1"/>
            </p:cNvSpPr>
            <p:nvPr/>
          </p:nvSpPr>
          <p:spPr bwMode="auto">
            <a:xfrm>
              <a:off x="1840" y="3173"/>
              <a:ext cx="388"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cs typeface="Arial" pitchFamily="34" charset="0"/>
                </a:rPr>
                <a:t>bridges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862" name="Rectangle 638"/>
            <p:cNvSpPr>
              <a:spLocks noChangeArrowheads="1"/>
            </p:cNvSpPr>
            <p:nvPr/>
          </p:nvSpPr>
          <p:spPr bwMode="auto">
            <a:xfrm>
              <a:off x="3412" y="2681"/>
              <a:ext cx="461" cy="16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cs typeface="Arial" pitchFamily="34" charset="0"/>
                </a:rPr>
                <a:t>Standard</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863" name="Rectangle 639"/>
            <p:cNvSpPr>
              <a:spLocks noChangeArrowheads="1"/>
            </p:cNvSpPr>
            <p:nvPr/>
          </p:nvSpPr>
          <p:spPr bwMode="auto">
            <a:xfrm>
              <a:off x="3815" y="2681"/>
              <a:ext cx="283" cy="16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FFFF"/>
                  </a:solidFill>
                  <a:effectLst/>
                  <a:latin typeface="Calibri" pitchFamily="34" charset="0"/>
                  <a:cs typeface="Arial" pitchFamily="34" charset="0"/>
                </a:rPr>
                <a:t>Figur</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864" name="Rectangle 640"/>
            <p:cNvSpPr>
              <a:spLocks noChangeArrowheads="1"/>
            </p:cNvSpPr>
            <p:nvPr/>
          </p:nvSpPr>
          <p:spPr bwMode="auto">
            <a:xfrm>
              <a:off x="3412" y="2818"/>
              <a:ext cx="194"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FFFF"/>
                  </a:solidFill>
                  <a:effectLst/>
                  <a:latin typeface="Calibri" pitchFamily="34" charset="0"/>
                  <a:cs typeface="Arial" pitchFamily="34" charset="0"/>
                </a:rPr>
                <a:t>e 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865" name="Rectangle 641"/>
            <p:cNvSpPr>
              <a:spLocks noChangeArrowheads="1"/>
            </p:cNvSpPr>
            <p:nvPr/>
          </p:nvSpPr>
          <p:spPr bwMode="auto">
            <a:xfrm>
              <a:off x="3569" y="2818"/>
              <a:ext cx="388" cy="1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cs typeface="Arial" pitchFamily="34" charset="0"/>
                </a:rPr>
                <a:t>bridges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4">
                                            <p:txEl>
                                              <p:pRg st="0" end="0"/>
                                            </p:txEl>
                                          </p:spTgt>
                                        </p:tgtEl>
                                        <p:attrNameLst>
                                          <p:attrName>style.visibility</p:attrName>
                                        </p:attrNameLst>
                                      </p:cBhvr>
                                      <p:to>
                                        <p:strVal val="visible"/>
                                      </p:to>
                                    </p:set>
                                    <p:animEffect transition="in" filter="fade">
                                      <p:cBhvr>
                                        <p:cTn id="7" dur="2000"/>
                                        <p:tgtEl>
                                          <p:spTgt spid="6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4">
                                            <p:txEl>
                                              <p:pRg st="1" end="1"/>
                                            </p:txEl>
                                          </p:spTgt>
                                        </p:tgtEl>
                                        <p:attrNameLst>
                                          <p:attrName>style.visibility</p:attrName>
                                        </p:attrNameLst>
                                      </p:cBhvr>
                                      <p:to>
                                        <p:strVal val="visible"/>
                                      </p:to>
                                    </p:set>
                                    <p:animEffect transition="in" filter="fade">
                                      <p:cBhvr>
                                        <p:cTn id="12" dur="2000"/>
                                        <p:tgtEl>
                                          <p:spTgt spid="6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4">
                                            <p:txEl>
                                              <p:pRg st="2" end="2"/>
                                            </p:txEl>
                                          </p:spTgt>
                                        </p:tgtEl>
                                        <p:attrNameLst>
                                          <p:attrName>style.visibility</p:attrName>
                                        </p:attrNameLst>
                                      </p:cBhvr>
                                      <p:to>
                                        <p:strVal val="visible"/>
                                      </p:to>
                                    </p:set>
                                    <p:animEffect transition="in" filter="fade">
                                      <p:cBhvr>
                                        <p:cTn id="17" dur="2000"/>
                                        <p:tgtEl>
                                          <p:spTgt spid="6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37222</TotalTime>
  <Words>2501</Words>
  <Application>Microsoft Office PowerPoint</Application>
  <PresentationFormat>Presentación en pantalla (4:3)</PresentationFormat>
  <Paragraphs>640</Paragraphs>
  <Slides>45</Slides>
  <Notes>45</Notes>
  <HiddenSlides>0</HiddenSlides>
  <MMClips>2</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47" baseType="lpstr">
      <vt:lpstr>Tema de Office</vt:lpstr>
      <vt:lpstr>Objeto empaquetador del shell</vt:lpstr>
      <vt:lpstr> ARP-Path as a New Bridging Mechanism   </vt:lpstr>
      <vt:lpstr>Contents</vt:lpstr>
      <vt:lpstr>Research statement</vt:lpstr>
      <vt:lpstr>Update from Volterra Interim 9/2009  </vt:lpstr>
      <vt:lpstr>Essentials of Broad-path (ARP-Path)</vt:lpstr>
      <vt:lpstr>Transparent bridges with low latency paths. </vt:lpstr>
      <vt:lpstr>ARP-Path mechanism</vt:lpstr>
      <vt:lpstr>Loop prevention</vt:lpstr>
      <vt:lpstr>ARP-Path bridges are compatible with standard bridges in core-island mode</vt:lpstr>
      <vt:lpstr>ARP Path complexity </vt:lpstr>
      <vt:lpstr>ARP Path: broadcast</vt:lpstr>
      <vt:lpstr>Implementations and demos</vt:lpstr>
      <vt:lpstr>First implementation (Linux) [2]</vt:lpstr>
      <vt:lpstr>Second implementation (Openflow/NetFPGA)  [2]</vt:lpstr>
      <vt:lpstr> Figure 9. Throughput comparison of pan european network in % of most loaded link versus % of average traffic load applied at the sending host link [1] </vt:lpstr>
      <vt:lpstr>Automatic load split between redundant paths of data center [6]</vt:lpstr>
      <vt:lpstr>Predictability, controllability, manageability</vt:lpstr>
      <vt:lpstr>Predictability, controllability, manageability</vt:lpstr>
      <vt:lpstr>Applicability  to IEEE 802.1 protocols</vt:lpstr>
      <vt:lpstr>The road ahead…                                                         (some wishes to move this forward)</vt:lpstr>
      <vt:lpstr>Conclusion (ARP-Path pros)</vt:lpstr>
      <vt:lpstr>Conclusion (cons)</vt:lpstr>
      <vt:lpstr>References</vt:lpstr>
      <vt:lpstr>Diapositiva 24</vt:lpstr>
      <vt:lpstr> Back-up slides</vt:lpstr>
      <vt:lpstr>Diapositiva 26</vt:lpstr>
      <vt:lpstr>ARP Path basics</vt:lpstr>
      <vt:lpstr>ARP Path basics</vt:lpstr>
      <vt:lpstr>Path set up from host S 1  ARP Request</vt:lpstr>
      <vt:lpstr>Path set up   2  ARP is flooded</vt:lpstr>
      <vt:lpstr>Path set up   3  ARP propagates through all links</vt:lpstr>
      <vt:lpstr>Path set up .  4 The fastest ARP Request reaches destination host </vt:lpstr>
      <vt:lpstr>Path set up .  5  ARP Reply (unicast)</vt:lpstr>
      <vt:lpstr>Path set up . 6 ARP Reply</vt:lpstr>
      <vt:lpstr>Diapositiva 35</vt:lpstr>
      <vt:lpstr>ARP Reply arrives at S and completes the path set up</vt:lpstr>
      <vt:lpstr>Other tree branches created, but no confirmed, expire</vt:lpstr>
      <vt:lpstr>Path repair</vt:lpstr>
      <vt:lpstr>Path repair (bridge 3 flushed all its MACs  by initialization after failure)</vt:lpstr>
      <vt:lpstr>Path repair (bridge 3 had all MACs flushed by initialization)</vt:lpstr>
      <vt:lpstr>Path repair (bridge 3 issues ARP request)</vt:lpstr>
      <vt:lpstr>Path repair</vt:lpstr>
      <vt:lpstr>Path repair completing</vt:lpstr>
      <vt:lpstr>Path repair completing</vt:lpstr>
      <vt:lpstr>Path repair completed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FastpathUD</dc:title>
  <dc:creator>g</dc:creator>
  <cp:lastModifiedBy>g</cp:lastModifiedBy>
  <cp:revision>410</cp:revision>
  <dcterms:created xsi:type="dcterms:W3CDTF">2009-03-02T09:15:50Z</dcterms:created>
  <dcterms:modified xsi:type="dcterms:W3CDTF">2011-03-16T00:40:39Z</dcterms:modified>
</cp:coreProperties>
</file>