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423" r:id="rId2"/>
    <p:sldId id="459" r:id="rId3"/>
    <p:sldId id="498" r:id="rId4"/>
    <p:sldId id="499" r:id="rId5"/>
    <p:sldId id="491" r:id="rId6"/>
    <p:sldId id="481" r:id="rId7"/>
    <p:sldId id="480" r:id="rId8"/>
    <p:sldId id="485" r:id="rId9"/>
    <p:sldId id="492" r:id="rId10"/>
    <p:sldId id="493" r:id="rId11"/>
    <p:sldId id="494" r:id="rId12"/>
    <p:sldId id="495" r:id="rId13"/>
    <p:sldId id="474" r:id="rId14"/>
    <p:sldId id="489" r:id="rId15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3399FF"/>
    <a:srgbClr val="FF99FF"/>
    <a:srgbClr val="FF9900"/>
    <a:srgbClr val="FFCC00"/>
    <a:srgbClr val="66FF66"/>
    <a:srgbClr val="0066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3897" autoAdjust="0"/>
  </p:normalViewPr>
  <p:slideViewPr>
    <p:cSldViewPr>
      <p:cViewPr varScale="1">
        <p:scale>
          <a:sx n="58" d="100"/>
          <a:sy n="58" d="100"/>
        </p:scale>
        <p:origin x="-1338" y="-78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0EA4C-1D39-4D74-9F70-3D6F37AA141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1/new-vissers-generalized-ec-type-2-support-0711-v01.pptx" TargetMode="External"/><Relationship Id="rId2" Type="http://schemas.openxmlformats.org/officeDocument/2006/relationships/hyperlink" Target="http://www.ieee802.org/1/files/public/docs2011/liaison-haddock-proposed-response-q10-15-277-eotn-0511-v01.doc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3600" dirty="0" smtClean="0"/>
              <a:t>Alternative </a:t>
            </a:r>
            <a:r>
              <a:rPr lang="en-GB" sz="3600" smtClean="0"/>
              <a:t>solution for EC </a:t>
            </a:r>
            <a:r>
              <a:rPr lang="en-GB" sz="3600" dirty="0" smtClean="0"/>
              <a:t>Type II 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sz="2800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xfrm>
            <a:off x="1600200" y="4764112"/>
            <a:ext cx="7470775" cy="2044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2011-09-21</a:t>
            </a:r>
            <a:endParaRPr lang="en-US" dirty="0" smtClean="0"/>
          </a:p>
          <a:p>
            <a:pPr eaLnBrk="1" hangingPunct="1"/>
            <a:r>
              <a:rPr lang="en-GB" dirty="0" smtClean="0"/>
              <a:t>v01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 other </a:t>
            </a:r>
            <a:r>
              <a:rPr lang="en-US" dirty="0" smtClean="0"/>
              <a:t>I-SID value </a:t>
            </a:r>
            <a:r>
              <a:rPr lang="en-GB" dirty="0" smtClean="0"/>
              <a:t>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3600" dirty="0" smtClean="0"/>
              <a:t>Select Option I</a:t>
            </a:r>
          </a:p>
          <a:p>
            <a:pPr algn="ctr"/>
            <a:endParaRPr lang="en-GB" sz="3600" dirty="0" smtClean="0"/>
          </a:p>
          <a:p>
            <a:pPr marL="0" indent="0" algn="ctr"/>
            <a:r>
              <a:rPr lang="en-GB" sz="2400" dirty="0" smtClean="0"/>
              <a:t>Future enhancement would be support of </a:t>
            </a:r>
            <a:br>
              <a:rPr lang="en-GB" sz="2400" dirty="0" smtClean="0"/>
            </a:br>
            <a:r>
              <a:rPr lang="en-GB" sz="2400" dirty="0" smtClean="0"/>
              <a:t>“per B-VID” B-SID in c6.11.2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800" dirty="0" smtClean="0"/>
              <a:t>A </a:t>
            </a:r>
            <a:r>
              <a:rPr lang="en-GB" sz="2800" dirty="0" smtClean="0">
                <a:solidFill>
                  <a:srgbClr val="FF0000"/>
                </a:solidFill>
              </a:rPr>
              <a:t>backward compatible </a:t>
            </a:r>
            <a:r>
              <a:rPr lang="en-GB" sz="2800" dirty="0" smtClean="0"/>
              <a:t>and </a:t>
            </a:r>
            <a:r>
              <a:rPr lang="en-GB" sz="2800" dirty="0" smtClean="0">
                <a:solidFill>
                  <a:srgbClr val="FF0000"/>
                </a:solidFill>
              </a:rPr>
              <a:t>client agnostic </a:t>
            </a:r>
            <a:r>
              <a:rPr lang="en-GB" sz="2800" dirty="0" smtClean="0"/>
              <a:t>NNI port solution supporting EC Type II is available using existing 802.1Q ports and components</a:t>
            </a:r>
          </a:p>
          <a:p>
            <a:pPr marL="0" indent="0"/>
            <a:r>
              <a:rPr lang="en-GB" sz="2800" dirty="0" smtClean="0"/>
              <a:t>It is proposed to select this alternative solution and liaise this to ITU-T Q.10/15 (IEEE 802 November meeting)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3103339" y="563034"/>
            <a:ext cx="5509560" cy="73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280" name="Title 279"/>
          <p:cNvSpPr>
            <a:spLocks noGrp="1"/>
          </p:cNvSpPr>
          <p:nvPr>
            <p:ph type="title"/>
          </p:nvPr>
        </p:nvSpPr>
        <p:spPr>
          <a:xfrm rot="16200000">
            <a:off x="-3564966" y="3722335"/>
            <a:ext cx="7843631" cy="713699"/>
          </a:xfrm>
        </p:spPr>
        <p:txBody>
          <a:bodyPr lIns="106692" tIns="53346" rIns="106692" bIns="53346"/>
          <a:lstStyle/>
          <a:p>
            <a:r>
              <a:rPr lang="en-US" dirty="0" smtClean="0"/>
              <a:t>Alternative EC Type I&amp;II supp. PEB</a:t>
            </a:r>
            <a:endParaRPr lang="en-GB" dirty="0"/>
          </a:p>
        </p:txBody>
      </p:sp>
      <p:sp>
        <p:nvSpPr>
          <p:cNvPr id="21508" name="TextBox 149"/>
          <p:cNvSpPr txBox="1">
            <a:spLocks noChangeArrowheads="1"/>
          </p:cNvSpPr>
          <p:nvPr/>
        </p:nvSpPr>
        <p:spPr bwMode="auto">
          <a:xfrm>
            <a:off x="2119240" y="1126067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3617423" y="860376"/>
            <a:ext cx="569492" cy="69481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 smtClean="0">
                <a:cs typeface="Arial" pitchFamily="34" charset="0"/>
              </a:rPr>
              <a:t>S-VLAN </a:t>
            </a:r>
            <a:r>
              <a:rPr lang="en-US" sz="1400" dirty="0">
                <a:cs typeface="Arial" pitchFamily="34" charset="0"/>
              </a:rPr>
              <a:t>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510" name="Rectangle 564"/>
          <p:cNvSpPr>
            <a:spLocks noChangeArrowheads="1"/>
          </p:cNvSpPr>
          <p:nvPr/>
        </p:nvSpPr>
        <p:spPr bwMode="auto">
          <a:xfrm>
            <a:off x="6324895" y="2424378"/>
            <a:ext cx="568759" cy="13946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1" name="Rectangle 46"/>
          <p:cNvSpPr>
            <a:spLocks noChangeArrowheads="1"/>
          </p:cNvSpPr>
          <p:nvPr/>
        </p:nvSpPr>
        <p:spPr bwMode="auto">
          <a:xfrm>
            <a:off x="4044303" y="12168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2" name="Rectangle 47"/>
          <p:cNvSpPr>
            <a:spLocks noChangeArrowheads="1"/>
          </p:cNvSpPr>
          <p:nvPr/>
        </p:nvSpPr>
        <p:spPr bwMode="auto">
          <a:xfrm>
            <a:off x="4044303" y="931599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3" name="Rectangle 85"/>
          <p:cNvSpPr>
            <a:spLocks noChangeArrowheads="1"/>
          </p:cNvSpPr>
          <p:nvPr/>
        </p:nvSpPr>
        <p:spPr bwMode="auto">
          <a:xfrm>
            <a:off x="4968766" y="861219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4" name="Rectangle 86"/>
          <p:cNvSpPr>
            <a:spLocks noChangeArrowheads="1"/>
          </p:cNvSpPr>
          <p:nvPr/>
        </p:nvSpPr>
        <p:spPr bwMode="auto">
          <a:xfrm>
            <a:off x="4968766" y="931599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5" name="Rectangle 87"/>
          <p:cNvSpPr>
            <a:spLocks noChangeArrowheads="1"/>
          </p:cNvSpPr>
          <p:nvPr/>
        </p:nvSpPr>
        <p:spPr bwMode="auto">
          <a:xfrm>
            <a:off x="4968766" y="1216820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6" name="Rectangle 89"/>
          <p:cNvSpPr>
            <a:spLocks noChangeArrowheads="1"/>
          </p:cNvSpPr>
          <p:nvPr/>
        </p:nvSpPr>
        <p:spPr bwMode="auto">
          <a:xfrm>
            <a:off x="5396726" y="107420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7" name="Straight Connector 90"/>
          <p:cNvCxnSpPr>
            <a:cxnSpLocks noChangeShapeType="1"/>
            <a:stCxn id="21515" idx="1"/>
            <a:endCxn id="21518" idx="6"/>
          </p:cNvCxnSpPr>
          <p:nvPr/>
        </p:nvCxnSpPr>
        <p:spPr bwMode="auto">
          <a:xfrm rot="10800000">
            <a:off x="4614913" y="1287199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8" name="Oval 91"/>
          <p:cNvSpPr>
            <a:spLocks noChangeArrowheads="1"/>
          </p:cNvSpPr>
          <p:nvPr/>
        </p:nvSpPr>
        <p:spPr bwMode="auto">
          <a:xfrm>
            <a:off x="4470409" y="1216820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9" name="Straight Connector 92"/>
          <p:cNvCxnSpPr>
            <a:cxnSpLocks noChangeShapeType="1"/>
            <a:stCxn id="21518" idx="2"/>
            <a:endCxn id="21511" idx="3"/>
          </p:cNvCxnSpPr>
          <p:nvPr/>
        </p:nvCxnSpPr>
        <p:spPr bwMode="auto">
          <a:xfrm rot="10800000">
            <a:off x="4186954" y="128719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0" name="Straight Connector 93"/>
          <p:cNvCxnSpPr>
            <a:cxnSpLocks noChangeShapeType="1"/>
            <a:stCxn id="21514" idx="1"/>
            <a:endCxn id="21521" idx="6"/>
          </p:cNvCxnSpPr>
          <p:nvPr/>
        </p:nvCxnSpPr>
        <p:spPr bwMode="auto">
          <a:xfrm rot="10800000">
            <a:off x="4614913" y="1001978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1" name="Oval 94"/>
          <p:cNvSpPr>
            <a:spLocks noChangeArrowheads="1"/>
          </p:cNvSpPr>
          <p:nvPr/>
        </p:nvSpPr>
        <p:spPr bwMode="auto">
          <a:xfrm>
            <a:off x="4470409" y="931599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2" name="Straight Connector 95"/>
          <p:cNvCxnSpPr>
            <a:cxnSpLocks noChangeShapeType="1"/>
            <a:stCxn id="21521" idx="2"/>
            <a:endCxn id="21512" idx="3"/>
          </p:cNvCxnSpPr>
          <p:nvPr/>
        </p:nvCxnSpPr>
        <p:spPr bwMode="auto">
          <a:xfrm rot="10800000">
            <a:off x="4186954" y="10019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Straight Connector 99"/>
          <p:cNvCxnSpPr>
            <a:cxnSpLocks noChangeShapeType="1"/>
            <a:endCxn id="21524" idx="6"/>
          </p:cNvCxnSpPr>
          <p:nvPr/>
        </p:nvCxnSpPr>
        <p:spPr bwMode="auto">
          <a:xfrm rot="10800000" flipV="1">
            <a:off x="8670330" y="1144587"/>
            <a:ext cx="661391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Oval 100"/>
          <p:cNvSpPr>
            <a:spLocks noChangeArrowheads="1"/>
          </p:cNvSpPr>
          <p:nvPr/>
        </p:nvSpPr>
        <p:spPr bwMode="auto">
          <a:xfrm>
            <a:off x="8529530" y="1074208"/>
            <a:ext cx="140800" cy="142611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5" name="Straight Connector 101"/>
          <p:cNvCxnSpPr>
            <a:cxnSpLocks noChangeShapeType="1"/>
            <a:stCxn id="21524" idx="2"/>
            <a:endCxn id="21516" idx="3"/>
          </p:cNvCxnSpPr>
          <p:nvPr/>
        </p:nvCxnSpPr>
        <p:spPr bwMode="auto">
          <a:xfrm flipH="1">
            <a:off x="5539378" y="1144588"/>
            <a:ext cx="29901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6" name="TextBox 103"/>
          <p:cNvSpPr txBox="1">
            <a:spLocks noChangeArrowheads="1"/>
          </p:cNvSpPr>
          <p:nvPr/>
        </p:nvSpPr>
        <p:spPr bwMode="auto">
          <a:xfrm>
            <a:off x="3103339" y="184077"/>
            <a:ext cx="5509560" cy="375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800" b="1" dirty="0">
                <a:latin typeface="Arial" pitchFamily="34" charset="0"/>
                <a:cs typeface="Arial" pitchFamily="34" charset="0"/>
              </a:rPr>
              <a:t>EC Type 1 &amp; 2 supporting Provider Edge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Bridge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7" name="TextBox 160"/>
          <p:cNvSpPr txBox="1">
            <a:spLocks noChangeArrowheads="1"/>
          </p:cNvSpPr>
          <p:nvPr/>
        </p:nvSpPr>
        <p:spPr bwMode="auto">
          <a:xfrm>
            <a:off x="5535673" y="1127920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28" name="Rectangle 549"/>
          <p:cNvSpPr>
            <a:spLocks noChangeArrowheads="1"/>
          </p:cNvSpPr>
          <p:nvPr/>
        </p:nvSpPr>
        <p:spPr bwMode="auto">
          <a:xfrm>
            <a:off x="6323042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29" name="Rectangle 552"/>
          <p:cNvSpPr>
            <a:spLocks noChangeArrowheads="1"/>
          </p:cNvSpPr>
          <p:nvPr/>
        </p:nvSpPr>
        <p:spPr bwMode="auto">
          <a:xfrm>
            <a:off x="6758411" y="2868878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0" name="Straight Connector 561"/>
          <p:cNvCxnSpPr>
            <a:cxnSpLocks noChangeShapeType="1"/>
            <a:endCxn id="21531" idx="6"/>
          </p:cNvCxnSpPr>
          <p:nvPr/>
        </p:nvCxnSpPr>
        <p:spPr bwMode="auto">
          <a:xfrm rot="10800000">
            <a:off x="8670330" y="2941108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1" name="Oval 562"/>
          <p:cNvSpPr>
            <a:spLocks noChangeArrowheads="1"/>
          </p:cNvSpPr>
          <p:nvPr/>
        </p:nvSpPr>
        <p:spPr bwMode="auto">
          <a:xfrm>
            <a:off x="8529530" y="2868878"/>
            <a:ext cx="140800" cy="14261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2" name="Straight Connector 563"/>
          <p:cNvCxnSpPr>
            <a:cxnSpLocks noChangeShapeType="1"/>
            <a:stCxn id="21531" idx="2"/>
            <a:endCxn id="21529" idx="3"/>
          </p:cNvCxnSpPr>
          <p:nvPr/>
        </p:nvCxnSpPr>
        <p:spPr bwMode="auto">
          <a:xfrm flipH="1">
            <a:off x="6901064" y="2939257"/>
            <a:ext cx="162846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3" name="Rectangle 565"/>
          <p:cNvSpPr>
            <a:spLocks noChangeArrowheads="1"/>
          </p:cNvSpPr>
          <p:nvPr/>
        </p:nvSpPr>
        <p:spPr bwMode="auto">
          <a:xfrm>
            <a:off x="4044303" y="2637367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4" name="Rectangle 566"/>
          <p:cNvSpPr>
            <a:spLocks noChangeArrowheads="1"/>
          </p:cNvSpPr>
          <p:nvPr/>
        </p:nvSpPr>
        <p:spPr bwMode="auto">
          <a:xfrm>
            <a:off x="4044303" y="23539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5" name="Rectangle 567"/>
          <p:cNvSpPr>
            <a:spLocks noChangeArrowheads="1"/>
          </p:cNvSpPr>
          <p:nvPr/>
        </p:nvSpPr>
        <p:spPr bwMode="auto">
          <a:xfrm>
            <a:off x="4974325" y="2279915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36" name="Rectangle 568"/>
          <p:cNvSpPr>
            <a:spLocks noChangeArrowheads="1"/>
          </p:cNvSpPr>
          <p:nvPr/>
        </p:nvSpPr>
        <p:spPr bwMode="auto">
          <a:xfrm>
            <a:off x="4974325" y="2353999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7" name="Rectangle 569"/>
          <p:cNvSpPr>
            <a:spLocks noChangeArrowheads="1"/>
          </p:cNvSpPr>
          <p:nvPr/>
        </p:nvSpPr>
        <p:spPr bwMode="auto">
          <a:xfrm>
            <a:off x="4974325" y="263736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8" name="Rectangle 570"/>
          <p:cNvSpPr>
            <a:spLocks noChangeArrowheads="1"/>
          </p:cNvSpPr>
          <p:nvPr/>
        </p:nvSpPr>
        <p:spPr bwMode="auto">
          <a:xfrm>
            <a:off x="5404136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9" name="Straight Connector 571"/>
          <p:cNvCxnSpPr>
            <a:cxnSpLocks noChangeShapeType="1"/>
            <a:stCxn id="21537" idx="1"/>
            <a:endCxn id="21540" idx="6"/>
          </p:cNvCxnSpPr>
          <p:nvPr/>
        </p:nvCxnSpPr>
        <p:spPr bwMode="auto">
          <a:xfrm rot="10800000">
            <a:off x="4614914" y="2707746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0" name="Oval 572"/>
          <p:cNvSpPr>
            <a:spLocks noChangeArrowheads="1"/>
          </p:cNvSpPr>
          <p:nvPr/>
        </p:nvSpPr>
        <p:spPr bwMode="auto">
          <a:xfrm>
            <a:off x="4470409" y="2637367"/>
            <a:ext cx="144505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1" name="Straight Connector 573"/>
          <p:cNvCxnSpPr>
            <a:cxnSpLocks noChangeShapeType="1"/>
            <a:stCxn id="21540" idx="2"/>
            <a:endCxn id="21533" idx="3"/>
          </p:cNvCxnSpPr>
          <p:nvPr/>
        </p:nvCxnSpPr>
        <p:spPr bwMode="auto">
          <a:xfrm rot="10800000">
            <a:off x="4186954" y="270774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2" name="Straight Connector 574"/>
          <p:cNvCxnSpPr>
            <a:cxnSpLocks noChangeShapeType="1"/>
            <a:stCxn id="21536" idx="1"/>
            <a:endCxn id="21543" idx="6"/>
          </p:cNvCxnSpPr>
          <p:nvPr/>
        </p:nvCxnSpPr>
        <p:spPr bwMode="auto">
          <a:xfrm rot="10800000">
            <a:off x="4614914" y="2424378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3" name="Oval 575"/>
          <p:cNvSpPr>
            <a:spLocks noChangeArrowheads="1"/>
          </p:cNvSpPr>
          <p:nvPr/>
        </p:nvSpPr>
        <p:spPr bwMode="auto">
          <a:xfrm>
            <a:off x="4470409" y="2353999"/>
            <a:ext cx="144505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4" name="Straight Connector 576"/>
          <p:cNvCxnSpPr>
            <a:cxnSpLocks noChangeShapeType="1"/>
            <a:stCxn id="21543" idx="2"/>
            <a:endCxn id="21534" idx="3"/>
          </p:cNvCxnSpPr>
          <p:nvPr/>
        </p:nvCxnSpPr>
        <p:spPr bwMode="auto">
          <a:xfrm rot="10800000">
            <a:off x="4186954" y="24243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5" name="Straight Connector 577"/>
          <p:cNvCxnSpPr>
            <a:cxnSpLocks noChangeShapeType="1"/>
            <a:stCxn id="21528" idx="1"/>
            <a:endCxn id="21546" idx="6"/>
          </p:cNvCxnSpPr>
          <p:nvPr/>
        </p:nvCxnSpPr>
        <p:spPr bwMode="auto">
          <a:xfrm rot="10800000">
            <a:off x="6004389" y="2565136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6" name="Oval 578"/>
          <p:cNvSpPr>
            <a:spLocks noChangeArrowheads="1"/>
          </p:cNvSpPr>
          <p:nvPr/>
        </p:nvSpPr>
        <p:spPr bwMode="auto">
          <a:xfrm>
            <a:off x="5861736" y="2494757"/>
            <a:ext cx="142653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7" name="Straight Connector 579"/>
          <p:cNvCxnSpPr>
            <a:cxnSpLocks noChangeShapeType="1"/>
            <a:stCxn id="21546" idx="2"/>
            <a:endCxn id="21538" idx="3"/>
          </p:cNvCxnSpPr>
          <p:nvPr/>
        </p:nvCxnSpPr>
        <p:spPr bwMode="auto">
          <a:xfrm rot="10800000">
            <a:off x="5544936" y="2565136"/>
            <a:ext cx="31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8" name="Straight Connector 587"/>
          <p:cNvCxnSpPr>
            <a:cxnSpLocks noChangeShapeType="1"/>
            <a:stCxn id="21552" idx="1"/>
            <a:endCxn id="21549" idx="6"/>
          </p:cNvCxnSpPr>
          <p:nvPr/>
        </p:nvCxnSpPr>
        <p:spPr bwMode="auto">
          <a:xfrm rot="10800000">
            <a:off x="5996978" y="3205957"/>
            <a:ext cx="32606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9" name="Oval 588"/>
          <p:cNvSpPr>
            <a:spLocks noChangeArrowheads="1"/>
          </p:cNvSpPr>
          <p:nvPr/>
        </p:nvSpPr>
        <p:spPr bwMode="auto">
          <a:xfrm>
            <a:off x="5854325" y="3135578"/>
            <a:ext cx="142653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50" name="Straight Connector 589"/>
          <p:cNvCxnSpPr>
            <a:cxnSpLocks noChangeShapeType="1"/>
            <a:stCxn id="21549" idx="2"/>
            <a:endCxn id="21551" idx="3"/>
          </p:cNvCxnSpPr>
          <p:nvPr/>
        </p:nvCxnSpPr>
        <p:spPr bwMode="auto">
          <a:xfrm rot="10800000">
            <a:off x="4186954" y="3205957"/>
            <a:ext cx="166737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51" name="Rectangle 590"/>
          <p:cNvSpPr>
            <a:spLocks noChangeArrowheads="1"/>
          </p:cNvSpPr>
          <p:nvPr/>
        </p:nvSpPr>
        <p:spPr bwMode="auto">
          <a:xfrm>
            <a:off x="4044303" y="313557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2" name="Rectangle 592"/>
          <p:cNvSpPr>
            <a:spLocks noChangeArrowheads="1"/>
          </p:cNvSpPr>
          <p:nvPr/>
        </p:nvSpPr>
        <p:spPr bwMode="auto">
          <a:xfrm>
            <a:off x="6323042" y="3135578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3" name="TextBox 165"/>
          <p:cNvSpPr txBox="1">
            <a:spLocks noChangeArrowheads="1"/>
          </p:cNvSpPr>
          <p:nvPr/>
        </p:nvSpPr>
        <p:spPr bwMode="auto">
          <a:xfrm>
            <a:off x="5519000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4" name="TextBox 166"/>
          <p:cNvSpPr txBox="1">
            <a:spLocks noChangeArrowheads="1"/>
          </p:cNvSpPr>
          <p:nvPr/>
        </p:nvSpPr>
        <p:spPr bwMode="auto">
          <a:xfrm>
            <a:off x="6026622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5" name="TextBox 167"/>
          <p:cNvSpPr txBox="1">
            <a:spLocks noChangeArrowheads="1"/>
          </p:cNvSpPr>
          <p:nvPr/>
        </p:nvSpPr>
        <p:spPr bwMode="auto">
          <a:xfrm>
            <a:off x="6008095" y="31744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6" name="TextBox 168"/>
          <p:cNvSpPr txBox="1">
            <a:spLocks noChangeArrowheads="1"/>
          </p:cNvSpPr>
          <p:nvPr/>
        </p:nvSpPr>
        <p:spPr bwMode="auto">
          <a:xfrm>
            <a:off x="4742745" y="1016794"/>
            <a:ext cx="20934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7" name="TextBox 169"/>
          <p:cNvSpPr txBox="1">
            <a:spLocks noChangeArrowheads="1"/>
          </p:cNvSpPr>
          <p:nvPr/>
        </p:nvSpPr>
        <p:spPr bwMode="auto">
          <a:xfrm>
            <a:off x="4735334" y="13223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8" name="TextBox 170"/>
          <p:cNvSpPr txBox="1">
            <a:spLocks noChangeArrowheads="1"/>
          </p:cNvSpPr>
          <p:nvPr/>
        </p:nvSpPr>
        <p:spPr bwMode="auto">
          <a:xfrm>
            <a:off x="4203629" y="1307572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9" name="TextBox 171"/>
          <p:cNvSpPr txBox="1">
            <a:spLocks noChangeArrowheads="1"/>
          </p:cNvSpPr>
          <p:nvPr/>
        </p:nvSpPr>
        <p:spPr bwMode="auto">
          <a:xfrm>
            <a:off x="4194365" y="100753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0" name="TextBox 185"/>
          <p:cNvSpPr txBox="1">
            <a:spLocks noChangeArrowheads="1"/>
          </p:cNvSpPr>
          <p:nvPr/>
        </p:nvSpPr>
        <p:spPr bwMode="auto">
          <a:xfrm>
            <a:off x="4203629" y="245215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1" name="TextBox 186"/>
          <p:cNvSpPr txBox="1">
            <a:spLocks noChangeArrowheads="1"/>
          </p:cNvSpPr>
          <p:nvPr/>
        </p:nvSpPr>
        <p:spPr bwMode="auto">
          <a:xfrm>
            <a:off x="4203629" y="274478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2" name="TextBox 187"/>
          <p:cNvSpPr txBox="1">
            <a:spLocks noChangeArrowheads="1"/>
          </p:cNvSpPr>
          <p:nvPr/>
        </p:nvSpPr>
        <p:spPr bwMode="auto">
          <a:xfrm>
            <a:off x="4211039" y="32207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3" name="TextBox 189"/>
          <p:cNvSpPr txBox="1">
            <a:spLocks noChangeArrowheads="1"/>
          </p:cNvSpPr>
          <p:nvPr/>
        </p:nvSpPr>
        <p:spPr bwMode="auto">
          <a:xfrm>
            <a:off x="4203629" y="36652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4" name="TextBox 191"/>
          <p:cNvSpPr txBox="1">
            <a:spLocks noChangeArrowheads="1"/>
          </p:cNvSpPr>
          <p:nvPr/>
        </p:nvSpPr>
        <p:spPr bwMode="auto">
          <a:xfrm>
            <a:off x="6914033" y="2931849"/>
            <a:ext cx="426106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5" name="Rectangle 196"/>
          <p:cNvSpPr>
            <a:spLocks noChangeArrowheads="1"/>
          </p:cNvSpPr>
          <p:nvPr/>
        </p:nvSpPr>
        <p:spPr bwMode="auto">
          <a:xfrm>
            <a:off x="6323042" y="3581929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6" name="Straight Connector 197"/>
          <p:cNvCxnSpPr>
            <a:cxnSpLocks noChangeShapeType="1"/>
            <a:stCxn id="21565" idx="1"/>
            <a:endCxn id="21567" idx="6"/>
          </p:cNvCxnSpPr>
          <p:nvPr/>
        </p:nvCxnSpPr>
        <p:spPr bwMode="auto">
          <a:xfrm rot="10800000">
            <a:off x="6004389" y="3652308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7" name="Oval 198"/>
          <p:cNvSpPr>
            <a:spLocks noChangeArrowheads="1"/>
          </p:cNvSpPr>
          <p:nvPr/>
        </p:nvSpPr>
        <p:spPr bwMode="auto">
          <a:xfrm>
            <a:off x="5861736" y="3581929"/>
            <a:ext cx="142653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8" name="Straight Connector 199"/>
          <p:cNvCxnSpPr>
            <a:cxnSpLocks noChangeShapeType="1"/>
            <a:stCxn id="21567" idx="2"/>
            <a:endCxn id="21569" idx="3"/>
          </p:cNvCxnSpPr>
          <p:nvPr/>
        </p:nvCxnSpPr>
        <p:spPr bwMode="auto">
          <a:xfrm rot="10800000">
            <a:off x="4186954" y="3652308"/>
            <a:ext cx="167478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9" name="Rectangle 200"/>
          <p:cNvSpPr>
            <a:spLocks noChangeArrowheads="1"/>
          </p:cNvSpPr>
          <p:nvPr/>
        </p:nvSpPr>
        <p:spPr bwMode="auto">
          <a:xfrm>
            <a:off x="4044303" y="358192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70" name="TextBox 202"/>
          <p:cNvSpPr txBox="1">
            <a:spLocks noChangeArrowheads="1"/>
          </p:cNvSpPr>
          <p:nvPr/>
        </p:nvSpPr>
        <p:spPr bwMode="auto">
          <a:xfrm>
            <a:off x="6008095" y="36189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1" name="TextBox 203"/>
          <p:cNvSpPr txBox="1">
            <a:spLocks noChangeArrowheads="1"/>
          </p:cNvSpPr>
          <p:nvPr/>
        </p:nvSpPr>
        <p:spPr bwMode="auto">
          <a:xfrm>
            <a:off x="4739039" y="2431786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2" name="TextBox 205"/>
          <p:cNvSpPr txBox="1">
            <a:spLocks noChangeArrowheads="1"/>
          </p:cNvSpPr>
          <p:nvPr/>
        </p:nvSpPr>
        <p:spPr bwMode="auto">
          <a:xfrm>
            <a:off x="4739039" y="2722562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3" name="TextBox 217"/>
          <p:cNvSpPr txBox="1">
            <a:spLocks noChangeArrowheads="1"/>
          </p:cNvSpPr>
          <p:nvPr/>
        </p:nvSpPr>
        <p:spPr bwMode="auto">
          <a:xfrm>
            <a:off x="4470409" y="3502290"/>
            <a:ext cx="1424675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574" name="Rectangle 104"/>
          <p:cNvSpPr>
            <a:spLocks noChangeArrowheads="1"/>
          </p:cNvSpPr>
          <p:nvPr/>
        </p:nvSpPr>
        <p:spPr bwMode="auto">
          <a:xfrm>
            <a:off x="4044303" y="1516857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5" name="Straight Connector 107"/>
          <p:cNvCxnSpPr>
            <a:cxnSpLocks noChangeShapeType="1"/>
            <a:endCxn id="21576" idx="6"/>
          </p:cNvCxnSpPr>
          <p:nvPr/>
        </p:nvCxnSpPr>
        <p:spPr bwMode="auto">
          <a:xfrm rot="10800000" flipV="1">
            <a:off x="8670330" y="1576124"/>
            <a:ext cx="670654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6" name="Oval 108"/>
          <p:cNvSpPr>
            <a:spLocks noChangeArrowheads="1"/>
          </p:cNvSpPr>
          <p:nvPr/>
        </p:nvSpPr>
        <p:spPr bwMode="auto">
          <a:xfrm>
            <a:off x="8529530" y="1516857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7" name="Straight Connector 125"/>
          <p:cNvCxnSpPr>
            <a:cxnSpLocks noChangeShapeType="1"/>
            <a:stCxn id="21576" idx="2"/>
            <a:endCxn id="21574" idx="3"/>
          </p:cNvCxnSpPr>
          <p:nvPr/>
        </p:nvCxnSpPr>
        <p:spPr bwMode="auto">
          <a:xfrm flipH="1">
            <a:off x="4186954" y="1587236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8" name="TextBox 179"/>
          <p:cNvSpPr txBox="1">
            <a:spLocks noChangeArrowheads="1"/>
          </p:cNvSpPr>
          <p:nvPr/>
        </p:nvSpPr>
        <p:spPr bwMode="auto">
          <a:xfrm>
            <a:off x="4201776" y="162612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9" name="Rectangle 245"/>
          <p:cNvSpPr>
            <a:spLocks noChangeArrowheads="1"/>
          </p:cNvSpPr>
          <p:nvPr/>
        </p:nvSpPr>
        <p:spPr bwMode="auto">
          <a:xfrm>
            <a:off x="4044303" y="4019021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0" name="TextBox 247"/>
          <p:cNvSpPr txBox="1">
            <a:spLocks noChangeArrowheads="1"/>
          </p:cNvSpPr>
          <p:nvPr/>
        </p:nvSpPr>
        <p:spPr bwMode="auto">
          <a:xfrm>
            <a:off x="4203629" y="410421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581" name="Straight Connector 248"/>
          <p:cNvCxnSpPr>
            <a:cxnSpLocks noChangeShapeType="1"/>
            <a:stCxn id="21584" idx="2"/>
            <a:endCxn id="21579" idx="3"/>
          </p:cNvCxnSpPr>
          <p:nvPr/>
        </p:nvCxnSpPr>
        <p:spPr bwMode="auto">
          <a:xfrm flipH="1">
            <a:off x="4186954" y="4089400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2" name="TextBox 217"/>
          <p:cNvSpPr txBox="1">
            <a:spLocks noChangeArrowheads="1"/>
          </p:cNvSpPr>
          <p:nvPr/>
        </p:nvSpPr>
        <p:spPr bwMode="auto">
          <a:xfrm>
            <a:off x="8699972" y="3887523"/>
            <a:ext cx="16673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I-Tagged service interface</a:t>
            </a:r>
          </a:p>
          <a:p>
            <a:r>
              <a:rPr lang="en-US" sz="900" dirty="0">
                <a:cs typeface="Arial" pitchFamily="34" charset="0"/>
              </a:rPr>
              <a:t>(I-Tagged)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1583" name="Straight Connector 561"/>
          <p:cNvCxnSpPr>
            <a:cxnSpLocks noChangeShapeType="1"/>
            <a:endCxn id="21584" idx="6"/>
          </p:cNvCxnSpPr>
          <p:nvPr/>
        </p:nvCxnSpPr>
        <p:spPr bwMode="auto">
          <a:xfrm rot="10800000">
            <a:off x="8670330" y="409125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4" name="Oval 562"/>
          <p:cNvSpPr>
            <a:spLocks noChangeArrowheads="1"/>
          </p:cNvSpPr>
          <p:nvPr/>
        </p:nvSpPr>
        <p:spPr bwMode="auto">
          <a:xfrm>
            <a:off x="8529530" y="4019021"/>
            <a:ext cx="140800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5" name="Rectangle 46"/>
          <p:cNvSpPr>
            <a:spLocks noChangeArrowheads="1"/>
          </p:cNvSpPr>
          <p:nvPr/>
        </p:nvSpPr>
        <p:spPr bwMode="auto">
          <a:xfrm>
            <a:off x="4044303" y="468577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6" name="Rectangle 47"/>
          <p:cNvSpPr>
            <a:spLocks noChangeArrowheads="1"/>
          </p:cNvSpPr>
          <p:nvPr/>
        </p:nvSpPr>
        <p:spPr bwMode="auto">
          <a:xfrm>
            <a:off x="4044303" y="440055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7" name="Rectangle 85"/>
          <p:cNvSpPr>
            <a:spLocks noChangeArrowheads="1"/>
          </p:cNvSpPr>
          <p:nvPr/>
        </p:nvSpPr>
        <p:spPr bwMode="auto">
          <a:xfrm>
            <a:off x="4968766" y="4259792"/>
            <a:ext cx="561349" cy="27910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88" name="Rectangle 86"/>
          <p:cNvSpPr>
            <a:spLocks noChangeArrowheads="1"/>
          </p:cNvSpPr>
          <p:nvPr/>
        </p:nvSpPr>
        <p:spPr bwMode="auto">
          <a:xfrm>
            <a:off x="4968766" y="4400550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9" name="Rectangle 87"/>
          <p:cNvSpPr>
            <a:spLocks noChangeArrowheads="1"/>
          </p:cNvSpPr>
          <p:nvPr/>
        </p:nvSpPr>
        <p:spPr bwMode="auto">
          <a:xfrm>
            <a:off x="4968766" y="468577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90" name="Rectangle 89"/>
          <p:cNvSpPr>
            <a:spLocks noChangeArrowheads="1"/>
          </p:cNvSpPr>
          <p:nvPr/>
        </p:nvSpPr>
        <p:spPr bwMode="auto">
          <a:xfrm>
            <a:off x="5385610" y="46153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1" name="Straight Connector 90"/>
          <p:cNvCxnSpPr>
            <a:cxnSpLocks noChangeShapeType="1"/>
            <a:stCxn id="21589" idx="1"/>
            <a:endCxn id="21592" idx="6"/>
          </p:cNvCxnSpPr>
          <p:nvPr/>
        </p:nvCxnSpPr>
        <p:spPr bwMode="auto">
          <a:xfrm rot="10800000">
            <a:off x="4614913" y="4758003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2" name="Oval 91"/>
          <p:cNvSpPr>
            <a:spLocks noChangeArrowheads="1"/>
          </p:cNvSpPr>
          <p:nvPr/>
        </p:nvSpPr>
        <p:spPr bwMode="auto">
          <a:xfrm>
            <a:off x="4470409" y="468577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3" name="Straight Connector 92"/>
          <p:cNvCxnSpPr>
            <a:cxnSpLocks noChangeShapeType="1"/>
            <a:stCxn id="21592" idx="2"/>
            <a:endCxn id="21585" idx="3"/>
          </p:cNvCxnSpPr>
          <p:nvPr/>
        </p:nvCxnSpPr>
        <p:spPr bwMode="auto">
          <a:xfrm rot="10800000">
            <a:off x="4186954" y="475800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4" name="Straight Connector 93"/>
          <p:cNvCxnSpPr>
            <a:cxnSpLocks noChangeShapeType="1"/>
            <a:stCxn id="21588" idx="1"/>
            <a:endCxn id="21595" idx="6"/>
          </p:cNvCxnSpPr>
          <p:nvPr/>
        </p:nvCxnSpPr>
        <p:spPr bwMode="auto">
          <a:xfrm rot="10800000">
            <a:off x="4614913" y="4472782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5" name="Oval 94"/>
          <p:cNvSpPr>
            <a:spLocks noChangeArrowheads="1"/>
          </p:cNvSpPr>
          <p:nvPr/>
        </p:nvSpPr>
        <p:spPr bwMode="auto">
          <a:xfrm>
            <a:off x="4470409" y="440055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6" name="Straight Connector 95"/>
          <p:cNvCxnSpPr>
            <a:cxnSpLocks noChangeShapeType="1"/>
            <a:stCxn id="21595" idx="2"/>
            <a:endCxn id="21586" idx="3"/>
          </p:cNvCxnSpPr>
          <p:nvPr/>
        </p:nvCxnSpPr>
        <p:spPr bwMode="auto">
          <a:xfrm rot="10800000">
            <a:off x="4186954" y="447278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7" name="Straight Connector 101"/>
          <p:cNvCxnSpPr>
            <a:cxnSpLocks noChangeShapeType="1"/>
            <a:stCxn id="21613" idx="2"/>
            <a:endCxn id="21590" idx="3"/>
          </p:cNvCxnSpPr>
          <p:nvPr/>
        </p:nvCxnSpPr>
        <p:spPr bwMode="auto">
          <a:xfrm rot="10800000">
            <a:off x="5530116" y="4685771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8" name="TextBox 160"/>
          <p:cNvSpPr txBox="1">
            <a:spLocks noChangeArrowheads="1"/>
          </p:cNvSpPr>
          <p:nvPr/>
        </p:nvSpPr>
        <p:spPr bwMode="auto">
          <a:xfrm>
            <a:off x="5565315" y="4685771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99" name="TextBox 168"/>
          <p:cNvSpPr txBox="1">
            <a:spLocks noChangeArrowheads="1"/>
          </p:cNvSpPr>
          <p:nvPr/>
        </p:nvSpPr>
        <p:spPr bwMode="auto">
          <a:xfrm>
            <a:off x="4753861" y="4495007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0" name="TextBox 169"/>
          <p:cNvSpPr txBox="1">
            <a:spLocks noChangeArrowheads="1"/>
          </p:cNvSpPr>
          <p:nvPr/>
        </p:nvSpPr>
        <p:spPr bwMode="auto">
          <a:xfrm>
            <a:off x="4763124" y="4791340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1" name="TextBox 170"/>
          <p:cNvSpPr txBox="1">
            <a:spLocks noChangeArrowheads="1"/>
          </p:cNvSpPr>
          <p:nvPr/>
        </p:nvSpPr>
        <p:spPr bwMode="auto">
          <a:xfrm>
            <a:off x="4224007" y="4776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2" name="TextBox 171"/>
          <p:cNvSpPr txBox="1">
            <a:spLocks noChangeArrowheads="1"/>
          </p:cNvSpPr>
          <p:nvPr/>
        </p:nvSpPr>
        <p:spPr bwMode="auto">
          <a:xfrm>
            <a:off x="4203629" y="4478338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3" name="Rectangle 89"/>
          <p:cNvSpPr>
            <a:spLocks noChangeArrowheads="1"/>
          </p:cNvSpPr>
          <p:nvPr/>
        </p:nvSpPr>
        <p:spPr bwMode="auto">
          <a:xfrm>
            <a:off x="5385610" y="483023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04" name="Straight Connector 101"/>
          <p:cNvCxnSpPr>
            <a:cxnSpLocks noChangeShapeType="1"/>
            <a:stCxn id="21623" idx="2"/>
            <a:endCxn id="21603" idx="3"/>
          </p:cNvCxnSpPr>
          <p:nvPr/>
        </p:nvCxnSpPr>
        <p:spPr bwMode="auto">
          <a:xfrm flipH="1">
            <a:off x="5530115" y="490061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05" name="TextBox 160"/>
          <p:cNvSpPr txBox="1">
            <a:spLocks noChangeArrowheads="1"/>
          </p:cNvSpPr>
          <p:nvPr/>
        </p:nvSpPr>
        <p:spPr bwMode="auto">
          <a:xfrm>
            <a:off x="5554199" y="4909874"/>
            <a:ext cx="220464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6" name="Rectangle 567"/>
          <p:cNvSpPr>
            <a:spLocks noChangeArrowheads="1"/>
          </p:cNvSpPr>
          <p:nvPr/>
        </p:nvSpPr>
        <p:spPr bwMode="auto">
          <a:xfrm>
            <a:off x="6323042" y="4259792"/>
            <a:ext cx="568758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07" name="Rectangle 568"/>
          <p:cNvSpPr>
            <a:spLocks noChangeArrowheads="1"/>
          </p:cNvSpPr>
          <p:nvPr/>
        </p:nvSpPr>
        <p:spPr bwMode="auto">
          <a:xfrm>
            <a:off x="6323042" y="4330171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8" name="Rectangle 569"/>
          <p:cNvSpPr>
            <a:spLocks noChangeArrowheads="1"/>
          </p:cNvSpPr>
          <p:nvPr/>
        </p:nvSpPr>
        <p:spPr bwMode="auto">
          <a:xfrm>
            <a:off x="6323042" y="4615392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9" name="Rectangle 570"/>
          <p:cNvSpPr>
            <a:spLocks noChangeArrowheads="1"/>
          </p:cNvSpPr>
          <p:nvPr/>
        </p:nvSpPr>
        <p:spPr bwMode="auto">
          <a:xfrm>
            <a:off x="6749149" y="4472782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0" name="Rectangle 89"/>
          <p:cNvSpPr>
            <a:spLocks noChangeArrowheads="1"/>
          </p:cNvSpPr>
          <p:nvPr/>
        </p:nvSpPr>
        <p:spPr bwMode="auto">
          <a:xfrm>
            <a:off x="5385610" y="43301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11" name="Straight Connector 101"/>
          <p:cNvCxnSpPr>
            <a:cxnSpLocks noChangeShapeType="1"/>
            <a:stCxn id="21614" idx="2"/>
            <a:endCxn id="21610" idx="3"/>
          </p:cNvCxnSpPr>
          <p:nvPr/>
        </p:nvCxnSpPr>
        <p:spPr bwMode="auto">
          <a:xfrm rot="10800000">
            <a:off x="5530116" y="4400550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12" name="TextBox 160"/>
          <p:cNvSpPr txBox="1">
            <a:spLocks noChangeArrowheads="1"/>
          </p:cNvSpPr>
          <p:nvPr/>
        </p:nvSpPr>
        <p:spPr bwMode="auto">
          <a:xfrm>
            <a:off x="5554199" y="4420923"/>
            <a:ext cx="22046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3" name="Oval 572"/>
          <p:cNvSpPr>
            <a:spLocks noChangeArrowheads="1"/>
          </p:cNvSpPr>
          <p:nvPr/>
        </p:nvSpPr>
        <p:spPr bwMode="auto">
          <a:xfrm>
            <a:off x="5895083" y="4615392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4" name="Oval 575"/>
          <p:cNvSpPr>
            <a:spLocks noChangeArrowheads="1"/>
          </p:cNvSpPr>
          <p:nvPr/>
        </p:nvSpPr>
        <p:spPr bwMode="auto">
          <a:xfrm>
            <a:off x="5895083" y="4330171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5" name="TextBox 203"/>
          <p:cNvSpPr txBox="1">
            <a:spLocks noChangeArrowheads="1"/>
          </p:cNvSpPr>
          <p:nvPr/>
        </p:nvSpPr>
        <p:spPr bwMode="auto">
          <a:xfrm>
            <a:off x="6109989" y="44338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6" name="TextBox 205"/>
          <p:cNvSpPr txBox="1">
            <a:spLocks noChangeArrowheads="1"/>
          </p:cNvSpPr>
          <p:nvPr/>
        </p:nvSpPr>
        <p:spPr bwMode="auto">
          <a:xfrm>
            <a:off x="6109989" y="47005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617" name="Straight Connector 101"/>
          <p:cNvCxnSpPr>
            <a:cxnSpLocks noChangeShapeType="1"/>
            <a:stCxn id="21607" idx="1"/>
            <a:endCxn id="21614" idx="6"/>
          </p:cNvCxnSpPr>
          <p:nvPr/>
        </p:nvCxnSpPr>
        <p:spPr bwMode="auto">
          <a:xfrm rot="10800000">
            <a:off x="6037737" y="4400550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8" name="Straight Connector 101"/>
          <p:cNvCxnSpPr>
            <a:cxnSpLocks noChangeShapeType="1"/>
            <a:stCxn id="21608" idx="1"/>
            <a:endCxn id="21613" idx="6"/>
          </p:cNvCxnSpPr>
          <p:nvPr/>
        </p:nvCxnSpPr>
        <p:spPr bwMode="auto">
          <a:xfrm rot="10800000">
            <a:off x="6037737" y="4685771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9" name="Straight Connector 107"/>
          <p:cNvCxnSpPr>
            <a:cxnSpLocks noChangeShapeType="1"/>
            <a:endCxn id="21620" idx="6"/>
          </p:cNvCxnSpPr>
          <p:nvPr/>
        </p:nvCxnSpPr>
        <p:spPr bwMode="auto">
          <a:xfrm rot="10800000" flipV="1">
            <a:off x="8670330" y="454501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0" name="Oval 108"/>
          <p:cNvSpPr>
            <a:spLocks noChangeArrowheads="1"/>
          </p:cNvSpPr>
          <p:nvPr/>
        </p:nvSpPr>
        <p:spPr bwMode="auto">
          <a:xfrm>
            <a:off x="8529530" y="4472782"/>
            <a:ext cx="140800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1" name="Straight Connector 107"/>
          <p:cNvCxnSpPr>
            <a:cxnSpLocks noChangeShapeType="1"/>
            <a:stCxn id="21620" idx="2"/>
            <a:endCxn id="21609" idx="3"/>
          </p:cNvCxnSpPr>
          <p:nvPr/>
        </p:nvCxnSpPr>
        <p:spPr bwMode="auto">
          <a:xfrm flipH="1">
            <a:off x="6891800" y="4543161"/>
            <a:ext cx="163772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2" name="Straight Connector 107"/>
          <p:cNvCxnSpPr>
            <a:cxnSpLocks noChangeShapeType="1"/>
            <a:endCxn id="21623" idx="6"/>
          </p:cNvCxnSpPr>
          <p:nvPr/>
        </p:nvCxnSpPr>
        <p:spPr bwMode="auto">
          <a:xfrm rot="10800000" flipV="1">
            <a:off x="8670330" y="4898761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3" name="Oval 108"/>
          <p:cNvSpPr>
            <a:spLocks noChangeArrowheads="1"/>
          </p:cNvSpPr>
          <p:nvPr/>
        </p:nvSpPr>
        <p:spPr bwMode="auto">
          <a:xfrm>
            <a:off x="8529530" y="4830234"/>
            <a:ext cx="140800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4" name="TextBox 165"/>
          <p:cNvSpPr txBox="1">
            <a:spLocks noChangeArrowheads="1"/>
          </p:cNvSpPr>
          <p:nvPr/>
        </p:nvSpPr>
        <p:spPr bwMode="auto">
          <a:xfrm>
            <a:off x="6917738" y="4576498"/>
            <a:ext cx="21305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25" name="Rectangle 89"/>
          <p:cNvSpPr>
            <a:spLocks noChangeArrowheads="1"/>
          </p:cNvSpPr>
          <p:nvPr/>
        </p:nvSpPr>
        <p:spPr bwMode="auto">
          <a:xfrm>
            <a:off x="5385610" y="52043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6" name="Straight Connector 101"/>
          <p:cNvCxnSpPr>
            <a:cxnSpLocks noChangeShapeType="1"/>
            <a:stCxn id="21628" idx="2"/>
            <a:endCxn id="21625" idx="3"/>
          </p:cNvCxnSpPr>
          <p:nvPr/>
        </p:nvCxnSpPr>
        <p:spPr bwMode="auto">
          <a:xfrm flipH="1">
            <a:off x="5530115" y="527473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7" name="Straight Connector 107"/>
          <p:cNvCxnSpPr>
            <a:cxnSpLocks noChangeShapeType="1"/>
            <a:endCxn id="21628" idx="6"/>
          </p:cNvCxnSpPr>
          <p:nvPr/>
        </p:nvCxnSpPr>
        <p:spPr bwMode="auto">
          <a:xfrm rot="10800000" flipV="1">
            <a:off x="8670330" y="527473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8" name="Oval 108"/>
          <p:cNvSpPr>
            <a:spLocks noChangeArrowheads="1"/>
          </p:cNvSpPr>
          <p:nvPr/>
        </p:nvSpPr>
        <p:spPr bwMode="auto">
          <a:xfrm>
            <a:off x="8529530" y="5204354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9" name="TextBox 160"/>
          <p:cNvSpPr txBox="1">
            <a:spLocks noChangeArrowheads="1"/>
          </p:cNvSpPr>
          <p:nvPr/>
        </p:nvSpPr>
        <p:spPr bwMode="auto">
          <a:xfrm>
            <a:off x="5557904" y="5293255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0" name="TextBox 143"/>
          <p:cNvSpPr txBox="1">
            <a:spLocks noChangeArrowheads="1"/>
          </p:cNvSpPr>
          <p:nvPr/>
        </p:nvSpPr>
        <p:spPr bwMode="auto">
          <a:xfrm>
            <a:off x="8720352" y="1813190"/>
            <a:ext cx="1669223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1" name="Rectangle 89"/>
          <p:cNvSpPr>
            <a:spLocks noChangeArrowheads="1"/>
          </p:cNvSpPr>
          <p:nvPr/>
        </p:nvSpPr>
        <p:spPr bwMode="auto">
          <a:xfrm>
            <a:off x="4044303" y="19094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32" name="Straight Connector 101"/>
          <p:cNvCxnSpPr>
            <a:cxnSpLocks noChangeShapeType="1"/>
            <a:stCxn id="21634" idx="2"/>
            <a:endCxn id="21631" idx="3"/>
          </p:cNvCxnSpPr>
          <p:nvPr/>
        </p:nvCxnSpPr>
        <p:spPr bwMode="auto">
          <a:xfrm flipH="1">
            <a:off x="4186954" y="1979878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33" name="Straight Connector 107"/>
          <p:cNvCxnSpPr>
            <a:cxnSpLocks noChangeShapeType="1"/>
            <a:endCxn id="21634" idx="6"/>
          </p:cNvCxnSpPr>
          <p:nvPr/>
        </p:nvCxnSpPr>
        <p:spPr bwMode="auto">
          <a:xfrm rot="10800000" flipV="1">
            <a:off x="8670330" y="1978025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34" name="Oval 108"/>
          <p:cNvSpPr>
            <a:spLocks noChangeArrowheads="1"/>
          </p:cNvSpPr>
          <p:nvPr/>
        </p:nvSpPr>
        <p:spPr bwMode="auto">
          <a:xfrm>
            <a:off x="8529530" y="1909499"/>
            <a:ext cx="140800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35" name="TextBox 160"/>
          <p:cNvSpPr txBox="1">
            <a:spLocks noChangeArrowheads="1"/>
          </p:cNvSpPr>
          <p:nvPr/>
        </p:nvSpPr>
        <p:spPr bwMode="auto">
          <a:xfrm>
            <a:off x="4218450" y="1996547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6" name="TextBox 184"/>
          <p:cNvSpPr txBox="1">
            <a:spLocks noChangeArrowheads="1"/>
          </p:cNvSpPr>
          <p:nvPr/>
        </p:nvSpPr>
        <p:spPr bwMode="auto">
          <a:xfrm>
            <a:off x="8718498" y="950119"/>
            <a:ext cx="18081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priority-C-.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7" name="TextBox 143"/>
          <p:cNvSpPr txBox="1">
            <a:spLocks noChangeArrowheads="1"/>
          </p:cNvSpPr>
          <p:nvPr/>
        </p:nvSpPr>
        <p:spPr bwMode="auto">
          <a:xfrm>
            <a:off x="8709235" y="1387212"/>
            <a:ext cx="1910066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8" name="TextBox 143"/>
          <p:cNvSpPr txBox="1">
            <a:spLocks noChangeArrowheads="1"/>
          </p:cNvSpPr>
          <p:nvPr/>
        </p:nvSpPr>
        <p:spPr bwMode="auto">
          <a:xfrm>
            <a:off x="8709236" y="2652184"/>
            <a:ext cx="1669223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9" name="TextBox 184"/>
          <p:cNvSpPr txBox="1">
            <a:spLocks noChangeArrowheads="1"/>
          </p:cNvSpPr>
          <p:nvPr/>
        </p:nvSpPr>
        <p:spPr bwMode="auto">
          <a:xfrm>
            <a:off x="8718499" y="4348692"/>
            <a:ext cx="1821140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priority-C-,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0" name="TextBox 143"/>
          <p:cNvSpPr txBox="1">
            <a:spLocks noChangeArrowheads="1"/>
          </p:cNvSpPr>
          <p:nvPr/>
        </p:nvSpPr>
        <p:spPr bwMode="auto">
          <a:xfrm>
            <a:off x="8709236" y="4689475"/>
            <a:ext cx="1795202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(un-,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1" name="TextBox 143"/>
          <p:cNvSpPr txBox="1">
            <a:spLocks noChangeArrowheads="1"/>
          </p:cNvSpPr>
          <p:nvPr/>
        </p:nvSpPr>
        <p:spPr bwMode="auto">
          <a:xfrm>
            <a:off x="8709236" y="5083969"/>
            <a:ext cx="1761855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2" name="TextBox 140"/>
          <p:cNvSpPr txBox="1">
            <a:spLocks noChangeArrowheads="1"/>
          </p:cNvSpPr>
          <p:nvPr/>
        </p:nvSpPr>
        <p:spPr bwMode="auto">
          <a:xfrm>
            <a:off x="5041020" y="3931974"/>
            <a:ext cx="2167582" cy="20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or bundled I-Tagged Services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3" name="TextBox 140"/>
          <p:cNvSpPr txBox="1">
            <a:spLocks noChangeArrowheads="1"/>
          </p:cNvSpPr>
          <p:nvPr/>
        </p:nvSpPr>
        <p:spPr bwMode="auto">
          <a:xfrm>
            <a:off x="4857608" y="1824303"/>
            <a:ext cx="1282023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S-VLAN Service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4" name="TextBox 140"/>
          <p:cNvSpPr txBox="1">
            <a:spLocks noChangeArrowheads="1"/>
          </p:cNvSpPr>
          <p:nvPr/>
        </p:nvSpPr>
        <p:spPr bwMode="auto">
          <a:xfrm>
            <a:off x="4490786" y="3048530"/>
            <a:ext cx="1282023" cy="30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5" name="TextBox 217"/>
          <p:cNvSpPr txBox="1">
            <a:spLocks noChangeArrowheads="1"/>
          </p:cNvSpPr>
          <p:nvPr/>
        </p:nvSpPr>
        <p:spPr bwMode="auto">
          <a:xfrm>
            <a:off x="5509735" y="2068778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6" name="Freeform 352"/>
          <p:cNvSpPr>
            <a:spLocks/>
          </p:cNvSpPr>
          <p:nvPr/>
        </p:nvSpPr>
        <p:spPr bwMode="auto">
          <a:xfrm>
            <a:off x="6109989" y="2311401"/>
            <a:ext cx="100042" cy="235215"/>
          </a:xfrm>
          <a:custGeom>
            <a:avLst/>
            <a:gdLst>
              <a:gd name="T0" fmla="*/ 0 w 115614"/>
              <a:gd name="T1" fmla="*/ 2244 h 276773"/>
              <a:gd name="T2" fmla="*/ 485 w 115614"/>
              <a:gd name="T3" fmla="*/ 369 h 276773"/>
              <a:gd name="T4" fmla="*/ 1335 w 115614"/>
              <a:gd name="T5" fmla="*/ 28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647" name="Straight Connector 126"/>
          <p:cNvCxnSpPr>
            <a:cxnSpLocks noChangeShapeType="1"/>
            <a:endCxn id="21648" idx="6"/>
          </p:cNvCxnSpPr>
          <p:nvPr/>
        </p:nvCxnSpPr>
        <p:spPr bwMode="auto">
          <a:xfrm rot="10800000">
            <a:off x="8670330" y="7428707"/>
            <a:ext cx="1352423" cy="11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48" name="Oval 130"/>
          <p:cNvSpPr>
            <a:spLocks noChangeArrowheads="1"/>
          </p:cNvSpPr>
          <p:nvPr/>
        </p:nvSpPr>
        <p:spPr bwMode="auto">
          <a:xfrm>
            <a:off x="8529530" y="7356475"/>
            <a:ext cx="140800" cy="142611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49" name="Rectangle 85"/>
          <p:cNvSpPr>
            <a:spLocks noChangeArrowheads="1"/>
          </p:cNvSpPr>
          <p:nvPr/>
        </p:nvSpPr>
        <p:spPr bwMode="auto">
          <a:xfrm>
            <a:off x="4979882" y="7213865"/>
            <a:ext cx="568759" cy="42783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endParaRPr lang="en-US" sz="800" dirty="0">
              <a:cs typeface="Arial" pitchFamily="34" charset="0"/>
            </a:endParaRPr>
          </a:p>
          <a:p>
            <a:pPr algn="ctr"/>
            <a:r>
              <a:rPr lang="en-US" sz="800" dirty="0">
                <a:cs typeface="Arial" pitchFamily="34" charset="0"/>
              </a:rPr>
              <a:t>T-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0" name="Rectangle 89"/>
          <p:cNvSpPr>
            <a:spLocks noChangeArrowheads="1"/>
          </p:cNvSpPr>
          <p:nvPr/>
        </p:nvSpPr>
        <p:spPr bwMode="auto">
          <a:xfrm>
            <a:off x="5407841" y="7356475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1" name="Straight Connector 131"/>
          <p:cNvCxnSpPr>
            <a:cxnSpLocks noChangeShapeType="1"/>
            <a:stCxn id="21648" idx="2"/>
            <a:endCxn id="21650" idx="3"/>
          </p:cNvCxnSpPr>
          <p:nvPr/>
        </p:nvCxnSpPr>
        <p:spPr bwMode="auto">
          <a:xfrm flipH="1">
            <a:off x="5548642" y="7426854"/>
            <a:ext cx="2980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2" name="TextBox 160"/>
          <p:cNvSpPr txBox="1">
            <a:spLocks noChangeArrowheads="1"/>
          </p:cNvSpPr>
          <p:nvPr/>
        </p:nvSpPr>
        <p:spPr bwMode="auto">
          <a:xfrm>
            <a:off x="5583841" y="7467601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3" name="TextBox 140"/>
          <p:cNvSpPr txBox="1">
            <a:spLocks noChangeArrowheads="1"/>
          </p:cNvSpPr>
          <p:nvPr/>
        </p:nvSpPr>
        <p:spPr bwMode="auto">
          <a:xfrm>
            <a:off x="8690710" y="7034212"/>
            <a:ext cx="2100888" cy="3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r>
              <a:rPr lang="en-US" sz="900" dirty="0">
                <a:cs typeface="Arial" pitchFamily="34" charset="0"/>
              </a:rPr>
              <a:t>Transparent Service Interface</a:t>
            </a:r>
          </a:p>
          <a:p>
            <a:r>
              <a:rPr lang="en-US" sz="900" dirty="0">
                <a:cs typeface="Arial" pitchFamily="34" charset="0"/>
              </a:rPr>
              <a:t>(un-,  C-,  S-, I-Tagged)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54" name="Rectangle 46"/>
          <p:cNvSpPr>
            <a:spLocks noChangeArrowheads="1"/>
          </p:cNvSpPr>
          <p:nvPr/>
        </p:nvSpPr>
        <p:spPr bwMode="auto">
          <a:xfrm>
            <a:off x="4044303" y="7334250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55" name="Rectangle 87"/>
          <p:cNvSpPr>
            <a:spLocks noChangeArrowheads="1"/>
          </p:cNvSpPr>
          <p:nvPr/>
        </p:nvSpPr>
        <p:spPr bwMode="auto">
          <a:xfrm>
            <a:off x="4979882" y="7336103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6" name="Straight Connector 90"/>
          <p:cNvCxnSpPr>
            <a:cxnSpLocks noChangeShapeType="1"/>
            <a:stCxn id="21655" idx="1"/>
            <a:endCxn id="21657" idx="6"/>
          </p:cNvCxnSpPr>
          <p:nvPr/>
        </p:nvCxnSpPr>
        <p:spPr bwMode="auto">
          <a:xfrm rot="10800000">
            <a:off x="4635292" y="7404630"/>
            <a:ext cx="344590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7" name="Oval 91"/>
          <p:cNvSpPr>
            <a:spLocks noChangeArrowheads="1"/>
          </p:cNvSpPr>
          <p:nvPr/>
        </p:nvSpPr>
        <p:spPr bwMode="auto">
          <a:xfrm>
            <a:off x="4490787" y="7334250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8" name="Straight Connector 92"/>
          <p:cNvCxnSpPr>
            <a:cxnSpLocks noChangeShapeType="1"/>
            <a:stCxn id="21657" idx="2"/>
            <a:endCxn id="21654" idx="3"/>
          </p:cNvCxnSpPr>
          <p:nvPr/>
        </p:nvCxnSpPr>
        <p:spPr bwMode="auto">
          <a:xfrm rot="10800000">
            <a:off x="4186954" y="7404629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9" name="TextBox 169"/>
          <p:cNvSpPr txBox="1">
            <a:spLocks noChangeArrowheads="1"/>
          </p:cNvSpPr>
          <p:nvPr/>
        </p:nvSpPr>
        <p:spPr bwMode="auto">
          <a:xfrm>
            <a:off x="4740892" y="7443523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0" name="TextBox 170"/>
          <p:cNvSpPr txBox="1">
            <a:spLocks noChangeArrowheads="1"/>
          </p:cNvSpPr>
          <p:nvPr/>
        </p:nvSpPr>
        <p:spPr bwMode="auto">
          <a:xfrm>
            <a:off x="4222155" y="7443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1" name="Rectangle 564"/>
          <p:cNvSpPr>
            <a:spLocks noChangeArrowheads="1"/>
          </p:cNvSpPr>
          <p:nvPr/>
        </p:nvSpPr>
        <p:spPr bwMode="auto">
          <a:xfrm>
            <a:off x="7612476" y="5654412"/>
            <a:ext cx="570611" cy="13964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62" name="Rectangle 549"/>
          <p:cNvSpPr>
            <a:spLocks noChangeArrowheads="1"/>
          </p:cNvSpPr>
          <p:nvPr/>
        </p:nvSpPr>
        <p:spPr bwMode="auto">
          <a:xfrm>
            <a:off x="7612477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3" name="Rectangle 552"/>
          <p:cNvSpPr>
            <a:spLocks noChangeArrowheads="1"/>
          </p:cNvSpPr>
          <p:nvPr/>
        </p:nvSpPr>
        <p:spPr bwMode="auto">
          <a:xfrm>
            <a:off x="8042287" y="6100763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4" name="Straight Connector 561"/>
          <p:cNvCxnSpPr>
            <a:cxnSpLocks noChangeShapeType="1"/>
            <a:endCxn id="21665" idx="6"/>
          </p:cNvCxnSpPr>
          <p:nvPr/>
        </p:nvCxnSpPr>
        <p:spPr bwMode="auto">
          <a:xfrm rot="10800000">
            <a:off x="8670330" y="6172994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5" name="Oval 562"/>
          <p:cNvSpPr>
            <a:spLocks noChangeArrowheads="1"/>
          </p:cNvSpPr>
          <p:nvPr/>
        </p:nvSpPr>
        <p:spPr bwMode="auto">
          <a:xfrm>
            <a:off x="8529530" y="6100763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6" name="Straight Connector 563"/>
          <p:cNvCxnSpPr>
            <a:cxnSpLocks noChangeShapeType="1"/>
            <a:stCxn id="21665" idx="2"/>
            <a:endCxn id="21663" idx="3"/>
          </p:cNvCxnSpPr>
          <p:nvPr/>
        </p:nvCxnSpPr>
        <p:spPr bwMode="auto">
          <a:xfrm flipH="1">
            <a:off x="8183087" y="6171142"/>
            <a:ext cx="3464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7" name="Rectangle 565"/>
          <p:cNvSpPr>
            <a:spLocks noChangeArrowheads="1"/>
          </p:cNvSpPr>
          <p:nvPr/>
        </p:nvSpPr>
        <p:spPr bwMode="auto">
          <a:xfrm>
            <a:off x="5385610" y="586925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8" name="Rectangle 566"/>
          <p:cNvSpPr>
            <a:spLocks noChangeArrowheads="1"/>
          </p:cNvSpPr>
          <p:nvPr/>
        </p:nvSpPr>
        <p:spPr bwMode="auto">
          <a:xfrm>
            <a:off x="5385610" y="5584032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9" name="Rectangle 567"/>
          <p:cNvSpPr>
            <a:spLocks noChangeArrowheads="1"/>
          </p:cNvSpPr>
          <p:nvPr/>
        </p:nvSpPr>
        <p:spPr bwMode="auto">
          <a:xfrm>
            <a:off x="6337864" y="5513653"/>
            <a:ext cx="570611" cy="56858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70" name="Rectangle 568"/>
          <p:cNvSpPr>
            <a:spLocks noChangeArrowheads="1"/>
          </p:cNvSpPr>
          <p:nvPr/>
        </p:nvSpPr>
        <p:spPr bwMode="auto">
          <a:xfrm>
            <a:off x="6337864" y="558403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1" name="Rectangle 569"/>
          <p:cNvSpPr>
            <a:spLocks noChangeArrowheads="1"/>
          </p:cNvSpPr>
          <p:nvPr/>
        </p:nvSpPr>
        <p:spPr bwMode="auto">
          <a:xfrm>
            <a:off x="6337864" y="5869253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2" name="Rectangle 570"/>
          <p:cNvSpPr>
            <a:spLocks noChangeArrowheads="1"/>
          </p:cNvSpPr>
          <p:nvPr/>
        </p:nvSpPr>
        <p:spPr bwMode="auto">
          <a:xfrm>
            <a:off x="6763970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3" name="Straight Connector 571"/>
          <p:cNvCxnSpPr>
            <a:cxnSpLocks noChangeShapeType="1"/>
            <a:stCxn id="21671" idx="1"/>
            <a:endCxn id="21674" idx="6"/>
          </p:cNvCxnSpPr>
          <p:nvPr/>
        </p:nvCxnSpPr>
        <p:spPr bwMode="auto">
          <a:xfrm rot="10800000">
            <a:off x="5974747" y="5939632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4" name="Oval 572"/>
          <p:cNvSpPr>
            <a:spLocks noChangeArrowheads="1"/>
          </p:cNvSpPr>
          <p:nvPr/>
        </p:nvSpPr>
        <p:spPr bwMode="auto">
          <a:xfrm>
            <a:off x="5833947" y="5869253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5" name="Straight Connector 573"/>
          <p:cNvCxnSpPr>
            <a:cxnSpLocks noChangeShapeType="1"/>
            <a:stCxn id="21674" idx="2"/>
            <a:endCxn id="21667" idx="3"/>
          </p:cNvCxnSpPr>
          <p:nvPr/>
        </p:nvCxnSpPr>
        <p:spPr bwMode="auto">
          <a:xfrm rot="10800000">
            <a:off x="5530115" y="5939632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6" name="Straight Connector 574"/>
          <p:cNvCxnSpPr>
            <a:cxnSpLocks noChangeShapeType="1"/>
            <a:stCxn id="21670" idx="1"/>
            <a:endCxn id="21677" idx="6"/>
          </p:cNvCxnSpPr>
          <p:nvPr/>
        </p:nvCxnSpPr>
        <p:spPr bwMode="auto">
          <a:xfrm rot="10800000">
            <a:off x="5974747" y="5654411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7" name="Oval 575"/>
          <p:cNvSpPr>
            <a:spLocks noChangeArrowheads="1"/>
          </p:cNvSpPr>
          <p:nvPr/>
        </p:nvSpPr>
        <p:spPr bwMode="auto">
          <a:xfrm>
            <a:off x="5833947" y="5584032"/>
            <a:ext cx="140800" cy="144463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8" name="Straight Connector 576"/>
          <p:cNvCxnSpPr>
            <a:cxnSpLocks noChangeShapeType="1"/>
            <a:stCxn id="21677" idx="2"/>
            <a:endCxn id="21668" idx="3"/>
          </p:cNvCxnSpPr>
          <p:nvPr/>
        </p:nvCxnSpPr>
        <p:spPr bwMode="auto">
          <a:xfrm rot="10800000">
            <a:off x="5530115" y="5654411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9" name="Straight Connector 577"/>
          <p:cNvCxnSpPr>
            <a:cxnSpLocks noChangeShapeType="1"/>
            <a:stCxn id="21662" idx="1"/>
            <a:endCxn id="21680" idx="6"/>
          </p:cNvCxnSpPr>
          <p:nvPr/>
        </p:nvCxnSpPr>
        <p:spPr bwMode="auto">
          <a:xfrm rot="10800000">
            <a:off x="7329022" y="579887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0" name="Oval 578"/>
          <p:cNvSpPr>
            <a:spLocks noChangeArrowheads="1"/>
          </p:cNvSpPr>
          <p:nvPr/>
        </p:nvSpPr>
        <p:spPr bwMode="auto">
          <a:xfrm>
            <a:off x="7186371" y="5728495"/>
            <a:ext cx="142652" cy="14075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1" name="Straight Connector 579"/>
          <p:cNvCxnSpPr>
            <a:cxnSpLocks noChangeShapeType="1"/>
            <a:stCxn id="21680" idx="2"/>
            <a:endCxn id="21672" idx="3"/>
          </p:cNvCxnSpPr>
          <p:nvPr/>
        </p:nvCxnSpPr>
        <p:spPr bwMode="auto">
          <a:xfrm rot="10800000">
            <a:off x="6908475" y="5798874"/>
            <a:ext cx="27789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82" name="Straight Connector 587"/>
          <p:cNvCxnSpPr>
            <a:cxnSpLocks noChangeShapeType="1"/>
            <a:stCxn id="21686" idx="1"/>
            <a:endCxn id="21683" idx="6"/>
          </p:cNvCxnSpPr>
          <p:nvPr/>
        </p:nvCxnSpPr>
        <p:spPr bwMode="auto">
          <a:xfrm rot="10800000">
            <a:off x="7329022" y="64396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3" name="Oval 588"/>
          <p:cNvSpPr>
            <a:spLocks noChangeArrowheads="1"/>
          </p:cNvSpPr>
          <p:nvPr/>
        </p:nvSpPr>
        <p:spPr bwMode="auto">
          <a:xfrm>
            <a:off x="7186371" y="6367463"/>
            <a:ext cx="142652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4" name="Straight Connector 589"/>
          <p:cNvCxnSpPr>
            <a:cxnSpLocks noChangeShapeType="1"/>
            <a:stCxn id="21683" idx="2"/>
            <a:endCxn id="21685" idx="3"/>
          </p:cNvCxnSpPr>
          <p:nvPr/>
        </p:nvCxnSpPr>
        <p:spPr bwMode="auto">
          <a:xfrm rot="10800000">
            <a:off x="5530115" y="64396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5" name="Rectangle 590"/>
          <p:cNvSpPr>
            <a:spLocks noChangeArrowheads="1"/>
          </p:cNvSpPr>
          <p:nvPr/>
        </p:nvSpPr>
        <p:spPr bwMode="auto">
          <a:xfrm>
            <a:off x="5385610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6" name="Rectangle 592"/>
          <p:cNvSpPr>
            <a:spLocks noChangeArrowheads="1"/>
          </p:cNvSpPr>
          <p:nvPr/>
        </p:nvSpPr>
        <p:spPr bwMode="auto">
          <a:xfrm>
            <a:off x="7612477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7" name="TextBox 165"/>
          <p:cNvSpPr txBox="1">
            <a:spLocks noChangeArrowheads="1"/>
          </p:cNvSpPr>
          <p:nvPr/>
        </p:nvSpPr>
        <p:spPr bwMode="auto">
          <a:xfrm>
            <a:off x="6945528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8" name="TextBox 166"/>
          <p:cNvSpPr txBox="1">
            <a:spLocks noChangeArrowheads="1"/>
          </p:cNvSpPr>
          <p:nvPr/>
        </p:nvSpPr>
        <p:spPr bwMode="auto">
          <a:xfrm>
            <a:off x="7353107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9" name="TextBox 167"/>
          <p:cNvSpPr txBox="1">
            <a:spLocks noChangeArrowheads="1"/>
          </p:cNvSpPr>
          <p:nvPr/>
        </p:nvSpPr>
        <p:spPr bwMode="auto">
          <a:xfrm>
            <a:off x="7364223" y="64619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0" name="TextBox 185"/>
          <p:cNvSpPr txBox="1">
            <a:spLocks noChangeArrowheads="1"/>
          </p:cNvSpPr>
          <p:nvPr/>
        </p:nvSpPr>
        <p:spPr bwMode="auto">
          <a:xfrm>
            <a:off x="5559757" y="567107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1" name="TextBox 186"/>
          <p:cNvSpPr txBox="1">
            <a:spLocks noChangeArrowheads="1"/>
          </p:cNvSpPr>
          <p:nvPr/>
        </p:nvSpPr>
        <p:spPr bwMode="auto">
          <a:xfrm>
            <a:off x="5559757" y="595444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2" name="TextBox 187"/>
          <p:cNvSpPr txBox="1">
            <a:spLocks noChangeArrowheads="1"/>
          </p:cNvSpPr>
          <p:nvPr/>
        </p:nvSpPr>
        <p:spPr bwMode="auto">
          <a:xfrm>
            <a:off x="5548642" y="645080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3" name="TextBox 189"/>
          <p:cNvSpPr txBox="1">
            <a:spLocks noChangeArrowheads="1"/>
          </p:cNvSpPr>
          <p:nvPr/>
        </p:nvSpPr>
        <p:spPr bwMode="auto">
          <a:xfrm>
            <a:off x="5548642" y="690641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4" name="TextBox 191"/>
          <p:cNvSpPr txBox="1">
            <a:spLocks noChangeArrowheads="1"/>
          </p:cNvSpPr>
          <p:nvPr/>
        </p:nvSpPr>
        <p:spPr bwMode="auto">
          <a:xfrm>
            <a:off x="8201614" y="6191515"/>
            <a:ext cx="29456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5" name="Rectangle 196"/>
          <p:cNvSpPr>
            <a:spLocks noChangeArrowheads="1"/>
          </p:cNvSpPr>
          <p:nvPr/>
        </p:nvSpPr>
        <p:spPr bwMode="auto">
          <a:xfrm>
            <a:off x="7612477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6" name="Straight Connector 197"/>
          <p:cNvCxnSpPr>
            <a:cxnSpLocks noChangeShapeType="1"/>
            <a:stCxn id="21695" idx="1"/>
            <a:endCxn id="21697" idx="6"/>
          </p:cNvCxnSpPr>
          <p:nvPr/>
        </p:nvCxnSpPr>
        <p:spPr bwMode="auto">
          <a:xfrm rot="10800000">
            <a:off x="7329022" y="68841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7" name="Oval 198"/>
          <p:cNvSpPr>
            <a:spLocks noChangeArrowheads="1"/>
          </p:cNvSpPr>
          <p:nvPr/>
        </p:nvSpPr>
        <p:spPr bwMode="auto">
          <a:xfrm>
            <a:off x="7186371" y="6811963"/>
            <a:ext cx="142652" cy="144463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8" name="Straight Connector 199"/>
          <p:cNvCxnSpPr>
            <a:cxnSpLocks noChangeShapeType="1"/>
            <a:stCxn id="21697" idx="2"/>
            <a:endCxn id="21699" idx="3"/>
          </p:cNvCxnSpPr>
          <p:nvPr/>
        </p:nvCxnSpPr>
        <p:spPr bwMode="auto">
          <a:xfrm rot="10800000">
            <a:off x="5530115" y="68841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9" name="Rectangle 200"/>
          <p:cNvSpPr>
            <a:spLocks noChangeArrowheads="1"/>
          </p:cNvSpPr>
          <p:nvPr/>
        </p:nvSpPr>
        <p:spPr bwMode="auto">
          <a:xfrm>
            <a:off x="5385610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00" name="TextBox 202"/>
          <p:cNvSpPr txBox="1">
            <a:spLocks noChangeArrowheads="1"/>
          </p:cNvSpPr>
          <p:nvPr/>
        </p:nvSpPr>
        <p:spPr bwMode="auto">
          <a:xfrm>
            <a:off x="7364223" y="69064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1" name="TextBox 203"/>
          <p:cNvSpPr txBox="1">
            <a:spLocks noChangeArrowheads="1"/>
          </p:cNvSpPr>
          <p:nvPr/>
        </p:nvSpPr>
        <p:spPr bwMode="auto">
          <a:xfrm>
            <a:off x="6097021" y="5680340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2" name="TextBox 205"/>
          <p:cNvSpPr txBox="1">
            <a:spLocks noChangeArrowheads="1"/>
          </p:cNvSpPr>
          <p:nvPr/>
        </p:nvSpPr>
        <p:spPr bwMode="auto">
          <a:xfrm>
            <a:off x="6097021" y="5963708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3" name="TextBox 217"/>
          <p:cNvSpPr txBox="1">
            <a:spLocks noChangeArrowheads="1"/>
          </p:cNvSpPr>
          <p:nvPr/>
        </p:nvSpPr>
        <p:spPr bwMode="auto">
          <a:xfrm>
            <a:off x="5833947" y="6724915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4" name="TextBox 143"/>
          <p:cNvSpPr txBox="1">
            <a:spLocks noChangeArrowheads="1"/>
          </p:cNvSpPr>
          <p:nvPr/>
        </p:nvSpPr>
        <p:spPr bwMode="auto">
          <a:xfrm>
            <a:off x="8709236" y="5863696"/>
            <a:ext cx="1737771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 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705" name="TextBox 140"/>
          <p:cNvSpPr txBox="1">
            <a:spLocks noChangeArrowheads="1"/>
          </p:cNvSpPr>
          <p:nvPr/>
        </p:nvSpPr>
        <p:spPr bwMode="auto">
          <a:xfrm>
            <a:off x="5854326" y="6267450"/>
            <a:ext cx="1280171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6" name="TextBox 217"/>
          <p:cNvSpPr txBox="1">
            <a:spLocks noChangeArrowheads="1"/>
          </p:cNvSpPr>
          <p:nvPr/>
        </p:nvSpPr>
        <p:spPr bwMode="auto">
          <a:xfrm>
            <a:off x="6830665" y="5300663"/>
            <a:ext cx="1424675" cy="31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7" name="Freeform 425"/>
          <p:cNvSpPr>
            <a:spLocks/>
          </p:cNvSpPr>
          <p:nvPr/>
        </p:nvSpPr>
        <p:spPr bwMode="auto">
          <a:xfrm>
            <a:off x="7480938" y="5543286"/>
            <a:ext cx="98190" cy="237067"/>
          </a:xfrm>
          <a:custGeom>
            <a:avLst/>
            <a:gdLst>
              <a:gd name="T0" fmla="*/ 0 w 115614"/>
              <a:gd name="T1" fmla="*/ 2548 h 276773"/>
              <a:gd name="T2" fmla="*/ 359 w 115614"/>
              <a:gd name="T3" fmla="*/ 418 h 276773"/>
              <a:gd name="T4" fmla="*/ 988 w 115614"/>
              <a:gd name="T5" fmla="*/ 32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708" name="Straight Arrow Connector 448"/>
          <p:cNvCxnSpPr>
            <a:cxnSpLocks noChangeShapeType="1"/>
          </p:cNvCxnSpPr>
          <p:nvPr/>
        </p:nvCxnSpPr>
        <p:spPr bwMode="auto">
          <a:xfrm>
            <a:off x="4064681" y="820474"/>
            <a:ext cx="4390744" cy="185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09" name="TextBox 169"/>
          <p:cNvSpPr txBox="1">
            <a:spLocks noChangeArrowheads="1"/>
          </p:cNvSpPr>
          <p:nvPr/>
        </p:nvSpPr>
        <p:spPr bwMode="auto">
          <a:xfrm>
            <a:off x="5163294" y="559329"/>
            <a:ext cx="2367667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Tributary Port </a:t>
            </a:r>
            <a:r>
              <a:rPr lang="en-US" sz="1200" dirty="0" err="1">
                <a:cs typeface="Arial" pitchFamily="34" charset="0"/>
              </a:rPr>
              <a:t>functonality</a:t>
            </a:r>
            <a:endParaRPr lang="en-GB" sz="1200" dirty="0">
              <a:cs typeface="Arial" pitchFamily="34" charset="0"/>
            </a:endParaRPr>
          </a:p>
        </p:txBody>
      </p:sp>
      <p:cxnSp>
        <p:nvCxnSpPr>
          <p:cNvPr id="21710" name="Straight Arrow Connector 450"/>
          <p:cNvCxnSpPr>
            <a:cxnSpLocks noChangeShapeType="1"/>
          </p:cNvCxnSpPr>
          <p:nvPr/>
        </p:nvCxnSpPr>
        <p:spPr bwMode="auto">
          <a:xfrm flipV="1">
            <a:off x="3535387" y="820474"/>
            <a:ext cx="345884" cy="257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11" name="TextBox 169"/>
          <p:cNvSpPr txBox="1">
            <a:spLocks noChangeArrowheads="1"/>
          </p:cNvSpPr>
          <p:nvPr/>
        </p:nvSpPr>
        <p:spPr bwMode="auto">
          <a:xfrm>
            <a:off x="3103339" y="583407"/>
            <a:ext cx="1152128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</a:t>
            </a:r>
            <a:r>
              <a:rPr lang="en-US" sz="1200" dirty="0" smtClean="0">
                <a:cs typeface="Arial" pitchFamily="34" charset="0"/>
              </a:rPr>
              <a:t>Port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1712" name="TextBox 437"/>
          <p:cNvSpPr txBox="1">
            <a:spLocks noChangeArrowheads="1"/>
          </p:cNvSpPr>
          <p:nvPr/>
        </p:nvSpPr>
        <p:spPr bwMode="auto">
          <a:xfrm>
            <a:off x="4338870" y="7256463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3" name="TextBox 438"/>
          <p:cNvSpPr txBox="1">
            <a:spLocks noChangeArrowheads="1"/>
          </p:cNvSpPr>
          <p:nvPr/>
        </p:nvSpPr>
        <p:spPr bwMode="auto">
          <a:xfrm>
            <a:off x="4418534" y="4243124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4" name="TextBox 442"/>
          <p:cNvSpPr txBox="1">
            <a:spLocks noChangeArrowheads="1"/>
          </p:cNvSpPr>
          <p:nvPr/>
        </p:nvSpPr>
        <p:spPr bwMode="auto">
          <a:xfrm>
            <a:off x="1752524" y="1408212"/>
            <a:ext cx="1422823" cy="70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92" tIns="53346" rIns="106692" bIns="53346">
            <a:spAutoFit/>
          </a:bodyPr>
          <a:lstStyle/>
          <a:p>
            <a:pPr algn="ctr"/>
            <a:r>
              <a:rPr lang="en-US" sz="1300" dirty="0">
                <a:cs typeface="Arial" pitchFamily="34" charset="0"/>
              </a:rPr>
              <a:t>To/from PEB  &amp; </a:t>
            </a:r>
            <a:r>
              <a:rPr lang="en-US" sz="1300" dirty="0" smtClean="0">
                <a:cs typeface="Arial" pitchFamily="34" charset="0"/>
              </a:rPr>
              <a:t>PB </a:t>
            </a:r>
            <a:r>
              <a:rPr lang="en-US" sz="1300" dirty="0">
                <a:cs typeface="Arial" pitchFamily="34" charset="0"/>
              </a:rPr>
              <a:t>&amp; </a:t>
            </a:r>
            <a:r>
              <a:rPr lang="en-US" sz="1300" dirty="0" smtClean="0">
                <a:cs typeface="Arial" pitchFamily="34" charset="0"/>
              </a:rPr>
              <a:t>IBBEB </a:t>
            </a:r>
            <a:r>
              <a:rPr lang="en-US" sz="1300" dirty="0">
                <a:cs typeface="Arial" pitchFamily="34" charset="0"/>
              </a:rPr>
              <a:t>&amp; </a:t>
            </a:r>
            <a:r>
              <a:rPr lang="en-US" sz="1300" dirty="0" smtClean="0">
                <a:cs typeface="Arial" pitchFamily="34" charset="0"/>
              </a:rPr>
              <a:t>MEF </a:t>
            </a:r>
            <a:r>
              <a:rPr lang="en-US" sz="1300" dirty="0">
                <a:cs typeface="Arial" pitchFamily="34" charset="0"/>
              </a:rPr>
              <a:t>E-NNI 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1716" name="Straight Connector 37"/>
          <p:cNvCxnSpPr>
            <a:cxnSpLocks noChangeShapeType="1"/>
            <a:endCxn id="21720" idx="6"/>
          </p:cNvCxnSpPr>
          <p:nvPr/>
        </p:nvCxnSpPr>
        <p:spPr bwMode="auto">
          <a:xfrm rot="10800000">
            <a:off x="3188210" y="146499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17" name="Straight Connector 39"/>
          <p:cNvCxnSpPr>
            <a:cxnSpLocks noChangeShapeType="1"/>
            <a:stCxn id="21720" idx="6"/>
            <a:endCxn id="21725" idx="1"/>
          </p:cNvCxnSpPr>
          <p:nvPr/>
        </p:nvCxnSpPr>
        <p:spPr bwMode="auto">
          <a:xfrm>
            <a:off x="3188210" y="1463146"/>
            <a:ext cx="42054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18" name="TextBox 212"/>
          <p:cNvSpPr txBox="1">
            <a:spLocks noChangeArrowheads="1"/>
          </p:cNvSpPr>
          <p:nvPr/>
        </p:nvSpPr>
        <p:spPr bwMode="auto">
          <a:xfrm>
            <a:off x="3273431" y="147611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19" name="Straight Connector 36"/>
          <p:cNvCxnSpPr>
            <a:cxnSpLocks noChangeShapeType="1"/>
            <a:stCxn id="21720" idx="2"/>
          </p:cNvCxnSpPr>
          <p:nvPr/>
        </p:nvCxnSpPr>
        <p:spPr bwMode="auto">
          <a:xfrm rot="10800000">
            <a:off x="2760252" y="146499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20" name="Oval 38"/>
          <p:cNvSpPr>
            <a:spLocks noChangeArrowheads="1"/>
          </p:cNvSpPr>
          <p:nvPr/>
        </p:nvSpPr>
        <p:spPr bwMode="auto">
          <a:xfrm>
            <a:off x="3043705" y="139276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5" name="Rectangle 46"/>
          <p:cNvSpPr>
            <a:spLocks noChangeArrowheads="1"/>
          </p:cNvSpPr>
          <p:nvPr/>
        </p:nvSpPr>
        <p:spPr bwMode="auto">
          <a:xfrm>
            <a:off x="3608759" y="13946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39" name="Straight Connector 37"/>
          <p:cNvCxnSpPr>
            <a:cxnSpLocks noChangeShapeType="1"/>
            <a:endCxn id="21743" idx="6"/>
          </p:cNvCxnSpPr>
          <p:nvPr/>
        </p:nvCxnSpPr>
        <p:spPr bwMode="auto">
          <a:xfrm rot="10800000">
            <a:off x="3188210" y="2103967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40" name="Straight Connector 39"/>
          <p:cNvCxnSpPr>
            <a:cxnSpLocks noChangeShapeType="1"/>
            <a:stCxn id="21743" idx="6"/>
            <a:endCxn id="21748" idx="1"/>
          </p:cNvCxnSpPr>
          <p:nvPr/>
        </p:nvCxnSpPr>
        <p:spPr bwMode="auto">
          <a:xfrm>
            <a:off x="3188210" y="2102116"/>
            <a:ext cx="420549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1" name="TextBox 212"/>
          <p:cNvSpPr txBox="1">
            <a:spLocks noChangeArrowheads="1"/>
          </p:cNvSpPr>
          <p:nvPr/>
        </p:nvSpPr>
        <p:spPr bwMode="auto">
          <a:xfrm>
            <a:off x="3273431" y="211508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42" name="Straight Connector 36"/>
          <p:cNvCxnSpPr>
            <a:cxnSpLocks noChangeShapeType="1"/>
            <a:stCxn id="21743" idx="2"/>
          </p:cNvCxnSpPr>
          <p:nvPr/>
        </p:nvCxnSpPr>
        <p:spPr bwMode="auto">
          <a:xfrm rot="10800000">
            <a:off x="2760252" y="210396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3" name="Oval 38"/>
          <p:cNvSpPr>
            <a:spLocks noChangeArrowheads="1"/>
          </p:cNvSpPr>
          <p:nvPr/>
        </p:nvSpPr>
        <p:spPr bwMode="auto">
          <a:xfrm>
            <a:off x="3043705" y="203173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8" name="Rectangle 46"/>
          <p:cNvSpPr>
            <a:spLocks noChangeArrowheads="1"/>
          </p:cNvSpPr>
          <p:nvPr/>
        </p:nvSpPr>
        <p:spPr bwMode="auto">
          <a:xfrm>
            <a:off x="3608759" y="203358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62" name="Straight Connector 37"/>
          <p:cNvCxnSpPr>
            <a:cxnSpLocks noChangeShapeType="1"/>
            <a:endCxn id="21766" idx="6"/>
          </p:cNvCxnSpPr>
          <p:nvPr/>
        </p:nvCxnSpPr>
        <p:spPr bwMode="auto">
          <a:xfrm rot="10800000">
            <a:off x="3147452" y="292444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63" name="Straight Connector 39"/>
          <p:cNvCxnSpPr>
            <a:cxnSpLocks noChangeShapeType="1"/>
            <a:stCxn id="21766" idx="6"/>
            <a:endCxn id="21771" idx="1"/>
          </p:cNvCxnSpPr>
          <p:nvPr/>
        </p:nvCxnSpPr>
        <p:spPr bwMode="auto">
          <a:xfrm>
            <a:off x="3147452" y="2922587"/>
            <a:ext cx="459453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4" name="TextBox 212"/>
          <p:cNvSpPr txBox="1">
            <a:spLocks noChangeArrowheads="1"/>
          </p:cNvSpPr>
          <p:nvPr/>
        </p:nvSpPr>
        <p:spPr bwMode="auto">
          <a:xfrm>
            <a:off x="3271579" y="2935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65" name="Straight Connector 36"/>
          <p:cNvCxnSpPr>
            <a:cxnSpLocks noChangeShapeType="1"/>
            <a:stCxn id="21766" idx="2"/>
          </p:cNvCxnSpPr>
          <p:nvPr/>
        </p:nvCxnSpPr>
        <p:spPr bwMode="auto">
          <a:xfrm rot="10800000">
            <a:off x="2719494" y="292444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6" name="Oval 38"/>
          <p:cNvSpPr>
            <a:spLocks noChangeArrowheads="1"/>
          </p:cNvSpPr>
          <p:nvPr/>
        </p:nvSpPr>
        <p:spPr bwMode="auto">
          <a:xfrm>
            <a:off x="3002947" y="285220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1" name="Rectangle 46"/>
          <p:cNvSpPr>
            <a:spLocks noChangeArrowheads="1"/>
          </p:cNvSpPr>
          <p:nvPr/>
        </p:nvSpPr>
        <p:spPr bwMode="auto">
          <a:xfrm>
            <a:off x="3606905" y="2854061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3991038" y="724136"/>
            <a:ext cx="6470644" cy="3192355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3991038" y="4000500"/>
            <a:ext cx="6470644" cy="378042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 bwMode="auto">
          <a:xfrm>
            <a:off x="9033098" y="3496445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TextBox 291"/>
          <p:cNvSpPr txBox="1"/>
          <p:nvPr/>
        </p:nvSpPr>
        <p:spPr bwMode="auto">
          <a:xfrm>
            <a:off x="9033098" y="7421848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4" name="TextBox 293"/>
          <p:cNvSpPr txBox="1"/>
          <p:nvPr/>
        </p:nvSpPr>
        <p:spPr bwMode="auto">
          <a:xfrm>
            <a:off x="1879203" y="3221381"/>
            <a:ext cx="1736483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1&amp;2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799083" y="4666570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Regular PNP ports are capable to support any EC type</a:t>
            </a: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EC Type 2 UNI-N tributary ports are added to PEB node</a:t>
            </a:r>
          </a:p>
        </p:txBody>
      </p:sp>
      <p:sp>
        <p:nvSpPr>
          <p:cNvPr id="295" name="Rectangle 294"/>
          <p:cNvSpPr/>
          <p:nvPr/>
        </p:nvSpPr>
        <p:spPr bwMode="auto">
          <a:xfrm>
            <a:off x="1879203" y="1060173"/>
            <a:ext cx="1943767" cy="252028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"/>
          <p:cNvSpPr>
            <a:spLocks noChangeArrowheads="1"/>
          </p:cNvSpPr>
          <p:nvPr/>
        </p:nvSpPr>
        <p:spPr bwMode="auto">
          <a:xfrm flipH="1">
            <a:off x="3103339" y="563034"/>
            <a:ext cx="5509560" cy="73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4" name="Title 279"/>
          <p:cNvSpPr txBox="1">
            <a:spLocks/>
          </p:cNvSpPr>
          <p:nvPr/>
        </p:nvSpPr>
        <p:spPr>
          <a:xfrm rot="16200000">
            <a:off x="-3564966" y="3722335"/>
            <a:ext cx="7843631" cy="713699"/>
          </a:xfrm>
          <a:prstGeom prst="rect">
            <a:avLst/>
          </a:prstGeom>
        </p:spPr>
        <p:txBody>
          <a:bodyPr lIns="106692" tIns="53346" rIns="106692" bIns="53346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Alternative EC Type I&amp;II supp. TEB</a:t>
            </a:r>
            <a:endParaRPr kumimoji="0" lang="en-GB" sz="35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149"/>
          <p:cNvSpPr txBox="1">
            <a:spLocks noChangeArrowheads="1"/>
          </p:cNvSpPr>
          <p:nvPr/>
        </p:nvSpPr>
        <p:spPr bwMode="auto">
          <a:xfrm>
            <a:off x="2119240" y="1126067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6" name="Rectangle 127"/>
          <p:cNvSpPr>
            <a:spLocks noChangeArrowheads="1"/>
          </p:cNvSpPr>
          <p:nvPr/>
        </p:nvSpPr>
        <p:spPr bwMode="auto">
          <a:xfrm>
            <a:off x="3617423" y="860376"/>
            <a:ext cx="569492" cy="69481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 smtClean="0">
                <a:cs typeface="Arial" pitchFamily="34" charset="0"/>
              </a:rPr>
              <a:t>S-VLAN </a:t>
            </a:r>
            <a:r>
              <a:rPr lang="en-US" sz="1400" dirty="0">
                <a:cs typeface="Arial" pitchFamily="34" charset="0"/>
              </a:rPr>
              <a:t>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" name="Rectangle 564"/>
          <p:cNvSpPr>
            <a:spLocks noChangeArrowheads="1"/>
          </p:cNvSpPr>
          <p:nvPr/>
        </p:nvSpPr>
        <p:spPr bwMode="auto">
          <a:xfrm>
            <a:off x="6324895" y="2424378"/>
            <a:ext cx="568759" cy="13946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044303" y="12168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4044303" y="931599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0" name="Rectangle 85"/>
          <p:cNvSpPr>
            <a:spLocks noChangeArrowheads="1"/>
          </p:cNvSpPr>
          <p:nvPr/>
        </p:nvSpPr>
        <p:spPr bwMode="auto">
          <a:xfrm>
            <a:off x="4968766" y="861219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11" name="Rectangle 86"/>
          <p:cNvSpPr>
            <a:spLocks noChangeArrowheads="1"/>
          </p:cNvSpPr>
          <p:nvPr/>
        </p:nvSpPr>
        <p:spPr bwMode="auto">
          <a:xfrm>
            <a:off x="4968766" y="931599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2" name="Rectangle 87"/>
          <p:cNvSpPr>
            <a:spLocks noChangeArrowheads="1"/>
          </p:cNvSpPr>
          <p:nvPr/>
        </p:nvSpPr>
        <p:spPr bwMode="auto">
          <a:xfrm>
            <a:off x="4968766" y="1216820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3" name="Rectangle 89"/>
          <p:cNvSpPr>
            <a:spLocks noChangeArrowheads="1"/>
          </p:cNvSpPr>
          <p:nvPr/>
        </p:nvSpPr>
        <p:spPr bwMode="auto">
          <a:xfrm>
            <a:off x="5396726" y="107420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4" name="Straight Connector 90"/>
          <p:cNvCxnSpPr>
            <a:cxnSpLocks noChangeShapeType="1"/>
            <a:stCxn id="12" idx="1"/>
            <a:endCxn id="15" idx="6"/>
          </p:cNvCxnSpPr>
          <p:nvPr/>
        </p:nvCxnSpPr>
        <p:spPr bwMode="auto">
          <a:xfrm rot="10800000">
            <a:off x="4614913" y="1287199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Oval 91"/>
          <p:cNvSpPr>
            <a:spLocks noChangeArrowheads="1"/>
          </p:cNvSpPr>
          <p:nvPr/>
        </p:nvSpPr>
        <p:spPr bwMode="auto">
          <a:xfrm>
            <a:off x="4470409" y="1216820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6" name="Straight Connector 92"/>
          <p:cNvCxnSpPr>
            <a:cxnSpLocks noChangeShapeType="1"/>
            <a:stCxn id="15" idx="2"/>
            <a:endCxn id="8" idx="3"/>
          </p:cNvCxnSpPr>
          <p:nvPr/>
        </p:nvCxnSpPr>
        <p:spPr bwMode="auto">
          <a:xfrm rot="10800000">
            <a:off x="4186954" y="128719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Straight Connector 93"/>
          <p:cNvCxnSpPr>
            <a:cxnSpLocks noChangeShapeType="1"/>
            <a:stCxn id="11" idx="1"/>
            <a:endCxn id="18" idx="6"/>
          </p:cNvCxnSpPr>
          <p:nvPr/>
        </p:nvCxnSpPr>
        <p:spPr bwMode="auto">
          <a:xfrm rot="10800000">
            <a:off x="4614913" y="1001978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Oval 94"/>
          <p:cNvSpPr>
            <a:spLocks noChangeArrowheads="1"/>
          </p:cNvSpPr>
          <p:nvPr/>
        </p:nvSpPr>
        <p:spPr bwMode="auto">
          <a:xfrm>
            <a:off x="4470409" y="931599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9" name="Straight Connector 95"/>
          <p:cNvCxnSpPr>
            <a:cxnSpLocks noChangeShapeType="1"/>
            <a:stCxn id="18" idx="2"/>
            <a:endCxn id="9" idx="3"/>
          </p:cNvCxnSpPr>
          <p:nvPr/>
        </p:nvCxnSpPr>
        <p:spPr bwMode="auto">
          <a:xfrm rot="10800000">
            <a:off x="4186954" y="10019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" name="Straight Connector 99"/>
          <p:cNvCxnSpPr>
            <a:cxnSpLocks noChangeShapeType="1"/>
            <a:endCxn id="21" idx="6"/>
          </p:cNvCxnSpPr>
          <p:nvPr/>
        </p:nvCxnSpPr>
        <p:spPr bwMode="auto">
          <a:xfrm rot="10800000" flipV="1">
            <a:off x="8670330" y="1144587"/>
            <a:ext cx="661391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Oval 100"/>
          <p:cNvSpPr>
            <a:spLocks noChangeArrowheads="1"/>
          </p:cNvSpPr>
          <p:nvPr/>
        </p:nvSpPr>
        <p:spPr bwMode="auto">
          <a:xfrm>
            <a:off x="8529530" y="1074208"/>
            <a:ext cx="140800" cy="142611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2" name="Straight Connector 101"/>
          <p:cNvCxnSpPr>
            <a:cxnSpLocks noChangeShapeType="1"/>
            <a:stCxn id="21" idx="2"/>
            <a:endCxn id="13" idx="3"/>
          </p:cNvCxnSpPr>
          <p:nvPr/>
        </p:nvCxnSpPr>
        <p:spPr bwMode="auto">
          <a:xfrm flipH="1">
            <a:off x="5539378" y="1144588"/>
            <a:ext cx="29901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TextBox 103"/>
          <p:cNvSpPr txBox="1">
            <a:spLocks noChangeArrowheads="1"/>
          </p:cNvSpPr>
          <p:nvPr/>
        </p:nvSpPr>
        <p:spPr bwMode="auto">
          <a:xfrm>
            <a:off x="3103339" y="184077"/>
            <a:ext cx="5509560" cy="375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800" b="1" dirty="0">
                <a:latin typeface="Arial" pitchFamily="34" charset="0"/>
                <a:cs typeface="Arial" pitchFamily="34" charset="0"/>
              </a:rPr>
              <a:t>EC Type 1 &amp; 2 supporting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Transport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Edge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Bridge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160"/>
          <p:cNvSpPr txBox="1">
            <a:spLocks noChangeArrowheads="1"/>
          </p:cNvSpPr>
          <p:nvPr/>
        </p:nvSpPr>
        <p:spPr bwMode="auto">
          <a:xfrm>
            <a:off x="5535673" y="1127920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5" name="Rectangle 549"/>
          <p:cNvSpPr>
            <a:spLocks noChangeArrowheads="1"/>
          </p:cNvSpPr>
          <p:nvPr/>
        </p:nvSpPr>
        <p:spPr bwMode="auto">
          <a:xfrm>
            <a:off x="6323042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" name="Rectangle 552"/>
          <p:cNvSpPr>
            <a:spLocks noChangeArrowheads="1"/>
          </p:cNvSpPr>
          <p:nvPr/>
        </p:nvSpPr>
        <p:spPr bwMode="auto">
          <a:xfrm>
            <a:off x="6758411" y="2868878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7" name="Straight Connector 561"/>
          <p:cNvCxnSpPr>
            <a:cxnSpLocks noChangeShapeType="1"/>
            <a:endCxn id="28" idx="6"/>
          </p:cNvCxnSpPr>
          <p:nvPr/>
        </p:nvCxnSpPr>
        <p:spPr bwMode="auto">
          <a:xfrm rot="10800000">
            <a:off x="8670330" y="2941108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Oval 562"/>
          <p:cNvSpPr>
            <a:spLocks noChangeArrowheads="1"/>
          </p:cNvSpPr>
          <p:nvPr/>
        </p:nvSpPr>
        <p:spPr bwMode="auto">
          <a:xfrm>
            <a:off x="8529530" y="2868878"/>
            <a:ext cx="140800" cy="14261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9" name="Straight Connector 563"/>
          <p:cNvCxnSpPr>
            <a:cxnSpLocks noChangeShapeType="1"/>
            <a:stCxn id="28" idx="2"/>
            <a:endCxn id="26" idx="3"/>
          </p:cNvCxnSpPr>
          <p:nvPr/>
        </p:nvCxnSpPr>
        <p:spPr bwMode="auto">
          <a:xfrm flipH="1">
            <a:off x="6901064" y="2939257"/>
            <a:ext cx="162846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Rectangle 565"/>
          <p:cNvSpPr>
            <a:spLocks noChangeArrowheads="1"/>
          </p:cNvSpPr>
          <p:nvPr/>
        </p:nvSpPr>
        <p:spPr bwMode="auto">
          <a:xfrm>
            <a:off x="4044303" y="2637367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31" name="Rectangle 566"/>
          <p:cNvSpPr>
            <a:spLocks noChangeArrowheads="1"/>
          </p:cNvSpPr>
          <p:nvPr/>
        </p:nvSpPr>
        <p:spPr bwMode="auto">
          <a:xfrm>
            <a:off x="4044303" y="23539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32" name="Rectangle 567"/>
          <p:cNvSpPr>
            <a:spLocks noChangeArrowheads="1"/>
          </p:cNvSpPr>
          <p:nvPr/>
        </p:nvSpPr>
        <p:spPr bwMode="auto">
          <a:xfrm>
            <a:off x="4974325" y="2279915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33" name="Rectangle 568"/>
          <p:cNvSpPr>
            <a:spLocks noChangeArrowheads="1"/>
          </p:cNvSpPr>
          <p:nvPr/>
        </p:nvSpPr>
        <p:spPr bwMode="auto">
          <a:xfrm>
            <a:off x="4974325" y="2353999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34" name="Rectangle 569"/>
          <p:cNvSpPr>
            <a:spLocks noChangeArrowheads="1"/>
          </p:cNvSpPr>
          <p:nvPr/>
        </p:nvSpPr>
        <p:spPr bwMode="auto">
          <a:xfrm>
            <a:off x="4974325" y="263736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35" name="Rectangle 570"/>
          <p:cNvSpPr>
            <a:spLocks noChangeArrowheads="1"/>
          </p:cNvSpPr>
          <p:nvPr/>
        </p:nvSpPr>
        <p:spPr bwMode="auto">
          <a:xfrm>
            <a:off x="5404136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36" name="Straight Connector 571"/>
          <p:cNvCxnSpPr>
            <a:cxnSpLocks noChangeShapeType="1"/>
            <a:stCxn id="34" idx="1"/>
            <a:endCxn id="37" idx="6"/>
          </p:cNvCxnSpPr>
          <p:nvPr/>
        </p:nvCxnSpPr>
        <p:spPr bwMode="auto">
          <a:xfrm rot="10800000">
            <a:off x="4614914" y="2707746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" name="Oval 572"/>
          <p:cNvSpPr>
            <a:spLocks noChangeArrowheads="1"/>
          </p:cNvSpPr>
          <p:nvPr/>
        </p:nvSpPr>
        <p:spPr bwMode="auto">
          <a:xfrm>
            <a:off x="4470409" y="2637367"/>
            <a:ext cx="144505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38" name="Straight Connector 573"/>
          <p:cNvCxnSpPr>
            <a:cxnSpLocks noChangeShapeType="1"/>
            <a:stCxn id="37" idx="2"/>
            <a:endCxn id="30" idx="3"/>
          </p:cNvCxnSpPr>
          <p:nvPr/>
        </p:nvCxnSpPr>
        <p:spPr bwMode="auto">
          <a:xfrm rot="10800000">
            <a:off x="4186954" y="270774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" name="Straight Connector 574"/>
          <p:cNvCxnSpPr>
            <a:cxnSpLocks noChangeShapeType="1"/>
            <a:stCxn id="33" idx="1"/>
            <a:endCxn id="40" idx="6"/>
          </p:cNvCxnSpPr>
          <p:nvPr/>
        </p:nvCxnSpPr>
        <p:spPr bwMode="auto">
          <a:xfrm rot="10800000">
            <a:off x="4614914" y="2424378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" name="Oval 575"/>
          <p:cNvSpPr>
            <a:spLocks noChangeArrowheads="1"/>
          </p:cNvSpPr>
          <p:nvPr/>
        </p:nvSpPr>
        <p:spPr bwMode="auto">
          <a:xfrm>
            <a:off x="4470409" y="2353999"/>
            <a:ext cx="144505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41" name="Straight Connector 576"/>
          <p:cNvCxnSpPr>
            <a:cxnSpLocks noChangeShapeType="1"/>
            <a:stCxn id="40" idx="2"/>
            <a:endCxn id="31" idx="3"/>
          </p:cNvCxnSpPr>
          <p:nvPr/>
        </p:nvCxnSpPr>
        <p:spPr bwMode="auto">
          <a:xfrm rot="10800000">
            <a:off x="4186954" y="24243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" name="Straight Connector 577"/>
          <p:cNvCxnSpPr>
            <a:cxnSpLocks noChangeShapeType="1"/>
            <a:stCxn id="25" idx="1"/>
            <a:endCxn id="43" idx="6"/>
          </p:cNvCxnSpPr>
          <p:nvPr/>
        </p:nvCxnSpPr>
        <p:spPr bwMode="auto">
          <a:xfrm rot="10800000">
            <a:off x="6004389" y="2565136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3" name="Oval 578"/>
          <p:cNvSpPr>
            <a:spLocks noChangeArrowheads="1"/>
          </p:cNvSpPr>
          <p:nvPr/>
        </p:nvSpPr>
        <p:spPr bwMode="auto">
          <a:xfrm>
            <a:off x="5861736" y="2494757"/>
            <a:ext cx="142653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44" name="Straight Connector 579"/>
          <p:cNvCxnSpPr>
            <a:cxnSpLocks noChangeShapeType="1"/>
            <a:stCxn id="43" idx="2"/>
            <a:endCxn id="35" idx="3"/>
          </p:cNvCxnSpPr>
          <p:nvPr/>
        </p:nvCxnSpPr>
        <p:spPr bwMode="auto">
          <a:xfrm rot="10800000">
            <a:off x="5544936" y="2565136"/>
            <a:ext cx="31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" name="Straight Connector 587"/>
          <p:cNvCxnSpPr>
            <a:cxnSpLocks noChangeShapeType="1"/>
            <a:stCxn id="49" idx="1"/>
            <a:endCxn id="46" idx="6"/>
          </p:cNvCxnSpPr>
          <p:nvPr/>
        </p:nvCxnSpPr>
        <p:spPr bwMode="auto">
          <a:xfrm rot="10800000">
            <a:off x="5996978" y="3205957"/>
            <a:ext cx="32606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6" name="Oval 588"/>
          <p:cNvSpPr>
            <a:spLocks noChangeArrowheads="1"/>
          </p:cNvSpPr>
          <p:nvPr/>
        </p:nvSpPr>
        <p:spPr bwMode="auto">
          <a:xfrm>
            <a:off x="5854325" y="3135578"/>
            <a:ext cx="142653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47" name="Straight Connector 589"/>
          <p:cNvCxnSpPr>
            <a:cxnSpLocks noChangeShapeType="1"/>
            <a:stCxn id="46" idx="2"/>
            <a:endCxn id="48" idx="3"/>
          </p:cNvCxnSpPr>
          <p:nvPr/>
        </p:nvCxnSpPr>
        <p:spPr bwMode="auto">
          <a:xfrm rot="10800000">
            <a:off x="4186954" y="3205957"/>
            <a:ext cx="166737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8" name="Rectangle 590"/>
          <p:cNvSpPr>
            <a:spLocks noChangeArrowheads="1"/>
          </p:cNvSpPr>
          <p:nvPr/>
        </p:nvSpPr>
        <p:spPr bwMode="auto">
          <a:xfrm>
            <a:off x="4044303" y="313557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49" name="Rectangle 592"/>
          <p:cNvSpPr>
            <a:spLocks noChangeArrowheads="1"/>
          </p:cNvSpPr>
          <p:nvPr/>
        </p:nvSpPr>
        <p:spPr bwMode="auto">
          <a:xfrm>
            <a:off x="6323042" y="3135578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50" name="TextBox 165"/>
          <p:cNvSpPr txBox="1">
            <a:spLocks noChangeArrowheads="1"/>
          </p:cNvSpPr>
          <p:nvPr/>
        </p:nvSpPr>
        <p:spPr bwMode="auto">
          <a:xfrm>
            <a:off x="5519000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1" name="TextBox 166"/>
          <p:cNvSpPr txBox="1">
            <a:spLocks noChangeArrowheads="1"/>
          </p:cNvSpPr>
          <p:nvPr/>
        </p:nvSpPr>
        <p:spPr bwMode="auto">
          <a:xfrm>
            <a:off x="6026622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2" name="TextBox 167"/>
          <p:cNvSpPr txBox="1">
            <a:spLocks noChangeArrowheads="1"/>
          </p:cNvSpPr>
          <p:nvPr/>
        </p:nvSpPr>
        <p:spPr bwMode="auto">
          <a:xfrm>
            <a:off x="6008095" y="31744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3" name="TextBox 168"/>
          <p:cNvSpPr txBox="1">
            <a:spLocks noChangeArrowheads="1"/>
          </p:cNvSpPr>
          <p:nvPr/>
        </p:nvSpPr>
        <p:spPr bwMode="auto">
          <a:xfrm>
            <a:off x="4742745" y="1016794"/>
            <a:ext cx="20934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4" name="TextBox 169"/>
          <p:cNvSpPr txBox="1">
            <a:spLocks noChangeArrowheads="1"/>
          </p:cNvSpPr>
          <p:nvPr/>
        </p:nvSpPr>
        <p:spPr bwMode="auto">
          <a:xfrm>
            <a:off x="4735334" y="13223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5" name="TextBox 170"/>
          <p:cNvSpPr txBox="1">
            <a:spLocks noChangeArrowheads="1"/>
          </p:cNvSpPr>
          <p:nvPr/>
        </p:nvSpPr>
        <p:spPr bwMode="auto">
          <a:xfrm>
            <a:off x="4203629" y="1307572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6" name="TextBox 171"/>
          <p:cNvSpPr txBox="1">
            <a:spLocks noChangeArrowheads="1"/>
          </p:cNvSpPr>
          <p:nvPr/>
        </p:nvSpPr>
        <p:spPr bwMode="auto">
          <a:xfrm>
            <a:off x="4194365" y="100753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7" name="TextBox 185"/>
          <p:cNvSpPr txBox="1">
            <a:spLocks noChangeArrowheads="1"/>
          </p:cNvSpPr>
          <p:nvPr/>
        </p:nvSpPr>
        <p:spPr bwMode="auto">
          <a:xfrm>
            <a:off x="4203629" y="245215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8" name="TextBox 186"/>
          <p:cNvSpPr txBox="1">
            <a:spLocks noChangeArrowheads="1"/>
          </p:cNvSpPr>
          <p:nvPr/>
        </p:nvSpPr>
        <p:spPr bwMode="auto">
          <a:xfrm>
            <a:off x="4203629" y="274478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59" name="TextBox 187"/>
          <p:cNvSpPr txBox="1">
            <a:spLocks noChangeArrowheads="1"/>
          </p:cNvSpPr>
          <p:nvPr/>
        </p:nvSpPr>
        <p:spPr bwMode="auto">
          <a:xfrm>
            <a:off x="4211039" y="32207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60" name="TextBox 189"/>
          <p:cNvSpPr txBox="1">
            <a:spLocks noChangeArrowheads="1"/>
          </p:cNvSpPr>
          <p:nvPr/>
        </p:nvSpPr>
        <p:spPr bwMode="auto">
          <a:xfrm>
            <a:off x="4203629" y="36652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61" name="TextBox 191"/>
          <p:cNvSpPr txBox="1">
            <a:spLocks noChangeArrowheads="1"/>
          </p:cNvSpPr>
          <p:nvPr/>
        </p:nvSpPr>
        <p:spPr bwMode="auto">
          <a:xfrm>
            <a:off x="6914033" y="2931849"/>
            <a:ext cx="426106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62" name="Rectangle 196"/>
          <p:cNvSpPr>
            <a:spLocks noChangeArrowheads="1"/>
          </p:cNvSpPr>
          <p:nvPr/>
        </p:nvSpPr>
        <p:spPr bwMode="auto">
          <a:xfrm>
            <a:off x="6323042" y="3581929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63" name="Straight Connector 197"/>
          <p:cNvCxnSpPr>
            <a:cxnSpLocks noChangeShapeType="1"/>
            <a:stCxn id="62" idx="1"/>
            <a:endCxn id="64" idx="6"/>
          </p:cNvCxnSpPr>
          <p:nvPr/>
        </p:nvCxnSpPr>
        <p:spPr bwMode="auto">
          <a:xfrm rot="10800000">
            <a:off x="6004389" y="3652308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4" name="Oval 198"/>
          <p:cNvSpPr>
            <a:spLocks noChangeArrowheads="1"/>
          </p:cNvSpPr>
          <p:nvPr/>
        </p:nvSpPr>
        <p:spPr bwMode="auto">
          <a:xfrm>
            <a:off x="5861736" y="3581929"/>
            <a:ext cx="142653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65" name="Straight Connector 199"/>
          <p:cNvCxnSpPr>
            <a:cxnSpLocks noChangeShapeType="1"/>
            <a:stCxn id="64" idx="2"/>
            <a:endCxn id="66" idx="3"/>
          </p:cNvCxnSpPr>
          <p:nvPr/>
        </p:nvCxnSpPr>
        <p:spPr bwMode="auto">
          <a:xfrm rot="10800000">
            <a:off x="4186954" y="3652308"/>
            <a:ext cx="167478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6" name="Rectangle 200"/>
          <p:cNvSpPr>
            <a:spLocks noChangeArrowheads="1"/>
          </p:cNvSpPr>
          <p:nvPr/>
        </p:nvSpPr>
        <p:spPr bwMode="auto">
          <a:xfrm>
            <a:off x="4044303" y="358192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67" name="TextBox 202"/>
          <p:cNvSpPr txBox="1">
            <a:spLocks noChangeArrowheads="1"/>
          </p:cNvSpPr>
          <p:nvPr/>
        </p:nvSpPr>
        <p:spPr bwMode="auto">
          <a:xfrm>
            <a:off x="6008095" y="36189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68" name="TextBox 203"/>
          <p:cNvSpPr txBox="1">
            <a:spLocks noChangeArrowheads="1"/>
          </p:cNvSpPr>
          <p:nvPr/>
        </p:nvSpPr>
        <p:spPr bwMode="auto">
          <a:xfrm>
            <a:off x="4739039" y="2431786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69" name="TextBox 205"/>
          <p:cNvSpPr txBox="1">
            <a:spLocks noChangeArrowheads="1"/>
          </p:cNvSpPr>
          <p:nvPr/>
        </p:nvSpPr>
        <p:spPr bwMode="auto">
          <a:xfrm>
            <a:off x="4739039" y="2722562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70" name="TextBox 217"/>
          <p:cNvSpPr txBox="1">
            <a:spLocks noChangeArrowheads="1"/>
          </p:cNvSpPr>
          <p:nvPr/>
        </p:nvSpPr>
        <p:spPr bwMode="auto">
          <a:xfrm>
            <a:off x="4470409" y="3502290"/>
            <a:ext cx="1424675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71" name="Rectangle 104"/>
          <p:cNvSpPr>
            <a:spLocks noChangeArrowheads="1"/>
          </p:cNvSpPr>
          <p:nvPr/>
        </p:nvSpPr>
        <p:spPr bwMode="auto">
          <a:xfrm>
            <a:off x="4044303" y="1516857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72" name="Straight Connector 107"/>
          <p:cNvCxnSpPr>
            <a:cxnSpLocks noChangeShapeType="1"/>
            <a:endCxn id="73" idx="6"/>
          </p:cNvCxnSpPr>
          <p:nvPr/>
        </p:nvCxnSpPr>
        <p:spPr bwMode="auto">
          <a:xfrm rot="10800000" flipV="1">
            <a:off x="8670330" y="1576124"/>
            <a:ext cx="670654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3" name="Oval 108"/>
          <p:cNvSpPr>
            <a:spLocks noChangeArrowheads="1"/>
          </p:cNvSpPr>
          <p:nvPr/>
        </p:nvSpPr>
        <p:spPr bwMode="auto">
          <a:xfrm>
            <a:off x="8529530" y="1516857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74" name="Straight Connector 125"/>
          <p:cNvCxnSpPr>
            <a:cxnSpLocks noChangeShapeType="1"/>
            <a:stCxn id="73" idx="2"/>
            <a:endCxn id="71" idx="3"/>
          </p:cNvCxnSpPr>
          <p:nvPr/>
        </p:nvCxnSpPr>
        <p:spPr bwMode="auto">
          <a:xfrm flipH="1">
            <a:off x="4186954" y="1587236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5" name="TextBox 179"/>
          <p:cNvSpPr txBox="1">
            <a:spLocks noChangeArrowheads="1"/>
          </p:cNvSpPr>
          <p:nvPr/>
        </p:nvSpPr>
        <p:spPr bwMode="auto">
          <a:xfrm>
            <a:off x="4201776" y="162612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76" name="Rectangle 245"/>
          <p:cNvSpPr>
            <a:spLocks noChangeArrowheads="1"/>
          </p:cNvSpPr>
          <p:nvPr/>
        </p:nvSpPr>
        <p:spPr bwMode="auto">
          <a:xfrm>
            <a:off x="4044303" y="4019021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77" name="TextBox 247"/>
          <p:cNvSpPr txBox="1">
            <a:spLocks noChangeArrowheads="1"/>
          </p:cNvSpPr>
          <p:nvPr/>
        </p:nvSpPr>
        <p:spPr bwMode="auto">
          <a:xfrm>
            <a:off x="4203629" y="410421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78" name="Straight Connector 248"/>
          <p:cNvCxnSpPr>
            <a:cxnSpLocks noChangeShapeType="1"/>
            <a:stCxn id="81" idx="2"/>
            <a:endCxn id="76" idx="3"/>
          </p:cNvCxnSpPr>
          <p:nvPr/>
        </p:nvCxnSpPr>
        <p:spPr bwMode="auto">
          <a:xfrm flipH="1">
            <a:off x="4186954" y="4089400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9" name="TextBox 217"/>
          <p:cNvSpPr txBox="1">
            <a:spLocks noChangeArrowheads="1"/>
          </p:cNvSpPr>
          <p:nvPr/>
        </p:nvSpPr>
        <p:spPr bwMode="auto">
          <a:xfrm>
            <a:off x="8699972" y="3887523"/>
            <a:ext cx="16673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I-Tagged service interface</a:t>
            </a:r>
          </a:p>
          <a:p>
            <a:r>
              <a:rPr lang="en-US" sz="900" dirty="0">
                <a:cs typeface="Arial" pitchFamily="34" charset="0"/>
              </a:rPr>
              <a:t>(I-Tagged)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80" name="Straight Connector 561"/>
          <p:cNvCxnSpPr>
            <a:cxnSpLocks noChangeShapeType="1"/>
            <a:endCxn id="81" idx="6"/>
          </p:cNvCxnSpPr>
          <p:nvPr/>
        </p:nvCxnSpPr>
        <p:spPr bwMode="auto">
          <a:xfrm rot="10800000">
            <a:off x="8670330" y="409125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1" name="Oval 562"/>
          <p:cNvSpPr>
            <a:spLocks noChangeArrowheads="1"/>
          </p:cNvSpPr>
          <p:nvPr/>
        </p:nvSpPr>
        <p:spPr bwMode="auto">
          <a:xfrm>
            <a:off x="8529530" y="4019021"/>
            <a:ext cx="140800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82" name="Rectangle 46"/>
          <p:cNvSpPr>
            <a:spLocks noChangeArrowheads="1"/>
          </p:cNvSpPr>
          <p:nvPr/>
        </p:nvSpPr>
        <p:spPr bwMode="auto">
          <a:xfrm>
            <a:off x="4044303" y="468577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83" name="Rectangle 47"/>
          <p:cNvSpPr>
            <a:spLocks noChangeArrowheads="1"/>
          </p:cNvSpPr>
          <p:nvPr/>
        </p:nvSpPr>
        <p:spPr bwMode="auto">
          <a:xfrm>
            <a:off x="4044303" y="440055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84" name="Rectangle 85"/>
          <p:cNvSpPr>
            <a:spLocks noChangeArrowheads="1"/>
          </p:cNvSpPr>
          <p:nvPr/>
        </p:nvSpPr>
        <p:spPr bwMode="auto">
          <a:xfrm>
            <a:off x="4968766" y="4259792"/>
            <a:ext cx="561349" cy="27910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85" name="Rectangle 86"/>
          <p:cNvSpPr>
            <a:spLocks noChangeArrowheads="1"/>
          </p:cNvSpPr>
          <p:nvPr/>
        </p:nvSpPr>
        <p:spPr bwMode="auto">
          <a:xfrm>
            <a:off x="4968766" y="4400550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86" name="Rectangle 87"/>
          <p:cNvSpPr>
            <a:spLocks noChangeArrowheads="1"/>
          </p:cNvSpPr>
          <p:nvPr/>
        </p:nvSpPr>
        <p:spPr bwMode="auto">
          <a:xfrm>
            <a:off x="4968766" y="468577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87" name="Rectangle 89"/>
          <p:cNvSpPr>
            <a:spLocks noChangeArrowheads="1"/>
          </p:cNvSpPr>
          <p:nvPr/>
        </p:nvSpPr>
        <p:spPr bwMode="auto">
          <a:xfrm>
            <a:off x="5385610" y="46153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88" name="Straight Connector 90"/>
          <p:cNvCxnSpPr>
            <a:cxnSpLocks noChangeShapeType="1"/>
            <a:stCxn id="86" idx="1"/>
            <a:endCxn id="89" idx="6"/>
          </p:cNvCxnSpPr>
          <p:nvPr/>
        </p:nvCxnSpPr>
        <p:spPr bwMode="auto">
          <a:xfrm rot="10800000">
            <a:off x="4614913" y="4758003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9" name="Oval 91"/>
          <p:cNvSpPr>
            <a:spLocks noChangeArrowheads="1"/>
          </p:cNvSpPr>
          <p:nvPr/>
        </p:nvSpPr>
        <p:spPr bwMode="auto">
          <a:xfrm>
            <a:off x="4470409" y="468577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90" name="Straight Connector 92"/>
          <p:cNvCxnSpPr>
            <a:cxnSpLocks noChangeShapeType="1"/>
            <a:stCxn id="89" idx="2"/>
            <a:endCxn id="82" idx="3"/>
          </p:cNvCxnSpPr>
          <p:nvPr/>
        </p:nvCxnSpPr>
        <p:spPr bwMode="auto">
          <a:xfrm rot="10800000">
            <a:off x="4186954" y="475800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1" name="Straight Connector 93"/>
          <p:cNvCxnSpPr>
            <a:cxnSpLocks noChangeShapeType="1"/>
            <a:stCxn id="85" idx="1"/>
            <a:endCxn id="92" idx="6"/>
          </p:cNvCxnSpPr>
          <p:nvPr/>
        </p:nvCxnSpPr>
        <p:spPr bwMode="auto">
          <a:xfrm rot="10800000">
            <a:off x="4614913" y="4472782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2" name="Oval 94"/>
          <p:cNvSpPr>
            <a:spLocks noChangeArrowheads="1"/>
          </p:cNvSpPr>
          <p:nvPr/>
        </p:nvSpPr>
        <p:spPr bwMode="auto">
          <a:xfrm>
            <a:off x="4470409" y="440055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93" name="Straight Connector 95"/>
          <p:cNvCxnSpPr>
            <a:cxnSpLocks noChangeShapeType="1"/>
            <a:stCxn id="92" idx="2"/>
            <a:endCxn id="83" idx="3"/>
          </p:cNvCxnSpPr>
          <p:nvPr/>
        </p:nvCxnSpPr>
        <p:spPr bwMode="auto">
          <a:xfrm rot="10800000">
            <a:off x="4186954" y="447278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4" name="Straight Connector 101"/>
          <p:cNvCxnSpPr>
            <a:cxnSpLocks noChangeShapeType="1"/>
            <a:stCxn id="110" idx="2"/>
            <a:endCxn id="87" idx="3"/>
          </p:cNvCxnSpPr>
          <p:nvPr/>
        </p:nvCxnSpPr>
        <p:spPr bwMode="auto">
          <a:xfrm rot="10800000">
            <a:off x="5530116" y="4685771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5" name="TextBox 160"/>
          <p:cNvSpPr txBox="1">
            <a:spLocks noChangeArrowheads="1"/>
          </p:cNvSpPr>
          <p:nvPr/>
        </p:nvSpPr>
        <p:spPr bwMode="auto">
          <a:xfrm>
            <a:off x="5565315" y="4685771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96" name="TextBox 168"/>
          <p:cNvSpPr txBox="1">
            <a:spLocks noChangeArrowheads="1"/>
          </p:cNvSpPr>
          <p:nvPr/>
        </p:nvSpPr>
        <p:spPr bwMode="auto">
          <a:xfrm>
            <a:off x="4753861" y="4495007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97" name="TextBox 169"/>
          <p:cNvSpPr txBox="1">
            <a:spLocks noChangeArrowheads="1"/>
          </p:cNvSpPr>
          <p:nvPr/>
        </p:nvSpPr>
        <p:spPr bwMode="auto">
          <a:xfrm>
            <a:off x="4763124" y="4791340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98" name="TextBox 170"/>
          <p:cNvSpPr txBox="1">
            <a:spLocks noChangeArrowheads="1"/>
          </p:cNvSpPr>
          <p:nvPr/>
        </p:nvSpPr>
        <p:spPr bwMode="auto">
          <a:xfrm>
            <a:off x="4224007" y="4776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99" name="TextBox 171"/>
          <p:cNvSpPr txBox="1">
            <a:spLocks noChangeArrowheads="1"/>
          </p:cNvSpPr>
          <p:nvPr/>
        </p:nvSpPr>
        <p:spPr bwMode="auto">
          <a:xfrm>
            <a:off x="4203629" y="4478338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00" name="Rectangle 89"/>
          <p:cNvSpPr>
            <a:spLocks noChangeArrowheads="1"/>
          </p:cNvSpPr>
          <p:nvPr/>
        </p:nvSpPr>
        <p:spPr bwMode="auto">
          <a:xfrm>
            <a:off x="5385610" y="483023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01" name="Straight Connector 101"/>
          <p:cNvCxnSpPr>
            <a:cxnSpLocks noChangeShapeType="1"/>
            <a:stCxn id="120" idx="2"/>
            <a:endCxn id="100" idx="3"/>
          </p:cNvCxnSpPr>
          <p:nvPr/>
        </p:nvCxnSpPr>
        <p:spPr bwMode="auto">
          <a:xfrm flipH="1">
            <a:off x="5530115" y="490061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2" name="TextBox 160"/>
          <p:cNvSpPr txBox="1">
            <a:spLocks noChangeArrowheads="1"/>
          </p:cNvSpPr>
          <p:nvPr/>
        </p:nvSpPr>
        <p:spPr bwMode="auto">
          <a:xfrm>
            <a:off x="5554199" y="4909874"/>
            <a:ext cx="220464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03" name="Rectangle 567"/>
          <p:cNvSpPr>
            <a:spLocks noChangeArrowheads="1"/>
          </p:cNvSpPr>
          <p:nvPr/>
        </p:nvSpPr>
        <p:spPr bwMode="auto">
          <a:xfrm>
            <a:off x="6323042" y="4259792"/>
            <a:ext cx="568758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104" name="Rectangle 568"/>
          <p:cNvSpPr>
            <a:spLocks noChangeArrowheads="1"/>
          </p:cNvSpPr>
          <p:nvPr/>
        </p:nvSpPr>
        <p:spPr bwMode="auto">
          <a:xfrm>
            <a:off x="6323042" y="4330171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05" name="Rectangle 569"/>
          <p:cNvSpPr>
            <a:spLocks noChangeArrowheads="1"/>
          </p:cNvSpPr>
          <p:nvPr/>
        </p:nvSpPr>
        <p:spPr bwMode="auto">
          <a:xfrm>
            <a:off x="6323042" y="4615392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06" name="Rectangle 570"/>
          <p:cNvSpPr>
            <a:spLocks noChangeArrowheads="1"/>
          </p:cNvSpPr>
          <p:nvPr/>
        </p:nvSpPr>
        <p:spPr bwMode="auto">
          <a:xfrm>
            <a:off x="6749149" y="4472782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07" name="Rectangle 89"/>
          <p:cNvSpPr>
            <a:spLocks noChangeArrowheads="1"/>
          </p:cNvSpPr>
          <p:nvPr/>
        </p:nvSpPr>
        <p:spPr bwMode="auto">
          <a:xfrm>
            <a:off x="5385610" y="43301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08" name="Straight Connector 101"/>
          <p:cNvCxnSpPr>
            <a:cxnSpLocks noChangeShapeType="1"/>
            <a:stCxn id="111" idx="2"/>
            <a:endCxn id="107" idx="3"/>
          </p:cNvCxnSpPr>
          <p:nvPr/>
        </p:nvCxnSpPr>
        <p:spPr bwMode="auto">
          <a:xfrm rot="10800000">
            <a:off x="5530116" y="4400550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9" name="TextBox 160"/>
          <p:cNvSpPr txBox="1">
            <a:spLocks noChangeArrowheads="1"/>
          </p:cNvSpPr>
          <p:nvPr/>
        </p:nvSpPr>
        <p:spPr bwMode="auto">
          <a:xfrm>
            <a:off x="5554199" y="4420923"/>
            <a:ext cx="22046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10" name="Oval 572"/>
          <p:cNvSpPr>
            <a:spLocks noChangeArrowheads="1"/>
          </p:cNvSpPr>
          <p:nvPr/>
        </p:nvSpPr>
        <p:spPr bwMode="auto">
          <a:xfrm>
            <a:off x="5895083" y="4615392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11" name="Oval 575"/>
          <p:cNvSpPr>
            <a:spLocks noChangeArrowheads="1"/>
          </p:cNvSpPr>
          <p:nvPr/>
        </p:nvSpPr>
        <p:spPr bwMode="auto">
          <a:xfrm>
            <a:off x="5895083" y="4330171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12" name="TextBox 203"/>
          <p:cNvSpPr txBox="1">
            <a:spLocks noChangeArrowheads="1"/>
          </p:cNvSpPr>
          <p:nvPr/>
        </p:nvSpPr>
        <p:spPr bwMode="auto">
          <a:xfrm>
            <a:off x="6109989" y="44338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13" name="TextBox 205"/>
          <p:cNvSpPr txBox="1">
            <a:spLocks noChangeArrowheads="1"/>
          </p:cNvSpPr>
          <p:nvPr/>
        </p:nvSpPr>
        <p:spPr bwMode="auto">
          <a:xfrm>
            <a:off x="6109989" y="47005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114" name="Straight Connector 101"/>
          <p:cNvCxnSpPr>
            <a:cxnSpLocks noChangeShapeType="1"/>
            <a:stCxn id="104" idx="1"/>
            <a:endCxn id="111" idx="6"/>
          </p:cNvCxnSpPr>
          <p:nvPr/>
        </p:nvCxnSpPr>
        <p:spPr bwMode="auto">
          <a:xfrm rot="10800000">
            <a:off x="6037737" y="4400550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5" name="Straight Connector 101"/>
          <p:cNvCxnSpPr>
            <a:cxnSpLocks noChangeShapeType="1"/>
            <a:stCxn id="105" idx="1"/>
            <a:endCxn id="110" idx="6"/>
          </p:cNvCxnSpPr>
          <p:nvPr/>
        </p:nvCxnSpPr>
        <p:spPr bwMode="auto">
          <a:xfrm rot="10800000">
            <a:off x="6037737" y="4685771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6" name="Straight Connector 107"/>
          <p:cNvCxnSpPr>
            <a:cxnSpLocks noChangeShapeType="1"/>
            <a:endCxn id="117" idx="6"/>
          </p:cNvCxnSpPr>
          <p:nvPr/>
        </p:nvCxnSpPr>
        <p:spPr bwMode="auto">
          <a:xfrm rot="10800000" flipV="1">
            <a:off x="8670330" y="454501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7" name="Oval 108"/>
          <p:cNvSpPr>
            <a:spLocks noChangeArrowheads="1"/>
          </p:cNvSpPr>
          <p:nvPr/>
        </p:nvSpPr>
        <p:spPr bwMode="auto">
          <a:xfrm>
            <a:off x="8529530" y="4472782"/>
            <a:ext cx="140800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18" name="Straight Connector 107"/>
          <p:cNvCxnSpPr>
            <a:cxnSpLocks noChangeShapeType="1"/>
            <a:stCxn id="117" idx="2"/>
            <a:endCxn id="106" idx="3"/>
          </p:cNvCxnSpPr>
          <p:nvPr/>
        </p:nvCxnSpPr>
        <p:spPr bwMode="auto">
          <a:xfrm flipH="1">
            <a:off x="6891800" y="4543161"/>
            <a:ext cx="163772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9" name="Straight Connector 107"/>
          <p:cNvCxnSpPr>
            <a:cxnSpLocks noChangeShapeType="1"/>
            <a:endCxn id="120" idx="6"/>
          </p:cNvCxnSpPr>
          <p:nvPr/>
        </p:nvCxnSpPr>
        <p:spPr bwMode="auto">
          <a:xfrm rot="10800000" flipV="1">
            <a:off x="8670330" y="4898761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0" name="Oval 108"/>
          <p:cNvSpPr>
            <a:spLocks noChangeArrowheads="1"/>
          </p:cNvSpPr>
          <p:nvPr/>
        </p:nvSpPr>
        <p:spPr bwMode="auto">
          <a:xfrm>
            <a:off x="8529530" y="4830234"/>
            <a:ext cx="140800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21" name="TextBox 165"/>
          <p:cNvSpPr txBox="1">
            <a:spLocks noChangeArrowheads="1"/>
          </p:cNvSpPr>
          <p:nvPr/>
        </p:nvSpPr>
        <p:spPr bwMode="auto">
          <a:xfrm>
            <a:off x="6917738" y="4576498"/>
            <a:ext cx="21305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22" name="Rectangle 89"/>
          <p:cNvSpPr>
            <a:spLocks noChangeArrowheads="1"/>
          </p:cNvSpPr>
          <p:nvPr/>
        </p:nvSpPr>
        <p:spPr bwMode="auto">
          <a:xfrm>
            <a:off x="5385610" y="52043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23" name="Straight Connector 101"/>
          <p:cNvCxnSpPr>
            <a:cxnSpLocks noChangeShapeType="1"/>
            <a:stCxn id="125" idx="2"/>
            <a:endCxn id="122" idx="3"/>
          </p:cNvCxnSpPr>
          <p:nvPr/>
        </p:nvCxnSpPr>
        <p:spPr bwMode="auto">
          <a:xfrm flipH="1">
            <a:off x="5530115" y="527473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4" name="Straight Connector 107"/>
          <p:cNvCxnSpPr>
            <a:cxnSpLocks noChangeShapeType="1"/>
            <a:endCxn id="125" idx="6"/>
          </p:cNvCxnSpPr>
          <p:nvPr/>
        </p:nvCxnSpPr>
        <p:spPr bwMode="auto">
          <a:xfrm rot="10800000" flipV="1">
            <a:off x="8670330" y="527473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5" name="Oval 108"/>
          <p:cNvSpPr>
            <a:spLocks noChangeArrowheads="1"/>
          </p:cNvSpPr>
          <p:nvPr/>
        </p:nvSpPr>
        <p:spPr bwMode="auto">
          <a:xfrm>
            <a:off x="8529530" y="5204354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26" name="TextBox 160"/>
          <p:cNvSpPr txBox="1">
            <a:spLocks noChangeArrowheads="1"/>
          </p:cNvSpPr>
          <p:nvPr/>
        </p:nvSpPr>
        <p:spPr bwMode="auto">
          <a:xfrm>
            <a:off x="5557904" y="5293255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27" name="TextBox 143"/>
          <p:cNvSpPr txBox="1">
            <a:spLocks noChangeArrowheads="1"/>
          </p:cNvSpPr>
          <p:nvPr/>
        </p:nvSpPr>
        <p:spPr bwMode="auto">
          <a:xfrm>
            <a:off x="8720352" y="1813190"/>
            <a:ext cx="1669223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28" name="Rectangle 89"/>
          <p:cNvSpPr>
            <a:spLocks noChangeArrowheads="1"/>
          </p:cNvSpPr>
          <p:nvPr/>
        </p:nvSpPr>
        <p:spPr bwMode="auto">
          <a:xfrm>
            <a:off x="4044303" y="19094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29" name="Straight Connector 101"/>
          <p:cNvCxnSpPr>
            <a:cxnSpLocks noChangeShapeType="1"/>
            <a:stCxn id="131" idx="2"/>
            <a:endCxn id="128" idx="3"/>
          </p:cNvCxnSpPr>
          <p:nvPr/>
        </p:nvCxnSpPr>
        <p:spPr bwMode="auto">
          <a:xfrm flipH="1">
            <a:off x="4186954" y="1979878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0" name="Straight Connector 107"/>
          <p:cNvCxnSpPr>
            <a:cxnSpLocks noChangeShapeType="1"/>
            <a:endCxn id="131" idx="6"/>
          </p:cNvCxnSpPr>
          <p:nvPr/>
        </p:nvCxnSpPr>
        <p:spPr bwMode="auto">
          <a:xfrm rot="10800000" flipV="1">
            <a:off x="8670330" y="1978025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1" name="Oval 108"/>
          <p:cNvSpPr>
            <a:spLocks noChangeArrowheads="1"/>
          </p:cNvSpPr>
          <p:nvPr/>
        </p:nvSpPr>
        <p:spPr bwMode="auto">
          <a:xfrm>
            <a:off x="8529530" y="1909499"/>
            <a:ext cx="140800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32" name="TextBox 160"/>
          <p:cNvSpPr txBox="1">
            <a:spLocks noChangeArrowheads="1"/>
          </p:cNvSpPr>
          <p:nvPr/>
        </p:nvSpPr>
        <p:spPr bwMode="auto">
          <a:xfrm>
            <a:off x="4218450" y="1996547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33" name="TextBox 184"/>
          <p:cNvSpPr txBox="1">
            <a:spLocks noChangeArrowheads="1"/>
          </p:cNvSpPr>
          <p:nvPr/>
        </p:nvSpPr>
        <p:spPr bwMode="auto">
          <a:xfrm>
            <a:off x="8718498" y="950119"/>
            <a:ext cx="18081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priority-C-.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34" name="TextBox 143"/>
          <p:cNvSpPr txBox="1">
            <a:spLocks noChangeArrowheads="1"/>
          </p:cNvSpPr>
          <p:nvPr/>
        </p:nvSpPr>
        <p:spPr bwMode="auto">
          <a:xfrm>
            <a:off x="8709235" y="1387212"/>
            <a:ext cx="1910066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35" name="TextBox 143"/>
          <p:cNvSpPr txBox="1">
            <a:spLocks noChangeArrowheads="1"/>
          </p:cNvSpPr>
          <p:nvPr/>
        </p:nvSpPr>
        <p:spPr bwMode="auto">
          <a:xfrm>
            <a:off x="8709236" y="2652184"/>
            <a:ext cx="1669223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36" name="TextBox 184"/>
          <p:cNvSpPr txBox="1">
            <a:spLocks noChangeArrowheads="1"/>
          </p:cNvSpPr>
          <p:nvPr/>
        </p:nvSpPr>
        <p:spPr bwMode="auto">
          <a:xfrm>
            <a:off x="8718499" y="4348692"/>
            <a:ext cx="1821140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priority-C-,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37" name="TextBox 143"/>
          <p:cNvSpPr txBox="1">
            <a:spLocks noChangeArrowheads="1"/>
          </p:cNvSpPr>
          <p:nvPr/>
        </p:nvSpPr>
        <p:spPr bwMode="auto">
          <a:xfrm>
            <a:off x="8709236" y="4689475"/>
            <a:ext cx="1795202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(un-,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38" name="TextBox 143"/>
          <p:cNvSpPr txBox="1">
            <a:spLocks noChangeArrowheads="1"/>
          </p:cNvSpPr>
          <p:nvPr/>
        </p:nvSpPr>
        <p:spPr bwMode="auto">
          <a:xfrm>
            <a:off x="8709236" y="5083969"/>
            <a:ext cx="1761855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39" name="TextBox 140"/>
          <p:cNvSpPr txBox="1">
            <a:spLocks noChangeArrowheads="1"/>
          </p:cNvSpPr>
          <p:nvPr/>
        </p:nvSpPr>
        <p:spPr bwMode="auto">
          <a:xfrm>
            <a:off x="5041020" y="3931974"/>
            <a:ext cx="2167582" cy="20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or bundled I-Tagged Services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140" name="TextBox 140"/>
          <p:cNvSpPr txBox="1">
            <a:spLocks noChangeArrowheads="1"/>
          </p:cNvSpPr>
          <p:nvPr/>
        </p:nvSpPr>
        <p:spPr bwMode="auto">
          <a:xfrm>
            <a:off x="4857608" y="1824303"/>
            <a:ext cx="1282023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S-VLAN Service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4490786" y="3048530"/>
            <a:ext cx="1282023" cy="30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142" name="TextBox 217"/>
          <p:cNvSpPr txBox="1">
            <a:spLocks noChangeArrowheads="1"/>
          </p:cNvSpPr>
          <p:nvPr/>
        </p:nvSpPr>
        <p:spPr bwMode="auto">
          <a:xfrm>
            <a:off x="5509735" y="2068778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143" name="Freeform 352"/>
          <p:cNvSpPr>
            <a:spLocks/>
          </p:cNvSpPr>
          <p:nvPr/>
        </p:nvSpPr>
        <p:spPr bwMode="auto">
          <a:xfrm>
            <a:off x="6109989" y="2311401"/>
            <a:ext cx="100042" cy="235215"/>
          </a:xfrm>
          <a:custGeom>
            <a:avLst/>
            <a:gdLst>
              <a:gd name="T0" fmla="*/ 0 w 115614"/>
              <a:gd name="T1" fmla="*/ 2244 h 276773"/>
              <a:gd name="T2" fmla="*/ 485 w 115614"/>
              <a:gd name="T3" fmla="*/ 369 h 276773"/>
              <a:gd name="T4" fmla="*/ 1335 w 115614"/>
              <a:gd name="T5" fmla="*/ 28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144" name="Straight Connector 126"/>
          <p:cNvCxnSpPr>
            <a:cxnSpLocks noChangeShapeType="1"/>
            <a:endCxn id="145" idx="6"/>
          </p:cNvCxnSpPr>
          <p:nvPr/>
        </p:nvCxnSpPr>
        <p:spPr bwMode="auto">
          <a:xfrm rot="10800000">
            <a:off x="8670330" y="7428707"/>
            <a:ext cx="1352423" cy="11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5" name="Oval 130"/>
          <p:cNvSpPr>
            <a:spLocks noChangeArrowheads="1"/>
          </p:cNvSpPr>
          <p:nvPr/>
        </p:nvSpPr>
        <p:spPr bwMode="auto">
          <a:xfrm>
            <a:off x="8529530" y="7356475"/>
            <a:ext cx="140800" cy="142611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46" name="Rectangle 85"/>
          <p:cNvSpPr>
            <a:spLocks noChangeArrowheads="1"/>
          </p:cNvSpPr>
          <p:nvPr/>
        </p:nvSpPr>
        <p:spPr bwMode="auto">
          <a:xfrm>
            <a:off x="4979882" y="7213865"/>
            <a:ext cx="568759" cy="42783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endParaRPr lang="en-US" sz="800" dirty="0">
              <a:cs typeface="Arial" pitchFamily="34" charset="0"/>
            </a:endParaRPr>
          </a:p>
          <a:p>
            <a:pPr algn="ctr"/>
            <a:r>
              <a:rPr lang="en-US" sz="800" dirty="0">
                <a:cs typeface="Arial" pitchFamily="34" charset="0"/>
              </a:rPr>
              <a:t>T-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47" name="Rectangle 89"/>
          <p:cNvSpPr>
            <a:spLocks noChangeArrowheads="1"/>
          </p:cNvSpPr>
          <p:nvPr/>
        </p:nvSpPr>
        <p:spPr bwMode="auto">
          <a:xfrm>
            <a:off x="5407841" y="7356475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48" name="Straight Connector 131"/>
          <p:cNvCxnSpPr>
            <a:cxnSpLocks noChangeShapeType="1"/>
            <a:stCxn id="145" idx="2"/>
            <a:endCxn id="147" idx="3"/>
          </p:cNvCxnSpPr>
          <p:nvPr/>
        </p:nvCxnSpPr>
        <p:spPr bwMode="auto">
          <a:xfrm flipH="1">
            <a:off x="5548642" y="7426854"/>
            <a:ext cx="2980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9" name="TextBox 160"/>
          <p:cNvSpPr txBox="1">
            <a:spLocks noChangeArrowheads="1"/>
          </p:cNvSpPr>
          <p:nvPr/>
        </p:nvSpPr>
        <p:spPr bwMode="auto">
          <a:xfrm>
            <a:off x="5583841" y="7467601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50" name="TextBox 140"/>
          <p:cNvSpPr txBox="1">
            <a:spLocks noChangeArrowheads="1"/>
          </p:cNvSpPr>
          <p:nvPr/>
        </p:nvSpPr>
        <p:spPr bwMode="auto">
          <a:xfrm>
            <a:off x="8690710" y="7034212"/>
            <a:ext cx="2100888" cy="3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r>
              <a:rPr lang="en-US" sz="900" dirty="0">
                <a:cs typeface="Arial" pitchFamily="34" charset="0"/>
              </a:rPr>
              <a:t>Transparent Service Interface</a:t>
            </a:r>
          </a:p>
          <a:p>
            <a:r>
              <a:rPr lang="en-US" sz="900" dirty="0">
                <a:cs typeface="Arial" pitchFamily="34" charset="0"/>
              </a:rPr>
              <a:t>(un-,  C-,  S-, I-Tagged)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151" name="Rectangle 46"/>
          <p:cNvSpPr>
            <a:spLocks noChangeArrowheads="1"/>
          </p:cNvSpPr>
          <p:nvPr/>
        </p:nvSpPr>
        <p:spPr bwMode="auto">
          <a:xfrm>
            <a:off x="4044303" y="7334250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52" name="Rectangle 87"/>
          <p:cNvSpPr>
            <a:spLocks noChangeArrowheads="1"/>
          </p:cNvSpPr>
          <p:nvPr/>
        </p:nvSpPr>
        <p:spPr bwMode="auto">
          <a:xfrm>
            <a:off x="4979882" y="7336103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53" name="Straight Connector 90"/>
          <p:cNvCxnSpPr>
            <a:cxnSpLocks noChangeShapeType="1"/>
            <a:stCxn id="152" idx="1"/>
            <a:endCxn id="154" idx="6"/>
          </p:cNvCxnSpPr>
          <p:nvPr/>
        </p:nvCxnSpPr>
        <p:spPr bwMode="auto">
          <a:xfrm rot="10800000">
            <a:off x="4635292" y="7404630"/>
            <a:ext cx="344590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4" name="Oval 91"/>
          <p:cNvSpPr>
            <a:spLocks noChangeArrowheads="1"/>
          </p:cNvSpPr>
          <p:nvPr/>
        </p:nvSpPr>
        <p:spPr bwMode="auto">
          <a:xfrm>
            <a:off x="4490787" y="7334250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55" name="Straight Connector 92"/>
          <p:cNvCxnSpPr>
            <a:cxnSpLocks noChangeShapeType="1"/>
            <a:stCxn id="154" idx="2"/>
            <a:endCxn id="151" idx="3"/>
          </p:cNvCxnSpPr>
          <p:nvPr/>
        </p:nvCxnSpPr>
        <p:spPr bwMode="auto">
          <a:xfrm rot="10800000">
            <a:off x="4186954" y="7404629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6" name="TextBox 169"/>
          <p:cNvSpPr txBox="1">
            <a:spLocks noChangeArrowheads="1"/>
          </p:cNvSpPr>
          <p:nvPr/>
        </p:nvSpPr>
        <p:spPr bwMode="auto">
          <a:xfrm>
            <a:off x="4740892" y="7443523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57" name="TextBox 170"/>
          <p:cNvSpPr txBox="1">
            <a:spLocks noChangeArrowheads="1"/>
          </p:cNvSpPr>
          <p:nvPr/>
        </p:nvSpPr>
        <p:spPr bwMode="auto">
          <a:xfrm>
            <a:off x="4222155" y="7443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58" name="Rectangle 564"/>
          <p:cNvSpPr>
            <a:spLocks noChangeArrowheads="1"/>
          </p:cNvSpPr>
          <p:nvPr/>
        </p:nvSpPr>
        <p:spPr bwMode="auto">
          <a:xfrm>
            <a:off x="7612476" y="5654412"/>
            <a:ext cx="570611" cy="13964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159" name="Rectangle 549"/>
          <p:cNvSpPr>
            <a:spLocks noChangeArrowheads="1"/>
          </p:cNvSpPr>
          <p:nvPr/>
        </p:nvSpPr>
        <p:spPr bwMode="auto">
          <a:xfrm>
            <a:off x="7612477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60" name="Rectangle 552"/>
          <p:cNvSpPr>
            <a:spLocks noChangeArrowheads="1"/>
          </p:cNvSpPr>
          <p:nvPr/>
        </p:nvSpPr>
        <p:spPr bwMode="auto">
          <a:xfrm>
            <a:off x="8042287" y="6100763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61" name="Straight Connector 561"/>
          <p:cNvCxnSpPr>
            <a:cxnSpLocks noChangeShapeType="1"/>
            <a:endCxn id="162" idx="6"/>
          </p:cNvCxnSpPr>
          <p:nvPr/>
        </p:nvCxnSpPr>
        <p:spPr bwMode="auto">
          <a:xfrm rot="10800000">
            <a:off x="8670330" y="6172994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2" name="Oval 562"/>
          <p:cNvSpPr>
            <a:spLocks noChangeArrowheads="1"/>
          </p:cNvSpPr>
          <p:nvPr/>
        </p:nvSpPr>
        <p:spPr bwMode="auto">
          <a:xfrm>
            <a:off x="8529530" y="6100763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63" name="Straight Connector 563"/>
          <p:cNvCxnSpPr>
            <a:cxnSpLocks noChangeShapeType="1"/>
            <a:stCxn id="162" idx="2"/>
            <a:endCxn id="160" idx="3"/>
          </p:cNvCxnSpPr>
          <p:nvPr/>
        </p:nvCxnSpPr>
        <p:spPr bwMode="auto">
          <a:xfrm flipH="1">
            <a:off x="8183087" y="6171142"/>
            <a:ext cx="3464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4" name="Rectangle 565"/>
          <p:cNvSpPr>
            <a:spLocks noChangeArrowheads="1"/>
          </p:cNvSpPr>
          <p:nvPr/>
        </p:nvSpPr>
        <p:spPr bwMode="auto">
          <a:xfrm>
            <a:off x="5385610" y="586925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65" name="Rectangle 566"/>
          <p:cNvSpPr>
            <a:spLocks noChangeArrowheads="1"/>
          </p:cNvSpPr>
          <p:nvPr/>
        </p:nvSpPr>
        <p:spPr bwMode="auto">
          <a:xfrm>
            <a:off x="5385610" y="5584032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66" name="Rectangle 567"/>
          <p:cNvSpPr>
            <a:spLocks noChangeArrowheads="1"/>
          </p:cNvSpPr>
          <p:nvPr/>
        </p:nvSpPr>
        <p:spPr bwMode="auto">
          <a:xfrm>
            <a:off x="6337864" y="5513653"/>
            <a:ext cx="570611" cy="56858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167" name="Rectangle 568"/>
          <p:cNvSpPr>
            <a:spLocks noChangeArrowheads="1"/>
          </p:cNvSpPr>
          <p:nvPr/>
        </p:nvSpPr>
        <p:spPr bwMode="auto">
          <a:xfrm>
            <a:off x="6337864" y="558403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68" name="Rectangle 569"/>
          <p:cNvSpPr>
            <a:spLocks noChangeArrowheads="1"/>
          </p:cNvSpPr>
          <p:nvPr/>
        </p:nvSpPr>
        <p:spPr bwMode="auto">
          <a:xfrm>
            <a:off x="6337864" y="5869253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69" name="Rectangle 570"/>
          <p:cNvSpPr>
            <a:spLocks noChangeArrowheads="1"/>
          </p:cNvSpPr>
          <p:nvPr/>
        </p:nvSpPr>
        <p:spPr bwMode="auto">
          <a:xfrm>
            <a:off x="6763970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70" name="Straight Connector 571"/>
          <p:cNvCxnSpPr>
            <a:cxnSpLocks noChangeShapeType="1"/>
            <a:stCxn id="168" idx="1"/>
            <a:endCxn id="171" idx="6"/>
          </p:cNvCxnSpPr>
          <p:nvPr/>
        </p:nvCxnSpPr>
        <p:spPr bwMode="auto">
          <a:xfrm rot="10800000">
            <a:off x="5974747" y="5939632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1" name="Oval 572"/>
          <p:cNvSpPr>
            <a:spLocks noChangeArrowheads="1"/>
          </p:cNvSpPr>
          <p:nvPr/>
        </p:nvSpPr>
        <p:spPr bwMode="auto">
          <a:xfrm>
            <a:off x="5833947" y="5869253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72" name="Straight Connector 573"/>
          <p:cNvCxnSpPr>
            <a:cxnSpLocks noChangeShapeType="1"/>
            <a:stCxn id="171" idx="2"/>
            <a:endCxn id="164" idx="3"/>
          </p:cNvCxnSpPr>
          <p:nvPr/>
        </p:nvCxnSpPr>
        <p:spPr bwMode="auto">
          <a:xfrm rot="10800000">
            <a:off x="5530115" y="5939632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3" name="Straight Connector 574"/>
          <p:cNvCxnSpPr>
            <a:cxnSpLocks noChangeShapeType="1"/>
            <a:stCxn id="167" idx="1"/>
            <a:endCxn id="174" idx="6"/>
          </p:cNvCxnSpPr>
          <p:nvPr/>
        </p:nvCxnSpPr>
        <p:spPr bwMode="auto">
          <a:xfrm rot="10800000">
            <a:off x="5974747" y="5654411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" name="Oval 575"/>
          <p:cNvSpPr>
            <a:spLocks noChangeArrowheads="1"/>
          </p:cNvSpPr>
          <p:nvPr/>
        </p:nvSpPr>
        <p:spPr bwMode="auto">
          <a:xfrm>
            <a:off x="5833947" y="5584032"/>
            <a:ext cx="140800" cy="144463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75" name="Straight Connector 576"/>
          <p:cNvCxnSpPr>
            <a:cxnSpLocks noChangeShapeType="1"/>
            <a:stCxn id="174" idx="2"/>
            <a:endCxn id="165" idx="3"/>
          </p:cNvCxnSpPr>
          <p:nvPr/>
        </p:nvCxnSpPr>
        <p:spPr bwMode="auto">
          <a:xfrm rot="10800000">
            <a:off x="5530115" y="5654411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6" name="Straight Connector 577"/>
          <p:cNvCxnSpPr>
            <a:cxnSpLocks noChangeShapeType="1"/>
            <a:stCxn id="159" idx="1"/>
            <a:endCxn id="177" idx="6"/>
          </p:cNvCxnSpPr>
          <p:nvPr/>
        </p:nvCxnSpPr>
        <p:spPr bwMode="auto">
          <a:xfrm rot="10800000">
            <a:off x="7329022" y="579887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7" name="Oval 578"/>
          <p:cNvSpPr>
            <a:spLocks noChangeArrowheads="1"/>
          </p:cNvSpPr>
          <p:nvPr/>
        </p:nvSpPr>
        <p:spPr bwMode="auto">
          <a:xfrm>
            <a:off x="7186371" y="5728495"/>
            <a:ext cx="142652" cy="14075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78" name="Straight Connector 579"/>
          <p:cNvCxnSpPr>
            <a:cxnSpLocks noChangeShapeType="1"/>
            <a:stCxn id="177" idx="2"/>
            <a:endCxn id="169" idx="3"/>
          </p:cNvCxnSpPr>
          <p:nvPr/>
        </p:nvCxnSpPr>
        <p:spPr bwMode="auto">
          <a:xfrm rot="10800000">
            <a:off x="6908475" y="5798874"/>
            <a:ext cx="27789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9" name="Straight Connector 587"/>
          <p:cNvCxnSpPr>
            <a:cxnSpLocks noChangeShapeType="1"/>
            <a:stCxn id="183" idx="1"/>
            <a:endCxn id="180" idx="6"/>
          </p:cNvCxnSpPr>
          <p:nvPr/>
        </p:nvCxnSpPr>
        <p:spPr bwMode="auto">
          <a:xfrm rot="10800000">
            <a:off x="7329022" y="64396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0" name="Oval 588"/>
          <p:cNvSpPr>
            <a:spLocks noChangeArrowheads="1"/>
          </p:cNvSpPr>
          <p:nvPr/>
        </p:nvSpPr>
        <p:spPr bwMode="auto">
          <a:xfrm>
            <a:off x="7186371" y="6367463"/>
            <a:ext cx="142652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81" name="Straight Connector 589"/>
          <p:cNvCxnSpPr>
            <a:cxnSpLocks noChangeShapeType="1"/>
            <a:stCxn id="180" idx="2"/>
            <a:endCxn id="182" idx="3"/>
          </p:cNvCxnSpPr>
          <p:nvPr/>
        </p:nvCxnSpPr>
        <p:spPr bwMode="auto">
          <a:xfrm rot="10800000">
            <a:off x="5530115" y="64396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2" name="Rectangle 590"/>
          <p:cNvSpPr>
            <a:spLocks noChangeArrowheads="1"/>
          </p:cNvSpPr>
          <p:nvPr/>
        </p:nvSpPr>
        <p:spPr bwMode="auto">
          <a:xfrm>
            <a:off x="5385610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83" name="Rectangle 592"/>
          <p:cNvSpPr>
            <a:spLocks noChangeArrowheads="1"/>
          </p:cNvSpPr>
          <p:nvPr/>
        </p:nvSpPr>
        <p:spPr bwMode="auto">
          <a:xfrm>
            <a:off x="7612477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84" name="TextBox 165"/>
          <p:cNvSpPr txBox="1">
            <a:spLocks noChangeArrowheads="1"/>
          </p:cNvSpPr>
          <p:nvPr/>
        </p:nvSpPr>
        <p:spPr bwMode="auto">
          <a:xfrm>
            <a:off x="6945528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85" name="TextBox 166"/>
          <p:cNvSpPr txBox="1">
            <a:spLocks noChangeArrowheads="1"/>
          </p:cNvSpPr>
          <p:nvPr/>
        </p:nvSpPr>
        <p:spPr bwMode="auto">
          <a:xfrm>
            <a:off x="7353107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86" name="TextBox 167"/>
          <p:cNvSpPr txBox="1">
            <a:spLocks noChangeArrowheads="1"/>
          </p:cNvSpPr>
          <p:nvPr/>
        </p:nvSpPr>
        <p:spPr bwMode="auto">
          <a:xfrm>
            <a:off x="7364223" y="64619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87" name="TextBox 185"/>
          <p:cNvSpPr txBox="1">
            <a:spLocks noChangeArrowheads="1"/>
          </p:cNvSpPr>
          <p:nvPr/>
        </p:nvSpPr>
        <p:spPr bwMode="auto">
          <a:xfrm>
            <a:off x="5559757" y="567107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88" name="TextBox 186"/>
          <p:cNvSpPr txBox="1">
            <a:spLocks noChangeArrowheads="1"/>
          </p:cNvSpPr>
          <p:nvPr/>
        </p:nvSpPr>
        <p:spPr bwMode="auto">
          <a:xfrm>
            <a:off x="5559757" y="595444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89" name="TextBox 187"/>
          <p:cNvSpPr txBox="1">
            <a:spLocks noChangeArrowheads="1"/>
          </p:cNvSpPr>
          <p:nvPr/>
        </p:nvSpPr>
        <p:spPr bwMode="auto">
          <a:xfrm>
            <a:off x="5548642" y="645080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90" name="TextBox 189"/>
          <p:cNvSpPr txBox="1">
            <a:spLocks noChangeArrowheads="1"/>
          </p:cNvSpPr>
          <p:nvPr/>
        </p:nvSpPr>
        <p:spPr bwMode="auto">
          <a:xfrm>
            <a:off x="5548642" y="690641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91" name="TextBox 191"/>
          <p:cNvSpPr txBox="1">
            <a:spLocks noChangeArrowheads="1"/>
          </p:cNvSpPr>
          <p:nvPr/>
        </p:nvSpPr>
        <p:spPr bwMode="auto">
          <a:xfrm>
            <a:off x="8201614" y="6191515"/>
            <a:ext cx="29456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92" name="Rectangle 196"/>
          <p:cNvSpPr>
            <a:spLocks noChangeArrowheads="1"/>
          </p:cNvSpPr>
          <p:nvPr/>
        </p:nvSpPr>
        <p:spPr bwMode="auto">
          <a:xfrm>
            <a:off x="7612477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93" name="Straight Connector 197"/>
          <p:cNvCxnSpPr>
            <a:cxnSpLocks noChangeShapeType="1"/>
            <a:stCxn id="192" idx="1"/>
            <a:endCxn id="194" idx="6"/>
          </p:cNvCxnSpPr>
          <p:nvPr/>
        </p:nvCxnSpPr>
        <p:spPr bwMode="auto">
          <a:xfrm rot="10800000">
            <a:off x="7329022" y="68841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" name="Oval 198"/>
          <p:cNvSpPr>
            <a:spLocks noChangeArrowheads="1"/>
          </p:cNvSpPr>
          <p:nvPr/>
        </p:nvSpPr>
        <p:spPr bwMode="auto">
          <a:xfrm>
            <a:off x="7186371" y="6811963"/>
            <a:ext cx="142652" cy="144463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195" name="Straight Connector 199"/>
          <p:cNvCxnSpPr>
            <a:cxnSpLocks noChangeShapeType="1"/>
            <a:stCxn id="194" idx="2"/>
            <a:endCxn id="196" idx="3"/>
          </p:cNvCxnSpPr>
          <p:nvPr/>
        </p:nvCxnSpPr>
        <p:spPr bwMode="auto">
          <a:xfrm rot="10800000">
            <a:off x="5530115" y="68841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6" name="Rectangle 200"/>
          <p:cNvSpPr>
            <a:spLocks noChangeArrowheads="1"/>
          </p:cNvSpPr>
          <p:nvPr/>
        </p:nvSpPr>
        <p:spPr bwMode="auto">
          <a:xfrm>
            <a:off x="5385610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197" name="TextBox 202"/>
          <p:cNvSpPr txBox="1">
            <a:spLocks noChangeArrowheads="1"/>
          </p:cNvSpPr>
          <p:nvPr/>
        </p:nvSpPr>
        <p:spPr bwMode="auto">
          <a:xfrm>
            <a:off x="7364223" y="69064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98" name="TextBox 203"/>
          <p:cNvSpPr txBox="1">
            <a:spLocks noChangeArrowheads="1"/>
          </p:cNvSpPr>
          <p:nvPr/>
        </p:nvSpPr>
        <p:spPr bwMode="auto">
          <a:xfrm>
            <a:off x="6097021" y="5680340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199" name="TextBox 205"/>
          <p:cNvSpPr txBox="1">
            <a:spLocks noChangeArrowheads="1"/>
          </p:cNvSpPr>
          <p:nvPr/>
        </p:nvSpPr>
        <p:spPr bwMode="auto">
          <a:xfrm>
            <a:off x="6097021" y="5963708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00" name="TextBox 217"/>
          <p:cNvSpPr txBox="1">
            <a:spLocks noChangeArrowheads="1"/>
          </p:cNvSpPr>
          <p:nvPr/>
        </p:nvSpPr>
        <p:spPr bwMode="auto">
          <a:xfrm>
            <a:off x="5833947" y="6724915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01" name="TextBox 143"/>
          <p:cNvSpPr txBox="1">
            <a:spLocks noChangeArrowheads="1"/>
          </p:cNvSpPr>
          <p:nvPr/>
        </p:nvSpPr>
        <p:spPr bwMode="auto">
          <a:xfrm>
            <a:off x="8709236" y="5863696"/>
            <a:ext cx="1737771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 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02" name="TextBox 140"/>
          <p:cNvSpPr txBox="1">
            <a:spLocks noChangeArrowheads="1"/>
          </p:cNvSpPr>
          <p:nvPr/>
        </p:nvSpPr>
        <p:spPr bwMode="auto">
          <a:xfrm>
            <a:off x="5854326" y="6267450"/>
            <a:ext cx="1280171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03" name="TextBox 217"/>
          <p:cNvSpPr txBox="1">
            <a:spLocks noChangeArrowheads="1"/>
          </p:cNvSpPr>
          <p:nvPr/>
        </p:nvSpPr>
        <p:spPr bwMode="auto">
          <a:xfrm>
            <a:off x="6830665" y="5300663"/>
            <a:ext cx="1424675" cy="31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04" name="Freeform 425"/>
          <p:cNvSpPr>
            <a:spLocks/>
          </p:cNvSpPr>
          <p:nvPr/>
        </p:nvSpPr>
        <p:spPr bwMode="auto">
          <a:xfrm>
            <a:off x="7480938" y="5543286"/>
            <a:ext cx="98190" cy="237067"/>
          </a:xfrm>
          <a:custGeom>
            <a:avLst/>
            <a:gdLst>
              <a:gd name="T0" fmla="*/ 0 w 115614"/>
              <a:gd name="T1" fmla="*/ 2548 h 276773"/>
              <a:gd name="T2" fmla="*/ 359 w 115614"/>
              <a:gd name="T3" fmla="*/ 418 h 276773"/>
              <a:gd name="T4" fmla="*/ 988 w 115614"/>
              <a:gd name="T5" fmla="*/ 32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05" name="Straight Arrow Connector 448"/>
          <p:cNvCxnSpPr>
            <a:cxnSpLocks noChangeShapeType="1"/>
          </p:cNvCxnSpPr>
          <p:nvPr/>
        </p:nvCxnSpPr>
        <p:spPr bwMode="auto">
          <a:xfrm>
            <a:off x="4064681" y="820474"/>
            <a:ext cx="4390744" cy="185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06" name="TextBox 169"/>
          <p:cNvSpPr txBox="1">
            <a:spLocks noChangeArrowheads="1"/>
          </p:cNvSpPr>
          <p:nvPr/>
        </p:nvSpPr>
        <p:spPr bwMode="auto">
          <a:xfrm>
            <a:off x="5163294" y="559329"/>
            <a:ext cx="2367667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Tributary Port </a:t>
            </a:r>
            <a:r>
              <a:rPr lang="en-US" sz="1200" dirty="0" err="1">
                <a:cs typeface="Arial" pitchFamily="34" charset="0"/>
              </a:rPr>
              <a:t>functonality</a:t>
            </a:r>
            <a:endParaRPr lang="en-GB" sz="1200" dirty="0">
              <a:cs typeface="Arial" pitchFamily="34" charset="0"/>
            </a:endParaRPr>
          </a:p>
        </p:txBody>
      </p:sp>
      <p:cxnSp>
        <p:nvCxnSpPr>
          <p:cNvPr id="207" name="Straight Arrow Connector 450"/>
          <p:cNvCxnSpPr>
            <a:cxnSpLocks noChangeShapeType="1"/>
          </p:cNvCxnSpPr>
          <p:nvPr/>
        </p:nvCxnSpPr>
        <p:spPr bwMode="auto">
          <a:xfrm flipV="1">
            <a:off x="3535387" y="820474"/>
            <a:ext cx="345884" cy="257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08" name="TextBox 169"/>
          <p:cNvSpPr txBox="1">
            <a:spLocks noChangeArrowheads="1"/>
          </p:cNvSpPr>
          <p:nvPr/>
        </p:nvSpPr>
        <p:spPr bwMode="auto">
          <a:xfrm>
            <a:off x="3103339" y="583407"/>
            <a:ext cx="1152128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</a:t>
            </a:r>
            <a:r>
              <a:rPr lang="en-US" sz="1200" dirty="0" smtClean="0">
                <a:cs typeface="Arial" pitchFamily="34" charset="0"/>
              </a:rPr>
              <a:t>Port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09" name="TextBox 437"/>
          <p:cNvSpPr txBox="1">
            <a:spLocks noChangeArrowheads="1"/>
          </p:cNvSpPr>
          <p:nvPr/>
        </p:nvSpPr>
        <p:spPr bwMode="auto">
          <a:xfrm>
            <a:off x="4338870" y="7256463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0" name="TextBox 438"/>
          <p:cNvSpPr txBox="1">
            <a:spLocks noChangeArrowheads="1"/>
          </p:cNvSpPr>
          <p:nvPr/>
        </p:nvSpPr>
        <p:spPr bwMode="auto">
          <a:xfrm>
            <a:off x="4418534" y="4243124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1" name="TextBox 442"/>
          <p:cNvSpPr txBox="1">
            <a:spLocks noChangeArrowheads="1"/>
          </p:cNvSpPr>
          <p:nvPr/>
        </p:nvSpPr>
        <p:spPr bwMode="auto">
          <a:xfrm>
            <a:off x="1752524" y="1408212"/>
            <a:ext cx="1422823" cy="70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92" tIns="53346" rIns="106692" bIns="53346">
            <a:spAutoFit/>
          </a:bodyPr>
          <a:lstStyle/>
          <a:p>
            <a:pPr algn="ctr"/>
            <a:r>
              <a:rPr lang="en-US" sz="1300" dirty="0">
                <a:cs typeface="Arial" pitchFamily="34" charset="0"/>
              </a:rPr>
              <a:t>To/from PEB  &amp; </a:t>
            </a:r>
            <a:r>
              <a:rPr lang="en-US" sz="1300" dirty="0" smtClean="0">
                <a:cs typeface="Arial" pitchFamily="34" charset="0"/>
              </a:rPr>
              <a:t>PB </a:t>
            </a:r>
            <a:r>
              <a:rPr lang="en-US" sz="1300" dirty="0">
                <a:cs typeface="Arial" pitchFamily="34" charset="0"/>
              </a:rPr>
              <a:t>&amp; </a:t>
            </a:r>
            <a:r>
              <a:rPr lang="en-US" sz="1300" dirty="0" smtClean="0">
                <a:cs typeface="Arial" pitchFamily="34" charset="0"/>
              </a:rPr>
              <a:t>IBBEB </a:t>
            </a:r>
            <a:r>
              <a:rPr lang="en-US" sz="1300" dirty="0">
                <a:cs typeface="Arial" pitchFamily="34" charset="0"/>
              </a:rPr>
              <a:t>&amp; </a:t>
            </a:r>
            <a:r>
              <a:rPr lang="en-US" sz="1300" dirty="0" smtClean="0">
                <a:cs typeface="Arial" pitchFamily="34" charset="0"/>
              </a:rPr>
              <a:t>MEF </a:t>
            </a:r>
            <a:r>
              <a:rPr lang="en-US" sz="1300" dirty="0">
                <a:cs typeface="Arial" pitchFamily="34" charset="0"/>
              </a:rPr>
              <a:t>E-NNI 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12" name="Straight Connector 37"/>
          <p:cNvCxnSpPr>
            <a:cxnSpLocks noChangeShapeType="1"/>
            <a:endCxn id="216" idx="6"/>
          </p:cNvCxnSpPr>
          <p:nvPr/>
        </p:nvCxnSpPr>
        <p:spPr bwMode="auto">
          <a:xfrm rot="10800000">
            <a:off x="3188210" y="146499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Straight Connector 39"/>
          <p:cNvCxnSpPr>
            <a:cxnSpLocks noChangeShapeType="1"/>
            <a:stCxn id="216" idx="6"/>
            <a:endCxn id="217" idx="1"/>
          </p:cNvCxnSpPr>
          <p:nvPr/>
        </p:nvCxnSpPr>
        <p:spPr bwMode="auto">
          <a:xfrm>
            <a:off x="3188210" y="1463146"/>
            <a:ext cx="42054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4" name="TextBox 212"/>
          <p:cNvSpPr txBox="1">
            <a:spLocks noChangeArrowheads="1"/>
          </p:cNvSpPr>
          <p:nvPr/>
        </p:nvSpPr>
        <p:spPr bwMode="auto">
          <a:xfrm>
            <a:off x="3273431" y="147611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5" name="Straight Connector 36"/>
          <p:cNvCxnSpPr>
            <a:cxnSpLocks noChangeShapeType="1"/>
            <a:stCxn id="216" idx="2"/>
          </p:cNvCxnSpPr>
          <p:nvPr/>
        </p:nvCxnSpPr>
        <p:spPr bwMode="auto">
          <a:xfrm rot="10800000">
            <a:off x="2760252" y="146499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" name="Oval 38"/>
          <p:cNvSpPr>
            <a:spLocks noChangeArrowheads="1"/>
          </p:cNvSpPr>
          <p:nvPr/>
        </p:nvSpPr>
        <p:spPr bwMode="auto">
          <a:xfrm>
            <a:off x="3043705" y="139276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" name="Rectangle 46"/>
          <p:cNvSpPr>
            <a:spLocks noChangeArrowheads="1"/>
          </p:cNvSpPr>
          <p:nvPr/>
        </p:nvSpPr>
        <p:spPr bwMode="auto">
          <a:xfrm>
            <a:off x="3608759" y="13946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8" name="Straight Connector 37"/>
          <p:cNvCxnSpPr>
            <a:cxnSpLocks noChangeShapeType="1"/>
            <a:endCxn id="222" idx="6"/>
          </p:cNvCxnSpPr>
          <p:nvPr/>
        </p:nvCxnSpPr>
        <p:spPr bwMode="auto">
          <a:xfrm rot="10800000">
            <a:off x="3188210" y="2103967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9" name="Straight Connector 39"/>
          <p:cNvCxnSpPr>
            <a:cxnSpLocks noChangeShapeType="1"/>
            <a:stCxn id="222" idx="6"/>
            <a:endCxn id="223" idx="1"/>
          </p:cNvCxnSpPr>
          <p:nvPr/>
        </p:nvCxnSpPr>
        <p:spPr bwMode="auto">
          <a:xfrm>
            <a:off x="3188210" y="2102116"/>
            <a:ext cx="420549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0" name="TextBox 212"/>
          <p:cNvSpPr txBox="1">
            <a:spLocks noChangeArrowheads="1"/>
          </p:cNvSpPr>
          <p:nvPr/>
        </p:nvSpPr>
        <p:spPr bwMode="auto">
          <a:xfrm>
            <a:off x="3273431" y="211508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21" name="Straight Connector 36"/>
          <p:cNvCxnSpPr>
            <a:cxnSpLocks noChangeShapeType="1"/>
            <a:stCxn id="222" idx="2"/>
          </p:cNvCxnSpPr>
          <p:nvPr/>
        </p:nvCxnSpPr>
        <p:spPr bwMode="auto">
          <a:xfrm rot="10800000">
            <a:off x="2760252" y="210396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2" name="Oval 38"/>
          <p:cNvSpPr>
            <a:spLocks noChangeArrowheads="1"/>
          </p:cNvSpPr>
          <p:nvPr/>
        </p:nvSpPr>
        <p:spPr bwMode="auto">
          <a:xfrm>
            <a:off x="3043705" y="203173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23" name="Rectangle 46"/>
          <p:cNvSpPr>
            <a:spLocks noChangeArrowheads="1"/>
          </p:cNvSpPr>
          <p:nvPr/>
        </p:nvSpPr>
        <p:spPr bwMode="auto">
          <a:xfrm>
            <a:off x="3608759" y="203358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24" name="Straight Connector 37"/>
          <p:cNvCxnSpPr>
            <a:cxnSpLocks noChangeShapeType="1"/>
            <a:endCxn id="228" idx="6"/>
          </p:cNvCxnSpPr>
          <p:nvPr/>
        </p:nvCxnSpPr>
        <p:spPr bwMode="auto">
          <a:xfrm rot="10800000">
            <a:off x="3147452" y="292444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" name="Straight Connector 39"/>
          <p:cNvCxnSpPr>
            <a:cxnSpLocks noChangeShapeType="1"/>
            <a:stCxn id="228" idx="6"/>
            <a:endCxn id="229" idx="1"/>
          </p:cNvCxnSpPr>
          <p:nvPr/>
        </p:nvCxnSpPr>
        <p:spPr bwMode="auto">
          <a:xfrm>
            <a:off x="3147452" y="2922587"/>
            <a:ext cx="459453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6" name="TextBox 212"/>
          <p:cNvSpPr txBox="1">
            <a:spLocks noChangeArrowheads="1"/>
          </p:cNvSpPr>
          <p:nvPr/>
        </p:nvSpPr>
        <p:spPr bwMode="auto">
          <a:xfrm>
            <a:off x="3271579" y="2935553"/>
            <a:ext cx="30617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cs typeface="Arial" pitchFamily="34" charset="0"/>
              </a:rPr>
              <a:t>ONP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27" name="Straight Connector 36"/>
          <p:cNvCxnSpPr>
            <a:cxnSpLocks noChangeShapeType="1"/>
            <a:stCxn id="228" idx="2"/>
          </p:cNvCxnSpPr>
          <p:nvPr/>
        </p:nvCxnSpPr>
        <p:spPr bwMode="auto">
          <a:xfrm rot="10800000">
            <a:off x="2719494" y="292444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8" name="Oval 38"/>
          <p:cNvSpPr>
            <a:spLocks noChangeArrowheads="1"/>
          </p:cNvSpPr>
          <p:nvPr/>
        </p:nvSpPr>
        <p:spPr bwMode="auto">
          <a:xfrm>
            <a:off x="3002947" y="2852209"/>
            <a:ext cx="144505" cy="140758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29" name="Rectangle 46"/>
          <p:cNvSpPr>
            <a:spLocks noChangeArrowheads="1"/>
          </p:cNvSpPr>
          <p:nvPr/>
        </p:nvSpPr>
        <p:spPr bwMode="auto">
          <a:xfrm>
            <a:off x="3606905" y="2854061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3991038" y="724136"/>
            <a:ext cx="6470644" cy="3192355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3991038" y="4000500"/>
            <a:ext cx="6470644" cy="378042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32" name="TextBox 231"/>
          <p:cNvSpPr txBox="1"/>
          <p:nvPr/>
        </p:nvSpPr>
        <p:spPr bwMode="auto">
          <a:xfrm>
            <a:off x="9033098" y="3496445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TextBox 232"/>
          <p:cNvSpPr txBox="1"/>
          <p:nvPr/>
        </p:nvSpPr>
        <p:spPr bwMode="auto">
          <a:xfrm>
            <a:off x="9033098" y="7421848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 bwMode="auto">
          <a:xfrm>
            <a:off x="1879203" y="3641427"/>
            <a:ext cx="1736483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1&amp;2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99083" y="4666570"/>
            <a:ext cx="23762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Regular PNP &amp; ONP ports are capable to support  any EC type</a:t>
            </a: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EC Type 2 UNI-N tributary ports are added to TEB node</a:t>
            </a:r>
          </a:p>
        </p:txBody>
      </p:sp>
      <p:sp>
        <p:nvSpPr>
          <p:cNvPr id="236" name="Rectangle 235"/>
          <p:cNvSpPr/>
          <p:nvPr/>
        </p:nvSpPr>
        <p:spPr bwMode="auto">
          <a:xfrm>
            <a:off x="1879203" y="1060172"/>
            <a:ext cx="1943767" cy="2940327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cxnSp>
        <p:nvCxnSpPr>
          <p:cNvPr id="237" name="Straight Connector 37"/>
          <p:cNvCxnSpPr>
            <a:cxnSpLocks noChangeShapeType="1"/>
            <a:endCxn id="241" idx="6"/>
          </p:cNvCxnSpPr>
          <p:nvPr/>
        </p:nvCxnSpPr>
        <p:spPr bwMode="auto">
          <a:xfrm rot="10800000">
            <a:off x="3149305" y="3388062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8" name="Straight Connector 39"/>
          <p:cNvCxnSpPr>
            <a:cxnSpLocks noChangeShapeType="1"/>
            <a:stCxn id="241" idx="6"/>
            <a:endCxn id="242" idx="1"/>
          </p:cNvCxnSpPr>
          <p:nvPr/>
        </p:nvCxnSpPr>
        <p:spPr bwMode="auto">
          <a:xfrm>
            <a:off x="3149305" y="3386209"/>
            <a:ext cx="459453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9" name="TextBox 212"/>
          <p:cNvSpPr txBox="1">
            <a:spLocks noChangeArrowheads="1"/>
          </p:cNvSpPr>
          <p:nvPr/>
        </p:nvSpPr>
        <p:spPr bwMode="auto">
          <a:xfrm>
            <a:off x="3273432" y="3399175"/>
            <a:ext cx="30617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cs typeface="Arial" pitchFamily="34" charset="0"/>
              </a:rPr>
              <a:t>ONP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40" name="Straight Connector 36"/>
          <p:cNvCxnSpPr>
            <a:cxnSpLocks noChangeShapeType="1"/>
            <a:stCxn id="241" idx="2"/>
          </p:cNvCxnSpPr>
          <p:nvPr/>
        </p:nvCxnSpPr>
        <p:spPr bwMode="auto">
          <a:xfrm rot="10800000">
            <a:off x="2721347" y="3388062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1" name="Oval 38"/>
          <p:cNvSpPr>
            <a:spLocks noChangeArrowheads="1"/>
          </p:cNvSpPr>
          <p:nvPr/>
        </p:nvSpPr>
        <p:spPr bwMode="auto">
          <a:xfrm>
            <a:off x="3004800" y="3315831"/>
            <a:ext cx="144505" cy="140758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42" name="Rectangle 46"/>
          <p:cNvSpPr>
            <a:spLocks noChangeArrowheads="1"/>
          </p:cNvSpPr>
          <p:nvPr/>
        </p:nvSpPr>
        <p:spPr bwMode="auto">
          <a:xfrm>
            <a:off x="3608758" y="3317683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43" name="TextBox 442"/>
          <p:cNvSpPr txBox="1">
            <a:spLocks noChangeArrowheads="1"/>
          </p:cNvSpPr>
          <p:nvPr/>
        </p:nvSpPr>
        <p:spPr bwMode="auto">
          <a:xfrm>
            <a:off x="1807195" y="2788546"/>
            <a:ext cx="1134791" cy="70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6692" tIns="53346" rIns="106692" bIns="53346">
            <a:spAutoFit/>
          </a:bodyPr>
          <a:lstStyle/>
          <a:p>
            <a:pPr algn="ctr"/>
            <a:r>
              <a:rPr lang="en-US" sz="1300" dirty="0">
                <a:cs typeface="Arial" pitchFamily="34" charset="0"/>
              </a:rPr>
              <a:t>To/from </a:t>
            </a:r>
            <a:r>
              <a:rPr lang="en-US" sz="1300" dirty="0" smtClean="0">
                <a:cs typeface="Arial" pitchFamily="34" charset="0"/>
              </a:rPr>
              <a:t>TEB  </a:t>
            </a:r>
            <a:r>
              <a:rPr lang="en-US" sz="1300" dirty="0">
                <a:cs typeface="Arial" pitchFamily="34" charset="0"/>
              </a:rPr>
              <a:t>&amp; </a:t>
            </a:r>
            <a:r>
              <a:rPr lang="en-US" sz="1300" dirty="0" smtClean="0">
                <a:cs typeface="Arial" pitchFamily="34" charset="0"/>
              </a:rPr>
              <a:t>TB &amp; OTN XC</a:t>
            </a:r>
            <a:endParaRPr lang="en-GB" sz="13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200" dirty="0" smtClean="0">
                <a:hlinkClick r:id="rId2"/>
              </a:rPr>
              <a:t>liaison-haddock-proposed-response-q10-15-277-eotn-0511-v01</a:t>
            </a:r>
            <a:r>
              <a:rPr lang="en-US" sz="2200" dirty="0" smtClean="0"/>
              <a:t> presents the model of a Transport Bridge supporting EC Type I and II signals</a:t>
            </a:r>
          </a:p>
          <a:p>
            <a:pPr marL="0" indent="0"/>
            <a:r>
              <a:rPr lang="en-GB" sz="2200" dirty="0" smtClean="0">
                <a:hlinkClick r:id="rId3"/>
              </a:rPr>
              <a:t>new-vissers-generalized-ec-type-2-support-0711-v01</a:t>
            </a:r>
            <a:r>
              <a:rPr lang="en-GB" sz="2200" dirty="0" smtClean="0"/>
              <a:t> reports negative feedback from the operator community on </a:t>
            </a:r>
            <a:r>
              <a:rPr lang="en-US" sz="2200" dirty="0" smtClean="0"/>
              <a:t>the I+S-Tagging of EC Type II signals</a:t>
            </a:r>
          </a:p>
          <a:p>
            <a:pPr marL="0" indent="0"/>
            <a:r>
              <a:rPr lang="en-GB" sz="2200" dirty="0" smtClean="0"/>
              <a:t>This tagging is</a:t>
            </a:r>
          </a:p>
          <a:p>
            <a:pPr marL="538163" lvl="1" indent="-365125"/>
            <a:r>
              <a:rPr lang="en-GB" sz="1900" dirty="0" smtClean="0">
                <a:solidFill>
                  <a:srgbClr val="FF0000"/>
                </a:solidFill>
              </a:rPr>
              <a:t>Not backwards compatible </a:t>
            </a:r>
            <a:r>
              <a:rPr lang="en-GB" sz="1900" dirty="0" smtClean="0"/>
              <a:t>with existing S-Tagging on NNI ports</a:t>
            </a:r>
          </a:p>
          <a:p>
            <a:pPr marL="538163" lvl="1" indent="-365125"/>
            <a:r>
              <a:rPr lang="en-GB" sz="1900" dirty="0" smtClean="0">
                <a:solidFill>
                  <a:srgbClr val="FF0000"/>
                </a:solidFill>
              </a:rPr>
              <a:t>Not client agnostic </a:t>
            </a:r>
            <a:r>
              <a:rPr lang="en-GB" sz="1900" dirty="0" smtClean="0"/>
              <a:t>on NNI ports</a:t>
            </a:r>
            <a:endParaRPr lang="en-GB" sz="19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11788" y="5656684"/>
            <a:ext cx="4725987" cy="1490241"/>
          </a:xfrm>
        </p:spPr>
        <p:txBody>
          <a:bodyPr/>
          <a:lstStyle/>
          <a:p>
            <a:pPr marL="0" indent="0"/>
            <a:r>
              <a:rPr lang="en-GB" sz="2200" dirty="0" smtClean="0"/>
              <a:t>An </a:t>
            </a:r>
            <a:r>
              <a:rPr lang="en-GB" sz="2200" dirty="0" smtClean="0">
                <a:solidFill>
                  <a:srgbClr val="FF0000"/>
                </a:solidFill>
              </a:rPr>
              <a:t>alternative solution </a:t>
            </a:r>
            <a:r>
              <a:rPr lang="en-GB" sz="2200" dirty="0" smtClean="0"/>
              <a:t>is required which is backwards compatible with S-Tagging on NNI ports and is client agnostic on NNI ports</a:t>
            </a:r>
            <a:endParaRPr lang="en-US" sz="2200" dirty="0"/>
          </a:p>
        </p:txBody>
      </p:sp>
      <p:pic>
        <p:nvPicPr>
          <p:cNvPr id="1026" name="Object 1"/>
          <p:cNvPicPr>
            <a:picLocks noChangeArrowheads="1"/>
          </p:cNvPicPr>
          <p:nvPr/>
        </p:nvPicPr>
        <p:blipFill>
          <a:blip r:embed="rId4" cstate="print"/>
          <a:srcRect b="-1920"/>
          <a:stretch>
            <a:fillRect/>
          </a:stretch>
        </p:blipFill>
        <p:spPr bwMode="auto">
          <a:xfrm>
            <a:off x="5191571" y="1840261"/>
            <a:ext cx="54726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36204"/>
            <a:ext cx="5594275" cy="5666705"/>
          </a:xfrm>
        </p:spPr>
        <p:txBody>
          <a:bodyPr/>
          <a:lstStyle/>
          <a:p>
            <a:pPr marL="0" indent="0"/>
            <a:r>
              <a:rPr lang="en-GB" sz="2400" dirty="0" smtClean="0"/>
              <a:t>Transport Bridge (TB) is supported by a S-Component with Provider, OTN and/or SDH Network Ports providing S-Tagging of the all types of EC signals</a:t>
            </a:r>
          </a:p>
          <a:p>
            <a:pPr marL="719138" lvl="1" indent="-358775"/>
            <a:r>
              <a:rPr lang="en-GB" sz="2000" dirty="0" smtClean="0"/>
              <a:t>Backwards compatible tagging </a:t>
            </a:r>
            <a:r>
              <a:rPr lang="en-GB" sz="2000" dirty="0" smtClean="0">
                <a:sym typeface="Wingdings" pitchFamily="2" charset="2"/>
              </a:rPr>
              <a:t></a:t>
            </a:r>
            <a:endParaRPr lang="en-GB" sz="2000" dirty="0" smtClean="0"/>
          </a:p>
          <a:p>
            <a:pPr marL="719138" lvl="1" indent="-358775"/>
            <a:r>
              <a:rPr lang="en-GB" sz="2000" dirty="0" smtClean="0"/>
              <a:t>Client agnostic tagging </a:t>
            </a:r>
            <a:r>
              <a:rPr lang="en-GB" sz="2000" dirty="0" smtClean="0">
                <a:sym typeface="Wingdings" pitchFamily="2" charset="2"/>
              </a:rPr>
              <a:t></a:t>
            </a:r>
            <a:endParaRPr lang="en-GB" sz="2000" dirty="0" smtClean="0"/>
          </a:p>
          <a:p>
            <a:pPr marL="6350" indent="-538163"/>
            <a:r>
              <a:rPr lang="en-GB" sz="2400" dirty="0" smtClean="0"/>
              <a:t>EC Type II service primitive is a B-VLAN service primitive, and is indistinguishable from a S-VLAN service primitive</a:t>
            </a:r>
          </a:p>
          <a:p>
            <a:pPr marL="6350" indent="-538163"/>
            <a:r>
              <a:rPr lang="en-GB" sz="2400" dirty="0" smtClean="0"/>
              <a:t>S-Tagged Service Interface and Transparent Service Interface </a:t>
            </a:r>
            <a:br>
              <a:rPr lang="en-GB" sz="2400" dirty="0" smtClean="0"/>
            </a:br>
            <a:r>
              <a:rPr lang="en-GB" sz="2400" dirty="0" smtClean="0"/>
              <a:t>UNI-N port functions comprise</a:t>
            </a:r>
            <a:br>
              <a:rPr lang="en-GB" sz="2400" dirty="0" smtClean="0"/>
            </a:br>
            <a:r>
              <a:rPr lang="en-GB" sz="2400" dirty="0" smtClean="0"/>
              <a:t>an I-/T-Component and a CBP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567835" y="976164"/>
            <a:ext cx="1728192" cy="28083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S-Component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11254" y="157371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11254" y="186174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587209" y="2149778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587209" y="243781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587209" y="272584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8672000" y="155222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672000" y="184026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8647955" y="212829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8647955" y="2416324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8647955" y="2704356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063779" y="16962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063779" y="19842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063779" y="227230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063779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063779" y="284837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9296027" y="16962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296027" y="19842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9296027" y="227230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9296027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296027" y="284837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7279803" y="544116"/>
            <a:ext cx="2232248" cy="34563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7835" y="3085882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567835" y="337391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8652626" y="306439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8652626" y="335242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SNP</a:t>
            </a:r>
            <a:endParaRPr lang="en-US" sz="16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7044405" y="320841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7044405" y="34964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9276653" y="320841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9276653" y="34964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249639" y="4000500"/>
            <a:ext cx="24064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ONP: OTN Network Port</a:t>
            </a:r>
          </a:p>
          <a:p>
            <a:r>
              <a:rPr lang="en-GB" sz="1400" b="0" dirty="0" smtClean="0"/>
              <a:t>PNP: Provider Network Port</a:t>
            </a:r>
          </a:p>
          <a:p>
            <a:r>
              <a:rPr lang="en-GB" sz="1400" b="0" dirty="0" smtClean="0"/>
              <a:t>SNP: SDH Network Port</a:t>
            </a:r>
            <a:endParaRPr lang="en-US" sz="1400" b="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6919763" y="5336704"/>
            <a:ext cx="576064" cy="24802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Line Callout 2 56"/>
          <p:cNvSpPr/>
          <p:nvPr/>
        </p:nvSpPr>
        <p:spPr bwMode="auto">
          <a:xfrm>
            <a:off x="7927875" y="4720580"/>
            <a:ext cx="1512168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5880"/>
              <a:gd name="adj6" fmla="val -22911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MS PGothic" pitchFamily="34" charset="-128"/>
              </a:rPr>
              <a:t>EC Signals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911651" y="5656684"/>
            <a:ext cx="720080" cy="43204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5551611" y="5872708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6631731" y="5872708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5911651" y="6304756"/>
            <a:ext cx="720080" cy="43204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ONP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5551611" y="6520780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6631731" y="652078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5911651" y="6952828"/>
            <a:ext cx="720080" cy="43204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S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5551611" y="7168852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6631731" y="7168852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7783859" y="5335553"/>
            <a:ext cx="1440160" cy="72008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9224019" y="5695593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7495827" y="5695593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7783859" y="5335553"/>
            <a:ext cx="36004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143899" y="5335553"/>
            <a:ext cx="108012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224019" y="5152628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C-Tagged Service Interface</a:t>
            </a:r>
            <a:endParaRPr lang="en-US" sz="1600" dirty="0"/>
          </a:p>
        </p:txBody>
      </p:sp>
      <p:grpSp>
        <p:nvGrpSpPr>
          <p:cNvPr id="78" name="Group 77"/>
          <p:cNvGrpSpPr/>
          <p:nvPr/>
        </p:nvGrpSpPr>
        <p:grpSpPr>
          <a:xfrm>
            <a:off x="7495827" y="4864596"/>
            <a:ext cx="3096344" cy="3024336"/>
            <a:chOff x="7495827" y="4864596"/>
            <a:chExt cx="3096344" cy="3024336"/>
          </a:xfrm>
        </p:grpSpPr>
        <p:sp>
          <p:nvSpPr>
            <p:cNvPr id="37" name="Rectangle 36"/>
            <p:cNvSpPr/>
            <p:nvPr/>
          </p:nvSpPr>
          <p:spPr bwMode="auto">
            <a:xfrm>
              <a:off x="7783859" y="6304756"/>
              <a:ext cx="1440160" cy="72008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9224019" y="6664796"/>
              <a:ext cx="50405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7495827" y="6664796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7783859" y="7168852"/>
              <a:ext cx="1440160" cy="72008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9224019" y="7528892"/>
              <a:ext cx="50405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7495827" y="7528892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9224019" y="6121831"/>
              <a:ext cx="13681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Transparent Service Interface</a:t>
              </a:r>
              <a:endParaRPr lang="en-US" sz="1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224019" y="6985927"/>
              <a:ext cx="13681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S-Tagged Service Interface</a:t>
              </a:r>
              <a:endParaRPr lang="en-US" sz="1600" dirty="0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83859" y="6304756"/>
              <a:ext cx="36004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143899" y="6304756"/>
              <a:ext cx="108012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latin typeface="Arial" charset="0"/>
                </a:rPr>
                <a:t>T</a:t>
              </a: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-Comp.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783859" y="7168852"/>
              <a:ext cx="36004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143899" y="7168852"/>
              <a:ext cx="108012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latin typeface="Arial" charset="0"/>
                </a:rPr>
                <a:t>I</a:t>
              </a: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-Comp.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H="1">
              <a:off x="7567835" y="4864596"/>
              <a:ext cx="113682" cy="16561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H="1">
              <a:off x="7639843" y="4864596"/>
              <a:ext cx="41674" cy="2592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6" name="TextBox 75"/>
          <p:cNvSpPr txBox="1"/>
          <p:nvPr/>
        </p:nvSpPr>
        <p:spPr>
          <a:xfrm>
            <a:off x="7927250" y="5080620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UNI-N port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36204"/>
            <a:ext cx="5594275" cy="5666705"/>
          </a:xfrm>
        </p:spPr>
        <p:txBody>
          <a:bodyPr/>
          <a:lstStyle/>
          <a:p>
            <a:pPr marL="0" indent="0"/>
            <a:r>
              <a:rPr lang="en-GB" sz="2400" dirty="0" smtClean="0"/>
              <a:t>Transport Bridge (TB) is supported by a S-Component with Provider, OTN and/or SDH Network Ports providing S-Tagging of the all types of EC signals</a:t>
            </a:r>
          </a:p>
          <a:p>
            <a:pPr marL="719138" lvl="1" indent="-358775"/>
            <a:r>
              <a:rPr lang="en-GB" sz="2000" dirty="0" smtClean="0"/>
              <a:t>Backwards compatible tagging </a:t>
            </a:r>
            <a:r>
              <a:rPr lang="en-GB" sz="2000" dirty="0" smtClean="0">
                <a:sym typeface="Wingdings" pitchFamily="2" charset="2"/>
              </a:rPr>
              <a:t></a:t>
            </a:r>
            <a:endParaRPr lang="en-GB" sz="2000" dirty="0" smtClean="0"/>
          </a:p>
          <a:p>
            <a:pPr marL="719138" lvl="1" indent="-358775"/>
            <a:r>
              <a:rPr lang="en-GB" sz="2000" dirty="0" smtClean="0"/>
              <a:t>Client agnostic tagging </a:t>
            </a:r>
            <a:r>
              <a:rPr lang="en-GB" sz="2000" dirty="0" smtClean="0">
                <a:sym typeface="Wingdings" pitchFamily="2" charset="2"/>
              </a:rPr>
              <a:t></a:t>
            </a:r>
            <a:endParaRPr lang="en-GB" sz="2000" dirty="0" smtClean="0"/>
          </a:p>
          <a:p>
            <a:pPr marL="6350" indent="-538163"/>
            <a:r>
              <a:rPr lang="en-GB" sz="2400" dirty="0" smtClean="0"/>
              <a:t>EC Type II service primitive is a B-VLAN service primitive, and is indistinguishable from a S-VLAN service primitive</a:t>
            </a:r>
          </a:p>
          <a:p>
            <a:pPr marL="6350" indent="-538163"/>
            <a:r>
              <a:rPr lang="en-GB" sz="2400" dirty="0" smtClean="0"/>
              <a:t>S-Tagged Service Interface and Transparent Service Interface </a:t>
            </a:r>
            <a:br>
              <a:rPr lang="en-GB" sz="2400" dirty="0" smtClean="0"/>
            </a:br>
            <a:r>
              <a:rPr lang="en-GB" sz="2400" dirty="0" smtClean="0"/>
              <a:t>UNI-N port functions comprise</a:t>
            </a:r>
            <a:br>
              <a:rPr lang="en-GB" sz="2400" dirty="0" smtClean="0"/>
            </a:br>
            <a:r>
              <a:rPr lang="en-GB" sz="2400" dirty="0" smtClean="0"/>
              <a:t>an I-/T-Component and a CBP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567835" y="976164"/>
            <a:ext cx="1728192" cy="28083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S-Component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11254" y="157371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11254" y="186174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587209" y="2149778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587209" y="243781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587209" y="272584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8672000" y="155222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672000" y="184026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8647955" y="212829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8647955" y="2416324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8647955" y="2704356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063779" y="16962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063779" y="19842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063779" y="227230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063779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063779" y="284837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9296027" y="16962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296027" y="19842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9296027" y="227230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9296027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296027" y="284837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7279803" y="544116"/>
            <a:ext cx="2232248" cy="34563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7835" y="3085882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567835" y="337391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8652626" y="306439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8652626" y="335242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SNP</a:t>
            </a:r>
            <a:endParaRPr lang="en-US" sz="16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7044405" y="320841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7044405" y="34964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9276653" y="320841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9276653" y="34964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249639" y="4000500"/>
            <a:ext cx="24064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ONP: OTN Network Port</a:t>
            </a:r>
          </a:p>
          <a:p>
            <a:r>
              <a:rPr lang="en-GB" sz="1400" b="0" dirty="0" smtClean="0"/>
              <a:t>PNP: Provider Network Port</a:t>
            </a:r>
          </a:p>
          <a:p>
            <a:r>
              <a:rPr lang="en-GB" sz="1400" b="0" dirty="0" smtClean="0"/>
              <a:t>SNP: SDH Network Port</a:t>
            </a:r>
            <a:endParaRPr lang="en-US" sz="1400" b="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6919763" y="5336704"/>
            <a:ext cx="576064" cy="24802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Line Callout 2 56"/>
          <p:cNvSpPr/>
          <p:nvPr/>
        </p:nvSpPr>
        <p:spPr bwMode="auto">
          <a:xfrm>
            <a:off x="7927875" y="4720580"/>
            <a:ext cx="1512168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5880"/>
              <a:gd name="adj6" fmla="val -22911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MS PGothic" pitchFamily="34" charset="-128"/>
              </a:rPr>
              <a:t>EC Signals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911651" y="5656684"/>
            <a:ext cx="720080" cy="43204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5551611" y="5872708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6631731" y="5872708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5911651" y="6304756"/>
            <a:ext cx="720080" cy="43204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ONP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5551611" y="6520780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6631731" y="652078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5911651" y="6952828"/>
            <a:ext cx="720080" cy="43204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S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5551611" y="7168852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6631731" y="7168852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7783859" y="5335553"/>
            <a:ext cx="1440160" cy="72008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9224019" y="5695593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7495827" y="5695593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7783859" y="5335553"/>
            <a:ext cx="36004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143899" y="5335553"/>
            <a:ext cx="108012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224019" y="5152628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C-Tagged Service Interface</a:t>
            </a:r>
            <a:endParaRPr lang="en-US" sz="1600" dirty="0"/>
          </a:p>
        </p:txBody>
      </p:sp>
      <p:grpSp>
        <p:nvGrpSpPr>
          <p:cNvPr id="15" name="Group 77"/>
          <p:cNvGrpSpPr/>
          <p:nvPr/>
        </p:nvGrpSpPr>
        <p:grpSpPr>
          <a:xfrm>
            <a:off x="7495827" y="4864596"/>
            <a:ext cx="3096344" cy="3024336"/>
            <a:chOff x="7495827" y="4864596"/>
            <a:chExt cx="3096344" cy="3024336"/>
          </a:xfrm>
        </p:grpSpPr>
        <p:sp>
          <p:nvSpPr>
            <p:cNvPr id="37" name="Rectangle 36"/>
            <p:cNvSpPr/>
            <p:nvPr/>
          </p:nvSpPr>
          <p:spPr bwMode="auto">
            <a:xfrm>
              <a:off x="7783859" y="6304756"/>
              <a:ext cx="1440160" cy="72008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9224019" y="6664796"/>
              <a:ext cx="50405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7495827" y="6664796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7783859" y="7168852"/>
              <a:ext cx="1440160" cy="72008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9224019" y="7528892"/>
              <a:ext cx="50405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7495827" y="7528892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9224019" y="6121831"/>
              <a:ext cx="13681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Transparent Service Interface</a:t>
              </a:r>
              <a:endParaRPr lang="en-US" sz="1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224019" y="6985927"/>
              <a:ext cx="13681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S-Tagged Service Interface</a:t>
              </a:r>
              <a:endParaRPr lang="en-US" sz="1600" dirty="0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83859" y="6304756"/>
              <a:ext cx="36004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143899" y="6304756"/>
              <a:ext cx="108012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latin typeface="Arial" charset="0"/>
                </a:rPr>
                <a:t>T</a:t>
              </a: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-Comp.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783859" y="7168852"/>
              <a:ext cx="36004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143899" y="7168852"/>
              <a:ext cx="1080120" cy="7200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latin typeface="Arial" charset="0"/>
                </a:rPr>
                <a:t>I</a:t>
              </a: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-Comp.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H="1">
              <a:off x="7567835" y="4864596"/>
              <a:ext cx="113682" cy="16561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H="1">
              <a:off x="7639843" y="4864596"/>
              <a:ext cx="41674" cy="2592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6" name="TextBox 75"/>
          <p:cNvSpPr txBox="1"/>
          <p:nvPr/>
        </p:nvSpPr>
        <p:spPr>
          <a:xfrm>
            <a:off x="7927250" y="5080620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UNI-N port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7135787" y="4864596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>
                <a:solidFill>
                  <a:srgbClr val="FF0000"/>
                </a:solidFill>
              </a:rPr>
              <a:t>EISS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5911651" y="5152628"/>
            <a:ext cx="2232248" cy="284837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839643" y="5080620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S-Comp</a:t>
            </a:r>
          </a:p>
          <a:p>
            <a:r>
              <a:rPr lang="en-GB" sz="1600" dirty="0" smtClean="0"/>
              <a:t>B-Comp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5234235" cy="5280025"/>
          </a:xfrm>
        </p:spPr>
        <p:txBody>
          <a:bodyPr/>
          <a:lstStyle/>
          <a:p>
            <a:pPr marL="0" indent="0"/>
            <a:r>
              <a:rPr lang="en-GB" dirty="0" smtClean="0"/>
              <a:t>Use the B-VLAN MEP as EC MEP</a:t>
            </a:r>
          </a:p>
          <a:p>
            <a:pPr marL="0" indent="0"/>
            <a:r>
              <a:rPr lang="en-GB" dirty="0" smtClean="0"/>
              <a:t>Do not use BSI MEP/</a:t>
            </a:r>
            <a:r>
              <a:rPr lang="en-GB" dirty="0" err="1" smtClean="0"/>
              <a:t>MIPs</a:t>
            </a:r>
            <a:endParaRPr lang="en-GB" dirty="0" smtClean="0"/>
          </a:p>
          <a:p>
            <a:pPr marL="0" indent="0"/>
            <a:r>
              <a:rPr lang="en-GB" dirty="0" smtClean="0"/>
              <a:t>B-VLAN is deployed as EC and carries one EVC</a:t>
            </a:r>
          </a:p>
          <a:p>
            <a:pPr marL="0" indent="0"/>
            <a:r>
              <a:rPr lang="en-GB" u="sng" dirty="0" smtClean="0"/>
              <a:t>Question</a:t>
            </a:r>
            <a:r>
              <a:rPr lang="en-GB" dirty="0" smtClean="0"/>
              <a:t>: How to set the I-SID and B-SID values without need for complex negotiation between UNI-N ports?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775747" y="2056284"/>
            <a:ext cx="2448272" cy="10081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224019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911651" y="1664296"/>
            <a:ext cx="576064" cy="32003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6487715" y="256034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775747" y="3352428"/>
            <a:ext cx="2448272" cy="10081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9224019" y="385648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487715" y="3856484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9224019" y="2017375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Transparent Service Interface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9224019" y="3313519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S-Tagged Service Interface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6775747" y="2056284"/>
            <a:ext cx="1152128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927875" y="2056284"/>
            <a:ext cx="129614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T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775747" y="3352428"/>
            <a:ext cx="1152128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927875" y="3352428"/>
            <a:ext cx="129614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I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Line Callout 2 56"/>
          <p:cNvSpPr/>
          <p:nvPr/>
        </p:nvSpPr>
        <p:spPr bwMode="auto">
          <a:xfrm>
            <a:off x="6919763" y="5656684"/>
            <a:ext cx="1512168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82764"/>
              <a:gd name="adj6" fmla="val -2191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Signals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Isosceles Triangle 50"/>
          <p:cNvSpPr/>
          <p:nvPr/>
        </p:nvSpPr>
        <p:spPr bwMode="auto">
          <a:xfrm rot="16200000">
            <a:off x="6883759" y="2344316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Isosceles Triangle 51"/>
          <p:cNvSpPr/>
          <p:nvPr/>
        </p:nvSpPr>
        <p:spPr bwMode="auto">
          <a:xfrm rot="16200000">
            <a:off x="6883759" y="2704356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Isosceles Triangle 52"/>
          <p:cNvSpPr/>
          <p:nvPr/>
        </p:nvSpPr>
        <p:spPr bwMode="auto">
          <a:xfrm rot="16200000">
            <a:off x="6883759" y="3640460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Isosceles Triangle 53"/>
          <p:cNvSpPr/>
          <p:nvPr/>
        </p:nvSpPr>
        <p:spPr bwMode="auto">
          <a:xfrm rot="16200000">
            <a:off x="6883759" y="4000500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Line Callout 2 60"/>
          <p:cNvSpPr/>
          <p:nvPr/>
        </p:nvSpPr>
        <p:spPr bwMode="auto">
          <a:xfrm>
            <a:off x="7639843" y="5152628"/>
            <a:ext cx="2664296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1134"/>
              <a:gd name="adj6" fmla="val -225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MEP = B-VLAN MEP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Line Callout 2 61"/>
          <p:cNvSpPr/>
          <p:nvPr/>
        </p:nvSpPr>
        <p:spPr bwMode="auto">
          <a:xfrm>
            <a:off x="8215907" y="4648572"/>
            <a:ext cx="2088232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1246"/>
              <a:gd name="adj6" fmla="val -238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No BSI MEP/</a:t>
            </a:r>
            <a:r>
              <a:rPr kumimoji="0" lang="en-GB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MIPs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V="1">
            <a:off x="7872064" y="3777652"/>
            <a:ext cx="216024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Right Brace 65"/>
          <p:cNvSpPr/>
          <p:nvPr/>
        </p:nvSpPr>
        <p:spPr bwMode="auto">
          <a:xfrm rot="16200000">
            <a:off x="7855867" y="544115"/>
            <a:ext cx="288033" cy="244827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25733" y="1254904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dirty="0" smtClean="0"/>
              <a:t>UNI-N Port function</a:t>
            </a:r>
            <a:endParaRPr lang="en-US" sz="1800" dirty="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077155" y="2429700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B-SID</a:t>
            </a:r>
            <a:endParaRPr lang="en-US" sz="1400" b="0" dirty="0"/>
          </a:p>
        </p:txBody>
      </p:sp>
      <p:sp>
        <p:nvSpPr>
          <p:cNvPr id="69" name="TextBox 68"/>
          <p:cNvSpPr txBox="1"/>
          <p:nvPr/>
        </p:nvSpPr>
        <p:spPr>
          <a:xfrm rot="16200000">
            <a:off x="7425008" y="246977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I-SID</a:t>
            </a:r>
            <a:endParaRPr lang="en-US" sz="1400" b="0" dirty="0"/>
          </a:p>
        </p:txBody>
      </p:sp>
      <p:sp>
        <p:nvSpPr>
          <p:cNvPr id="70" name="TextBox 69"/>
          <p:cNvSpPr txBox="1"/>
          <p:nvPr/>
        </p:nvSpPr>
        <p:spPr>
          <a:xfrm rot="16200000">
            <a:off x="8125342" y="246977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I-SID</a:t>
            </a:r>
            <a:endParaRPr lang="en-US" sz="1400" b="0" dirty="0"/>
          </a:p>
        </p:txBody>
      </p:sp>
      <p:sp>
        <p:nvSpPr>
          <p:cNvPr id="77" name="Cloud 76"/>
          <p:cNvSpPr/>
          <p:nvPr/>
        </p:nvSpPr>
        <p:spPr bwMode="auto">
          <a:xfrm>
            <a:off x="1807195" y="5894194"/>
            <a:ext cx="2808312" cy="18002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4183459" y="6614274"/>
            <a:ext cx="792088" cy="28803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UNI-N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0" name="Straight Connector 79"/>
          <p:cNvCxnSpPr>
            <a:stCxn id="78" idx="1"/>
          </p:cNvCxnSpPr>
          <p:nvPr/>
        </p:nvCxnSpPr>
        <p:spPr bwMode="auto">
          <a:xfrm flipH="1">
            <a:off x="3175347" y="6758290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4975547" y="675829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975547" y="6461547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Service Interface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 bwMode="auto">
          <a:xfrm flipH="1">
            <a:off x="1735187" y="6326242"/>
            <a:ext cx="792088" cy="28803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UNI-N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4" name="Straight Connector 93"/>
          <p:cNvCxnSpPr>
            <a:stCxn id="93" idx="1"/>
          </p:cNvCxnSpPr>
          <p:nvPr/>
        </p:nvCxnSpPr>
        <p:spPr bwMode="auto">
          <a:xfrm>
            <a:off x="2527275" y="6470258"/>
            <a:ext cx="6480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1231131" y="647025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 flipH="1">
            <a:off x="655067" y="6173515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Service Interface</a:t>
            </a:r>
            <a:endParaRPr lang="en-US" sz="1600" dirty="0"/>
          </a:p>
        </p:txBody>
      </p:sp>
      <p:sp>
        <p:nvSpPr>
          <p:cNvPr id="104" name="Rectangle 103"/>
          <p:cNvSpPr/>
          <p:nvPr/>
        </p:nvSpPr>
        <p:spPr bwMode="auto">
          <a:xfrm flipH="1">
            <a:off x="1807195" y="6983025"/>
            <a:ext cx="792088" cy="28803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UNI-N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1"/>
          </p:cNvCxnSpPr>
          <p:nvPr/>
        </p:nvCxnSpPr>
        <p:spPr bwMode="auto">
          <a:xfrm>
            <a:off x="2599283" y="7127041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flipH="1">
            <a:off x="1303139" y="7127041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 flipH="1">
            <a:off x="727075" y="683029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Service Interface</a:t>
            </a:r>
            <a:endParaRPr lang="en-US" sz="1600" dirty="0"/>
          </a:p>
        </p:txBody>
      </p:sp>
      <p:sp>
        <p:nvSpPr>
          <p:cNvPr id="108" name="Isosceles Triangle 107"/>
          <p:cNvSpPr/>
          <p:nvPr/>
        </p:nvSpPr>
        <p:spPr bwMode="auto">
          <a:xfrm rot="16200000">
            <a:off x="4183459" y="661427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rot="5400000" flipH="1">
            <a:off x="2383259" y="6983025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rot="5400000" flipH="1">
            <a:off x="2319635" y="632624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3175347" y="6190610"/>
            <a:ext cx="0" cy="11437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103339" y="638895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EC</a:t>
            </a:r>
            <a:endParaRPr lang="en-US" sz="1800" dirty="0"/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4543499" y="7046322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4363308" y="7046322"/>
            <a:ext cx="766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I-SID A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1771362" y="6182226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1538282" y="5822186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I-SID 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627004" y="7458625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I-SID 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 bwMode="auto">
          <a:xfrm>
            <a:off x="1879203" y="7415073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2239243" y="7406362"/>
            <a:ext cx="23042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2906434" y="7478370"/>
            <a:ext cx="157286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Backbone-SID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83660" y="7312868"/>
            <a:ext cx="4104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2 to 8192 UNI-N ports in EC; determined by 13-bit MEPID field in CCM PDU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5067" y="4461460"/>
          <a:ext cx="3960440" cy="2865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0220"/>
                <a:gridCol w="19802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</a:t>
                      </a:r>
                    </a:p>
                    <a:p>
                      <a:pPr algn="ctr"/>
                      <a:r>
                        <a:rPr lang="en-US" dirty="0" smtClean="0"/>
                        <a:t>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DEF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GHI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JKL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5067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31531" y="4432548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VIP-ISID/Backbone-SID values must be </a:t>
            </a:r>
            <a:r>
              <a:rPr lang="en-US" sz="1800" dirty="0" smtClean="0">
                <a:solidFill>
                  <a:srgbClr val="FF0000"/>
                </a:solidFill>
              </a:rPr>
              <a:t>negotiated</a:t>
            </a:r>
            <a:r>
              <a:rPr lang="en-US" sz="1800" dirty="0" smtClean="0"/>
              <a:t> amongst the EC UNI-N ports</a:t>
            </a:r>
          </a:p>
          <a:p>
            <a:endParaRPr lang="en-US" sz="1800" dirty="0" smtClean="0"/>
          </a:p>
          <a:p>
            <a:r>
              <a:rPr lang="en-US" sz="1800" dirty="0" smtClean="0"/>
              <a:t>High probability that the M UNI-N ports (2≤M≤8192) in an EC have at least one B/I-SID value available; </a:t>
            </a:r>
            <a:r>
              <a:rPr lang="en-US" sz="1800" dirty="0" smtClean="0">
                <a:solidFill>
                  <a:srgbClr val="FF0000"/>
                </a:solidFill>
              </a:rPr>
              <a:t>not guaranteed however</a:t>
            </a:r>
            <a:endParaRPr lang="en-US" sz="1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31531" y="6448772"/>
            <a:ext cx="56956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C00000"/>
                </a:solidFill>
              </a:rPr>
              <a:t>Request to set up 8192 port EC. Those 8192 ports support already other ECs. E.g. port 1 supports 2048 ECs using B-SID 256 – 2303, port  2 supports 2048 ECs using B-SID 2304 – 4351, port 3 using B-SIDs 4352 – 6399, etc. These 8192 ports do not have a common B-SID value available.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3019" y="4461460"/>
          <a:ext cx="661006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2515"/>
                <a:gridCol w="1652515"/>
                <a:gridCol w="1652515"/>
                <a:gridCol w="165251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Local-SID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3019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991771" y="3979589"/>
            <a:ext cx="36794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 and Local-SID parameters have local significance only</a:t>
            </a:r>
          </a:p>
          <a:p>
            <a:endParaRPr lang="en-US" sz="1800" dirty="0" smtClean="0"/>
          </a:p>
          <a:p>
            <a:r>
              <a:rPr lang="en-US" sz="1800" dirty="0" smtClean="0"/>
              <a:t>No need to coordinate B-SID value with other EC UNI-N ports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C00000"/>
                </a:solidFill>
              </a:rPr>
              <a:t>Text in c6.11.1 supports this approach. Text in c6.11.2 does not support this approach; B-SIDs must be unique as B-VID is not used in row selection process. Correct?</a:t>
            </a:r>
          </a:p>
        </p:txBody>
      </p:sp>
      <p:sp>
        <p:nvSpPr>
          <p:cNvPr id="8" name="TextBox 7"/>
          <p:cNvSpPr txBox="1"/>
          <p:nvPr/>
        </p:nvSpPr>
        <p:spPr>
          <a:xfrm rot="19505766">
            <a:off x="2923343" y="2996107"/>
            <a:ext cx="404135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c6.11.2 does not support “per B-VID” B-SID values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III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5067" y="4461460"/>
          <a:ext cx="3960440" cy="2865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0220"/>
                <a:gridCol w="19802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</a:t>
                      </a:r>
                    </a:p>
                    <a:p>
                      <a:pPr algn="ctr"/>
                      <a:r>
                        <a:rPr lang="en-US" dirty="0" smtClean="0"/>
                        <a:t>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5067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03539" y="4256588"/>
            <a:ext cx="54726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 and Backbone-SID parameter values are locked to the S-VID of the carried S-VLAN. </a:t>
            </a:r>
          </a:p>
          <a:p>
            <a:r>
              <a:rPr lang="en-GB" sz="1800" dirty="0" smtClean="0"/>
              <a:t>If a bundle of S-</a:t>
            </a:r>
            <a:r>
              <a:rPr lang="en-GB" sz="1800" dirty="0" err="1" smtClean="0"/>
              <a:t>VLANs</a:t>
            </a:r>
            <a:r>
              <a:rPr lang="en-GB" sz="1800" dirty="0" smtClean="0"/>
              <a:t> is carried, or if an individual S-VLAN is carried which has multiple S-VID values (e.g. to indicate root, leaf, leaf group), then the lowest S-VID value is used.</a:t>
            </a:r>
          </a:p>
          <a:p>
            <a:endParaRPr lang="en-GB" sz="1800" dirty="0" smtClean="0"/>
          </a:p>
          <a:p>
            <a:r>
              <a:rPr lang="en-GB" sz="1800" dirty="0" smtClean="0"/>
              <a:t>If a transparent service is supported, assume S-VID=0 and set VIP-ISID and Backbone-SID to </a:t>
            </a:r>
            <a:br>
              <a:rPr lang="en-GB" sz="1800" dirty="0" smtClean="0"/>
            </a:br>
            <a:r>
              <a:rPr lang="en-GB" sz="1800" dirty="0" smtClean="0"/>
              <a:t>0 + 4096 = </a:t>
            </a:r>
            <a:r>
              <a:rPr lang="en-GB" sz="1800" dirty="0" err="1" smtClean="0"/>
              <a:t>4096</a:t>
            </a:r>
            <a:r>
              <a:rPr lang="en-GB" sz="1800" dirty="0" smtClean="0"/>
              <a:t>.</a:t>
            </a:r>
          </a:p>
          <a:p>
            <a:endParaRPr lang="en-GB" sz="1800" dirty="0" smtClean="0"/>
          </a:p>
          <a:p>
            <a:r>
              <a:rPr lang="en-GB" sz="1800" dirty="0" smtClean="0"/>
              <a:t>No need to coordinate Backbone-SID with other EC UNI-N ports.</a:t>
            </a:r>
            <a:endParaRPr lang="en-US" sz="1800" dirty="0" smtClean="0"/>
          </a:p>
        </p:txBody>
      </p:sp>
      <p:sp>
        <p:nvSpPr>
          <p:cNvPr id="9" name="TextBox 8"/>
          <p:cNvSpPr txBox="1"/>
          <p:nvPr/>
        </p:nvSpPr>
        <p:spPr>
          <a:xfrm rot="19505766">
            <a:off x="2478171" y="2519865"/>
            <a:ext cx="6112085" cy="12464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requires coordination of S-VID values between UNI-N ports of multiple </a:t>
            </a:r>
            <a:r>
              <a:rPr lang="en-GB" dirty="0" err="1" smtClean="0">
                <a:solidFill>
                  <a:srgbClr val="C00000"/>
                </a:solidFill>
              </a:rPr>
              <a:t>ECs</a:t>
            </a:r>
            <a:r>
              <a:rPr lang="en-GB" dirty="0" smtClean="0">
                <a:solidFill>
                  <a:srgbClr val="C00000"/>
                </a:solidFill>
              </a:rPr>
              <a:t>; S-VID range is not large enough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IV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5400" dirty="0" smtClean="0"/>
              <a:t>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20521</TotalTime>
  <Words>1465</Words>
  <Application>Microsoft Office PowerPoint</Application>
  <PresentationFormat>Custom</PresentationFormat>
  <Paragraphs>465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huawei-template-mv</vt:lpstr>
      <vt:lpstr>Alternative solution for EC Type II support  </vt:lpstr>
      <vt:lpstr>Introduction</vt:lpstr>
      <vt:lpstr>Alternative Solution</vt:lpstr>
      <vt:lpstr>Alternative Solution</vt:lpstr>
      <vt:lpstr>Alternative Solution</vt:lpstr>
      <vt:lpstr>I-SID value Option I</vt:lpstr>
      <vt:lpstr>I-SID value Option II</vt:lpstr>
      <vt:lpstr>I-SID value Option III</vt:lpstr>
      <vt:lpstr>I-SID value Option IV</vt:lpstr>
      <vt:lpstr>No other I-SID value option</vt:lpstr>
      <vt:lpstr>Conclusion</vt:lpstr>
      <vt:lpstr>Backup</vt:lpstr>
      <vt:lpstr>Alternative EC Type I&amp;II supp. PEB</vt:lpstr>
      <vt:lpstr>Slide 14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solution for EC Type II support</dc:title>
  <dc:creator>Vissers</dc:creator>
  <cp:lastModifiedBy>Maarten vissers</cp:lastModifiedBy>
  <cp:revision>920</cp:revision>
  <dcterms:created xsi:type="dcterms:W3CDTF">2008-06-13T12:10:18Z</dcterms:created>
  <dcterms:modified xsi:type="dcterms:W3CDTF">2011-09-21T09:45:14Z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(3)CD4yw01ngdS8HX7mQ9/57HOIwZ1ciV8V8pccnZn1uxXTMb1G1r5KbGmCmwoLeuxv2wnmsR2I
gESLz3YltW11bBwVdUYsV4MaMHo4eovR3svp6cAgrl0MjZWu8Cs308BFc2phQBXmfygUIxqd
/uBjKaNOyJdFdLMqWNqqAcTp9nHb+jSxEqyKSB6qxuMZunlD2DR9SzvYZ93ddQZvGLeimi1t
To7wgADSLzA/GgwVJbKUN</vt:lpwstr>
  </property>
  <property fmtid="{D5CDD505-2E9C-101B-9397-08002B2CF9AE}" pid="3" name="_ms_pID_7253431">
    <vt:lpwstr>hlBG370ZMsMTCAoIrfn11lUXuxDW7J/ZB0UTFclStrTUwA3Y8CH
MfbRIWODvXiOqBkmDoseszVbhAK/JATPwl2zuZrPdqz68C+VkDRbW3qwGirpWBgmo8NOY90w
HW3ee0LMgYvczdCMJ1LWE6SUOAzdZd9F4iBf43IxAxC4HQefe9JK0+zoVHG30L9MRjk3diPZ
lhdF3O7Aid/iD66by1iaIt3PG6xgZN2wX7c6rm7w/y</vt:lpwstr>
  </property>
  <property fmtid="{D5CDD505-2E9C-101B-9397-08002B2CF9AE}" pid="4" name="_ms_pID_7253432">
    <vt:lpwstr>A3T2iaax1KlB4/UW2/EVxAri5qvUTo
9SvvA94JHTj4KxaVqC/xJqOWwauObzZBen2+rYw18hC0ewrb6nSFubSNqgJ2+DT1I8wAkYTu
GzQ8VzFwzlLvHpIk/BGbrYycy4MZIOHVrVMDFLebnVbgGOz7CHM7mv+sPder6Esg</vt:lpwstr>
  </property>
  <property fmtid="{D5CDD505-2E9C-101B-9397-08002B2CF9AE}" pid="5" name="sflag">
    <vt:lpwstr>1316582967</vt:lpwstr>
  </property>
</Properties>
</file>