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14"/>
  </p:notesMasterIdLst>
  <p:handoutMasterIdLst>
    <p:handoutMasterId r:id="rId15"/>
  </p:handoutMasterIdLst>
  <p:sldIdLst>
    <p:sldId id="423" r:id="rId2"/>
    <p:sldId id="424" r:id="rId3"/>
    <p:sldId id="425" r:id="rId4"/>
    <p:sldId id="426" r:id="rId5"/>
    <p:sldId id="427" r:id="rId6"/>
    <p:sldId id="436" r:id="rId7"/>
    <p:sldId id="435" r:id="rId8"/>
    <p:sldId id="432" r:id="rId9"/>
    <p:sldId id="430" r:id="rId10"/>
    <p:sldId id="431" r:id="rId11"/>
    <p:sldId id="429" r:id="rId12"/>
    <p:sldId id="433" r:id="rId13"/>
  </p:sldIdLst>
  <p:sldSz cx="10671175" cy="8001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5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5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5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5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5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5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5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5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5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FFCC00"/>
    <a:srgbClr val="0066FF"/>
    <a:srgbClr val="66FF33"/>
    <a:srgbClr val="3399FF"/>
    <a:srgbClr val="FFFF00"/>
    <a:srgbClr val="FF99FF"/>
    <a:srgbClr val="008000"/>
    <a:srgbClr val="CC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3897" autoAdjust="0"/>
  </p:normalViewPr>
  <p:slideViewPr>
    <p:cSldViewPr>
      <p:cViewPr varScale="1">
        <p:scale>
          <a:sx n="60" d="100"/>
          <a:sy n="60" d="100"/>
        </p:scale>
        <p:origin x="-1062" y="-84"/>
      </p:cViewPr>
      <p:guideLst>
        <p:guide orient="horz" pos="2520"/>
        <p:guide pos="336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Arial" charset="0"/>
              </a:defRPr>
            </a:lvl1pPr>
          </a:lstStyle>
          <a:p>
            <a:pPr>
              <a:defRPr/>
            </a:pPr>
            <a:fld id="{D7F61847-A3F1-4994-A9CB-9C035782E1DD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noProof="0" smtClean="0"/>
              <a:t>Click to edit Master text styles</a:t>
            </a:r>
          </a:p>
          <a:p>
            <a:pPr lvl="1"/>
            <a:r>
              <a:rPr lang="en-US" altLang="zh-CN" noProof="0" smtClean="0"/>
              <a:t>Second level</a:t>
            </a:r>
          </a:p>
          <a:p>
            <a:pPr lvl="2"/>
            <a:r>
              <a:rPr lang="en-US" altLang="zh-CN" noProof="0" smtClean="0"/>
              <a:t>Third level</a:t>
            </a:r>
          </a:p>
          <a:p>
            <a:pPr lvl="3"/>
            <a:r>
              <a:rPr lang="en-US" altLang="zh-CN" noProof="0" smtClean="0"/>
              <a:t>Fourth level</a:t>
            </a:r>
          </a:p>
          <a:p>
            <a:pPr lvl="4"/>
            <a:r>
              <a:rPr lang="en-US" altLang="zh-CN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Arial" charset="0"/>
              </a:defRPr>
            </a:lvl1pPr>
          </a:lstStyle>
          <a:p>
            <a:pPr>
              <a:defRPr/>
            </a:pPr>
            <a:fld id="{55BE6221-0057-4A74-8E3C-B8B2D3110F4B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0100" y="2486025"/>
            <a:ext cx="9070975" cy="17145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4533900"/>
            <a:ext cx="7470775" cy="20447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84076"/>
            <a:ext cx="9604375" cy="101552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66900"/>
            <a:ext cx="9604375" cy="52800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84076"/>
            <a:ext cx="9604375" cy="100811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866900"/>
            <a:ext cx="4725988" cy="52800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1788" y="1866900"/>
            <a:ext cx="4725987" cy="52800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84076"/>
            <a:ext cx="9604375" cy="101552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790700"/>
            <a:ext cx="4714875" cy="74612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2536825"/>
            <a:ext cx="4714875" cy="46101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21313" y="1790700"/>
            <a:ext cx="4716462" cy="74612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21313" y="2536825"/>
            <a:ext cx="4716462" cy="46101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84076"/>
            <a:ext cx="9604375" cy="1015529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10261505" y="7672908"/>
            <a:ext cx="4026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1D72198B-5C37-4316-AF1B-174FD6C2182E}" type="slidenum">
              <a:rPr lang="en-GB" sz="1400" smtClean="0"/>
              <a:pPr/>
              <a:t>‹#›</a:t>
            </a:fld>
            <a:endParaRPr lang="en-GB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5" r:id="rId3"/>
    <p:sldLayoutId id="2147483656" r:id="rId4"/>
    <p:sldLayoutId id="2147483657" r:id="rId5"/>
    <p:sldLayoutId id="2147483658" r:id="rId6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500" b="1">
          <a:solidFill>
            <a:srgbClr val="99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500" b="1">
          <a:solidFill>
            <a:srgbClr val="990000"/>
          </a:solidFill>
          <a:latin typeface="Arial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500" b="1">
          <a:solidFill>
            <a:srgbClr val="990000"/>
          </a:solidFill>
          <a:latin typeface="Arial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500" b="1">
          <a:solidFill>
            <a:srgbClr val="990000"/>
          </a:solidFill>
          <a:latin typeface="Arial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500" b="1">
          <a:solidFill>
            <a:srgbClr val="990000"/>
          </a:solidFill>
          <a:latin typeface="Arial" charset="0"/>
          <a:ea typeface="宋体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500" b="1">
          <a:solidFill>
            <a:srgbClr val="990000"/>
          </a:solidFill>
          <a:latin typeface="Arial" charset="0"/>
          <a:ea typeface="宋体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500" b="1">
          <a:solidFill>
            <a:srgbClr val="990000"/>
          </a:solidFill>
          <a:latin typeface="Arial" charset="0"/>
          <a:ea typeface="宋体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500" b="1">
          <a:solidFill>
            <a:srgbClr val="990000"/>
          </a:solidFill>
          <a:latin typeface="Arial" charset="0"/>
          <a:ea typeface="宋体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500" b="1">
          <a:solidFill>
            <a:srgbClr val="990000"/>
          </a:solidFill>
          <a:latin typeface="Arial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70000"/>
        </a:spcBef>
        <a:spcAft>
          <a:spcPct val="0"/>
        </a:spcAft>
        <a:defRPr sz="2500" b="1">
          <a:solidFill>
            <a:schemeClr val="tx1"/>
          </a:solidFill>
          <a:latin typeface="+mn-lt"/>
          <a:ea typeface="+mn-ea"/>
          <a:cs typeface="+mn-cs"/>
        </a:defRPr>
      </a:lvl1pPr>
      <a:lvl2pPr marL="874713" indent="-417513" algn="l" rtl="0" eaLnBrk="0" fontAlgn="base" hangingPunct="0">
        <a:lnSpc>
          <a:spcPct val="85000"/>
        </a:lnSpc>
        <a:spcBef>
          <a:spcPct val="35000"/>
        </a:spcBef>
        <a:spcAft>
          <a:spcPct val="0"/>
        </a:spcAft>
        <a:buFont typeface="Wingdings" pitchFamily="2" charset="2"/>
        <a:buChar char="q"/>
        <a:defRPr sz="2200">
          <a:solidFill>
            <a:schemeClr val="tx1"/>
          </a:solidFill>
          <a:latin typeface="+mn-lt"/>
          <a:ea typeface="+mn-ea"/>
        </a:defRPr>
      </a:lvl2pPr>
      <a:lvl3pPr marL="1366838" indent="-3238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000">
          <a:solidFill>
            <a:schemeClr val="tx1"/>
          </a:solidFill>
          <a:latin typeface="+mn-lt"/>
          <a:ea typeface="+mn-ea"/>
        </a:defRPr>
      </a:lvl3pPr>
      <a:lvl4pPr marL="1911350" indent="-365125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455863" indent="-365125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913063" indent="-365125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3370263" indent="-365125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827463" indent="-365125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4284663" indent="-365125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1"/>
          <p:cNvSpPr>
            <a:spLocks noGrp="1"/>
          </p:cNvSpPr>
          <p:nvPr>
            <p:ph type="ctrTitle"/>
          </p:nvPr>
        </p:nvSpPr>
        <p:spPr bwMode="auto">
          <a:xfrm>
            <a:off x="800100" y="2486025"/>
            <a:ext cx="9288015" cy="17145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dirty="0" smtClean="0"/>
              <a:t>Common network architectures for PBB, PBB-TE and EOTN networks</a:t>
            </a:r>
            <a:endParaRPr lang="en-GB" dirty="0" smtClean="0"/>
          </a:p>
        </p:txBody>
      </p:sp>
      <p:sp>
        <p:nvSpPr>
          <p:cNvPr id="1027" name="Subtitle 2"/>
          <p:cNvSpPr>
            <a:spLocks noGrp="1"/>
          </p:cNvSpPr>
          <p:nvPr>
            <p:ph type="subTitle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dirty="0" smtClean="0"/>
              <a:t>Maarten Vissers</a:t>
            </a:r>
          </a:p>
          <a:p>
            <a:pPr eaLnBrk="1" hangingPunct="1"/>
            <a:r>
              <a:rPr lang="en-US" dirty="0" smtClean="0"/>
              <a:t>2011-05-11</a:t>
            </a:r>
            <a:endParaRPr lang="en-GB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Tagged EC Type 2 frame format </a:t>
            </a:r>
            <a:r>
              <a:rPr lang="en-US" dirty="0" smtClean="0"/>
              <a:t>alternatives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78215" y="1696244"/>
            <a:ext cx="2569940" cy="5280025"/>
          </a:xfrm>
        </p:spPr>
        <p:txBody>
          <a:bodyPr/>
          <a:lstStyle/>
          <a:p>
            <a:pPr marL="0" indent="0"/>
            <a:r>
              <a:rPr lang="en-US" sz="2400" dirty="0" smtClean="0"/>
              <a:t>There are three  EC Type 2 frame tagging alternatives</a:t>
            </a:r>
          </a:p>
          <a:p>
            <a:pPr marL="457200" lvl="1" indent="-457200">
              <a:buFont typeface="+mj-lt"/>
              <a:buAutoNum type="arabicPeriod"/>
            </a:pPr>
            <a:r>
              <a:rPr lang="en-US" dirty="0" smtClean="0"/>
              <a:t>I-Tagging</a:t>
            </a:r>
          </a:p>
          <a:p>
            <a:pPr marL="457200" lvl="1" indent="-457200">
              <a:buFont typeface="+mj-lt"/>
              <a:buAutoNum type="arabicPeriod"/>
            </a:pPr>
            <a:r>
              <a:rPr lang="en-US" dirty="0" smtClean="0"/>
              <a:t>S-Tagging</a:t>
            </a:r>
          </a:p>
          <a:p>
            <a:pPr marL="457200" lvl="1" indent="-457200">
              <a:buFont typeface="+mj-lt"/>
              <a:buAutoNum type="arabicPeriod"/>
            </a:pPr>
            <a:r>
              <a:rPr lang="en-US" dirty="0" smtClean="0"/>
              <a:t>I+S-Tagging</a:t>
            </a:r>
          </a:p>
          <a:p>
            <a:pPr marL="457200" lvl="1" indent="-457200">
              <a:buNone/>
            </a:pPr>
            <a:endParaRPr lang="en-GB" dirty="0"/>
          </a:p>
        </p:txBody>
      </p:sp>
      <p:sp>
        <p:nvSpPr>
          <p:cNvPr id="27" name="Rectangle 6"/>
          <p:cNvSpPr>
            <a:spLocks noChangeArrowheads="1"/>
          </p:cNvSpPr>
          <p:nvPr/>
        </p:nvSpPr>
        <p:spPr bwMode="auto">
          <a:xfrm>
            <a:off x="353571" y="2199506"/>
            <a:ext cx="2016125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TPID = 88-E7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Rectangle 7"/>
          <p:cNvSpPr>
            <a:spLocks noChangeArrowheads="1"/>
          </p:cNvSpPr>
          <p:nvPr/>
        </p:nvSpPr>
        <p:spPr bwMode="auto">
          <a:xfrm>
            <a:off x="1361634" y="2415406"/>
            <a:ext cx="1008062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I-SID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Rectangle 8"/>
          <p:cNvSpPr>
            <a:spLocks noChangeArrowheads="1"/>
          </p:cNvSpPr>
          <p:nvPr/>
        </p:nvSpPr>
        <p:spPr bwMode="auto">
          <a:xfrm>
            <a:off x="353571" y="2415406"/>
            <a:ext cx="369888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11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PCP</a:t>
            </a:r>
            <a:endParaRPr lang="en-US" sz="11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Rectangle 9"/>
          <p:cNvSpPr>
            <a:spLocks noChangeArrowheads="1"/>
          </p:cNvSpPr>
          <p:nvPr/>
        </p:nvSpPr>
        <p:spPr bwMode="auto">
          <a:xfrm rot="10800000">
            <a:off x="725046" y="2415406"/>
            <a:ext cx="122238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vert="eaVert" wrap="none" lIns="67131" tIns="33566" rIns="67131" bIns="33566" anchor="ctr"/>
          <a:lstStyle/>
          <a:p>
            <a:pPr algn="ctr" defTabSz="782638"/>
            <a:r>
              <a:rPr lang="nl-NL" sz="4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DEI</a:t>
            </a:r>
            <a:endParaRPr lang="en-US" sz="4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Rectangle 10"/>
          <p:cNvSpPr>
            <a:spLocks noChangeArrowheads="1"/>
          </p:cNvSpPr>
          <p:nvPr/>
        </p:nvSpPr>
        <p:spPr bwMode="auto">
          <a:xfrm>
            <a:off x="1074296" y="2415406"/>
            <a:ext cx="287338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7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Res2</a:t>
            </a:r>
            <a:endParaRPr lang="en-US" sz="7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Rectangle 11"/>
          <p:cNvSpPr>
            <a:spLocks noChangeArrowheads="1"/>
          </p:cNvSpPr>
          <p:nvPr/>
        </p:nvSpPr>
        <p:spPr bwMode="auto">
          <a:xfrm rot="10800000" flipV="1">
            <a:off x="845696" y="2415406"/>
            <a:ext cx="122238" cy="214313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0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Rectangle 12"/>
          <p:cNvSpPr>
            <a:spLocks noChangeArrowheads="1"/>
          </p:cNvSpPr>
          <p:nvPr/>
        </p:nvSpPr>
        <p:spPr bwMode="auto">
          <a:xfrm rot="10800000">
            <a:off x="971109" y="2415406"/>
            <a:ext cx="122237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vert="eaVert" wrap="none" lIns="67131" tIns="33566" rIns="67131" bIns="33566" anchor="ctr"/>
          <a:lstStyle/>
          <a:p>
            <a:pPr algn="ctr" defTabSz="782638"/>
            <a:r>
              <a:rPr lang="nl-NL" sz="7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Res1</a:t>
            </a:r>
            <a:endParaRPr lang="en-US" sz="7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Rectangle 13"/>
          <p:cNvSpPr>
            <a:spLocks noChangeArrowheads="1"/>
          </p:cNvSpPr>
          <p:nvPr/>
        </p:nvSpPr>
        <p:spPr bwMode="auto">
          <a:xfrm>
            <a:off x="353571" y="1775644"/>
            <a:ext cx="2016125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B-DA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Rectangle 15"/>
          <p:cNvSpPr>
            <a:spLocks noChangeArrowheads="1"/>
          </p:cNvSpPr>
          <p:nvPr/>
        </p:nvSpPr>
        <p:spPr bwMode="auto">
          <a:xfrm>
            <a:off x="353571" y="2631306"/>
            <a:ext cx="2016125" cy="217488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I-SID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Rectangle 16"/>
          <p:cNvSpPr>
            <a:spLocks noChangeArrowheads="1"/>
          </p:cNvSpPr>
          <p:nvPr/>
        </p:nvSpPr>
        <p:spPr bwMode="auto">
          <a:xfrm>
            <a:off x="353571" y="1991544"/>
            <a:ext cx="2016125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B-SA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Rectangle 18"/>
          <p:cNvSpPr>
            <a:spLocks noChangeArrowheads="1"/>
          </p:cNvSpPr>
          <p:nvPr/>
        </p:nvSpPr>
        <p:spPr bwMode="auto">
          <a:xfrm>
            <a:off x="353571" y="2853556"/>
            <a:ext cx="2016125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C-DA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Rectangle 19"/>
          <p:cNvSpPr>
            <a:spLocks noChangeArrowheads="1"/>
          </p:cNvSpPr>
          <p:nvPr/>
        </p:nvSpPr>
        <p:spPr bwMode="auto">
          <a:xfrm>
            <a:off x="353571" y="3069456"/>
            <a:ext cx="2016125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C-SA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Rectangle 27"/>
          <p:cNvSpPr>
            <a:spLocks noChangeArrowheads="1"/>
          </p:cNvSpPr>
          <p:nvPr/>
        </p:nvSpPr>
        <p:spPr bwMode="auto">
          <a:xfrm>
            <a:off x="353571" y="3283769"/>
            <a:ext cx="2016125" cy="720725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78328" tIns="39165" rIns="78328" bIns="39165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MSDU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Rectangle 29"/>
          <p:cNvSpPr>
            <a:spLocks noChangeArrowheads="1"/>
          </p:cNvSpPr>
          <p:nvPr/>
        </p:nvSpPr>
        <p:spPr bwMode="auto">
          <a:xfrm>
            <a:off x="353571" y="2197919"/>
            <a:ext cx="2016125" cy="6477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lIns="106692" tIns="53346" rIns="106692" bIns="53346" anchor="ctr"/>
          <a:lstStyle/>
          <a:p>
            <a:pPr algn="ctr"/>
            <a:endParaRPr lang="en-GB"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Rectangle 13"/>
          <p:cNvSpPr>
            <a:spLocks noChangeArrowheads="1"/>
          </p:cNvSpPr>
          <p:nvPr/>
        </p:nvSpPr>
        <p:spPr bwMode="auto">
          <a:xfrm>
            <a:off x="367859" y="3266306"/>
            <a:ext cx="201612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78328" tIns="39165" rIns="78328" bIns="39165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Type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Rectangle 79"/>
          <p:cNvSpPr>
            <a:spLocks noChangeArrowheads="1"/>
          </p:cNvSpPr>
          <p:nvPr/>
        </p:nvSpPr>
        <p:spPr bwMode="auto">
          <a:xfrm>
            <a:off x="367035" y="3982268"/>
            <a:ext cx="1944216" cy="52320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91425" tIns="45712" rIns="91425" bIns="45712">
            <a:spAutoFit/>
          </a:bodyPr>
          <a:lstStyle/>
          <a:p>
            <a:pPr algn="ctr"/>
            <a:r>
              <a:rPr lang="en-US" sz="1400" b="1" dirty="0">
                <a:latin typeface="Arial" pitchFamily="34" charset="0"/>
                <a:cs typeface="Arial" pitchFamily="34" charset="0"/>
              </a:rPr>
              <a:t>I-Tagged 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EC Type 2 Frame</a:t>
            </a:r>
            <a:endParaRPr lang="en-US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Rectangle 54"/>
          <p:cNvSpPr>
            <a:spLocks noChangeArrowheads="1"/>
          </p:cNvSpPr>
          <p:nvPr/>
        </p:nvSpPr>
        <p:spPr bwMode="auto">
          <a:xfrm>
            <a:off x="353571" y="1775644"/>
            <a:ext cx="2016125" cy="428625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lIns="106692" tIns="53346" rIns="106692" bIns="53346" anchor="ctr"/>
          <a:lstStyle/>
          <a:p>
            <a:pPr algn="ctr" eaLnBrk="0" hangingPunct="0"/>
            <a:endParaRPr lang="en-GB"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Rectangle 54"/>
          <p:cNvSpPr>
            <a:spLocks noChangeArrowheads="1"/>
          </p:cNvSpPr>
          <p:nvPr/>
        </p:nvSpPr>
        <p:spPr bwMode="auto">
          <a:xfrm>
            <a:off x="353571" y="2199506"/>
            <a:ext cx="2016125" cy="647700"/>
          </a:xfrm>
          <a:prstGeom prst="rect">
            <a:avLst/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</p:spPr>
        <p:txBody>
          <a:bodyPr wrap="none" lIns="106692" tIns="53346" rIns="106692" bIns="53346" anchor="ctr"/>
          <a:lstStyle/>
          <a:p>
            <a:pPr algn="ctr"/>
            <a:endParaRPr lang="en-GB"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Rectangle 13"/>
          <p:cNvSpPr>
            <a:spLocks noChangeArrowheads="1"/>
          </p:cNvSpPr>
          <p:nvPr/>
        </p:nvSpPr>
        <p:spPr bwMode="auto">
          <a:xfrm>
            <a:off x="3013426" y="1768376"/>
            <a:ext cx="2016125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B-DA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Rectangle 16"/>
          <p:cNvSpPr>
            <a:spLocks noChangeArrowheads="1"/>
          </p:cNvSpPr>
          <p:nvPr/>
        </p:nvSpPr>
        <p:spPr bwMode="auto">
          <a:xfrm>
            <a:off x="3013426" y="1984276"/>
            <a:ext cx="2016125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B-SA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Rectangle 18"/>
          <p:cNvSpPr>
            <a:spLocks noChangeArrowheads="1"/>
          </p:cNvSpPr>
          <p:nvPr/>
        </p:nvSpPr>
        <p:spPr bwMode="auto">
          <a:xfrm>
            <a:off x="3013426" y="2846288"/>
            <a:ext cx="2016125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C-DA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Rectangle 19"/>
          <p:cNvSpPr>
            <a:spLocks noChangeArrowheads="1"/>
          </p:cNvSpPr>
          <p:nvPr/>
        </p:nvSpPr>
        <p:spPr bwMode="auto">
          <a:xfrm>
            <a:off x="3013426" y="3062188"/>
            <a:ext cx="2016125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C-SA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Rectangle 27"/>
          <p:cNvSpPr>
            <a:spLocks noChangeArrowheads="1"/>
          </p:cNvSpPr>
          <p:nvPr/>
        </p:nvSpPr>
        <p:spPr bwMode="auto">
          <a:xfrm>
            <a:off x="3013426" y="3276501"/>
            <a:ext cx="2016125" cy="720725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78328" tIns="39165" rIns="78328" bIns="39165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MSDU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Rectangle 13"/>
          <p:cNvSpPr>
            <a:spLocks noChangeArrowheads="1"/>
          </p:cNvSpPr>
          <p:nvPr/>
        </p:nvSpPr>
        <p:spPr bwMode="auto">
          <a:xfrm>
            <a:off x="3027714" y="3259038"/>
            <a:ext cx="201612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78328" tIns="39165" rIns="78328" bIns="39165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Type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Rectangle 79"/>
          <p:cNvSpPr>
            <a:spLocks noChangeArrowheads="1"/>
          </p:cNvSpPr>
          <p:nvPr/>
        </p:nvSpPr>
        <p:spPr bwMode="auto">
          <a:xfrm>
            <a:off x="2991624" y="4005163"/>
            <a:ext cx="2055931" cy="52320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91425" tIns="45712" rIns="91425" bIns="45712">
            <a:spAutoFit/>
          </a:bodyPr>
          <a:lstStyle/>
          <a:p>
            <a:pPr algn="ctr"/>
            <a:r>
              <a:rPr lang="en-US" sz="1400" b="1" dirty="0">
                <a:latin typeface="Arial" pitchFamily="34" charset="0"/>
                <a:cs typeface="Arial" pitchFamily="34" charset="0"/>
              </a:rPr>
              <a:t>S-Tagged 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EC Type 2 Frame</a:t>
            </a:r>
            <a:endParaRPr lang="en-US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Rectangle 28"/>
          <p:cNvSpPr>
            <a:spLocks noChangeArrowheads="1"/>
          </p:cNvSpPr>
          <p:nvPr/>
        </p:nvSpPr>
        <p:spPr bwMode="auto">
          <a:xfrm>
            <a:off x="3013426" y="2633563"/>
            <a:ext cx="2017713" cy="214313"/>
          </a:xfrm>
          <a:prstGeom prst="rect">
            <a:avLst/>
          </a:prstGeom>
          <a:solidFill>
            <a:srgbClr val="0000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lIns="78328" tIns="39165" rIns="78328" bIns="39165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Type = 89-10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Rectangle 7"/>
          <p:cNvSpPr>
            <a:spLocks noChangeArrowheads="1"/>
          </p:cNvSpPr>
          <p:nvPr/>
        </p:nvSpPr>
        <p:spPr bwMode="auto">
          <a:xfrm>
            <a:off x="3513489" y="2419251"/>
            <a:ext cx="1509712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S-VID 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Rectangle 8"/>
          <p:cNvSpPr>
            <a:spLocks noChangeArrowheads="1"/>
          </p:cNvSpPr>
          <p:nvPr/>
        </p:nvSpPr>
        <p:spPr bwMode="auto">
          <a:xfrm>
            <a:off x="3019776" y="2419251"/>
            <a:ext cx="369888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PCP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Rectangle 9"/>
          <p:cNvSpPr>
            <a:spLocks noChangeArrowheads="1"/>
          </p:cNvSpPr>
          <p:nvPr/>
        </p:nvSpPr>
        <p:spPr bwMode="auto">
          <a:xfrm rot="10800000">
            <a:off x="3391251" y="2419251"/>
            <a:ext cx="122238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vert="vert" wrap="none" lIns="67131" tIns="33566" rIns="67131" bIns="33566" anchor="ctr"/>
          <a:lstStyle/>
          <a:p>
            <a:pPr algn="ctr" defTabSz="782638">
              <a:defRPr/>
            </a:pPr>
            <a:r>
              <a:rPr lang="en-US" sz="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DEI</a:t>
            </a:r>
          </a:p>
        </p:txBody>
      </p:sp>
      <p:sp>
        <p:nvSpPr>
          <p:cNvPr id="63" name="Rectangle 28"/>
          <p:cNvSpPr>
            <a:spLocks noChangeArrowheads="1"/>
          </p:cNvSpPr>
          <p:nvPr/>
        </p:nvSpPr>
        <p:spPr bwMode="auto">
          <a:xfrm>
            <a:off x="3013426" y="2204938"/>
            <a:ext cx="2017713" cy="214313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78328" tIns="39165" rIns="78328" bIns="39165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TPID = 88-a8 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Rectangle 54"/>
          <p:cNvSpPr>
            <a:spLocks noChangeArrowheads="1"/>
          </p:cNvSpPr>
          <p:nvPr/>
        </p:nvSpPr>
        <p:spPr bwMode="auto">
          <a:xfrm>
            <a:off x="3013426" y="1790601"/>
            <a:ext cx="2016125" cy="428625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lIns="106692" tIns="53346" rIns="106692" bIns="53346" anchor="ctr"/>
          <a:lstStyle/>
          <a:p>
            <a:pPr algn="ctr" eaLnBrk="0" hangingPunct="0"/>
            <a:endParaRPr lang="en-GB"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Rectangle 28"/>
          <p:cNvSpPr>
            <a:spLocks noChangeArrowheads="1"/>
          </p:cNvSpPr>
          <p:nvPr/>
        </p:nvSpPr>
        <p:spPr bwMode="auto">
          <a:xfrm>
            <a:off x="3013426" y="2204938"/>
            <a:ext cx="2017713" cy="428625"/>
          </a:xfrm>
          <a:prstGeom prst="rect">
            <a:avLst/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</p:spPr>
        <p:txBody>
          <a:bodyPr wrap="none" lIns="78328" tIns="39165" rIns="78328" bIns="39165" anchor="ctr"/>
          <a:lstStyle/>
          <a:p>
            <a:pPr algn="ctr" defTabSz="782638"/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2" name="Rectangle 13"/>
          <p:cNvSpPr>
            <a:spLocks noChangeArrowheads="1"/>
          </p:cNvSpPr>
          <p:nvPr/>
        </p:nvSpPr>
        <p:spPr bwMode="auto">
          <a:xfrm>
            <a:off x="5541342" y="1336204"/>
            <a:ext cx="2016125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B-DA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" name="Rectangle 16"/>
          <p:cNvSpPr>
            <a:spLocks noChangeArrowheads="1"/>
          </p:cNvSpPr>
          <p:nvPr/>
        </p:nvSpPr>
        <p:spPr bwMode="auto">
          <a:xfrm>
            <a:off x="5541342" y="1552104"/>
            <a:ext cx="2016125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B-SA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4" name="Rectangle 18"/>
          <p:cNvSpPr>
            <a:spLocks noChangeArrowheads="1"/>
          </p:cNvSpPr>
          <p:nvPr/>
        </p:nvSpPr>
        <p:spPr bwMode="auto">
          <a:xfrm>
            <a:off x="5541342" y="2840484"/>
            <a:ext cx="2016125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C-DA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5" name="Rectangle 19"/>
          <p:cNvSpPr>
            <a:spLocks noChangeArrowheads="1"/>
          </p:cNvSpPr>
          <p:nvPr/>
        </p:nvSpPr>
        <p:spPr bwMode="auto">
          <a:xfrm>
            <a:off x="5541342" y="3056384"/>
            <a:ext cx="2016125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C-SA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6" name="Rectangle 27"/>
          <p:cNvSpPr>
            <a:spLocks noChangeArrowheads="1"/>
          </p:cNvSpPr>
          <p:nvPr/>
        </p:nvSpPr>
        <p:spPr bwMode="auto">
          <a:xfrm>
            <a:off x="5541342" y="3270697"/>
            <a:ext cx="2016125" cy="720725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78328" tIns="39165" rIns="78328" bIns="39165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MSDU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7" name="Rectangle 13"/>
          <p:cNvSpPr>
            <a:spLocks noChangeArrowheads="1"/>
          </p:cNvSpPr>
          <p:nvPr/>
        </p:nvSpPr>
        <p:spPr bwMode="auto">
          <a:xfrm>
            <a:off x="5555630" y="3253234"/>
            <a:ext cx="201612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78328" tIns="39165" rIns="78328" bIns="39165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Type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8" name="Rectangle 79"/>
          <p:cNvSpPr>
            <a:spLocks noChangeArrowheads="1"/>
          </p:cNvSpPr>
          <p:nvPr/>
        </p:nvSpPr>
        <p:spPr bwMode="auto">
          <a:xfrm>
            <a:off x="5442596" y="3999359"/>
            <a:ext cx="2197247" cy="52320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91425" tIns="45712" rIns="91425" bIns="45712">
            <a:spAutoFit/>
          </a:bodyPr>
          <a:lstStyle/>
          <a:p>
            <a:pPr algn="ctr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I+S-Tagged EC Type 2 Frame</a:t>
            </a:r>
            <a:endParaRPr lang="en-US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9" name="Rectangle 7"/>
          <p:cNvSpPr>
            <a:spLocks noChangeArrowheads="1"/>
          </p:cNvSpPr>
          <p:nvPr/>
        </p:nvSpPr>
        <p:spPr bwMode="auto">
          <a:xfrm>
            <a:off x="6041405" y="1987079"/>
            <a:ext cx="1509712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S-VID 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0" name="Rectangle 8"/>
          <p:cNvSpPr>
            <a:spLocks noChangeArrowheads="1"/>
          </p:cNvSpPr>
          <p:nvPr/>
        </p:nvSpPr>
        <p:spPr bwMode="auto">
          <a:xfrm>
            <a:off x="5547692" y="1987079"/>
            <a:ext cx="369888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PCP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" name="Rectangle 9"/>
          <p:cNvSpPr>
            <a:spLocks noChangeArrowheads="1"/>
          </p:cNvSpPr>
          <p:nvPr/>
        </p:nvSpPr>
        <p:spPr bwMode="auto">
          <a:xfrm rot="10800000">
            <a:off x="5919167" y="1987079"/>
            <a:ext cx="122238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vert="vert" wrap="none" lIns="67131" tIns="33566" rIns="67131" bIns="33566" anchor="ctr"/>
          <a:lstStyle/>
          <a:p>
            <a:pPr algn="ctr" defTabSz="782638">
              <a:defRPr/>
            </a:pPr>
            <a:r>
              <a:rPr lang="en-US" sz="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DEI</a:t>
            </a:r>
          </a:p>
        </p:txBody>
      </p:sp>
      <p:sp>
        <p:nvSpPr>
          <p:cNvPr id="82" name="Rectangle 28"/>
          <p:cNvSpPr>
            <a:spLocks noChangeArrowheads="1"/>
          </p:cNvSpPr>
          <p:nvPr/>
        </p:nvSpPr>
        <p:spPr bwMode="auto">
          <a:xfrm>
            <a:off x="5541342" y="1772766"/>
            <a:ext cx="2017713" cy="214313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78328" tIns="39165" rIns="78328" bIns="39165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TPID = 88-a8 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3" name="Rectangle 54"/>
          <p:cNvSpPr>
            <a:spLocks noChangeArrowheads="1"/>
          </p:cNvSpPr>
          <p:nvPr/>
        </p:nvSpPr>
        <p:spPr bwMode="auto">
          <a:xfrm>
            <a:off x="5541342" y="1358429"/>
            <a:ext cx="2016125" cy="428625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lIns="106692" tIns="53346" rIns="106692" bIns="53346" anchor="ctr"/>
          <a:lstStyle/>
          <a:p>
            <a:pPr algn="ctr" eaLnBrk="0" hangingPunct="0"/>
            <a:endParaRPr lang="en-GB"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Rectangle 6"/>
          <p:cNvSpPr>
            <a:spLocks noChangeArrowheads="1"/>
          </p:cNvSpPr>
          <p:nvPr/>
        </p:nvSpPr>
        <p:spPr bwMode="auto">
          <a:xfrm>
            <a:off x="5550470" y="2201887"/>
            <a:ext cx="2016125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TPID = 88-E7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0" name="Rectangle 7"/>
          <p:cNvSpPr>
            <a:spLocks noChangeArrowheads="1"/>
          </p:cNvSpPr>
          <p:nvPr/>
        </p:nvSpPr>
        <p:spPr bwMode="auto">
          <a:xfrm>
            <a:off x="6558533" y="2417787"/>
            <a:ext cx="1008062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11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I-SID</a:t>
            </a:r>
            <a:endParaRPr lang="en-US" sz="11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1" name="Rectangle 8"/>
          <p:cNvSpPr>
            <a:spLocks noChangeArrowheads="1"/>
          </p:cNvSpPr>
          <p:nvPr/>
        </p:nvSpPr>
        <p:spPr bwMode="auto">
          <a:xfrm>
            <a:off x="5550470" y="2417787"/>
            <a:ext cx="369888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PCP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2" name="Rectangle 9"/>
          <p:cNvSpPr>
            <a:spLocks noChangeArrowheads="1"/>
          </p:cNvSpPr>
          <p:nvPr/>
        </p:nvSpPr>
        <p:spPr bwMode="auto">
          <a:xfrm rot="10800000">
            <a:off x="5921945" y="2417787"/>
            <a:ext cx="122238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vert="eaVert" wrap="none" lIns="67131" tIns="33566" rIns="67131" bIns="33566" anchor="ctr"/>
          <a:lstStyle/>
          <a:p>
            <a:pPr algn="ctr" defTabSz="782638"/>
            <a:r>
              <a:rPr lang="nl-NL" sz="8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DEI</a:t>
            </a:r>
            <a:endParaRPr lang="en-US" sz="8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3" name="Rectangle 10"/>
          <p:cNvSpPr>
            <a:spLocks noChangeArrowheads="1"/>
          </p:cNvSpPr>
          <p:nvPr/>
        </p:nvSpPr>
        <p:spPr bwMode="auto">
          <a:xfrm>
            <a:off x="6271195" y="2417787"/>
            <a:ext cx="287338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7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Res2</a:t>
            </a:r>
            <a:endParaRPr lang="en-US" sz="7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4" name="Rectangle 11"/>
          <p:cNvSpPr>
            <a:spLocks noChangeArrowheads="1"/>
          </p:cNvSpPr>
          <p:nvPr/>
        </p:nvSpPr>
        <p:spPr bwMode="auto">
          <a:xfrm rot="10800000" flipV="1">
            <a:off x="6042595" y="2417787"/>
            <a:ext cx="122238" cy="214313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0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5" name="Rectangle 12"/>
          <p:cNvSpPr>
            <a:spLocks noChangeArrowheads="1"/>
          </p:cNvSpPr>
          <p:nvPr/>
        </p:nvSpPr>
        <p:spPr bwMode="auto">
          <a:xfrm rot="10800000">
            <a:off x="6168008" y="2417787"/>
            <a:ext cx="122237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vert="eaVert" wrap="none" lIns="67131" tIns="33566" rIns="67131" bIns="33566" anchor="ctr"/>
          <a:lstStyle/>
          <a:p>
            <a:pPr algn="ctr" defTabSz="782638"/>
            <a:r>
              <a:rPr lang="nl-NL" sz="7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Res1</a:t>
            </a:r>
            <a:endParaRPr lang="en-US" sz="7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6" name="Rectangle 15"/>
          <p:cNvSpPr>
            <a:spLocks noChangeArrowheads="1"/>
          </p:cNvSpPr>
          <p:nvPr/>
        </p:nvSpPr>
        <p:spPr bwMode="auto">
          <a:xfrm>
            <a:off x="5550470" y="2633687"/>
            <a:ext cx="2016125" cy="217488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11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I-SID = S-VID + 4096</a:t>
            </a:r>
            <a:endParaRPr lang="en-US" sz="11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7" name="Rectangle 54"/>
          <p:cNvSpPr>
            <a:spLocks noChangeArrowheads="1"/>
          </p:cNvSpPr>
          <p:nvPr/>
        </p:nvSpPr>
        <p:spPr bwMode="auto">
          <a:xfrm>
            <a:off x="5550470" y="1768252"/>
            <a:ext cx="2016125" cy="1081335"/>
          </a:xfrm>
          <a:prstGeom prst="rect">
            <a:avLst/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</p:spPr>
        <p:txBody>
          <a:bodyPr wrap="none" lIns="106692" tIns="53346" rIns="106692" bIns="53346" anchor="ctr"/>
          <a:lstStyle/>
          <a:p>
            <a:pPr algn="ctr"/>
            <a:endParaRPr lang="en-GB">
              <a:latin typeface="Arial" pitchFamily="34" charset="0"/>
              <a:cs typeface="Arial" pitchFamily="34" charset="0"/>
            </a:endParaRPr>
          </a:p>
        </p:txBody>
      </p:sp>
      <p:sp>
        <p:nvSpPr>
          <p:cNvPr id="84" name="Rectangle 6"/>
          <p:cNvSpPr>
            <a:spLocks noChangeArrowheads="1"/>
          </p:cNvSpPr>
          <p:nvPr/>
        </p:nvSpPr>
        <p:spPr bwMode="auto">
          <a:xfrm>
            <a:off x="411753" y="5362798"/>
            <a:ext cx="2016125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TPID = 88-E7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5" name="Rectangle 7"/>
          <p:cNvSpPr>
            <a:spLocks noChangeArrowheads="1"/>
          </p:cNvSpPr>
          <p:nvPr/>
        </p:nvSpPr>
        <p:spPr bwMode="auto">
          <a:xfrm>
            <a:off x="1419816" y="5578698"/>
            <a:ext cx="1008062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I-SID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Rectangle 8"/>
          <p:cNvSpPr>
            <a:spLocks noChangeArrowheads="1"/>
          </p:cNvSpPr>
          <p:nvPr/>
        </p:nvSpPr>
        <p:spPr bwMode="auto">
          <a:xfrm>
            <a:off x="411753" y="5578698"/>
            <a:ext cx="369888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PCP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Rectangle 9"/>
          <p:cNvSpPr>
            <a:spLocks noChangeArrowheads="1"/>
          </p:cNvSpPr>
          <p:nvPr/>
        </p:nvSpPr>
        <p:spPr bwMode="auto">
          <a:xfrm rot="10800000">
            <a:off x="783228" y="5578698"/>
            <a:ext cx="122238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vert="eaVert" wrap="none" lIns="67131" tIns="33566" rIns="67131" bIns="33566" anchor="ctr"/>
          <a:lstStyle/>
          <a:p>
            <a:pPr algn="ctr" defTabSz="782638"/>
            <a:r>
              <a:rPr lang="nl-NL" sz="8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DEI</a:t>
            </a:r>
            <a:endParaRPr lang="en-US" sz="8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8" name="Rectangle 10"/>
          <p:cNvSpPr>
            <a:spLocks noChangeArrowheads="1"/>
          </p:cNvSpPr>
          <p:nvPr/>
        </p:nvSpPr>
        <p:spPr bwMode="auto">
          <a:xfrm>
            <a:off x="1132478" y="5578698"/>
            <a:ext cx="287338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7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Res2</a:t>
            </a:r>
            <a:endParaRPr lang="en-US" sz="7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8" name="Rectangle 11"/>
          <p:cNvSpPr>
            <a:spLocks noChangeArrowheads="1"/>
          </p:cNvSpPr>
          <p:nvPr/>
        </p:nvSpPr>
        <p:spPr bwMode="auto">
          <a:xfrm rot="10800000" flipV="1">
            <a:off x="903878" y="5578698"/>
            <a:ext cx="122238" cy="214312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0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9" name="Rectangle 12"/>
          <p:cNvSpPr>
            <a:spLocks noChangeArrowheads="1"/>
          </p:cNvSpPr>
          <p:nvPr/>
        </p:nvSpPr>
        <p:spPr bwMode="auto">
          <a:xfrm rot="10800000">
            <a:off x="1029291" y="5578698"/>
            <a:ext cx="122237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vert="eaVert" wrap="none" lIns="67131" tIns="33566" rIns="67131" bIns="33566" anchor="ctr"/>
          <a:lstStyle/>
          <a:p>
            <a:pPr algn="ctr" defTabSz="782638"/>
            <a:r>
              <a:rPr lang="nl-NL" sz="7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Res1</a:t>
            </a:r>
            <a:endParaRPr lang="en-US" sz="7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0" name="Rectangle 13"/>
          <p:cNvSpPr>
            <a:spLocks noChangeArrowheads="1"/>
          </p:cNvSpPr>
          <p:nvPr/>
        </p:nvSpPr>
        <p:spPr bwMode="auto">
          <a:xfrm>
            <a:off x="411753" y="4938935"/>
            <a:ext cx="2016125" cy="215900"/>
          </a:xfrm>
          <a:prstGeom prst="rect">
            <a:avLst/>
          </a:prstGeom>
          <a:solidFill>
            <a:srgbClr val="000000"/>
          </a:solidFill>
          <a:ln w="28575">
            <a:solidFill>
              <a:srgbClr val="FFFF00"/>
            </a:solidFill>
            <a:prstDash val="sysDash"/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B-DA = f(B-DA,DBD)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1" name="Rectangle 15"/>
          <p:cNvSpPr>
            <a:spLocks noChangeArrowheads="1"/>
          </p:cNvSpPr>
          <p:nvPr/>
        </p:nvSpPr>
        <p:spPr bwMode="auto">
          <a:xfrm>
            <a:off x="411753" y="5794598"/>
            <a:ext cx="2016125" cy="217487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I-SID = f(ETH_FP)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" name="Rectangle 16"/>
          <p:cNvSpPr>
            <a:spLocks noChangeArrowheads="1"/>
          </p:cNvSpPr>
          <p:nvPr/>
        </p:nvSpPr>
        <p:spPr bwMode="auto">
          <a:xfrm>
            <a:off x="411753" y="5154835"/>
            <a:ext cx="2016125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B-SA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3" name="Rectangle 18"/>
          <p:cNvSpPr>
            <a:spLocks noChangeArrowheads="1"/>
          </p:cNvSpPr>
          <p:nvPr/>
        </p:nvSpPr>
        <p:spPr bwMode="auto">
          <a:xfrm>
            <a:off x="411753" y="6016848"/>
            <a:ext cx="2016125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C-DA = B-DA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4" name="Rectangle 19"/>
          <p:cNvSpPr>
            <a:spLocks noChangeArrowheads="1"/>
          </p:cNvSpPr>
          <p:nvPr/>
        </p:nvSpPr>
        <p:spPr bwMode="auto">
          <a:xfrm>
            <a:off x="411753" y="6232748"/>
            <a:ext cx="2016125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C-SA = B-SA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5" name="Rectangle 27"/>
          <p:cNvSpPr>
            <a:spLocks noChangeArrowheads="1"/>
          </p:cNvSpPr>
          <p:nvPr/>
        </p:nvSpPr>
        <p:spPr bwMode="auto">
          <a:xfrm>
            <a:off x="411753" y="6447060"/>
            <a:ext cx="2016125" cy="720725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78328" tIns="39165" rIns="78328" bIns="39165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OAM PDU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6" name="Rectangle 29"/>
          <p:cNvSpPr>
            <a:spLocks noChangeArrowheads="1"/>
          </p:cNvSpPr>
          <p:nvPr/>
        </p:nvSpPr>
        <p:spPr bwMode="auto">
          <a:xfrm>
            <a:off x="411753" y="5361210"/>
            <a:ext cx="2016125" cy="6477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106692" tIns="53346" rIns="106692" bIns="53346" anchor="ctr"/>
          <a:lstStyle/>
          <a:p>
            <a:pPr algn="ctr"/>
            <a:endParaRPr lang="en-GB">
              <a:latin typeface="Arial" pitchFamily="34" charset="0"/>
              <a:cs typeface="Arial" pitchFamily="34" charset="0"/>
            </a:endParaRPr>
          </a:p>
        </p:txBody>
      </p:sp>
      <p:sp>
        <p:nvSpPr>
          <p:cNvPr id="107" name="Rectangle 54"/>
          <p:cNvSpPr>
            <a:spLocks noChangeArrowheads="1"/>
          </p:cNvSpPr>
          <p:nvPr/>
        </p:nvSpPr>
        <p:spPr bwMode="auto">
          <a:xfrm>
            <a:off x="411753" y="4936604"/>
            <a:ext cx="2016125" cy="1073894"/>
          </a:xfrm>
          <a:prstGeom prst="rect">
            <a:avLst/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</p:spPr>
        <p:txBody>
          <a:bodyPr wrap="none" lIns="106692" tIns="53346" rIns="106692" bIns="53346" anchor="ctr"/>
          <a:lstStyle/>
          <a:p>
            <a:pPr algn="ctr"/>
            <a:endParaRPr lang="en-GB"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Rectangle 13"/>
          <p:cNvSpPr>
            <a:spLocks noChangeArrowheads="1"/>
          </p:cNvSpPr>
          <p:nvPr/>
        </p:nvSpPr>
        <p:spPr bwMode="auto">
          <a:xfrm>
            <a:off x="426041" y="6429598"/>
            <a:ext cx="2016125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78328" tIns="39165" rIns="78328" bIns="39165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Type = 89-02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9" name="Rectangle 79"/>
          <p:cNvSpPr>
            <a:spLocks noChangeArrowheads="1"/>
          </p:cNvSpPr>
          <p:nvPr/>
        </p:nvSpPr>
        <p:spPr bwMode="auto">
          <a:xfrm>
            <a:off x="335193" y="7224934"/>
            <a:ext cx="2120074" cy="52320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91425" tIns="45712" rIns="91425" bIns="45712">
            <a:spAutoFit/>
          </a:bodyPr>
          <a:lstStyle/>
          <a:p>
            <a:pPr algn="ctr"/>
            <a:r>
              <a:rPr lang="en-US" sz="1400" b="1" dirty="0">
                <a:latin typeface="Arial" pitchFamily="34" charset="0"/>
                <a:cs typeface="Arial" pitchFamily="34" charset="0"/>
              </a:rPr>
              <a:t>I-Tagged EC 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Type 2 OAM Frame</a:t>
            </a:r>
            <a:endParaRPr lang="en-US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0" name="Rectangle 13"/>
          <p:cNvSpPr>
            <a:spLocks noChangeArrowheads="1"/>
          </p:cNvSpPr>
          <p:nvPr/>
        </p:nvSpPr>
        <p:spPr bwMode="auto">
          <a:xfrm>
            <a:off x="3031331" y="5584676"/>
            <a:ext cx="2016125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B-DA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1" name="Rectangle 16"/>
          <p:cNvSpPr>
            <a:spLocks noChangeArrowheads="1"/>
          </p:cNvSpPr>
          <p:nvPr/>
        </p:nvSpPr>
        <p:spPr bwMode="auto">
          <a:xfrm>
            <a:off x="3031331" y="5800576"/>
            <a:ext cx="2016125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B-SA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2" name="Rectangle 27"/>
          <p:cNvSpPr>
            <a:spLocks noChangeArrowheads="1"/>
          </p:cNvSpPr>
          <p:nvPr/>
        </p:nvSpPr>
        <p:spPr bwMode="auto">
          <a:xfrm>
            <a:off x="3031331" y="6437164"/>
            <a:ext cx="2016125" cy="720725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78328" tIns="39165" rIns="78328" bIns="39165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OAM PDU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3" name="Rectangle 13"/>
          <p:cNvSpPr>
            <a:spLocks noChangeArrowheads="1"/>
          </p:cNvSpPr>
          <p:nvPr/>
        </p:nvSpPr>
        <p:spPr bwMode="auto">
          <a:xfrm>
            <a:off x="3045619" y="6419701"/>
            <a:ext cx="201612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78328" tIns="39165" rIns="78328" bIns="39165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Type = 89-02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4" name="Rectangle 79"/>
          <p:cNvSpPr>
            <a:spLocks noChangeArrowheads="1"/>
          </p:cNvSpPr>
          <p:nvPr/>
        </p:nvSpPr>
        <p:spPr bwMode="auto">
          <a:xfrm>
            <a:off x="2967460" y="7215038"/>
            <a:ext cx="2080095" cy="52320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91425" tIns="45712" rIns="91425" bIns="45712">
            <a:spAutoFit/>
          </a:bodyPr>
          <a:lstStyle/>
          <a:p>
            <a:pPr algn="ctr"/>
            <a:r>
              <a:rPr lang="en-US" sz="1400" b="1" dirty="0">
                <a:latin typeface="Arial" pitchFamily="34" charset="0"/>
                <a:cs typeface="Arial" pitchFamily="34" charset="0"/>
              </a:rPr>
              <a:t>S-Tagged EC 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Type 2 OAM Frame</a:t>
            </a:r>
            <a:endParaRPr lang="en-US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5" name="Rectangle 7"/>
          <p:cNvSpPr>
            <a:spLocks noChangeArrowheads="1"/>
          </p:cNvSpPr>
          <p:nvPr/>
        </p:nvSpPr>
        <p:spPr bwMode="auto">
          <a:xfrm>
            <a:off x="3531394" y="6235551"/>
            <a:ext cx="1509712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S-VID 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6" name="Rectangle 8"/>
          <p:cNvSpPr>
            <a:spLocks noChangeArrowheads="1"/>
          </p:cNvSpPr>
          <p:nvPr/>
        </p:nvSpPr>
        <p:spPr bwMode="auto">
          <a:xfrm>
            <a:off x="3037681" y="6235551"/>
            <a:ext cx="369888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PCP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7" name="Rectangle 9"/>
          <p:cNvSpPr>
            <a:spLocks noChangeArrowheads="1"/>
          </p:cNvSpPr>
          <p:nvPr/>
        </p:nvSpPr>
        <p:spPr bwMode="auto">
          <a:xfrm rot="10800000">
            <a:off x="3409156" y="6235551"/>
            <a:ext cx="122238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vert="vert" wrap="none" lIns="67131" tIns="33566" rIns="67131" bIns="33566" anchor="ctr"/>
          <a:lstStyle/>
          <a:p>
            <a:pPr algn="ctr" defTabSz="782638">
              <a:defRPr/>
            </a:pPr>
            <a:r>
              <a:rPr lang="en-US" sz="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DEI</a:t>
            </a:r>
          </a:p>
        </p:txBody>
      </p:sp>
      <p:sp>
        <p:nvSpPr>
          <p:cNvPr id="118" name="Rectangle 28"/>
          <p:cNvSpPr>
            <a:spLocks noChangeArrowheads="1"/>
          </p:cNvSpPr>
          <p:nvPr/>
        </p:nvSpPr>
        <p:spPr bwMode="auto">
          <a:xfrm>
            <a:off x="3031331" y="6021239"/>
            <a:ext cx="2017713" cy="214312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78328" tIns="39165" rIns="78328" bIns="39165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TPID = 88-a8 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9" name="Rectangle 28"/>
          <p:cNvSpPr>
            <a:spLocks noChangeArrowheads="1"/>
          </p:cNvSpPr>
          <p:nvPr/>
        </p:nvSpPr>
        <p:spPr bwMode="auto">
          <a:xfrm>
            <a:off x="3031331" y="6021239"/>
            <a:ext cx="2017713" cy="428625"/>
          </a:xfrm>
          <a:prstGeom prst="rect">
            <a:avLst/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</p:spPr>
        <p:txBody>
          <a:bodyPr wrap="none" lIns="78328" tIns="39165" rIns="78328" bIns="39165" anchor="ctr"/>
          <a:lstStyle/>
          <a:p>
            <a:pPr algn="ctr" defTabSz="782638"/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2" name="Rectangle 6"/>
          <p:cNvSpPr>
            <a:spLocks noChangeArrowheads="1"/>
          </p:cNvSpPr>
          <p:nvPr/>
        </p:nvSpPr>
        <p:spPr bwMode="auto">
          <a:xfrm>
            <a:off x="5582495" y="5362922"/>
            <a:ext cx="2016125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TPID = 88-E7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3" name="Rectangle 7"/>
          <p:cNvSpPr>
            <a:spLocks noChangeArrowheads="1"/>
          </p:cNvSpPr>
          <p:nvPr/>
        </p:nvSpPr>
        <p:spPr bwMode="auto">
          <a:xfrm>
            <a:off x="6590558" y="5578822"/>
            <a:ext cx="1008062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I-SID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4" name="Rectangle 8"/>
          <p:cNvSpPr>
            <a:spLocks noChangeArrowheads="1"/>
          </p:cNvSpPr>
          <p:nvPr/>
        </p:nvSpPr>
        <p:spPr bwMode="auto">
          <a:xfrm>
            <a:off x="5582495" y="5578822"/>
            <a:ext cx="369888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PCP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5" name="Rectangle 9"/>
          <p:cNvSpPr>
            <a:spLocks noChangeArrowheads="1"/>
          </p:cNvSpPr>
          <p:nvPr/>
        </p:nvSpPr>
        <p:spPr bwMode="auto">
          <a:xfrm rot="10800000">
            <a:off x="5953970" y="5578822"/>
            <a:ext cx="122238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vert="eaVert" wrap="none" lIns="67131" tIns="33566" rIns="67131" bIns="33566" anchor="ctr"/>
          <a:lstStyle/>
          <a:p>
            <a:pPr algn="ctr" defTabSz="782638"/>
            <a:r>
              <a:rPr lang="nl-NL" sz="8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DEI</a:t>
            </a:r>
            <a:endParaRPr lang="en-US" sz="8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6" name="Rectangle 10"/>
          <p:cNvSpPr>
            <a:spLocks noChangeArrowheads="1"/>
          </p:cNvSpPr>
          <p:nvPr/>
        </p:nvSpPr>
        <p:spPr bwMode="auto">
          <a:xfrm>
            <a:off x="6303220" y="5578822"/>
            <a:ext cx="287338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7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Res2</a:t>
            </a:r>
            <a:endParaRPr lang="en-US" sz="7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7" name="Rectangle 11"/>
          <p:cNvSpPr>
            <a:spLocks noChangeArrowheads="1"/>
          </p:cNvSpPr>
          <p:nvPr/>
        </p:nvSpPr>
        <p:spPr bwMode="auto">
          <a:xfrm rot="10800000" flipV="1">
            <a:off x="6074620" y="5578822"/>
            <a:ext cx="122238" cy="214312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0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8" name="Rectangle 12"/>
          <p:cNvSpPr>
            <a:spLocks noChangeArrowheads="1"/>
          </p:cNvSpPr>
          <p:nvPr/>
        </p:nvSpPr>
        <p:spPr bwMode="auto">
          <a:xfrm rot="10800000">
            <a:off x="6200033" y="5578822"/>
            <a:ext cx="122237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vert="eaVert" wrap="none" lIns="67131" tIns="33566" rIns="67131" bIns="33566" anchor="ctr"/>
          <a:lstStyle/>
          <a:p>
            <a:pPr algn="ctr" defTabSz="782638"/>
            <a:r>
              <a:rPr lang="nl-NL" sz="7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Res1</a:t>
            </a:r>
            <a:endParaRPr lang="en-US" sz="7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9" name="Rectangle 13"/>
          <p:cNvSpPr>
            <a:spLocks noChangeArrowheads="1"/>
          </p:cNvSpPr>
          <p:nvPr/>
        </p:nvSpPr>
        <p:spPr bwMode="auto">
          <a:xfrm>
            <a:off x="5592764" y="4504556"/>
            <a:ext cx="2016125" cy="215900"/>
          </a:xfrm>
          <a:prstGeom prst="rect">
            <a:avLst/>
          </a:prstGeom>
          <a:solidFill>
            <a:srgbClr val="000000"/>
          </a:solidFill>
          <a:ln w="28575">
            <a:solidFill>
              <a:srgbClr val="FFFF00"/>
            </a:solidFill>
            <a:prstDash val="sysDash"/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B-DA = f(B-DA,DBD)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0" name="Rectangle 15"/>
          <p:cNvSpPr>
            <a:spLocks noChangeArrowheads="1"/>
          </p:cNvSpPr>
          <p:nvPr/>
        </p:nvSpPr>
        <p:spPr bwMode="auto">
          <a:xfrm>
            <a:off x="5582495" y="5794722"/>
            <a:ext cx="2016125" cy="217487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11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I-SID = </a:t>
            </a:r>
            <a:r>
              <a:rPr lang="nl-NL" sz="11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S-VID + 4096</a:t>
            </a:r>
            <a:endParaRPr lang="en-US" sz="11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1" name="Rectangle 18"/>
          <p:cNvSpPr>
            <a:spLocks noChangeArrowheads="1"/>
          </p:cNvSpPr>
          <p:nvPr/>
        </p:nvSpPr>
        <p:spPr bwMode="auto">
          <a:xfrm>
            <a:off x="5582495" y="6016972"/>
            <a:ext cx="2016125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C-DA = B-DA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2" name="Rectangle 19"/>
          <p:cNvSpPr>
            <a:spLocks noChangeArrowheads="1"/>
          </p:cNvSpPr>
          <p:nvPr/>
        </p:nvSpPr>
        <p:spPr bwMode="auto">
          <a:xfrm>
            <a:off x="5582495" y="6232872"/>
            <a:ext cx="2016125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C-SA = B-SA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3" name="Rectangle 29"/>
          <p:cNvSpPr>
            <a:spLocks noChangeArrowheads="1"/>
          </p:cNvSpPr>
          <p:nvPr/>
        </p:nvSpPr>
        <p:spPr bwMode="auto">
          <a:xfrm>
            <a:off x="5582495" y="5361334"/>
            <a:ext cx="2016125" cy="6477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106692" tIns="53346" rIns="106692" bIns="53346" anchor="ctr"/>
          <a:lstStyle/>
          <a:p>
            <a:pPr algn="ctr"/>
            <a:endParaRPr lang="en-GB">
              <a:latin typeface="Arial" pitchFamily="34" charset="0"/>
              <a:cs typeface="Arial" pitchFamily="34" charset="0"/>
            </a:endParaRPr>
          </a:p>
        </p:txBody>
      </p:sp>
      <p:sp>
        <p:nvSpPr>
          <p:cNvPr id="144" name="Rectangle 16"/>
          <p:cNvSpPr>
            <a:spLocks noChangeArrowheads="1"/>
          </p:cNvSpPr>
          <p:nvPr/>
        </p:nvSpPr>
        <p:spPr bwMode="auto">
          <a:xfrm>
            <a:off x="5582495" y="4720456"/>
            <a:ext cx="2016125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B-SA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5" name="Rectangle 27"/>
          <p:cNvSpPr>
            <a:spLocks noChangeArrowheads="1"/>
          </p:cNvSpPr>
          <p:nvPr/>
        </p:nvSpPr>
        <p:spPr bwMode="auto">
          <a:xfrm>
            <a:off x="5582495" y="6450856"/>
            <a:ext cx="2016125" cy="720725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78328" tIns="39165" rIns="78328" bIns="39165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OAM PDU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6" name="Rectangle 13"/>
          <p:cNvSpPr>
            <a:spLocks noChangeArrowheads="1"/>
          </p:cNvSpPr>
          <p:nvPr/>
        </p:nvSpPr>
        <p:spPr bwMode="auto">
          <a:xfrm>
            <a:off x="5596783" y="6433393"/>
            <a:ext cx="201612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78328" tIns="39165" rIns="78328" bIns="39165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Type = 89-02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7" name="Rectangle 79"/>
          <p:cNvSpPr>
            <a:spLocks noChangeArrowheads="1"/>
          </p:cNvSpPr>
          <p:nvPr/>
        </p:nvSpPr>
        <p:spPr bwMode="auto">
          <a:xfrm>
            <a:off x="5538536" y="7228730"/>
            <a:ext cx="2101307" cy="52320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91425" tIns="45712" rIns="91425" bIns="45712">
            <a:spAutoFit/>
          </a:bodyPr>
          <a:lstStyle/>
          <a:p>
            <a:pPr algn="ctr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I+S-Tagged EC Type 2 </a:t>
            </a:r>
            <a:r>
              <a:rPr lang="en-US" sz="1400" b="1" dirty="0">
                <a:latin typeface="Arial" pitchFamily="34" charset="0"/>
                <a:cs typeface="Arial" pitchFamily="34" charset="0"/>
              </a:rPr>
              <a:t>OAM 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Frame</a:t>
            </a:r>
            <a:endParaRPr lang="en-US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8" name="Rectangle 7"/>
          <p:cNvSpPr>
            <a:spLocks noChangeArrowheads="1"/>
          </p:cNvSpPr>
          <p:nvPr/>
        </p:nvSpPr>
        <p:spPr bwMode="auto">
          <a:xfrm>
            <a:off x="6082558" y="5155431"/>
            <a:ext cx="1509712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S-VID 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9" name="Rectangle 8"/>
          <p:cNvSpPr>
            <a:spLocks noChangeArrowheads="1"/>
          </p:cNvSpPr>
          <p:nvPr/>
        </p:nvSpPr>
        <p:spPr bwMode="auto">
          <a:xfrm>
            <a:off x="5588845" y="5155431"/>
            <a:ext cx="369888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PCP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0" name="Rectangle 9"/>
          <p:cNvSpPr>
            <a:spLocks noChangeArrowheads="1"/>
          </p:cNvSpPr>
          <p:nvPr/>
        </p:nvSpPr>
        <p:spPr bwMode="auto">
          <a:xfrm rot="10800000">
            <a:off x="5960320" y="5155431"/>
            <a:ext cx="122238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vert="vert" wrap="none" lIns="67131" tIns="33566" rIns="67131" bIns="33566" anchor="ctr"/>
          <a:lstStyle/>
          <a:p>
            <a:pPr algn="ctr" defTabSz="782638">
              <a:defRPr/>
            </a:pPr>
            <a:r>
              <a:rPr lang="en-US" sz="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DEI</a:t>
            </a:r>
          </a:p>
        </p:txBody>
      </p:sp>
      <p:sp>
        <p:nvSpPr>
          <p:cNvPr id="151" name="Rectangle 28"/>
          <p:cNvSpPr>
            <a:spLocks noChangeArrowheads="1"/>
          </p:cNvSpPr>
          <p:nvPr/>
        </p:nvSpPr>
        <p:spPr bwMode="auto">
          <a:xfrm>
            <a:off x="5582495" y="4941119"/>
            <a:ext cx="2017713" cy="214312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78328" tIns="39165" rIns="78328" bIns="39165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TPID = 88-a8 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1" name="Rectangle 54"/>
          <p:cNvSpPr>
            <a:spLocks noChangeArrowheads="1"/>
          </p:cNvSpPr>
          <p:nvPr/>
        </p:nvSpPr>
        <p:spPr bwMode="auto">
          <a:xfrm>
            <a:off x="5582495" y="4504556"/>
            <a:ext cx="2016125" cy="1506066"/>
          </a:xfrm>
          <a:prstGeom prst="rect">
            <a:avLst/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</p:spPr>
        <p:txBody>
          <a:bodyPr wrap="none" lIns="106692" tIns="53346" rIns="106692" bIns="53346" anchor="ctr"/>
          <a:lstStyle/>
          <a:p>
            <a:pPr algn="ctr"/>
            <a:endParaRPr lang="en-GB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S-Tagged EC Type 2 implications in </a:t>
            </a:r>
            <a:r>
              <a:rPr lang="en-US" dirty="0" smtClean="0"/>
              <a:t>PB, PBB </a:t>
            </a:r>
            <a:r>
              <a:rPr lang="en-US" dirty="0" smtClean="0"/>
              <a:t>I, PBB-TE, EOTN networks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 UNI-N port is to be specified to support this format</a:t>
            </a:r>
          </a:p>
          <a:p>
            <a:pPr lvl="1"/>
            <a:r>
              <a:rPr lang="en-US" dirty="0" smtClean="0"/>
              <a:t>Today’s NID devices do not support MAC-in-MAC encapsulation</a:t>
            </a:r>
          </a:p>
          <a:p>
            <a:pPr lvl="1"/>
            <a:r>
              <a:rPr lang="en-US" dirty="0" smtClean="0"/>
              <a:t>Next gen NID device can include this MAC-in-MAC encapsulation format with S-Tagged EC</a:t>
            </a:r>
          </a:p>
          <a:p>
            <a:r>
              <a:rPr lang="en-US" dirty="0" smtClean="0"/>
              <a:t>NNI ports </a:t>
            </a:r>
            <a:r>
              <a:rPr lang="en-US" dirty="0" smtClean="0"/>
              <a:t>with EC </a:t>
            </a:r>
            <a:r>
              <a:rPr lang="en-US" dirty="0" smtClean="0"/>
              <a:t>awareness can support this format</a:t>
            </a:r>
          </a:p>
          <a:p>
            <a:pPr lvl="1"/>
            <a:r>
              <a:rPr lang="en-US" dirty="0" smtClean="0"/>
              <a:t>NNI ports: CNP, PNP, PIP, ONP</a:t>
            </a:r>
          </a:p>
          <a:p>
            <a:endParaRPr lang="en-US" dirty="0" smtClean="0"/>
          </a:p>
          <a:p>
            <a:pPr marL="0" indent="0"/>
            <a:r>
              <a:rPr lang="en-US" dirty="0" smtClean="0"/>
              <a:t>NNI ports can treat the EC Type 1 and EC Type 2 signals as a single EC signal type; this </a:t>
            </a:r>
            <a:r>
              <a:rPr lang="en-US" dirty="0" err="1" smtClean="0"/>
              <a:t>behaviour</a:t>
            </a:r>
            <a:r>
              <a:rPr lang="en-US" dirty="0" smtClean="0"/>
              <a:t> is consistent with NNI requirement to be agnostic to the type of client encapsulation</a:t>
            </a:r>
            <a:endParaRPr lang="en-GB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I+S-Tagged EC Type 2 implications in </a:t>
            </a:r>
            <a:r>
              <a:rPr lang="en-US" dirty="0" smtClean="0"/>
              <a:t>PB, PBB </a:t>
            </a:r>
            <a:r>
              <a:rPr lang="en-US" dirty="0" smtClean="0"/>
              <a:t>I, PBB-TE, EOTN networks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 smtClean="0"/>
              <a:t>UNI-N and NNI ports need to distinguish between EC Type 1 and EC Type 2 signals; EC Type 1 and 2 signals require different tagging</a:t>
            </a:r>
          </a:p>
          <a:p>
            <a:pPr marL="898525" lvl="1" indent="-366713"/>
            <a:r>
              <a:rPr lang="en-US" dirty="0" smtClean="0"/>
              <a:t>Tag type to be administered on a per S-VID (EC) basis</a:t>
            </a:r>
          </a:p>
          <a:p>
            <a:pPr marL="898525" lvl="1" indent="-366713"/>
            <a:r>
              <a:rPr lang="en-US" dirty="0" smtClean="0"/>
              <a:t>Violates requirement that NNI is agnostic to client mapping</a:t>
            </a:r>
          </a:p>
          <a:p>
            <a:pPr marL="898525" lvl="1" indent="-366713"/>
            <a:r>
              <a:rPr lang="en-US" dirty="0" smtClean="0"/>
              <a:t>EC Type 1 MEP/MIP will not be able to detect EC Type 2 OAM</a:t>
            </a:r>
          </a:p>
          <a:p>
            <a:pPr marL="898525" lvl="1" indent="-366713"/>
            <a:r>
              <a:rPr lang="en-US" dirty="0" smtClean="0"/>
              <a:t>EC Type 2 MEP/MIP will not be able to detect EC Type 1 OAM</a:t>
            </a:r>
          </a:p>
          <a:p>
            <a:r>
              <a:rPr lang="en-US" dirty="0" smtClean="0"/>
              <a:t>New </a:t>
            </a:r>
            <a:r>
              <a:rPr lang="en-US" dirty="0" smtClean="0"/>
              <a:t>UNI-N port is to be specified to support this format</a:t>
            </a:r>
          </a:p>
          <a:p>
            <a:pPr lvl="1"/>
            <a:r>
              <a:rPr lang="en-US" dirty="0" smtClean="0"/>
              <a:t>Today’s NID devices do not support MAC-in-MAC encapsulation</a:t>
            </a:r>
          </a:p>
          <a:p>
            <a:pPr lvl="1"/>
            <a:r>
              <a:rPr lang="en-US" dirty="0" smtClean="0"/>
              <a:t>Next gen NID device can include this MAC-in-MAC encapsulation format with </a:t>
            </a:r>
            <a:r>
              <a:rPr lang="en-US" dirty="0" smtClean="0"/>
              <a:t>I+S-Tagged </a:t>
            </a:r>
            <a:r>
              <a:rPr lang="en-US" dirty="0" smtClean="0"/>
              <a:t>EC</a:t>
            </a:r>
          </a:p>
          <a:p>
            <a:r>
              <a:rPr lang="en-US" dirty="0" smtClean="0"/>
              <a:t>NNI ports with EC awareness </a:t>
            </a:r>
            <a:r>
              <a:rPr lang="en-US" dirty="0" smtClean="0"/>
              <a:t>do not support </a:t>
            </a:r>
            <a:r>
              <a:rPr lang="en-US" dirty="0" smtClean="0"/>
              <a:t>this </a:t>
            </a:r>
            <a:r>
              <a:rPr lang="en-US" dirty="0" smtClean="0"/>
              <a:t>format</a:t>
            </a:r>
          </a:p>
          <a:p>
            <a:pPr lvl="1"/>
            <a:r>
              <a:rPr lang="en-US" dirty="0" smtClean="0"/>
              <a:t>CNP, PNP, PIP, ONP need to be extended with I+S-tagging capability, configurable on a per S-VID basis 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PBB and PBB-TE network</a:t>
            </a:r>
            <a:br>
              <a:rPr lang="en-US" dirty="0" smtClean="0"/>
            </a:br>
            <a:r>
              <a:rPr lang="en-US" sz="2800" i="1" dirty="0" smtClean="0"/>
              <a:t>EVC(C-VLAN) via EC(S-VLAN)</a:t>
            </a:r>
            <a:endParaRPr lang="en-GB" sz="2800" i="1" dirty="0" smtClean="0"/>
          </a:p>
        </p:txBody>
      </p:sp>
      <p:grpSp>
        <p:nvGrpSpPr>
          <p:cNvPr id="8" name="Group 209"/>
          <p:cNvGrpSpPr/>
          <p:nvPr/>
        </p:nvGrpSpPr>
        <p:grpSpPr>
          <a:xfrm>
            <a:off x="3165657" y="1955588"/>
            <a:ext cx="7143800" cy="5429288"/>
            <a:chOff x="1549373" y="1428732"/>
            <a:chExt cx="7143800" cy="5429288"/>
          </a:xfrm>
        </p:grpSpPr>
        <p:sp>
          <p:nvSpPr>
            <p:cNvPr id="209" name="Cloud 208"/>
            <p:cNvSpPr/>
            <p:nvPr/>
          </p:nvSpPr>
          <p:spPr bwMode="auto">
            <a:xfrm>
              <a:off x="6335719" y="1428732"/>
              <a:ext cx="2357454" cy="5429288"/>
            </a:xfrm>
            <a:prstGeom prst="cloud">
              <a:avLst/>
            </a:prstGeom>
            <a:solidFill>
              <a:srgbClr val="CCE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08" name="Cloud 207"/>
            <p:cNvSpPr/>
            <p:nvPr/>
          </p:nvSpPr>
          <p:spPr bwMode="auto">
            <a:xfrm>
              <a:off x="3049571" y="4214814"/>
              <a:ext cx="3143272" cy="2428892"/>
            </a:xfrm>
            <a:prstGeom prst="cloud">
              <a:avLst/>
            </a:prstGeom>
            <a:solidFill>
              <a:srgbClr val="CCE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07" name="Cloud 206"/>
            <p:cNvSpPr/>
            <p:nvPr/>
          </p:nvSpPr>
          <p:spPr bwMode="auto">
            <a:xfrm>
              <a:off x="2835257" y="1643046"/>
              <a:ext cx="3357586" cy="2428892"/>
            </a:xfrm>
            <a:prstGeom prst="cloud">
              <a:avLst/>
            </a:prstGeom>
            <a:solidFill>
              <a:srgbClr val="CCE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" name="Rectangle 3"/>
            <p:cNvSpPr/>
            <p:nvPr/>
          </p:nvSpPr>
          <p:spPr bwMode="auto">
            <a:xfrm>
              <a:off x="2049439" y="1714484"/>
              <a:ext cx="714380" cy="7858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PEB</a:t>
              </a:r>
              <a:endParaRPr kumimoji="0" lang="en-GB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" name="Rectangle 4"/>
            <p:cNvSpPr/>
            <p:nvPr/>
          </p:nvSpPr>
          <p:spPr bwMode="auto">
            <a:xfrm>
              <a:off x="2549505" y="2285988"/>
              <a:ext cx="214314" cy="214314"/>
            </a:xfrm>
            <a:prstGeom prst="rect">
              <a:avLst/>
            </a:prstGeom>
            <a:solidFill>
              <a:srgbClr val="FF99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2049439" y="3143244"/>
              <a:ext cx="714380" cy="7858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I-BEB</a:t>
              </a:r>
              <a:endParaRPr kumimoji="0" lang="en-GB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2549505" y="3714748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2549505" y="2000236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2549505" y="3428996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2549505" y="3143244"/>
              <a:ext cx="214314" cy="214314"/>
            </a:xfrm>
            <a:prstGeom prst="rect">
              <a:avLst/>
            </a:prstGeom>
            <a:solidFill>
              <a:srgbClr val="CC99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2549505" y="1714484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2049439" y="2285988"/>
              <a:ext cx="214314" cy="214314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2049439" y="3428996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2049439" y="2000236"/>
              <a:ext cx="214314" cy="214314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2049439" y="3714748"/>
              <a:ext cx="214314" cy="214314"/>
            </a:xfrm>
            <a:prstGeom prst="rect">
              <a:avLst/>
            </a:prstGeom>
            <a:solidFill>
              <a:srgbClr val="66FF66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2049439" y="3143244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2049439" y="1714484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4192579" y="2571740"/>
              <a:ext cx="714380" cy="7858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>
                  <a:latin typeface="Arial" charset="0"/>
                </a:rPr>
                <a:t>BC</a:t>
              </a:r>
              <a:r>
                <a:rPr kumimoji="0" lang="en-US" sz="14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B</a:t>
              </a:r>
              <a:endParaRPr kumimoji="0" lang="en-GB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4692645" y="3143244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3121009" y="2285988"/>
              <a:ext cx="714380" cy="107157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(I)B-BEB</a:t>
              </a:r>
              <a:endParaRPr kumimoji="0" lang="en-GB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3621075" y="3143244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4692645" y="2857492"/>
              <a:ext cx="214314" cy="214314"/>
            </a:xfrm>
            <a:prstGeom prst="rect">
              <a:avLst/>
            </a:prstGeom>
            <a:solidFill>
              <a:srgbClr val="FF99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7" name="Rectangle 26"/>
            <p:cNvSpPr/>
            <p:nvPr/>
          </p:nvSpPr>
          <p:spPr bwMode="auto">
            <a:xfrm>
              <a:off x="3621075" y="2857492"/>
              <a:ext cx="214314" cy="214314"/>
            </a:xfrm>
            <a:prstGeom prst="rect">
              <a:avLst/>
            </a:prstGeom>
            <a:solidFill>
              <a:srgbClr val="FF99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8" name="Rectangle 27"/>
            <p:cNvSpPr/>
            <p:nvPr/>
          </p:nvSpPr>
          <p:spPr bwMode="auto">
            <a:xfrm>
              <a:off x="3621075" y="257174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9" name="Rectangle 28"/>
            <p:cNvSpPr/>
            <p:nvPr/>
          </p:nvSpPr>
          <p:spPr bwMode="auto">
            <a:xfrm>
              <a:off x="4692645" y="257174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0" name="Rectangle 29"/>
            <p:cNvSpPr/>
            <p:nvPr/>
          </p:nvSpPr>
          <p:spPr bwMode="auto">
            <a:xfrm>
              <a:off x="4192579" y="3143244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1" name="Rectangle 30"/>
            <p:cNvSpPr/>
            <p:nvPr/>
          </p:nvSpPr>
          <p:spPr bwMode="auto">
            <a:xfrm>
              <a:off x="3121009" y="3143244"/>
              <a:ext cx="214314" cy="214314"/>
            </a:xfrm>
            <a:prstGeom prst="rect">
              <a:avLst/>
            </a:prstGeom>
            <a:solidFill>
              <a:srgbClr val="FF99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2" name="Rectangle 31"/>
            <p:cNvSpPr/>
            <p:nvPr/>
          </p:nvSpPr>
          <p:spPr bwMode="auto">
            <a:xfrm>
              <a:off x="4192579" y="2857492"/>
              <a:ext cx="214314" cy="214314"/>
            </a:xfrm>
            <a:prstGeom prst="rect">
              <a:avLst/>
            </a:prstGeom>
            <a:solidFill>
              <a:srgbClr val="FF99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3" name="Rectangle 32"/>
            <p:cNvSpPr/>
            <p:nvPr/>
          </p:nvSpPr>
          <p:spPr bwMode="auto">
            <a:xfrm>
              <a:off x="3121009" y="2857492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4" name="Rectangle 33"/>
            <p:cNvSpPr/>
            <p:nvPr/>
          </p:nvSpPr>
          <p:spPr bwMode="auto">
            <a:xfrm>
              <a:off x="3121009" y="2285988"/>
              <a:ext cx="214314" cy="214314"/>
            </a:xfrm>
            <a:prstGeom prst="rect">
              <a:avLst/>
            </a:prstGeom>
            <a:solidFill>
              <a:srgbClr val="66FF66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4192579" y="257174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37" name="Straight Connector 36"/>
            <p:cNvCxnSpPr>
              <a:stCxn id="5" idx="3"/>
              <a:endCxn id="34" idx="1"/>
            </p:cNvCxnSpPr>
            <p:nvPr/>
          </p:nvCxnSpPr>
          <p:spPr bwMode="auto">
            <a:xfrm>
              <a:off x="2763819" y="2393145"/>
              <a:ext cx="35719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9" name="Straight Connector 38"/>
            <p:cNvCxnSpPr>
              <a:stCxn id="14" idx="3"/>
              <a:endCxn id="31" idx="1"/>
            </p:cNvCxnSpPr>
            <p:nvPr/>
          </p:nvCxnSpPr>
          <p:spPr bwMode="auto">
            <a:xfrm>
              <a:off x="2763819" y="3250401"/>
              <a:ext cx="35719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1" name="Straight Connector 40"/>
            <p:cNvCxnSpPr>
              <a:stCxn id="27" idx="3"/>
              <a:endCxn id="32" idx="1"/>
            </p:cNvCxnSpPr>
            <p:nvPr/>
          </p:nvCxnSpPr>
          <p:spPr bwMode="auto">
            <a:xfrm>
              <a:off x="3835389" y="2964649"/>
              <a:ext cx="35719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2" name="TextBox 41"/>
            <p:cNvSpPr txBox="1"/>
            <p:nvPr/>
          </p:nvSpPr>
          <p:spPr>
            <a:xfrm>
              <a:off x="2978133" y="3310262"/>
              <a:ext cx="48442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 smtClean="0"/>
                <a:t>CBP</a:t>
              </a:r>
              <a:endParaRPr lang="en-GB" sz="1100" b="1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2978133" y="2071674"/>
              <a:ext cx="48442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 smtClean="0"/>
                <a:t>CNP</a:t>
              </a:r>
              <a:endParaRPr lang="en-GB" sz="1100" b="1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2478067" y="2928930"/>
              <a:ext cx="41229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 smtClean="0"/>
                <a:t>PIP</a:t>
              </a:r>
              <a:endParaRPr lang="en-GB" sz="1100" b="1" dirty="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2430282" y="2453006"/>
              <a:ext cx="47641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 smtClean="0"/>
                <a:t>PNP</a:t>
              </a:r>
              <a:endParaRPr lang="en-GB" sz="1100" b="1" dirty="0"/>
            </a:p>
          </p:txBody>
        </p:sp>
        <p:sp>
          <p:nvSpPr>
            <p:cNvPr id="47" name="Rectangle 46"/>
            <p:cNvSpPr/>
            <p:nvPr/>
          </p:nvSpPr>
          <p:spPr bwMode="auto">
            <a:xfrm>
              <a:off x="3621075" y="2285988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8" name="Rectangle 47"/>
            <p:cNvSpPr/>
            <p:nvPr/>
          </p:nvSpPr>
          <p:spPr bwMode="auto">
            <a:xfrm>
              <a:off x="3121009" y="257174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2" name="Rectangle 51"/>
            <p:cNvSpPr/>
            <p:nvPr/>
          </p:nvSpPr>
          <p:spPr bwMode="auto">
            <a:xfrm>
              <a:off x="5264149" y="2285988"/>
              <a:ext cx="714380" cy="107157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(I)B-BEB</a:t>
              </a:r>
              <a:endParaRPr kumimoji="0" lang="en-GB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3" name="Rectangle 52"/>
            <p:cNvSpPr/>
            <p:nvPr/>
          </p:nvSpPr>
          <p:spPr bwMode="auto">
            <a:xfrm>
              <a:off x="5764215" y="3143244"/>
              <a:ext cx="214314" cy="214314"/>
            </a:xfrm>
            <a:prstGeom prst="rect">
              <a:avLst/>
            </a:prstGeom>
            <a:solidFill>
              <a:srgbClr val="FF99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4" name="Rectangle 53"/>
            <p:cNvSpPr/>
            <p:nvPr/>
          </p:nvSpPr>
          <p:spPr bwMode="auto">
            <a:xfrm>
              <a:off x="5764215" y="2857492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5" name="Rectangle 54"/>
            <p:cNvSpPr/>
            <p:nvPr/>
          </p:nvSpPr>
          <p:spPr bwMode="auto">
            <a:xfrm>
              <a:off x="5764215" y="257174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6" name="Rectangle 55"/>
            <p:cNvSpPr/>
            <p:nvPr/>
          </p:nvSpPr>
          <p:spPr bwMode="auto">
            <a:xfrm>
              <a:off x="5264149" y="3143244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7" name="Rectangle 56"/>
            <p:cNvSpPr/>
            <p:nvPr/>
          </p:nvSpPr>
          <p:spPr bwMode="auto">
            <a:xfrm>
              <a:off x="5264149" y="2857492"/>
              <a:ext cx="214314" cy="214314"/>
            </a:xfrm>
            <a:prstGeom prst="rect">
              <a:avLst/>
            </a:prstGeom>
            <a:solidFill>
              <a:srgbClr val="FF99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8" name="Rectangle 57"/>
            <p:cNvSpPr/>
            <p:nvPr/>
          </p:nvSpPr>
          <p:spPr bwMode="auto">
            <a:xfrm>
              <a:off x="5264149" y="2285988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9" name="Rectangle 58"/>
            <p:cNvSpPr/>
            <p:nvPr/>
          </p:nvSpPr>
          <p:spPr bwMode="auto">
            <a:xfrm>
              <a:off x="5764215" y="2285988"/>
              <a:ext cx="214314" cy="214314"/>
            </a:xfrm>
            <a:prstGeom prst="rect">
              <a:avLst/>
            </a:prstGeom>
            <a:solidFill>
              <a:srgbClr val="66FF66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0" name="Rectangle 59"/>
            <p:cNvSpPr/>
            <p:nvPr/>
          </p:nvSpPr>
          <p:spPr bwMode="auto">
            <a:xfrm>
              <a:off x="5264149" y="257174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1" name="Rectangle 60"/>
            <p:cNvSpPr/>
            <p:nvPr/>
          </p:nvSpPr>
          <p:spPr bwMode="auto">
            <a:xfrm>
              <a:off x="6407157" y="2285988"/>
              <a:ext cx="714380" cy="107157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(I)B-BEB</a:t>
              </a:r>
              <a:endParaRPr kumimoji="0" lang="en-GB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2" name="Rectangle 61"/>
            <p:cNvSpPr/>
            <p:nvPr/>
          </p:nvSpPr>
          <p:spPr bwMode="auto">
            <a:xfrm>
              <a:off x="6907223" y="3143244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3" name="Rectangle 62"/>
            <p:cNvSpPr/>
            <p:nvPr/>
          </p:nvSpPr>
          <p:spPr bwMode="auto">
            <a:xfrm>
              <a:off x="6907223" y="2857492"/>
              <a:ext cx="214314" cy="214314"/>
            </a:xfrm>
            <a:prstGeom prst="rect">
              <a:avLst/>
            </a:prstGeom>
            <a:solidFill>
              <a:srgbClr val="FF99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4" name="Rectangle 63"/>
            <p:cNvSpPr/>
            <p:nvPr/>
          </p:nvSpPr>
          <p:spPr bwMode="auto">
            <a:xfrm>
              <a:off x="6907223" y="257174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5" name="Rectangle 64"/>
            <p:cNvSpPr/>
            <p:nvPr/>
          </p:nvSpPr>
          <p:spPr bwMode="auto">
            <a:xfrm>
              <a:off x="6407157" y="3143244"/>
              <a:ext cx="214314" cy="214314"/>
            </a:xfrm>
            <a:prstGeom prst="rect">
              <a:avLst/>
            </a:prstGeom>
            <a:solidFill>
              <a:srgbClr val="FF99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6" name="Rectangle 65"/>
            <p:cNvSpPr/>
            <p:nvPr/>
          </p:nvSpPr>
          <p:spPr bwMode="auto">
            <a:xfrm>
              <a:off x="6407157" y="2857492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7" name="Rectangle 66"/>
            <p:cNvSpPr/>
            <p:nvPr/>
          </p:nvSpPr>
          <p:spPr bwMode="auto">
            <a:xfrm>
              <a:off x="6407157" y="2285988"/>
              <a:ext cx="214314" cy="214314"/>
            </a:xfrm>
            <a:prstGeom prst="rect">
              <a:avLst/>
            </a:prstGeom>
            <a:solidFill>
              <a:srgbClr val="66FF66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8" name="Rectangle 67"/>
            <p:cNvSpPr/>
            <p:nvPr/>
          </p:nvSpPr>
          <p:spPr bwMode="auto">
            <a:xfrm>
              <a:off x="6907223" y="2285988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9" name="Rectangle 68"/>
            <p:cNvSpPr/>
            <p:nvPr/>
          </p:nvSpPr>
          <p:spPr bwMode="auto">
            <a:xfrm>
              <a:off x="6407157" y="257174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1" name="Rectangle 70"/>
            <p:cNvSpPr/>
            <p:nvPr/>
          </p:nvSpPr>
          <p:spPr bwMode="auto">
            <a:xfrm>
              <a:off x="7550165" y="2571740"/>
              <a:ext cx="714380" cy="7858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>
                  <a:latin typeface="Arial" charset="0"/>
                </a:rPr>
                <a:t>BC</a:t>
              </a:r>
              <a:r>
                <a:rPr kumimoji="0" lang="en-US" sz="14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B</a:t>
              </a:r>
              <a:endParaRPr kumimoji="0" lang="en-GB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2" name="Rectangle 71"/>
            <p:cNvSpPr/>
            <p:nvPr/>
          </p:nvSpPr>
          <p:spPr bwMode="auto">
            <a:xfrm>
              <a:off x="8050231" y="3143244"/>
              <a:ext cx="214314" cy="214314"/>
            </a:xfrm>
            <a:prstGeom prst="rect">
              <a:avLst/>
            </a:prstGeom>
            <a:solidFill>
              <a:srgbClr val="FF99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3" name="Rectangle 72"/>
            <p:cNvSpPr/>
            <p:nvPr/>
          </p:nvSpPr>
          <p:spPr bwMode="auto">
            <a:xfrm>
              <a:off x="8050231" y="2857492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4" name="Rectangle 73"/>
            <p:cNvSpPr/>
            <p:nvPr/>
          </p:nvSpPr>
          <p:spPr bwMode="auto">
            <a:xfrm>
              <a:off x="8050231" y="257174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5" name="Rectangle 74"/>
            <p:cNvSpPr/>
            <p:nvPr/>
          </p:nvSpPr>
          <p:spPr bwMode="auto">
            <a:xfrm>
              <a:off x="7550165" y="3143244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6" name="Rectangle 75"/>
            <p:cNvSpPr/>
            <p:nvPr/>
          </p:nvSpPr>
          <p:spPr bwMode="auto">
            <a:xfrm>
              <a:off x="7550165" y="2857492"/>
              <a:ext cx="214314" cy="214314"/>
            </a:xfrm>
            <a:prstGeom prst="rect">
              <a:avLst/>
            </a:prstGeom>
            <a:solidFill>
              <a:srgbClr val="FF99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7" name="Rectangle 76"/>
            <p:cNvSpPr/>
            <p:nvPr/>
          </p:nvSpPr>
          <p:spPr bwMode="auto">
            <a:xfrm>
              <a:off x="7550165" y="257174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79" name="Straight Connector 78"/>
            <p:cNvCxnSpPr>
              <a:stCxn id="26" idx="3"/>
              <a:endCxn id="57" idx="1"/>
            </p:cNvCxnSpPr>
            <p:nvPr/>
          </p:nvCxnSpPr>
          <p:spPr bwMode="auto">
            <a:xfrm>
              <a:off x="4906959" y="2964649"/>
              <a:ext cx="35719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1" name="Straight Connector 80"/>
            <p:cNvCxnSpPr>
              <a:stCxn id="59" idx="3"/>
              <a:endCxn id="67" idx="1"/>
            </p:cNvCxnSpPr>
            <p:nvPr/>
          </p:nvCxnSpPr>
          <p:spPr bwMode="auto">
            <a:xfrm>
              <a:off x="5978529" y="2393145"/>
              <a:ext cx="42862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3" name="Straight Connector 82"/>
            <p:cNvCxnSpPr>
              <a:stCxn id="53" idx="3"/>
              <a:endCxn id="65" idx="1"/>
            </p:cNvCxnSpPr>
            <p:nvPr/>
          </p:nvCxnSpPr>
          <p:spPr bwMode="auto">
            <a:xfrm>
              <a:off x="5978529" y="3250401"/>
              <a:ext cx="42862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5" name="Straight Connector 84"/>
            <p:cNvCxnSpPr>
              <a:stCxn id="63" idx="3"/>
              <a:endCxn id="76" idx="1"/>
            </p:cNvCxnSpPr>
            <p:nvPr/>
          </p:nvCxnSpPr>
          <p:spPr bwMode="auto">
            <a:xfrm>
              <a:off x="7121537" y="2964649"/>
              <a:ext cx="42862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86" name="TextBox 85"/>
            <p:cNvSpPr txBox="1"/>
            <p:nvPr/>
          </p:nvSpPr>
          <p:spPr>
            <a:xfrm>
              <a:off x="5621339" y="3310262"/>
              <a:ext cx="48442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 smtClean="0"/>
                <a:t>CBP</a:t>
              </a:r>
              <a:endParaRPr lang="en-GB" sz="1100" b="1" dirty="0"/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5621339" y="2071674"/>
              <a:ext cx="48442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 smtClean="0"/>
                <a:t>CNP</a:t>
              </a:r>
              <a:endParaRPr lang="en-GB" sz="1100" b="1" dirty="0"/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6264281" y="3310262"/>
              <a:ext cx="48442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 smtClean="0"/>
                <a:t>CBP</a:t>
              </a:r>
              <a:endParaRPr lang="en-GB" sz="1100" b="1" dirty="0"/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6264281" y="2071674"/>
              <a:ext cx="48442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 smtClean="0"/>
                <a:t>CNP</a:t>
              </a:r>
              <a:endParaRPr lang="en-GB" sz="1100" b="1" dirty="0"/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2838463" y="3000368"/>
              <a:ext cx="22794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CC00CC"/>
                  </a:solidFill>
                </a:rPr>
                <a:t>I</a:t>
              </a:r>
              <a:endParaRPr lang="en-GB" sz="1200" dirty="0">
                <a:solidFill>
                  <a:srgbClr val="CC00CC"/>
                </a:solidFill>
              </a:endParaRPr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2824934" y="2335401"/>
              <a:ext cx="2872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CC00CC"/>
                  </a:solidFill>
                </a:rPr>
                <a:t>S</a:t>
              </a:r>
              <a:endParaRPr lang="en-GB" sz="1200" dirty="0">
                <a:solidFill>
                  <a:srgbClr val="CC00CC"/>
                </a:solidFill>
              </a:endParaRPr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6100557" y="3009121"/>
              <a:ext cx="22794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CC00CC"/>
                  </a:solidFill>
                </a:rPr>
                <a:t>I</a:t>
              </a:r>
              <a:endParaRPr lang="en-GB" sz="1200" dirty="0">
                <a:solidFill>
                  <a:srgbClr val="CC00CC"/>
                </a:solidFill>
              </a:endParaRPr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6049967" y="2357426"/>
              <a:ext cx="2872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CC00CC"/>
                  </a:solidFill>
                </a:rPr>
                <a:t>S</a:t>
              </a:r>
              <a:endParaRPr lang="en-GB" sz="1200" dirty="0">
                <a:solidFill>
                  <a:srgbClr val="CC00CC"/>
                </a:solidFill>
              </a:endParaRPr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3805629" y="2928930"/>
              <a:ext cx="43313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CC00CC"/>
                  </a:solidFill>
                </a:rPr>
                <a:t>B(I)</a:t>
              </a:r>
              <a:endParaRPr lang="en-GB" sz="1200" dirty="0">
                <a:solidFill>
                  <a:srgbClr val="CC00CC"/>
                </a:solidFill>
              </a:endParaRPr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4877199" y="2928930"/>
              <a:ext cx="43313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CC00CC"/>
                  </a:solidFill>
                </a:rPr>
                <a:t>B(I)</a:t>
              </a:r>
              <a:endParaRPr lang="en-GB" sz="1200" dirty="0">
                <a:solidFill>
                  <a:srgbClr val="CC00CC"/>
                </a:solidFill>
              </a:endParaRPr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7141182" y="2636338"/>
              <a:ext cx="43313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CC00CC"/>
                  </a:solidFill>
                </a:rPr>
                <a:t>B(I)</a:t>
              </a:r>
              <a:endParaRPr lang="en-GB" sz="1200" dirty="0">
                <a:solidFill>
                  <a:srgbClr val="CC00CC"/>
                </a:solidFill>
              </a:endParaRPr>
            </a:p>
          </p:txBody>
        </p:sp>
        <p:sp>
          <p:nvSpPr>
            <p:cNvPr id="101" name="Rectangle 100"/>
            <p:cNvSpPr/>
            <p:nvPr/>
          </p:nvSpPr>
          <p:spPr bwMode="auto">
            <a:xfrm>
              <a:off x="1549373" y="2000236"/>
              <a:ext cx="71438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103" name="Straight Connector 102"/>
            <p:cNvCxnSpPr>
              <a:stCxn id="18" idx="1"/>
              <a:endCxn id="101" idx="3"/>
            </p:cNvCxnSpPr>
            <p:nvPr/>
          </p:nvCxnSpPr>
          <p:spPr bwMode="auto">
            <a:xfrm rot="10800000">
              <a:off x="1620811" y="2107393"/>
              <a:ext cx="42862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5" name="Straight Connector 104"/>
            <p:cNvCxnSpPr/>
            <p:nvPr/>
          </p:nvCxnSpPr>
          <p:spPr bwMode="auto">
            <a:xfrm rot="5400000">
              <a:off x="1727968" y="2107393"/>
              <a:ext cx="21431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6" name="Straight Connector 105"/>
            <p:cNvCxnSpPr/>
            <p:nvPr/>
          </p:nvCxnSpPr>
          <p:spPr bwMode="auto">
            <a:xfrm rot="5400000">
              <a:off x="1697417" y="2107393"/>
              <a:ext cx="21431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07" name="TextBox 106"/>
            <p:cNvSpPr txBox="1"/>
            <p:nvPr/>
          </p:nvSpPr>
          <p:spPr>
            <a:xfrm>
              <a:off x="1620811" y="1785922"/>
              <a:ext cx="35719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dirty="0" smtClean="0"/>
                <a:t>UNI</a:t>
              </a:r>
              <a:endParaRPr lang="en-GB" sz="1200" dirty="0"/>
            </a:p>
          </p:txBody>
        </p:sp>
        <p:sp>
          <p:nvSpPr>
            <p:cNvPr id="108" name="Rectangle 107"/>
            <p:cNvSpPr/>
            <p:nvPr/>
          </p:nvSpPr>
          <p:spPr bwMode="auto">
            <a:xfrm>
              <a:off x="1549373" y="3714748"/>
              <a:ext cx="71438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109" name="Straight Connector 108"/>
            <p:cNvCxnSpPr>
              <a:stCxn id="19" idx="1"/>
              <a:endCxn id="108" idx="3"/>
            </p:cNvCxnSpPr>
            <p:nvPr/>
          </p:nvCxnSpPr>
          <p:spPr bwMode="auto">
            <a:xfrm rot="10800000">
              <a:off x="1620811" y="3821905"/>
              <a:ext cx="42862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0" name="Straight Connector 109"/>
            <p:cNvCxnSpPr/>
            <p:nvPr/>
          </p:nvCxnSpPr>
          <p:spPr bwMode="auto">
            <a:xfrm rot="5400000">
              <a:off x="1727968" y="3821905"/>
              <a:ext cx="21431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1" name="Straight Connector 110"/>
            <p:cNvCxnSpPr/>
            <p:nvPr/>
          </p:nvCxnSpPr>
          <p:spPr bwMode="auto">
            <a:xfrm rot="5400000">
              <a:off x="1697417" y="3821905"/>
              <a:ext cx="21431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2" name="TextBox 111"/>
            <p:cNvSpPr txBox="1"/>
            <p:nvPr/>
          </p:nvSpPr>
          <p:spPr>
            <a:xfrm>
              <a:off x="1620811" y="3500434"/>
              <a:ext cx="35719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dirty="0" smtClean="0"/>
                <a:t>UNI</a:t>
              </a:r>
              <a:endParaRPr lang="en-GB" sz="1200" dirty="0"/>
            </a:p>
          </p:txBody>
        </p:sp>
        <p:sp>
          <p:nvSpPr>
            <p:cNvPr id="114" name="Rectangle 113"/>
            <p:cNvSpPr/>
            <p:nvPr/>
          </p:nvSpPr>
          <p:spPr bwMode="auto">
            <a:xfrm>
              <a:off x="1549373" y="2285988"/>
              <a:ext cx="71438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115" name="Straight Connector 114"/>
            <p:cNvCxnSpPr>
              <a:stCxn id="16" idx="1"/>
              <a:endCxn id="114" idx="3"/>
            </p:cNvCxnSpPr>
            <p:nvPr/>
          </p:nvCxnSpPr>
          <p:spPr bwMode="auto">
            <a:xfrm rot="10800000">
              <a:off x="1620811" y="2393145"/>
              <a:ext cx="42862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6" name="Straight Connector 115"/>
            <p:cNvCxnSpPr/>
            <p:nvPr/>
          </p:nvCxnSpPr>
          <p:spPr bwMode="auto">
            <a:xfrm rot="5400000">
              <a:off x="1727968" y="2393145"/>
              <a:ext cx="21431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7" name="Straight Connector 116"/>
            <p:cNvCxnSpPr/>
            <p:nvPr/>
          </p:nvCxnSpPr>
          <p:spPr bwMode="auto">
            <a:xfrm rot="5400000">
              <a:off x="1697417" y="2393145"/>
              <a:ext cx="21431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8" name="TextBox 117"/>
            <p:cNvSpPr txBox="1"/>
            <p:nvPr/>
          </p:nvSpPr>
          <p:spPr>
            <a:xfrm>
              <a:off x="1620811" y="2529950"/>
              <a:ext cx="35719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dirty="0" smtClean="0"/>
                <a:t>UNI</a:t>
              </a:r>
              <a:endParaRPr lang="en-GB" sz="1200" dirty="0"/>
            </a:p>
          </p:txBody>
        </p:sp>
        <p:cxnSp>
          <p:nvCxnSpPr>
            <p:cNvPr id="127" name="Straight Connector 126"/>
            <p:cNvCxnSpPr>
              <a:stCxn id="72" idx="2"/>
              <a:endCxn id="126" idx="0"/>
            </p:cNvCxnSpPr>
            <p:nvPr/>
          </p:nvCxnSpPr>
          <p:spPr bwMode="auto">
            <a:xfrm rot="5400000">
              <a:off x="7300132" y="4214814"/>
              <a:ext cx="1714512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28" name="TextBox 127"/>
            <p:cNvSpPr txBox="1"/>
            <p:nvPr/>
          </p:nvSpPr>
          <p:spPr>
            <a:xfrm>
              <a:off x="8121669" y="4009253"/>
              <a:ext cx="43313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CC00CC"/>
                  </a:solidFill>
                </a:rPr>
                <a:t>B(I)</a:t>
              </a:r>
              <a:endParaRPr lang="en-GB" sz="1200" dirty="0">
                <a:solidFill>
                  <a:srgbClr val="CC00CC"/>
                </a:solidFill>
              </a:endParaRPr>
            </a:p>
          </p:txBody>
        </p:sp>
        <p:sp>
          <p:nvSpPr>
            <p:cNvPr id="120" name="Rectangle 119"/>
            <p:cNvSpPr/>
            <p:nvPr/>
          </p:nvSpPr>
          <p:spPr bwMode="auto">
            <a:xfrm flipH="1">
              <a:off x="7550165" y="5072070"/>
              <a:ext cx="714380" cy="7858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>
                  <a:latin typeface="Arial" charset="0"/>
                </a:rPr>
                <a:t>BC</a:t>
              </a:r>
              <a:r>
                <a:rPr kumimoji="0" lang="en-US" sz="14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B</a:t>
              </a:r>
              <a:endParaRPr kumimoji="0" lang="en-GB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21" name="Rectangle 120"/>
            <p:cNvSpPr/>
            <p:nvPr/>
          </p:nvSpPr>
          <p:spPr bwMode="auto">
            <a:xfrm flipH="1">
              <a:off x="7550165" y="5643574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22" name="Rectangle 121"/>
            <p:cNvSpPr/>
            <p:nvPr/>
          </p:nvSpPr>
          <p:spPr bwMode="auto">
            <a:xfrm flipH="1">
              <a:off x="7550165" y="5357822"/>
              <a:ext cx="214314" cy="214314"/>
            </a:xfrm>
            <a:prstGeom prst="rect">
              <a:avLst/>
            </a:prstGeom>
            <a:solidFill>
              <a:srgbClr val="0033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23" name="Rectangle 122"/>
            <p:cNvSpPr/>
            <p:nvPr/>
          </p:nvSpPr>
          <p:spPr bwMode="auto">
            <a:xfrm flipH="1">
              <a:off x="7550165" y="507207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24" name="Rectangle 123"/>
            <p:cNvSpPr/>
            <p:nvPr/>
          </p:nvSpPr>
          <p:spPr bwMode="auto">
            <a:xfrm flipH="1">
              <a:off x="8050231" y="5643574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25" name="Rectangle 124"/>
            <p:cNvSpPr/>
            <p:nvPr/>
          </p:nvSpPr>
          <p:spPr bwMode="auto">
            <a:xfrm flipH="1">
              <a:off x="8050231" y="5357822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26" name="Rectangle 125"/>
            <p:cNvSpPr/>
            <p:nvPr/>
          </p:nvSpPr>
          <p:spPr bwMode="auto">
            <a:xfrm flipH="1">
              <a:off x="8050231" y="5072070"/>
              <a:ext cx="214314" cy="214314"/>
            </a:xfrm>
            <a:prstGeom prst="rect">
              <a:avLst/>
            </a:prstGeom>
            <a:solidFill>
              <a:srgbClr val="FF99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2" name="Rectangle 131"/>
            <p:cNvSpPr/>
            <p:nvPr/>
          </p:nvSpPr>
          <p:spPr bwMode="auto">
            <a:xfrm flipH="1">
              <a:off x="6478595" y="4786318"/>
              <a:ext cx="714380" cy="107157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(I)B-BEB</a:t>
              </a:r>
              <a:endParaRPr kumimoji="0" lang="en-GB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3" name="Rectangle 132"/>
            <p:cNvSpPr/>
            <p:nvPr/>
          </p:nvSpPr>
          <p:spPr bwMode="auto">
            <a:xfrm flipH="1">
              <a:off x="6478595" y="5643574"/>
              <a:ext cx="214314" cy="214314"/>
            </a:xfrm>
            <a:prstGeom prst="rect">
              <a:avLst/>
            </a:prstGeom>
            <a:solidFill>
              <a:srgbClr val="FF99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4" name="Rectangle 133"/>
            <p:cNvSpPr/>
            <p:nvPr/>
          </p:nvSpPr>
          <p:spPr bwMode="auto">
            <a:xfrm flipH="1">
              <a:off x="6478595" y="5357822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5" name="Rectangle 134"/>
            <p:cNvSpPr/>
            <p:nvPr/>
          </p:nvSpPr>
          <p:spPr bwMode="auto">
            <a:xfrm flipH="1">
              <a:off x="6478595" y="507207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6" name="Rectangle 135"/>
            <p:cNvSpPr/>
            <p:nvPr/>
          </p:nvSpPr>
          <p:spPr bwMode="auto">
            <a:xfrm flipH="1">
              <a:off x="6978661" y="5643574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7" name="Rectangle 136"/>
            <p:cNvSpPr/>
            <p:nvPr/>
          </p:nvSpPr>
          <p:spPr bwMode="auto">
            <a:xfrm flipH="1">
              <a:off x="6978661" y="5357822"/>
              <a:ext cx="214314" cy="214314"/>
            </a:xfrm>
            <a:prstGeom prst="rect">
              <a:avLst/>
            </a:prstGeom>
            <a:solidFill>
              <a:srgbClr val="FF99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8" name="Rectangle 137"/>
            <p:cNvSpPr/>
            <p:nvPr/>
          </p:nvSpPr>
          <p:spPr bwMode="auto">
            <a:xfrm flipH="1">
              <a:off x="6978661" y="4786318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9" name="Rectangle 138"/>
            <p:cNvSpPr/>
            <p:nvPr/>
          </p:nvSpPr>
          <p:spPr bwMode="auto">
            <a:xfrm flipH="1">
              <a:off x="6478595" y="4786318"/>
              <a:ext cx="214314" cy="214314"/>
            </a:xfrm>
            <a:prstGeom prst="rect">
              <a:avLst/>
            </a:prstGeom>
            <a:solidFill>
              <a:srgbClr val="66FF66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40" name="Rectangle 139"/>
            <p:cNvSpPr/>
            <p:nvPr/>
          </p:nvSpPr>
          <p:spPr bwMode="auto">
            <a:xfrm flipH="1">
              <a:off x="6978661" y="507207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41" name="Rectangle 140"/>
            <p:cNvSpPr/>
            <p:nvPr/>
          </p:nvSpPr>
          <p:spPr bwMode="auto">
            <a:xfrm flipH="1">
              <a:off x="5335587" y="4786318"/>
              <a:ext cx="714380" cy="107157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(I)B-BEB</a:t>
              </a:r>
              <a:endParaRPr kumimoji="0" lang="en-GB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42" name="Rectangle 141"/>
            <p:cNvSpPr/>
            <p:nvPr/>
          </p:nvSpPr>
          <p:spPr bwMode="auto">
            <a:xfrm flipH="1">
              <a:off x="5335587" y="5643574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43" name="Rectangle 142"/>
            <p:cNvSpPr/>
            <p:nvPr/>
          </p:nvSpPr>
          <p:spPr bwMode="auto">
            <a:xfrm flipH="1">
              <a:off x="5335587" y="5357822"/>
              <a:ext cx="214314" cy="214314"/>
            </a:xfrm>
            <a:prstGeom prst="rect">
              <a:avLst/>
            </a:prstGeom>
            <a:solidFill>
              <a:srgbClr val="FF99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44" name="Rectangle 143"/>
            <p:cNvSpPr/>
            <p:nvPr/>
          </p:nvSpPr>
          <p:spPr bwMode="auto">
            <a:xfrm flipH="1">
              <a:off x="5335587" y="507207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45" name="Rectangle 144"/>
            <p:cNvSpPr/>
            <p:nvPr/>
          </p:nvSpPr>
          <p:spPr bwMode="auto">
            <a:xfrm flipH="1">
              <a:off x="5835653" y="5643574"/>
              <a:ext cx="214314" cy="214314"/>
            </a:xfrm>
            <a:prstGeom prst="rect">
              <a:avLst/>
            </a:prstGeom>
            <a:solidFill>
              <a:srgbClr val="FF99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46" name="Rectangle 145"/>
            <p:cNvSpPr/>
            <p:nvPr/>
          </p:nvSpPr>
          <p:spPr bwMode="auto">
            <a:xfrm flipH="1">
              <a:off x="5835653" y="5357822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47" name="Rectangle 146"/>
            <p:cNvSpPr/>
            <p:nvPr/>
          </p:nvSpPr>
          <p:spPr bwMode="auto">
            <a:xfrm flipH="1">
              <a:off x="5835653" y="4786318"/>
              <a:ext cx="214314" cy="214314"/>
            </a:xfrm>
            <a:prstGeom prst="rect">
              <a:avLst/>
            </a:prstGeom>
            <a:solidFill>
              <a:srgbClr val="66FF66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48" name="Rectangle 147"/>
            <p:cNvSpPr/>
            <p:nvPr/>
          </p:nvSpPr>
          <p:spPr bwMode="auto">
            <a:xfrm flipH="1">
              <a:off x="5335587" y="4786318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49" name="Rectangle 148"/>
            <p:cNvSpPr/>
            <p:nvPr/>
          </p:nvSpPr>
          <p:spPr bwMode="auto">
            <a:xfrm flipH="1">
              <a:off x="5835653" y="507207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150" name="Straight Connector 149"/>
            <p:cNvCxnSpPr>
              <a:stCxn id="122" idx="3"/>
              <a:endCxn id="137" idx="1"/>
            </p:cNvCxnSpPr>
            <p:nvPr/>
          </p:nvCxnSpPr>
          <p:spPr bwMode="auto">
            <a:xfrm flipH="1">
              <a:off x="7192975" y="5464979"/>
              <a:ext cx="35719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1" name="Straight Connector 150"/>
            <p:cNvCxnSpPr>
              <a:stCxn id="139" idx="3"/>
              <a:endCxn id="147" idx="1"/>
            </p:cNvCxnSpPr>
            <p:nvPr/>
          </p:nvCxnSpPr>
          <p:spPr bwMode="auto">
            <a:xfrm flipH="1">
              <a:off x="6049967" y="4893475"/>
              <a:ext cx="42862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2" name="Straight Connector 151"/>
            <p:cNvCxnSpPr>
              <a:stCxn id="133" idx="3"/>
              <a:endCxn id="145" idx="1"/>
            </p:cNvCxnSpPr>
            <p:nvPr/>
          </p:nvCxnSpPr>
          <p:spPr bwMode="auto">
            <a:xfrm flipH="1">
              <a:off x="6049967" y="5750731"/>
              <a:ext cx="42862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53" name="TextBox 152"/>
            <p:cNvSpPr txBox="1"/>
            <p:nvPr/>
          </p:nvSpPr>
          <p:spPr>
            <a:xfrm flipH="1">
              <a:off x="6397539" y="5810592"/>
              <a:ext cx="48442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 smtClean="0"/>
                <a:t>CBP</a:t>
              </a:r>
              <a:endParaRPr lang="en-GB" sz="1100" b="1" dirty="0"/>
            </a:p>
          </p:txBody>
        </p:sp>
        <p:sp>
          <p:nvSpPr>
            <p:cNvPr id="154" name="TextBox 153"/>
            <p:cNvSpPr txBox="1"/>
            <p:nvPr/>
          </p:nvSpPr>
          <p:spPr>
            <a:xfrm flipH="1">
              <a:off x="6351357" y="4572004"/>
              <a:ext cx="48442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 smtClean="0"/>
                <a:t>CNP</a:t>
              </a:r>
              <a:endParaRPr lang="en-GB" sz="1100" b="1" dirty="0"/>
            </a:p>
          </p:txBody>
        </p:sp>
        <p:sp>
          <p:nvSpPr>
            <p:cNvPr id="155" name="TextBox 154"/>
            <p:cNvSpPr txBox="1"/>
            <p:nvPr/>
          </p:nvSpPr>
          <p:spPr>
            <a:xfrm flipH="1">
              <a:off x="5754597" y="5810592"/>
              <a:ext cx="48442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 smtClean="0"/>
                <a:t>CBP</a:t>
              </a:r>
              <a:endParaRPr lang="en-GB" sz="1100" b="1" dirty="0"/>
            </a:p>
          </p:txBody>
        </p:sp>
        <p:sp>
          <p:nvSpPr>
            <p:cNvPr id="156" name="TextBox 155"/>
            <p:cNvSpPr txBox="1"/>
            <p:nvPr/>
          </p:nvSpPr>
          <p:spPr>
            <a:xfrm flipH="1">
              <a:off x="5708415" y="4572004"/>
              <a:ext cx="48442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 smtClean="0"/>
                <a:t>CNP</a:t>
              </a:r>
              <a:endParaRPr lang="en-GB" sz="1100" b="1" dirty="0"/>
            </a:p>
          </p:txBody>
        </p:sp>
        <p:sp>
          <p:nvSpPr>
            <p:cNvPr id="157" name="TextBox 156"/>
            <p:cNvSpPr txBox="1"/>
            <p:nvPr/>
          </p:nvSpPr>
          <p:spPr>
            <a:xfrm flipH="1">
              <a:off x="6128619" y="5500698"/>
              <a:ext cx="22794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CC00CC"/>
                  </a:solidFill>
                </a:rPr>
                <a:t>I</a:t>
              </a:r>
              <a:endParaRPr lang="en-GB" sz="1200" dirty="0">
                <a:solidFill>
                  <a:srgbClr val="CC00CC"/>
                </a:solidFill>
              </a:endParaRPr>
            </a:p>
          </p:txBody>
        </p:sp>
        <p:sp>
          <p:nvSpPr>
            <p:cNvPr id="158" name="TextBox 157"/>
            <p:cNvSpPr txBox="1"/>
            <p:nvPr/>
          </p:nvSpPr>
          <p:spPr>
            <a:xfrm flipH="1">
              <a:off x="6138238" y="4857756"/>
              <a:ext cx="2872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CC00CC"/>
                  </a:solidFill>
                </a:rPr>
                <a:t>S</a:t>
              </a:r>
              <a:endParaRPr lang="en-GB" sz="1200" dirty="0">
                <a:solidFill>
                  <a:srgbClr val="CC00CC"/>
                </a:solidFill>
              </a:endParaRPr>
            </a:p>
          </p:txBody>
        </p:sp>
        <p:sp>
          <p:nvSpPr>
            <p:cNvPr id="160" name="TextBox 159"/>
            <p:cNvSpPr txBox="1"/>
            <p:nvPr/>
          </p:nvSpPr>
          <p:spPr>
            <a:xfrm flipH="1">
              <a:off x="7141183" y="5447896"/>
              <a:ext cx="43313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CC00CC"/>
                  </a:solidFill>
                </a:rPr>
                <a:t>B(I)</a:t>
              </a:r>
              <a:endParaRPr lang="en-GB" sz="1200" dirty="0">
                <a:solidFill>
                  <a:srgbClr val="CC00CC"/>
                </a:solidFill>
              </a:endParaRPr>
            </a:p>
          </p:txBody>
        </p:sp>
        <p:sp>
          <p:nvSpPr>
            <p:cNvPr id="166" name="Rectangle 165"/>
            <p:cNvSpPr/>
            <p:nvPr/>
          </p:nvSpPr>
          <p:spPr bwMode="auto">
            <a:xfrm>
              <a:off x="4289273" y="5072070"/>
              <a:ext cx="714380" cy="7858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>
                  <a:latin typeface="Arial" charset="0"/>
                </a:rPr>
                <a:t>BC</a:t>
              </a:r>
              <a:r>
                <a:rPr kumimoji="0" lang="en-US" sz="14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B</a:t>
              </a:r>
              <a:endParaRPr kumimoji="0" lang="en-GB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67" name="Rectangle 166"/>
            <p:cNvSpPr/>
            <p:nvPr/>
          </p:nvSpPr>
          <p:spPr bwMode="auto">
            <a:xfrm>
              <a:off x="4789339" y="5643574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68" name="Rectangle 167"/>
            <p:cNvSpPr/>
            <p:nvPr/>
          </p:nvSpPr>
          <p:spPr bwMode="auto">
            <a:xfrm>
              <a:off x="3217703" y="4786318"/>
              <a:ext cx="714380" cy="107157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>
                  <a:latin typeface="Arial" charset="0"/>
                </a:rPr>
                <a:t>I</a:t>
              </a:r>
              <a:r>
                <a:rPr kumimoji="0" lang="en-US" sz="14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B-BEB</a:t>
              </a:r>
              <a:endParaRPr kumimoji="0" lang="en-GB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69" name="Rectangle 168"/>
            <p:cNvSpPr/>
            <p:nvPr/>
          </p:nvSpPr>
          <p:spPr bwMode="auto">
            <a:xfrm>
              <a:off x="3717769" y="5643574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70" name="Rectangle 169"/>
            <p:cNvSpPr/>
            <p:nvPr/>
          </p:nvSpPr>
          <p:spPr bwMode="auto">
            <a:xfrm>
              <a:off x="4789339" y="5357822"/>
              <a:ext cx="214314" cy="214314"/>
            </a:xfrm>
            <a:prstGeom prst="rect">
              <a:avLst/>
            </a:prstGeom>
            <a:solidFill>
              <a:srgbClr val="FF99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71" name="Rectangle 170"/>
            <p:cNvSpPr/>
            <p:nvPr/>
          </p:nvSpPr>
          <p:spPr bwMode="auto">
            <a:xfrm>
              <a:off x="3717769" y="5357822"/>
              <a:ext cx="214314" cy="214314"/>
            </a:xfrm>
            <a:prstGeom prst="rect">
              <a:avLst/>
            </a:prstGeom>
            <a:solidFill>
              <a:srgbClr val="FF99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72" name="Rectangle 171"/>
            <p:cNvSpPr/>
            <p:nvPr/>
          </p:nvSpPr>
          <p:spPr bwMode="auto">
            <a:xfrm>
              <a:off x="3717769" y="507207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73" name="Rectangle 172"/>
            <p:cNvSpPr/>
            <p:nvPr/>
          </p:nvSpPr>
          <p:spPr bwMode="auto">
            <a:xfrm>
              <a:off x="4789339" y="507207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74" name="Rectangle 173"/>
            <p:cNvSpPr/>
            <p:nvPr/>
          </p:nvSpPr>
          <p:spPr bwMode="auto">
            <a:xfrm>
              <a:off x="4289273" y="5643574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75" name="Rectangle 174"/>
            <p:cNvSpPr/>
            <p:nvPr/>
          </p:nvSpPr>
          <p:spPr bwMode="auto">
            <a:xfrm>
              <a:off x="3217703" y="5643574"/>
              <a:ext cx="214314" cy="214314"/>
            </a:xfrm>
            <a:prstGeom prst="rect">
              <a:avLst/>
            </a:prstGeom>
            <a:solidFill>
              <a:srgbClr val="66FF66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76" name="Rectangle 175"/>
            <p:cNvSpPr/>
            <p:nvPr/>
          </p:nvSpPr>
          <p:spPr bwMode="auto">
            <a:xfrm>
              <a:off x="4289273" y="5357822"/>
              <a:ext cx="214314" cy="214314"/>
            </a:xfrm>
            <a:prstGeom prst="rect">
              <a:avLst/>
            </a:prstGeom>
            <a:solidFill>
              <a:srgbClr val="FF99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77" name="Rectangle 176"/>
            <p:cNvSpPr/>
            <p:nvPr/>
          </p:nvSpPr>
          <p:spPr bwMode="auto">
            <a:xfrm>
              <a:off x="3217703" y="5357822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78" name="Rectangle 177"/>
            <p:cNvSpPr/>
            <p:nvPr/>
          </p:nvSpPr>
          <p:spPr bwMode="auto">
            <a:xfrm>
              <a:off x="3217703" y="4786318"/>
              <a:ext cx="214314" cy="214314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79" name="Rectangle 178"/>
            <p:cNvSpPr/>
            <p:nvPr/>
          </p:nvSpPr>
          <p:spPr bwMode="auto">
            <a:xfrm>
              <a:off x="4289273" y="507207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180" name="Straight Connector 179"/>
            <p:cNvCxnSpPr>
              <a:stCxn id="171" idx="3"/>
              <a:endCxn id="176" idx="1"/>
            </p:cNvCxnSpPr>
            <p:nvPr/>
          </p:nvCxnSpPr>
          <p:spPr bwMode="auto">
            <a:xfrm>
              <a:off x="3932083" y="5464979"/>
              <a:ext cx="35719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81" name="Rectangle 180"/>
            <p:cNvSpPr/>
            <p:nvPr/>
          </p:nvSpPr>
          <p:spPr bwMode="auto">
            <a:xfrm>
              <a:off x="3717769" y="4786318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82" name="Rectangle 181"/>
            <p:cNvSpPr/>
            <p:nvPr/>
          </p:nvSpPr>
          <p:spPr bwMode="auto">
            <a:xfrm>
              <a:off x="3217703" y="5072070"/>
              <a:ext cx="214314" cy="214314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183" name="Straight Connector 182"/>
            <p:cNvCxnSpPr>
              <a:stCxn id="170" idx="3"/>
              <a:endCxn id="143" idx="3"/>
            </p:cNvCxnSpPr>
            <p:nvPr/>
          </p:nvCxnSpPr>
          <p:spPr bwMode="auto">
            <a:xfrm>
              <a:off x="5003653" y="5464979"/>
              <a:ext cx="33193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84" name="TextBox 183"/>
            <p:cNvSpPr txBox="1"/>
            <p:nvPr/>
          </p:nvSpPr>
          <p:spPr>
            <a:xfrm>
              <a:off x="3902323" y="5429260"/>
              <a:ext cx="43313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CC00CC"/>
                  </a:solidFill>
                </a:rPr>
                <a:t>B(I)</a:t>
              </a:r>
              <a:endParaRPr lang="en-GB" sz="1200" dirty="0">
                <a:solidFill>
                  <a:srgbClr val="CC00CC"/>
                </a:solidFill>
              </a:endParaRPr>
            </a:p>
          </p:txBody>
        </p:sp>
        <p:sp>
          <p:nvSpPr>
            <p:cNvPr id="185" name="TextBox 184"/>
            <p:cNvSpPr txBox="1"/>
            <p:nvPr/>
          </p:nvSpPr>
          <p:spPr>
            <a:xfrm>
              <a:off x="4973893" y="5429260"/>
              <a:ext cx="43313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CC00CC"/>
                  </a:solidFill>
                </a:rPr>
                <a:t>B(I)</a:t>
              </a:r>
              <a:endParaRPr lang="en-GB" sz="1200" dirty="0">
                <a:solidFill>
                  <a:srgbClr val="CC00CC"/>
                </a:solidFill>
              </a:endParaRPr>
            </a:p>
          </p:txBody>
        </p:sp>
        <p:sp>
          <p:nvSpPr>
            <p:cNvPr id="187" name="Rectangle 186"/>
            <p:cNvSpPr/>
            <p:nvPr/>
          </p:nvSpPr>
          <p:spPr bwMode="auto">
            <a:xfrm>
              <a:off x="2692381" y="4786318"/>
              <a:ext cx="71438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188" name="Straight Connector 187"/>
            <p:cNvCxnSpPr>
              <a:endCxn id="187" idx="3"/>
            </p:cNvCxnSpPr>
            <p:nvPr/>
          </p:nvCxnSpPr>
          <p:spPr bwMode="auto">
            <a:xfrm rot="10800000">
              <a:off x="2763819" y="4893475"/>
              <a:ext cx="42862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9" name="Straight Connector 188"/>
            <p:cNvCxnSpPr/>
            <p:nvPr/>
          </p:nvCxnSpPr>
          <p:spPr bwMode="auto">
            <a:xfrm rot="5400000">
              <a:off x="2870976" y="4893475"/>
              <a:ext cx="21431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0" name="Straight Connector 189"/>
            <p:cNvCxnSpPr/>
            <p:nvPr/>
          </p:nvCxnSpPr>
          <p:spPr bwMode="auto">
            <a:xfrm rot="5400000">
              <a:off x="2840425" y="4893475"/>
              <a:ext cx="21431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91" name="TextBox 190"/>
            <p:cNvSpPr txBox="1"/>
            <p:nvPr/>
          </p:nvSpPr>
          <p:spPr>
            <a:xfrm>
              <a:off x="2763819" y="4572004"/>
              <a:ext cx="35719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dirty="0" smtClean="0"/>
                <a:t>UNI</a:t>
              </a:r>
              <a:endParaRPr lang="en-GB" sz="1200" dirty="0"/>
            </a:p>
          </p:txBody>
        </p:sp>
        <p:sp>
          <p:nvSpPr>
            <p:cNvPr id="192" name="Rectangle 191"/>
            <p:cNvSpPr/>
            <p:nvPr/>
          </p:nvSpPr>
          <p:spPr bwMode="auto">
            <a:xfrm>
              <a:off x="2692381" y="5643574"/>
              <a:ext cx="71438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193" name="Straight Connector 192"/>
            <p:cNvCxnSpPr>
              <a:stCxn id="175" idx="1"/>
              <a:endCxn id="192" idx="3"/>
            </p:cNvCxnSpPr>
            <p:nvPr/>
          </p:nvCxnSpPr>
          <p:spPr bwMode="auto">
            <a:xfrm rot="10800000">
              <a:off x="2763819" y="5750731"/>
              <a:ext cx="45388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4" name="Straight Connector 193"/>
            <p:cNvCxnSpPr/>
            <p:nvPr/>
          </p:nvCxnSpPr>
          <p:spPr bwMode="auto">
            <a:xfrm rot="5400000">
              <a:off x="2870976" y="5750731"/>
              <a:ext cx="21431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5" name="Straight Connector 194"/>
            <p:cNvCxnSpPr/>
            <p:nvPr/>
          </p:nvCxnSpPr>
          <p:spPr bwMode="auto">
            <a:xfrm rot="5400000">
              <a:off x="2840425" y="5750731"/>
              <a:ext cx="21431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96" name="TextBox 195"/>
            <p:cNvSpPr txBox="1"/>
            <p:nvPr/>
          </p:nvSpPr>
          <p:spPr>
            <a:xfrm>
              <a:off x="2763819" y="5887536"/>
              <a:ext cx="35719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dirty="0" smtClean="0"/>
                <a:t>UNI</a:t>
              </a:r>
              <a:endParaRPr lang="en-GB" sz="1200" dirty="0"/>
            </a:p>
          </p:txBody>
        </p:sp>
        <p:sp>
          <p:nvSpPr>
            <p:cNvPr id="197" name="Rectangle 196"/>
            <p:cNvSpPr/>
            <p:nvPr/>
          </p:nvSpPr>
          <p:spPr bwMode="auto">
            <a:xfrm>
              <a:off x="2692381" y="5072070"/>
              <a:ext cx="71438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198" name="Straight Connector 197"/>
            <p:cNvCxnSpPr>
              <a:endCxn id="197" idx="3"/>
            </p:cNvCxnSpPr>
            <p:nvPr/>
          </p:nvCxnSpPr>
          <p:spPr bwMode="auto">
            <a:xfrm rot="10800000">
              <a:off x="2763819" y="5179227"/>
              <a:ext cx="42862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9" name="Straight Connector 198"/>
            <p:cNvCxnSpPr/>
            <p:nvPr/>
          </p:nvCxnSpPr>
          <p:spPr bwMode="auto">
            <a:xfrm rot="5400000">
              <a:off x="2870976" y="5179227"/>
              <a:ext cx="21431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0" name="Straight Connector 199"/>
            <p:cNvCxnSpPr/>
            <p:nvPr/>
          </p:nvCxnSpPr>
          <p:spPr bwMode="auto">
            <a:xfrm rot="5400000">
              <a:off x="2840425" y="5179227"/>
              <a:ext cx="21431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01" name="TextBox 200"/>
            <p:cNvSpPr txBox="1"/>
            <p:nvPr/>
          </p:nvSpPr>
          <p:spPr>
            <a:xfrm>
              <a:off x="2763819" y="5316032"/>
              <a:ext cx="35719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dirty="0" smtClean="0"/>
                <a:t>UNI</a:t>
              </a:r>
              <a:endParaRPr lang="en-GB" sz="1200" dirty="0"/>
            </a:p>
          </p:txBody>
        </p:sp>
        <p:sp>
          <p:nvSpPr>
            <p:cNvPr id="203" name="TextBox 202"/>
            <p:cNvSpPr txBox="1"/>
            <p:nvPr/>
          </p:nvSpPr>
          <p:spPr>
            <a:xfrm>
              <a:off x="1906563" y="2453006"/>
              <a:ext cx="47641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 smtClean="0"/>
                <a:t>CEP</a:t>
              </a:r>
              <a:endParaRPr lang="en-GB" sz="1100" b="1" dirty="0"/>
            </a:p>
          </p:txBody>
        </p:sp>
        <p:sp>
          <p:nvSpPr>
            <p:cNvPr id="204" name="TextBox 203"/>
            <p:cNvSpPr txBox="1"/>
            <p:nvPr/>
          </p:nvSpPr>
          <p:spPr>
            <a:xfrm>
              <a:off x="3073225" y="4572004"/>
              <a:ext cx="47641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 smtClean="0"/>
                <a:t>CEP</a:t>
              </a:r>
              <a:endParaRPr lang="en-GB" sz="1100" b="1" dirty="0"/>
            </a:p>
          </p:txBody>
        </p:sp>
        <p:sp>
          <p:nvSpPr>
            <p:cNvPr id="205" name="TextBox 204"/>
            <p:cNvSpPr txBox="1"/>
            <p:nvPr/>
          </p:nvSpPr>
          <p:spPr>
            <a:xfrm>
              <a:off x="3111391" y="5810592"/>
              <a:ext cx="48442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 smtClean="0"/>
                <a:t>CNP</a:t>
              </a:r>
              <a:endParaRPr lang="en-GB" sz="1100" b="1" dirty="0"/>
            </a:p>
          </p:txBody>
        </p:sp>
        <p:sp>
          <p:nvSpPr>
            <p:cNvPr id="206" name="TextBox 205"/>
            <p:cNvSpPr txBox="1"/>
            <p:nvPr/>
          </p:nvSpPr>
          <p:spPr>
            <a:xfrm>
              <a:off x="1906563" y="3929062"/>
              <a:ext cx="48442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 smtClean="0"/>
                <a:t>CNP</a:t>
              </a:r>
              <a:endParaRPr lang="en-GB" sz="1100" b="1" dirty="0"/>
            </a:p>
          </p:txBody>
        </p:sp>
      </p:grpSp>
      <p:sp>
        <p:nvSpPr>
          <p:cNvPr id="213" name="Freeform 212"/>
          <p:cNvSpPr/>
          <p:nvPr/>
        </p:nvSpPr>
        <p:spPr bwMode="auto">
          <a:xfrm>
            <a:off x="3321259" y="2560440"/>
            <a:ext cx="6524625" cy="3495675"/>
          </a:xfrm>
          <a:custGeom>
            <a:avLst/>
            <a:gdLst>
              <a:gd name="connsiteX0" fmla="*/ 0 w 6524625"/>
              <a:gd name="connsiteY0" fmla="*/ 0 h 3495675"/>
              <a:gd name="connsiteX1" fmla="*/ 685800 w 6524625"/>
              <a:gd name="connsiteY1" fmla="*/ 0 h 3495675"/>
              <a:gd name="connsiteX2" fmla="*/ 676275 w 6524625"/>
              <a:gd name="connsiteY2" fmla="*/ 295275 h 3495675"/>
              <a:gd name="connsiteX3" fmla="*/ 1847850 w 6524625"/>
              <a:gd name="connsiteY3" fmla="*/ 304800 h 3495675"/>
              <a:gd name="connsiteX4" fmla="*/ 1847850 w 6524625"/>
              <a:gd name="connsiteY4" fmla="*/ 866775 h 3495675"/>
              <a:gd name="connsiteX5" fmla="*/ 3829050 w 6524625"/>
              <a:gd name="connsiteY5" fmla="*/ 857250 h 3495675"/>
              <a:gd name="connsiteX6" fmla="*/ 3829050 w 6524625"/>
              <a:gd name="connsiteY6" fmla="*/ 304800 h 3495675"/>
              <a:gd name="connsiteX7" fmla="*/ 5143500 w 6524625"/>
              <a:gd name="connsiteY7" fmla="*/ 295275 h 3495675"/>
              <a:gd name="connsiteX8" fmla="*/ 5153025 w 6524625"/>
              <a:gd name="connsiteY8" fmla="*/ 885825 h 3495675"/>
              <a:gd name="connsiteX9" fmla="*/ 6276975 w 6524625"/>
              <a:gd name="connsiteY9" fmla="*/ 876300 h 3495675"/>
              <a:gd name="connsiteX10" fmla="*/ 6286500 w 6524625"/>
              <a:gd name="connsiteY10" fmla="*/ 1162050 h 3495675"/>
              <a:gd name="connsiteX11" fmla="*/ 6515100 w 6524625"/>
              <a:gd name="connsiteY11" fmla="*/ 1171575 h 3495675"/>
              <a:gd name="connsiteX12" fmla="*/ 6524625 w 6524625"/>
              <a:gd name="connsiteY12" fmla="*/ 3133725 h 3495675"/>
              <a:gd name="connsiteX13" fmla="*/ 6315075 w 6524625"/>
              <a:gd name="connsiteY13" fmla="*/ 3219450 h 3495675"/>
              <a:gd name="connsiteX14" fmla="*/ 6315075 w 6524625"/>
              <a:gd name="connsiteY14" fmla="*/ 3495675 h 3495675"/>
              <a:gd name="connsiteX15" fmla="*/ 5048250 w 6524625"/>
              <a:gd name="connsiteY15" fmla="*/ 3486150 h 3495675"/>
              <a:gd name="connsiteX16" fmla="*/ 5057775 w 6524625"/>
              <a:gd name="connsiteY16" fmla="*/ 2905125 h 3495675"/>
              <a:gd name="connsiteX17" fmla="*/ 4086225 w 6524625"/>
              <a:gd name="connsiteY17" fmla="*/ 2905125 h 3495675"/>
              <a:gd name="connsiteX18" fmla="*/ 4086225 w 6524625"/>
              <a:gd name="connsiteY18" fmla="*/ 3476625 h 3495675"/>
              <a:gd name="connsiteX19" fmla="*/ 1781175 w 6524625"/>
              <a:gd name="connsiteY19" fmla="*/ 3476625 h 3495675"/>
              <a:gd name="connsiteX20" fmla="*/ 1781175 w 6524625"/>
              <a:gd name="connsiteY20" fmla="*/ 3105150 h 3495675"/>
              <a:gd name="connsiteX21" fmla="*/ 1171575 w 6524625"/>
              <a:gd name="connsiteY21" fmla="*/ 3105150 h 3495675"/>
              <a:gd name="connsiteX0" fmla="*/ 0 w 6524625"/>
              <a:gd name="connsiteY0" fmla="*/ 0 h 3495675"/>
              <a:gd name="connsiteX1" fmla="*/ 685800 w 6524625"/>
              <a:gd name="connsiteY1" fmla="*/ 0 h 3495675"/>
              <a:gd name="connsiteX2" fmla="*/ 676275 w 6524625"/>
              <a:gd name="connsiteY2" fmla="*/ 295275 h 3495675"/>
              <a:gd name="connsiteX3" fmla="*/ 1847850 w 6524625"/>
              <a:gd name="connsiteY3" fmla="*/ 304800 h 3495675"/>
              <a:gd name="connsiteX4" fmla="*/ 1847850 w 6524625"/>
              <a:gd name="connsiteY4" fmla="*/ 866775 h 3495675"/>
              <a:gd name="connsiteX5" fmla="*/ 3829050 w 6524625"/>
              <a:gd name="connsiteY5" fmla="*/ 857250 h 3495675"/>
              <a:gd name="connsiteX6" fmla="*/ 3829050 w 6524625"/>
              <a:gd name="connsiteY6" fmla="*/ 304800 h 3495675"/>
              <a:gd name="connsiteX7" fmla="*/ 5143500 w 6524625"/>
              <a:gd name="connsiteY7" fmla="*/ 295275 h 3495675"/>
              <a:gd name="connsiteX8" fmla="*/ 5153025 w 6524625"/>
              <a:gd name="connsiteY8" fmla="*/ 885825 h 3495675"/>
              <a:gd name="connsiteX9" fmla="*/ 6276975 w 6524625"/>
              <a:gd name="connsiteY9" fmla="*/ 876300 h 3495675"/>
              <a:gd name="connsiteX10" fmla="*/ 6286500 w 6524625"/>
              <a:gd name="connsiteY10" fmla="*/ 1162050 h 3495675"/>
              <a:gd name="connsiteX11" fmla="*/ 6515100 w 6524625"/>
              <a:gd name="connsiteY11" fmla="*/ 1171575 h 3495675"/>
              <a:gd name="connsiteX12" fmla="*/ 6524625 w 6524625"/>
              <a:gd name="connsiteY12" fmla="*/ 3133725 h 3495675"/>
              <a:gd name="connsiteX13" fmla="*/ 6315075 w 6524625"/>
              <a:gd name="connsiteY13" fmla="*/ 3219450 h 3495675"/>
              <a:gd name="connsiteX14" fmla="*/ 6315075 w 6524625"/>
              <a:gd name="connsiteY14" fmla="*/ 3495675 h 3495675"/>
              <a:gd name="connsiteX15" fmla="*/ 5048250 w 6524625"/>
              <a:gd name="connsiteY15" fmla="*/ 3486150 h 3495675"/>
              <a:gd name="connsiteX16" fmla="*/ 5057775 w 6524625"/>
              <a:gd name="connsiteY16" fmla="*/ 2905125 h 3495675"/>
              <a:gd name="connsiteX17" fmla="*/ 4086225 w 6524625"/>
              <a:gd name="connsiteY17" fmla="*/ 2905125 h 3495675"/>
              <a:gd name="connsiteX18" fmla="*/ 4086225 w 6524625"/>
              <a:gd name="connsiteY18" fmla="*/ 3476625 h 3495675"/>
              <a:gd name="connsiteX19" fmla="*/ 1781175 w 6524625"/>
              <a:gd name="connsiteY19" fmla="*/ 3476625 h 3495675"/>
              <a:gd name="connsiteX20" fmla="*/ 1781175 w 6524625"/>
              <a:gd name="connsiteY20" fmla="*/ 2847975 h 3495675"/>
              <a:gd name="connsiteX21" fmla="*/ 1171575 w 6524625"/>
              <a:gd name="connsiteY21" fmla="*/ 3105150 h 3495675"/>
              <a:gd name="connsiteX0" fmla="*/ 0 w 6524625"/>
              <a:gd name="connsiteY0" fmla="*/ 0 h 3495675"/>
              <a:gd name="connsiteX1" fmla="*/ 685800 w 6524625"/>
              <a:gd name="connsiteY1" fmla="*/ 0 h 3495675"/>
              <a:gd name="connsiteX2" fmla="*/ 676275 w 6524625"/>
              <a:gd name="connsiteY2" fmla="*/ 295275 h 3495675"/>
              <a:gd name="connsiteX3" fmla="*/ 1847850 w 6524625"/>
              <a:gd name="connsiteY3" fmla="*/ 304800 h 3495675"/>
              <a:gd name="connsiteX4" fmla="*/ 1847850 w 6524625"/>
              <a:gd name="connsiteY4" fmla="*/ 866775 h 3495675"/>
              <a:gd name="connsiteX5" fmla="*/ 3829050 w 6524625"/>
              <a:gd name="connsiteY5" fmla="*/ 857250 h 3495675"/>
              <a:gd name="connsiteX6" fmla="*/ 3829050 w 6524625"/>
              <a:gd name="connsiteY6" fmla="*/ 304800 h 3495675"/>
              <a:gd name="connsiteX7" fmla="*/ 5143500 w 6524625"/>
              <a:gd name="connsiteY7" fmla="*/ 295275 h 3495675"/>
              <a:gd name="connsiteX8" fmla="*/ 5153025 w 6524625"/>
              <a:gd name="connsiteY8" fmla="*/ 885825 h 3495675"/>
              <a:gd name="connsiteX9" fmla="*/ 6276975 w 6524625"/>
              <a:gd name="connsiteY9" fmla="*/ 876300 h 3495675"/>
              <a:gd name="connsiteX10" fmla="*/ 6286500 w 6524625"/>
              <a:gd name="connsiteY10" fmla="*/ 1162050 h 3495675"/>
              <a:gd name="connsiteX11" fmla="*/ 6515100 w 6524625"/>
              <a:gd name="connsiteY11" fmla="*/ 1171575 h 3495675"/>
              <a:gd name="connsiteX12" fmla="*/ 6524625 w 6524625"/>
              <a:gd name="connsiteY12" fmla="*/ 3133725 h 3495675"/>
              <a:gd name="connsiteX13" fmla="*/ 6315075 w 6524625"/>
              <a:gd name="connsiteY13" fmla="*/ 3219450 h 3495675"/>
              <a:gd name="connsiteX14" fmla="*/ 6315075 w 6524625"/>
              <a:gd name="connsiteY14" fmla="*/ 3495675 h 3495675"/>
              <a:gd name="connsiteX15" fmla="*/ 5048250 w 6524625"/>
              <a:gd name="connsiteY15" fmla="*/ 3486150 h 3495675"/>
              <a:gd name="connsiteX16" fmla="*/ 5057775 w 6524625"/>
              <a:gd name="connsiteY16" fmla="*/ 2905125 h 3495675"/>
              <a:gd name="connsiteX17" fmla="*/ 4086225 w 6524625"/>
              <a:gd name="connsiteY17" fmla="*/ 2905125 h 3495675"/>
              <a:gd name="connsiteX18" fmla="*/ 4086225 w 6524625"/>
              <a:gd name="connsiteY18" fmla="*/ 3476625 h 3495675"/>
              <a:gd name="connsiteX19" fmla="*/ 1781175 w 6524625"/>
              <a:gd name="connsiteY19" fmla="*/ 3476625 h 3495675"/>
              <a:gd name="connsiteX20" fmla="*/ 1781175 w 6524625"/>
              <a:gd name="connsiteY20" fmla="*/ 2847975 h 3495675"/>
              <a:gd name="connsiteX21" fmla="*/ 1171575 w 6524625"/>
              <a:gd name="connsiteY21" fmla="*/ 2809875 h 3495675"/>
              <a:gd name="connsiteX0" fmla="*/ 0 w 6524625"/>
              <a:gd name="connsiteY0" fmla="*/ 0 h 3495675"/>
              <a:gd name="connsiteX1" fmla="*/ 685800 w 6524625"/>
              <a:gd name="connsiteY1" fmla="*/ 0 h 3495675"/>
              <a:gd name="connsiteX2" fmla="*/ 676275 w 6524625"/>
              <a:gd name="connsiteY2" fmla="*/ 295275 h 3495675"/>
              <a:gd name="connsiteX3" fmla="*/ 1847850 w 6524625"/>
              <a:gd name="connsiteY3" fmla="*/ 304800 h 3495675"/>
              <a:gd name="connsiteX4" fmla="*/ 1847850 w 6524625"/>
              <a:gd name="connsiteY4" fmla="*/ 866775 h 3495675"/>
              <a:gd name="connsiteX5" fmla="*/ 3829050 w 6524625"/>
              <a:gd name="connsiteY5" fmla="*/ 857250 h 3495675"/>
              <a:gd name="connsiteX6" fmla="*/ 3829050 w 6524625"/>
              <a:gd name="connsiteY6" fmla="*/ 304800 h 3495675"/>
              <a:gd name="connsiteX7" fmla="*/ 5143500 w 6524625"/>
              <a:gd name="connsiteY7" fmla="*/ 295275 h 3495675"/>
              <a:gd name="connsiteX8" fmla="*/ 5153025 w 6524625"/>
              <a:gd name="connsiteY8" fmla="*/ 885825 h 3495675"/>
              <a:gd name="connsiteX9" fmla="*/ 6276975 w 6524625"/>
              <a:gd name="connsiteY9" fmla="*/ 876300 h 3495675"/>
              <a:gd name="connsiteX10" fmla="*/ 6286500 w 6524625"/>
              <a:gd name="connsiteY10" fmla="*/ 1162050 h 3495675"/>
              <a:gd name="connsiteX11" fmla="*/ 6515100 w 6524625"/>
              <a:gd name="connsiteY11" fmla="*/ 1171575 h 3495675"/>
              <a:gd name="connsiteX12" fmla="*/ 6524625 w 6524625"/>
              <a:gd name="connsiteY12" fmla="*/ 3133725 h 3495675"/>
              <a:gd name="connsiteX13" fmla="*/ 6315075 w 6524625"/>
              <a:gd name="connsiteY13" fmla="*/ 3219450 h 3495675"/>
              <a:gd name="connsiteX14" fmla="*/ 6315075 w 6524625"/>
              <a:gd name="connsiteY14" fmla="*/ 3495675 h 3495675"/>
              <a:gd name="connsiteX15" fmla="*/ 5048250 w 6524625"/>
              <a:gd name="connsiteY15" fmla="*/ 3486150 h 3495675"/>
              <a:gd name="connsiteX16" fmla="*/ 5057775 w 6524625"/>
              <a:gd name="connsiteY16" fmla="*/ 2905125 h 3495675"/>
              <a:gd name="connsiteX17" fmla="*/ 4086225 w 6524625"/>
              <a:gd name="connsiteY17" fmla="*/ 2905125 h 3495675"/>
              <a:gd name="connsiteX18" fmla="*/ 4086225 w 6524625"/>
              <a:gd name="connsiteY18" fmla="*/ 3476625 h 3495675"/>
              <a:gd name="connsiteX19" fmla="*/ 1781175 w 6524625"/>
              <a:gd name="connsiteY19" fmla="*/ 3476625 h 3495675"/>
              <a:gd name="connsiteX20" fmla="*/ 1962150 w 6524625"/>
              <a:gd name="connsiteY20" fmla="*/ 2809875 h 3495675"/>
              <a:gd name="connsiteX21" fmla="*/ 1171575 w 6524625"/>
              <a:gd name="connsiteY21" fmla="*/ 2809875 h 3495675"/>
              <a:gd name="connsiteX0" fmla="*/ 0 w 6524625"/>
              <a:gd name="connsiteY0" fmla="*/ 0 h 3495675"/>
              <a:gd name="connsiteX1" fmla="*/ 685800 w 6524625"/>
              <a:gd name="connsiteY1" fmla="*/ 0 h 3495675"/>
              <a:gd name="connsiteX2" fmla="*/ 676275 w 6524625"/>
              <a:gd name="connsiteY2" fmla="*/ 295275 h 3495675"/>
              <a:gd name="connsiteX3" fmla="*/ 1847850 w 6524625"/>
              <a:gd name="connsiteY3" fmla="*/ 304800 h 3495675"/>
              <a:gd name="connsiteX4" fmla="*/ 1847850 w 6524625"/>
              <a:gd name="connsiteY4" fmla="*/ 866775 h 3495675"/>
              <a:gd name="connsiteX5" fmla="*/ 3829050 w 6524625"/>
              <a:gd name="connsiteY5" fmla="*/ 857250 h 3495675"/>
              <a:gd name="connsiteX6" fmla="*/ 3829050 w 6524625"/>
              <a:gd name="connsiteY6" fmla="*/ 304800 h 3495675"/>
              <a:gd name="connsiteX7" fmla="*/ 5143500 w 6524625"/>
              <a:gd name="connsiteY7" fmla="*/ 295275 h 3495675"/>
              <a:gd name="connsiteX8" fmla="*/ 5153025 w 6524625"/>
              <a:gd name="connsiteY8" fmla="*/ 885825 h 3495675"/>
              <a:gd name="connsiteX9" fmla="*/ 6276975 w 6524625"/>
              <a:gd name="connsiteY9" fmla="*/ 876300 h 3495675"/>
              <a:gd name="connsiteX10" fmla="*/ 6286500 w 6524625"/>
              <a:gd name="connsiteY10" fmla="*/ 1162050 h 3495675"/>
              <a:gd name="connsiteX11" fmla="*/ 6515100 w 6524625"/>
              <a:gd name="connsiteY11" fmla="*/ 1171575 h 3495675"/>
              <a:gd name="connsiteX12" fmla="*/ 6524625 w 6524625"/>
              <a:gd name="connsiteY12" fmla="*/ 3133725 h 3495675"/>
              <a:gd name="connsiteX13" fmla="*/ 6315075 w 6524625"/>
              <a:gd name="connsiteY13" fmla="*/ 3219450 h 3495675"/>
              <a:gd name="connsiteX14" fmla="*/ 6315075 w 6524625"/>
              <a:gd name="connsiteY14" fmla="*/ 3495675 h 3495675"/>
              <a:gd name="connsiteX15" fmla="*/ 5048250 w 6524625"/>
              <a:gd name="connsiteY15" fmla="*/ 3486150 h 3495675"/>
              <a:gd name="connsiteX16" fmla="*/ 5057775 w 6524625"/>
              <a:gd name="connsiteY16" fmla="*/ 2905125 h 3495675"/>
              <a:gd name="connsiteX17" fmla="*/ 4086225 w 6524625"/>
              <a:gd name="connsiteY17" fmla="*/ 2905125 h 3495675"/>
              <a:gd name="connsiteX18" fmla="*/ 4086225 w 6524625"/>
              <a:gd name="connsiteY18" fmla="*/ 3476625 h 3495675"/>
              <a:gd name="connsiteX19" fmla="*/ 1962150 w 6524625"/>
              <a:gd name="connsiteY19" fmla="*/ 3457575 h 3495675"/>
              <a:gd name="connsiteX20" fmla="*/ 1962150 w 6524625"/>
              <a:gd name="connsiteY20" fmla="*/ 2809875 h 3495675"/>
              <a:gd name="connsiteX21" fmla="*/ 1171575 w 6524625"/>
              <a:gd name="connsiteY21" fmla="*/ 2809875 h 349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6524625" h="3495675">
                <a:moveTo>
                  <a:pt x="0" y="0"/>
                </a:moveTo>
                <a:lnTo>
                  <a:pt x="685800" y="0"/>
                </a:lnTo>
                <a:lnTo>
                  <a:pt x="676275" y="295275"/>
                </a:lnTo>
                <a:lnTo>
                  <a:pt x="1847850" y="304800"/>
                </a:lnTo>
                <a:lnTo>
                  <a:pt x="1847850" y="866775"/>
                </a:lnTo>
                <a:lnTo>
                  <a:pt x="3829050" y="857250"/>
                </a:lnTo>
                <a:lnTo>
                  <a:pt x="3829050" y="304800"/>
                </a:lnTo>
                <a:lnTo>
                  <a:pt x="5143500" y="295275"/>
                </a:lnTo>
                <a:lnTo>
                  <a:pt x="5153025" y="885825"/>
                </a:lnTo>
                <a:lnTo>
                  <a:pt x="6276975" y="876300"/>
                </a:lnTo>
                <a:lnTo>
                  <a:pt x="6286500" y="1162050"/>
                </a:lnTo>
                <a:lnTo>
                  <a:pt x="6515100" y="1171575"/>
                </a:lnTo>
                <a:lnTo>
                  <a:pt x="6524625" y="3133725"/>
                </a:lnTo>
                <a:lnTo>
                  <a:pt x="6315075" y="3219450"/>
                </a:lnTo>
                <a:lnTo>
                  <a:pt x="6315075" y="3495675"/>
                </a:lnTo>
                <a:lnTo>
                  <a:pt x="5048250" y="3486150"/>
                </a:lnTo>
                <a:lnTo>
                  <a:pt x="5057775" y="2905125"/>
                </a:lnTo>
                <a:lnTo>
                  <a:pt x="4086225" y="2905125"/>
                </a:lnTo>
                <a:lnTo>
                  <a:pt x="4086225" y="3476625"/>
                </a:lnTo>
                <a:lnTo>
                  <a:pt x="1962150" y="3457575"/>
                </a:lnTo>
                <a:lnTo>
                  <a:pt x="1962150" y="2809875"/>
                </a:lnTo>
                <a:lnTo>
                  <a:pt x="1171575" y="2809875"/>
                </a:lnTo>
              </a:path>
            </a:pathLst>
          </a:custGeom>
          <a:noFill/>
          <a:ln w="381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9" name="Group 232"/>
          <p:cNvGrpSpPr/>
          <p:nvPr/>
        </p:nvGrpSpPr>
        <p:grpSpPr>
          <a:xfrm>
            <a:off x="1951211" y="3170034"/>
            <a:ext cx="2786082" cy="1285884"/>
            <a:chOff x="334927" y="3143244"/>
            <a:chExt cx="2786082" cy="1285884"/>
          </a:xfrm>
        </p:grpSpPr>
        <p:sp>
          <p:nvSpPr>
            <p:cNvPr id="234" name="Rectangle 233"/>
            <p:cNvSpPr/>
            <p:nvPr/>
          </p:nvSpPr>
          <p:spPr bwMode="auto">
            <a:xfrm>
              <a:off x="1549373" y="4214814"/>
              <a:ext cx="71438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35" name="Rectangle 234"/>
            <p:cNvSpPr/>
            <p:nvPr/>
          </p:nvSpPr>
          <p:spPr bwMode="auto">
            <a:xfrm>
              <a:off x="834993" y="3357558"/>
              <a:ext cx="714380" cy="7858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IB-BEB</a:t>
              </a:r>
              <a:endParaRPr kumimoji="0" lang="en-GB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36" name="Rectangle 235"/>
            <p:cNvSpPr/>
            <p:nvPr/>
          </p:nvSpPr>
          <p:spPr bwMode="auto">
            <a:xfrm>
              <a:off x="1335059" y="3929062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37" name="Rectangle 236"/>
            <p:cNvSpPr/>
            <p:nvPr/>
          </p:nvSpPr>
          <p:spPr bwMode="auto">
            <a:xfrm>
              <a:off x="1335059" y="364331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38" name="Rectangle 237"/>
            <p:cNvSpPr/>
            <p:nvPr/>
          </p:nvSpPr>
          <p:spPr bwMode="auto">
            <a:xfrm>
              <a:off x="1335059" y="3357558"/>
              <a:ext cx="214314" cy="214314"/>
            </a:xfrm>
            <a:prstGeom prst="rect">
              <a:avLst/>
            </a:prstGeom>
            <a:solidFill>
              <a:srgbClr val="FF99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GB" smtClean="0">
                <a:latin typeface="Arial" charset="0"/>
              </a:endParaRPr>
            </a:p>
          </p:txBody>
        </p:sp>
        <p:sp>
          <p:nvSpPr>
            <p:cNvPr id="239" name="Rectangle 238"/>
            <p:cNvSpPr/>
            <p:nvPr/>
          </p:nvSpPr>
          <p:spPr bwMode="auto">
            <a:xfrm>
              <a:off x="834993" y="364331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40" name="Rectangle 239"/>
            <p:cNvSpPr/>
            <p:nvPr/>
          </p:nvSpPr>
          <p:spPr bwMode="auto">
            <a:xfrm>
              <a:off x="834993" y="3929062"/>
              <a:ext cx="214314" cy="214314"/>
            </a:xfrm>
            <a:prstGeom prst="rect">
              <a:avLst/>
            </a:prstGeom>
            <a:solidFill>
              <a:srgbClr val="66FF66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41" name="Rectangle 240"/>
            <p:cNvSpPr/>
            <p:nvPr/>
          </p:nvSpPr>
          <p:spPr bwMode="auto">
            <a:xfrm>
              <a:off x="834993" y="3357558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242" name="Straight Connector 241"/>
            <p:cNvCxnSpPr>
              <a:stCxn id="238" idx="3"/>
            </p:cNvCxnSpPr>
            <p:nvPr/>
          </p:nvCxnSpPr>
          <p:spPr bwMode="auto">
            <a:xfrm>
              <a:off x="1549373" y="3464715"/>
              <a:ext cx="157163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43" name="Rectangle 242"/>
            <p:cNvSpPr/>
            <p:nvPr/>
          </p:nvSpPr>
          <p:spPr bwMode="auto">
            <a:xfrm>
              <a:off x="334927" y="3929062"/>
              <a:ext cx="71438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244" name="Straight Connector 243"/>
            <p:cNvCxnSpPr>
              <a:stCxn id="240" idx="1"/>
              <a:endCxn id="243" idx="3"/>
            </p:cNvCxnSpPr>
            <p:nvPr/>
          </p:nvCxnSpPr>
          <p:spPr bwMode="auto">
            <a:xfrm rot="10800000">
              <a:off x="406365" y="4036219"/>
              <a:ext cx="42862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5" name="Straight Connector 244"/>
            <p:cNvCxnSpPr/>
            <p:nvPr/>
          </p:nvCxnSpPr>
          <p:spPr bwMode="auto">
            <a:xfrm rot="5400000">
              <a:off x="513522" y="4036219"/>
              <a:ext cx="21431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6" name="Straight Connector 245"/>
            <p:cNvCxnSpPr/>
            <p:nvPr/>
          </p:nvCxnSpPr>
          <p:spPr bwMode="auto">
            <a:xfrm rot="5400000">
              <a:off x="482971" y="4036219"/>
              <a:ext cx="21431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47" name="TextBox 246"/>
            <p:cNvSpPr txBox="1"/>
            <p:nvPr/>
          </p:nvSpPr>
          <p:spPr>
            <a:xfrm>
              <a:off x="406365" y="3714748"/>
              <a:ext cx="35719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dirty="0" smtClean="0"/>
                <a:t>UNI</a:t>
              </a:r>
              <a:endParaRPr lang="en-GB" sz="1200" dirty="0"/>
            </a:p>
          </p:txBody>
        </p:sp>
        <p:sp>
          <p:nvSpPr>
            <p:cNvPr id="248" name="TextBox 247"/>
            <p:cNvSpPr txBox="1"/>
            <p:nvPr/>
          </p:nvSpPr>
          <p:spPr>
            <a:xfrm>
              <a:off x="1215836" y="3143244"/>
              <a:ext cx="47641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 smtClean="0"/>
                <a:t>PNP</a:t>
              </a:r>
              <a:endParaRPr lang="en-GB" sz="1100" b="1" dirty="0"/>
            </a:p>
          </p:txBody>
        </p:sp>
        <p:sp>
          <p:nvSpPr>
            <p:cNvPr id="249" name="TextBox 248"/>
            <p:cNvSpPr txBox="1"/>
            <p:nvPr/>
          </p:nvSpPr>
          <p:spPr>
            <a:xfrm>
              <a:off x="2119371" y="3214682"/>
              <a:ext cx="2872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CC00CC"/>
                  </a:solidFill>
                </a:rPr>
                <a:t>S</a:t>
              </a:r>
              <a:endParaRPr lang="en-GB" sz="1200" dirty="0">
                <a:solidFill>
                  <a:srgbClr val="CC00CC"/>
                </a:solidFill>
              </a:endParaRPr>
            </a:p>
          </p:txBody>
        </p:sp>
      </p:grpSp>
      <p:cxnSp>
        <p:nvCxnSpPr>
          <p:cNvPr id="211" name="Straight Arrow Connector 210"/>
          <p:cNvCxnSpPr/>
          <p:nvPr/>
        </p:nvCxnSpPr>
        <p:spPr bwMode="auto">
          <a:xfrm>
            <a:off x="5151671" y="4216524"/>
            <a:ext cx="2016224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212" name="TextBox 211"/>
          <p:cNvSpPr txBox="1"/>
          <p:nvPr/>
        </p:nvSpPr>
        <p:spPr>
          <a:xfrm>
            <a:off x="5334249" y="3960576"/>
            <a:ext cx="15504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/>
              <a:t>mp2mp B-VLAN</a:t>
            </a:r>
          </a:p>
          <a:p>
            <a:pPr algn="ctr"/>
            <a:r>
              <a:rPr lang="en-US" sz="1400" b="1" dirty="0" smtClean="0"/>
              <a:t>or p2p TESI</a:t>
            </a:r>
            <a:endParaRPr lang="en-GB" sz="1400" b="1" dirty="0"/>
          </a:p>
        </p:txBody>
      </p:sp>
      <p:cxnSp>
        <p:nvCxnSpPr>
          <p:cNvPr id="214" name="Straight Arrow Connector 213"/>
          <p:cNvCxnSpPr/>
          <p:nvPr/>
        </p:nvCxnSpPr>
        <p:spPr bwMode="auto">
          <a:xfrm>
            <a:off x="5223679" y="6736804"/>
            <a:ext cx="2016224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217" name="TextBox 216"/>
          <p:cNvSpPr txBox="1"/>
          <p:nvPr/>
        </p:nvSpPr>
        <p:spPr>
          <a:xfrm>
            <a:off x="5406256" y="6464814"/>
            <a:ext cx="15504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/>
              <a:t>mp2mp B-VLAN</a:t>
            </a:r>
          </a:p>
          <a:p>
            <a:pPr algn="ctr"/>
            <a:r>
              <a:rPr lang="en-US" sz="1400" b="1" dirty="0" smtClean="0"/>
              <a:t>or p2p TESI</a:t>
            </a:r>
            <a:endParaRPr lang="en-GB" sz="1400" b="1" dirty="0"/>
          </a:p>
        </p:txBody>
      </p:sp>
      <p:cxnSp>
        <p:nvCxnSpPr>
          <p:cNvPr id="218" name="Straight Arrow Connector 217"/>
          <p:cNvCxnSpPr>
            <a:stCxn id="154" idx="1"/>
          </p:cNvCxnSpPr>
          <p:nvPr/>
        </p:nvCxnSpPr>
        <p:spPr bwMode="auto">
          <a:xfrm flipH="1" flipV="1">
            <a:off x="8431931" y="4000500"/>
            <a:ext cx="20138" cy="1229165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219" name="TextBox 218"/>
          <p:cNvSpPr txBox="1"/>
          <p:nvPr/>
        </p:nvSpPr>
        <p:spPr>
          <a:xfrm rot="5400000">
            <a:off x="7683142" y="4352144"/>
            <a:ext cx="15504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/>
              <a:t>mp2mp B-VLAN</a:t>
            </a:r>
          </a:p>
          <a:p>
            <a:pPr algn="ctr"/>
            <a:r>
              <a:rPr lang="en-US" sz="1400" b="1" dirty="0" smtClean="0"/>
              <a:t>or p2p TESI</a:t>
            </a:r>
            <a:endParaRPr lang="en-GB" sz="1400" b="1" dirty="0"/>
          </a:p>
        </p:txBody>
      </p:sp>
      <p:sp>
        <p:nvSpPr>
          <p:cNvPr id="221" name="TextBox 220"/>
          <p:cNvSpPr txBox="1"/>
          <p:nvPr/>
        </p:nvSpPr>
        <p:spPr>
          <a:xfrm>
            <a:off x="151011" y="4792588"/>
            <a:ext cx="411145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6213" indent="-176213">
              <a:buFont typeface="Arial" pitchFamily="34" charset="0"/>
              <a:buChar char="•"/>
            </a:pPr>
            <a:r>
              <a:rPr lang="en-US" sz="1800" dirty="0" smtClean="0"/>
              <a:t>EVC = C-VLAN</a:t>
            </a:r>
          </a:p>
          <a:p>
            <a:pPr marL="176213" indent="-176213">
              <a:buFont typeface="Arial" pitchFamily="34" charset="0"/>
              <a:buChar char="•"/>
            </a:pPr>
            <a:r>
              <a:rPr lang="en-US" sz="1800" b="1" dirty="0" smtClean="0"/>
              <a:t>EC = S-VLAN</a:t>
            </a:r>
          </a:p>
          <a:p>
            <a:pPr marL="176213" indent="-176213">
              <a:buFont typeface="Arial" pitchFamily="34" charset="0"/>
              <a:buChar char="•"/>
            </a:pPr>
            <a:r>
              <a:rPr lang="en-US" sz="1800" b="1" dirty="0" smtClean="0"/>
              <a:t>S-VID Translation </a:t>
            </a:r>
            <a:r>
              <a:rPr lang="en-US" sz="1800" dirty="0" smtClean="0"/>
              <a:t>at PBBN domain boundaries (in CNPs)</a:t>
            </a:r>
          </a:p>
          <a:p>
            <a:pPr marL="176213" indent="-176213">
              <a:buFont typeface="Arial" pitchFamily="34" charset="0"/>
              <a:buChar char="•"/>
            </a:pPr>
            <a:r>
              <a:rPr lang="en-US" sz="1800" dirty="0" smtClean="0"/>
              <a:t>mp2mp B-VLANs or p2p TESIs in each domain</a:t>
            </a:r>
          </a:p>
          <a:p>
            <a:pPr marL="176213" indent="-176213">
              <a:buFont typeface="Arial" pitchFamily="34" charset="0"/>
              <a:buChar char="•"/>
            </a:pPr>
            <a:r>
              <a:rPr lang="en-US" sz="1800" dirty="0" smtClean="0"/>
              <a:t>no MAC address collisions in PBBN domains (multiple single-domain PBBNs)</a:t>
            </a:r>
            <a:endParaRPr lang="en-GB" sz="1800" dirty="0"/>
          </a:p>
        </p:txBody>
      </p:sp>
      <p:cxnSp>
        <p:nvCxnSpPr>
          <p:cNvPr id="227" name="Straight Arrow Connector 226"/>
          <p:cNvCxnSpPr/>
          <p:nvPr/>
        </p:nvCxnSpPr>
        <p:spPr bwMode="auto">
          <a:xfrm>
            <a:off x="7135787" y="1768252"/>
            <a:ext cx="1008112" cy="7920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228" name="Straight Arrow Connector 227"/>
          <p:cNvCxnSpPr/>
          <p:nvPr/>
        </p:nvCxnSpPr>
        <p:spPr bwMode="auto">
          <a:xfrm>
            <a:off x="7135787" y="1768252"/>
            <a:ext cx="936104" cy="324036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229" name="Straight Arrow Connector 228"/>
          <p:cNvCxnSpPr/>
          <p:nvPr/>
        </p:nvCxnSpPr>
        <p:spPr bwMode="auto">
          <a:xfrm>
            <a:off x="7135787" y="1768252"/>
            <a:ext cx="360040" cy="331236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230" name="Straight Arrow Connector 229"/>
          <p:cNvCxnSpPr/>
          <p:nvPr/>
        </p:nvCxnSpPr>
        <p:spPr bwMode="auto">
          <a:xfrm flipH="1">
            <a:off x="4975547" y="1768252"/>
            <a:ext cx="2160240" cy="86409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231" name="TextBox 230"/>
          <p:cNvSpPr txBox="1"/>
          <p:nvPr/>
        </p:nvSpPr>
        <p:spPr>
          <a:xfrm rot="10800000" flipV="1">
            <a:off x="5944386" y="1429698"/>
            <a:ext cx="2656368" cy="338554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</a:rPr>
              <a:t>S-VID Translation locations</a:t>
            </a:r>
            <a:endParaRPr lang="en-GB" sz="1600" dirty="0">
              <a:solidFill>
                <a:schemeClr val="bg1"/>
              </a:solidFill>
            </a:endParaRPr>
          </a:p>
        </p:txBody>
      </p:sp>
      <p:cxnSp>
        <p:nvCxnSpPr>
          <p:cNvPr id="252" name="Straight Arrow Connector 251"/>
          <p:cNvCxnSpPr>
            <a:endCxn id="87" idx="0"/>
          </p:cNvCxnSpPr>
          <p:nvPr/>
        </p:nvCxnSpPr>
        <p:spPr bwMode="auto">
          <a:xfrm>
            <a:off x="7135787" y="1768252"/>
            <a:ext cx="344050" cy="83027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PBB network</a:t>
            </a:r>
            <a:br>
              <a:rPr lang="en-US" dirty="0" smtClean="0"/>
            </a:br>
            <a:r>
              <a:rPr lang="en-US" sz="2800" i="1" dirty="0" smtClean="0"/>
              <a:t>EVC(S-VLAN) via EC(BSI)</a:t>
            </a:r>
            <a:endParaRPr lang="en-GB" dirty="0"/>
          </a:p>
        </p:txBody>
      </p:sp>
      <p:grpSp>
        <p:nvGrpSpPr>
          <p:cNvPr id="8" name="Group 209"/>
          <p:cNvGrpSpPr/>
          <p:nvPr/>
        </p:nvGrpSpPr>
        <p:grpSpPr>
          <a:xfrm>
            <a:off x="3160339" y="1928798"/>
            <a:ext cx="7143800" cy="5429288"/>
            <a:chOff x="1549373" y="1428732"/>
            <a:chExt cx="7143800" cy="5429288"/>
          </a:xfrm>
        </p:grpSpPr>
        <p:sp>
          <p:nvSpPr>
            <p:cNvPr id="209" name="Cloud 208"/>
            <p:cNvSpPr/>
            <p:nvPr/>
          </p:nvSpPr>
          <p:spPr bwMode="auto">
            <a:xfrm>
              <a:off x="6335719" y="1428732"/>
              <a:ext cx="2357454" cy="5429288"/>
            </a:xfrm>
            <a:prstGeom prst="cloud">
              <a:avLst/>
            </a:prstGeom>
            <a:solidFill>
              <a:srgbClr val="CCE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08" name="Cloud 207"/>
            <p:cNvSpPr/>
            <p:nvPr/>
          </p:nvSpPr>
          <p:spPr bwMode="auto">
            <a:xfrm>
              <a:off x="3049571" y="4214814"/>
              <a:ext cx="3143272" cy="2428892"/>
            </a:xfrm>
            <a:prstGeom prst="cloud">
              <a:avLst/>
            </a:prstGeom>
            <a:solidFill>
              <a:srgbClr val="CCE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07" name="Cloud 206"/>
            <p:cNvSpPr/>
            <p:nvPr/>
          </p:nvSpPr>
          <p:spPr bwMode="auto">
            <a:xfrm>
              <a:off x="2835257" y="1643046"/>
              <a:ext cx="3357586" cy="2428892"/>
            </a:xfrm>
            <a:prstGeom prst="cloud">
              <a:avLst/>
            </a:prstGeom>
            <a:solidFill>
              <a:srgbClr val="CCE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" name="Rectangle 3"/>
            <p:cNvSpPr/>
            <p:nvPr/>
          </p:nvSpPr>
          <p:spPr bwMode="auto">
            <a:xfrm>
              <a:off x="2049439" y="1714484"/>
              <a:ext cx="714380" cy="7858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PEB</a:t>
              </a:r>
              <a:endParaRPr kumimoji="0" lang="en-GB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" name="Rectangle 4"/>
            <p:cNvSpPr/>
            <p:nvPr/>
          </p:nvSpPr>
          <p:spPr bwMode="auto">
            <a:xfrm>
              <a:off x="2549505" y="2285988"/>
              <a:ext cx="214314" cy="214314"/>
            </a:xfrm>
            <a:prstGeom prst="rect">
              <a:avLst/>
            </a:prstGeom>
            <a:solidFill>
              <a:srgbClr val="FF99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2049439" y="3143244"/>
              <a:ext cx="714380" cy="7858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I-BEB</a:t>
              </a:r>
              <a:endParaRPr kumimoji="0" lang="en-GB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2549505" y="3714748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2549505" y="2000236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2549505" y="3428996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2549505" y="3143244"/>
              <a:ext cx="214314" cy="214314"/>
            </a:xfrm>
            <a:prstGeom prst="rect">
              <a:avLst/>
            </a:prstGeom>
            <a:solidFill>
              <a:srgbClr val="CC99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2549505" y="1714484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2049439" y="2285988"/>
              <a:ext cx="214314" cy="214314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2049439" y="3428996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2049439" y="2000236"/>
              <a:ext cx="214314" cy="214314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2049439" y="3714748"/>
              <a:ext cx="214314" cy="214314"/>
            </a:xfrm>
            <a:prstGeom prst="rect">
              <a:avLst/>
            </a:prstGeom>
            <a:solidFill>
              <a:srgbClr val="66FF66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2049439" y="3143244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2049439" y="1714484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4192579" y="2571740"/>
              <a:ext cx="714380" cy="7858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>
                  <a:latin typeface="Arial" charset="0"/>
                </a:rPr>
                <a:t>BC</a:t>
              </a:r>
              <a:r>
                <a:rPr kumimoji="0" lang="en-US" sz="14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B</a:t>
              </a:r>
              <a:endParaRPr kumimoji="0" lang="en-GB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4692645" y="3143244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3121009" y="2285988"/>
              <a:ext cx="714380" cy="107157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(I)B-BEB</a:t>
              </a:r>
              <a:endParaRPr kumimoji="0" lang="en-GB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3621075" y="3143244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4692645" y="2857492"/>
              <a:ext cx="214314" cy="214314"/>
            </a:xfrm>
            <a:prstGeom prst="rect">
              <a:avLst/>
            </a:prstGeom>
            <a:solidFill>
              <a:srgbClr val="FF99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7" name="Rectangle 26"/>
            <p:cNvSpPr/>
            <p:nvPr/>
          </p:nvSpPr>
          <p:spPr bwMode="auto">
            <a:xfrm>
              <a:off x="3621075" y="2857492"/>
              <a:ext cx="214314" cy="214314"/>
            </a:xfrm>
            <a:prstGeom prst="rect">
              <a:avLst/>
            </a:prstGeom>
            <a:solidFill>
              <a:srgbClr val="FF99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8" name="Rectangle 27"/>
            <p:cNvSpPr/>
            <p:nvPr/>
          </p:nvSpPr>
          <p:spPr bwMode="auto">
            <a:xfrm>
              <a:off x="3621075" y="257174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9" name="Rectangle 28"/>
            <p:cNvSpPr/>
            <p:nvPr/>
          </p:nvSpPr>
          <p:spPr bwMode="auto">
            <a:xfrm>
              <a:off x="4692645" y="257174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0" name="Rectangle 29"/>
            <p:cNvSpPr/>
            <p:nvPr/>
          </p:nvSpPr>
          <p:spPr bwMode="auto">
            <a:xfrm>
              <a:off x="4192579" y="3143244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1" name="Rectangle 30"/>
            <p:cNvSpPr/>
            <p:nvPr/>
          </p:nvSpPr>
          <p:spPr bwMode="auto">
            <a:xfrm>
              <a:off x="3121009" y="3143244"/>
              <a:ext cx="214314" cy="214314"/>
            </a:xfrm>
            <a:prstGeom prst="rect">
              <a:avLst/>
            </a:prstGeom>
            <a:solidFill>
              <a:srgbClr val="FF99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2" name="Rectangle 31"/>
            <p:cNvSpPr/>
            <p:nvPr/>
          </p:nvSpPr>
          <p:spPr bwMode="auto">
            <a:xfrm>
              <a:off x="4192579" y="2857492"/>
              <a:ext cx="214314" cy="214314"/>
            </a:xfrm>
            <a:prstGeom prst="rect">
              <a:avLst/>
            </a:prstGeom>
            <a:solidFill>
              <a:srgbClr val="FF99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3" name="Rectangle 32"/>
            <p:cNvSpPr/>
            <p:nvPr/>
          </p:nvSpPr>
          <p:spPr bwMode="auto">
            <a:xfrm>
              <a:off x="3121009" y="2857492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4" name="Rectangle 33"/>
            <p:cNvSpPr/>
            <p:nvPr/>
          </p:nvSpPr>
          <p:spPr bwMode="auto">
            <a:xfrm>
              <a:off x="3121009" y="2285988"/>
              <a:ext cx="214314" cy="214314"/>
            </a:xfrm>
            <a:prstGeom prst="rect">
              <a:avLst/>
            </a:prstGeom>
            <a:solidFill>
              <a:srgbClr val="66FF66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4192579" y="257174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37" name="Straight Connector 36"/>
            <p:cNvCxnSpPr>
              <a:stCxn id="5" idx="3"/>
              <a:endCxn id="34" idx="1"/>
            </p:cNvCxnSpPr>
            <p:nvPr/>
          </p:nvCxnSpPr>
          <p:spPr bwMode="auto">
            <a:xfrm>
              <a:off x="2763819" y="2393145"/>
              <a:ext cx="35719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9" name="Straight Connector 38"/>
            <p:cNvCxnSpPr>
              <a:stCxn id="14" idx="3"/>
              <a:endCxn id="31" idx="1"/>
            </p:cNvCxnSpPr>
            <p:nvPr/>
          </p:nvCxnSpPr>
          <p:spPr bwMode="auto">
            <a:xfrm>
              <a:off x="2763819" y="3250401"/>
              <a:ext cx="35719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1" name="Straight Connector 40"/>
            <p:cNvCxnSpPr>
              <a:stCxn id="27" idx="3"/>
              <a:endCxn id="32" idx="1"/>
            </p:cNvCxnSpPr>
            <p:nvPr/>
          </p:nvCxnSpPr>
          <p:spPr bwMode="auto">
            <a:xfrm>
              <a:off x="3835389" y="2964649"/>
              <a:ext cx="35719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2" name="TextBox 41"/>
            <p:cNvSpPr txBox="1"/>
            <p:nvPr/>
          </p:nvSpPr>
          <p:spPr>
            <a:xfrm>
              <a:off x="2978133" y="3310262"/>
              <a:ext cx="48442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 smtClean="0"/>
                <a:t>CBP</a:t>
              </a:r>
              <a:endParaRPr lang="en-GB" sz="1100" b="1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2978133" y="2071674"/>
              <a:ext cx="48442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 smtClean="0"/>
                <a:t>CNP</a:t>
              </a:r>
              <a:endParaRPr lang="en-GB" sz="1100" b="1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2478067" y="2928930"/>
              <a:ext cx="41229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 smtClean="0"/>
                <a:t>PIP</a:t>
              </a:r>
              <a:endParaRPr lang="en-GB" sz="1100" b="1" dirty="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2430282" y="2453006"/>
              <a:ext cx="47641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 smtClean="0"/>
                <a:t>PNP</a:t>
              </a:r>
              <a:endParaRPr lang="en-GB" sz="1100" b="1" dirty="0"/>
            </a:p>
          </p:txBody>
        </p:sp>
        <p:sp>
          <p:nvSpPr>
            <p:cNvPr id="47" name="Rectangle 46"/>
            <p:cNvSpPr/>
            <p:nvPr/>
          </p:nvSpPr>
          <p:spPr bwMode="auto">
            <a:xfrm>
              <a:off x="3621075" y="2285988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8" name="Rectangle 47"/>
            <p:cNvSpPr/>
            <p:nvPr/>
          </p:nvSpPr>
          <p:spPr bwMode="auto">
            <a:xfrm>
              <a:off x="3121009" y="257174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2" name="Rectangle 51"/>
            <p:cNvSpPr/>
            <p:nvPr/>
          </p:nvSpPr>
          <p:spPr bwMode="auto">
            <a:xfrm>
              <a:off x="5264149" y="2285988"/>
              <a:ext cx="714380" cy="107157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(I)B-BEB</a:t>
              </a:r>
              <a:endParaRPr kumimoji="0" lang="en-GB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3" name="Rectangle 52"/>
            <p:cNvSpPr/>
            <p:nvPr/>
          </p:nvSpPr>
          <p:spPr bwMode="auto">
            <a:xfrm>
              <a:off x="5764215" y="3143244"/>
              <a:ext cx="214314" cy="214314"/>
            </a:xfrm>
            <a:prstGeom prst="rect">
              <a:avLst/>
            </a:prstGeom>
            <a:solidFill>
              <a:srgbClr val="FF99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4" name="Rectangle 53"/>
            <p:cNvSpPr/>
            <p:nvPr/>
          </p:nvSpPr>
          <p:spPr bwMode="auto">
            <a:xfrm>
              <a:off x="5764215" y="2857492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5" name="Rectangle 54"/>
            <p:cNvSpPr/>
            <p:nvPr/>
          </p:nvSpPr>
          <p:spPr bwMode="auto">
            <a:xfrm>
              <a:off x="5764215" y="257174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6" name="Rectangle 55"/>
            <p:cNvSpPr/>
            <p:nvPr/>
          </p:nvSpPr>
          <p:spPr bwMode="auto">
            <a:xfrm>
              <a:off x="5264149" y="3143244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7" name="Rectangle 56"/>
            <p:cNvSpPr/>
            <p:nvPr/>
          </p:nvSpPr>
          <p:spPr bwMode="auto">
            <a:xfrm>
              <a:off x="5264149" y="2857492"/>
              <a:ext cx="214314" cy="214314"/>
            </a:xfrm>
            <a:prstGeom prst="rect">
              <a:avLst/>
            </a:prstGeom>
            <a:solidFill>
              <a:srgbClr val="FF99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8" name="Rectangle 57"/>
            <p:cNvSpPr/>
            <p:nvPr/>
          </p:nvSpPr>
          <p:spPr bwMode="auto">
            <a:xfrm>
              <a:off x="5264149" y="2285988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9" name="Rectangle 58"/>
            <p:cNvSpPr/>
            <p:nvPr/>
          </p:nvSpPr>
          <p:spPr bwMode="auto">
            <a:xfrm>
              <a:off x="5764215" y="2285988"/>
              <a:ext cx="214314" cy="214314"/>
            </a:xfrm>
            <a:prstGeom prst="rect">
              <a:avLst/>
            </a:prstGeom>
            <a:solidFill>
              <a:srgbClr val="66FF66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0" name="Rectangle 59"/>
            <p:cNvSpPr/>
            <p:nvPr/>
          </p:nvSpPr>
          <p:spPr bwMode="auto">
            <a:xfrm>
              <a:off x="5264149" y="257174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1" name="Rectangle 60"/>
            <p:cNvSpPr/>
            <p:nvPr/>
          </p:nvSpPr>
          <p:spPr bwMode="auto">
            <a:xfrm>
              <a:off x="6407157" y="2285988"/>
              <a:ext cx="714380" cy="107157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(I)B-BEB</a:t>
              </a:r>
              <a:endParaRPr kumimoji="0" lang="en-GB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2" name="Rectangle 61"/>
            <p:cNvSpPr/>
            <p:nvPr/>
          </p:nvSpPr>
          <p:spPr bwMode="auto">
            <a:xfrm>
              <a:off x="6907223" y="3143244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3" name="Rectangle 62"/>
            <p:cNvSpPr/>
            <p:nvPr/>
          </p:nvSpPr>
          <p:spPr bwMode="auto">
            <a:xfrm>
              <a:off x="6907223" y="2857492"/>
              <a:ext cx="214314" cy="214314"/>
            </a:xfrm>
            <a:prstGeom prst="rect">
              <a:avLst/>
            </a:prstGeom>
            <a:solidFill>
              <a:srgbClr val="FF99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4" name="Rectangle 63"/>
            <p:cNvSpPr/>
            <p:nvPr/>
          </p:nvSpPr>
          <p:spPr bwMode="auto">
            <a:xfrm>
              <a:off x="6907223" y="257174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5" name="Rectangle 64"/>
            <p:cNvSpPr/>
            <p:nvPr/>
          </p:nvSpPr>
          <p:spPr bwMode="auto">
            <a:xfrm>
              <a:off x="6407157" y="3143244"/>
              <a:ext cx="214314" cy="214314"/>
            </a:xfrm>
            <a:prstGeom prst="rect">
              <a:avLst/>
            </a:prstGeom>
            <a:solidFill>
              <a:srgbClr val="FF99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6" name="Rectangle 65"/>
            <p:cNvSpPr/>
            <p:nvPr/>
          </p:nvSpPr>
          <p:spPr bwMode="auto">
            <a:xfrm>
              <a:off x="6407157" y="2857492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7" name="Rectangle 66"/>
            <p:cNvSpPr/>
            <p:nvPr/>
          </p:nvSpPr>
          <p:spPr bwMode="auto">
            <a:xfrm>
              <a:off x="6407157" y="2285988"/>
              <a:ext cx="214314" cy="214314"/>
            </a:xfrm>
            <a:prstGeom prst="rect">
              <a:avLst/>
            </a:prstGeom>
            <a:solidFill>
              <a:srgbClr val="66FF66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8" name="Rectangle 67"/>
            <p:cNvSpPr/>
            <p:nvPr/>
          </p:nvSpPr>
          <p:spPr bwMode="auto">
            <a:xfrm>
              <a:off x="6907223" y="2285988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9" name="Rectangle 68"/>
            <p:cNvSpPr/>
            <p:nvPr/>
          </p:nvSpPr>
          <p:spPr bwMode="auto">
            <a:xfrm>
              <a:off x="6407157" y="257174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1" name="Rectangle 70"/>
            <p:cNvSpPr/>
            <p:nvPr/>
          </p:nvSpPr>
          <p:spPr bwMode="auto">
            <a:xfrm>
              <a:off x="7550165" y="2571740"/>
              <a:ext cx="714380" cy="7858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>
                  <a:latin typeface="Arial" charset="0"/>
                </a:rPr>
                <a:t>BC</a:t>
              </a:r>
              <a:r>
                <a:rPr kumimoji="0" lang="en-US" sz="14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B</a:t>
              </a:r>
              <a:endParaRPr kumimoji="0" lang="en-GB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2" name="Rectangle 71"/>
            <p:cNvSpPr/>
            <p:nvPr/>
          </p:nvSpPr>
          <p:spPr bwMode="auto">
            <a:xfrm>
              <a:off x="8050231" y="3143244"/>
              <a:ext cx="214314" cy="214314"/>
            </a:xfrm>
            <a:prstGeom prst="rect">
              <a:avLst/>
            </a:prstGeom>
            <a:solidFill>
              <a:srgbClr val="FF99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3" name="Rectangle 72"/>
            <p:cNvSpPr/>
            <p:nvPr/>
          </p:nvSpPr>
          <p:spPr bwMode="auto">
            <a:xfrm>
              <a:off x="8050231" y="2857492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4" name="Rectangle 73"/>
            <p:cNvSpPr/>
            <p:nvPr/>
          </p:nvSpPr>
          <p:spPr bwMode="auto">
            <a:xfrm>
              <a:off x="8050231" y="257174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5" name="Rectangle 74"/>
            <p:cNvSpPr/>
            <p:nvPr/>
          </p:nvSpPr>
          <p:spPr bwMode="auto">
            <a:xfrm>
              <a:off x="7550165" y="3143244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6" name="Rectangle 75"/>
            <p:cNvSpPr/>
            <p:nvPr/>
          </p:nvSpPr>
          <p:spPr bwMode="auto">
            <a:xfrm>
              <a:off x="7550165" y="2857492"/>
              <a:ext cx="214314" cy="214314"/>
            </a:xfrm>
            <a:prstGeom prst="rect">
              <a:avLst/>
            </a:prstGeom>
            <a:solidFill>
              <a:srgbClr val="FF99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7" name="Rectangle 76"/>
            <p:cNvSpPr/>
            <p:nvPr/>
          </p:nvSpPr>
          <p:spPr bwMode="auto">
            <a:xfrm>
              <a:off x="7550165" y="257174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79" name="Straight Connector 78"/>
            <p:cNvCxnSpPr>
              <a:stCxn id="26" idx="3"/>
              <a:endCxn id="57" idx="1"/>
            </p:cNvCxnSpPr>
            <p:nvPr/>
          </p:nvCxnSpPr>
          <p:spPr bwMode="auto">
            <a:xfrm>
              <a:off x="4906959" y="2964649"/>
              <a:ext cx="35719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1" name="Straight Connector 80"/>
            <p:cNvCxnSpPr>
              <a:stCxn id="59" idx="3"/>
              <a:endCxn id="67" idx="1"/>
            </p:cNvCxnSpPr>
            <p:nvPr/>
          </p:nvCxnSpPr>
          <p:spPr bwMode="auto">
            <a:xfrm>
              <a:off x="5978529" y="2393145"/>
              <a:ext cx="42862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3" name="Straight Connector 82"/>
            <p:cNvCxnSpPr>
              <a:stCxn id="53" idx="3"/>
              <a:endCxn id="65" idx="1"/>
            </p:cNvCxnSpPr>
            <p:nvPr/>
          </p:nvCxnSpPr>
          <p:spPr bwMode="auto">
            <a:xfrm>
              <a:off x="5978529" y="3250401"/>
              <a:ext cx="42862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5" name="Straight Connector 84"/>
            <p:cNvCxnSpPr>
              <a:stCxn id="63" idx="3"/>
              <a:endCxn id="76" idx="1"/>
            </p:cNvCxnSpPr>
            <p:nvPr/>
          </p:nvCxnSpPr>
          <p:spPr bwMode="auto">
            <a:xfrm>
              <a:off x="7121537" y="2964649"/>
              <a:ext cx="42862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86" name="TextBox 85"/>
            <p:cNvSpPr txBox="1"/>
            <p:nvPr/>
          </p:nvSpPr>
          <p:spPr>
            <a:xfrm>
              <a:off x="5621339" y="3310262"/>
              <a:ext cx="48442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 smtClean="0"/>
                <a:t>CBP</a:t>
              </a:r>
              <a:endParaRPr lang="en-GB" sz="1100" b="1" dirty="0"/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5621339" y="2071674"/>
              <a:ext cx="48442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 smtClean="0"/>
                <a:t>CNP</a:t>
              </a:r>
              <a:endParaRPr lang="en-GB" sz="1100" b="1" dirty="0"/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6264281" y="3310262"/>
              <a:ext cx="48442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 smtClean="0"/>
                <a:t>CBP</a:t>
              </a:r>
              <a:endParaRPr lang="en-GB" sz="1100" b="1" dirty="0"/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6264281" y="2071674"/>
              <a:ext cx="48442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 smtClean="0"/>
                <a:t>CNP</a:t>
              </a:r>
              <a:endParaRPr lang="en-GB" sz="1100" b="1" dirty="0"/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2838463" y="3000368"/>
              <a:ext cx="22794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CC00CC"/>
                  </a:solidFill>
                </a:rPr>
                <a:t>I</a:t>
              </a:r>
              <a:endParaRPr lang="en-GB" sz="1200" dirty="0">
                <a:solidFill>
                  <a:srgbClr val="CC00CC"/>
                </a:solidFill>
              </a:endParaRPr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2824934" y="2335401"/>
              <a:ext cx="2872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CC00CC"/>
                  </a:solidFill>
                </a:rPr>
                <a:t>S</a:t>
              </a:r>
              <a:endParaRPr lang="en-GB" sz="1200" dirty="0">
                <a:solidFill>
                  <a:srgbClr val="CC00CC"/>
                </a:solidFill>
              </a:endParaRPr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6100557" y="3009121"/>
              <a:ext cx="22794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CC00CC"/>
                  </a:solidFill>
                </a:rPr>
                <a:t>I</a:t>
              </a:r>
              <a:endParaRPr lang="en-GB" sz="1200" dirty="0">
                <a:solidFill>
                  <a:srgbClr val="CC00CC"/>
                </a:solidFill>
              </a:endParaRPr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6049967" y="2357426"/>
              <a:ext cx="2872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CC00CC"/>
                  </a:solidFill>
                </a:rPr>
                <a:t>S</a:t>
              </a:r>
              <a:endParaRPr lang="en-GB" sz="1200" dirty="0">
                <a:solidFill>
                  <a:srgbClr val="CC00CC"/>
                </a:solidFill>
              </a:endParaRPr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3805629" y="2928930"/>
              <a:ext cx="43313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CC00CC"/>
                  </a:solidFill>
                </a:rPr>
                <a:t>B(I)</a:t>
              </a:r>
              <a:endParaRPr lang="en-GB" sz="1200" dirty="0">
                <a:solidFill>
                  <a:srgbClr val="CC00CC"/>
                </a:solidFill>
              </a:endParaRPr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4877199" y="2928930"/>
              <a:ext cx="43313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CC00CC"/>
                  </a:solidFill>
                </a:rPr>
                <a:t>B(I)</a:t>
              </a:r>
              <a:endParaRPr lang="en-GB" sz="1200" dirty="0">
                <a:solidFill>
                  <a:srgbClr val="CC00CC"/>
                </a:solidFill>
              </a:endParaRPr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7141182" y="2947566"/>
              <a:ext cx="43313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CC00CC"/>
                  </a:solidFill>
                </a:rPr>
                <a:t>B(I)</a:t>
              </a:r>
              <a:endParaRPr lang="en-GB" sz="1200" dirty="0">
                <a:solidFill>
                  <a:srgbClr val="CC00CC"/>
                </a:solidFill>
              </a:endParaRPr>
            </a:p>
          </p:txBody>
        </p:sp>
        <p:sp>
          <p:nvSpPr>
            <p:cNvPr id="101" name="Rectangle 100"/>
            <p:cNvSpPr/>
            <p:nvPr/>
          </p:nvSpPr>
          <p:spPr bwMode="auto">
            <a:xfrm>
              <a:off x="1549373" y="2000236"/>
              <a:ext cx="71438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103" name="Straight Connector 102"/>
            <p:cNvCxnSpPr>
              <a:stCxn id="18" idx="1"/>
              <a:endCxn id="101" idx="3"/>
            </p:cNvCxnSpPr>
            <p:nvPr/>
          </p:nvCxnSpPr>
          <p:spPr bwMode="auto">
            <a:xfrm rot="10800000">
              <a:off x="1620811" y="2107393"/>
              <a:ext cx="42862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5" name="Straight Connector 104"/>
            <p:cNvCxnSpPr/>
            <p:nvPr/>
          </p:nvCxnSpPr>
          <p:spPr bwMode="auto">
            <a:xfrm rot="5400000">
              <a:off x="1727968" y="2107393"/>
              <a:ext cx="21431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6" name="Straight Connector 105"/>
            <p:cNvCxnSpPr/>
            <p:nvPr/>
          </p:nvCxnSpPr>
          <p:spPr bwMode="auto">
            <a:xfrm rot="5400000">
              <a:off x="1697417" y="2107393"/>
              <a:ext cx="21431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07" name="TextBox 106"/>
            <p:cNvSpPr txBox="1"/>
            <p:nvPr/>
          </p:nvSpPr>
          <p:spPr>
            <a:xfrm>
              <a:off x="1620811" y="1785922"/>
              <a:ext cx="35719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dirty="0" smtClean="0"/>
                <a:t>UNI</a:t>
              </a:r>
              <a:endParaRPr lang="en-GB" sz="1200" dirty="0"/>
            </a:p>
          </p:txBody>
        </p:sp>
        <p:sp>
          <p:nvSpPr>
            <p:cNvPr id="108" name="Rectangle 107"/>
            <p:cNvSpPr/>
            <p:nvPr/>
          </p:nvSpPr>
          <p:spPr bwMode="auto">
            <a:xfrm>
              <a:off x="1549373" y="3714748"/>
              <a:ext cx="71438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109" name="Straight Connector 108"/>
            <p:cNvCxnSpPr>
              <a:stCxn id="19" idx="1"/>
              <a:endCxn id="108" idx="3"/>
            </p:cNvCxnSpPr>
            <p:nvPr/>
          </p:nvCxnSpPr>
          <p:spPr bwMode="auto">
            <a:xfrm rot="10800000">
              <a:off x="1620811" y="3821905"/>
              <a:ext cx="42862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0" name="Straight Connector 109"/>
            <p:cNvCxnSpPr/>
            <p:nvPr/>
          </p:nvCxnSpPr>
          <p:spPr bwMode="auto">
            <a:xfrm rot="5400000">
              <a:off x="1727968" y="3821905"/>
              <a:ext cx="21431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1" name="Straight Connector 110"/>
            <p:cNvCxnSpPr/>
            <p:nvPr/>
          </p:nvCxnSpPr>
          <p:spPr bwMode="auto">
            <a:xfrm rot="5400000">
              <a:off x="1697417" y="3821905"/>
              <a:ext cx="21431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2" name="TextBox 111"/>
            <p:cNvSpPr txBox="1"/>
            <p:nvPr/>
          </p:nvSpPr>
          <p:spPr>
            <a:xfrm>
              <a:off x="1620811" y="3500434"/>
              <a:ext cx="35719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dirty="0" smtClean="0"/>
                <a:t>UNI</a:t>
              </a:r>
              <a:endParaRPr lang="en-GB" sz="1200" dirty="0"/>
            </a:p>
          </p:txBody>
        </p:sp>
        <p:sp>
          <p:nvSpPr>
            <p:cNvPr id="114" name="Rectangle 113"/>
            <p:cNvSpPr/>
            <p:nvPr/>
          </p:nvSpPr>
          <p:spPr bwMode="auto">
            <a:xfrm>
              <a:off x="1549373" y="2285988"/>
              <a:ext cx="71438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115" name="Straight Connector 114"/>
            <p:cNvCxnSpPr>
              <a:stCxn id="16" idx="1"/>
              <a:endCxn id="114" idx="3"/>
            </p:cNvCxnSpPr>
            <p:nvPr/>
          </p:nvCxnSpPr>
          <p:spPr bwMode="auto">
            <a:xfrm rot="10800000">
              <a:off x="1620811" y="2393145"/>
              <a:ext cx="42862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6" name="Straight Connector 115"/>
            <p:cNvCxnSpPr/>
            <p:nvPr/>
          </p:nvCxnSpPr>
          <p:spPr bwMode="auto">
            <a:xfrm rot="5400000">
              <a:off x="1727968" y="2393145"/>
              <a:ext cx="21431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7" name="Straight Connector 116"/>
            <p:cNvCxnSpPr/>
            <p:nvPr/>
          </p:nvCxnSpPr>
          <p:spPr bwMode="auto">
            <a:xfrm rot="5400000">
              <a:off x="1697417" y="2393145"/>
              <a:ext cx="21431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8" name="TextBox 117"/>
            <p:cNvSpPr txBox="1"/>
            <p:nvPr/>
          </p:nvSpPr>
          <p:spPr>
            <a:xfrm>
              <a:off x="1620811" y="2529950"/>
              <a:ext cx="35719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dirty="0" smtClean="0"/>
                <a:t>UNI</a:t>
              </a:r>
              <a:endParaRPr lang="en-GB" sz="1200" dirty="0"/>
            </a:p>
          </p:txBody>
        </p:sp>
        <p:cxnSp>
          <p:nvCxnSpPr>
            <p:cNvPr id="127" name="Straight Connector 126"/>
            <p:cNvCxnSpPr>
              <a:stCxn id="72" idx="2"/>
              <a:endCxn id="126" idx="0"/>
            </p:cNvCxnSpPr>
            <p:nvPr/>
          </p:nvCxnSpPr>
          <p:spPr bwMode="auto">
            <a:xfrm rot="5400000">
              <a:off x="7300132" y="4214814"/>
              <a:ext cx="1714512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28" name="TextBox 127"/>
            <p:cNvSpPr txBox="1"/>
            <p:nvPr/>
          </p:nvSpPr>
          <p:spPr>
            <a:xfrm>
              <a:off x="8121669" y="4009253"/>
              <a:ext cx="43313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CC00CC"/>
                  </a:solidFill>
                </a:rPr>
                <a:t>B(I)</a:t>
              </a:r>
              <a:endParaRPr lang="en-GB" sz="1200" dirty="0">
                <a:solidFill>
                  <a:srgbClr val="CC00CC"/>
                </a:solidFill>
              </a:endParaRPr>
            </a:p>
          </p:txBody>
        </p:sp>
        <p:sp>
          <p:nvSpPr>
            <p:cNvPr id="120" name="Rectangle 119"/>
            <p:cNvSpPr/>
            <p:nvPr/>
          </p:nvSpPr>
          <p:spPr bwMode="auto">
            <a:xfrm flipH="1">
              <a:off x="7550165" y="5072070"/>
              <a:ext cx="714380" cy="7858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>
                  <a:latin typeface="Arial" charset="0"/>
                </a:rPr>
                <a:t>BC</a:t>
              </a:r>
              <a:r>
                <a:rPr kumimoji="0" lang="en-US" sz="14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B</a:t>
              </a:r>
              <a:endParaRPr kumimoji="0" lang="en-GB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21" name="Rectangle 120"/>
            <p:cNvSpPr/>
            <p:nvPr/>
          </p:nvSpPr>
          <p:spPr bwMode="auto">
            <a:xfrm flipH="1">
              <a:off x="7550165" y="5643574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22" name="Rectangle 121"/>
            <p:cNvSpPr/>
            <p:nvPr/>
          </p:nvSpPr>
          <p:spPr bwMode="auto">
            <a:xfrm flipH="1">
              <a:off x="7550165" y="5357822"/>
              <a:ext cx="214314" cy="214314"/>
            </a:xfrm>
            <a:prstGeom prst="rect">
              <a:avLst/>
            </a:prstGeom>
            <a:solidFill>
              <a:srgbClr val="FF99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23" name="Rectangle 122"/>
            <p:cNvSpPr/>
            <p:nvPr/>
          </p:nvSpPr>
          <p:spPr bwMode="auto">
            <a:xfrm flipH="1">
              <a:off x="7550165" y="507207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24" name="Rectangle 123"/>
            <p:cNvSpPr/>
            <p:nvPr/>
          </p:nvSpPr>
          <p:spPr bwMode="auto">
            <a:xfrm flipH="1">
              <a:off x="8050231" y="5643574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25" name="Rectangle 124"/>
            <p:cNvSpPr/>
            <p:nvPr/>
          </p:nvSpPr>
          <p:spPr bwMode="auto">
            <a:xfrm flipH="1">
              <a:off x="8050231" y="5357822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26" name="Rectangle 125"/>
            <p:cNvSpPr/>
            <p:nvPr/>
          </p:nvSpPr>
          <p:spPr bwMode="auto">
            <a:xfrm flipH="1">
              <a:off x="8050231" y="5072070"/>
              <a:ext cx="214314" cy="214314"/>
            </a:xfrm>
            <a:prstGeom prst="rect">
              <a:avLst/>
            </a:prstGeom>
            <a:solidFill>
              <a:srgbClr val="FF99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2" name="Rectangle 131"/>
            <p:cNvSpPr/>
            <p:nvPr/>
          </p:nvSpPr>
          <p:spPr bwMode="auto">
            <a:xfrm flipH="1">
              <a:off x="6478595" y="4786318"/>
              <a:ext cx="714380" cy="107157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(I)B-BEB</a:t>
              </a:r>
              <a:endParaRPr kumimoji="0" lang="en-GB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3" name="Rectangle 132"/>
            <p:cNvSpPr/>
            <p:nvPr/>
          </p:nvSpPr>
          <p:spPr bwMode="auto">
            <a:xfrm flipH="1">
              <a:off x="6478595" y="5643574"/>
              <a:ext cx="214314" cy="214314"/>
            </a:xfrm>
            <a:prstGeom prst="rect">
              <a:avLst/>
            </a:prstGeom>
            <a:solidFill>
              <a:srgbClr val="FF99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4" name="Rectangle 133"/>
            <p:cNvSpPr/>
            <p:nvPr/>
          </p:nvSpPr>
          <p:spPr bwMode="auto">
            <a:xfrm flipH="1">
              <a:off x="6478595" y="5357822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5" name="Rectangle 134"/>
            <p:cNvSpPr/>
            <p:nvPr/>
          </p:nvSpPr>
          <p:spPr bwMode="auto">
            <a:xfrm flipH="1">
              <a:off x="6478595" y="507207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6" name="Rectangle 135"/>
            <p:cNvSpPr/>
            <p:nvPr/>
          </p:nvSpPr>
          <p:spPr bwMode="auto">
            <a:xfrm flipH="1">
              <a:off x="6978661" y="5643574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7" name="Rectangle 136"/>
            <p:cNvSpPr/>
            <p:nvPr/>
          </p:nvSpPr>
          <p:spPr bwMode="auto">
            <a:xfrm flipH="1">
              <a:off x="6978661" y="5357822"/>
              <a:ext cx="214314" cy="214314"/>
            </a:xfrm>
            <a:prstGeom prst="rect">
              <a:avLst/>
            </a:prstGeom>
            <a:solidFill>
              <a:srgbClr val="FF99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8" name="Rectangle 137"/>
            <p:cNvSpPr/>
            <p:nvPr/>
          </p:nvSpPr>
          <p:spPr bwMode="auto">
            <a:xfrm flipH="1">
              <a:off x="6978661" y="4786318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9" name="Rectangle 138"/>
            <p:cNvSpPr/>
            <p:nvPr/>
          </p:nvSpPr>
          <p:spPr bwMode="auto">
            <a:xfrm flipH="1">
              <a:off x="6478595" y="4786318"/>
              <a:ext cx="214314" cy="214314"/>
            </a:xfrm>
            <a:prstGeom prst="rect">
              <a:avLst/>
            </a:prstGeom>
            <a:solidFill>
              <a:srgbClr val="66FF66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40" name="Rectangle 139"/>
            <p:cNvSpPr/>
            <p:nvPr/>
          </p:nvSpPr>
          <p:spPr bwMode="auto">
            <a:xfrm flipH="1">
              <a:off x="6978661" y="507207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41" name="Rectangle 140"/>
            <p:cNvSpPr/>
            <p:nvPr/>
          </p:nvSpPr>
          <p:spPr bwMode="auto">
            <a:xfrm flipH="1">
              <a:off x="5335587" y="4786318"/>
              <a:ext cx="714380" cy="107157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(I)B-BEB</a:t>
              </a:r>
              <a:endParaRPr kumimoji="0" lang="en-GB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42" name="Rectangle 141"/>
            <p:cNvSpPr/>
            <p:nvPr/>
          </p:nvSpPr>
          <p:spPr bwMode="auto">
            <a:xfrm flipH="1">
              <a:off x="5335587" y="5643574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43" name="Rectangle 142"/>
            <p:cNvSpPr/>
            <p:nvPr/>
          </p:nvSpPr>
          <p:spPr bwMode="auto">
            <a:xfrm flipH="1">
              <a:off x="5335587" y="5357822"/>
              <a:ext cx="214314" cy="214314"/>
            </a:xfrm>
            <a:prstGeom prst="rect">
              <a:avLst/>
            </a:prstGeom>
            <a:solidFill>
              <a:srgbClr val="FF99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44" name="Rectangle 143"/>
            <p:cNvSpPr/>
            <p:nvPr/>
          </p:nvSpPr>
          <p:spPr bwMode="auto">
            <a:xfrm flipH="1">
              <a:off x="5335587" y="507207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45" name="Rectangle 144"/>
            <p:cNvSpPr/>
            <p:nvPr/>
          </p:nvSpPr>
          <p:spPr bwMode="auto">
            <a:xfrm flipH="1">
              <a:off x="5835653" y="5643574"/>
              <a:ext cx="214314" cy="214314"/>
            </a:xfrm>
            <a:prstGeom prst="rect">
              <a:avLst/>
            </a:prstGeom>
            <a:solidFill>
              <a:srgbClr val="FF99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46" name="Rectangle 145"/>
            <p:cNvSpPr/>
            <p:nvPr/>
          </p:nvSpPr>
          <p:spPr bwMode="auto">
            <a:xfrm flipH="1">
              <a:off x="5835653" y="5357822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47" name="Rectangle 146"/>
            <p:cNvSpPr/>
            <p:nvPr/>
          </p:nvSpPr>
          <p:spPr bwMode="auto">
            <a:xfrm flipH="1">
              <a:off x="5835653" y="4786318"/>
              <a:ext cx="214314" cy="214314"/>
            </a:xfrm>
            <a:prstGeom prst="rect">
              <a:avLst/>
            </a:prstGeom>
            <a:solidFill>
              <a:srgbClr val="66FF66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48" name="Rectangle 147"/>
            <p:cNvSpPr/>
            <p:nvPr/>
          </p:nvSpPr>
          <p:spPr bwMode="auto">
            <a:xfrm flipH="1">
              <a:off x="5335587" y="4786318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49" name="Rectangle 148"/>
            <p:cNvSpPr/>
            <p:nvPr/>
          </p:nvSpPr>
          <p:spPr bwMode="auto">
            <a:xfrm flipH="1">
              <a:off x="5835653" y="507207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150" name="Straight Connector 149"/>
            <p:cNvCxnSpPr>
              <a:stCxn id="122" idx="3"/>
              <a:endCxn id="137" idx="1"/>
            </p:cNvCxnSpPr>
            <p:nvPr/>
          </p:nvCxnSpPr>
          <p:spPr bwMode="auto">
            <a:xfrm flipH="1">
              <a:off x="7192975" y="5464979"/>
              <a:ext cx="35719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1" name="Straight Connector 150"/>
            <p:cNvCxnSpPr>
              <a:stCxn id="139" idx="3"/>
              <a:endCxn id="147" idx="1"/>
            </p:cNvCxnSpPr>
            <p:nvPr/>
          </p:nvCxnSpPr>
          <p:spPr bwMode="auto">
            <a:xfrm flipH="1">
              <a:off x="6049967" y="4893475"/>
              <a:ext cx="42862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2" name="Straight Connector 151"/>
            <p:cNvCxnSpPr>
              <a:stCxn id="133" idx="3"/>
              <a:endCxn id="145" idx="1"/>
            </p:cNvCxnSpPr>
            <p:nvPr/>
          </p:nvCxnSpPr>
          <p:spPr bwMode="auto">
            <a:xfrm flipH="1">
              <a:off x="6049967" y="5750731"/>
              <a:ext cx="42862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53" name="TextBox 152"/>
            <p:cNvSpPr txBox="1"/>
            <p:nvPr/>
          </p:nvSpPr>
          <p:spPr>
            <a:xfrm flipH="1">
              <a:off x="6397539" y="5810592"/>
              <a:ext cx="48442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 smtClean="0"/>
                <a:t>CBP</a:t>
              </a:r>
              <a:endParaRPr lang="en-GB" sz="1100" b="1" dirty="0"/>
            </a:p>
          </p:txBody>
        </p:sp>
        <p:sp>
          <p:nvSpPr>
            <p:cNvPr id="154" name="TextBox 153"/>
            <p:cNvSpPr txBox="1"/>
            <p:nvPr/>
          </p:nvSpPr>
          <p:spPr>
            <a:xfrm flipH="1">
              <a:off x="6351357" y="4572004"/>
              <a:ext cx="48442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 smtClean="0"/>
                <a:t>CNP</a:t>
              </a:r>
              <a:endParaRPr lang="en-GB" sz="1100" b="1" dirty="0"/>
            </a:p>
          </p:txBody>
        </p:sp>
        <p:sp>
          <p:nvSpPr>
            <p:cNvPr id="155" name="TextBox 154"/>
            <p:cNvSpPr txBox="1"/>
            <p:nvPr/>
          </p:nvSpPr>
          <p:spPr>
            <a:xfrm flipH="1">
              <a:off x="5754597" y="5810592"/>
              <a:ext cx="48442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 smtClean="0"/>
                <a:t>CBP</a:t>
              </a:r>
              <a:endParaRPr lang="en-GB" sz="1100" b="1" dirty="0"/>
            </a:p>
          </p:txBody>
        </p:sp>
        <p:sp>
          <p:nvSpPr>
            <p:cNvPr id="156" name="TextBox 155"/>
            <p:cNvSpPr txBox="1"/>
            <p:nvPr/>
          </p:nvSpPr>
          <p:spPr>
            <a:xfrm flipH="1">
              <a:off x="5708415" y="4572004"/>
              <a:ext cx="48442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 smtClean="0"/>
                <a:t>CNP</a:t>
              </a:r>
              <a:endParaRPr lang="en-GB" sz="1100" b="1" dirty="0"/>
            </a:p>
          </p:txBody>
        </p:sp>
        <p:sp>
          <p:nvSpPr>
            <p:cNvPr id="157" name="TextBox 156"/>
            <p:cNvSpPr txBox="1"/>
            <p:nvPr/>
          </p:nvSpPr>
          <p:spPr>
            <a:xfrm flipH="1">
              <a:off x="6128619" y="5500698"/>
              <a:ext cx="22794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CC00CC"/>
                  </a:solidFill>
                </a:rPr>
                <a:t>I</a:t>
              </a:r>
              <a:endParaRPr lang="en-GB" sz="1200" dirty="0">
                <a:solidFill>
                  <a:srgbClr val="CC00CC"/>
                </a:solidFill>
              </a:endParaRPr>
            </a:p>
          </p:txBody>
        </p:sp>
        <p:sp>
          <p:nvSpPr>
            <p:cNvPr id="158" name="TextBox 157"/>
            <p:cNvSpPr txBox="1"/>
            <p:nvPr/>
          </p:nvSpPr>
          <p:spPr>
            <a:xfrm flipH="1">
              <a:off x="6138238" y="4857756"/>
              <a:ext cx="2872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CC00CC"/>
                  </a:solidFill>
                </a:rPr>
                <a:t>S</a:t>
              </a:r>
              <a:endParaRPr lang="en-GB" sz="1200" dirty="0">
                <a:solidFill>
                  <a:srgbClr val="CC00CC"/>
                </a:solidFill>
              </a:endParaRPr>
            </a:p>
          </p:txBody>
        </p:sp>
        <p:sp>
          <p:nvSpPr>
            <p:cNvPr id="160" name="TextBox 159"/>
            <p:cNvSpPr txBox="1"/>
            <p:nvPr/>
          </p:nvSpPr>
          <p:spPr>
            <a:xfrm flipH="1">
              <a:off x="7141183" y="5447896"/>
              <a:ext cx="43313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CC00CC"/>
                  </a:solidFill>
                </a:rPr>
                <a:t>B(I)</a:t>
              </a:r>
              <a:endParaRPr lang="en-GB" sz="1200" dirty="0">
                <a:solidFill>
                  <a:srgbClr val="CC00CC"/>
                </a:solidFill>
              </a:endParaRPr>
            </a:p>
          </p:txBody>
        </p:sp>
        <p:sp>
          <p:nvSpPr>
            <p:cNvPr id="166" name="Rectangle 165"/>
            <p:cNvSpPr/>
            <p:nvPr/>
          </p:nvSpPr>
          <p:spPr bwMode="auto">
            <a:xfrm>
              <a:off x="4289273" y="5072070"/>
              <a:ext cx="714380" cy="7858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>
                  <a:latin typeface="Arial" charset="0"/>
                </a:rPr>
                <a:t>BC</a:t>
              </a:r>
              <a:r>
                <a:rPr kumimoji="0" lang="en-US" sz="14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B</a:t>
              </a:r>
              <a:endParaRPr kumimoji="0" lang="en-GB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67" name="Rectangle 166"/>
            <p:cNvSpPr/>
            <p:nvPr/>
          </p:nvSpPr>
          <p:spPr bwMode="auto">
            <a:xfrm>
              <a:off x="4789339" y="5643574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68" name="Rectangle 167"/>
            <p:cNvSpPr/>
            <p:nvPr/>
          </p:nvSpPr>
          <p:spPr bwMode="auto">
            <a:xfrm>
              <a:off x="3217703" y="4786318"/>
              <a:ext cx="714380" cy="107157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>
                  <a:latin typeface="Arial" charset="0"/>
                </a:rPr>
                <a:t>I</a:t>
              </a:r>
              <a:r>
                <a:rPr kumimoji="0" lang="en-US" sz="14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B-BEB</a:t>
              </a:r>
              <a:endParaRPr kumimoji="0" lang="en-GB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69" name="Rectangle 168"/>
            <p:cNvSpPr/>
            <p:nvPr/>
          </p:nvSpPr>
          <p:spPr bwMode="auto">
            <a:xfrm>
              <a:off x="3717769" y="5643574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70" name="Rectangle 169"/>
            <p:cNvSpPr/>
            <p:nvPr/>
          </p:nvSpPr>
          <p:spPr bwMode="auto">
            <a:xfrm>
              <a:off x="4789339" y="5357822"/>
              <a:ext cx="214314" cy="214314"/>
            </a:xfrm>
            <a:prstGeom prst="rect">
              <a:avLst/>
            </a:prstGeom>
            <a:solidFill>
              <a:srgbClr val="FF99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71" name="Rectangle 170"/>
            <p:cNvSpPr/>
            <p:nvPr/>
          </p:nvSpPr>
          <p:spPr bwMode="auto">
            <a:xfrm>
              <a:off x="3717769" y="5357822"/>
              <a:ext cx="214314" cy="214314"/>
            </a:xfrm>
            <a:prstGeom prst="rect">
              <a:avLst/>
            </a:prstGeom>
            <a:solidFill>
              <a:srgbClr val="FF99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72" name="Rectangle 171"/>
            <p:cNvSpPr/>
            <p:nvPr/>
          </p:nvSpPr>
          <p:spPr bwMode="auto">
            <a:xfrm>
              <a:off x="3717769" y="507207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73" name="Rectangle 172"/>
            <p:cNvSpPr/>
            <p:nvPr/>
          </p:nvSpPr>
          <p:spPr bwMode="auto">
            <a:xfrm>
              <a:off x="4789339" y="507207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74" name="Rectangle 173"/>
            <p:cNvSpPr/>
            <p:nvPr/>
          </p:nvSpPr>
          <p:spPr bwMode="auto">
            <a:xfrm>
              <a:off x="4289273" y="5643574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75" name="Rectangle 174"/>
            <p:cNvSpPr/>
            <p:nvPr/>
          </p:nvSpPr>
          <p:spPr bwMode="auto">
            <a:xfrm>
              <a:off x="3217703" y="5643574"/>
              <a:ext cx="214314" cy="214314"/>
            </a:xfrm>
            <a:prstGeom prst="rect">
              <a:avLst/>
            </a:prstGeom>
            <a:solidFill>
              <a:srgbClr val="66FF66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76" name="Rectangle 175"/>
            <p:cNvSpPr/>
            <p:nvPr/>
          </p:nvSpPr>
          <p:spPr bwMode="auto">
            <a:xfrm>
              <a:off x="4289273" y="5357822"/>
              <a:ext cx="214314" cy="214314"/>
            </a:xfrm>
            <a:prstGeom prst="rect">
              <a:avLst/>
            </a:prstGeom>
            <a:solidFill>
              <a:srgbClr val="FF99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77" name="Rectangle 176"/>
            <p:cNvSpPr/>
            <p:nvPr/>
          </p:nvSpPr>
          <p:spPr bwMode="auto">
            <a:xfrm>
              <a:off x="3217703" y="5357822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78" name="Rectangle 177"/>
            <p:cNvSpPr/>
            <p:nvPr/>
          </p:nvSpPr>
          <p:spPr bwMode="auto">
            <a:xfrm>
              <a:off x="3217703" y="4786318"/>
              <a:ext cx="214314" cy="214314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79" name="Rectangle 178"/>
            <p:cNvSpPr/>
            <p:nvPr/>
          </p:nvSpPr>
          <p:spPr bwMode="auto">
            <a:xfrm>
              <a:off x="4289273" y="507207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180" name="Straight Connector 179"/>
            <p:cNvCxnSpPr>
              <a:stCxn id="171" idx="3"/>
              <a:endCxn id="176" idx="1"/>
            </p:cNvCxnSpPr>
            <p:nvPr/>
          </p:nvCxnSpPr>
          <p:spPr bwMode="auto">
            <a:xfrm>
              <a:off x="3932083" y="5464979"/>
              <a:ext cx="35719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81" name="Rectangle 180"/>
            <p:cNvSpPr/>
            <p:nvPr/>
          </p:nvSpPr>
          <p:spPr bwMode="auto">
            <a:xfrm>
              <a:off x="3717769" y="4786318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82" name="Rectangle 181"/>
            <p:cNvSpPr/>
            <p:nvPr/>
          </p:nvSpPr>
          <p:spPr bwMode="auto">
            <a:xfrm>
              <a:off x="3217703" y="5072070"/>
              <a:ext cx="214314" cy="214314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183" name="Straight Connector 182"/>
            <p:cNvCxnSpPr>
              <a:stCxn id="170" idx="3"/>
              <a:endCxn id="143" idx="3"/>
            </p:cNvCxnSpPr>
            <p:nvPr/>
          </p:nvCxnSpPr>
          <p:spPr bwMode="auto">
            <a:xfrm>
              <a:off x="5003653" y="5464979"/>
              <a:ext cx="33193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84" name="TextBox 183"/>
            <p:cNvSpPr txBox="1"/>
            <p:nvPr/>
          </p:nvSpPr>
          <p:spPr>
            <a:xfrm>
              <a:off x="3902323" y="5429260"/>
              <a:ext cx="43313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CC00CC"/>
                  </a:solidFill>
                </a:rPr>
                <a:t>B(I)</a:t>
              </a:r>
              <a:endParaRPr lang="en-GB" sz="1200" dirty="0">
                <a:solidFill>
                  <a:srgbClr val="CC00CC"/>
                </a:solidFill>
              </a:endParaRPr>
            </a:p>
          </p:txBody>
        </p:sp>
        <p:sp>
          <p:nvSpPr>
            <p:cNvPr id="185" name="TextBox 184"/>
            <p:cNvSpPr txBox="1"/>
            <p:nvPr/>
          </p:nvSpPr>
          <p:spPr>
            <a:xfrm>
              <a:off x="4973893" y="5429260"/>
              <a:ext cx="43313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CC00CC"/>
                  </a:solidFill>
                </a:rPr>
                <a:t>B(I)</a:t>
              </a:r>
              <a:endParaRPr lang="en-GB" sz="1200" dirty="0">
                <a:solidFill>
                  <a:srgbClr val="CC00CC"/>
                </a:solidFill>
              </a:endParaRPr>
            </a:p>
          </p:txBody>
        </p:sp>
        <p:sp>
          <p:nvSpPr>
            <p:cNvPr id="187" name="Rectangle 186"/>
            <p:cNvSpPr/>
            <p:nvPr/>
          </p:nvSpPr>
          <p:spPr bwMode="auto">
            <a:xfrm>
              <a:off x="2692381" y="4786318"/>
              <a:ext cx="71438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188" name="Straight Connector 187"/>
            <p:cNvCxnSpPr>
              <a:endCxn id="187" idx="3"/>
            </p:cNvCxnSpPr>
            <p:nvPr/>
          </p:nvCxnSpPr>
          <p:spPr bwMode="auto">
            <a:xfrm rot="10800000">
              <a:off x="2763819" y="4893475"/>
              <a:ext cx="42862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9" name="Straight Connector 188"/>
            <p:cNvCxnSpPr/>
            <p:nvPr/>
          </p:nvCxnSpPr>
          <p:spPr bwMode="auto">
            <a:xfrm rot="5400000">
              <a:off x="2870976" y="4893475"/>
              <a:ext cx="21431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0" name="Straight Connector 189"/>
            <p:cNvCxnSpPr/>
            <p:nvPr/>
          </p:nvCxnSpPr>
          <p:spPr bwMode="auto">
            <a:xfrm rot="5400000">
              <a:off x="2840425" y="4893475"/>
              <a:ext cx="21431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91" name="TextBox 190"/>
            <p:cNvSpPr txBox="1"/>
            <p:nvPr/>
          </p:nvSpPr>
          <p:spPr>
            <a:xfrm>
              <a:off x="2763819" y="4572004"/>
              <a:ext cx="35719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dirty="0" smtClean="0"/>
                <a:t>UNI</a:t>
              </a:r>
              <a:endParaRPr lang="en-GB" sz="1200" dirty="0"/>
            </a:p>
          </p:txBody>
        </p:sp>
        <p:sp>
          <p:nvSpPr>
            <p:cNvPr id="192" name="Rectangle 191"/>
            <p:cNvSpPr/>
            <p:nvPr/>
          </p:nvSpPr>
          <p:spPr bwMode="auto">
            <a:xfrm>
              <a:off x="2692381" y="5643574"/>
              <a:ext cx="71438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193" name="Straight Connector 192"/>
            <p:cNvCxnSpPr>
              <a:stCxn id="175" idx="1"/>
              <a:endCxn id="192" idx="3"/>
            </p:cNvCxnSpPr>
            <p:nvPr/>
          </p:nvCxnSpPr>
          <p:spPr bwMode="auto">
            <a:xfrm rot="10800000">
              <a:off x="2763819" y="5750731"/>
              <a:ext cx="45388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4" name="Straight Connector 193"/>
            <p:cNvCxnSpPr/>
            <p:nvPr/>
          </p:nvCxnSpPr>
          <p:spPr bwMode="auto">
            <a:xfrm rot="5400000">
              <a:off x="2870976" y="5750731"/>
              <a:ext cx="21431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5" name="Straight Connector 194"/>
            <p:cNvCxnSpPr/>
            <p:nvPr/>
          </p:nvCxnSpPr>
          <p:spPr bwMode="auto">
            <a:xfrm rot="5400000">
              <a:off x="2840425" y="5750731"/>
              <a:ext cx="21431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96" name="TextBox 195"/>
            <p:cNvSpPr txBox="1"/>
            <p:nvPr/>
          </p:nvSpPr>
          <p:spPr>
            <a:xfrm>
              <a:off x="2763819" y="5887536"/>
              <a:ext cx="35719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dirty="0" smtClean="0"/>
                <a:t>UNI</a:t>
              </a:r>
              <a:endParaRPr lang="en-GB" sz="1200" dirty="0"/>
            </a:p>
          </p:txBody>
        </p:sp>
        <p:sp>
          <p:nvSpPr>
            <p:cNvPr id="197" name="Rectangle 196"/>
            <p:cNvSpPr/>
            <p:nvPr/>
          </p:nvSpPr>
          <p:spPr bwMode="auto">
            <a:xfrm>
              <a:off x="2692381" y="5072070"/>
              <a:ext cx="71438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198" name="Straight Connector 197"/>
            <p:cNvCxnSpPr>
              <a:endCxn id="197" idx="3"/>
            </p:cNvCxnSpPr>
            <p:nvPr/>
          </p:nvCxnSpPr>
          <p:spPr bwMode="auto">
            <a:xfrm rot="10800000">
              <a:off x="2763819" y="5179227"/>
              <a:ext cx="42862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9" name="Straight Connector 198"/>
            <p:cNvCxnSpPr/>
            <p:nvPr/>
          </p:nvCxnSpPr>
          <p:spPr bwMode="auto">
            <a:xfrm rot="5400000">
              <a:off x="2870976" y="5179227"/>
              <a:ext cx="21431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0" name="Straight Connector 199"/>
            <p:cNvCxnSpPr/>
            <p:nvPr/>
          </p:nvCxnSpPr>
          <p:spPr bwMode="auto">
            <a:xfrm rot="5400000">
              <a:off x="2840425" y="5179227"/>
              <a:ext cx="21431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01" name="TextBox 200"/>
            <p:cNvSpPr txBox="1"/>
            <p:nvPr/>
          </p:nvSpPr>
          <p:spPr>
            <a:xfrm>
              <a:off x="2763819" y="5316032"/>
              <a:ext cx="35719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dirty="0" smtClean="0"/>
                <a:t>UNI</a:t>
              </a:r>
              <a:endParaRPr lang="en-GB" sz="1200" dirty="0"/>
            </a:p>
          </p:txBody>
        </p:sp>
        <p:sp>
          <p:nvSpPr>
            <p:cNvPr id="203" name="TextBox 202"/>
            <p:cNvSpPr txBox="1"/>
            <p:nvPr/>
          </p:nvSpPr>
          <p:spPr>
            <a:xfrm>
              <a:off x="1906563" y="2453006"/>
              <a:ext cx="47641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 smtClean="0"/>
                <a:t>CEP</a:t>
              </a:r>
              <a:endParaRPr lang="en-GB" sz="1100" b="1" dirty="0"/>
            </a:p>
          </p:txBody>
        </p:sp>
        <p:sp>
          <p:nvSpPr>
            <p:cNvPr id="204" name="TextBox 203"/>
            <p:cNvSpPr txBox="1"/>
            <p:nvPr/>
          </p:nvSpPr>
          <p:spPr>
            <a:xfrm>
              <a:off x="3073225" y="4572004"/>
              <a:ext cx="47641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 smtClean="0"/>
                <a:t>CEP</a:t>
              </a:r>
              <a:endParaRPr lang="en-GB" sz="1100" b="1" dirty="0"/>
            </a:p>
          </p:txBody>
        </p:sp>
        <p:sp>
          <p:nvSpPr>
            <p:cNvPr id="205" name="TextBox 204"/>
            <p:cNvSpPr txBox="1"/>
            <p:nvPr/>
          </p:nvSpPr>
          <p:spPr>
            <a:xfrm>
              <a:off x="3111391" y="5810592"/>
              <a:ext cx="48442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 smtClean="0"/>
                <a:t>CNP</a:t>
              </a:r>
              <a:endParaRPr lang="en-GB" sz="1100" b="1" dirty="0"/>
            </a:p>
          </p:txBody>
        </p:sp>
        <p:sp>
          <p:nvSpPr>
            <p:cNvPr id="206" name="TextBox 205"/>
            <p:cNvSpPr txBox="1"/>
            <p:nvPr/>
          </p:nvSpPr>
          <p:spPr>
            <a:xfrm>
              <a:off x="1906563" y="3929062"/>
              <a:ext cx="48442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 smtClean="0"/>
                <a:t>CNP</a:t>
              </a:r>
              <a:endParaRPr lang="en-GB" sz="1100" b="1" dirty="0"/>
            </a:p>
          </p:txBody>
        </p:sp>
      </p:grpSp>
      <p:sp>
        <p:nvSpPr>
          <p:cNvPr id="186" name="Freeform 185"/>
          <p:cNvSpPr/>
          <p:nvPr/>
        </p:nvSpPr>
        <p:spPr bwMode="auto">
          <a:xfrm>
            <a:off x="3315941" y="3419475"/>
            <a:ext cx="6515100" cy="2781300"/>
          </a:xfrm>
          <a:custGeom>
            <a:avLst/>
            <a:gdLst>
              <a:gd name="connsiteX0" fmla="*/ 0 w 6496050"/>
              <a:gd name="connsiteY0" fmla="*/ 0 h 3409950"/>
              <a:gd name="connsiteX1" fmla="*/ 1809750 w 6496050"/>
              <a:gd name="connsiteY1" fmla="*/ 9525 h 3409950"/>
              <a:gd name="connsiteX2" fmla="*/ 1809750 w 6496050"/>
              <a:gd name="connsiteY2" fmla="*/ 590550 h 3409950"/>
              <a:gd name="connsiteX3" fmla="*/ 3829050 w 6496050"/>
              <a:gd name="connsiteY3" fmla="*/ 581025 h 3409950"/>
              <a:gd name="connsiteX4" fmla="*/ 3838575 w 6496050"/>
              <a:gd name="connsiteY4" fmla="*/ 847725 h 3409950"/>
              <a:gd name="connsiteX5" fmla="*/ 5114925 w 6496050"/>
              <a:gd name="connsiteY5" fmla="*/ 847725 h 3409950"/>
              <a:gd name="connsiteX6" fmla="*/ 5114925 w 6496050"/>
              <a:gd name="connsiteY6" fmla="*/ 676275 h 3409950"/>
              <a:gd name="connsiteX7" fmla="*/ 6115050 w 6496050"/>
              <a:gd name="connsiteY7" fmla="*/ 676275 h 3409950"/>
              <a:gd name="connsiteX8" fmla="*/ 6124575 w 6496050"/>
              <a:gd name="connsiteY8" fmla="*/ 904875 h 3409950"/>
              <a:gd name="connsiteX9" fmla="*/ 6496050 w 6496050"/>
              <a:gd name="connsiteY9" fmla="*/ 914400 h 3409950"/>
              <a:gd name="connsiteX10" fmla="*/ 6496050 w 6496050"/>
              <a:gd name="connsiteY10" fmla="*/ 2828925 h 3409950"/>
              <a:gd name="connsiteX11" fmla="*/ 6238875 w 6496050"/>
              <a:gd name="connsiteY11" fmla="*/ 2838450 h 3409950"/>
              <a:gd name="connsiteX12" fmla="*/ 6257925 w 6496050"/>
              <a:gd name="connsiteY12" fmla="*/ 3124200 h 3409950"/>
              <a:gd name="connsiteX13" fmla="*/ 5210175 w 6496050"/>
              <a:gd name="connsiteY13" fmla="*/ 3133725 h 3409950"/>
              <a:gd name="connsiteX14" fmla="*/ 5210175 w 6496050"/>
              <a:gd name="connsiteY14" fmla="*/ 3352800 h 3409950"/>
              <a:gd name="connsiteX15" fmla="*/ 3895725 w 6496050"/>
              <a:gd name="connsiteY15" fmla="*/ 3362325 h 3409950"/>
              <a:gd name="connsiteX16" fmla="*/ 3886200 w 6496050"/>
              <a:gd name="connsiteY16" fmla="*/ 3162300 h 3409950"/>
              <a:gd name="connsiteX17" fmla="*/ 1933575 w 6496050"/>
              <a:gd name="connsiteY17" fmla="*/ 3162300 h 3409950"/>
              <a:gd name="connsiteX18" fmla="*/ 1933575 w 6496050"/>
              <a:gd name="connsiteY18" fmla="*/ 3409950 h 3409950"/>
              <a:gd name="connsiteX19" fmla="*/ 1171575 w 6496050"/>
              <a:gd name="connsiteY19" fmla="*/ 3381375 h 3409950"/>
              <a:gd name="connsiteX20" fmla="*/ 1171575 w 6496050"/>
              <a:gd name="connsiteY20" fmla="*/ 3371850 h 3409950"/>
              <a:gd name="connsiteX0" fmla="*/ 0 w 6496050"/>
              <a:gd name="connsiteY0" fmla="*/ 0 h 3381375"/>
              <a:gd name="connsiteX1" fmla="*/ 1809750 w 6496050"/>
              <a:gd name="connsiteY1" fmla="*/ 9525 h 3381375"/>
              <a:gd name="connsiteX2" fmla="*/ 1809750 w 6496050"/>
              <a:gd name="connsiteY2" fmla="*/ 590550 h 3381375"/>
              <a:gd name="connsiteX3" fmla="*/ 3829050 w 6496050"/>
              <a:gd name="connsiteY3" fmla="*/ 581025 h 3381375"/>
              <a:gd name="connsiteX4" fmla="*/ 3838575 w 6496050"/>
              <a:gd name="connsiteY4" fmla="*/ 847725 h 3381375"/>
              <a:gd name="connsiteX5" fmla="*/ 5114925 w 6496050"/>
              <a:gd name="connsiteY5" fmla="*/ 847725 h 3381375"/>
              <a:gd name="connsiteX6" fmla="*/ 5114925 w 6496050"/>
              <a:gd name="connsiteY6" fmla="*/ 676275 h 3381375"/>
              <a:gd name="connsiteX7" fmla="*/ 6115050 w 6496050"/>
              <a:gd name="connsiteY7" fmla="*/ 676275 h 3381375"/>
              <a:gd name="connsiteX8" fmla="*/ 6124575 w 6496050"/>
              <a:gd name="connsiteY8" fmla="*/ 904875 h 3381375"/>
              <a:gd name="connsiteX9" fmla="*/ 6496050 w 6496050"/>
              <a:gd name="connsiteY9" fmla="*/ 914400 h 3381375"/>
              <a:gd name="connsiteX10" fmla="*/ 6496050 w 6496050"/>
              <a:gd name="connsiteY10" fmla="*/ 2828925 h 3381375"/>
              <a:gd name="connsiteX11" fmla="*/ 6238875 w 6496050"/>
              <a:gd name="connsiteY11" fmla="*/ 2838450 h 3381375"/>
              <a:gd name="connsiteX12" fmla="*/ 6257925 w 6496050"/>
              <a:gd name="connsiteY12" fmla="*/ 3124200 h 3381375"/>
              <a:gd name="connsiteX13" fmla="*/ 5210175 w 6496050"/>
              <a:gd name="connsiteY13" fmla="*/ 3133725 h 3381375"/>
              <a:gd name="connsiteX14" fmla="*/ 5210175 w 6496050"/>
              <a:gd name="connsiteY14" fmla="*/ 3352800 h 3381375"/>
              <a:gd name="connsiteX15" fmla="*/ 3895725 w 6496050"/>
              <a:gd name="connsiteY15" fmla="*/ 3362325 h 3381375"/>
              <a:gd name="connsiteX16" fmla="*/ 3886200 w 6496050"/>
              <a:gd name="connsiteY16" fmla="*/ 3162300 h 3381375"/>
              <a:gd name="connsiteX17" fmla="*/ 1933575 w 6496050"/>
              <a:gd name="connsiteY17" fmla="*/ 3162300 h 3381375"/>
              <a:gd name="connsiteX18" fmla="*/ 1897050 w 6496050"/>
              <a:gd name="connsiteY18" fmla="*/ 2519372 h 3381375"/>
              <a:gd name="connsiteX19" fmla="*/ 1171575 w 6496050"/>
              <a:gd name="connsiteY19" fmla="*/ 3381375 h 3381375"/>
              <a:gd name="connsiteX20" fmla="*/ 1171575 w 6496050"/>
              <a:gd name="connsiteY20" fmla="*/ 3371850 h 3381375"/>
              <a:gd name="connsiteX0" fmla="*/ 0 w 6496050"/>
              <a:gd name="connsiteY0" fmla="*/ 0 h 3381375"/>
              <a:gd name="connsiteX1" fmla="*/ 1809750 w 6496050"/>
              <a:gd name="connsiteY1" fmla="*/ 9525 h 3381375"/>
              <a:gd name="connsiteX2" fmla="*/ 1809750 w 6496050"/>
              <a:gd name="connsiteY2" fmla="*/ 590550 h 3381375"/>
              <a:gd name="connsiteX3" fmla="*/ 3829050 w 6496050"/>
              <a:gd name="connsiteY3" fmla="*/ 581025 h 3381375"/>
              <a:gd name="connsiteX4" fmla="*/ 3838575 w 6496050"/>
              <a:gd name="connsiteY4" fmla="*/ 847725 h 3381375"/>
              <a:gd name="connsiteX5" fmla="*/ 5114925 w 6496050"/>
              <a:gd name="connsiteY5" fmla="*/ 847725 h 3381375"/>
              <a:gd name="connsiteX6" fmla="*/ 5114925 w 6496050"/>
              <a:gd name="connsiteY6" fmla="*/ 676275 h 3381375"/>
              <a:gd name="connsiteX7" fmla="*/ 6115050 w 6496050"/>
              <a:gd name="connsiteY7" fmla="*/ 676275 h 3381375"/>
              <a:gd name="connsiteX8" fmla="*/ 6124575 w 6496050"/>
              <a:gd name="connsiteY8" fmla="*/ 904875 h 3381375"/>
              <a:gd name="connsiteX9" fmla="*/ 6496050 w 6496050"/>
              <a:gd name="connsiteY9" fmla="*/ 914400 h 3381375"/>
              <a:gd name="connsiteX10" fmla="*/ 6496050 w 6496050"/>
              <a:gd name="connsiteY10" fmla="*/ 2828925 h 3381375"/>
              <a:gd name="connsiteX11" fmla="*/ 6238875 w 6496050"/>
              <a:gd name="connsiteY11" fmla="*/ 2838450 h 3381375"/>
              <a:gd name="connsiteX12" fmla="*/ 6257925 w 6496050"/>
              <a:gd name="connsiteY12" fmla="*/ 3124200 h 3381375"/>
              <a:gd name="connsiteX13" fmla="*/ 5210175 w 6496050"/>
              <a:gd name="connsiteY13" fmla="*/ 3133725 h 3381375"/>
              <a:gd name="connsiteX14" fmla="*/ 5210175 w 6496050"/>
              <a:gd name="connsiteY14" fmla="*/ 3352800 h 3381375"/>
              <a:gd name="connsiteX15" fmla="*/ 3895725 w 6496050"/>
              <a:gd name="connsiteY15" fmla="*/ 3362325 h 3381375"/>
              <a:gd name="connsiteX16" fmla="*/ 3886200 w 6496050"/>
              <a:gd name="connsiteY16" fmla="*/ 3162300 h 3381375"/>
              <a:gd name="connsiteX17" fmla="*/ 1933575 w 6496050"/>
              <a:gd name="connsiteY17" fmla="*/ 3162300 h 3381375"/>
              <a:gd name="connsiteX18" fmla="*/ 1944675 w 6496050"/>
              <a:gd name="connsiteY18" fmla="*/ 2500322 h 3381375"/>
              <a:gd name="connsiteX19" fmla="*/ 1171575 w 6496050"/>
              <a:gd name="connsiteY19" fmla="*/ 3381375 h 3381375"/>
              <a:gd name="connsiteX20" fmla="*/ 1171575 w 6496050"/>
              <a:gd name="connsiteY20" fmla="*/ 3371850 h 3381375"/>
              <a:gd name="connsiteX0" fmla="*/ 0 w 6496050"/>
              <a:gd name="connsiteY0" fmla="*/ 0 h 3381375"/>
              <a:gd name="connsiteX1" fmla="*/ 1809750 w 6496050"/>
              <a:gd name="connsiteY1" fmla="*/ 9525 h 3381375"/>
              <a:gd name="connsiteX2" fmla="*/ 1809750 w 6496050"/>
              <a:gd name="connsiteY2" fmla="*/ 590550 h 3381375"/>
              <a:gd name="connsiteX3" fmla="*/ 3829050 w 6496050"/>
              <a:gd name="connsiteY3" fmla="*/ 581025 h 3381375"/>
              <a:gd name="connsiteX4" fmla="*/ 3838575 w 6496050"/>
              <a:gd name="connsiteY4" fmla="*/ 847725 h 3381375"/>
              <a:gd name="connsiteX5" fmla="*/ 5114925 w 6496050"/>
              <a:gd name="connsiteY5" fmla="*/ 847725 h 3381375"/>
              <a:gd name="connsiteX6" fmla="*/ 5114925 w 6496050"/>
              <a:gd name="connsiteY6" fmla="*/ 676275 h 3381375"/>
              <a:gd name="connsiteX7" fmla="*/ 6115050 w 6496050"/>
              <a:gd name="connsiteY7" fmla="*/ 676275 h 3381375"/>
              <a:gd name="connsiteX8" fmla="*/ 6124575 w 6496050"/>
              <a:gd name="connsiteY8" fmla="*/ 904875 h 3381375"/>
              <a:gd name="connsiteX9" fmla="*/ 6496050 w 6496050"/>
              <a:gd name="connsiteY9" fmla="*/ 914400 h 3381375"/>
              <a:gd name="connsiteX10" fmla="*/ 6496050 w 6496050"/>
              <a:gd name="connsiteY10" fmla="*/ 2828925 h 3381375"/>
              <a:gd name="connsiteX11" fmla="*/ 6238875 w 6496050"/>
              <a:gd name="connsiteY11" fmla="*/ 2838450 h 3381375"/>
              <a:gd name="connsiteX12" fmla="*/ 6257925 w 6496050"/>
              <a:gd name="connsiteY12" fmla="*/ 3124200 h 3381375"/>
              <a:gd name="connsiteX13" fmla="*/ 5210175 w 6496050"/>
              <a:gd name="connsiteY13" fmla="*/ 3133725 h 3381375"/>
              <a:gd name="connsiteX14" fmla="*/ 5210175 w 6496050"/>
              <a:gd name="connsiteY14" fmla="*/ 3352800 h 3381375"/>
              <a:gd name="connsiteX15" fmla="*/ 3895725 w 6496050"/>
              <a:gd name="connsiteY15" fmla="*/ 3362325 h 3381375"/>
              <a:gd name="connsiteX16" fmla="*/ 3886200 w 6496050"/>
              <a:gd name="connsiteY16" fmla="*/ 3162300 h 3381375"/>
              <a:gd name="connsiteX17" fmla="*/ 1933575 w 6496050"/>
              <a:gd name="connsiteY17" fmla="*/ 3162300 h 3381375"/>
              <a:gd name="connsiteX18" fmla="*/ 1944675 w 6496050"/>
              <a:gd name="connsiteY18" fmla="*/ 2500322 h 3381375"/>
              <a:gd name="connsiteX19" fmla="*/ 1171575 w 6496050"/>
              <a:gd name="connsiteY19" fmla="*/ 3381375 h 3381375"/>
              <a:gd name="connsiteX20" fmla="*/ 1171575 w 6496050"/>
              <a:gd name="connsiteY20" fmla="*/ 2638425 h 3381375"/>
              <a:gd name="connsiteX0" fmla="*/ 0 w 6496050"/>
              <a:gd name="connsiteY0" fmla="*/ 0 h 3381375"/>
              <a:gd name="connsiteX1" fmla="*/ 1809750 w 6496050"/>
              <a:gd name="connsiteY1" fmla="*/ 9525 h 3381375"/>
              <a:gd name="connsiteX2" fmla="*/ 1809750 w 6496050"/>
              <a:gd name="connsiteY2" fmla="*/ 590550 h 3381375"/>
              <a:gd name="connsiteX3" fmla="*/ 3829050 w 6496050"/>
              <a:gd name="connsiteY3" fmla="*/ 581025 h 3381375"/>
              <a:gd name="connsiteX4" fmla="*/ 3838575 w 6496050"/>
              <a:gd name="connsiteY4" fmla="*/ 847725 h 3381375"/>
              <a:gd name="connsiteX5" fmla="*/ 5114925 w 6496050"/>
              <a:gd name="connsiteY5" fmla="*/ 847725 h 3381375"/>
              <a:gd name="connsiteX6" fmla="*/ 5114925 w 6496050"/>
              <a:gd name="connsiteY6" fmla="*/ 676275 h 3381375"/>
              <a:gd name="connsiteX7" fmla="*/ 6115050 w 6496050"/>
              <a:gd name="connsiteY7" fmla="*/ 676275 h 3381375"/>
              <a:gd name="connsiteX8" fmla="*/ 6124575 w 6496050"/>
              <a:gd name="connsiteY8" fmla="*/ 904875 h 3381375"/>
              <a:gd name="connsiteX9" fmla="*/ 6496050 w 6496050"/>
              <a:gd name="connsiteY9" fmla="*/ 914400 h 3381375"/>
              <a:gd name="connsiteX10" fmla="*/ 6496050 w 6496050"/>
              <a:gd name="connsiteY10" fmla="*/ 2828925 h 3381375"/>
              <a:gd name="connsiteX11" fmla="*/ 6238875 w 6496050"/>
              <a:gd name="connsiteY11" fmla="*/ 2838450 h 3381375"/>
              <a:gd name="connsiteX12" fmla="*/ 6257925 w 6496050"/>
              <a:gd name="connsiteY12" fmla="*/ 3124200 h 3381375"/>
              <a:gd name="connsiteX13" fmla="*/ 5210175 w 6496050"/>
              <a:gd name="connsiteY13" fmla="*/ 3133725 h 3381375"/>
              <a:gd name="connsiteX14" fmla="*/ 5210175 w 6496050"/>
              <a:gd name="connsiteY14" fmla="*/ 3352800 h 3381375"/>
              <a:gd name="connsiteX15" fmla="*/ 3895725 w 6496050"/>
              <a:gd name="connsiteY15" fmla="*/ 3362325 h 3381375"/>
              <a:gd name="connsiteX16" fmla="*/ 3886200 w 6496050"/>
              <a:gd name="connsiteY16" fmla="*/ 3162300 h 3381375"/>
              <a:gd name="connsiteX17" fmla="*/ 1933575 w 6496050"/>
              <a:gd name="connsiteY17" fmla="*/ 3162300 h 3381375"/>
              <a:gd name="connsiteX18" fmla="*/ 1944675 w 6496050"/>
              <a:gd name="connsiteY18" fmla="*/ 2500322 h 3381375"/>
              <a:gd name="connsiteX19" fmla="*/ 1171575 w 6496050"/>
              <a:gd name="connsiteY19" fmla="*/ 3381375 h 3381375"/>
              <a:gd name="connsiteX0" fmla="*/ 0 w 6496050"/>
              <a:gd name="connsiteY0" fmla="*/ 0 h 3362325"/>
              <a:gd name="connsiteX1" fmla="*/ 1809750 w 6496050"/>
              <a:gd name="connsiteY1" fmla="*/ 9525 h 3362325"/>
              <a:gd name="connsiteX2" fmla="*/ 1809750 w 6496050"/>
              <a:gd name="connsiteY2" fmla="*/ 590550 h 3362325"/>
              <a:gd name="connsiteX3" fmla="*/ 3829050 w 6496050"/>
              <a:gd name="connsiteY3" fmla="*/ 581025 h 3362325"/>
              <a:gd name="connsiteX4" fmla="*/ 3838575 w 6496050"/>
              <a:gd name="connsiteY4" fmla="*/ 847725 h 3362325"/>
              <a:gd name="connsiteX5" fmla="*/ 5114925 w 6496050"/>
              <a:gd name="connsiteY5" fmla="*/ 847725 h 3362325"/>
              <a:gd name="connsiteX6" fmla="*/ 5114925 w 6496050"/>
              <a:gd name="connsiteY6" fmla="*/ 676275 h 3362325"/>
              <a:gd name="connsiteX7" fmla="*/ 6115050 w 6496050"/>
              <a:gd name="connsiteY7" fmla="*/ 676275 h 3362325"/>
              <a:gd name="connsiteX8" fmla="*/ 6124575 w 6496050"/>
              <a:gd name="connsiteY8" fmla="*/ 904875 h 3362325"/>
              <a:gd name="connsiteX9" fmla="*/ 6496050 w 6496050"/>
              <a:gd name="connsiteY9" fmla="*/ 914400 h 3362325"/>
              <a:gd name="connsiteX10" fmla="*/ 6496050 w 6496050"/>
              <a:gd name="connsiteY10" fmla="*/ 2828925 h 3362325"/>
              <a:gd name="connsiteX11" fmla="*/ 6238875 w 6496050"/>
              <a:gd name="connsiteY11" fmla="*/ 2838450 h 3362325"/>
              <a:gd name="connsiteX12" fmla="*/ 6257925 w 6496050"/>
              <a:gd name="connsiteY12" fmla="*/ 3124200 h 3362325"/>
              <a:gd name="connsiteX13" fmla="*/ 5210175 w 6496050"/>
              <a:gd name="connsiteY13" fmla="*/ 3133725 h 3362325"/>
              <a:gd name="connsiteX14" fmla="*/ 5210175 w 6496050"/>
              <a:gd name="connsiteY14" fmla="*/ 3352800 h 3362325"/>
              <a:gd name="connsiteX15" fmla="*/ 3895725 w 6496050"/>
              <a:gd name="connsiteY15" fmla="*/ 3362325 h 3362325"/>
              <a:gd name="connsiteX16" fmla="*/ 3886200 w 6496050"/>
              <a:gd name="connsiteY16" fmla="*/ 3162300 h 3362325"/>
              <a:gd name="connsiteX17" fmla="*/ 1933575 w 6496050"/>
              <a:gd name="connsiteY17" fmla="*/ 3162300 h 3362325"/>
              <a:gd name="connsiteX18" fmla="*/ 1944675 w 6496050"/>
              <a:gd name="connsiteY18" fmla="*/ 2500322 h 3362325"/>
              <a:gd name="connsiteX19" fmla="*/ 1152525 w 6496050"/>
              <a:gd name="connsiteY19" fmla="*/ 2762250 h 3362325"/>
              <a:gd name="connsiteX0" fmla="*/ 0 w 6496050"/>
              <a:gd name="connsiteY0" fmla="*/ 0 h 3362325"/>
              <a:gd name="connsiteX1" fmla="*/ 1809750 w 6496050"/>
              <a:gd name="connsiteY1" fmla="*/ 9525 h 3362325"/>
              <a:gd name="connsiteX2" fmla="*/ 1809750 w 6496050"/>
              <a:gd name="connsiteY2" fmla="*/ 590550 h 3362325"/>
              <a:gd name="connsiteX3" fmla="*/ 3829050 w 6496050"/>
              <a:gd name="connsiteY3" fmla="*/ 581025 h 3362325"/>
              <a:gd name="connsiteX4" fmla="*/ 3838575 w 6496050"/>
              <a:gd name="connsiteY4" fmla="*/ 847725 h 3362325"/>
              <a:gd name="connsiteX5" fmla="*/ 5114925 w 6496050"/>
              <a:gd name="connsiteY5" fmla="*/ 847725 h 3362325"/>
              <a:gd name="connsiteX6" fmla="*/ 5114925 w 6496050"/>
              <a:gd name="connsiteY6" fmla="*/ 676275 h 3362325"/>
              <a:gd name="connsiteX7" fmla="*/ 6115050 w 6496050"/>
              <a:gd name="connsiteY7" fmla="*/ 676275 h 3362325"/>
              <a:gd name="connsiteX8" fmla="*/ 6124575 w 6496050"/>
              <a:gd name="connsiteY8" fmla="*/ 904875 h 3362325"/>
              <a:gd name="connsiteX9" fmla="*/ 6496050 w 6496050"/>
              <a:gd name="connsiteY9" fmla="*/ 914400 h 3362325"/>
              <a:gd name="connsiteX10" fmla="*/ 6496050 w 6496050"/>
              <a:gd name="connsiteY10" fmla="*/ 2828925 h 3362325"/>
              <a:gd name="connsiteX11" fmla="*/ 6238875 w 6496050"/>
              <a:gd name="connsiteY11" fmla="*/ 2838450 h 3362325"/>
              <a:gd name="connsiteX12" fmla="*/ 6257925 w 6496050"/>
              <a:gd name="connsiteY12" fmla="*/ 3124200 h 3362325"/>
              <a:gd name="connsiteX13" fmla="*/ 5210175 w 6496050"/>
              <a:gd name="connsiteY13" fmla="*/ 3133725 h 3362325"/>
              <a:gd name="connsiteX14" fmla="*/ 5210175 w 6496050"/>
              <a:gd name="connsiteY14" fmla="*/ 3352800 h 3362325"/>
              <a:gd name="connsiteX15" fmla="*/ 3895725 w 6496050"/>
              <a:gd name="connsiteY15" fmla="*/ 3362325 h 3362325"/>
              <a:gd name="connsiteX16" fmla="*/ 3886200 w 6496050"/>
              <a:gd name="connsiteY16" fmla="*/ 3162300 h 3362325"/>
              <a:gd name="connsiteX17" fmla="*/ 1933575 w 6496050"/>
              <a:gd name="connsiteY17" fmla="*/ 3162300 h 3362325"/>
              <a:gd name="connsiteX18" fmla="*/ 1944675 w 6496050"/>
              <a:gd name="connsiteY18" fmla="*/ 2757497 h 3362325"/>
              <a:gd name="connsiteX19" fmla="*/ 1152525 w 6496050"/>
              <a:gd name="connsiteY19" fmla="*/ 2762250 h 3362325"/>
              <a:gd name="connsiteX0" fmla="*/ 0 w 6496050"/>
              <a:gd name="connsiteY0" fmla="*/ 0 h 3362325"/>
              <a:gd name="connsiteX1" fmla="*/ 1809750 w 6496050"/>
              <a:gd name="connsiteY1" fmla="*/ 962025 h 3362325"/>
              <a:gd name="connsiteX2" fmla="*/ 1809750 w 6496050"/>
              <a:gd name="connsiteY2" fmla="*/ 590550 h 3362325"/>
              <a:gd name="connsiteX3" fmla="*/ 3829050 w 6496050"/>
              <a:gd name="connsiteY3" fmla="*/ 581025 h 3362325"/>
              <a:gd name="connsiteX4" fmla="*/ 3838575 w 6496050"/>
              <a:gd name="connsiteY4" fmla="*/ 847725 h 3362325"/>
              <a:gd name="connsiteX5" fmla="*/ 5114925 w 6496050"/>
              <a:gd name="connsiteY5" fmla="*/ 847725 h 3362325"/>
              <a:gd name="connsiteX6" fmla="*/ 5114925 w 6496050"/>
              <a:gd name="connsiteY6" fmla="*/ 676275 h 3362325"/>
              <a:gd name="connsiteX7" fmla="*/ 6115050 w 6496050"/>
              <a:gd name="connsiteY7" fmla="*/ 676275 h 3362325"/>
              <a:gd name="connsiteX8" fmla="*/ 6124575 w 6496050"/>
              <a:gd name="connsiteY8" fmla="*/ 904875 h 3362325"/>
              <a:gd name="connsiteX9" fmla="*/ 6496050 w 6496050"/>
              <a:gd name="connsiteY9" fmla="*/ 914400 h 3362325"/>
              <a:gd name="connsiteX10" fmla="*/ 6496050 w 6496050"/>
              <a:gd name="connsiteY10" fmla="*/ 2828925 h 3362325"/>
              <a:gd name="connsiteX11" fmla="*/ 6238875 w 6496050"/>
              <a:gd name="connsiteY11" fmla="*/ 2838450 h 3362325"/>
              <a:gd name="connsiteX12" fmla="*/ 6257925 w 6496050"/>
              <a:gd name="connsiteY12" fmla="*/ 3124200 h 3362325"/>
              <a:gd name="connsiteX13" fmla="*/ 5210175 w 6496050"/>
              <a:gd name="connsiteY13" fmla="*/ 3133725 h 3362325"/>
              <a:gd name="connsiteX14" fmla="*/ 5210175 w 6496050"/>
              <a:gd name="connsiteY14" fmla="*/ 3352800 h 3362325"/>
              <a:gd name="connsiteX15" fmla="*/ 3895725 w 6496050"/>
              <a:gd name="connsiteY15" fmla="*/ 3362325 h 3362325"/>
              <a:gd name="connsiteX16" fmla="*/ 3886200 w 6496050"/>
              <a:gd name="connsiteY16" fmla="*/ 3162300 h 3362325"/>
              <a:gd name="connsiteX17" fmla="*/ 1933575 w 6496050"/>
              <a:gd name="connsiteY17" fmla="*/ 3162300 h 3362325"/>
              <a:gd name="connsiteX18" fmla="*/ 1944675 w 6496050"/>
              <a:gd name="connsiteY18" fmla="*/ 2757497 h 3362325"/>
              <a:gd name="connsiteX19" fmla="*/ 1152525 w 6496050"/>
              <a:gd name="connsiteY19" fmla="*/ 2762250 h 3362325"/>
              <a:gd name="connsiteX0" fmla="*/ 0 w 6515100"/>
              <a:gd name="connsiteY0" fmla="*/ 866775 h 2781300"/>
              <a:gd name="connsiteX1" fmla="*/ 1828800 w 6515100"/>
              <a:gd name="connsiteY1" fmla="*/ 381000 h 2781300"/>
              <a:gd name="connsiteX2" fmla="*/ 1828800 w 6515100"/>
              <a:gd name="connsiteY2" fmla="*/ 9525 h 2781300"/>
              <a:gd name="connsiteX3" fmla="*/ 3848100 w 6515100"/>
              <a:gd name="connsiteY3" fmla="*/ 0 h 2781300"/>
              <a:gd name="connsiteX4" fmla="*/ 3857625 w 6515100"/>
              <a:gd name="connsiteY4" fmla="*/ 266700 h 2781300"/>
              <a:gd name="connsiteX5" fmla="*/ 5133975 w 6515100"/>
              <a:gd name="connsiteY5" fmla="*/ 266700 h 2781300"/>
              <a:gd name="connsiteX6" fmla="*/ 5133975 w 6515100"/>
              <a:gd name="connsiteY6" fmla="*/ 95250 h 2781300"/>
              <a:gd name="connsiteX7" fmla="*/ 6134100 w 6515100"/>
              <a:gd name="connsiteY7" fmla="*/ 95250 h 2781300"/>
              <a:gd name="connsiteX8" fmla="*/ 6143625 w 6515100"/>
              <a:gd name="connsiteY8" fmla="*/ 323850 h 2781300"/>
              <a:gd name="connsiteX9" fmla="*/ 6515100 w 6515100"/>
              <a:gd name="connsiteY9" fmla="*/ 333375 h 2781300"/>
              <a:gd name="connsiteX10" fmla="*/ 6515100 w 6515100"/>
              <a:gd name="connsiteY10" fmla="*/ 2247900 h 2781300"/>
              <a:gd name="connsiteX11" fmla="*/ 6257925 w 6515100"/>
              <a:gd name="connsiteY11" fmla="*/ 2257425 h 2781300"/>
              <a:gd name="connsiteX12" fmla="*/ 6276975 w 6515100"/>
              <a:gd name="connsiteY12" fmla="*/ 2543175 h 2781300"/>
              <a:gd name="connsiteX13" fmla="*/ 5229225 w 6515100"/>
              <a:gd name="connsiteY13" fmla="*/ 2552700 h 2781300"/>
              <a:gd name="connsiteX14" fmla="*/ 5229225 w 6515100"/>
              <a:gd name="connsiteY14" fmla="*/ 2771775 h 2781300"/>
              <a:gd name="connsiteX15" fmla="*/ 3914775 w 6515100"/>
              <a:gd name="connsiteY15" fmla="*/ 2781300 h 2781300"/>
              <a:gd name="connsiteX16" fmla="*/ 3905250 w 6515100"/>
              <a:gd name="connsiteY16" fmla="*/ 2581275 h 2781300"/>
              <a:gd name="connsiteX17" fmla="*/ 1952625 w 6515100"/>
              <a:gd name="connsiteY17" fmla="*/ 2581275 h 2781300"/>
              <a:gd name="connsiteX18" fmla="*/ 1963725 w 6515100"/>
              <a:gd name="connsiteY18" fmla="*/ 2176472 h 2781300"/>
              <a:gd name="connsiteX19" fmla="*/ 1171575 w 6515100"/>
              <a:gd name="connsiteY19" fmla="*/ 2181225 h 2781300"/>
              <a:gd name="connsiteX0" fmla="*/ 0 w 6515100"/>
              <a:gd name="connsiteY0" fmla="*/ 866775 h 2781300"/>
              <a:gd name="connsiteX1" fmla="*/ 942975 w 6515100"/>
              <a:gd name="connsiteY1" fmla="*/ 619125 h 2781300"/>
              <a:gd name="connsiteX2" fmla="*/ 1828800 w 6515100"/>
              <a:gd name="connsiteY2" fmla="*/ 381000 h 2781300"/>
              <a:gd name="connsiteX3" fmla="*/ 1828800 w 6515100"/>
              <a:gd name="connsiteY3" fmla="*/ 9525 h 2781300"/>
              <a:gd name="connsiteX4" fmla="*/ 3848100 w 6515100"/>
              <a:gd name="connsiteY4" fmla="*/ 0 h 2781300"/>
              <a:gd name="connsiteX5" fmla="*/ 3857625 w 6515100"/>
              <a:gd name="connsiteY5" fmla="*/ 266700 h 2781300"/>
              <a:gd name="connsiteX6" fmla="*/ 5133975 w 6515100"/>
              <a:gd name="connsiteY6" fmla="*/ 266700 h 2781300"/>
              <a:gd name="connsiteX7" fmla="*/ 5133975 w 6515100"/>
              <a:gd name="connsiteY7" fmla="*/ 95250 h 2781300"/>
              <a:gd name="connsiteX8" fmla="*/ 6134100 w 6515100"/>
              <a:gd name="connsiteY8" fmla="*/ 95250 h 2781300"/>
              <a:gd name="connsiteX9" fmla="*/ 6143625 w 6515100"/>
              <a:gd name="connsiteY9" fmla="*/ 323850 h 2781300"/>
              <a:gd name="connsiteX10" fmla="*/ 6515100 w 6515100"/>
              <a:gd name="connsiteY10" fmla="*/ 333375 h 2781300"/>
              <a:gd name="connsiteX11" fmla="*/ 6515100 w 6515100"/>
              <a:gd name="connsiteY11" fmla="*/ 2247900 h 2781300"/>
              <a:gd name="connsiteX12" fmla="*/ 6257925 w 6515100"/>
              <a:gd name="connsiteY12" fmla="*/ 2257425 h 2781300"/>
              <a:gd name="connsiteX13" fmla="*/ 6276975 w 6515100"/>
              <a:gd name="connsiteY13" fmla="*/ 2543175 h 2781300"/>
              <a:gd name="connsiteX14" fmla="*/ 5229225 w 6515100"/>
              <a:gd name="connsiteY14" fmla="*/ 2552700 h 2781300"/>
              <a:gd name="connsiteX15" fmla="*/ 5229225 w 6515100"/>
              <a:gd name="connsiteY15" fmla="*/ 2771775 h 2781300"/>
              <a:gd name="connsiteX16" fmla="*/ 3914775 w 6515100"/>
              <a:gd name="connsiteY16" fmla="*/ 2781300 h 2781300"/>
              <a:gd name="connsiteX17" fmla="*/ 3905250 w 6515100"/>
              <a:gd name="connsiteY17" fmla="*/ 2581275 h 2781300"/>
              <a:gd name="connsiteX18" fmla="*/ 1952625 w 6515100"/>
              <a:gd name="connsiteY18" fmla="*/ 2581275 h 2781300"/>
              <a:gd name="connsiteX19" fmla="*/ 1963725 w 6515100"/>
              <a:gd name="connsiteY19" fmla="*/ 2176472 h 2781300"/>
              <a:gd name="connsiteX20" fmla="*/ 1171575 w 6515100"/>
              <a:gd name="connsiteY20" fmla="*/ 2181225 h 2781300"/>
              <a:gd name="connsiteX0" fmla="*/ 0 w 6515100"/>
              <a:gd name="connsiteY0" fmla="*/ 866775 h 2781300"/>
              <a:gd name="connsiteX1" fmla="*/ 809625 w 6515100"/>
              <a:gd name="connsiteY1" fmla="*/ 866775 h 2781300"/>
              <a:gd name="connsiteX2" fmla="*/ 1828800 w 6515100"/>
              <a:gd name="connsiteY2" fmla="*/ 381000 h 2781300"/>
              <a:gd name="connsiteX3" fmla="*/ 1828800 w 6515100"/>
              <a:gd name="connsiteY3" fmla="*/ 9525 h 2781300"/>
              <a:gd name="connsiteX4" fmla="*/ 3848100 w 6515100"/>
              <a:gd name="connsiteY4" fmla="*/ 0 h 2781300"/>
              <a:gd name="connsiteX5" fmla="*/ 3857625 w 6515100"/>
              <a:gd name="connsiteY5" fmla="*/ 266700 h 2781300"/>
              <a:gd name="connsiteX6" fmla="*/ 5133975 w 6515100"/>
              <a:gd name="connsiteY6" fmla="*/ 266700 h 2781300"/>
              <a:gd name="connsiteX7" fmla="*/ 5133975 w 6515100"/>
              <a:gd name="connsiteY7" fmla="*/ 95250 h 2781300"/>
              <a:gd name="connsiteX8" fmla="*/ 6134100 w 6515100"/>
              <a:gd name="connsiteY8" fmla="*/ 95250 h 2781300"/>
              <a:gd name="connsiteX9" fmla="*/ 6143625 w 6515100"/>
              <a:gd name="connsiteY9" fmla="*/ 323850 h 2781300"/>
              <a:gd name="connsiteX10" fmla="*/ 6515100 w 6515100"/>
              <a:gd name="connsiteY10" fmla="*/ 333375 h 2781300"/>
              <a:gd name="connsiteX11" fmla="*/ 6515100 w 6515100"/>
              <a:gd name="connsiteY11" fmla="*/ 2247900 h 2781300"/>
              <a:gd name="connsiteX12" fmla="*/ 6257925 w 6515100"/>
              <a:gd name="connsiteY12" fmla="*/ 2257425 h 2781300"/>
              <a:gd name="connsiteX13" fmla="*/ 6276975 w 6515100"/>
              <a:gd name="connsiteY13" fmla="*/ 2543175 h 2781300"/>
              <a:gd name="connsiteX14" fmla="*/ 5229225 w 6515100"/>
              <a:gd name="connsiteY14" fmla="*/ 2552700 h 2781300"/>
              <a:gd name="connsiteX15" fmla="*/ 5229225 w 6515100"/>
              <a:gd name="connsiteY15" fmla="*/ 2771775 h 2781300"/>
              <a:gd name="connsiteX16" fmla="*/ 3914775 w 6515100"/>
              <a:gd name="connsiteY16" fmla="*/ 2781300 h 2781300"/>
              <a:gd name="connsiteX17" fmla="*/ 3905250 w 6515100"/>
              <a:gd name="connsiteY17" fmla="*/ 2581275 h 2781300"/>
              <a:gd name="connsiteX18" fmla="*/ 1952625 w 6515100"/>
              <a:gd name="connsiteY18" fmla="*/ 2581275 h 2781300"/>
              <a:gd name="connsiteX19" fmla="*/ 1963725 w 6515100"/>
              <a:gd name="connsiteY19" fmla="*/ 2176472 h 2781300"/>
              <a:gd name="connsiteX20" fmla="*/ 1171575 w 6515100"/>
              <a:gd name="connsiteY20" fmla="*/ 2181225 h 2781300"/>
              <a:gd name="connsiteX0" fmla="*/ 0 w 6515100"/>
              <a:gd name="connsiteY0" fmla="*/ 866775 h 2781300"/>
              <a:gd name="connsiteX1" fmla="*/ 809625 w 6515100"/>
              <a:gd name="connsiteY1" fmla="*/ 866775 h 2781300"/>
              <a:gd name="connsiteX2" fmla="*/ 1390650 w 6515100"/>
              <a:gd name="connsiteY2" fmla="*/ 590550 h 2781300"/>
              <a:gd name="connsiteX3" fmla="*/ 1828800 w 6515100"/>
              <a:gd name="connsiteY3" fmla="*/ 381000 h 2781300"/>
              <a:gd name="connsiteX4" fmla="*/ 1828800 w 6515100"/>
              <a:gd name="connsiteY4" fmla="*/ 9525 h 2781300"/>
              <a:gd name="connsiteX5" fmla="*/ 3848100 w 6515100"/>
              <a:gd name="connsiteY5" fmla="*/ 0 h 2781300"/>
              <a:gd name="connsiteX6" fmla="*/ 3857625 w 6515100"/>
              <a:gd name="connsiteY6" fmla="*/ 266700 h 2781300"/>
              <a:gd name="connsiteX7" fmla="*/ 5133975 w 6515100"/>
              <a:gd name="connsiteY7" fmla="*/ 266700 h 2781300"/>
              <a:gd name="connsiteX8" fmla="*/ 5133975 w 6515100"/>
              <a:gd name="connsiteY8" fmla="*/ 95250 h 2781300"/>
              <a:gd name="connsiteX9" fmla="*/ 6134100 w 6515100"/>
              <a:gd name="connsiteY9" fmla="*/ 95250 h 2781300"/>
              <a:gd name="connsiteX10" fmla="*/ 6143625 w 6515100"/>
              <a:gd name="connsiteY10" fmla="*/ 323850 h 2781300"/>
              <a:gd name="connsiteX11" fmla="*/ 6515100 w 6515100"/>
              <a:gd name="connsiteY11" fmla="*/ 333375 h 2781300"/>
              <a:gd name="connsiteX12" fmla="*/ 6515100 w 6515100"/>
              <a:gd name="connsiteY12" fmla="*/ 2247900 h 2781300"/>
              <a:gd name="connsiteX13" fmla="*/ 6257925 w 6515100"/>
              <a:gd name="connsiteY13" fmla="*/ 2257425 h 2781300"/>
              <a:gd name="connsiteX14" fmla="*/ 6276975 w 6515100"/>
              <a:gd name="connsiteY14" fmla="*/ 2543175 h 2781300"/>
              <a:gd name="connsiteX15" fmla="*/ 5229225 w 6515100"/>
              <a:gd name="connsiteY15" fmla="*/ 2552700 h 2781300"/>
              <a:gd name="connsiteX16" fmla="*/ 5229225 w 6515100"/>
              <a:gd name="connsiteY16" fmla="*/ 2771775 h 2781300"/>
              <a:gd name="connsiteX17" fmla="*/ 3914775 w 6515100"/>
              <a:gd name="connsiteY17" fmla="*/ 2781300 h 2781300"/>
              <a:gd name="connsiteX18" fmla="*/ 3905250 w 6515100"/>
              <a:gd name="connsiteY18" fmla="*/ 2581275 h 2781300"/>
              <a:gd name="connsiteX19" fmla="*/ 1952625 w 6515100"/>
              <a:gd name="connsiteY19" fmla="*/ 2581275 h 2781300"/>
              <a:gd name="connsiteX20" fmla="*/ 1963725 w 6515100"/>
              <a:gd name="connsiteY20" fmla="*/ 2176472 h 2781300"/>
              <a:gd name="connsiteX21" fmla="*/ 1171575 w 6515100"/>
              <a:gd name="connsiteY21" fmla="*/ 2181225 h 2781300"/>
              <a:gd name="connsiteX0" fmla="*/ 0 w 6515100"/>
              <a:gd name="connsiteY0" fmla="*/ 866775 h 2781300"/>
              <a:gd name="connsiteX1" fmla="*/ 809625 w 6515100"/>
              <a:gd name="connsiteY1" fmla="*/ 866775 h 2781300"/>
              <a:gd name="connsiteX2" fmla="*/ 800100 w 6515100"/>
              <a:gd name="connsiteY2" fmla="*/ 390525 h 2781300"/>
              <a:gd name="connsiteX3" fmla="*/ 1828800 w 6515100"/>
              <a:gd name="connsiteY3" fmla="*/ 381000 h 2781300"/>
              <a:gd name="connsiteX4" fmla="*/ 1828800 w 6515100"/>
              <a:gd name="connsiteY4" fmla="*/ 9525 h 2781300"/>
              <a:gd name="connsiteX5" fmla="*/ 3848100 w 6515100"/>
              <a:gd name="connsiteY5" fmla="*/ 0 h 2781300"/>
              <a:gd name="connsiteX6" fmla="*/ 3857625 w 6515100"/>
              <a:gd name="connsiteY6" fmla="*/ 266700 h 2781300"/>
              <a:gd name="connsiteX7" fmla="*/ 5133975 w 6515100"/>
              <a:gd name="connsiteY7" fmla="*/ 266700 h 2781300"/>
              <a:gd name="connsiteX8" fmla="*/ 5133975 w 6515100"/>
              <a:gd name="connsiteY8" fmla="*/ 95250 h 2781300"/>
              <a:gd name="connsiteX9" fmla="*/ 6134100 w 6515100"/>
              <a:gd name="connsiteY9" fmla="*/ 95250 h 2781300"/>
              <a:gd name="connsiteX10" fmla="*/ 6143625 w 6515100"/>
              <a:gd name="connsiteY10" fmla="*/ 323850 h 2781300"/>
              <a:gd name="connsiteX11" fmla="*/ 6515100 w 6515100"/>
              <a:gd name="connsiteY11" fmla="*/ 333375 h 2781300"/>
              <a:gd name="connsiteX12" fmla="*/ 6515100 w 6515100"/>
              <a:gd name="connsiteY12" fmla="*/ 2247900 h 2781300"/>
              <a:gd name="connsiteX13" fmla="*/ 6257925 w 6515100"/>
              <a:gd name="connsiteY13" fmla="*/ 2257425 h 2781300"/>
              <a:gd name="connsiteX14" fmla="*/ 6276975 w 6515100"/>
              <a:gd name="connsiteY14" fmla="*/ 2543175 h 2781300"/>
              <a:gd name="connsiteX15" fmla="*/ 5229225 w 6515100"/>
              <a:gd name="connsiteY15" fmla="*/ 2552700 h 2781300"/>
              <a:gd name="connsiteX16" fmla="*/ 5229225 w 6515100"/>
              <a:gd name="connsiteY16" fmla="*/ 2771775 h 2781300"/>
              <a:gd name="connsiteX17" fmla="*/ 3914775 w 6515100"/>
              <a:gd name="connsiteY17" fmla="*/ 2781300 h 2781300"/>
              <a:gd name="connsiteX18" fmla="*/ 3905250 w 6515100"/>
              <a:gd name="connsiteY18" fmla="*/ 2581275 h 2781300"/>
              <a:gd name="connsiteX19" fmla="*/ 1952625 w 6515100"/>
              <a:gd name="connsiteY19" fmla="*/ 2581275 h 2781300"/>
              <a:gd name="connsiteX20" fmla="*/ 1963725 w 6515100"/>
              <a:gd name="connsiteY20" fmla="*/ 2176472 h 2781300"/>
              <a:gd name="connsiteX21" fmla="*/ 1171575 w 6515100"/>
              <a:gd name="connsiteY21" fmla="*/ 2181225 h 2781300"/>
              <a:gd name="connsiteX0" fmla="*/ 0 w 6515100"/>
              <a:gd name="connsiteY0" fmla="*/ 866775 h 2833697"/>
              <a:gd name="connsiteX1" fmla="*/ 809625 w 6515100"/>
              <a:gd name="connsiteY1" fmla="*/ 866775 h 2833697"/>
              <a:gd name="connsiteX2" fmla="*/ 800100 w 6515100"/>
              <a:gd name="connsiteY2" fmla="*/ 390525 h 2833697"/>
              <a:gd name="connsiteX3" fmla="*/ 1828800 w 6515100"/>
              <a:gd name="connsiteY3" fmla="*/ 381000 h 2833697"/>
              <a:gd name="connsiteX4" fmla="*/ 1828800 w 6515100"/>
              <a:gd name="connsiteY4" fmla="*/ 9525 h 2833697"/>
              <a:gd name="connsiteX5" fmla="*/ 3848100 w 6515100"/>
              <a:gd name="connsiteY5" fmla="*/ 0 h 2833697"/>
              <a:gd name="connsiteX6" fmla="*/ 3857625 w 6515100"/>
              <a:gd name="connsiteY6" fmla="*/ 266700 h 2833697"/>
              <a:gd name="connsiteX7" fmla="*/ 5133975 w 6515100"/>
              <a:gd name="connsiteY7" fmla="*/ 266700 h 2833697"/>
              <a:gd name="connsiteX8" fmla="*/ 5133975 w 6515100"/>
              <a:gd name="connsiteY8" fmla="*/ 95250 h 2833697"/>
              <a:gd name="connsiteX9" fmla="*/ 6134100 w 6515100"/>
              <a:gd name="connsiteY9" fmla="*/ 95250 h 2833697"/>
              <a:gd name="connsiteX10" fmla="*/ 6143625 w 6515100"/>
              <a:gd name="connsiteY10" fmla="*/ 323850 h 2833697"/>
              <a:gd name="connsiteX11" fmla="*/ 6515100 w 6515100"/>
              <a:gd name="connsiteY11" fmla="*/ 333375 h 2833697"/>
              <a:gd name="connsiteX12" fmla="*/ 6515100 w 6515100"/>
              <a:gd name="connsiteY12" fmla="*/ 2247900 h 2833697"/>
              <a:gd name="connsiteX13" fmla="*/ 6257925 w 6515100"/>
              <a:gd name="connsiteY13" fmla="*/ 2257425 h 2833697"/>
              <a:gd name="connsiteX14" fmla="*/ 6276975 w 6515100"/>
              <a:gd name="connsiteY14" fmla="*/ 2543175 h 2833697"/>
              <a:gd name="connsiteX15" fmla="*/ 5229225 w 6515100"/>
              <a:gd name="connsiteY15" fmla="*/ 2552700 h 2833697"/>
              <a:gd name="connsiteX16" fmla="*/ 5229225 w 6515100"/>
              <a:gd name="connsiteY16" fmla="*/ 2771775 h 2833697"/>
              <a:gd name="connsiteX17" fmla="*/ 3914775 w 6515100"/>
              <a:gd name="connsiteY17" fmla="*/ 2781300 h 2833697"/>
              <a:gd name="connsiteX18" fmla="*/ 3905250 w 6515100"/>
              <a:gd name="connsiteY18" fmla="*/ 2581275 h 2833697"/>
              <a:gd name="connsiteX19" fmla="*/ 1952625 w 6515100"/>
              <a:gd name="connsiteY19" fmla="*/ 2581275 h 2833697"/>
              <a:gd name="connsiteX20" fmla="*/ 1963725 w 6515100"/>
              <a:gd name="connsiteY20" fmla="*/ 2833697 h 2833697"/>
              <a:gd name="connsiteX21" fmla="*/ 1171575 w 6515100"/>
              <a:gd name="connsiteY21" fmla="*/ 2181225 h 2833697"/>
              <a:gd name="connsiteX0" fmla="*/ 0 w 6515100"/>
              <a:gd name="connsiteY0" fmla="*/ 866775 h 2833697"/>
              <a:gd name="connsiteX1" fmla="*/ 809625 w 6515100"/>
              <a:gd name="connsiteY1" fmla="*/ 866775 h 2833697"/>
              <a:gd name="connsiteX2" fmla="*/ 800100 w 6515100"/>
              <a:gd name="connsiteY2" fmla="*/ 390525 h 2833697"/>
              <a:gd name="connsiteX3" fmla="*/ 1828800 w 6515100"/>
              <a:gd name="connsiteY3" fmla="*/ 381000 h 2833697"/>
              <a:gd name="connsiteX4" fmla="*/ 1828800 w 6515100"/>
              <a:gd name="connsiteY4" fmla="*/ 9525 h 2833697"/>
              <a:gd name="connsiteX5" fmla="*/ 3848100 w 6515100"/>
              <a:gd name="connsiteY5" fmla="*/ 0 h 2833697"/>
              <a:gd name="connsiteX6" fmla="*/ 3857625 w 6515100"/>
              <a:gd name="connsiteY6" fmla="*/ 266700 h 2833697"/>
              <a:gd name="connsiteX7" fmla="*/ 5133975 w 6515100"/>
              <a:gd name="connsiteY7" fmla="*/ 266700 h 2833697"/>
              <a:gd name="connsiteX8" fmla="*/ 5133975 w 6515100"/>
              <a:gd name="connsiteY8" fmla="*/ 95250 h 2833697"/>
              <a:gd name="connsiteX9" fmla="*/ 6134100 w 6515100"/>
              <a:gd name="connsiteY9" fmla="*/ 95250 h 2833697"/>
              <a:gd name="connsiteX10" fmla="*/ 6143625 w 6515100"/>
              <a:gd name="connsiteY10" fmla="*/ 323850 h 2833697"/>
              <a:gd name="connsiteX11" fmla="*/ 6515100 w 6515100"/>
              <a:gd name="connsiteY11" fmla="*/ 333375 h 2833697"/>
              <a:gd name="connsiteX12" fmla="*/ 6515100 w 6515100"/>
              <a:gd name="connsiteY12" fmla="*/ 2247900 h 2833697"/>
              <a:gd name="connsiteX13" fmla="*/ 6257925 w 6515100"/>
              <a:gd name="connsiteY13" fmla="*/ 2257425 h 2833697"/>
              <a:gd name="connsiteX14" fmla="*/ 6276975 w 6515100"/>
              <a:gd name="connsiteY14" fmla="*/ 2543175 h 2833697"/>
              <a:gd name="connsiteX15" fmla="*/ 5229225 w 6515100"/>
              <a:gd name="connsiteY15" fmla="*/ 2552700 h 2833697"/>
              <a:gd name="connsiteX16" fmla="*/ 5229225 w 6515100"/>
              <a:gd name="connsiteY16" fmla="*/ 2771775 h 2833697"/>
              <a:gd name="connsiteX17" fmla="*/ 3914775 w 6515100"/>
              <a:gd name="connsiteY17" fmla="*/ 2781300 h 2833697"/>
              <a:gd name="connsiteX18" fmla="*/ 3905250 w 6515100"/>
              <a:gd name="connsiteY18" fmla="*/ 2581275 h 2833697"/>
              <a:gd name="connsiteX19" fmla="*/ 1952625 w 6515100"/>
              <a:gd name="connsiteY19" fmla="*/ 2581275 h 2833697"/>
              <a:gd name="connsiteX20" fmla="*/ 1963725 w 6515100"/>
              <a:gd name="connsiteY20" fmla="*/ 2833697 h 2833697"/>
              <a:gd name="connsiteX21" fmla="*/ 1152525 w 6515100"/>
              <a:gd name="connsiteY21" fmla="*/ 2762250 h 2833697"/>
              <a:gd name="connsiteX0" fmla="*/ 0 w 6515100"/>
              <a:gd name="connsiteY0" fmla="*/ 866775 h 2781300"/>
              <a:gd name="connsiteX1" fmla="*/ 809625 w 6515100"/>
              <a:gd name="connsiteY1" fmla="*/ 866775 h 2781300"/>
              <a:gd name="connsiteX2" fmla="*/ 800100 w 6515100"/>
              <a:gd name="connsiteY2" fmla="*/ 390525 h 2781300"/>
              <a:gd name="connsiteX3" fmla="*/ 1828800 w 6515100"/>
              <a:gd name="connsiteY3" fmla="*/ 381000 h 2781300"/>
              <a:gd name="connsiteX4" fmla="*/ 1828800 w 6515100"/>
              <a:gd name="connsiteY4" fmla="*/ 9525 h 2781300"/>
              <a:gd name="connsiteX5" fmla="*/ 3848100 w 6515100"/>
              <a:gd name="connsiteY5" fmla="*/ 0 h 2781300"/>
              <a:gd name="connsiteX6" fmla="*/ 3857625 w 6515100"/>
              <a:gd name="connsiteY6" fmla="*/ 266700 h 2781300"/>
              <a:gd name="connsiteX7" fmla="*/ 5133975 w 6515100"/>
              <a:gd name="connsiteY7" fmla="*/ 266700 h 2781300"/>
              <a:gd name="connsiteX8" fmla="*/ 5133975 w 6515100"/>
              <a:gd name="connsiteY8" fmla="*/ 95250 h 2781300"/>
              <a:gd name="connsiteX9" fmla="*/ 6134100 w 6515100"/>
              <a:gd name="connsiteY9" fmla="*/ 95250 h 2781300"/>
              <a:gd name="connsiteX10" fmla="*/ 6143625 w 6515100"/>
              <a:gd name="connsiteY10" fmla="*/ 323850 h 2781300"/>
              <a:gd name="connsiteX11" fmla="*/ 6515100 w 6515100"/>
              <a:gd name="connsiteY11" fmla="*/ 333375 h 2781300"/>
              <a:gd name="connsiteX12" fmla="*/ 6515100 w 6515100"/>
              <a:gd name="connsiteY12" fmla="*/ 2247900 h 2781300"/>
              <a:gd name="connsiteX13" fmla="*/ 6257925 w 6515100"/>
              <a:gd name="connsiteY13" fmla="*/ 2257425 h 2781300"/>
              <a:gd name="connsiteX14" fmla="*/ 6276975 w 6515100"/>
              <a:gd name="connsiteY14" fmla="*/ 2543175 h 2781300"/>
              <a:gd name="connsiteX15" fmla="*/ 5229225 w 6515100"/>
              <a:gd name="connsiteY15" fmla="*/ 2552700 h 2781300"/>
              <a:gd name="connsiteX16" fmla="*/ 5229225 w 6515100"/>
              <a:gd name="connsiteY16" fmla="*/ 2771775 h 2781300"/>
              <a:gd name="connsiteX17" fmla="*/ 3914775 w 6515100"/>
              <a:gd name="connsiteY17" fmla="*/ 2781300 h 2781300"/>
              <a:gd name="connsiteX18" fmla="*/ 3905250 w 6515100"/>
              <a:gd name="connsiteY18" fmla="*/ 2581275 h 2781300"/>
              <a:gd name="connsiteX19" fmla="*/ 1952625 w 6515100"/>
              <a:gd name="connsiteY19" fmla="*/ 2581275 h 2781300"/>
              <a:gd name="connsiteX20" fmla="*/ 1944675 w 6515100"/>
              <a:gd name="connsiteY20" fmla="*/ 2767022 h 2781300"/>
              <a:gd name="connsiteX21" fmla="*/ 1152525 w 6515100"/>
              <a:gd name="connsiteY21" fmla="*/ 2762250 h 2781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6515100" h="2781300">
                <a:moveTo>
                  <a:pt x="0" y="866775"/>
                </a:moveTo>
                <a:lnTo>
                  <a:pt x="809625" y="866775"/>
                </a:lnTo>
                <a:lnTo>
                  <a:pt x="800100" y="390525"/>
                </a:lnTo>
                <a:lnTo>
                  <a:pt x="1828800" y="381000"/>
                </a:lnTo>
                <a:lnTo>
                  <a:pt x="1828800" y="9525"/>
                </a:lnTo>
                <a:lnTo>
                  <a:pt x="3848100" y="0"/>
                </a:lnTo>
                <a:lnTo>
                  <a:pt x="3857625" y="266700"/>
                </a:lnTo>
                <a:lnTo>
                  <a:pt x="5133975" y="266700"/>
                </a:lnTo>
                <a:lnTo>
                  <a:pt x="5133975" y="95250"/>
                </a:lnTo>
                <a:lnTo>
                  <a:pt x="6134100" y="95250"/>
                </a:lnTo>
                <a:lnTo>
                  <a:pt x="6143625" y="323850"/>
                </a:lnTo>
                <a:lnTo>
                  <a:pt x="6515100" y="333375"/>
                </a:lnTo>
                <a:lnTo>
                  <a:pt x="6515100" y="2247900"/>
                </a:lnTo>
                <a:lnTo>
                  <a:pt x="6257925" y="2257425"/>
                </a:lnTo>
                <a:lnTo>
                  <a:pt x="6276975" y="2543175"/>
                </a:lnTo>
                <a:lnTo>
                  <a:pt x="5229225" y="2552700"/>
                </a:lnTo>
                <a:lnTo>
                  <a:pt x="5229225" y="2771775"/>
                </a:lnTo>
                <a:lnTo>
                  <a:pt x="3914775" y="2781300"/>
                </a:lnTo>
                <a:lnTo>
                  <a:pt x="3905250" y="2581275"/>
                </a:lnTo>
                <a:lnTo>
                  <a:pt x="1952625" y="2581275"/>
                </a:lnTo>
                <a:lnTo>
                  <a:pt x="1944675" y="2767022"/>
                </a:lnTo>
                <a:lnTo>
                  <a:pt x="1152525" y="2762250"/>
                </a:lnTo>
              </a:path>
            </a:pathLst>
          </a:custGeom>
          <a:noFill/>
          <a:ln w="381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9" name="Group 212"/>
          <p:cNvGrpSpPr/>
          <p:nvPr/>
        </p:nvGrpSpPr>
        <p:grpSpPr>
          <a:xfrm>
            <a:off x="1945893" y="3143244"/>
            <a:ext cx="2786082" cy="1285884"/>
            <a:chOff x="334927" y="3143244"/>
            <a:chExt cx="2786082" cy="1285884"/>
          </a:xfrm>
        </p:grpSpPr>
        <p:sp>
          <p:nvSpPr>
            <p:cNvPr id="214" name="Rectangle 213"/>
            <p:cNvSpPr/>
            <p:nvPr/>
          </p:nvSpPr>
          <p:spPr bwMode="auto">
            <a:xfrm>
              <a:off x="1549373" y="4214814"/>
              <a:ext cx="71438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15" name="Rectangle 214"/>
            <p:cNvSpPr/>
            <p:nvPr/>
          </p:nvSpPr>
          <p:spPr bwMode="auto">
            <a:xfrm>
              <a:off x="834993" y="3357558"/>
              <a:ext cx="714380" cy="7858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IB-BEB</a:t>
              </a:r>
              <a:endParaRPr kumimoji="0" lang="en-GB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16" name="Rectangle 215"/>
            <p:cNvSpPr/>
            <p:nvPr/>
          </p:nvSpPr>
          <p:spPr bwMode="auto">
            <a:xfrm>
              <a:off x="1335059" y="3929062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17" name="Rectangle 216"/>
            <p:cNvSpPr/>
            <p:nvPr/>
          </p:nvSpPr>
          <p:spPr bwMode="auto">
            <a:xfrm>
              <a:off x="1335059" y="364331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18" name="Rectangle 217"/>
            <p:cNvSpPr/>
            <p:nvPr/>
          </p:nvSpPr>
          <p:spPr bwMode="auto">
            <a:xfrm>
              <a:off x="1335059" y="3357558"/>
              <a:ext cx="214314" cy="214314"/>
            </a:xfrm>
            <a:prstGeom prst="rect">
              <a:avLst/>
            </a:prstGeom>
            <a:solidFill>
              <a:srgbClr val="FF99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GB" smtClean="0">
                <a:latin typeface="Arial" charset="0"/>
              </a:endParaRPr>
            </a:p>
          </p:txBody>
        </p:sp>
        <p:sp>
          <p:nvSpPr>
            <p:cNvPr id="219" name="Rectangle 218"/>
            <p:cNvSpPr/>
            <p:nvPr/>
          </p:nvSpPr>
          <p:spPr bwMode="auto">
            <a:xfrm>
              <a:off x="834993" y="364331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20" name="Rectangle 219"/>
            <p:cNvSpPr/>
            <p:nvPr/>
          </p:nvSpPr>
          <p:spPr bwMode="auto">
            <a:xfrm>
              <a:off x="834993" y="3929062"/>
              <a:ext cx="214314" cy="214314"/>
            </a:xfrm>
            <a:prstGeom prst="rect">
              <a:avLst/>
            </a:prstGeom>
            <a:solidFill>
              <a:srgbClr val="66FF66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21" name="Rectangle 220"/>
            <p:cNvSpPr/>
            <p:nvPr/>
          </p:nvSpPr>
          <p:spPr bwMode="auto">
            <a:xfrm>
              <a:off x="834993" y="3357558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222" name="Straight Connector 221"/>
            <p:cNvCxnSpPr>
              <a:stCxn id="218" idx="3"/>
            </p:cNvCxnSpPr>
            <p:nvPr/>
          </p:nvCxnSpPr>
          <p:spPr bwMode="auto">
            <a:xfrm>
              <a:off x="1549373" y="3464715"/>
              <a:ext cx="157163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23" name="Rectangle 222"/>
            <p:cNvSpPr/>
            <p:nvPr/>
          </p:nvSpPr>
          <p:spPr bwMode="auto">
            <a:xfrm>
              <a:off x="334927" y="3929062"/>
              <a:ext cx="71438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224" name="Straight Connector 223"/>
            <p:cNvCxnSpPr>
              <a:stCxn id="220" idx="1"/>
              <a:endCxn id="223" idx="3"/>
            </p:cNvCxnSpPr>
            <p:nvPr/>
          </p:nvCxnSpPr>
          <p:spPr bwMode="auto">
            <a:xfrm rot="10800000">
              <a:off x="406365" y="4036219"/>
              <a:ext cx="42862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5" name="Straight Connector 224"/>
            <p:cNvCxnSpPr/>
            <p:nvPr/>
          </p:nvCxnSpPr>
          <p:spPr bwMode="auto">
            <a:xfrm rot="5400000">
              <a:off x="513522" y="4036219"/>
              <a:ext cx="21431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6" name="Straight Connector 225"/>
            <p:cNvCxnSpPr/>
            <p:nvPr/>
          </p:nvCxnSpPr>
          <p:spPr bwMode="auto">
            <a:xfrm rot="5400000">
              <a:off x="482971" y="4036219"/>
              <a:ext cx="21431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27" name="TextBox 226"/>
            <p:cNvSpPr txBox="1"/>
            <p:nvPr/>
          </p:nvSpPr>
          <p:spPr>
            <a:xfrm>
              <a:off x="406365" y="3714748"/>
              <a:ext cx="35719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dirty="0" smtClean="0"/>
                <a:t>UNI</a:t>
              </a:r>
              <a:endParaRPr lang="en-GB" sz="1200" dirty="0"/>
            </a:p>
          </p:txBody>
        </p:sp>
        <p:sp>
          <p:nvSpPr>
            <p:cNvPr id="228" name="TextBox 227"/>
            <p:cNvSpPr txBox="1"/>
            <p:nvPr/>
          </p:nvSpPr>
          <p:spPr>
            <a:xfrm>
              <a:off x="1215836" y="3143244"/>
              <a:ext cx="47641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 smtClean="0"/>
                <a:t>PNP</a:t>
              </a:r>
              <a:endParaRPr lang="en-GB" sz="1100" b="1" dirty="0"/>
            </a:p>
          </p:txBody>
        </p:sp>
        <p:sp>
          <p:nvSpPr>
            <p:cNvPr id="229" name="TextBox 228"/>
            <p:cNvSpPr txBox="1"/>
            <p:nvPr/>
          </p:nvSpPr>
          <p:spPr>
            <a:xfrm>
              <a:off x="2119371" y="3214682"/>
              <a:ext cx="2872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CC00CC"/>
                  </a:solidFill>
                </a:rPr>
                <a:t>S</a:t>
              </a:r>
              <a:endParaRPr lang="en-GB" sz="1200" dirty="0">
                <a:solidFill>
                  <a:srgbClr val="CC00CC"/>
                </a:solidFill>
              </a:endParaRPr>
            </a:p>
          </p:txBody>
        </p:sp>
      </p:grpSp>
      <p:sp>
        <p:nvSpPr>
          <p:cNvPr id="202" name="TextBox 201"/>
          <p:cNvSpPr txBox="1"/>
          <p:nvPr/>
        </p:nvSpPr>
        <p:spPr>
          <a:xfrm>
            <a:off x="151012" y="4792588"/>
            <a:ext cx="4104456" cy="2376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6213" indent="-176213">
              <a:buFont typeface="Arial" pitchFamily="34" charset="0"/>
              <a:buChar char="•"/>
            </a:pPr>
            <a:r>
              <a:rPr lang="en-US" sz="1800" dirty="0" smtClean="0"/>
              <a:t>EVC = S-VLAN</a:t>
            </a:r>
          </a:p>
          <a:p>
            <a:pPr marL="176213" indent="-176213">
              <a:buFont typeface="Arial" pitchFamily="34" charset="0"/>
              <a:buChar char="•"/>
            </a:pPr>
            <a:r>
              <a:rPr lang="en-US" sz="1800" b="1" dirty="0" smtClean="0"/>
              <a:t>EC = BSI</a:t>
            </a:r>
          </a:p>
          <a:p>
            <a:pPr marL="176213" indent="-176213">
              <a:buFont typeface="Arial" pitchFamily="34" charset="0"/>
              <a:buChar char="•"/>
            </a:pPr>
            <a:r>
              <a:rPr lang="en-US" sz="1800" b="1" dirty="0" smtClean="0"/>
              <a:t>I-SID Translation </a:t>
            </a:r>
            <a:r>
              <a:rPr lang="en-US" sz="1800" dirty="0" smtClean="0"/>
              <a:t>at PBBN domain boundaries (in CBPs)</a:t>
            </a:r>
          </a:p>
          <a:p>
            <a:pPr marL="176213" indent="-176213">
              <a:buFont typeface="Arial" pitchFamily="34" charset="0"/>
              <a:buChar char="•"/>
            </a:pPr>
            <a:r>
              <a:rPr lang="en-US" sz="1800" dirty="0" smtClean="0"/>
              <a:t>mp2mp B-VLANs in each domain</a:t>
            </a:r>
          </a:p>
          <a:p>
            <a:pPr marL="176213" indent="-176213">
              <a:buFont typeface="Arial" pitchFamily="34" charset="0"/>
              <a:buChar char="•"/>
            </a:pPr>
            <a:r>
              <a:rPr lang="en-US" sz="1800" dirty="0" smtClean="0"/>
              <a:t>potential MAC address collisions in PBBN domains (multi-domain PBBN)</a:t>
            </a:r>
            <a:endParaRPr lang="en-GB" sz="1800" dirty="0"/>
          </a:p>
        </p:txBody>
      </p:sp>
      <p:cxnSp>
        <p:nvCxnSpPr>
          <p:cNvPr id="210" name="Straight Arrow Connector 209"/>
          <p:cNvCxnSpPr/>
          <p:nvPr/>
        </p:nvCxnSpPr>
        <p:spPr bwMode="auto">
          <a:xfrm>
            <a:off x="5151671" y="4000500"/>
            <a:ext cx="2016224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230" name="TextBox 229"/>
          <p:cNvSpPr txBox="1"/>
          <p:nvPr/>
        </p:nvSpPr>
        <p:spPr>
          <a:xfrm>
            <a:off x="5334249" y="3980755"/>
            <a:ext cx="15504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/>
              <a:t>mp2mp B-VLAN</a:t>
            </a:r>
            <a:endParaRPr lang="en-GB" sz="1400" b="1" dirty="0"/>
          </a:p>
        </p:txBody>
      </p:sp>
      <p:cxnSp>
        <p:nvCxnSpPr>
          <p:cNvPr id="231" name="Straight Arrow Connector 230"/>
          <p:cNvCxnSpPr/>
          <p:nvPr/>
        </p:nvCxnSpPr>
        <p:spPr bwMode="auto">
          <a:xfrm>
            <a:off x="5223679" y="6540525"/>
            <a:ext cx="2016224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232" name="TextBox 231"/>
          <p:cNvSpPr txBox="1"/>
          <p:nvPr/>
        </p:nvSpPr>
        <p:spPr>
          <a:xfrm>
            <a:off x="5406257" y="6520780"/>
            <a:ext cx="15504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/>
              <a:t>mp2mp B-VLAN</a:t>
            </a:r>
            <a:endParaRPr lang="en-GB" sz="1400" b="1" dirty="0"/>
          </a:p>
        </p:txBody>
      </p:sp>
      <p:cxnSp>
        <p:nvCxnSpPr>
          <p:cNvPr id="233" name="Straight Arrow Connector 232"/>
          <p:cNvCxnSpPr>
            <a:stCxn id="154" idx="1"/>
          </p:cNvCxnSpPr>
          <p:nvPr/>
        </p:nvCxnSpPr>
        <p:spPr bwMode="auto">
          <a:xfrm flipH="1" flipV="1">
            <a:off x="8431931" y="3928492"/>
            <a:ext cx="14820" cy="1274383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234" name="TextBox 233"/>
          <p:cNvSpPr txBox="1"/>
          <p:nvPr/>
        </p:nvSpPr>
        <p:spPr>
          <a:xfrm rot="5400000">
            <a:off x="7785761" y="4400991"/>
            <a:ext cx="16001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/>
              <a:t>mp2mp B-VLAN </a:t>
            </a:r>
            <a:endParaRPr lang="en-GB" sz="1400" b="1" dirty="0"/>
          </a:p>
        </p:txBody>
      </p:sp>
      <p:cxnSp>
        <p:nvCxnSpPr>
          <p:cNvPr id="239" name="Straight Arrow Connector 238"/>
          <p:cNvCxnSpPr/>
          <p:nvPr/>
        </p:nvCxnSpPr>
        <p:spPr bwMode="auto">
          <a:xfrm flipV="1">
            <a:off x="7135787" y="6520780"/>
            <a:ext cx="360040" cy="7920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240" name="Straight Arrow Connector 239"/>
          <p:cNvCxnSpPr/>
          <p:nvPr/>
        </p:nvCxnSpPr>
        <p:spPr bwMode="auto">
          <a:xfrm flipV="1">
            <a:off x="7135787" y="6520780"/>
            <a:ext cx="1008112" cy="7920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243" name="Straight Arrow Connector 242"/>
          <p:cNvCxnSpPr/>
          <p:nvPr/>
        </p:nvCxnSpPr>
        <p:spPr bwMode="auto">
          <a:xfrm flipV="1">
            <a:off x="7135787" y="4072508"/>
            <a:ext cx="936104" cy="324036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245" name="Straight Arrow Connector 244"/>
          <p:cNvCxnSpPr/>
          <p:nvPr/>
        </p:nvCxnSpPr>
        <p:spPr bwMode="auto">
          <a:xfrm flipV="1">
            <a:off x="7135787" y="4000500"/>
            <a:ext cx="360040" cy="331236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247" name="Straight Arrow Connector 246"/>
          <p:cNvCxnSpPr/>
          <p:nvPr/>
        </p:nvCxnSpPr>
        <p:spPr bwMode="auto">
          <a:xfrm flipH="1" flipV="1">
            <a:off x="4831531" y="4000500"/>
            <a:ext cx="2304256" cy="331236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249" name="TextBox 248"/>
          <p:cNvSpPr txBox="1"/>
          <p:nvPr/>
        </p:nvSpPr>
        <p:spPr>
          <a:xfrm>
            <a:off x="5983659" y="7312868"/>
            <a:ext cx="2577822" cy="338554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</a:rPr>
              <a:t>I-SID Translation locations</a:t>
            </a:r>
            <a:endParaRPr lang="en-GB" sz="1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PBB network</a:t>
            </a:r>
            <a:br>
              <a:rPr lang="en-US" dirty="0" smtClean="0"/>
            </a:br>
            <a:r>
              <a:rPr lang="en-US" sz="2800" i="1" dirty="0" smtClean="0"/>
              <a:t>EVC(C-VLAN) via EC1(S-VLAN) over EC2(BSI)</a:t>
            </a:r>
            <a:endParaRPr lang="en-GB" dirty="0"/>
          </a:p>
        </p:txBody>
      </p:sp>
      <p:grpSp>
        <p:nvGrpSpPr>
          <p:cNvPr id="8" name="Group 209"/>
          <p:cNvGrpSpPr/>
          <p:nvPr/>
        </p:nvGrpSpPr>
        <p:grpSpPr>
          <a:xfrm>
            <a:off x="3160339" y="1928798"/>
            <a:ext cx="7143800" cy="5429288"/>
            <a:chOff x="1549373" y="1428732"/>
            <a:chExt cx="7143800" cy="5429288"/>
          </a:xfrm>
        </p:grpSpPr>
        <p:sp>
          <p:nvSpPr>
            <p:cNvPr id="209" name="Cloud 208"/>
            <p:cNvSpPr/>
            <p:nvPr/>
          </p:nvSpPr>
          <p:spPr bwMode="auto">
            <a:xfrm>
              <a:off x="6335719" y="1428732"/>
              <a:ext cx="2357454" cy="5429288"/>
            </a:xfrm>
            <a:prstGeom prst="cloud">
              <a:avLst/>
            </a:prstGeom>
            <a:solidFill>
              <a:srgbClr val="CCE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08" name="Cloud 207"/>
            <p:cNvSpPr/>
            <p:nvPr/>
          </p:nvSpPr>
          <p:spPr bwMode="auto">
            <a:xfrm>
              <a:off x="3049571" y="4214814"/>
              <a:ext cx="3143272" cy="2428892"/>
            </a:xfrm>
            <a:prstGeom prst="cloud">
              <a:avLst/>
            </a:prstGeom>
            <a:solidFill>
              <a:srgbClr val="CCE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07" name="Cloud 206"/>
            <p:cNvSpPr/>
            <p:nvPr/>
          </p:nvSpPr>
          <p:spPr bwMode="auto">
            <a:xfrm>
              <a:off x="2835257" y="1643046"/>
              <a:ext cx="3357586" cy="2428892"/>
            </a:xfrm>
            <a:prstGeom prst="cloud">
              <a:avLst/>
            </a:prstGeom>
            <a:solidFill>
              <a:srgbClr val="CCE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" name="Rectangle 3"/>
            <p:cNvSpPr/>
            <p:nvPr/>
          </p:nvSpPr>
          <p:spPr bwMode="auto">
            <a:xfrm>
              <a:off x="2049439" y="1714484"/>
              <a:ext cx="714380" cy="7858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PEB</a:t>
              </a:r>
              <a:endParaRPr kumimoji="0" lang="en-GB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" name="Rectangle 4"/>
            <p:cNvSpPr/>
            <p:nvPr/>
          </p:nvSpPr>
          <p:spPr bwMode="auto">
            <a:xfrm>
              <a:off x="2549505" y="2285988"/>
              <a:ext cx="214314" cy="214314"/>
            </a:xfrm>
            <a:prstGeom prst="rect">
              <a:avLst/>
            </a:prstGeom>
            <a:solidFill>
              <a:srgbClr val="FF99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2049439" y="3143244"/>
              <a:ext cx="714380" cy="7858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I-BEB</a:t>
              </a:r>
              <a:endParaRPr kumimoji="0" lang="en-GB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2549505" y="3714748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2549505" y="2000236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2549505" y="3428996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2549505" y="3143244"/>
              <a:ext cx="214314" cy="214314"/>
            </a:xfrm>
            <a:prstGeom prst="rect">
              <a:avLst/>
            </a:prstGeom>
            <a:solidFill>
              <a:srgbClr val="CC99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2549505" y="1714484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2049439" y="2285988"/>
              <a:ext cx="214314" cy="214314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2049439" y="3428996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2049439" y="2000236"/>
              <a:ext cx="214314" cy="214314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2049439" y="3714748"/>
              <a:ext cx="214314" cy="214314"/>
            </a:xfrm>
            <a:prstGeom prst="rect">
              <a:avLst/>
            </a:prstGeom>
            <a:solidFill>
              <a:srgbClr val="66FF66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2049439" y="3143244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2049439" y="1714484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4192579" y="2571740"/>
              <a:ext cx="714380" cy="7858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>
                  <a:latin typeface="Arial" charset="0"/>
                </a:rPr>
                <a:t>BC</a:t>
              </a:r>
              <a:r>
                <a:rPr kumimoji="0" lang="en-US" sz="14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B</a:t>
              </a:r>
              <a:endParaRPr kumimoji="0" lang="en-GB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4692645" y="3143244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3121009" y="2285988"/>
              <a:ext cx="714380" cy="107157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(I)B-BEB</a:t>
              </a:r>
              <a:endParaRPr kumimoji="0" lang="en-GB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3621075" y="3143244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4692645" y="2857492"/>
              <a:ext cx="214314" cy="214314"/>
            </a:xfrm>
            <a:prstGeom prst="rect">
              <a:avLst/>
            </a:prstGeom>
            <a:solidFill>
              <a:srgbClr val="FF99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7" name="Rectangle 26"/>
            <p:cNvSpPr/>
            <p:nvPr/>
          </p:nvSpPr>
          <p:spPr bwMode="auto">
            <a:xfrm>
              <a:off x="3621075" y="2857492"/>
              <a:ext cx="214314" cy="214314"/>
            </a:xfrm>
            <a:prstGeom prst="rect">
              <a:avLst/>
            </a:prstGeom>
            <a:solidFill>
              <a:srgbClr val="FF99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8" name="Rectangle 27"/>
            <p:cNvSpPr/>
            <p:nvPr/>
          </p:nvSpPr>
          <p:spPr bwMode="auto">
            <a:xfrm>
              <a:off x="3621075" y="257174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9" name="Rectangle 28"/>
            <p:cNvSpPr/>
            <p:nvPr/>
          </p:nvSpPr>
          <p:spPr bwMode="auto">
            <a:xfrm>
              <a:off x="4692645" y="257174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0" name="Rectangle 29"/>
            <p:cNvSpPr/>
            <p:nvPr/>
          </p:nvSpPr>
          <p:spPr bwMode="auto">
            <a:xfrm>
              <a:off x="4192579" y="3143244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1" name="Rectangle 30"/>
            <p:cNvSpPr/>
            <p:nvPr/>
          </p:nvSpPr>
          <p:spPr bwMode="auto">
            <a:xfrm>
              <a:off x="3121009" y="3143244"/>
              <a:ext cx="214314" cy="214314"/>
            </a:xfrm>
            <a:prstGeom prst="rect">
              <a:avLst/>
            </a:prstGeom>
            <a:solidFill>
              <a:srgbClr val="FF99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2" name="Rectangle 31"/>
            <p:cNvSpPr/>
            <p:nvPr/>
          </p:nvSpPr>
          <p:spPr bwMode="auto">
            <a:xfrm>
              <a:off x="4192579" y="2857492"/>
              <a:ext cx="214314" cy="214314"/>
            </a:xfrm>
            <a:prstGeom prst="rect">
              <a:avLst/>
            </a:prstGeom>
            <a:solidFill>
              <a:srgbClr val="FF99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3" name="Rectangle 32"/>
            <p:cNvSpPr/>
            <p:nvPr/>
          </p:nvSpPr>
          <p:spPr bwMode="auto">
            <a:xfrm>
              <a:off x="3121009" y="2857492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4" name="Rectangle 33"/>
            <p:cNvSpPr/>
            <p:nvPr/>
          </p:nvSpPr>
          <p:spPr bwMode="auto">
            <a:xfrm>
              <a:off x="3121009" y="2285988"/>
              <a:ext cx="214314" cy="214314"/>
            </a:xfrm>
            <a:prstGeom prst="rect">
              <a:avLst/>
            </a:prstGeom>
            <a:solidFill>
              <a:srgbClr val="66FF66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4192579" y="257174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37" name="Straight Connector 36"/>
            <p:cNvCxnSpPr>
              <a:stCxn id="5" idx="3"/>
              <a:endCxn id="34" idx="1"/>
            </p:cNvCxnSpPr>
            <p:nvPr/>
          </p:nvCxnSpPr>
          <p:spPr bwMode="auto">
            <a:xfrm>
              <a:off x="2763819" y="2393145"/>
              <a:ext cx="35719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9" name="Straight Connector 38"/>
            <p:cNvCxnSpPr>
              <a:stCxn id="14" idx="3"/>
              <a:endCxn id="31" idx="1"/>
            </p:cNvCxnSpPr>
            <p:nvPr/>
          </p:nvCxnSpPr>
          <p:spPr bwMode="auto">
            <a:xfrm>
              <a:off x="2763819" y="3250401"/>
              <a:ext cx="35719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1" name="Straight Connector 40"/>
            <p:cNvCxnSpPr>
              <a:stCxn id="27" idx="3"/>
              <a:endCxn id="32" idx="1"/>
            </p:cNvCxnSpPr>
            <p:nvPr/>
          </p:nvCxnSpPr>
          <p:spPr bwMode="auto">
            <a:xfrm>
              <a:off x="3835389" y="2964649"/>
              <a:ext cx="35719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2" name="TextBox 41"/>
            <p:cNvSpPr txBox="1"/>
            <p:nvPr/>
          </p:nvSpPr>
          <p:spPr>
            <a:xfrm>
              <a:off x="2978133" y="3310262"/>
              <a:ext cx="48442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 smtClean="0"/>
                <a:t>CBP</a:t>
              </a:r>
              <a:endParaRPr lang="en-GB" sz="1100" b="1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2978133" y="2071674"/>
              <a:ext cx="48442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 smtClean="0"/>
                <a:t>CNP</a:t>
              </a:r>
              <a:endParaRPr lang="en-GB" sz="1100" b="1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2478067" y="2928930"/>
              <a:ext cx="41229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 smtClean="0"/>
                <a:t>PIP</a:t>
              </a:r>
              <a:endParaRPr lang="en-GB" sz="1100" b="1" dirty="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2430282" y="2453006"/>
              <a:ext cx="47641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 smtClean="0"/>
                <a:t>PNP</a:t>
              </a:r>
              <a:endParaRPr lang="en-GB" sz="1100" b="1" dirty="0"/>
            </a:p>
          </p:txBody>
        </p:sp>
        <p:sp>
          <p:nvSpPr>
            <p:cNvPr id="47" name="Rectangle 46"/>
            <p:cNvSpPr/>
            <p:nvPr/>
          </p:nvSpPr>
          <p:spPr bwMode="auto">
            <a:xfrm>
              <a:off x="3621075" y="2285988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8" name="Rectangle 47"/>
            <p:cNvSpPr/>
            <p:nvPr/>
          </p:nvSpPr>
          <p:spPr bwMode="auto">
            <a:xfrm>
              <a:off x="3121009" y="257174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2" name="Rectangle 51"/>
            <p:cNvSpPr/>
            <p:nvPr/>
          </p:nvSpPr>
          <p:spPr bwMode="auto">
            <a:xfrm>
              <a:off x="5264149" y="2285988"/>
              <a:ext cx="714380" cy="107157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(I)B-BEB</a:t>
              </a:r>
              <a:endParaRPr kumimoji="0" lang="en-GB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3" name="Rectangle 52"/>
            <p:cNvSpPr/>
            <p:nvPr/>
          </p:nvSpPr>
          <p:spPr bwMode="auto">
            <a:xfrm>
              <a:off x="5764215" y="3143244"/>
              <a:ext cx="214314" cy="214314"/>
            </a:xfrm>
            <a:prstGeom prst="rect">
              <a:avLst/>
            </a:prstGeom>
            <a:solidFill>
              <a:srgbClr val="FF99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4" name="Rectangle 53"/>
            <p:cNvSpPr/>
            <p:nvPr/>
          </p:nvSpPr>
          <p:spPr bwMode="auto">
            <a:xfrm>
              <a:off x="5764215" y="2857492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5" name="Rectangle 54"/>
            <p:cNvSpPr/>
            <p:nvPr/>
          </p:nvSpPr>
          <p:spPr bwMode="auto">
            <a:xfrm>
              <a:off x="5764215" y="257174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6" name="Rectangle 55"/>
            <p:cNvSpPr/>
            <p:nvPr/>
          </p:nvSpPr>
          <p:spPr bwMode="auto">
            <a:xfrm>
              <a:off x="5264149" y="3143244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7" name="Rectangle 56"/>
            <p:cNvSpPr/>
            <p:nvPr/>
          </p:nvSpPr>
          <p:spPr bwMode="auto">
            <a:xfrm>
              <a:off x="5264149" y="2857492"/>
              <a:ext cx="214314" cy="214314"/>
            </a:xfrm>
            <a:prstGeom prst="rect">
              <a:avLst/>
            </a:prstGeom>
            <a:solidFill>
              <a:srgbClr val="FF99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8" name="Rectangle 57"/>
            <p:cNvSpPr/>
            <p:nvPr/>
          </p:nvSpPr>
          <p:spPr bwMode="auto">
            <a:xfrm>
              <a:off x="5264149" y="2285988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9" name="Rectangle 58"/>
            <p:cNvSpPr/>
            <p:nvPr/>
          </p:nvSpPr>
          <p:spPr bwMode="auto">
            <a:xfrm>
              <a:off x="5764215" y="2285988"/>
              <a:ext cx="214314" cy="214314"/>
            </a:xfrm>
            <a:prstGeom prst="rect">
              <a:avLst/>
            </a:prstGeom>
            <a:solidFill>
              <a:srgbClr val="66FF66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0" name="Rectangle 59"/>
            <p:cNvSpPr/>
            <p:nvPr/>
          </p:nvSpPr>
          <p:spPr bwMode="auto">
            <a:xfrm>
              <a:off x="5264149" y="257174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1" name="Rectangle 60"/>
            <p:cNvSpPr/>
            <p:nvPr/>
          </p:nvSpPr>
          <p:spPr bwMode="auto">
            <a:xfrm>
              <a:off x="6407157" y="2285988"/>
              <a:ext cx="714380" cy="107157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(I)B-BEB</a:t>
              </a:r>
              <a:endParaRPr kumimoji="0" lang="en-GB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2" name="Rectangle 61"/>
            <p:cNvSpPr/>
            <p:nvPr/>
          </p:nvSpPr>
          <p:spPr bwMode="auto">
            <a:xfrm>
              <a:off x="6907223" y="3143244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3" name="Rectangle 62"/>
            <p:cNvSpPr/>
            <p:nvPr/>
          </p:nvSpPr>
          <p:spPr bwMode="auto">
            <a:xfrm>
              <a:off x="6907223" y="2857492"/>
              <a:ext cx="214314" cy="214314"/>
            </a:xfrm>
            <a:prstGeom prst="rect">
              <a:avLst/>
            </a:prstGeom>
            <a:solidFill>
              <a:srgbClr val="FF99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4" name="Rectangle 63"/>
            <p:cNvSpPr/>
            <p:nvPr/>
          </p:nvSpPr>
          <p:spPr bwMode="auto">
            <a:xfrm>
              <a:off x="6907223" y="257174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5" name="Rectangle 64"/>
            <p:cNvSpPr/>
            <p:nvPr/>
          </p:nvSpPr>
          <p:spPr bwMode="auto">
            <a:xfrm>
              <a:off x="6407157" y="3143244"/>
              <a:ext cx="214314" cy="214314"/>
            </a:xfrm>
            <a:prstGeom prst="rect">
              <a:avLst/>
            </a:prstGeom>
            <a:solidFill>
              <a:srgbClr val="FF99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6" name="Rectangle 65"/>
            <p:cNvSpPr/>
            <p:nvPr/>
          </p:nvSpPr>
          <p:spPr bwMode="auto">
            <a:xfrm>
              <a:off x="6407157" y="2857492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7" name="Rectangle 66"/>
            <p:cNvSpPr/>
            <p:nvPr/>
          </p:nvSpPr>
          <p:spPr bwMode="auto">
            <a:xfrm>
              <a:off x="6407157" y="2285988"/>
              <a:ext cx="214314" cy="214314"/>
            </a:xfrm>
            <a:prstGeom prst="rect">
              <a:avLst/>
            </a:prstGeom>
            <a:solidFill>
              <a:srgbClr val="66FF66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8" name="Rectangle 67"/>
            <p:cNvSpPr/>
            <p:nvPr/>
          </p:nvSpPr>
          <p:spPr bwMode="auto">
            <a:xfrm>
              <a:off x="6907223" y="2285988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9" name="Rectangle 68"/>
            <p:cNvSpPr/>
            <p:nvPr/>
          </p:nvSpPr>
          <p:spPr bwMode="auto">
            <a:xfrm>
              <a:off x="6407157" y="257174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1" name="Rectangle 70"/>
            <p:cNvSpPr/>
            <p:nvPr/>
          </p:nvSpPr>
          <p:spPr bwMode="auto">
            <a:xfrm>
              <a:off x="7550165" y="2571740"/>
              <a:ext cx="714380" cy="7858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>
                  <a:latin typeface="Arial" charset="0"/>
                </a:rPr>
                <a:t>BC</a:t>
              </a:r>
              <a:r>
                <a:rPr kumimoji="0" lang="en-US" sz="14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B</a:t>
              </a:r>
              <a:endParaRPr kumimoji="0" lang="en-GB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2" name="Rectangle 71"/>
            <p:cNvSpPr/>
            <p:nvPr/>
          </p:nvSpPr>
          <p:spPr bwMode="auto">
            <a:xfrm>
              <a:off x="8050231" y="3143244"/>
              <a:ext cx="214314" cy="214314"/>
            </a:xfrm>
            <a:prstGeom prst="rect">
              <a:avLst/>
            </a:prstGeom>
            <a:solidFill>
              <a:srgbClr val="FF99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3" name="Rectangle 72"/>
            <p:cNvSpPr/>
            <p:nvPr/>
          </p:nvSpPr>
          <p:spPr bwMode="auto">
            <a:xfrm>
              <a:off x="8050231" y="2857492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4" name="Rectangle 73"/>
            <p:cNvSpPr/>
            <p:nvPr/>
          </p:nvSpPr>
          <p:spPr bwMode="auto">
            <a:xfrm>
              <a:off x="8050231" y="257174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5" name="Rectangle 74"/>
            <p:cNvSpPr/>
            <p:nvPr/>
          </p:nvSpPr>
          <p:spPr bwMode="auto">
            <a:xfrm>
              <a:off x="7550165" y="3143244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6" name="Rectangle 75"/>
            <p:cNvSpPr/>
            <p:nvPr/>
          </p:nvSpPr>
          <p:spPr bwMode="auto">
            <a:xfrm>
              <a:off x="7550165" y="2857492"/>
              <a:ext cx="214314" cy="214314"/>
            </a:xfrm>
            <a:prstGeom prst="rect">
              <a:avLst/>
            </a:prstGeom>
            <a:solidFill>
              <a:srgbClr val="FF99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7" name="Rectangle 76"/>
            <p:cNvSpPr/>
            <p:nvPr/>
          </p:nvSpPr>
          <p:spPr bwMode="auto">
            <a:xfrm>
              <a:off x="7550165" y="257174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79" name="Straight Connector 78"/>
            <p:cNvCxnSpPr>
              <a:stCxn id="26" idx="3"/>
              <a:endCxn id="57" idx="1"/>
            </p:cNvCxnSpPr>
            <p:nvPr/>
          </p:nvCxnSpPr>
          <p:spPr bwMode="auto">
            <a:xfrm>
              <a:off x="4906959" y="2964649"/>
              <a:ext cx="35719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1" name="Straight Connector 80"/>
            <p:cNvCxnSpPr>
              <a:stCxn id="59" idx="3"/>
              <a:endCxn id="67" idx="1"/>
            </p:cNvCxnSpPr>
            <p:nvPr/>
          </p:nvCxnSpPr>
          <p:spPr bwMode="auto">
            <a:xfrm>
              <a:off x="5978529" y="2393145"/>
              <a:ext cx="42862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3" name="Straight Connector 82"/>
            <p:cNvCxnSpPr>
              <a:stCxn id="53" idx="3"/>
              <a:endCxn id="65" idx="1"/>
            </p:cNvCxnSpPr>
            <p:nvPr/>
          </p:nvCxnSpPr>
          <p:spPr bwMode="auto">
            <a:xfrm>
              <a:off x="5978529" y="3250401"/>
              <a:ext cx="42862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5" name="Straight Connector 84"/>
            <p:cNvCxnSpPr>
              <a:stCxn id="63" idx="3"/>
              <a:endCxn id="76" idx="1"/>
            </p:cNvCxnSpPr>
            <p:nvPr/>
          </p:nvCxnSpPr>
          <p:spPr bwMode="auto">
            <a:xfrm>
              <a:off x="7121537" y="2964649"/>
              <a:ext cx="42862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86" name="TextBox 85"/>
            <p:cNvSpPr txBox="1"/>
            <p:nvPr/>
          </p:nvSpPr>
          <p:spPr>
            <a:xfrm>
              <a:off x="5621339" y="3310262"/>
              <a:ext cx="48442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 smtClean="0"/>
                <a:t>CBP</a:t>
              </a:r>
              <a:endParaRPr lang="en-GB" sz="1100" b="1" dirty="0"/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5621339" y="2071674"/>
              <a:ext cx="48442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 smtClean="0"/>
                <a:t>CNP</a:t>
              </a:r>
              <a:endParaRPr lang="en-GB" sz="1100" b="1" dirty="0"/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6264281" y="3310262"/>
              <a:ext cx="48442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 smtClean="0"/>
                <a:t>CBP</a:t>
              </a:r>
              <a:endParaRPr lang="en-GB" sz="1100" b="1" dirty="0"/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6264281" y="2071674"/>
              <a:ext cx="48442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 smtClean="0"/>
                <a:t>CNP</a:t>
              </a:r>
              <a:endParaRPr lang="en-GB" sz="1100" b="1" dirty="0"/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2838463" y="3000368"/>
              <a:ext cx="22794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CC00CC"/>
                  </a:solidFill>
                </a:rPr>
                <a:t>I</a:t>
              </a:r>
              <a:endParaRPr lang="en-GB" sz="1200" dirty="0">
                <a:solidFill>
                  <a:srgbClr val="CC00CC"/>
                </a:solidFill>
              </a:endParaRPr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2824934" y="2335401"/>
              <a:ext cx="2872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CC00CC"/>
                  </a:solidFill>
                </a:rPr>
                <a:t>S</a:t>
              </a:r>
              <a:endParaRPr lang="en-GB" sz="1200" dirty="0">
                <a:solidFill>
                  <a:srgbClr val="CC00CC"/>
                </a:solidFill>
              </a:endParaRPr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6100557" y="3009121"/>
              <a:ext cx="22794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CC00CC"/>
                  </a:solidFill>
                </a:rPr>
                <a:t>I</a:t>
              </a:r>
              <a:endParaRPr lang="en-GB" sz="1200" dirty="0">
                <a:solidFill>
                  <a:srgbClr val="CC00CC"/>
                </a:solidFill>
              </a:endParaRPr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6049967" y="2357426"/>
              <a:ext cx="2872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CC00CC"/>
                  </a:solidFill>
                </a:rPr>
                <a:t>S</a:t>
              </a:r>
              <a:endParaRPr lang="en-GB" sz="1200" dirty="0">
                <a:solidFill>
                  <a:srgbClr val="CC00CC"/>
                </a:solidFill>
              </a:endParaRPr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3805629" y="2928930"/>
              <a:ext cx="43313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CC00CC"/>
                  </a:solidFill>
                </a:rPr>
                <a:t>B(I)</a:t>
              </a:r>
              <a:endParaRPr lang="en-GB" sz="1200" dirty="0">
                <a:solidFill>
                  <a:srgbClr val="CC00CC"/>
                </a:solidFill>
              </a:endParaRPr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4877199" y="2928930"/>
              <a:ext cx="43313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CC00CC"/>
                  </a:solidFill>
                </a:rPr>
                <a:t>B(I)</a:t>
              </a:r>
              <a:endParaRPr lang="en-GB" sz="1200" dirty="0">
                <a:solidFill>
                  <a:srgbClr val="CC00CC"/>
                </a:solidFill>
              </a:endParaRPr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7141182" y="2947566"/>
              <a:ext cx="43313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CC00CC"/>
                  </a:solidFill>
                </a:rPr>
                <a:t>B(I)</a:t>
              </a:r>
              <a:endParaRPr lang="en-GB" sz="1200" dirty="0">
                <a:solidFill>
                  <a:srgbClr val="CC00CC"/>
                </a:solidFill>
              </a:endParaRPr>
            </a:p>
          </p:txBody>
        </p:sp>
        <p:sp>
          <p:nvSpPr>
            <p:cNvPr id="101" name="Rectangle 100"/>
            <p:cNvSpPr/>
            <p:nvPr/>
          </p:nvSpPr>
          <p:spPr bwMode="auto">
            <a:xfrm>
              <a:off x="1549373" y="2000236"/>
              <a:ext cx="71438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103" name="Straight Connector 102"/>
            <p:cNvCxnSpPr>
              <a:stCxn id="18" idx="1"/>
              <a:endCxn id="101" idx="3"/>
            </p:cNvCxnSpPr>
            <p:nvPr/>
          </p:nvCxnSpPr>
          <p:spPr bwMode="auto">
            <a:xfrm rot="10800000">
              <a:off x="1620811" y="2107393"/>
              <a:ext cx="42862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5" name="Straight Connector 104"/>
            <p:cNvCxnSpPr/>
            <p:nvPr/>
          </p:nvCxnSpPr>
          <p:spPr bwMode="auto">
            <a:xfrm rot="5400000">
              <a:off x="1727968" y="2107393"/>
              <a:ext cx="21431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6" name="Straight Connector 105"/>
            <p:cNvCxnSpPr/>
            <p:nvPr/>
          </p:nvCxnSpPr>
          <p:spPr bwMode="auto">
            <a:xfrm rot="5400000">
              <a:off x="1697417" y="2107393"/>
              <a:ext cx="21431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07" name="TextBox 106"/>
            <p:cNvSpPr txBox="1"/>
            <p:nvPr/>
          </p:nvSpPr>
          <p:spPr>
            <a:xfrm>
              <a:off x="1620811" y="1785922"/>
              <a:ext cx="35719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dirty="0" smtClean="0"/>
                <a:t>UNI</a:t>
              </a:r>
              <a:endParaRPr lang="en-GB" sz="1200" dirty="0"/>
            </a:p>
          </p:txBody>
        </p:sp>
        <p:sp>
          <p:nvSpPr>
            <p:cNvPr id="108" name="Rectangle 107"/>
            <p:cNvSpPr/>
            <p:nvPr/>
          </p:nvSpPr>
          <p:spPr bwMode="auto">
            <a:xfrm>
              <a:off x="1549373" y="3714748"/>
              <a:ext cx="71438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109" name="Straight Connector 108"/>
            <p:cNvCxnSpPr>
              <a:stCxn id="19" idx="1"/>
              <a:endCxn id="108" idx="3"/>
            </p:cNvCxnSpPr>
            <p:nvPr/>
          </p:nvCxnSpPr>
          <p:spPr bwMode="auto">
            <a:xfrm rot="10800000">
              <a:off x="1620811" y="3821905"/>
              <a:ext cx="42862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0" name="Straight Connector 109"/>
            <p:cNvCxnSpPr/>
            <p:nvPr/>
          </p:nvCxnSpPr>
          <p:spPr bwMode="auto">
            <a:xfrm rot="5400000">
              <a:off x="1727968" y="3821905"/>
              <a:ext cx="21431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1" name="Straight Connector 110"/>
            <p:cNvCxnSpPr/>
            <p:nvPr/>
          </p:nvCxnSpPr>
          <p:spPr bwMode="auto">
            <a:xfrm rot="5400000">
              <a:off x="1697417" y="3821905"/>
              <a:ext cx="21431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2" name="TextBox 111"/>
            <p:cNvSpPr txBox="1"/>
            <p:nvPr/>
          </p:nvSpPr>
          <p:spPr>
            <a:xfrm>
              <a:off x="1620811" y="3500434"/>
              <a:ext cx="35719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dirty="0" smtClean="0"/>
                <a:t>UNI</a:t>
              </a:r>
              <a:endParaRPr lang="en-GB" sz="1200" dirty="0"/>
            </a:p>
          </p:txBody>
        </p:sp>
        <p:sp>
          <p:nvSpPr>
            <p:cNvPr id="114" name="Rectangle 113"/>
            <p:cNvSpPr/>
            <p:nvPr/>
          </p:nvSpPr>
          <p:spPr bwMode="auto">
            <a:xfrm>
              <a:off x="1549373" y="2285988"/>
              <a:ext cx="71438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115" name="Straight Connector 114"/>
            <p:cNvCxnSpPr>
              <a:stCxn id="16" idx="1"/>
              <a:endCxn id="114" idx="3"/>
            </p:cNvCxnSpPr>
            <p:nvPr/>
          </p:nvCxnSpPr>
          <p:spPr bwMode="auto">
            <a:xfrm rot="10800000">
              <a:off x="1620811" y="2393145"/>
              <a:ext cx="42862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6" name="Straight Connector 115"/>
            <p:cNvCxnSpPr/>
            <p:nvPr/>
          </p:nvCxnSpPr>
          <p:spPr bwMode="auto">
            <a:xfrm rot="5400000">
              <a:off x="1727968" y="2393145"/>
              <a:ext cx="21431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7" name="Straight Connector 116"/>
            <p:cNvCxnSpPr/>
            <p:nvPr/>
          </p:nvCxnSpPr>
          <p:spPr bwMode="auto">
            <a:xfrm rot="5400000">
              <a:off x="1697417" y="2393145"/>
              <a:ext cx="21431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8" name="TextBox 117"/>
            <p:cNvSpPr txBox="1"/>
            <p:nvPr/>
          </p:nvSpPr>
          <p:spPr>
            <a:xfrm>
              <a:off x="1620811" y="2529950"/>
              <a:ext cx="35719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dirty="0" smtClean="0"/>
                <a:t>UNI</a:t>
              </a:r>
              <a:endParaRPr lang="en-GB" sz="1200" dirty="0"/>
            </a:p>
          </p:txBody>
        </p:sp>
        <p:cxnSp>
          <p:nvCxnSpPr>
            <p:cNvPr id="127" name="Straight Connector 126"/>
            <p:cNvCxnSpPr>
              <a:stCxn id="72" idx="2"/>
              <a:endCxn id="126" idx="0"/>
            </p:cNvCxnSpPr>
            <p:nvPr/>
          </p:nvCxnSpPr>
          <p:spPr bwMode="auto">
            <a:xfrm rot="5400000">
              <a:off x="7300132" y="4214814"/>
              <a:ext cx="1714512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28" name="TextBox 127"/>
            <p:cNvSpPr txBox="1"/>
            <p:nvPr/>
          </p:nvSpPr>
          <p:spPr>
            <a:xfrm>
              <a:off x="8121669" y="4009253"/>
              <a:ext cx="43313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CC00CC"/>
                  </a:solidFill>
                </a:rPr>
                <a:t>B(I)</a:t>
              </a:r>
              <a:endParaRPr lang="en-GB" sz="1200" dirty="0">
                <a:solidFill>
                  <a:srgbClr val="CC00CC"/>
                </a:solidFill>
              </a:endParaRPr>
            </a:p>
          </p:txBody>
        </p:sp>
        <p:sp>
          <p:nvSpPr>
            <p:cNvPr id="120" name="Rectangle 119"/>
            <p:cNvSpPr/>
            <p:nvPr/>
          </p:nvSpPr>
          <p:spPr bwMode="auto">
            <a:xfrm flipH="1">
              <a:off x="7550165" y="5072070"/>
              <a:ext cx="714380" cy="7858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>
                  <a:latin typeface="Arial" charset="0"/>
                </a:rPr>
                <a:t>BC</a:t>
              </a:r>
              <a:r>
                <a:rPr kumimoji="0" lang="en-US" sz="14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B</a:t>
              </a:r>
              <a:endParaRPr kumimoji="0" lang="en-GB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21" name="Rectangle 120"/>
            <p:cNvSpPr/>
            <p:nvPr/>
          </p:nvSpPr>
          <p:spPr bwMode="auto">
            <a:xfrm flipH="1">
              <a:off x="7550165" y="5643574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22" name="Rectangle 121"/>
            <p:cNvSpPr/>
            <p:nvPr/>
          </p:nvSpPr>
          <p:spPr bwMode="auto">
            <a:xfrm flipH="1">
              <a:off x="7550165" y="5357822"/>
              <a:ext cx="214314" cy="214314"/>
            </a:xfrm>
            <a:prstGeom prst="rect">
              <a:avLst/>
            </a:prstGeom>
            <a:solidFill>
              <a:srgbClr val="FF99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23" name="Rectangle 122"/>
            <p:cNvSpPr/>
            <p:nvPr/>
          </p:nvSpPr>
          <p:spPr bwMode="auto">
            <a:xfrm flipH="1">
              <a:off x="7550165" y="507207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24" name="Rectangle 123"/>
            <p:cNvSpPr/>
            <p:nvPr/>
          </p:nvSpPr>
          <p:spPr bwMode="auto">
            <a:xfrm flipH="1">
              <a:off x="8050231" y="5643574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25" name="Rectangle 124"/>
            <p:cNvSpPr/>
            <p:nvPr/>
          </p:nvSpPr>
          <p:spPr bwMode="auto">
            <a:xfrm flipH="1">
              <a:off x="8050231" y="5357822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26" name="Rectangle 125"/>
            <p:cNvSpPr/>
            <p:nvPr/>
          </p:nvSpPr>
          <p:spPr bwMode="auto">
            <a:xfrm flipH="1">
              <a:off x="8050231" y="5072070"/>
              <a:ext cx="214314" cy="214314"/>
            </a:xfrm>
            <a:prstGeom prst="rect">
              <a:avLst/>
            </a:prstGeom>
            <a:solidFill>
              <a:srgbClr val="FF99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2" name="Rectangle 131"/>
            <p:cNvSpPr/>
            <p:nvPr/>
          </p:nvSpPr>
          <p:spPr bwMode="auto">
            <a:xfrm flipH="1">
              <a:off x="6478595" y="4786318"/>
              <a:ext cx="714380" cy="107157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(I)B-BEB</a:t>
              </a:r>
              <a:endParaRPr kumimoji="0" lang="en-GB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3" name="Rectangle 132"/>
            <p:cNvSpPr/>
            <p:nvPr/>
          </p:nvSpPr>
          <p:spPr bwMode="auto">
            <a:xfrm flipH="1">
              <a:off x="6478595" y="5643574"/>
              <a:ext cx="214314" cy="214314"/>
            </a:xfrm>
            <a:prstGeom prst="rect">
              <a:avLst/>
            </a:prstGeom>
            <a:solidFill>
              <a:srgbClr val="FF99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4" name="Rectangle 133"/>
            <p:cNvSpPr/>
            <p:nvPr/>
          </p:nvSpPr>
          <p:spPr bwMode="auto">
            <a:xfrm flipH="1">
              <a:off x="6478595" y="5357822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5" name="Rectangle 134"/>
            <p:cNvSpPr/>
            <p:nvPr/>
          </p:nvSpPr>
          <p:spPr bwMode="auto">
            <a:xfrm flipH="1">
              <a:off x="6478595" y="507207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6" name="Rectangle 135"/>
            <p:cNvSpPr/>
            <p:nvPr/>
          </p:nvSpPr>
          <p:spPr bwMode="auto">
            <a:xfrm flipH="1">
              <a:off x="6978661" y="5643574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7" name="Rectangle 136"/>
            <p:cNvSpPr/>
            <p:nvPr/>
          </p:nvSpPr>
          <p:spPr bwMode="auto">
            <a:xfrm flipH="1">
              <a:off x="6978661" y="5357822"/>
              <a:ext cx="214314" cy="214314"/>
            </a:xfrm>
            <a:prstGeom prst="rect">
              <a:avLst/>
            </a:prstGeom>
            <a:solidFill>
              <a:srgbClr val="FF99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8" name="Rectangle 137"/>
            <p:cNvSpPr/>
            <p:nvPr/>
          </p:nvSpPr>
          <p:spPr bwMode="auto">
            <a:xfrm flipH="1">
              <a:off x="6978661" y="4786318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9" name="Rectangle 138"/>
            <p:cNvSpPr/>
            <p:nvPr/>
          </p:nvSpPr>
          <p:spPr bwMode="auto">
            <a:xfrm flipH="1">
              <a:off x="6478595" y="4786318"/>
              <a:ext cx="214314" cy="214314"/>
            </a:xfrm>
            <a:prstGeom prst="rect">
              <a:avLst/>
            </a:prstGeom>
            <a:solidFill>
              <a:srgbClr val="66FF66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40" name="Rectangle 139"/>
            <p:cNvSpPr/>
            <p:nvPr/>
          </p:nvSpPr>
          <p:spPr bwMode="auto">
            <a:xfrm flipH="1">
              <a:off x="6978661" y="507207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41" name="Rectangle 140"/>
            <p:cNvSpPr/>
            <p:nvPr/>
          </p:nvSpPr>
          <p:spPr bwMode="auto">
            <a:xfrm flipH="1">
              <a:off x="5335587" y="4786318"/>
              <a:ext cx="714380" cy="107157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(I)B-BEB</a:t>
              </a:r>
              <a:endParaRPr kumimoji="0" lang="en-GB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42" name="Rectangle 141"/>
            <p:cNvSpPr/>
            <p:nvPr/>
          </p:nvSpPr>
          <p:spPr bwMode="auto">
            <a:xfrm flipH="1">
              <a:off x="5335587" y="5643574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43" name="Rectangle 142"/>
            <p:cNvSpPr/>
            <p:nvPr/>
          </p:nvSpPr>
          <p:spPr bwMode="auto">
            <a:xfrm flipH="1">
              <a:off x="5335587" y="5357822"/>
              <a:ext cx="214314" cy="214314"/>
            </a:xfrm>
            <a:prstGeom prst="rect">
              <a:avLst/>
            </a:prstGeom>
            <a:solidFill>
              <a:srgbClr val="FF99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44" name="Rectangle 143"/>
            <p:cNvSpPr/>
            <p:nvPr/>
          </p:nvSpPr>
          <p:spPr bwMode="auto">
            <a:xfrm flipH="1">
              <a:off x="5335587" y="507207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45" name="Rectangle 144"/>
            <p:cNvSpPr/>
            <p:nvPr/>
          </p:nvSpPr>
          <p:spPr bwMode="auto">
            <a:xfrm flipH="1">
              <a:off x="5835653" y="5643574"/>
              <a:ext cx="214314" cy="214314"/>
            </a:xfrm>
            <a:prstGeom prst="rect">
              <a:avLst/>
            </a:prstGeom>
            <a:solidFill>
              <a:srgbClr val="FF99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46" name="Rectangle 145"/>
            <p:cNvSpPr/>
            <p:nvPr/>
          </p:nvSpPr>
          <p:spPr bwMode="auto">
            <a:xfrm flipH="1">
              <a:off x="5835653" y="5357822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47" name="Rectangle 146"/>
            <p:cNvSpPr/>
            <p:nvPr/>
          </p:nvSpPr>
          <p:spPr bwMode="auto">
            <a:xfrm flipH="1">
              <a:off x="5835653" y="4786318"/>
              <a:ext cx="214314" cy="214314"/>
            </a:xfrm>
            <a:prstGeom prst="rect">
              <a:avLst/>
            </a:prstGeom>
            <a:solidFill>
              <a:srgbClr val="66FF66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48" name="Rectangle 147"/>
            <p:cNvSpPr/>
            <p:nvPr/>
          </p:nvSpPr>
          <p:spPr bwMode="auto">
            <a:xfrm flipH="1">
              <a:off x="5335587" y="4786318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49" name="Rectangle 148"/>
            <p:cNvSpPr/>
            <p:nvPr/>
          </p:nvSpPr>
          <p:spPr bwMode="auto">
            <a:xfrm flipH="1">
              <a:off x="5835653" y="507207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150" name="Straight Connector 149"/>
            <p:cNvCxnSpPr>
              <a:stCxn id="122" idx="3"/>
              <a:endCxn id="137" idx="1"/>
            </p:cNvCxnSpPr>
            <p:nvPr/>
          </p:nvCxnSpPr>
          <p:spPr bwMode="auto">
            <a:xfrm flipH="1">
              <a:off x="7192975" y="5464979"/>
              <a:ext cx="35719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1" name="Straight Connector 150"/>
            <p:cNvCxnSpPr>
              <a:stCxn id="139" idx="3"/>
              <a:endCxn id="147" idx="1"/>
            </p:cNvCxnSpPr>
            <p:nvPr/>
          </p:nvCxnSpPr>
          <p:spPr bwMode="auto">
            <a:xfrm flipH="1">
              <a:off x="6049967" y="4893475"/>
              <a:ext cx="42862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2" name="Straight Connector 151"/>
            <p:cNvCxnSpPr>
              <a:stCxn id="133" idx="3"/>
              <a:endCxn id="145" idx="1"/>
            </p:cNvCxnSpPr>
            <p:nvPr/>
          </p:nvCxnSpPr>
          <p:spPr bwMode="auto">
            <a:xfrm flipH="1">
              <a:off x="6049967" y="5750731"/>
              <a:ext cx="42862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53" name="TextBox 152"/>
            <p:cNvSpPr txBox="1"/>
            <p:nvPr/>
          </p:nvSpPr>
          <p:spPr>
            <a:xfrm flipH="1">
              <a:off x="6397539" y="5810592"/>
              <a:ext cx="48442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 smtClean="0"/>
                <a:t>CBP</a:t>
              </a:r>
              <a:endParaRPr lang="en-GB" sz="1100" b="1" dirty="0"/>
            </a:p>
          </p:txBody>
        </p:sp>
        <p:sp>
          <p:nvSpPr>
            <p:cNvPr id="154" name="TextBox 153"/>
            <p:cNvSpPr txBox="1"/>
            <p:nvPr/>
          </p:nvSpPr>
          <p:spPr>
            <a:xfrm flipH="1">
              <a:off x="6351357" y="4572004"/>
              <a:ext cx="48442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 smtClean="0"/>
                <a:t>CNP</a:t>
              </a:r>
              <a:endParaRPr lang="en-GB" sz="1100" b="1" dirty="0"/>
            </a:p>
          </p:txBody>
        </p:sp>
        <p:sp>
          <p:nvSpPr>
            <p:cNvPr id="155" name="TextBox 154"/>
            <p:cNvSpPr txBox="1"/>
            <p:nvPr/>
          </p:nvSpPr>
          <p:spPr>
            <a:xfrm flipH="1">
              <a:off x="5754597" y="5810592"/>
              <a:ext cx="48442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 smtClean="0"/>
                <a:t>CBP</a:t>
              </a:r>
              <a:endParaRPr lang="en-GB" sz="1100" b="1" dirty="0"/>
            </a:p>
          </p:txBody>
        </p:sp>
        <p:sp>
          <p:nvSpPr>
            <p:cNvPr id="156" name="TextBox 155"/>
            <p:cNvSpPr txBox="1"/>
            <p:nvPr/>
          </p:nvSpPr>
          <p:spPr>
            <a:xfrm flipH="1">
              <a:off x="5708415" y="4572004"/>
              <a:ext cx="48442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 smtClean="0"/>
                <a:t>CNP</a:t>
              </a:r>
              <a:endParaRPr lang="en-GB" sz="1100" b="1" dirty="0"/>
            </a:p>
          </p:txBody>
        </p:sp>
        <p:sp>
          <p:nvSpPr>
            <p:cNvPr id="157" name="TextBox 156"/>
            <p:cNvSpPr txBox="1"/>
            <p:nvPr/>
          </p:nvSpPr>
          <p:spPr>
            <a:xfrm flipH="1">
              <a:off x="6128619" y="5500698"/>
              <a:ext cx="22794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CC00CC"/>
                  </a:solidFill>
                </a:rPr>
                <a:t>I</a:t>
              </a:r>
              <a:endParaRPr lang="en-GB" sz="1200" dirty="0">
                <a:solidFill>
                  <a:srgbClr val="CC00CC"/>
                </a:solidFill>
              </a:endParaRPr>
            </a:p>
          </p:txBody>
        </p:sp>
        <p:sp>
          <p:nvSpPr>
            <p:cNvPr id="158" name="TextBox 157"/>
            <p:cNvSpPr txBox="1"/>
            <p:nvPr/>
          </p:nvSpPr>
          <p:spPr>
            <a:xfrm flipH="1">
              <a:off x="6138238" y="4857756"/>
              <a:ext cx="2872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CC00CC"/>
                  </a:solidFill>
                </a:rPr>
                <a:t>S</a:t>
              </a:r>
              <a:endParaRPr lang="en-GB" sz="1200" dirty="0">
                <a:solidFill>
                  <a:srgbClr val="CC00CC"/>
                </a:solidFill>
              </a:endParaRPr>
            </a:p>
          </p:txBody>
        </p:sp>
        <p:sp>
          <p:nvSpPr>
            <p:cNvPr id="160" name="TextBox 159"/>
            <p:cNvSpPr txBox="1"/>
            <p:nvPr/>
          </p:nvSpPr>
          <p:spPr>
            <a:xfrm flipH="1">
              <a:off x="7141183" y="5447896"/>
              <a:ext cx="43313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CC00CC"/>
                  </a:solidFill>
                </a:rPr>
                <a:t>B(I)</a:t>
              </a:r>
              <a:endParaRPr lang="en-GB" sz="1200" dirty="0">
                <a:solidFill>
                  <a:srgbClr val="CC00CC"/>
                </a:solidFill>
              </a:endParaRPr>
            </a:p>
          </p:txBody>
        </p:sp>
        <p:sp>
          <p:nvSpPr>
            <p:cNvPr id="166" name="Rectangle 165"/>
            <p:cNvSpPr/>
            <p:nvPr/>
          </p:nvSpPr>
          <p:spPr bwMode="auto">
            <a:xfrm>
              <a:off x="4289273" y="5072070"/>
              <a:ext cx="714380" cy="7858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>
                  <a:latin typeface="Arial" charset="0"/>
                </a:rPr>
                <a:t>BC</a:t>
              </a:r>
              <a:r>
                <a:rPr kumimoji="0" lang="en-US" sz="14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B</a:t>
              </a:r>
              <a:endParaRPr kumimoji="0" lang="en-GB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67" name="Rectangle 166"/>
            <p:cNvSpPr/>
            <p:nvPr/>
          </p:nvSpPr>
          <p:spPr bwMode="auto">
            <a:xfrm>
              <a:off x="4789339" y="5643574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68" name="Rectangle 167"/>
            <p:cNvSpPr/>
            <p:nvPr/>
          </p:nvSpPr>
          <p:spPr bwMode="auto">
            <a:xfrm>
              <a:off x="3217703" y="4786318"/>
              <a:ext cx="714380" cy="107157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>
                  <a:latin typeface="Arial" charset="0"/>
                </a:rPr>
                <a:t>I</a:t>
              </a:r>
              <a:r>
                <a:rPr kumimoji="0" lang="en-US" sz="14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B-BEB</a:t>
              </a:r>
              <a:endParaRPr kumimoji="0" lang="en-GB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69" name="Rectangle 168"/>
            <p:cNvSpPr/>
            <p:nvPr/>
          </p:nvSpPr>
          <p:spPr bwMode="auto">
            <a:xfrm>
              <a:off x="3717769" y="5643574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70" name="Rectangle 169"/>
            <p:cNvSpPr/>
            <p:nvPr/>
          </p:nvSpPr>
          <p:spPr bwMode="auto">
            <a:xfrm>
              <a:off x="4789339" y="5357822"/>
              <a:ext cx="214314" cy="214314"/>
            </a:xfrm>
            <a:prstGeom prst="rect">
              <a:avLst/>
            </a:prstGeom>
            <a:solidFill>
              <a:srgbClr val="FF99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71" name="Rectangle 170"/>
            <p:cNvSpPr/>
            <p:nvPr/>
          </p:nvSpPr>
          <p:spPr bwMode="auto">
            <a:xfrm>
              <a:off x="3717769" y="5357822"/>
              <a:ext cx="214314" cy="214314"/>
            </a:xfrm>
            <a:prstGeom prst="rect">
              <a:avLst/>
            </a:prstGeom>
            <a:solidFill>
              <a:srgbClr val="FF99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72" name="Rectangle 171"/>
            <p:cNvSpPr/>
            <p:nvPr/>
          </p:nvSpPr>
          <p:spPr bwMode="auto">
            <a:xfrm>
              <a:off x="3717769" y="507207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73" name="Rectangle 172"/>
            <p:cNvSpPr/>
            <p:nvPr/>
          </p:nvSpPr>
          <p:spPr bwMode="auto">
            <a:xfrm>
              <a:off x="4789339" y="507207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74" name="Rectangle 173"/>
            <p:cNvSpPr/>
            <p:nvPr/>
          </p:nvSpPr>
          <p:spPr bwMode="auto">
            <a:xfrm>
              <a:off x="4289273" y="5643574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75" name="Rectangle 174"/>
            <p:cNvSpPr/>
            <p:nvPr/>
          </p:nvSpPr>
          <p:spPr bwMode="auto">
            <a:xfrm>
              <a:off x="3217703" y="5643574"/>
              <a:ext cx="214314" cy="214314"/>
            </a:xfrm>
            <a:prstGeom prst="rect">
              <a:avLst/>
            </a:prstGeom>
            <a:solidFill>
              <a:srgbClr val="66FF66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76" name="Rectangle 175"/>
            <p:cNvSpPr/>
            <p:nvPr/>
          </p:nvSpPr>
          <p:spPr bwMode="auto">
            <a:xfrm>
              <a:off x="4289273" y="5357822"/>
              <a:ext cx="214314" cy="214314"/>
            </a:xfrm>
            <a:prstGeom prst="rect">
              <a:avLst/>
            </a:prstGeom>
            <a:solidFill>
              <a:srgbClr val="FF99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77" name="Rectangle 176"/>
            <p:cNvSpPr/>
            <p:nvPr/>
          </p:nvSpPr>
          <p:spPr bwMode="auto">
            <a:xfrm>
              <a:off x="3217703" y="5357822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78" name="Rectangle 177"/>
            <p:cNvSpPr/>
            <p:nvPr/>
          </p:nvSpPr>
          <p:spPr bwMode="auto">
            <a:xfrm>
              <a:off x="3217703" y="4786318"/>
              <a:ext cx="214314" cy="214314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79" name="Rectangle 178"/>
            <p:cNvSpPr/>
            <p:nvPr/>
          </p:nvSpPr>
          <p:spPr bwMode="auto">
            <a:xfrm>
              <a:off x="4289273" y="507207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180" name="Straight Connector 179"/>
            <p:cNvCxnSpPr>
              <a:stCxn id="171" idx="3"/>
              <a:endCxn id="176" idx="1"/>
            </p:cNvCxnSpPr>
            <p:nvPr/>
          </p:nvCxnSpPr>
          <p:spPr bwMode="auto">
            <a:xfrm>
              <a:off x="3932083" y="5464979"/>
              <a:ext cx="35719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81" name="Rectangle 180"/>
            <p:cNvSpPr/>
            <p:nvPr/>
          </p:nvSpPr>
          <p:spPr bwMode="auto">
            <a:xfrm>
              <a:off x="3717769" y="4786318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82" name="Rectangle 181"/>
            <p:cNvSpPr/>
            <p:nvPr/>
          </p:nvSpPr>
          <p:spPr bwMode="auto">
            <a:xfrm>
              <a:off x="3217703" y="5072070"/>
              <a:ext cx="214314" cy="214314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183" name="Straight Connector 182"/>
            <p:cNvCxnSpPr>
              <a:stCxn id="170" idx="3"/>
              <a:endCxn id="143" idx="3"/>
            </p:cNvCxnSpPr>
            <p:nvPr/>
          </p:nvCxnSpPr>
          <p:spPr bwMode="auto">
            <a:xfrm>
              <a:off x="5003653" y="5464979"/>
              <a:ext cx="33193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84" name="TextBox 183"/>
            <p:cNvSpPr txBox="1"/>
            <p:nvPr/>
          </p:nvSpPr>
          <p:spPr>
            <a:xfrm>
              <a:off x="3902323" y="5429260"/>
              <a:ext cx="43313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CC00CC"/>
                  </a:solidFill>
                </a:rPr>
                <a:t>B(I)</a:t>
              </a:r>
              <a:endParaRPr lang="en-GB" sz="1200" dirty="0">
                <a:solidFill>
                  <a:srgbClr val="CC00CC"/>
                </a:solidFill>
              </a:endParaRPr>
            </a:p>
          </p:txBody>
        </p:sp>
        <p:sp>
          <p:nvSpPr>
            <p:cNvPr id="185" name="TextBox 184"/>
            <p:cNvSpPr txBox="1"/>
            <p:nvPr/>
          </p:nvSpPr>
          <p:spPr>
            <a:xfrm>
              <a:off x="4973893" y="5429260"/>
              <a:ext cx="43313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CC00CC"/>
                  </a:solidFill>
                </a:rPr>
                <a:t>B(I)</a:t>
              </a:r>
              <a:endParaRPr lang="en-GB" sz="1200" dirty="0">
                <a:solidFill>
                  <a:srgbClr val="CC00CC"/>
                </a:solidFill>
              </a:endParaRPr>
            </a:p>
          </p:txBody>
        </p:sp>
        <p:sp>
          <p:nvSpPr>
            <p:cNvPr id="187" name="Rectangle 186"/>
            <p:cNvSpPr/>
            <p:nvPr/>
          </p:nvSpPr>
          <p:spPr bwMode="auto">
            <a:xfrm>
              <a:off x="2692381" y="4786318"/>
              <a:ext cx="71438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188" name="Straight Connector 187"/>
            <p:cNvCxnSpPr>
              <a:endCxn id="187" idx="3"/>
            </p:cNvCxnSpPr>
            <p:nvPr/>
          </p:nvCxnSpPr>
          <p:spPr bwMode="auto">
            <a:xfrm rot="10800000">
              <a:off x="2763819" y="4893475"/>
              <a:ext cx="42862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9" name="Straight Connector 188"/>
            <p:cNvCxnSpPr/>
            <p:nvPr/>
          </p:nvCxnSpPr>
          <p:spPr bwMode="auto">
            <a:xfrm rot="5400000">
              <a:off x="2870976" y="4893475"/>
              <a:ext cx="21431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0" name="Straight Connector 189"/>
            <p:cNvCxnSpPr/>
            <p:nvPr/>
          </p:nvCxnSpPr>
          <p:spPr bwMode="auto">
            <a:xfrm rot="5400000">
              <a:off x="2840425" y="4893475"/>
              <a:ext cx="21431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91" name="TextBox 190"/>
            <p:cNvSpPr txBox="1"/>
            <p:nvPr/>
          </p:nvSpPr>
          <p:spPr>
            <a:xfrm>
              <a:off x="2763819" y="4572004"/>
              <a:ext cx="35719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dirty="0" smtClean="0"/>
                <a:t>UNI</a:t>
              </a:r>
              <a:endParaRPr lang="en-GB" sz="1200" dirty="0"/>
            </a:p>
          </p:txBody>
        </p:sp>
        <p:sp>
          <p:nvSpPr>
            <p:cNvPr id="192" name="Rectangle 191"/>
            <p:cNvSpPr/>
            <p:nvPr/>
          </p:nvSpPr>
          <p:spPr bwMode="auto">
            <a:xfrm>
              <a:off x="2692381" y="5643574"/>
              <a:ext cx="71438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193" name="Straight Connector 192"/>
            <p:cNvCxnSpPr>
              <a:stCxn id="175" idx="1"/>
              <a:endCxn id="192" idx="3"/>
            </p:cNvCxnSpPr>
            <p:nvPr/>
          </p:nvCxnSpPr>
          <p:spPr bwMode="auto">
            <a:xfrm rot="10800000">
              <a:off x="2763819" y="5750731"/>
              <a:ext cx="45388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4" name="Straight Connector 193"/>
            <p:cNvCxnSpPr/>
            <p:nvPr/>
          </p:nvCxnSpPr>
          <p:spPr bwMode="auto">
            <a:xfrm rot="5400000">
              <a:off x="2870976" y="5750731"/>
              <a:ext cx="21431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5" name="Straight Connector 194"/>
            <p:cNvCxnSpPr/>
            <p:nvPr/>
          </p:nvCxnSpPr>
          <p:spPr bwMode="auto">
            <a:xfrm rot="5400000">
              <a:off x="2840425" y="5750731"/>
              <a:ext cx="21431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96" name="TextBox 195"/>
            <p:cNvSpPr txBox="1"/>
            <p:nvPr/>
          </p:nvSpPr>
          <p:spPr>
            <a:xfrm>
              <a:off x="2763819" y="5887536"/>
              <a:ext cx="35719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dirty="0" smtClean="0"/>
                <a:t>UNI</a:t>
              </a:r>
              <a:endParaRPr lang="en-GB" sz="1200" dirty="0"/>
            </a:p>
          </p:txBody>
        </p:sp>
        <p:sp>
          <p:nvSpPr>
            <p:cNvPr id="197" name="Rectangle 196"/>
            <p:cNvSpPr/>
            <p:nvPr/>
          </p:nvSpPr>
          <p:spPr bwMode="auto">
            <a:xfrm>
              <a:off x="2692381" y="5072070"/>
              <a:ext cx="71438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198" name="Straight Connector 197"/>
            <p:cNvCxnSpPr>
              <a:endCxn id="197" idx="3"/>
            </p:cNvCxnSpPr>
            <p:nvPr/>
          </p:nvCxnSpPr>
          <p:spPr bwMode="auto">
            <a:xfrm rot="10800000">
              <a:off x="2763819" y="5179227"/>
              <a:ext cx="42862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9" name="Straight Connector 198"/>
            <p:cNvCxnSpPr/>
            <p:nvPr/>
          </p:nvCxnSpPr>
          <p:spPr bwMode="auto">
            <a:xfrm rot="5400000">
              <a:off x="2870976" y="5179227"/>
              <a:ext cx="21431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0" name="Straight Connector 199"/>
            <p:cNvCxnSpPr/>
            <p:nvPr/>
          </p:nvCxnSpPr>
          <p:spPr bwMode="auto">
            <a:xfrm rot="5400000">
              <a:off x="2840425" y="5179227"/>
              <a:ext cx="21431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01" name="TextBox 200"/>
            <p:cNvSpPr txBox="1"/>
            <p:nvPr/>
          </p:nvSpPr>
          <p:spPr>
            <a:xfrm>
              <a:off x="2763819" y="5316032"/>
              <a:ext cx="35719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dirty="0" smtClean="0"/>
                <a:t>UNI</a:t>
              </a:r>
              <a:endParaRPr lang="en-GB" sz="1200" dirty="0"/>
            </a:p>
          </p:txBody>
        </p:sp>
        <p:sp>
          <p:nvSpPr>
            <p:cNvPr id="203" name="TextBox 202"/>
            <p:cNvSpPr txBox="1"/>
            <p:nvPr/>
          </p:nvSpPr>
          <p:spPr>
            <a:xfrm>
              <a:off x="1906563" y="2453006"/>
              <a:ext cx="47641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 smtClean="0"/>
                <a:t>CEP</a:t>
              </a:r>
              <a:endParaRPr lang="en-GB" sz="1100" b="1" dirty="0"/>
            </a:p>
          </p:txBody>
        </p:sp>
        <p:sp>
          <p:nvSpPr>
            <p:cNvPr id="204" name="TextBox 203"/>
            <p:cNvSpPr txBox="1"/>
            <p:nvPr/>
          </p:nvSpPr>
          <p:spPr>
            <a:xfrm>
              <a:off x="3073225" y="4572004"/>
              <a:ext cx="47641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 smtClean="0"/>
                <a:t>CEP</a:t>
              </a:r>
              <a:endParaRPr lang="en-GB" sz="1100" b="1" dirty="0"/>
            </a:p>
          </p:txBody>
        </p:sp>
        <p:sp>
          <p:nvSpPr>
            <p:cNvPr id="205" name="TextBox 204"/>
            <p:cNvSpPr txBox="1"/>
            <p:nvPr/>
          </p:nvSpPr>
          <p:spPr>
            <a:xfrm>
              <a:off x="3111391" y="5810592"/>
              <a:ext cx="48442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 smtClean="0"/>
                <a:t>CNP</a:t>
              </a:r>
              <a:endParaRPr lang="en-GB" sz="1100" b="1" dirty="0"/>
            </a:p>
          </p:txBody>
        </p:sp>
        <p:sp>
          <p:nvSpPr>
            <p:cNvPr id="206" name="TextBox 205"/>
            <p:cNvSpPr txBox="1"/>
            <p:nvPr/>
          </p:nvSpPr>
          <p:spPr>
            <a:xfrm>
              <a:off x="1906563" y="3929062"/>
              <a:ext cx="48442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 smtClean="0"/>
                <a:t>CNP</a:t>
              </a:r>
              <a:endParaRPr lang="en-GB" sz="1100" b="1" dirty="0"/>
            </a:p>
          </p:txBody>
        </p:sp>
      </p:grpSp>
      <p:sp>
        <p:nvSpPr>
          <p:cNvPr id="186" name="Freeform 185"/>
          <p:cNvSpPr/>
          <p:nvPr/>
        </p:nvSpPr>
        <p:spPr bwMode="auto">
          <a:xfrm>
            <a:off x="3334991" y="2838449"/>
            <a:ext cx="6496050" cy="3362325"/>
          </a:xfrm>
          <a:custGeom>
            <a:avLst/>
            <a:gdLst>
              <a:gd name="connsiteX0" fmla="*/ 0 w 6496050"/>
              <a:gd name="connsiteY0" fmla="*/ 0 h 3409950"/>
              <a:gd name="connsiteX1" fmla="*/ 1809750 w 6496050"/>
              <a:gd name="connsiteY1" fmla="*/ 9525 h 3409950"/>
              <a:gd name="connsiteX2" fmla="*/ 1809750 w 6496050"/>
              <a:gd name="connsiteY2" fmla="*/ 590550 h 3409950"/>
              <a:gd name="connsiteX3" fmla="*/ 3829050 w 6496050"/>
              <a:gd name="connsiteY3" fmla="*/ 581025 h 3409950"/>
              <a:gd name="connsiteX4" fmla="*/ 3838575 w 6496050"/>
              <a:gd name="connsiteY4" fmla="*/ 847725 h 3409950"/>
              <a:gd name="connsiteX5" fmla="*/ 5114925 w 6496050"/>
              <a:gd name="connsiteY5" fmla="*/ 847725 h 3409950"/>
              <a:gd name="connsiteX6" fmla="*/ 5114925 w 6496050"/>
              <a:gd name="connsiteY6" fmla="*/ 676275 h 3409950"/>
              <a:gd name="connsiteX7" fmla="*/ 6115050 w 6496050"/>
              <a:gd name="connsiteY7" fmla="*/ 676275 h 3409950"/>
              <a:gd name="connsiteX8" fmla="*/ 6124575 w 6496050"/>
              <a:gd name="connsiteY8" fmla="*/ 904875 h 3409950"/>
              <a:gd name="connsiteX9" fmla="*/ 6496050 w 6496050"/>
              <a:gd name="connsiteY9" fmla="*/ 914400 h 3409950"/>
              <a:gd name="connsiteX10" fmla="*/ 6496050 w 6496050"/>
              <a:gd name="connsiteY10" fmla="*/ 2828925 h 3409950"/>
              <a:gd name="connsiteX11" fmla="*/ 6238875 w 6496050"/>
              <a:gd name="connsiteY11" fmla="*/ 2838450 h 3409950"/>
              <a:gd name="connsiteX12" fmla="*/ 6257925 w 6496050"/>
              <a:gd name="connsiteY12" fmla="*/ 3124200 h 3409950"/>
              <a:gd name="connsiteX13" fmla="*/ 5210175 w 6496050"/>
              <a:gd name="connsiteY13" fmla="*/ 3133725 h 3409950"/>
              <a:gd name="connsiteX14" fmla="*/ 5210175 w 6496050"/>
              <a:gd name="connsiteY14" fmla="*/ 3352800 h 3409950"/>
              <a:gd name="connsiteX15" fmla="*/ 3895725 w 6496050"/>
              <a:gd name="connsiteY15" fmla="*/ 3362325 h 3409950"/>
              <a:gd name="connsiteX16" fmla="*/ 3886200 w 6496050"/>
              <a:gd name="connsiteY16" fmla="*/ 3162300 h 3409950"/>
              <a:gd name="connsiteX17" fmla="*/ 1933575 w 6496050"/>
              <a:gd name="connsiteY17" fmla="*/ 3162300 h 3409950"/>
              <a:gd name="connsiteX18" fmla="*/ 1933575 w 6496050"/>
              <a:gd name="connsiteY18" fmla="*/ 3409950 h 3409950"/>
              <a:gd name="connsiteX19" fmla="*/ 1171575 w 6496050"/>
              <a:gd name="connsiteY19" fmla="*/ 3381375 h 3409950"/>
              <a:gd name="connsiteX20" fmla="*/ 1171575 w 6496050"/>
              <a:gd name="connsiteY20" fmla="*/ 3371850 h 3409950"/>
              <a:gd name="connsiteX0" fmla="*/ 0 w 6496050"/>
              <a:gd name="connsiteY0" fmla="*/ 0 h 3381375"/>
              <a:gd name="connsiteX1" fmla="*/ 1809750 w 6496050"/>
              <a:gd name="connsiteY1" fmla="*/ 9525 h 3381375"/>
              <a:gd name="connsiteX2" fmla="*/ 1809750 w 6496050"/>
              <a:gd name="connsiteY2" fmla="*/ 590550 h 3381375"/>
              <a:gd name="connsiteX3" fmla="*/ 3829050 w 6496050"/>
              <a:gd name="connsiteY3" fmla="*/ 581025 h 3381375"/>
              <a:gd name="connsiteX4" fmla="*/ 3838575 w 6496050"/>
              <a:gd name="connsiteY4" fmla="*/ 847725 h 3381375"/>
              <a:gd name="connsiteX5" fmla="*/ 5114925 w 6496050"/>
              <a:gd name="connsiteY5" fmla="*/ 847725 h 3381375"/>
              <a:gd name="connsiteX6" fmla="*/ 5114925 w 6496050"/>
              <a:gd name="connsiteY6" fmla="*/ 676275 h 3381375"/>
              <a:gd name="connsiteX7" fmla="*/ 6115050 w 6496050"/>
              <a:gd name="connsiteY7" fmla="*/ 676275 h 3381375"/>
              <a:gd name="connsiteX8" fmla="*/ 6124575 w 6496050"/>
              <a:gd name="connsiteY8" fmla="*/ 904875 h 3381375"/>
              <a:gd name="connsiteX9" fmla="*/ 6496050 w 6496050"/>
              <a:gd name="connsiteY9" fmla="*/ 914400 h 3381375"/>
              <a:gd name="connsiteX10" fmla="*/ 6496050 w 6496050"/>
              <a:gd name="connsiteY10" fmla="*/ 2828925 h 3381375"/>
              <a:gd name="connsiteX11" fmla="*/ 6238875 w 6496050"/>
              <a:gd name="connsiteY11" fmla="*/ 2838450 h 3381375"/>
              <a:gd name="connsiteX12" fmla="*/ 6257925 w 6496050"/>
              <a:gd name="connsiteY12" fmla="*/ 3124200 h 3381375"/>
              <a:gd name="connsiteX13" fmla="*/ 5210175 w 6496050"/>
              <a:gd name="connsiteY13" fmla="*/ 3133725 h 3381375"/>
              <a:gd name="connsiteX14" fmla="*/ 5210175 w 6496050"/>
              <a:gd name="connsiteY14" fmla="*/ 3352800 h 3381375"/>
              <a:gd name="connsiteX15" fmla="*/ 3895725 w 6496050"/>
              <a:gd name="connsiteY15" fmla="*/ 3362325 h 3381375"/>
              <a:gd name="connsiteX16" fmla="*/ 3886200 w 6496050"/>
              <a:gd name="connsiteY16" fmla="*/ 3162300 h 3381375"/>
              <a:gd name="connsiteX17" fmla="*/ 1933575 w 6496050"/>
              <a:gd name="connsiteY17" fmla="*/ 3162300 h 3381375"/>
              <a:gd name="connsiteX18" fmla="*/ 1897050 w 6496050"/>
              <a:gd name="connsiteY18" fmla="*/ 2519372 h 3381375"/>
              <a:gd name="connsiteX19" fmla="*/ 1171575 w 6496050"/>
              <a:gd name="connsiteY19" fmla="*/ 3381375 h 3381375"/>
              <a:gd name="connsiteX20" fmla="*/ 1171575 w 6496050"/>
              <a:gd name="connsiteY20" fmla="*/ 3371850 h 3381375"/>
              <a:gd name="connsiteX0" fmla="*/ 0 w 6496050"/>
              <a:gd name="connsiteY0" fmla="*/ 0 h 3381375"/>
              <a:gd name="connsiteX1" fmla="*/ 1809750 w 6496050"/>
              <a:gd name="connsiteY1" fmla="*/ 9525 h 3381375"/>
              <a:gd name="connsiteX2" fmla="*/ 1809750 w 6496050"/>
              <a:gd name="connsiteY2" fmla="*/ 590550 h 3381375"/>
              <a:gd name="connsiteX3" fmla="*/ 3829050 w 6496050"/>
              <a:gd name="connsiteY3" fmla="*/ 581025 h 3381375"/>
              <a:gd name="connsiteX4" fmla="*/ 3838575 w 6496050"/>
              <a:gd name="connsiteY4" fmla="*/ 847725 h 3381375"/>
              <a:gd name="connsiteX5" fmla="*/ 5114925 w 6496050"/>
              <a:gd name="connsiteY5" fmla="*/ 847725 h 3381375"/>
              <a:gd name="connsiteX6" fmla="*/ 5114925 w 6496050"/>
              <a:gd name="connsiteY6" fmla="*/ 676275 h 3381375"/>
              <a:gd name="connsiteX7" fmla="*/ 6115050 w 6496050"/>
              <a:gd name="connsiteY7" fmla="*/ 676275 h 3381375"/>
              <a:gd name="connsiteX8" fmla="*/ 6124575 w 6496050"/>
              <a:gd name="connsiteY8" fmla="*/ 904875 h 3381375"/>
              <a:gd name="connsiteX9" fmla="*/ 6496050 w 6496050"/>
              <a:gd name="connsiteY9" fmla="*/ 914400 h 3381375"/>
              <a:gd name="connsiteX10" fmla="*/ 6496050 w 6496050"/>
              <a:gd name="connsiteY10" fmla="*/ 2828925 h 3381375"/>
              <a:gd name="connsiteX11" fmla="*/ 6238875 w 6496050"/>
              <a:gd name="connsiteY11" fmla="*/ 2838450 h 3381375"/>
              <a:gd name="connsiteX12" fmla="*/ 6257925 w 6496050"/>
              <a:gd name="connsiteY12" fmla="*/ 3124200 h 3381375"/>
              <a:gd name="connsiteX13" fmla="*/ 5210175 w 6496050"/>
              <a:gd name="connsiteY13" fmla="*/ 3133725 h 3381375"/>
              <a:gd name="connsiteX14" fmla="*/ 5210175 w 6496050"/>
              <a:gd name="connsiteY14" fmla="*/ 3352800 h 3381375"/>
              <a:gd name="connsiteX15" fmla="*/ 3895725 w 6496050"/>
              <a:gd name="connsiteY15" fmla="*/ 3362325 h 3381375"/>
              <a:gd name="connsiteX16" fmla="*/ 3886200 w 6496050"/>
              <a:gd name="connsiteY16" fmla="*/ 3162300 h 3381375"/>
              <a:gd name="connsiteX17" fmla="*/ 1933575 w 6496050"/>
              <a:gd name="connsiteY17" fmla="*/ 3162300 h 3381375"/>
              <a:gd name="connsiteX18" fmla="*/ 1944675 w 6496050"/>
              <a:gd name="connsiteY18" fmla="*/ 2500322 h 3381375"/>
              <a:gd name="connsiteX19" fmla="*/ 1171575 w 6496050"/>
              <a:gd name="connsiteY19" fmla="*/ 3381375 h 3381375"/>
              <a:gd name="connsiteX20" fmla="*/ 1171575 w 6496050"/>
              <a:gd name="connsiteY20" fmla="*/ 3371850 h 3381375"/>
              <a:gd name="connsiteX0" fmla="*/ 0 w 6496050"/>
              <a:gd name="connsiteY0" fmla="*/ 0 h 3381375"/>
              <a:gd name="connsiteX1" fmla="*/ 1809750 w 6496050"/>
              <a:gd name="connsiteY1" fmla="*/ 9525 h 3381375"/>
              <a:gd name="connsiteX2" fmla="*/ 1809750 w 6496050"/>
              <a:gd name="connsiteY2" fmla="*/ 590550 h 3381375"/>
              <a:gd name="connsiteX3" fmla="*/ 3829050 w 6496050"/>
              <a:gd name="connsiteY3" fmla="*/ 581025 h 3381375"/>
              <a:gd name="connsiteX4" fmla="*/ 3838575 w 6496050"/>
              <a:gd name="connsiteY4" fmla="*/ 847725 h 3381375"/>
              <a:gd name="connsiteX5" fmla="*/ 5114925 w 6496050"/>
              <a:gd name="connsiteY5" fmla="*/ 847725 h 3381375"/>
              <a:gd name="connsiteX6" fmla="*/ 5114925 w 6496050"/>
              <a:gd name="connsiteY6" fmla="*/ 676275 h 3381375"/>
              <a:gd name="connsiteX7" fmla="*/ 6115050 w 6496050"/>
              <a:gd name="connsiteY7" fmla="*/ 676275 h 3381375"/>
              <a:gd name="connsiteX8" fmla="*/ 6124575 w 6496050"/>
              <a:gd name="connsiteY8" fmla="*/ 904875 h 3381375"/>
              <a:gd name="connsiteX9" fmla="*/ 6496050 w 6496050"/>
              <a:gd name="connsiteY9" fmla="*/ 914400 h 3381375"/>
              <a:gd name="connsiteX10" fmla="*/ 6496050 w 6496050"/>
              <a:gd name="connsiteY10" fmla="*/ 2828925 h 3381375"/>
              <a:gd name="connsiteX11" fmla="*/ 6238875 w 6496050"/>
              <a:gd name="connsiteY11" fmla="*/ 2838450 h 3381375"/>
              <a:gd name="connsiteX12" fmla="*/ 6257925 w 6496050"/>
              <a:gd name="connsiteY12" fmla="*/ 3124200 h 3381375"/>
              <a:gd name="connsiteX13" fmla="*/ 5210175 w 6496050"/>
              <a:gd name="connsiteY13" fmla="*/ 3133725 h 3381375"/>
              <a:gd name="connsiteX14" fmla="*/ 5210175 w 6496050"/>
              <a:gd name="connsiteY14" fmla="*/ 3352800 h 3381375"/>
              <a:gd name="connsiteX15" fmla="*/ 3895725 w 6496050"/>
              <a:gd name="connsiteY15" fmla="*/ 3362325 h 3381375"/>
              <a:gd name="connsiteX16" fmla="*/ 3886200 w 6496050"/>
              <a:gd name="connsiteY16" fmla="*/ 3162300 h 3381375"/>
              <a:gd name="connsiteX17" fmla="*/ 1933575 w 6496050"/>
              <a:gd name="connsiteY17" fmla="*/ 3162300 h 3381375"/>
              <a:gd name="connsiteX18" fmla="*/ 1944675 w 6496050"/>
              <a:gd name="connsiteY18" fmla="*/ 2500322 h 3381375"/>
              <a:gd name="connsiteX19" fmla="*/ 1171575 w 6496050"/>
              <a:gd name="connsiteY19" fmla="*/ 3381375 h 3381375"/>
              <a:gd name="connsiteX20" fmla="*/ 1171575 w 6496050"/>
              <a:gd name="connsiteY20" fmla="*/ 2638425 h 3381375"/>
              <a:gd name="connsiteX0" fmla="*/ 0 w 6496050"/>
              <a:gd name="connsiteY0" fmla="*/ 0 h 3381375"/>
              <a:gd name="connsiteX1" fmla="*/ 1809750 w 6496050"/>
              <a:gd name="connsiteY1" fmla="*/ 9525 h 3381375"/>
              <a:gd name="connsiteX2" fmla="*/ 1809750 w 6496050"/>
              <a:gd name="connsiteY2" fmla="*/ 590550 h 3381375"/>
              <a:gd name="connsiteX3" fmla="*/ 3829050 w 6496050"/>
              <a:gd name="connsiteY3" fmla="*/ 581025 h 3381375"/>
              <a:gd name="connsiteX4" fmla="*/ 3838575 w 6496050"/>
              <a:gd name="connsiteY4" fmla="*/ 847725 h 3381375"/>
              <a:gd name="connsiteX5" fmla="*/ 5114925 w 6496050"/>
              <a:gd name="connsiteY5" fmla="*/ 847725 h 3381375"/>
              <a:gd name="connsiteX6" fmla="*/ 5114925 w 6496050"/>
              <a:gd name="connsiteY6" fmla="*/ 676275 h 3381375"/>
              <a:gd name="connsiteX7" fmla="*/ 6115050 w 6496050"/>
              <a:gd name="connsiteY7" fmla="*/ 676275 h 3381375"/>
              <a:gd name="connsiteX8" fmla="*/ 6124575 w 6496050"/>
              <a:gd name="connsiteY8" fmla="*/ 904875 h 3381375"/>
              <a:gd name="connsiteX9" fmla="*/ 6496050 w 6496050"/>
              <a:gd name="connsiteY9" fmla="*/ 914400 h 3381375"/>
              <a:gd name="connsiteX10" fmla="*/ 6496050 w 6496050"/>
              <a:gd name="connsiteY10" fmla="*/ 2828925 h 3381375"/>
              <a:gd name="connsiteX11" fmla="*/ 6238875 w 6496050"/>
              <a:gd name="connsiteY11" fmla="*/ 2838450 h 3381375"/>
              <a:gd name="connsiteX12" fmla="*/ 6257925 w 6496050"/>
              <a:gd name="connsiteY12" fmla="*/ 3124200 h 3381375"/>
              <a:gd name="connsiteX13" fmla="*/ 5210175 w 6496050"/>
              <a:gd name="connsiteY13" fmla="*/ 3133725 h 3381375"/>
              <a:gd name="connsiteX14" fmla="*/ 5210175 w 6496050"/>
              <a:gd name="connsiteY14" fmla="*/ 3352800 h 3381375"/>
              <a:gd name="connsiteX15" fmla="*/ 3895725 w 6496050"/>
              <a:gd name="connsiteY15" fmla="*/ 3362325 h 3381375"/>
              <a:gd name="connsiteX16" fmla="*/ 3886200 w 6496050"/>
              <a:gd name="connsiteY16" fmla="*/ 3162300 h 3381375"/>
              <a:gd name="connsiteX17" fmla="*/ 1933575 w 6496050"/>
              <a:gd name="connsiteY17" fmla="*/ 3162300 h 3381375"/>
              <a:gd name="connsiteX18" fmla="*/ 1944675 w 6496050"/>
              <a:gd name="connsiteY18" fmla="*/ 2500322 h 3381375"/>
              <a:gd name="connsiteX19" fmla="*/ 1171575 w 6496050"/>
              <a:gd name="connsiteY19" fmla="*/ 3381375 h 3381375"/>
              <a:gd name="connsiteX0" fmla="*/ 0 w 6496050"/>
              <a:gd name="connsiteY0" fmla="*/ 0 h 3362325"/>
              <a:gd name="connsiteX1" fmla="*/ 1809750 w 6496050"/>
              <a:gd name="connsiteY1" fmla="*/ 9525 h 3362325"/>
              <a:gd name="connsiteX2" fmla="*/ 1809750 w 6496050"/>
              <a:gd name="connsiteY2" fmla="*/ 590550 h 3362325"/>
              <a:gd name="connsiteX3" fmla="*/ 3829050 w 6496050"/>
              <a:gd name="connsiteY3" fmla="*/ 581025 h 3362325"/>
              <a:gd name="connsiteX4" fmla="*/ 3838575 w 6496050"/>
              <a:gd name="connsiteY4" fmla="*/ 847725 h 3362325"/>
              <a:gd name="connsiteX5" fmla="*/ 5114925 w 6496050"/>
              <a:gd name="connsiteY5" fmla="*/ 847725 h 3362325"/>
              <a:gd name="connsiteX6" fmla="*/ 5114925 w 6496050"/>
              <a:gd name="connsiteY6" fmla="*/ 676275 h 3362325"/>
              <a:gd name="connsiteX7" fmla="*/ 6115050 w 6496050"/>
              <a:gd name="connsiteY7" fmla="*/ 676275 h 3362325"/>
              <a:gd name="connsiteX8" fmla="*/ 6124575 w 6496050"/>
              <a:gd name="connsiteY8" fmla="*/ 904875 h 3362325"/>
              <a:gd name="connsiteX9" fmla="*/ 6496050 w 6496050"/>
              <a:gd name="connsiteY9" fmla="*/ 914400 h 3362325"/>
              <a:gd name="connsiteX10" fmla="*/ 6496050 w 6496050"/>
              <a:gd name="connsiteY10" fmla="*/ 2828925 h 3362325"/>
              <a:gd name="connsiteX11" fmla="*/ 6238875 w 6496050"/>
              <a:gd name="connsiteY11" fmla="*/ 2838450 h 3362325"/>
              <a:gd name="connsiteX12" fmla="*/ 6257925 w 6496050"/>
              <a:gd name="connsiteY12" fmla="*/ 3124200 h 3362325"/>
              <a:gd name="connsiteX13" fmla="*/ 5210175 w 6496050"/>
              <a:gd name="connsiteY13" fmla="*/ 3133725 h 3362325"/>
              <a:gd name="connsiteX14" fmla="*/ 5210175 w 6496050"/>
              <a:gd name="connsiteY14" fmla="*/ 3352800 h 3362325"/>
              <a:gd name="connsiteX15" fmla="*/ 3895725 w 6496050"/>
              <a:gd name="connsiteY15" fmla="*/ 3362325 h 3362325"/>
              <a:gd name="connsiteX16" fmla="*/ 3886200 w 6496050"/>
              <a:gd name="connsiteY16" fmla="*/ 3162300 h 3362325"/>
              <a:gd name="connsiteX17" fmla="*/ 1933575 w 6496050"/>
              <a:gd name="connsiteY17" fmla="*/ 3162300 h 3362325"/>
              <a:gd name="connsiteX18" fmla="*/ 1944675 w 6496050"/>
              <a:gd name="connsiteY18" fmla="*/ 2500322 h 3362325"/>
              <a:gd name="connsiteX19" fmla="*/ 1152525 w 6496050"/>
              <a:gd name="connsiteY19" fmla="*/ 2762250 h 3362325"/>
              <a:gd name="connsiteX0" fmla="*/ 0 w 6496050"/>
              <a:gd name="connsiteY0" fmla="*/ 0 h 3362325"/>
              <a:gd name="connsiteX1" fmla="*/ 1809750 w 6496050"/>
              <a:gd name="connsiteY1" fmla="*/ 9525 h 3362325"/>
              <a:gd name="connsiteX2" fmla="*/ 1809750 w 6496050"/>
              <a:gd name="connsiteY2" fmla="*/ 590550 h 3362325"/>
              <a:gd name="connsiteX3" fmla="*/ 3829050 w 6496050"/>
              <a:gd name="connsiteY3" fmla="*/ 581025 h 3362325"/>
              <a:gd name="connsiteX4" fmla="*/ 3838575 w 6496050"/>
              <a:gd name="connsiteY4" fmla="*/ 847725 h 3362325"/>
              <a:gd name="connsiteX5" fmla="*/ 5114925 w 6496050"/>
              <a:gd name="connsiteY5" fmla="*/ 847725 h 3362325"/>
              <a:gd name="connsiteX6" fmla="*/ 5114925 w 6496050"/>
              <a:gd name="connsiteY6" fmla="*/ 676275 h 3362325"/>
              <a:gd name="connsiteX7" fmla="*/ 6115050 w 6496050"/>
              <a:gd name="connsiteY7" fmla="*/ 676275 h 3362325"/>
              <a:gd name="connsiteX8" fmla="*/ 6124575 w 6496050"/>
              <a:gd name="connsiteY8" fmla="*/ 904875 h 3362325"/>
              <a:gd name="connsiteX9" fmla="*/ 6496050 w 6496050"/>
              <a:gd name="connsiteY9" fmla="*/ 914400 h 3362325"/>
              <a:gd name="connsiteX10" fmla="*/ 6496050 w 6496050"/>
              <a:gd name="connsiteY10" fmla="*/ 2828925 h 3362325"/>
              <a:gd name="connsiteX11" fmla="*/ 6238875 w 6496050"/>
              <a:gd name="connsiteY11" fmla="*/ 2838450 h 3362325"/>
              <a:gd name="connsiteX12" fmla="*/ 6257925 w 6496050"/>
              <a:gd name="connsiteY12" fmla="*/ 3124200 h 3362325"/>
              <a:gd name="connsiteX13" fmla="*/ 5210175 w 6496050"/>
              <a:gd name="connsiteY13" fmla="*/ 3133725 h 3362325"/>
              <a:gd name="connsiteX14" fmla="*/ 5210175 w 6496050"/>
              <a:gd name="connsiteY14" fmla="*/ 3352800 h 3362325"/>
              <a:gd name="connsiteX15" fmla="*/ 3895725 w 6496050"/>
              <a:gd name="connsiteY15" fmla="*/ 3362325 h 3362325"/>
              <a:gd name="connsiteX16" fmla="*/ 3886200 w 6496050"/>
              <a:gd name="connsiteY16" fmla="*/ 3162300 h 3362325"/>
              <a:gd name="connsiteX17" fmla="*/ 1933575 w 6496050"/>
              <a:gd name="connsiteY17" fmla="*/ 3162300 h 3362325"/>
              <a:gd name="connsiteX18" fmla="*/ 1944675 w 6496050"/>
              <a:gd name="connsiteY18" fmla="*/ 2757497 h 3362325"/>
              <a:gd name="connsiteX19" fmla="*/ 1152525 w 6496050"/>
              <a:gd name="connsiteY19" fmla="*/ 2762250 h 3362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6496050" h="3362325">
                <a:moveTo>
                  <a:pt x="0" y="0"/>
                </a:moveTo>
                <a:lnTo>
                  <a:pt x="1809750" y="9525"/>
                </a:lnTo>
                <a:lnTo>
                  <a:pt x="1809750" y="590550"/>
                </a:lnTo>
                <a:lnTo>
                  <a:pt x="3829050" y="581025"/>
                </a:lnTo>
                <a:lnTo>
                  <a:pt x="3838575" y="847725"/>
                </a:lnTo>
                <a:lnTo>
                  <a:pt x="5114925" y="847725"/>
                </a:lnTo>
                <a:lnTo>
                  <a:pt x="5114925" y="676275"/>
                </a:lnTo>
                <a:lnTo>
                  <a:pt x="6115050" y="676275"/>
                </a:lnTo>
                <a:lnTo>
                  <a:pt x="6124575" y="904875"/>
                </a:lnTo>
                <a:lnTo>
                  <a:pt x="6496050" y="914400"/>
                </a:lnTo>
                <a:lnTo>
                  <a:pt x="6496050" y="2828925"/>
                </a:lnTo>
                <a:lnTo>
                  <a:pt x="6238875" y="2838450"/>
                </a:lnTo>
                <a:lnTo>
                  <a:pt x="6257925" y="3124200"/>
                </a:lnTo>
                <a:lnTo>
                  <a:pt x="5210175" y="3133725"/>
                </a:lnTo>
                <a:lnTo>
                  <a:pt x="5210175" y="3352800"/>
                </a:lnTo>
                <a:lnTo>
                  <a:pt x="3895725" y="3362325"/>
                </a:lnTo>
                <a:lnTo>
                  <a:pt x="3886200" y="3162300"/>
                </a:lnTo>
                <a:lnTo>
                  <a:pt x="1933575" y="3162300"/>
                </a:lnTo>
                <a:lnTo>
                  <a:pt x="1944675" y="2757497"/>
                </a:lnTo>
                <a:lnTo>
                  <a:pt x="1152525" y="2762250"/>
                </a:lnTo>
              </a:path>
            </a:pathLst>
          </a:custGeom>
          <a:noFill/>
          <a:ln w="381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9" name="Group 219"/>
          <p:cNvGrpSpPr/>
          <p:nvPr/>
        </p:nvGrpSpPr>
        <p:grpSpPr>
          <a:xfrm>
            <a:off x="1945893" y="3143244"/>
            <a:ext cx="2786082" cy="1285884"/>
            <a:chOff x="334927" y="3143244"/>
            <a:chExt cx="2786082" cy="1285884"/>
          </a:xfrm>
        </p:grpSpPr>
        <p:sp>
          <p:nvSpPr>
            <p:cNvPr id="221" name="Rectangle 220"/>
            <p:cNvSpPr/>
            <p:nvPr/>
          </p:nvSpPr>
          <p:spPr bwMode="auto">
            <a:xfrm>
              <a:off x="1549373" y="4214814"/>
              <a:ext cx="71438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22" name="Rectangle 221"/>
            <p:cNvSpPr/>
            <p:nvPr/>
          </p:nvSpPr>
          <p:spPr bwMode="auto">
            <a:xfrm>
              <a:off x="834993" y="3357558"/>
              <a:ext cx="714380" cy="7858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IB-BEB</a:t>
              </a:r>
              <a:endParaRPr kumimoji="0" lang="en-GB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23" name="Rectangle 222"/>
            <p:cNvSpPr/>
            <p:nvPr/>
          </p:nvSpPr>
          <p:spPr bwMode="auto">
            <a:xfrm>
              <a:off x="1335059" y="3929062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24" name="Rectangle 223"/>
            <p:cNvSpPr/>
            <p:nvPr/>
          </p:nvSpPr>
          <p:spPr bwMode="auto">
            <a:xfrm>
              <a:off x="1335059" y="364331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25" name="Rectangle 224"/>
            <p:cNvSpPr/>
            <p:nvPr/>
          </p:nvSpPr>
          <p:spPr bwMode="auto">
            <a:xfrm>
              <a:off x="1335059" y="3357558"/>
              <a:ext cx="214314" cy="214314"/>
            </a:xfrm>
            <a:prstGeom prst="rect">
              <a:avLst/>
            </a:prstGeom>
            <a:solidFill>
              <a:srgbClr val="FF99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GB" smtClean="0">
                <a:latin typeface="Arial" charset="0"/>
              </a:endParaRPr>
            </a:p>
          </p:txBody>
        </p:sp>
        <p:sp>
          <p:nvSpPr>
            <p:cNvPr id="226" name="Rectangle 225"/>
            <p:cNvSpPr/>
            <p:nvPr/>
          </p:nvSpPr>
          <p:spPr bwMode="auto">
            <a:xfrm>
              <a:off x="834993" y="364331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27" name="Rectangle 226"/>
            <p:cNvSpPr/>
            <p:nvPr/>
          </p:nvSpPr>
          <p:spPr bwMode="auto">
            <a:xfrm>
              <a:off x="834993" y="3929062"/>
              <a:ext cx="214314" cy="214314"/>
            </a:xfrm>
            <a:prstGeom prst="rect">
              <a:avLst/>
            </a:prstGeom>
            <a:solidFill>
              <a:srgbClr val="66FF66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28" name="Rectangle 227"/>
            <p:cNvSpPr/>
            <p:nvPr/>
          </p:nvSpPr>
          <p:spPr bwMode="auto">
            <a:xfrm>
              <a:off x="834993" y="3357558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229" name="Straight Connector 228"/>
            <p:cNvCxnSpPr>
              <a:stCxn id="225" idx="3"/>
            </p:cNvCxnSpPr>
            <p:nvPr/>
          </p:nvCxnSpPr>
          <p:spPr bwMode="auto">
            <a:xfrm>
              <a:off x="1549373" y="3464715"/>
              <a:ext cx="157163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30" name="Rectangle 229"/>
            <p:cNvSpPr/>
            <p:nvPr/>
          </p:nvSpPr>
          <p:spPr bwMode="auto">
            <a:xfrm>
              <a:off x="334927" y="3929062"/>
              <a:ext cx="71438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231" name="Straight Connector 230"/>
            <p:cNvCxnSpPr>
              <a:stCxn id="227" idx="1"/>
              <a:endCxn id="230" idx="3"/>
            </p:cNvCxnSpPr>
            <p:nvPr/>
          </p:nvCxnSpPr>
          <p:spPr bwMode="auto">
            <a:xfrm rot="10800000">
              <a:off x="406365" y="4036219"/>
              <a:ext cx="42862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2" name="Straight Connector 231"/>
            <p:cNvCxnSpPr/>
            <p:nvPr/>
          </p:nvCxnSpPr>
          <p:spPr bwMode="auto">
            <a:xfrm rot="5400000">
              <a:off x="513522" y="4036219"/>
              <a:ext cx="21431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3" name="Straight Connector 232"/>
            <p:cNvCxnSpPr/>
            <p:nvPr/>
          </p:nvCxnSpPr>
          <p:spPr bwMode="auto">
            <a:xfrm rot="5400000">
              <a:off x="482971" y="4036219"/>
              <a:ext cx="21431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34" name="TextBox 233"/>
            <p:cNvSpPr txBox="1"/>
            <p:nvPr/>
          </p:nvSpPr>
          <p:spPr>
            <a:xfrm>
              <a:off x="406365" y="3714748"/>
              <a:ext cx="35719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dirty="0" smtClean="0"/>
                <a:t>UNI</a:t>
              </a:r>
              <a:endParaRPr lang="en-GB" sz="1200" dirty="0"/>
            </a:p>
          </p:txBody>
        </p:sp>
        <p:sp>
          <p:nvSpPr>
            <p:cNvPr id="235" name="TextBox 234"/>
            <p:cNvSpPr txBox="1"/>
            <p:nvPr/>
          </p:nvSpPr>
          <p:spPr>
            <a:xfrm>
              <a:off x="1215836" y="3143244"/>
              <a:ext cx="47641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 smtClean="0"/>
                <a:t>PNP</a:t>
              </a:r>
              <a:endParaRPr lang="en-GB" sz="1100" b="1" dirty="0"/>
            </a:p>
          </p:txBody>
        </p:sp>
        <p:sp>
          <p:nvSpPr>
            <p:cNvPr id="236" name="TextBox 235"/>
            <p:cNvSpPr txBox="1"/>
            <p:nvPr/>
          </p:nvSpPr>
          <p:spPr>
            <a:xfrm>
              <a:off x="2119371" y="3214682"/>
              <a:ext cx="2872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CC00CC"/>
                  </a:solidFill>
                </a:rPr>
                <a:t>S</a:t>
              </a:r>
              <a:endParaRPr lang="en-GB" sz="1200" dirty="0">
                <a:solidFill>
                  <a:srgbClr val="CC00CC"/>
                </a:solidFill>
              </a:endParaRPr>
            </a:p>
          </p:txBody>
        </p:sp>
      </p:grpSp>
      <p:sp>
        <p:nvSpPr>
          <p:cNvPr id="202" name="TextBox 201"/>
          <p:cNvSpPr txBox="1"/>
          <p:nvPr/>
        </p:nvSpPr>
        <p:spPr>
          <a:xfrm>
            <a:off x="151011" y="4792588"/>
            <a:ext cx="403944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6213" indent="-176213">
              <a:buFont typeface="Arial" pitchFamily="34" charset="0"/>
              <a:buChar char="•"/>
            </a:pPr>
            <a:r>
              <a:rPr lang="en-US" sz="1800" dirty="0" smtClean="0"/>
              <a:t>EVC = C-VLAN</a:t>
            </a:r>
          </a:p>
          <a:p>
            <a:pPr marL="176213" indent="-176213">
              <a:buFont typeface="Arial" pitchFamily="34" charset="0"/>
              <a:buChar char="•"/>
            </a:pPr>
            <a:r>
              <a:rPr lang="en-US" sz="1800" b="1" dirty="0" smtClean="0"/>
              <a:t>EC1 = S-VLAN, EC2 = BSI</a:t>
            </a:r>
          </a:p>
          <a:p>
            <a:pPr marL="176213" indent="-176213">
              <a:buFont typeface="Arial" pitchFamily="34" charset="0"/>
              <a:buChar char="•"/>
            </a:pPr>
            <a:r>
              <a:rPr lang="en-US" sz="1800" b="1" dirty="0" smtClean="0"/>
              <a:t>S-VID Translation </a:t>
            </a:r>
            <a:r>
              <a:rPr lang="en-US" sz="1800" dirty="0" smtClean="0"/>
              <a:t>at PBBN network boundary (in CNP)</a:t>
            </a:r>
          </a:p>
          <a:p>
            <a:pPr marL="176213" indent="-176213">
              <a:buFont typeface="Arial" pitchFamily="34" charset="0"/>
              <a:buChar char="•"/>
            </a:pPr>
            <a:r>
              <a:rPr lang="en-US" sz="1800" b="1" dirty="0" smtClean="0"/>
              <a:t>I-SID Translation </a:t>
            </a:r>
            <a:r>
              <a:rPr lang="en-US" sz="1800" dirty="0" smtClean="0"/>
              <a:t>at PBBN domain boundaries (in CBPs)</a:t>
            </a:r>
          </a:p>
          <a:p>
            <a:pPr marL="176213" indent="-176213">
              <a:buFont typeface="Arial" pitchFamily="34" charset="0"/>
              <a:buChar char="•"/>
            </a:pPr>
            <a:r>
              <a:rPr lang="en-US" sz="1800" dirty="0" smtClean="0"/>
              <a:t>mp2mp B-VLANs in each domain</a:t>
            </a:r>
          </a:p>
          <a:p>
            <a:pPr marL="176213" indent="-176213">
              <a:buFont typeface="Arial" pitchFamily="34" charset="0"/>
              <a:buChar char="•"/>
            </a:pPr>
            <a:r>
              <a:rPr lang="en-US" sz="1800" dirty="0" smtClean="0"/>
              <a:t>potential MAC address collisions in PBBN domains (multi-domain)</a:t>
            </a:r>
            <a:endParaRPr lang="en-GB" sz="1800" dirty="0"/>
          </a:p>
        </p:txBody>
      </p:sp>
      <p:cxnSp>
        <p:nvCxnSpPr>
          <p:cNvPr id="210" name="Straight Arrow Connector 209"/>
          <p:cNvCxnSpPr/>
          <p:nvPr/>
        </p:nvCxnSpPr>
        <p:spPr bwMode="auto">
          <a:xfrm>
            <a:off x="5151671" y="4000500"/>
            <a:ext cx="2016224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211" name="TextBox 210"/>
          <p:cNvSpPr txBox="1"/>
          <p:nvPr/>
        </p:nvSpPr>
        <p:spPr>
          <a:xfrm>
            <a:off x="5678091" y="3980755"/>
            <a:ext cx="8627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/>
              <a:t>B-VLAN</a:t>
            </a:r>
            <a:endParaRPr lang="en-GB" sz="1400" b="1" dirty="0"/>
          </a:p>
        </p:txBody>
      </p:sp>
      <p:cxnSp>
        <p:nvCxnSpPr>
          <p:cNvPr id="212" name="Straight Arrow Connector 211"/>
          <p:cNvCxnSpPr/>
          <p:nvPr/>
        </p:nvCxnSpPr>
        <p:spPr bwMode="auto">
          <a:xfrm>
            <a:off x="5223679" y="6540525"/>
            <a:ext cx="2016224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213" name="TextBox 212"/>
          <p:cNvSpPr txBox="1"/>
          <p:nvPr/>
        </p:nvSpPr>
        <p:spPr>
          <a:xfrm>
            <a:off x="5750099" y="6520780"/>
            <a:ext cx="8627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/>
              <a:t>B-VLAN</a:t>
            </a:r>
            <a:endParaRPr lang="en-GB" sz="1400" b="1" dirty="0"/>
          </a:p>
        </p:txBody>
      </p:sp>
      <p:cxnSp>
        <p:nvCxnSpPr>
          <p:cNvPr id="214" name="Straight Arrow Connector 213"/>
          <p:cNvCxnSpPr/>
          <p:nvPr/>
        </p:nvCxnSpPr>
        <p:spPr bwMode="auto">
          <a:xfrm flipH="1" flipV="1">
            <a:off x="8431931" y="3928492"/>
            <a:ext cx="14820" cy="1274383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215" name="TextBox 214"/>
          <p:cNvSpPr txBox="1"/>
          <p:nvPr/>
        </p:nvSpPr>
        <p:spPr>
          <a:xfrm rot="5400000">
            <a:off x="8129605" y="4400991"/>
            <a:ext cx="9124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/>
              <a:t>B-VLAN </a:t>
            </a:r>
            <a:endParaRPr lang="en-GB" sz="1400" b="1" dirty="0"/>
          </a:p>
        </p:txBody>
      </p:sp>
      <p:cxnSp>
        <p:nvCxnSpPr>
          <p:cNvPr id="216" name="Straight Arrow Connector 215"/>
          <p:cNvCxnSpPr/>
          <p:nvPr/>
        </p:nvCxnSpPr>
        <p:spPr bwMode="auto">
          <a:xfrm flipV="1">
            <a:off x="7135787" y="6520780"/>
            <a:ext cx="360040" cy="7920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217" name="Straight Arrow Connector 216"/>
          <p:cNvCxnSpPr/>
          <p:nvPr/>
        </p:nvCxnSpPr>
        <p:spPr bwMode="auto">
          <a:xfrm flipV="1">
            <a:off x="7135787" y="6520780"/>
            <a:ext cx="1008112" cy="7920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237" name="Straight Arrow Connector 236"/>
          <p:cNvCxnSpPr/>
          <p:nvPr/>
        </p:nvCxnSpPr>
        <p:spPr bwMode="auto">
          <a:xfrm flipV="1">
            <a:off x="7135787" y="4072508"/>
            <a:ext cx="936104" cy="324036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238" name="Straight Arrow Connector 237"/>
          <p:cNvCxnSpPr/>
          <p:nvPr/>
        </p:nvCxnSpPr>
        <p:spPr bwMode="auto">
          <a:xfrm flipV="1">
            <a:off x="7135787" y="4000500"/>
            <a:ext cx="360040" cy="331236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240" name="TextBox 239"/>
          <p:cNvSpPr txBox="1"/>
          <p:nvPr/>
        </p:nvSpPr>
        <p:spPr>
          <a:xfrm>
            <a:off x="5983659" y="7312868"/>
            <a:ext cx="2577822" cy="338554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</a:rPr>
              <a:t>I-SID Translation locations</a:t>
            </a:r>
            <a:endParaRPr lang="en-GB" sz="1600" dirty="0">
              <a:solidFill>
                <a:schemeClr val="bg1"/>
              </a:solidFill>
            </a:endParaRPr>
          </a:p>
        </p:txBody>
      </p:sp>
      <p:cxnSp>
        <p:nvCxnSpPr>
          <p:cNvPr id="241" name="Straight Arrow Connector 240"/>
          <p:cNvCxnSpPr/>
          <p:nvPr/>
        </p:nvCxnSpPr>
        <p:spPr bwMode="auto">
          <a:xfrm flipH="1">
            <a:off x="4975547" y="1696244"/>
            <a:ext cx="2160240" cy="86409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242" name="TextBox 241"/>
          <p:cNvSpPr txBox="1"/>
          <p:nvPr/>
        </p:nvSpPr>
        <p:spPr>
          <a:xfrm rot="10800000" flipV="1">
            <a:off x="5995682" y="1357690"/>
            <a:ext cx="2553776" cy="338554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</a:rPr>
              <a:t>S-VID Translation location</a:t>
            </a:r>
            <a:endParaRPr lang="en-GB" sz="1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64"/>
          <p:cNvGrpSpPr/>
          <p:nvPr/>
        </p:nvGrpSpPr>
        <p:grpSpPr>
          <a:xfrm>
            <a:off x="1945893" y="1928798"/>
            <a:ext cx="8358246" cy="5429288"/>
            <a:chOff x="334927" y="1928798"/>
            <a:chExt cx="8358246" cy="5429288"/>
          </a:xfrm>
        </p:grpSpPr>
        <p:sp>
          <p:nvSpPr>
            <p:cNvPr id="209" name="Cloud 208"/>
            <p:cNvSpPr/>
            <p:nvPr/>
          </p:nvSpPr>
          <p:spPr bwMode="auto">
            <a:xfrm>
              <a:off x="6335719" y="1928798"/>
              <a:ext cx="2357454" cy="5429288"/>
            </a:xfrm>
            <a:prstGeom prst="cloud">
              <a:avLst/>
            </a:prstGeom>
            <a:solidFill>
              <a:srgbClr val="CCE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08" name="Cloud 207"/>
            <p:cNvSpPr/>
            <p:nvPr/>
          </p:nvSpPr>
          <p:spPr bwMode="auto">
            <a:xfrm>
              <a:off x="3049571" y="4714880"/>
              <a:ext cx="3143272" cy="2428892"/>
            </a:xfrm>
            <a:prstGeom prst="cloud">
              <a:avLst/>
            </a:prstGeom>
            <a:solidFill>
              <a:srgbClr val="CCE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07" name="Cloud 206"/>
            <p:cNvSpPr/>
            <p:nvPr/>
          </p:nvSpPr>
          <p:spPr bwMode="auto">
            <a:xfrm>
              <a:off x="2835257" y="2143112"/>
              <a:ext cx="3357586" cy="2428892"/>
            </a:xfrm>
            <a:prstGeom prst="cloud">
              <a:avLst/>
            </a:prstGeom>
            <a:solidFill>
              <a:srgbClr val="CCE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" name="Rectangle 3"/>
            <p:cNvSpPr/>
            <p:nvPr/>
          </p:nvSpPr>
          <p:spPr bwMode="auto">
            <a:xfrm>
              <a:off x="2049439" y="2214550"/>
              <a:ext cx="714380" cy="7858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PEB</a:t>
              </a:r>
              <a:endParaRPr kumimoji="0" lang="en-GB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" name="Rectangle 4"/>
            <p:cNvSpPr/>
            <p:nvPr/>
          </p:nvSpPr>
          <p:spPr bwMode="auto">
            <a:xfrm>
              <a:off x="2549505" y="2786054"/>
              <a:ext cx="214314" cy="214314"/>
            </a:xfrm>
            <a:prstGeom prst="rect">
              <a:avLst/>
            </a:prstGeom>
            <a:solidFill>
              <a:srgbClr val="FF99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2049439" y="3643310"/>
              <a:ext cx="714380" cy="7858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I-BEB</a:t>
              </a:r>
              <a:endParaRPr kumimoji="0" lang="en-GB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2549505" y="4214814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2549505" y="2500302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2549505" y="3929062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2549505" y="3643310"/>
              <a:ext cx="214314" cy="214314"/>
            </a:xfrm>
            <a:prstGeom prst="rect">
              <a:avLst/>
            </a:prstGeom>
            <a:solidFill>
              <a:srgbClr val="CC99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2549505" y="221455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2049439" y="2786054"/>
              <a:ext cx="214314" cy="214314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2049439" y="3929062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2049439" y="2500302"/>
              <a:ext cx="214314" cy="214314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2049439" y="4214814"/>
              <a:ext cx="214314" cy="214314"/>
            </a:xfrm>
            <a:prstGeom prst="rect">
              <a:avLst/>
            </a:prstGeom>
            <a:solidFill>
              <a:srgbClr val="66FF66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2049439" y="364331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2049439" y="221455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4192579" y="3071806"/>
              <a:ext cx="714380" cy="7858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>
                  <a:latin typeface="Arial" charset="0"/>
                </a:rPr>
                <a:t>OXC</a:t>
              </a:r>
              <a:endParaRPr kumimoji="0" lang="en-GB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4692645" y="364331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3121009" y="2786054"/>
              <a:ext cx="714380" cy="107157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T(E)B</a:t>
              </a:r>
              <a:endParaRPr kumimoji="0" lang="en-GB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3621075" y="364331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4692645" y="3357558"/>
              <a:ext cx="214314" cy="214314"/>
            </a:xfrm>
            <a:prstGeom prst="rect">
              <a:avLst/>
            </a:prstGeom>
            <a:solidFill>
              <a:srgbClr val="9999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7" name="Rectangle 26"/>
            <p:cNvSpPr/>
            <p:nvPr/>
          </p:nvSpPr>
          <p:spPr bwMode="auto">
            <a:xfrm rot="16200000">
              <a:off x="3621075" y="3357558"/>
              <a:ext cx="214314" cy="214314"/>
            </a:xfrm>
            <a:prstGeom prst="rect">
              <a:avLst/>
            </a:prstGeom>
            <a:gradFill>
              <a:gsLst>
                <a:gs pos="0">
                  <a:srgbClr val="FF99FF"/>
                </a:gs>
                <a:gs pos="77000">
                  <a:srgbClr val="9999FF"/>
                </a:gs>
              </a:gsLst>
              <a:lin ang="5400000" scaled="0"/>
            </a:gra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8" name="Rectangle 27"/>
            <p:cNvSpPr/>
            <p:nvPr/>
          </p:nvSpPr>
          <p:spPr bwMode="auto">
            <a:xfrm>
              <a:off x="3621075" y="3071806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9" name="Rectangle 28"/>
            <p:cNvSpPr/>
            <p:nvPr/>
          </p:nvSpPr>
          <p:spPr bwMode="auto">
            <a:xfrm>
              <a:off x="4692645" y="3071806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0" name="Rectangle 29"/>
            <p:cNvSpPr/>
            <p:nvPr/>
          </p:nvSpPr>
          <p:spPr bwMode="auto">
            <a:xfrm>
              <a:off x="4192579" y="364331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1" name="Rectangle 30"/>
            <p:cNvSpPr/>
            <p:nvPr/>
          </p:nvSpPr>
          <p:spPr bwMode="auto">
            <a:xfrm>
              <a:off x="3121009" y="3643310"/>
              <a:ext cx="214314" cy="214314"/>
            </a:xfrm>
            <a:prstGeom prst="rect">
              <a:avLst/>
            </a:prstGeom>
            <a:solidFill>
              <a:srgbClr val="33CC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2" name="Rectangle 31"/>
            <p:cNvSpPr/>
            <p:nvPr/>
          </p:nvSpPr>
          <p:spPr bwMode="auto">
            <a:xfrm>
              <a:off x="4192579" y="3357558"/>
              <a:ext cx="214314" cy="214314"/>
            </a:xfrm>
            <a:prstGeom prst="rect">
              <a:avLst/>
            </a:prstGeom>
            <a:solidFill>
              <a:srgbClr val="9999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3" name="Rectangle 32"/>
            <p:cNvSpPr/>
            <p:nvPr/>
          </p:nvSpPr>
          <p:spPr bwMode="auto">
            <a:xfrm>
              <a:off x="3121009" y="3357558"/>
              <a:ext cx="214314" cy="214314"/>
            </a:xfrm>
            <a:prstGeom prst="rect">
              <a:avLst/>
            </a:prstGeom>
            <a:solidFill>
              <a:srgbClr val="FF99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914400" latinLnBrk="0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endParaRPr lang="en-GB" smtClean="0">
                <a:latin typeface="Arial" charset="0"/>
              </a:endParaRPr>
            </a:p>
          </p:txBody>
        </p:sp>
        <p:sp>
          <p:nvSpPr>
            <p:cNvPr id="34" name="Rectangle 33"/>
            <p:cNvSpPr/>
            <p:nvPr/>
          </p:nvSpPr>
          <p:spPr bwMode="auto">
            <a:xfrm>
              <a:off x="3121009" y="2786054"/>
              <a:ext cx="214314" cy="214314"/>
            </a:xfrm>
            <a:prstGeom prst="rect">
              <a:avLst/>
            </a:prstGeom>
            <a:solidFill>
              <a:srgbClr val="FF99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GB" smtClean="0">
                <a:latin typeface="Arial" charset="0"/>
              </a:endParaRP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4192579" y="3071806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37" name="Straight Connector 36"/>
            <p:cNvCxnSpPr>
              <a:stCxn id="5" idx="3"/>
              <a:endCxn id="34" idx="1"/>
            </p:cNvCxnSpPr>
            <p:nvPr/>
          </p:nvCxnSpPr>
          <p:spPr bwMode="auto">
            <a:xfrm>
              <a:off x="2763819" y="2893211"/>
              <a:ext cx="35719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9" name="Straight Connector 38"/>
            <p:cNvCxnSpPr>
              <a:stCxn id="14" idx="3"/>
              <a:endCxn id="31" idx="1"/>
            </p:cNvCxnSpPr>
            <p:nvPr/>
          </p:nvCxnSpPr>
          <p:spPr bwMode="auto">
            <a:xfrm>
              <a:off x="2763819" y="3750467"/>
              <a:ext cx="35719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1" name="Straight Connector 40"/>
            <p:cNvCxnSpPr>
              <a:stCxn id="27" idx="2"/>
              <a:endCxn id="32" idx="1"/>
            </p:cNvCxnSpPr>
            <p:nvPr/>
          </p:nvCxnSpPr>
          <p:spPr bwMode="auto">
            <a:xfrm>
              <a:off x="3835389" y="3464715"/>
              <a:ext cx="35719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2" name="TextBox 41"/>
            <p:cNvSpPr txBox="1"/>
            <p:nvPr/>
          </p:nvSpPr>
          <p:spPr>
            <a:xfrm>
              <a:off x="2998171" y="3810328"/>
              <a:ext cx="44435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 smtClean="0"/>
                <a:t>???</a:t>
              </a:r>
              <a:endParaRPr lang="en-GB" sz="1100" b="1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2982141" y="2571740"/>
              <a:ext cx="47641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 smtClean="0"/>
                <a:t>PNP</a:t>
              </a:r>
              <a:endParaRPr lang="en-GB" sz="1100" b="1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2478067" y="3428996"/>
              <a:ext cx="41229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 smtClean="0"/>
                <a:t>PIP</a:t>
              </a:r>
              <a:endParaRPr lang="en-GB" sz="1100" b="1" dirty="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2430282" y="2953072"/>
              <a:ext cx="47641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 smtClean="0"/>
                <a:t>PNP</a:t>
              </a:r>
              <a:endParaRPr lang="en-GB" sz="1100" b="1" dirty="0"/>
            </a:p>
          </p:txBody>
        </p:sp>
        <p:sp>
          <p:nvSpPr>
            <p:cNvPr id="47" name="Rectangle 46"/>
            <p:cNvSpPr/>
            <p:nvPr/>
          </p:nvSpPr>
          <p:spPr bwMode="auto">
            <a:xfrm>
              <a:off x="3621075" y="2786054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8" name="Rectangle 47"/>
            <p:cNvSpPr/>
            <p:nvPr/>
          </p:nvSpPr>
          <p:spPr bwMode="auto">
            <a:xfrm>
              <a:off x="3121009" y="3071806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2" name="Rectangle 51"/>
            <p:cNvSpPr/>
            <p:nvPr/>
          </p:nvSpPr>
          <p:spPr bwMode="auto">
            <a:xfrm>
              <a:off x="5584289" y="2786054"/>
              <a:ext cx="1152128" cy="107157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TB</a:t>
              </a:r>
              <a:endParaRPr kumimoji="0" lang="en-GB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6" name="Rectangle 55"/>
            <p:cNvSpPr/>
            <p:nvPr/>
          </p:nvSpPr>
          <p:spPr bwMode="auto">
            <a:xfrm>
              <a:off x="5598539" y="364331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7" name="Rectangle 56"/>
            <p:cNvSpPr/>
            <p:nvPr/>
          </p:nvSpPr>
          <p:spPr bwMode="auto">
            <a:xfrm rot="5400000">
              <a:off x="5598539" y="3357558"/>
              <a:ext cx="214314" cy="214314"/>
            </a:xfrm>
            <a:prstGeom prst="rect">
              <a:avLst/>
            </a:prstGeom>
            <a:gradFill>
              <a:gsLst>
                <a:gs pos="0">
                  <a:srgbClr val="FF99FF"/>
                </a:gs>
                <a:gs pos="77000">
                  <a:srgbClr val="9999FF"/>
                </a:gs>
              </a:gsLst>
              <a:lin ang="5400000" scaled="0"/>
            </a:gra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GB" smtClean="0">
                <a:latin typeface="Arial" charset="0"/>
              </a:endParaRPr>
            </a:p>
          </p:txBody>
        </p:sp>
        <p:sp>
          <p:nvSpPr>
            <p:cNvPr id="58" name="Rectangle 57"/>
            <p:cNvSpPr/>
            <p:nvPr/>
          </p:nvSpPr>
          <p:spPr bwMode="auto">
            <a:xfrm>
              <a:off x="5598539" y="2786054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0" name="Rectangle 59"/>
            <p:cNvSpPr/>
            <p:nvPr/>
          </p:nvSpPr>
          <p:spPr bwMode="auto">
            <a:xfrm>
              <a:off x="5598539" y="3071806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2" name="Rectangle 61"/>
            <p:cNvSpPr/>
            <p:nvPr/>
          </p:nvSpPr>
          <p:spPr bwMode="auto">
            <a:xfrm>
              <a:off x="6532933" y="364331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3" name="Rectangle 62"/>
            <p:cNvSpPr/>
            <p:nvPr/>
          </p:nvSpPr>
          <p:spPr bwMode="auto">
            <a:xfrm rot="16200000">
              <a:off x="6532933" y="3357558"/>
              <a:ext cx="214314" cy="214314"/>
            </a:xfrm>
            <a:prstGeom prst="rect">
              <a:avLst/>
            </a:prstGeom>
            <a:gradFill>
              <a:gsLst>
                <a:gs pos="0">
                  <a:srgbClr val="FF99FF"/>
                </a:gs>
                <a:gs pos="77000">
                  <a:srgbClr val="9999FF"/>
                </a:gs>
              </a:gsLst>
              <a:lin ang="5400000" scaled="0"/>
            </a:gra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914400" latinLnBrk="0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endParaRPr lang="en-GB" smtClean="0">
                <a:latin typeface="Arial" charset="0"/>
              </a:endParaRPr>
            </a:p>
          </p:txBody>
        </p:sp>
        <p:sp>
          <p:nvSpPr>
            <p:cNvPr id="64" name="Rectangle 63"/>
            <p:cNvSpPr/>
            <p:nvPr/>
          </p:nvSpPr>
          <p:spPr bwMode="auto">
            <a:xfrm>
              <a:off x="6532933" y="3071806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8" name="Rectangle 67"/>
            <p:cNvSpPr/>
            <p:nvPr/>
          </p:nvSpPr>
          <p:spPr bwMode="auto">
            <a:xfrm>
              <a:off x="6532933" y="2786054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1" name="Rectangle 70"/>
            <p:cNvSpPr/>
            <p:nvPr/>
          </p:nvSpPr>
          <p:spPr bwMode="auto">
            <a:xfrm>
              <a:off x="7550165" y="3071806"/>
              <a:ext cx="714380" cy="7858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OXC</a:t>
              </a:r>
              <a:endParaRPr kumimoji="0" lang="en-GB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2" name="Rectangle 71"/>
            <p:cNvSpPr/>
            <p:nvPr/>
          </p:nvSpPr>
          <p:spPr bwMode="auto">
            <a:xfrm>
              <a:off x="8050231" y="3643310"/>
              <a:ext cx="214314" cy="214314"/>
            </a:xfrm>
            <a:prstGeom prst="rect">
              <a:avLst/>
            </a:prstGeom>
            <a:solidFill>
              <a:srgbClr val="9999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3" name="Rectangle 72"/>
            <p:cNvSpPr/>
            <p:nvPr/>
          </p:nvSpPr>
          <p:spPr bwMode="auto">
            <a:xfrm>
              <a:off x="8050231" y="3357558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4" name="Rectangle 73"/>
            <p:cNvSpPr/>
            <p:nvPr/>
          </p:nvSpPr>
          <p:spPr bwMode="auto">
            <a:xfrm>
              <a:off x="8050231" y="3071806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5" name="Rectangle 74"/>
            <p:cNvSpPr/>
            <p:nvPr/>
          </p:nvSpPr>
          <p:spPr bwMode="auto">
            <a:xfrm>
              <a:off x="7550165" y="364331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6" name="Rectangle 75"/>
            <p:cNvSpPr/>
            <p:nvPr/>
          </p:nvSpPr>
          <p:spPr bwMode="auto">
            <a:xfrm>
              <a:off x="7550165" y="3357558"/>
              <a:ext cx="214314" cy="214314"/>
            </a:xfrm>
            <a:prstGeom prst="rect">
              <a:avLst/>
            </a:prstGeom>
            <a:solidFill>
              <a:srgbClr val="9999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7" name="Rectangle 76"/>
            <p:cNvSpPr/>
            <p:nvPr/>
          </p:nvSpPr>
          <p:spPr bwMode="auto">
            <a:xfrm>
              <a:off x="7550165" y="3071806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79" name="Straight Connector 78"/>
            <p:cNvCxnSpPr>
              <a:stCxn id="26" idx="3"/>
              <a:endCxn id="57" idx="2"/>
            </p:cNvCxnSpPr>
            <p:nvPr/>
          </p:nvCxnSpPr>
          <p:spPr bwMode="auto">
            <a:xfrm>
              <a:off x="4906959" y="3464715"/>
              <a:ext cx="69158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5" name="Straight Connector 84"/>
            <p:cNvCxnSpPr>
              <a:stCxn id="63" idx="2"/>
              <a:endCxn id="76" idx="1"/>
            </p:cNvCxnSpPr>
            <p:nvPr/>
          </p:nvCxnSpPr>
          <p:spPr bwMode="auto">
            <a:xfrm>
              <a:off x="6747247" y="3464715"/>
              <a:ext cx="80291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0" name="TextBox 89"/>
            <p:cNvSpPr txBox="1"/>
            <p:nvPr/>
          </p:nvSpPr>
          <p:spPr>
            <a:xfrm>
              <a:off x="2838463" y="3500434"/>
              <a:ext cx="22794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 dirty="0" smtClean="0">
                  <a:solidFill>
                    <a:srgbClr val="CC00CC"/>
                  </a:solidFill>
                </a:rPr>
                <a:t>I</a:t>
              </a:r>
              <a:endParaRPr lang="en-GB" sz="1200" b="1" dirty="0">
                <a:solidFill>
                  <a:srgbClr val="CC00CC"/>
                </a:solidFill>
              </a:endParaRPr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2824934" y="2835467"/>
              <a:ext cx="2872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CC00CC"/>
                  </a:solidFill>
                </a:rPr>
                <a:t>S</a:t>
              </a:r>
              <a:endParaRPr lang="en-GB" sz="1200" dirty="0">
                <a:solidFill>
                  <a:srgbClr val="CC00CC"/>
                </a:solidFill>
              </a:endParaRPr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3878566" y="3428996"/>
              <a:ext cx="2872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CC00CC"/>
                  </a:solidFill>
                </a:rPr>
                <a:t>S</a:t>
              </a:r>
              <a:endParaRPr lang="en-GB" sz="1200" dirty="0">
                <a:solidFill>
                  <a:srgbClr val="CC00CC"/>
                </a:solidFill>
              </a:endParaRPr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4950136" y="3428996"/>
              <a:ext cx="2872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CC00CC"/>
                  </a:solidFill>
                </a:rPr>
                <a:t>S</a:t>
              </a:r>
              <a:endParaRPr lang="en-GB" sz="1200" dirty="0">
                <a:solidFill>
                  <a:srgbClr val="CC00CC"/>
                </a:solidFill>
              </a:endParaRPr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7214119" y="3447632"/>
              <a:ext cx="2872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CC00CC"/>
                  </a:solidFill>
                </a:rPr>
                <a:t>S</a:t>
              </a:r>
              <a:endParaRPr lang="en-GB" sz="1200" dirty="0">
                <a:solidFill>
                  <a:srgbClr val="CC00CC"/>
                </a:solidFill>
              </a:endParaRPr>
            </a:p>
          </p:txBody>
        </p:sp>
        <p:sp>
          <p:nvSpPr>
            <p:cNvPr id="101" name="Rectangle 100"/>
            <p:cNvSpPr/>
            <p:nvPr/>
          </p:nvSpPr>
          <p:spPr bwMode="auto">
            <a:xfrm>
              <a:off x="1549373" y="2500302"/>
              <a:ext cx="71438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103" name="Straight Connector 102"/>
            <p:cNvCxnSpPr>
              <a:stCxn id="18" idx="1"/>
              <a:endCxn id="101" idx="3"/>
            </p:cNvCxnSpPr>
            <p:nvPr/>
          </p:nvCxnSpPr>
          <p:spPr bwMode="auto">
            <a:xfrm rot="10800000">
              <a:off x="1620811" y="2607459"/>
              <a:ext cx="42862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5" name="Straight Connector 104"/>
            <p:cNvCxnSpPr/>
            <p:nvPr/>
          </p:nvCxnSpPr>
          <p:spPr bwMode="auto">
            <a:xfrm rot="5400000">
              <a:off x="1727968" y="2607459"/>
              <a:ext cx="21431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6" name="Straight Connector 105"/>
            <p:cNvCxnSpPr/>
            <p:nvPr/>
          </p:nvCxnSpPr>
          <p:spPr bwMode="auto">
            <a:xfrm rot="5400000">
              <a:off x="1697417" y="2607459"/>
              <a:ext cx="21431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07" name="TextBox 106"/>
            <p:cNvSpPr txBox="1"/>
            <p:nvPr/>
          </p:nvSpPr>
          <p:spPr>
            <a:xfrm>
              <a:off x="1620811" y="2285988"/>
              <a:ext cx="35719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dirty="0" smtClean="0"/>
                <a:t>UNI</a:t>
              </a:r>
              <a:endParaRPr lang="en-GB" sz="1200" dirty="0"/>
            </a:p>
          </p:txBody>
        </p:sp>
        <p:sp>
          <p:nvSpPr>
            <p:cNvPr id="108" name="Rectangle 107"/>
            <p:cNvSpPr/>
            <p:nvPr/>
          </p:nvSpPr>
          <p:spPr bwMode="auto">
            <a:xfrm>
              <a:off x="1549373" y="4214814"/>
              <a:ext cx="71438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109" name="Straight Connector 108"/>
            <p:cNvCxnSpPr>
              <a:stCxn id="19" idx="1"/>
              <a:endCxn id="108" idx="3"/>
            </p:cNvCxnSpPr>
            <p:nvPr/>
          </p:nvCxnSpPr>
          <p:spPr bwMode="auto">
            <a:xfrm rot="10800000">
              <a:off x="1620811" y="4321971"/>
              <a:ext cx="42862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0" name="Straight Connector 109"/>
            <p:cNvCxnSpPr/>
            <p:nvPr/>
          </p:nvCxnSpPr>
          <p:spPr bwMode="auto">
            <a:xfrm rot="5400000">
              <a:off x="1727968" y="4321971"/>
              <a:ext cx="21431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1" name="Straight Connector 110"/>
            <p:cNvCxnSpPr/>
            <p:nvPr/>
          </p:nvCxnSpPr>
          <p:spPr bwMode="auto">
            <a:xfrm rot="5400000">
              <a:off x="1697417" y="4321971"/>
              <a:ext cx="21431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2" name="TextBox 111"/>
            <p:cNvSpPr txBox="1"/>
            <p:nvPr/>
          </p:nvSpPr>
          <p:spPr>
            <a:xfrm>
              <a:off x="1620811" y="4000500"/>
              <a:ext cx="35719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dirty="0" smtClean="0"/>
                <a:t>UNI</a:t>
              </a:r>
              <a:endParaRPr lang="en-GB" sz="1200" dirty="0"/>
            </a:p>
          </p:txBody>
        </p:sp>
        <p:sp>
          <p:nvSpPr>
            <p:cNvPr id="114" name="Rectangle 113"/>
            <p:cNvSpPr/>
            <p:nvPr/>
          </p:nvSpPr>
          <p:spPr bwMode="auto">
            <a:xfrm>
              <a:off x="1549373" y="2786054"/>
              <a:ext cx="71438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115" name="Straight Connector 114"/>
            <p:cNvCxnSpPr>
              <a:stCxn id="16" idx="1"/>
              <a:endCxn id="114" idx="3"/>
            </p:cNvCxnSpPr>
            <p:nvPr/>
          </p:nvCxnSpPr>
          <p:spPr bwMode="auto">
            <a:xfrm rot="10800000">
              <a:off x="1620811" y="2893211"/>
              <a:ext cx="42862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6" name="Straight Connector 115"/>
            <p:cNvCxnSpPr/>
            <p:nvPr/>
          </p:nvCxnSpPr>
          <p:spPr bwMode="auto">
            <a:xfrm rot="5400000">
              <a:off x="1727968" y="2893211"/>
              <a:ext cx="21431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7" name="Straight Connector 116"/>
            <p:cNvCxnSpPr/>
            <p:nvPr/>
          </p:nvCxnSpPr>
          <p:spPr bwMode="auto">
            <a:xfrm rot="5400000">
              <a:off x="1697417" y="2893211"/>
              <a:ext cx="21431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8" name="TextBox 117"/>
            <p:cNvSpPr txBox="1"/>
            <p:nvPr/>
          </p:nvSpPr>
          <p:spPr>
            <a:xfrm>
              <a:off x="1620811" y="3030016"/>
              <a:ext cx="35719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dirty="0" smtClean="0"/>
                <a:t>UNI</a:t>
              </a:r>
              <a:endParaRPr lang="en-GB" sz="1200" dirty="0"/>
            </a:p>
          </p:txBody>
        </p:sp>
        <p:cxnSp>
          <p:nvCxnSpPr>
            <p:cNvPr id="127" name="Straight Connector 126"/>
            <p:cNvCxnSpPr>
              <a:stCxn id="72" idx="2"/>
              <a:endCxn id="126" idx="0"/>
            </p:cNvCxnSpPr>
            <p:nvPr/>
          </p:nvCxnSpPr>
          <p:spPr bwMode="auto">
            <a:xfrm rot="5400000">
              <a:off x="7300132" y="4714880"/>
              <a:ext cx="1714512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28" name="TextBox 127"/>
            <p:cNvSpPr txBox="1"/>
            <p:nvPr/>
          </p:nvSpPr>
          <p:spPr>
            <a:xfrm>
              <a:off x="8194606" y="4509319"/>
              <a:ext cx="2872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CC00CC"/>
                  </a:solidFill>
                </a:rPr>
                <a:t>S</a:t>
              </a:r>
              <a:endParaRPr lang="en-GB" sz="1200" dirty="0">
                <a:solidFill>
                  <a:srgbClr val="CC00CC"/>
                </a:solidFill>
              </a:endParaRPr>
            </a:p>
          </p:txBody>
        </p:sp>
        <p:sp>
          <p:nvSpPr>
            <p:cNvPr id="120" name="Rectangle 119"/>
            <p:cNvSpPr/>
            <p:nvPr/>
          </p:nvSpPr>
          <p:spPr bwMode="auto">
            <a:xfrm flipH="1">
              <a:off x="7550165" y="5572136"/>
              <a:ext cx="714380" cy="7858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OXC</a:t>
              </a:r>
              <a:endParaRPr kumimoji="0" lang="en-GB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21" name="Rectangle 120"/>
            <p:cNvSpPr/>
            <p:nvPr/>
          </p:nvSpPr>
          <p:spPr bwMode="auto">
            <a:xfrm flipH="1">
              <a:off x="7550165" y="614364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22" name="Rectangle 121"/>
            <p:cNvSpPr/>
            <p:nvPr/>
          </p:nvSpPr>
          <p:spPr bwMode="auto">
            <a:xfrm flipH="1">
              <a:off x="7550165" y="5857888"/>
              <a:ext cx="214314" cy="214314"/>
            </a:xfrm>
            <a:prstGeom prst="rect">
              <a:avLst/>
            </a:prstGeom>
            <a:solidFill>
              <a:srgbClr val="9999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23" name="Rectangle 122"/>
            <p:cNvSpPr/>
            <p:nvPr/>
          </p:nvSpPr>
          <p:spPr bwMode="auto">
            <a:xfrm flipH="1">
              <a:off x="7550165" y="5572136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24" name="Rectangle 123"/>
            <p:cNvSpPr/>
            <p:nvPr/>
          </p:nvSpPr>
          <p:spPr bwMode="auto">
            <a:xfrm flipH="1">
              <a:off x="8050231" y="614364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25" name="Rectangle 124"/>
            <p:cNvSpPr/>
            <p:nvPr/>
          </p:nvSpPr>
          <p:spPr bwMode="auto">
            <a:xfrm flipH="1">
              <a:off x="8050231" y="5857888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26" name="Rectangle 125"/>
            <p:cNvSpPr/>
            <p:nvPr/>
          </p:nvSpPr>
          <p:spPr bwMode="auto">
            <a:xfrm flipH="1">
              <a:off x="8050231" y="5572136"/>
              <a:ext cx="214314" cy="214314"/>
            </a:xfrm>
            <a:prstGeom prst="rect">
              <a:avLst/>
            </a:prstGeom>
            <a:solidFill>
              <a:srgbClr val="9999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41" name="Rectangle 140"/>
            <p:cNvSpPr/>
            <p:nvPr/>
          </p:nvSpPr>
          <p:spPr bwMode="auto">
            <a:xfrm flipH="1">
              <a:off x="5596829" y="5286384"/>
              <a:ext cx="1152128" cy="107157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TB</a:t>
              </a:r>
              <a:endParaRPr kumimoji="0" lang="en-GB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42" name="Rectangle 141"/>
            <p:cNvSpPr/>
            <p:nvPr/>
          </p:nvSpPr>
          <p:spPr bwMode="auto">
            <a:xfrm flipH="1">
              <a:off x="5598539" y="614364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43" name="Rectangle 142"/>
            <p:cNvSpPr/>
            <p:nvPr/>
          </p:nvSpPr>
          <p:spPr bwMode="auto">
            <a:xfrm rot="5400000" flipH="1">
              <a:off x="5598539" y="5857888"/>
              <a:ext cx="214314" cy="214314"/>
            </a:xfrm>
            <a:prstGeom prst="rect">
              <a:avLst/>
            </a:prstGeom>
            <a:gradFill>
              <a:gsLst>
                <a:gs pos="0">
                  <a:srgbClr val="FF99FF"/>
                </a:gs>
                <a:gs pos="77000">
                  <a:srgbClr val="9999FF"/>
                </a:gs>
              </a:gsLst>
              <a:lin ang="5400000" scaled="0"/>
            </a:gra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914400" latinLnBrk="0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endParaRPr lang="en-GB" smtClean="0">
                <a:latin typeface="Arial" charset="0"/>
              </a:endParaRPr>
            </a:p>
          </p:txBody>
        </p:sp>
        <p:sp>
          <p:nvSpPr>
            <p:cNvPr id="144" name="Rectangle 143"/>
            <p:cNvSpPr/>
            <p:nvPr/>
          </p:nvSpPr>
          <p:spPr bwMode="auto">
            <a:xfrm flipH="1">
              <a:off x="5598539" y="5572136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48" name="Rectangle 147"/>
            <p:cNvSpPr/>
            <p:nvPr/>
          </p:nvSpPr>
          <p:spPr bwMode="auto">
            <a:xfrm flipH="1">
              <a:off x="5598539" y="5286384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150" name="Straight Connector 149"/>
            <p:cNvCxnSpPr>
              <a:stCxn id="122" idx="3"/>
              <a:endCxn id="137" idx="2"/>
            </p:cNvCxnSpPr>
            <p:nvPr/>
          </p:nvCxnSpPr>
          <p:spPr bwMode="auto">
            <a:xfrm flipH="1">
              <a:off x="6748957" y="5965045"/>
              <a:ext cx="80120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60" name="TextBox 159"/>
            <p:cNvSpPr txBox="1"/>
            <p:nvPr/>
          </p:nvSpPr>
          <p:spPr>
            <a:xfrm flipH="1">
              <a:off x="7214120" y="5947962"/>
              <a:ext cx="28725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CC00CC"/>
                  </a:solidFill>
                </a:rPr>
                <a:t>S</a:t>
              </a:r>
              <a:endParaRPr lang="en-GB" sz="1200" dirty="0">
                <a:solidFill>
                  <a:srgbClr val="CC00CC"/>
                </a:solidFill>
              </a:endParaRPr>
            </a:p>
          </p:txBody>
        </p:sp>
        <p:sp>
          <p:nvSpPr>
            <p:cNvPr id="166" name="Rectangle 165"/>
            <p:cNvSpPr/>
            <p:nvPr/>
          </p:nvSpPr>
          <p:spPr bwMode="auto">
            <a:xfrm>
              <a:off x="4289273" y="5572136"/>
              <a:ext cx="714380" cy="7858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>
                  <a:latin typeface="Arial" charset="0"/>
                </a:rPr>
                <a:t>OXC</a:t>
              </a:r>
              <a:endParaRPr kumimoji="0" lang="en-GB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67" name="Rectangle 166"/>
            <p:cNvSpPr/>
            <p:nvPr/>
          </p:nvSpPr>
          <p:spPr bwMode="auto">
            <a:xfrm>
              <a:off x="4789339" y="614364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68" name="Rectangle 167"/>
            <p:cNvSpPr/>
            <p:nvPr/>
          </p:nvSpPr>
          <p:spPr bwMode="auto">
            <a:xfrm>
              <a:off x="3217703" y="5286384"/>
              <a:ext cx="714380" cy="107157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>
                  <a:latin typeface="Arial" charset="0"/>
                </a:rPr>
                <a:t>T</a:t>
              </a:r>
              <a:r>
                <a:rPr kumimoji="0" lang="en-US" sz="14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EB</a:t>
              </a:r>
              <a:endParaRPr kumimoji="0" lang="en-GB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69" name="Rectangle 168"/>
            <p:cNvSpPr/>
            <p:nvPr/>
          </p:nvSpPr>
          <p:spPr bwMode="auto">
            <a:xfrm>
              <a:off x="3717769" y="614364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70" name="Rectangle 169"/>
            <p:cNvSpPr/>
            <p:nvPr/>
          </p:nvSpPr>
          <p:spPr bwMode="auto">
            <a:xfrm>
              <a:off x="4789339" y="5857888"/>
              <a:ext cx="214314" cy="214314"/>
            </a:xfrm>
            <a:prstGeom prst="rect">
              <a:avLst/>
            </a:prstGeom>
            <a:solidFill>
              <a:srgbClr val="9999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71" name="Rectangle 170"/>
            <p:cNvSpPr/>
            <p:nvPr/>
          </p:nvSpPr>
          <p:spPr bwMode="auto">
            <a:xfrm rot="16200000">
              <a:off x="3717769" y="5857888"/>
              <a:ext cx="214314" cy="214314"/>
            </a:xfrm>
            <a:prstGeom prst="rect">
              <a:avLst/>
            </a:prstGeom>
            <a:gradFill>
              <a:gsLst>
                <a:gs pos="0">
                  <a:srgbClr val="FF99FF"/>
                </a:gs>
                <a:gs pos="77000">
                  <a:srgbClr val="9999FF"/>
                </a:gs>
              </a:gsLst>
              <a:lin ang="5400000" scaled="0"/>
            </a:gra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GB" smtClean="0">
                <a:latin typeface="Arial" charset="0"/>
              </a:endParaRPr>
            </a:p>
          </p:txBody>
        </p:sp>
        <p:sp>
          <p:nvSpPr>
            <p:cNvPr id="172" name="Rectangle 171"/>
            <p:cNvSpPr/>
            <p:nvPr/>
          </p:nvSpPr>
          <p:spPr bwMode="auto">
            <a:xfrm>
              <a:off x="3717769" y="5572136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73" name="Rectangle 172"/>
            <p:cNvSpPr/>
            <p:nvPr/>
          </p:nvSpPr>
          <p:spPr bwMode="auto">
            <a:xfrm>
              <a:off x="4789339" y="5572136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74" name="Rectangle 173"/>
            <p:cNvSpPr/>
            <p:nvPr/>
          </p:nvSpPr>
          <p:spPr bwMode="auto">
            <a:xfrm>
              <a:off x="4289273" y="614364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75" name="Rectangle 174"/>
            <p:cNvSpPr/>
            <p:nvPr/>
          </p:nvSpPr>
          <p:spPr bwMode="auto">
            <a:xfrm>
              <a:off x="3217703" y="6143640"/>
              <a:ext cx="214314" cy="214314"/>
            </a:xfrm>
            <a:prstGeom prst="rect">
              <a:avLst/>
            </a:prstGeom>
            <a:solidFill>
              <a:srgbClr val="66FF66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76" name="Rectangle 175"/>
            <p:cNvSpPr/>
            <p:nvPr/>
          </p:nvSpPr>
          <p:spPr bwMode="auto">
            <a:xfrm>
              <a:off x="4289273" y="5857888"/>
              <a:ext cx="214314" cy="214314"/>
            </a:xfrm>
            <a:prstGeom prst="rect">
              <a:avLst/>
            </a:prstGeom>
            <a:solidFill>
              <a:srgbClr val="9999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77" name="Rectangle 176"/>
            <p:cNvSpPr/>
            <p:nvPr/>
          </p:nvSpPr>
          <p:spPr bwMode="auto">
            <a:xfrm>
              <a:off x="3217703" y="5857888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78" name="Rectangle 177"/>
            <p:cNvSpPr/>
            <p:nvPr/>
          </p:nvSpPr>
          <p:spPr bwMode="auto">
            <a:xfrm>
              <a:off x="3217703" y="5286384"/>
              <a:ext cx="214314" cy="214314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79" name="Rectangle 178"/>
            <p:cNvSpPr/>
            <p:nvPr/>
          </p:nvSpPr>
          <p:spPr bwMode="auto">
            <a:xfrm>
              <a:off x="4289273" y="5572136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180" name="Straight Connector 179"/>
            <p:cNvCxnSpPr>
              <a:stCxn id="171" idx="2"/>
              <a:endCxn id="176" idx="1"/>
            </p:cNvCxnSpPr>
            <p:nvPr/>
          </p:nvCxnSpPr>
          <p:spPr bwMode="auto">
            <a:xfrm>
              <a:off x="3932083" y="5965045"/>
              <a:ext cx="35719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81" name="Rectangle 180"/>
            <p:cNvSpPr/>
            <p:nvPr/>
          </p:nvSpPr>
          <p:spPr bwMode="auto">
            <a:xfrm>
              <a:off x="3717769" y="5286384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82" name="Rectangle 181"/>
            <p:cNvSpPr/>
            <p:nvPr/>
          </p:nvSpPr>
          <p:spPr bwMode="auto">
            <a:xfrm>
              <a:off x="3217703" y="5572136"/>
              <a:ext cx="214314" cy="214314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183" name="Straight Connector 182"/>
            <p:cNvCxnSpPr>
              <a:stCxn id="170" idx="3"/>
              <a:endCxn id="143" idx="2"/>
            </p:cNvCxnSpPr>
            <p:nvPr/>
          </p:nvCxnSpPr>
          <p:spPr bwMode="auto">
            <a:xfrm>
              <a:off x="5003653" y="5965045"/>
              <a:ext cx="59488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84" name="TextBox 183"/>
            <p:cNvSpPr txBox="1"/>
            <p:nvPr/>
          </p:nvSpPr>
          <p:spPr>
            <a:xfrm>
              <a:off x="3975260" y="5929326"/>
              <a:ext cx="2872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CC00CC"/>
                  </a:solidFill>
                </a:rPr>
                <a:t>S</a:t>
              </a:r>
              <a:endParaRPr lang="en-GB" sz="1200" dirty="0">
                <a:solidFill>
                  <a:srgbClr val="CC00CC"/>
                </a:solidFill>
              </a:endParaRPr>
            </a:p>
          </p:txBody>
        </p:sp>
        <p:sp>
          <p:nvSpPr>
            <p:cNvPr id="185" name="TextBox 184"/>
            <p:cNvSpPr txBox="1"/>
            <p:nvPr/>
          </p:nvSpPr>
          <p:spPr>
            <a:xfrm>
              <a:off x="5046830" y="5929326"/>
              <a:ext cx="2872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CC00CC"/>
                  </a:solidFill>
                </a:rPr>
                <a:t>S</a:t>
              </a:r>
              <a:endParaRPr lang="en-GB" sz="1200" dirty="0">
                <a:solidFill>
                  <a:srgbClr val="CC00CC"/>
                </a:solidFill>
              </a:endParaRPr>
            </a:p>
          </p:txBody>
        </p:sp>
        <p:sp>
          <p:nvSpPr>
            <p:cNvPr id="187" name="Rectangle 186"/>
            <p:cNvSpPr/>
            <p:nvPr/>
          </p:nvSpPr>
          <p:spPr bwMode="auto">
            <a:xfrm>
              <a:off x="2692381" y="5286384"/>
              <a:ext cx="71438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188" name="Straight Connector 187"/>
            <p:cNvCxnSpPr>
              <a:endCxn id="187" idx="3"/>
            </p:cNvCxnSpPr>
            <p:nvPr/>
          </p:nvCxnSpPr>
          <p:spPr bwMode="auto">
            <a:xfrm rot="10800000">
              <a:off x="2763819" y="5393541"/>
              <a:ext cx="42862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9" name="Straight Connector 188"/>
            <p:cNvCxnSpPr/>
            <p:nvPr/>
          </p:nvCxnSpPr>
          <p:spPr bwMode="auto">
            <a:xfrm rot="5400000">
              <a:off x="2870976" y="5393541"/>
              <a:ext cx="21431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0" name="Straight Connector 189"/>
            <p:cNvCxnSpPr/>
            <p:nvPr/>
          </p:nvCxnSpPr>
          <p:spPr bwMode="auto">
            <a:xfrm rot="5400000">
              <a:off x="2840425" y="5393541"/>
              <a:ext cx="21431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91" name="TextBox 190"/>
            <p:cNvSpPr txBox="1"/>
            <p:nvPr/>
          </p:nvSpPr>
          <p:spPr>
            <a:xfrm>
              <a:off x="2763819" y="5072070"/>
              <a:ext cx="35719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dirty="0" smtClean="0"/>
                <a:t>UNI</a:t>
              </a:r>
              <a:endParaRPr lang="en-GB" sz="1200" dirty="0"/>
            </a:p>
          </p:txBody>
        </p:sp>
        <p:sp>
          <p:nvSpPr>
            <p:cNvPr id="192" name="Rectangle 191"/>
            <p:cNvSpPr/>
            <p:nvPr/>
          </p:nvSpPr>
          <p:spPr bwMode="auto">
            <a:xfrm>
              <a:off x="2692381" y="6143640"/>
              <a:ext cx="71438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193" name="Straight Connector 192"/>
            <p:cNvCxnSpPr>
              <a:stCxn id="175" idx="1"/>
              <a:endCxn id="192" idx="3"/>
            </p:cNvCxnSpPr>
            <p:nvPr/>
          </p:nvCxnSpPr>
          <p:spPr bwMode="auto">
            <a:xfrm rot="10800000">
              <a:off x="2763819" y="6250797"/>
              <a:ext cx="45388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4" name="Straight Connector 193"/>
            <p:cNvCxnSpPr/>
            <p:nvPr/>
          </p:nvCxnSpPr>
          <p:spPr bwMode="auto">
            <a:xfrm rot="5400000">
              <a:off x="2870976" y="6250797"/>
              <a:ext cx="21431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5" name="Straight Connector 194"/>
            <p:cNvCxnSpPr/>
            <p:nvPr/>
          </p:nvCxnSpPr>
          <p:spPr bwMode="auto">
            <a:xfrm rot="5400000">
              <a:off x="2840425" y="6250797"/>
              <a:ext cx="21431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96" name="TextBox 195"/>
            <p:cNvSpPr txBox="1"/>
            <p:nvPr/>
          </p:nvSpPr>
          <p:spPr>
            <a:xfrm>
              <a:off x="2763819" y="6387602"/>
              <a:ext cx="35719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dirty="0" smtClean="0"/>
                <a:t>UNI</a:t>
              </a:r>
              <a:endParaRPr lang="en-GB" sz="1200" dirty="0"/>
            </a:p>
          </p:txBody>
        </p:sp>
        <p:sp>
          <p:nvSpPr>
            <p:cNvPr id="197" name="Rectangle 196"/>
            <p:cNvSpPr/>
            <p:nvPr/>
          </p:nvSpPr>
          <p:spPr bwMode="auto">
            <a:xfrm>
              <a:off x="2692381" y="5572136"/>
              <a:ext cx="71438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198" name="Straight Connector 197"/>
            <p:cNvCxnSpPr>
              <a:endCxn id="197" idx="3"/>
            </p:cNvCxnSpPr>
            <p:nvPr/>
          </p:nvCxnSpPr>
          <p:spPr bwMode="auto">
            <a:xfrm rot="10800000">
              <a:off x="2763819" y="5679293"/>
              <a:ext cx="42862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9" name="Straight Connector 198"/>
            <p:cNvCxnSpPr/>
            <p:nvPr/>
          </p:nvCxnSpPr>
          <p:spPr bwMode="auto">
            <a:xfrm rot="5400000">
              <a:off x="2870976" y="5679293"/>
              <a:ext cx="21431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0" name="Straight Connector 199"/>
            <p:cNvCxnSpPr/>
            <p:nvPr/>
          </p:nvCxnSpPr>
          <p:spPr bwMode="auto">
            <a:xfrm rot="5400000">
              <a:off x="2840425" y="5679293"/>
              <a:ext cx="21431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01" name="TextBox 200"/>
            <p:cNvSpPr txBox="1"/>
            <p:nvPr/>
          </p:nvSpPr>
          <p:spPr>
            <a:xfrm>
              <a:off x="2763819" y="5816098"/>
              <a:ext cx="35719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dirty="0" smtClean="0"/>
                <a:t>UNI</a:t>
              </a:r>
              <a:endParaRPr lang="en-GB" sz="1200" dirty="0"/>
            </a:p>
          </p:txBody>
        </p:sp>
        <p:sp>
          <p:nvSpPr>
            <p:cNvPr id="203" name="TextBox 202"/>
            <p:cNvSpPr txBox="1"/>
            <p:nvPr/>
          </p:nvSpPr>
          <p:spPr>
            <a:xfrm>
              <a:off x="1906563" y="2953072"/>
              <a:ext cx="47641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 smtClean="0"/>
                <a:t>CEP</a:t>
              </a:r>
              <a:endParaRPr lang="en-GB" sz="1100" b="1" dirty="0"/>
            </a:p>
          </p:txBody>
        </p:sp>
        <p:sp>
          <p:nvSpPr>
            <p:cNvPr id="204" name="TextBox 203"/>
            <p:cNvSpPr txBox="1"/>
            <p:nvPr/>
          </p:nvSpPr>
          <p:spPr>
            <a:xfrm>
              <a:off x="3073225" y="5072070"/>
              <a:ext cx="47641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 smtClean="0"/>
                <a:t>CEP</a:t>
              </a:r>
              <a:endParaRPr lang="en-GB" sz="1100" b="1" dirty="0"/>
            </a:p>
          </p:txBody>
        </p:sp>
        <p:sp>
          <p:nvSpPr>
            <p:cNvPr id="205" name="TextBox 204"/>
            <p:cNvSpPr txBox="1"/>
            <p:nvPr/>
          </p:nvSpPr>
          <p:spPr>
            <a:xfrm>
              <a:off x="3111391" y="6310658"/>
              <a:ext cx="48442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 smtClean="0"/>
                <a:t>CNP</a:t>
              </a:r>
              <a:endParaRPr lang="en-GB" sz="1100" b="1" dirty="0"/>
            </a:p>
          </p:txBody>
        </p:sp>
        <p:sp>
          <p:nvSpPr>
            <p:cNvPr id="206" name="TextBox 205"/>
            <p:cNvSpPr txBox="1"/>
            <p:nvPr/>
          </p:nvSpPr>
          <p:spPr>
            <a:xfrm>
              <a:off x="1906563" y="4429128"/>
              <a:ext cx="48442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 smtClean="0"/>
                <a:t>CNP</a:t>
              </a:r>
              <a:endParaRPr lang="en-GB" sz="1100" b="1" dirty="0"/>
            </a:p>
          </p:txBody>
        </p:sp>
        <p:sp>
          <p:nvSpPr>
            <p:cNvPr id="136" name="Rectangle 135"/>
            <p:cNvSpPr/>
            <p:nvPr/>
          </p:nvSpPr>
          <p:spPr bwMode="auto">
            <a:xfrm flipH="1">
              <a:off x="6534643" y="614364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7" name="Rectangle 136"/>
            <p:cNvSpPr/>
            <p:nvPr/>
          </p:nvSpPr>
          <p:spPr bwMode="auto">
            <a:xfrm rot="16200000" flipH="1">
              <a:off x="6534643" y="5857888"/>
              <a:ext cx="214314" cy="214314"/>
            </a:xfrm>
            <a:prstGeom prst="rect">
              <a:avLst/>
            </a:prstGeom>
            <a:gradFill>
              <a:gsLst>
                <a:gs pos="0">
                  <a:srgbClr val="FF99FF"/>
                </a:gs>
                <a:gs pos="77000">
                  <a:srgbClr val="9999FF"/>
                </a:gs>
              </a:gsLst>
              <a:lin ang="5400000" scaled="0"/>
            </a:gra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GB" smtClean="0">
                <a:latin typeface="Arial" charset="0"/>
              </a:endParaRPr>
            </a:p>
          </p:txBody>
        </p:sp>
        <p:sp>
          <p:nvSpPr>
            <p:cNvPr id="138" name="Rectangle 137"/>
            <p:cNvSpPr/>
            <p:nvPr/>
          </p:nvSpPr>
          <p:spPr bwMode="auto">
            <a:xfrm flipH="1">
              <a:off x="6534643" y="5286384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40" name="Rectangle 139"/>
            <p:cNvSpPr/>
            <p:nvPr/>
          </p:nvSpPr>
          <p:spPr bwMode="auto">
            <a:xfrm flipH="1">
              <a:off x="6534643" y="5572136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46" name="Rectangle 145"/>
            <p:cNvSpPr/>
            <p:nvPr/>
          </p:nvSpPr>
          <p:spPr bwMode="auto">
            <a:xfrm>
              <a:off x="834993" y="3357558"/>
              <a:ext cx="714380" cy="7858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IB-BEB</a:t>
              </a:r>
              <a:endParaRPr kumimoji="0" lang="en-GB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47" name="Rectangle 146"/>
            <p:cNvSpPr/>
            <p:nvPr/>
          </p:nvSpPr>
          <p:spPr bwMode="auto">
            <a:xfrm>
              <a:off x="1335059" y="3929062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49" name="Rectangle 148"/>
            <p:cNvSpPr/>
            <p:nvPr/>
          </p:nvSpPr>
          <p:spPr bwMode="auto">
            <a:xfrm>
              <a:off x="1335059" y="364331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51" name="Rectangle 150"/>
            <p:cNvSpPr/>
            <p:nvPr/>
          </p:nvSpPr>
          <p:spPr bwMode="auto">
            <a:xfrm>
              <a:off x="1335059" y="3357558"/>
              <a:ext cx="214314" cy="214314"/>
            </a:xfrm>
            <a:prstGeom prst="rect">
              <a:avLst/>
            </a:prstGeom>
            <a:solidFill>
              <a:srgbClr val="FF99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GB" smtClean="0">
                <a:latin typeface="Arial" charset="0"/>
              </a:endParaRPr>
            </a:p>
          </p:txBody>
        </p:sp>
        <p:sp>
          <p:nvSpPr>
            <p:cNvPr id="152" name="Rectangle 151"/>
            <p:cNvSpPr/>
            <p:nvPr/>
          </p:nvSpPr>
          <p:spPr bwMode="auto">
            <a:xfrm>
              <a:off x="834993" y="364331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53" name="Rectangle 152"/>
            <p:cNvSpPr/>
            <p:nvPr/>
          </p:nvSpPr>
          <p:spPr bwMode="auto">
            <a:xfrm>
              <a:off x="834993" y="3929062"/>
              <a:ext cx="214314" cy="214314"/>
            </a:xfrm>
            <a:prstGeom prst="rect">
              <a:avLst/>
            </a:prstGeom>
            <a:solidFill>
              <a:srgbClr val="66FF66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54" name="Rectangle 153"/>
            <p:cNvSpPr/>
            <p:nvPr/>
          </p:nvSpPr>
          <p:spPr bwMode="auto">
            <a:xfrm>
              <a:off x="834993" y="3357558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155" name="Straight Connector 154"/>
            <p:cNvCxnSpPr>
              <a:stCxn id="151" idx="3"/>
              <a:endCxn id="33" idx="1"/>
            </p:cNvCxnSpPr>
            <p:nvPr/>
          </p:nvCxnSpPr>
          <p:spPr bwMode="auto">
            <a:xfrm>
              <a:off x="1549373" y="3464715"/>
              <a:ext cx="157163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56" name="Rectangle 155"/>
            <p:cNvSpPr/>
            <p:nvPr/>
          </p:nvSpPr>
          <p:spPr bwMode="auto">
            <a:xfrm>
              <a:off x="334927" y="3929062"/>
              <a:ext cx="71438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157" name="Straight Connector 156"/>
            <p:cNvCxnSpPr>
              <a:stCxn id="153" idx="1"/>
              <a:endCxn id="156" idx="3"/>
            </p:cNvCxnSpPr>
            <p:nvPr/>
          </p:nvCxnSpPr>
          <p:spPr bwMode="auto">
            <a:xfrm rot="10800000">
              <a:off x="406365" y="4036219"/>
              <a:ext cx="42862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8" name="Straight Connector 157"/>
            <p:cNvCxnSpPr/>
            <p:nvPr/>
          </p:nvCxnSpPr>
          <p:spPr bwMode="auto">
            <a:xfrm rot="5400000">
              <a:off x="513522" y="4036219"/>
              <a:ext cx="21431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9" name="Straight Connector 158"/>
            <p:cNvCxnSpPr/>
            <p:nvPr/>
          </p:nvCxnSpPr>
          <p:spPr bwMode="auto">
            <a:xfrm rot="5400000">
              <a:off x="482971" y="4036219"/>
              <a:ext cx="21431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61" name="TextBox 160"/>
            <p:cNvSpPr txBox="1"/>
            <p:nvPr/>
          </p:nvSpPr>
          <p:spPr>
            <a:xfrm>
              <a:off x="406365" y="3714748"/>
              <a:ext cx="35719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dirty="0" smtClean="0"/>
                <a:t>UNI</a:t>
              </a:r>
              <a:endParaRPr lang="en-GB" sz="1200" dirty="0"/>
            </a:p>
          </p:txBody>
        </p:sp>
        <p:sp>
          <p:nvSpPr>
            <p:cNvPr id="163" name="TextBox 162"/>
            <p:cNvSpPr txBox="1"/>
            <p:nvPr/>
          </p:nvSpPr>
          <p:spPr>
            <a:xfrm>
              <a:off x="1215836" y="3143244"/>
              <a:ext cx="47641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 smtClean="0"/>
                <a:t>PNP</a:t>
              </a:r>
              <a:endParaRPr lang="en-GB" sz="1100" b="1" dirty="0"/>
            </a:p>
          </p:txBody>
        </p:sp>
        <p:sp>
          <p:nvSpPr>
            <p:cNvPr id="164" name="TextBox 163"/>
            <p:cNvSpPr txBox="1"/>
            <p:nvPr/>
          </p:nvSpPr>
          <p:spPr>
            <a:xfrm>
              <a:off x="2119371" y="3214682"/>
              <a:ext cx="2872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CC00CC"/>
                  </a:solidFill>
                </a:rPr>
                <a:t>S</a:t>
              </a:r>
              <a:endParaRPr lang="en-GB" sz="1200" dirty="0">
                <a:solidFill>
                  <a:srgbClr val="CC00CC"/>
                </a:solidFill>
              </a:endParaRPr>
            </a:p>
          </p:txBody>
        </p:sp>
      </p:grpSp>
      <p:sp>
        <p:nvSpPr>
          <p:cNvPr id="21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 EOTN network</a:t>
            </a:r>
            <a:br>
              <a:rPr lang="en-US" dirty="0" smtClean="0"/>
            </a:br>
            <a:r>
              <a:rPr lang="en-US" sz="2800" i="1" dirty="0" smtClean="0"/>
              <a:t>EVC(C-VLAN) via EC(S-VLAN)</a:t>
            </a:r>
            <a:endParaRPr lang="en-GB" sz="2800" i="1" dirty="0" smtClean="0"/>
          </a:p>
        </p:txBody>
      </p:sp>
      <p:sp>
        <p:nvSpPr>
          <p:cNvPr id="213" name="Freeform 212"/>
          <p:cNvSpPr/>
          <p:nvPr/>
        </p:nvSpPr>
        <p:spPr bwMode="auto">
          <a:xfrm>
            <a:off x="3303215" y="2576527"/>
            <a:ext cx="6524625" cy="3495675"/>
          </a:xfrm>
          <a:custGeom>
            <a:avLst/>
            <a:gdLst>
              <a:gd name="connsiteX0" fmla="*/ 0 w 6524625"/>
              <a:gd name="connsiteY0" fmla="*/ 0 h 3495675"/>
              <a:gd name="connsiteX1" fmla="*/ 685800 w 6524625"/>
              <a:gd name="connsiteY1" fmla="*/ 0 h 3495675"/>
              <a:gd name="connsiteX2" fmla="*/ 676275 w 6524625"/>
              <a:gd name="connsiteY2" fmla="*/ 295275 h 3495675"/>
              <a:gd name="connsiteX3" fmla="*/ 1847850 w 6524625"/>
              <a:gd name="connsiteY3" fmla="*/ 304800 h 3495675"/>
              <a:gd name="connsiteX4" fmla="*/ 1847850 w 6524625"/>
              <a:gd name="connsiteY4" fmla="*/ 866775 h 3495675"/>
              <a:gd name="connsiteX5" fmla="*/ 3829050 w 6524625"/>
              <a:gd name="connsiteY5" fmla="*/ 857250 h 3495675"/>
              <a:gd name="connsiteX6" fmla="*/ 3829050 w 6524625"/>
              <a:gd name="connsiteY6" fmla="*/ 304800 h 3495675"/>
              <a:gd name="connsiteX7" fmla="*/ 5143500 w 6524625"/>
              <a:gd name="connsiteY7" fmla="*/ 295275 h 3495675"/>
              <a:gd name="connsiteX8" fmla="*/ 5153025 w 6524625"/>
              <a:gd name="connsiteY8" fmla="*/ 885825 h 3495675"/>
              <a:gd name="connsiteX9" fmla="*/ 6276975 w 6524625"/>
              <a:gd name="connsiteY9" fmla="*/ 876300 h 3495675"/>
              <a:gd name="connsiteX10" fmla="*/ 6286500 w 6524625"/>
              <a:gd name="connsiteY10" fmla="*/ 1162050 h 3495675"/>
              <a:gd name="connsiteX11" fmla="*/ 6515100 w 6524625"/>
              <a:gd name="connsiteY11" fmla="*/ 1171575 h 3495675"/>
              <a:gd name="connsiteX12" fmla="*/ 6524625 w 6524625"/>
              <a:gd name="connsiteY12" fmla="*/ 3133725 h 3495675"/>
              <a:gd name="connsiteX13" fmla="*/ 6315075 w 6524625"/>
              <a:gd name="connsiteY13" fmla="*/ 3219450 h 3495675"/>
              <a:gd name="connsiteX14" fmla="*/ 6315075 w 6524625"/>
              <a:gd name="connsiteY14" fmla="*/ 3495675 h 3495675"/>
              <a:gd name="connsiteX15" fmla="*/ 5048250 w 6524625"/>
              <a:gd name="connsiteY15" fmla="*/ 3486150 h 3495675"/>
              <a:gd name="connsiteX16" fmla="*/ 5057775 w 6524625"/>
              <a:gd name="connsiteY16" fmla="*/ 2905125 h 3495675"/>
              <a:gd name="connsiteX17" fmla="*/ 4086225 w 6524625"/>
              <a:gd name="connsiteY17" fmla="*/ 2905125 h 3495675"/>
              <a:gd name="connsiteX18" fmla="*/ 4086225 w 6524625"/>
              <a:gd name="connsiteY18" fmla="*/ 3476625 h 3495675"/>
              <a:gd name="connsiteX19" fmla="*/ 1781175 w 6524625"/>
              <a:gd name="connsiteY19" fmla="*/ 3476625 h 3495675"/>
              <a:gd name="connsiteX20" fmla="*/ 1781175 w 6524625"/>
              <a:gd name="connsiteY20" fmla="*/ 3105150 h 3495675"/>
              <a:gd name="connsiteX21" fmla="*/ 1171575 w 6524625"/>
              <a:gd name="connsiteY21" fmla="*/ 3105150 h 3495675"/>
              <a:gd name="connsiteX0" fmla="*/ 0 w 6524625"/>
              <a:gd name="connsiteY0" fmla="*/ 0 h 3495675"/>
              <a:gd name="connsiteX1" fmla="*/ 685800 w 6524625"/>
              <a:gd name="connsiteY1" fmla="*/ 0 h 3495675"/>
              <a:gd name="connsiteX2" fmla="*/ 676275 w 6524625"/>
              <a:gd name="connsiteY2" fmla="*/ 295275 h 3495675"/>
              <a:gd name="connsiteX3" fmla="*/ 1847850 w 6524625"/>
              <a:gd name="connsiteY3" fmla="*/ 304800 h 3495675"/>
              <a:gd name="connsiteX4" fmla="*/ 1847850 w 6524625"/>
              <a:gd name="connsiteY4" fmla="*/ 866775 h 3495675"/>
              <a:gd name="connsiteX5" fmla="*/ 3829050 w 6524625"/>
              <a:gd name="connsiteY5" fmla="*/ 857250 h 3495675"/>
              <a:gd name="connsiteX6" fmla="*/ 3829050 w 6524625"/>
              <a:gd name="connsiteY6" fmla="*/ 304800 h 3495675"/>
              <a:gd name="connsiteX7" fmla="*/ 5143500 w 6524625"/>
              <a:gd name="connsiteY7" fmla="*/ 295275 h 3495675"/>
              <a:gd name="connsiteX8" fmla="*/ 5153025 w 6524625"/>
              <a:gd name="connsiteY8" fmla="*/ 885825 h 3495675"/>
              <a:gd name="connsiteX9" fmla="*/ 6276975 w 6524625"/>
              <a:gd name="connsiteY9" fmla="*/ 876300 h 3495675"/>
              <a:gd name="connsiteX10" fmla="*/ 6286500 w 6524625"/>
              <a:gd name="connsiteY10" fmla="*/ 1162050 h 3495675"/>
              <a:gd name="connsiteX11" fmla="*/ 6515100 w 6524625"/>
              <a:gd name="connsiteY11" fmla="*/ 1171575 h 3495675"/>
              <a:gd name="connsiteX12" fmla="*/ 6524625 w 6524625"/>
              <a:gd name="connsiteY12" fmla="*/ 3133725 h 3495675"/>
              <a:gd name="connsiteX13" fmla="*/ 6315075 w 6524625"/>
              <a:gd name="connsiteY13" fmla="*/ 3219450 h 3495675"/>
              <a:gd name="connsiteX14" fmla="*/ 6315075 w 6524625"/>
              <a:gd name="connsiteY14" fmla="*/ 3495675 h 3495675"/>
              <a:gd name="connsiteX15" fmla="*/ 5048250 w 6524625"/>
              <a:gd name="connsiteY15" fmla="*/ 3486150 h 3495675"/>
              <a:gd name="connsiteX16" fmla="*/ 5057775 w 6524625"/>
              <a:gd name="connsiteY16" fmla="*/ 2905125 h 3495675"/>
              <a:gd name="connsiteX17" fmla="*/ 4086225 w 6524625"/>
              <a:gd name="connsiteY17" fmla="*/ 2905125 h 3495675"/>
              <a:gd name="connsiteX18" fmla="*/ 4086225 w 6524625"/>
              <a:gd name="connsiteY18" fmla="*/ 3476625 h 3495675"/>
              <a:gd name="connsiteX19" fmla="*/ 1781175 w 6524625"/>
              <a:gd name="connsiteY19" fmla="*/ 3476625 h 3495675"/>
              <a:gd name="connsiteX20" fmla="*/ 1781175 w 6524625"/>
              <a:gd name="connsiteY20" fmla="*/ 2847975 h 3495675"/>
              <a:gd name="connsiteX21" fmla="*/ 1171575 w 6524625"/>
              <a:gd name="connsiteY21" fmla="*/ 3105150 h 3495675"/>
              <a:gd name="connsiteX0" fmla="*/ 0 w 6524625"/>
              <a:gd name="connsiteY0" fmla="*/ 0 h 3495675"/>
              <a:gd name="connsiteX1" fmla="*/ 685800 w 6524625"/>
              <a:gd name="connsiteY1" fmla="*/ 0 h 3495675"/>
              <a:gd name="connsiteX2" fmla="*/ 676275 w 6524625"/>
              <a:gd name="connsiteY2" fmla="*/ 295275 h 3495675"/>
              <a:gd name="connsiteX3" fmla="*/ 1847850 w 6524625"/>
              <a:gd name="connsiteY3" fmla="*/ 304800 h 3495675"/>
              <a:gd name="connsiteX4" fmla="*/ 1847850 w 6524625"/>
              <a:gd name="connsiteY4" fmla="*/ 866775 h 3495675"/>
              <a:gd name="connsiteX5" fmla="*/ 3829050 w 6524625"/>
              <a:gd name="connsiteY5" fmla="*/ 857250 h 3495675"/>
              <a:gd name="connsiteX6" fmla="*/ 3829050 w 6524625"/>
              <a:gd name="connsiteY6" fmla="*/ 304800 h 3495675"/>
              <a:gd name="connsiteX7" fmla="*/ 5143500 w 6524625"/>
              <a:gd name="connsiteY7" fmla="*/ 295275 h 3495675"/>
              <a:gd name="connsiteX8" fmla="*/ 5153025 w 6524625"/>
              <a:gd name="connsiteY8" fmla="*/ 885825 h 3495675"/>
              <a:gd name="connsiteX9" fmla="*/ 6276975 w 6524625"/>
              <a:gd name="connsiteY9" fmla="*/ 876300 h 3495675"/>
              <a:gd name="connsiteX10" fmla="*/ 6286500 w 6524625"/>
              <a:gd name="connsiteY10" fmla="*/ 1162050 h 3495675"/>
              <a:gd name="connsiteX11" fmla="*/ 6515100 w 6524625"/>
              <a:gd name="connsiteY11" fmla="*/ 1171575 h 3495675"/>
              <a:gd name="connsiteX12" fmla="*/ 6524625 w 6524625"/>
              <a:gd name="connsiteY12" fmla="*/ 3133725 h 3495675"/>
              <a:gd name="connsiteX13" fmla="*/ 6315075 w 6524625"/>
              <a:gd name="connsiteY13" fmla="*/ 3219450 h 3495675"/>
              <a:gd name="connsiteX14" fmla="*/ 6315075 w 6524625"/>
              <a:gd name="connsiteY14" fmla="*/ 3495675 h 3495675"/>
              <a:gd name="connsiteX15" fmla="*/ 5048250 w 6524625"/>
              <a:gd name="connsiteY15" fmla="*/ 3486150 h 3495675"/>
              <a:gd name="connsiteX16" fmla="*/ 5057775 w 6524625"/>
              <a:gd name="connsiteY16" fmla="*/ 2905125 h 3495675"/>
              <a:gd name="connsiteX17" fmla="*/ 4086225 w 6524625"/>
              <a:gd name="connsiteY17" fmla="*/ 2905125 h 3495675"/>
              <a:gd name="connsiteX18" fmla="*/ 4086225 w 6524625"/>
              <a:gd name="connsiteY18" fmla="*/ 3476625 h 3495675"/>
              <a:gd name="connsiteX19" fmla="*/ 1781175 w 6524625"/>
              <a:gd name="connsiteY19" fmla="*/ 3476625 h 3495675"/>
              <a:gd name="connsiteX20" fmla="*/ 1781175 w 6524625"/>
              <a:gd name="connsiteY20" fmla="*/ 2847975 h 3495675"/>
              <a:gd name="connsiteX21" fmla="*/ 1171575 w 6524625"/>
              <a:gd name="connsiteY21" fmla="*/ 2809875 h 3495675"/>
              <a:gd name="connsiteX0" fmla="*/ 0 w 6524625"/>
              <a:gd name="connsiteY0" fmla="*/ 0 h 3495675"/>
              <a:gd name="connsiteX1" fmla="*/ 685800 w 6524625"/>
              <a:gd name="connsiteY1" fmla="*/ 0 h 3495675"/>
              <a:gd name="connsiteX2" fmla="*/ 676275 w 6524625"/>
              <a:gd name="connsiteY2" fmla="*/ 295275 h 3495675"/>
              <a:gd name="connsiteX3" fmla="*/ 1847850 w 6524625"/>
              <a:gd name="connsiteY3" fmla="*/ 304800 h 3495675"/>
              <a:gd name="connsiteX4" fmla="*/ 1847850 w 6524625"/>
              <a:gd name="connsiteY4" fmla="*/ 866775 h 3495675"/>
              <a:gd name="connsiteX5" fmla="*/ 3829050 w 6524625"/>
              <a:gd name="connsiteY5" fmla="*/ 857250 h 3495675"/>
              <a:gd name="connsiteX6" fmla="*/ 3829050 w 6524625"/>
              <a:gd name="connsiteY6" fmla="*/ 304800 h 3495675"/>
              <a:gd name="connsiteX7" fmla="*/ 5143500 w 6524625"/>
              <a:gd name="connsiteY7" fmla="*/ 295275 h 3495675"/>
              <a:gd name="connsiteX8" fmla="*/ 5153025 w 6524625"/>
              <a:gd name="connsiteY8" fmla="*/ 885825 h 3495675"/>
              <a:gd name="connsiteX9" fmla="*/ 6276975 w 6524625"/>
              <a:gd name="connsiteY9" fmla="*/ 876300 h 3495675"/>
              <a:gd name="connsiteX10" fmla="*/ 6286500 w 6524625"/>
              <a:gd name="connsiteY10" fmla="*/ 1162050 h 3495675"/>
              <a:gd name="connsiteX11" fmla="*/ 6515100 w 6524625"/>
              <a:gd name="connsiteY11" fmla="*/ 1171575 h 3495675"/>
              <a:gd name="connsiteX12" fmla="*/ 6524625 w 6524625"/>
              <a:gd name="connsiteY12" fmla="*/ 3133725 h 3495675"/>
              <a:gd name="connsiteX13" fmla="*/ 6315075 w 6524625"/>
              <a:gd name="connsiteY13" fmla="*/ 3219450 h 3495675"/>
              <a:gd name="connsiteX14" fmla="*/ 6315075 w 6524625"/>
              <a:gd name="connsiteY14" fmla="*/ 3495675 h 3495675"/>
              <a:gd name="connsiteX15" fmla="*/ 5048250 w 6524625"/>
              <a:gd name="connsiteY15" fmla="*/ 3486150 h 3495675"/>
              <a:gd name="connsiteX16" fmla="*/ 5057775 w 6524625"/>
              <a:gd name="connsiteY16" fmla="*/ 2905125 h 3495675"/>
              <a:gd name="connsiteX17" fmla="*/ 4086225 w 6524625"/>
              <a:gd name="connsiteY17" fmla="*/ 2905125 h 3495675"/>
              <a:gd name="connsiteX18" fmla="*/ 4086225 w 6524625"/>
              <a:gd name="connsiteY18" fmla="*/ 3476625 h 3495675"/>
              <a:gd name="connsiteX19" fmla="*/ 1781175 w 6524625"/>
              <a:gd name="connsiteY19" fmla="*/ 3476625 h 3495675"/>
              <a:gd name="connsiteX20" fmla="*/ 1962150 w 6524625"/>
              <a:gd name="connsiteY20" fmla="*/ 2809875 h 3495675"/>
              <a:gd name="connsiteX21" fmla="*/ 1171575 w 6524625"/>
              <a:gd name="connsiteY21" fmla="*/ 2809875 h 3495675"/>
              <a:gd name="connsiteX0" fmla="*/ 0 w 6524625"/>
              <a:gd name="connsiteY0" fmla="*/ 0 h 3495675"/>
              <a:gd name="connsiteX1" fmla="*/ 685800 w 6524625"/>
              <a:gd name="connsiteY1" fmla="*/ 0 h 3495675"/>
              <a:gd name="connsiteX2" fmla="*/ 676275 w 6524625"/>
              <a:gd name="connsiteY2" fmla="*/ 295275 h 3495675"/>
              <a:gd name="connsiteX3" fmla="*/ 1847850 w 6524625"/>
              <a:gd name="connsiteY3" fmla="*/ 304800 h 3495675"/>
              <a:gd name="connsiteX4" fmla="*/ 1847850 w 6524625"/>
              <a:gd name="connsiteY4" fmla="*/ 866775 h 3495675"/>
              <a:gd name="connsiteX5" fmla="*/ 3829050 w 6524625"/>
              <a:gd name="connsiteY5" fmla="*/ 857250 h 3495675"/>
              <a:gd name="connsiteX6" fmla="*/ 3829050 w 6524625"/>
              <a:gd name="connsiteY6" fmla="*/ 304800 h 3495675"/>
              <a:gd name="connsiteX7" fmla="*/ 5143500 w 6524625"/>
              <a:gd name="connsiteY7" fmla="*/ 295275 h 3495675"/>
              <a:gd name="connsiteX8" fmla="*/ 5153025 w 6524625"/>
              <a:gd name="connsiteY8" fmla="*/ 885825 h 3495675"/>
              <a:gd name="connsiteX9" fmla="*/ 6276975 w 6524625"/>
              <a:gd name="connsiteY9" fmla="*/ 876300 h 3495675"/>
              <a:gd name="connsiteX10" fmla="*/ 6286500 w 6524625"/>
              <a:gd name="connsiteY10" fmla="*/ 1162050 h 3495675"/>
              <a:gd name="connsiteX11" fmla="*/ 6515100 w 6524625"/>
              <a:gd name="connsiteY11" fmla="*/ 1171575 h 3495675"/>
              <a:gd name="connsiteX12" fmla="*/ 6524625 w 6524625"/>
              <a:gd name="connsiteY12" fmla="*/ 3133725 h 3495675"/>
              <a:gd name="connsiteX13" fmla="*/ 6315075 w 6524625"/>
              <a:gd name="connsiteY13" fmla="*/ 3219450 h 3495675"/>
              <a:gd name="connsiteX14" fmla="*/ 6315075 w 6524625"/>
              <a:gd name="connsiteY14" fmla="*/ 3495675 h 3495675"/>
              <a:gd name="connsiteX15" fmla="*/ 5048250 w 6524625"/>
              <a:gd name="connsiteY15" fmla="*/ 3486150 h 3495675"/>
              <a:gd name="connsiteX16" fmla="*/ 5057775 w 6524625"/>
              <a:gd name="connsiteY16" fmla="*/ 2905125 h 3495675"/>
              <a:gd name="connsiteX17" fmla="*/ 4086225 w 6524625"/>
              <a:gd name="connsiteY17" fmla="*/ 2905125 h 3495675"/>
              <a:gd name="connsiteX18" fmla="*/ 4086225 w 6524625"/>
              <a:gd name="connsiteY18" fmla="*/ 3476625 h 3495675"/>
              <a:gd name="connsiteX19" fmla="*/ 1962150 w 6524625"/>
              <a:gd name="connsiteY19" fmla="*/ 3457575 h 3495675"/>
              <a:gd name="connsiteX20" fmla="*/ 1962150 w 6524625"/>
              <a:gd name="connsiteY20" fmla="*/ 2809875 h 3495675"/>
              <a:gd name="connsiteX21" fmla="*/ 1171575 w 6524625"/>
              <a:gd name="connsiteY21" fmla="*/ 2809875 h 3495675"/>
              <a:gd name="connsiteX0" fmla="*/ 0 w 6524625"/>
              <a:gd name="connsiteY0" fmla="*/ 0 h 3495675"/>
              <a:gd name="connsiteX1" fmla="*/ 685800 w 6524625"/>
              <a:gd name="connsiteY1" fmla="*/ 0 h 3495675"/>
              <a:gd name="connsiteX2" fmla="*/ 676275 w 6524625"/>
              <a:gd name="connsiteY2" fmla="*/ 295275 h 3495675"/>
              <a:gd name="connsiteX3" fmla="*/ 1847850 w 6524625"/>
              <a:gd name="connsiteY3" fmla="*/ 304800 h 3495675"/>
              <a:gd name="connsiteX4" fmla="*/ 1847850 w 6524625"/>
              <a:gd name="connsiteY4" fmla="*/ 866775 h 3495675"/>
              <a:gd name="connsiteX5" fmla="*/ 3829050 w 6524625"/>
              <a:gd name="connsiteY5" fmla="*/ 857250 h 3495675"/>
              <a:gd name="connsiteX6" fmla="*/ 5143500 w 6524625"/>
              <a:gd name="connsiteY6" fmla="*/ 295275 h 3495675"/>
              <a:gd name="connsiteX7" fmla="*/ 5153025 w 6524625"/>
              <a:gd name="connsiteY7" fmla="*/ 885825 h 3495675"/>
              <a:gd name="connsiteX8" fmla="*/ 6276975 w 6524625"/>
              <a:gd name="connsiteY8" fmla="*/ 876300 h 3495675"/>
              <a:gd name="connsiteX9" fmla="*/ 6286500 w 6524625"/>
              <a:gd name="connsiteY9" fmla="*/ 1162050 h 3495675"/>
              <a:gd name="connsiteX10" fmla="*/ 6515100 w 6524625"/>
              <a:gd name="connsiteY10" fmla="*/ 1171575 h 3495675"/>
              <a:gd name="connsiteX11" fmla="*/ 6524625 w 6524625"/>
              <a:gd name="connsiteY11" fmla="*/ 3133725 h 3495675"/>
              <a:gd name="connsiteX12" fmla="*/ 6315075 w 6524625"/>
              <a:gd name="connsiteY12" fmla="*/ 3219450 h 3495675"/>
              <a:gd name="connsiteX13" fmla="*/ 6315075 w 6524625"/>
              <a:gd name="connsiteY13" fmla="*/ 3495675 h 3495675"/>
              <a:gd name="connsiteX14" fmla="*/ 5048250 w 6524625"/>
              <a:gd name="connsiteY14" fmla="*/ 3486150 h 3495675"/>
              <a:gd name="connsiteX15" fmla="*/ 5057775 w 6524625"/>
              <a:gd name="connsiteY15" fmla="*/ 2905125 h 3495675"/>
              <a:gd name="connsiteX16" fmla="*/ 4086225 w 6524625"/>
              <a:gd name="connsiteY16" fmla="*/ 2905125 h 3495675"/>
              <a:gd name="connsiteX17" fmla="*/ 4086225 w 6524625"/>
              <a:gd name="connsiteY17" fmla="*/ 3476625 h 3495675"/>
              <a:gd name="connsiteX18" fmla="*/ 1962150 w 6524625"/>
              <a:gd name="connsiteY18" fmla="*/ 3457575 h 3495675"/>
              <a:gd name="connsiteX19" fmla="*/ 1962150 w 6524625"/>
              <a:gd name="connsiteY19" fmla="*/ 2809875 h 3495675"/>
              <a:gd name="connsiteX20" fmla="*/ 1171575 w 6524625"/>
              <a:gd name="connsiteY20" fmla="*/ 2809875 h 3495675"/>
              <a:gd name="connsiteX0" fmla="*/ 0 w 6524625"/>
              <a:gd name="connsiteY0" fmla="*/ 0 h 3495675"/>
              <a:gd name="connsiteX1" fmla="*/ 685800 w 6524625"/>
              <a:gd name="connsiteY1" fmla="*/ 0 h 3495675"/>
              <a:gd name="connsiteX2" fmla="*/ 676275 w 6524625"/>
              <a:gd name="connsiteY2" fmla="*/ 295275 h 3495675"/>
              <a:gd name="connsiteX3" fmla="*/ 1847850 w 6524625"/>
              <a:gd name="connsiteY3" fmla="*/ 304800 h 3495675"/>
              <a:gd name="connsiteX4" fmla="*/ 1847850 w 6524625"/>
              <a:gd name="connsiteY4" fmla="*/ 866775 h 3495675"/>
              <a:gd name="connsiteX5" fmla="*/ 3829050 w 6524625"/>
              <a:gd name="connsiteY5" fmla="*/ 857250 h 3495675"/>
              <a:gd name="connsiteX6" fmla="*/ 5153025 w 6524625"/>
              <a:gd name="connsiteY6" fmla="*/ 885825 h 3495675"/>
              <a:gd name="connsiteX7" fmla="*/ 6276975 w 6524625"/>
              <a:gd name="connsiteY7" fmla="*/ 876300 h 3495675"/>
              <a:gd name="connsiteX8" fmla="*/ 6286500 w 6524625"/>
              <a:gd name="connsiteY8" fmla="*/ 1162050 h 3495675"/>
              <a:gd name="connsiteX9" fmla="*/ 6515100 w 6524625"/>
              <a:gd name="connsiteY9" fmla="*/ 1171575 h 3495675"/>
              <a:gd name="connsiteX10" fmla="*/ 6524625 w 6524625"/>
              <a:gd name="connsiteY10" fmla="*/ 3133725 h 3495675"/>
              <a:gd name="connsiteX11" fmla="*/ 6315075 w 6524625"/>
              <a:gd name="connsiteY11" fmla="*/ 3219450 h 3495675"/>
              <a:gd name="connsiteX12" fmla="*/ 6315075 w 6524625"/>
              <a:gd name="connsiteY12" fmla="*/ 3495675 h 3495675"/>
              <a:gd name="connsiteX13" fmla="*/ 5048250 w 6524625"/>
              <a:gd name="connsiteY13" fmla="*/ 3486150 h 3495675"/>
              <a:gd name="connsiteX14" fmla="*/ 5057775 w 6524625"/>
              <a:gd name="connsiteY14" fmla="*/ 2905125 h 3495675"/>
              <a:gd name="connsiteX15" fmla="*/ 4086225 w 6524625"/>
              <a:gd name="connsiteY15" fmla="*/ 2905125 h 3495675"/>
              <a:gd name="connsiteX16" fmla="*/ 4086225 w 6524625"/>
              <a:gd name="connsiteY16" fmla="*/ 3476625 h 3495675"/>
              <a:gd name="connsiteX17" fmla="*/ 1962150 w 6524625"/>
              <a:gd name="connsiteY17" fmla="*/ 3457575 h 3495675"/>
              <a:gd name="connsiteX18" fmla="*/ 1962150 w 6524625"/>
              <a:gd name="connsiteY18" fmla="*/ 2809875 h 3495675"/>
              <a:gd name="connsiteX19" fmla="*/ 1171575 w 6524625"/>
              <a:gd name="connsiteY19" fmla="*/ 2809875 h 3495675"/>
              <a:gd name="connsiteX0" fmla="*/ 0 w 6524625"/>
              <a:gd name="connsiteY0" fmla="*/ 0 h 3495675"/>
              <a:gd name="connsiteX1" fmla="*/ 685800 w 6524625"/>
              <a:gd name="connsiteY1" fmla="*/ 0 h 3495675"/>
              <a:gd name="connsiteX2" fmla="*/ 676275 w 6524625"/>
              <a:gd name="connsiteY2" fmla="*/ 295275 h 3495675"/>
              <a:gd name="connsiteX3" fmla="*/ 1847850 w 6524625"/>
              <a:gd name="connsiteY3" fmla="*/ 304800 h 3495675"/>
              <a:gd name="connsiteX4" fmla="*/ 1847850 w 6524625"/>
              <a:gd name="connsiteY4" fmla="*/ 866775 h 3495675"/>
              <a:gd name="connsiteX5" fmla="*/ 3829050 w 6524625"/>
              <a:gd name="connsiteY5" fmla="*/ 857250 h 3495675"/>
              <a:gd name="connsiteX6" fmla="*/ 5153025 w 6524625"/>
              <a:gd name="connsiteY6" fmla="*/ 885825 h 3495675"/>
              <a:gd name="connsiteX7" fmla="*/ 6276975 w 6524625"/>
              <a:gd name="connsiteY7" fmla="*/ 876300 h 3495675"/>
              <a:gd name="connsiteX8" fmla="*/ 6286500 w 6524625"/>
              <a:gd name="connsiteY8" fmla="*/ 1162050 h 3495675"/>
              <a:gd name="connsiteX9" fmla="*/ 6515100 w 6524625"/>
              <a:gd name="connsiteY9" fmla="*/ 1171575 h 3495675"/>
              <a:gd name="connsiteX10" fmla="*/ 6524625 w 6524625"/>
              <a:gd name="connsiteY10" fmla="*/ 3133725 h 3495675"/>
              <a:gd name="connsiteX11" fmla="*/ 6315075 w 6524625"/>
              <a:gd name="connsiteY11" fmla="*/ 3219450 h 3495675"/>
              <a:gd name="connsiteX12" fmla="*/ 6315075 w 6524625"/>
              <a:gd name="connsiteY12" fmla="*/ 3495675 h 3495675"/>
              <a:gd name="connsiteX13" fmla="*/ 5048250 w 6524625"/>
              <a:gd name="connsiteY13" fmla="*/ 3486150 h 3495675"/>
              <a:gd name="connsiteX14" fmla="*/ 4086225 w 6524625"/>
              <a:gd name="connsiteY14" fmla="*/ 2905125 h 3495675"/>
              <a:gd name="connsiteX15" fmla="*/ 4086225 w 6524625"/>
              <a:gd name="connsiteY15" fmla="*/ 3476625 h 3495675"/>
              <a:gd name="connsiteX16" fmla="*/ 1962150 w 6524625"/>
              <a:gd name="connsiteY16" fmla="*/ 3457575 h 3495675"/>
              <a:gd name="connsiteX17" fmla="*/ 1962150 w 6524625"/>
              <a:gd name="connsiteY17" fmla="*/ 2809875 h 3495675"/>
              <a:gd name="connsiteX18" fmla="*/ 1171575 w 6524625"/>
              <a:gd name="connsiteY18" fmla="*/ 2809875 h 3495675"/>
              <a:gd name="connsiteX0" fmla="*/ 0 w 6524625"/>
              <a:gd name="connsiteY0" fmla="*/ 0 h 3495675"/>
              <a:gd name="connsiteX1" fmla="*/ 685800 w 6524625"/>
              <a:gd name="connsiteY1" fmla="*/ 0 h 3495675"/>
              <a:gd name="connsiteX2" fmla="*/ 676275 w 6524625"/>
              <a:gd name="connsiteY2" fmla="*/ 295275 h 3495675"/>
              <a:gd name="connsiteX3" fmla="*/ 1847850 w 6524625"/>
              <a:gd name="connsiteY3" fmla="*/ 304800 h 3495675"/>
              <a:gd name="connsiteX4" fmla="*/ 1847850 w 6524625"/>
              <a:gd name="connsiteY4" fmla="*/ 866775 h 3495675"/>
              <a:gd name="connsiteX5" fmla="*/ 3829050 w 6524625"/>
              <a:gd name="connsiteY5" fmla="*/ 857250 h 3495675"/>
              <a:gd name="connsiteX6" fmla="*/ 5153025 w 6524625"/>
              <a:gd name="connsiteY6" fmla="*/ 885825 h 3495675"/>
              <a:gd name="connsiteX7" fmla="*/ 6276975 w 6524625"/>
              <a:gd name="connsiteY7" fmla="*/ 876300 h 3495675"/>
              <a:gd name="connsiteX8" fmla="*/ 6286500 w 6524625"/>
              <a:gd name="connsiteY8" fmla="*/ 1162050 h 3495675"/>
              <a:gd name="connsiteX9" fmla="*/ 6515100 w 6524625"/>
              <a:gd name="connsiteY9" fmla="*/ 1171575 h 3495675"/>
              <a:gd name="connsiteX10" fmla="*/ 6524625 w 6524625"/>
              <a:gd name="connsiteY10" fmla="*/ 3133725 h 3495675"/>
              <a:gd name="connsiteX11" fmla="*/ 6315075 w 6524625"/>
              <a:gd name="connsiteY11" fmla="*/ 3219450 h 3495675"/>
              <a:gd name="connsiteX12" fmla="*/ 6315075 w 6524625"/>
              <a:gd name="connsiteY12" fmla="*/ 3495675 h 3495675"/>
              <a:gd name="connsiteX13" fmla="*/ 5048250 w 6524625"/>
              <a:gd name="connsiteY13" fmla="*/ 3486150 h 3495675"/>
              <a:gd name="connsiteX14" fmla="*/ 4086225 w 6524625"/>
              <a:gd name="connsiteY14" fmla="*/ 3476625 h 3495675"/>
              <a:gd name="connsiteX15" fmla="*/ 1962150 w 6524625"/>
              <a:gd name="connsiteY15" fmla="*/ 3457575 h 3495675"/>
              <a:gd name="connsiteX16" fmla="*/ 1962150 w 6524625"/>
              <a:gd name="connsiteY16" fmla="*/ 2809875 h 3495675"/>
              <a:gd name="connsiteX17" fmla="*/ 1171575 w 6524625"/>
              <a:gd name="connsiteY17" fmla="*/ 2809875 h 349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6524625" h="3495675">
                <a:moveTo>
                  <a:pt x="0" y="0"/>
                </a:moveTo>
                <a:lnTo>
                  <a:pt x="685800" y="0"/>
                </a:lnTo>
                <a:lnTo>
                  <a:pt x="676275" y="295275"/>
                </a:lnTo>
                <a:lnTo>
                  <a:pt x="1847850" y="304800"/>
                </a:lnTo>
                <a:lnTo>
                  <a:pt x="1847850" y="866775"/>
                </a:lnTo>
                <a:lnTo>
                  <a:pt x="3829050" y="857250"/>
                </a:lnTo>
                <a:lnTo>
                  <a:pt x="5153025" y="885825"/>
                </a:lnTo>
                <a:lnTo>
                  <a:pt x="6276975" y="876300"/>
                </a:lnTo>
                <a:lnTo>
                  <a:pt x="6286500" y="1162050"/>
                </a:lnTo>
                <a:lnTo>
                  <a:pt x="6515100" y="1171575"/>
                </a:lnTo>
                <a:lnTo>
                  <a:pt x="6524625" y="3133725"/>
                </a:lnTo>
                <a:lnTo>
                  <a:pt x="6315075" y="3219450"/>
                </a:lnTo>
                <a:lnTo>
                  <a:pt x="6315075" y="3495675"/>
                </a:lnTo>
                <a:lnTo>
                  <a:pt x="5048250" y="3486150"/>
                </a:lnTo>
                <a:lnTo>
                  <a:pt x="4086225" y="3476625"/>
                </a:lnTo>
                <a:lnTo>
                  <a:pt x="1962150" y="3457575"/>
                </a:lnTo>
                <a:lnTo>
                  <a:pt x="1962150" y="2809875"/>
                </a:lnTo>
                <a:lnTo>
                  <a:pt x="1171575" y="2809875"/>
                </a:lnTo>
              </a:path>
            </a:pathLst>
          </a:custGeom>
          <a:noFill/>
          <a:ln w="381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2" name="TextBox 161"/>
          <p:cNvSpPr txBox="1"/>
          <p:nvPr/>
        </p:nvSpPr>
        <p:spPr>
          <a:xfrm>
            <a:off x="151011" y="4792588"/>
            <a:ext cx="403944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6213" indent="-176213">
              <a:buFont typeface="Arial" pitchFamily="34" charset="0"/>
              <a:buChar char="•"/>
            </a:pPr>
            <a:r>
              <a:rPr lang="en-US" sz="1800" dirty="0" smtClean="0"/>
              <a:t>EVC = C-VLAN</a:t>
            </a:r>
          </a:p>
          <a:p>
            <a:pPr marL="176213" indent="-176213">
              <a:buFont typeface="Arial" pitchFamily="34" charset="0"/>
              <a:buChar char="•"/>
            </a:pPr>
            <a:r>
              <a:rPr lang="en-US" sz="1800" b="1" dirty="0" smtClean="0"/>
              <a:t>EC = S-VLAN</a:t>
            </a:r>
          </a:p>
          <a:p>
            <a:pPr marL="176213" indent="-176213">
              <a:buFont typeface="Arial" pitchFamily="34" charset="0"/>
              <a:buChar char="•"/>
            </a:pPr>
            <a:r>
              <a:rPr lang="en-US" sz="1800" b="1" dirty="0" smtClean="0"/>
              <a:t>S-VID Translation </a:t>
            </a:r>
            <a:r>
              <a:rPr lang="en-US" sz="1800" dirty="0" smtClean="0"/>
              <a:t>at EOTN network boundary (in ONP and PNP)</a:t>
            </a:r>
          </a:p>
          <a:p>
            <a:pPr marL="176213" indent="-176213">
              <a:buFont typeface="Arial" pitchFamily="34" charset="0"/>
              <a:buChar char="•"/>
            </a:pPr>
            <a:r>
              <a:rPr lang="en-US" sz="1800" dirty="0" smtClean="0"/>
              <a:t>p2p ODUk connections in each domain</a:t>
            </a:r>
          </a:p>
          <a:p>
            <a:pPr marL="176213" indent="-176213">
              <a:buFont typeface="Arial" pitchFamily="34" charset="0"/>
              <a:buChar char="•"/>
            </a:pPr>
            <a:r>
              <a:rPr lang="en-US" sz="1800" dirty="0" smtClean="0"/>
              <a:t>no MAC address collisions (no PBBN domains)</a:t>
            </a:r>
            <a:endParaRPr lang="en-GB" sz="1800" dirty="0"/>
          </a:p>
        </p:txBody>
      </p:sp>
      <p:sp>
        <p:nvSpPr>
          <p:cNvPr id="186" name="TextBox 185"/>
          <p:cNvSpPr txBox="1"/>
          <p:nvPr/>
        </p:nvSpPr>
        <p:spPr>
          <a:xfrm>
            <a:off x="6775747" y="3208412"/>
            <a:ext cx="49084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ONP</a:t>
            </a:r>
            <a:endParaRPr lang="en-GB" sz="1100" b="1" dirty="0"/>
          </a:p>
        </p:txBody>
      </p:sp>
      <p:sp>
        <p:nvSpPr>
          <p:cNvPr id="202" name="TextBox 201"/>
          <p:cNvSpPr txBox="1"/>
          <p:nvPr/>
        </p:nvSpPr>
        <p:spPr>
          <a:xfrm>
            <a:off x="8301131" y="3208412"/>
            <a:ext cx="49084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ONP</a:t>
            </a:r>
            <a:endParaRPr lang="en-GB" sz="1100" b="1" dirty="0"/>
          </a:p>
        </p:txBody>
      </p:sp>
      <p:sp>
        <p:nvSpPr>
          <p:cNvPr id="210" name="TextBox 209"/>
          <p:cNvSpPr txBox="1"/>
          <p:nvPr/>
        </p:nvSpPr>
        <p:spPr>
          <a:xfrm>
            <a:off x="6775747" y="5728692"/>
            <a:ext cx="49084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ONP</a:t>
            </a:r>
            <a:endParaRPr lang="en-GB" sz="1100" b="1" dirty="0"/>
          </a:p>
        </p:txBody>
      </p:sp>
      <p:sp>
        <p:nvSpPr>
          <p:cNvPr id="211" name="TextBox 210"/>
          <p:cNvSpPr txBox="1"/>
          <p:nvPr/>
        </p:nvSpPr>
        <p:spPr>
          <a:xfrm>
            <a:off x="8301131" y="5728692"/>
            <a:ext cx="49084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ONP</a:t>
            </a:r>
            <a:endParaRPr lang="en-GB" sz="1100" b="1" dirty="0"/>
          </a:p>
        </p:txBody>
      </p:sp>
      <p:cxnSp>
        <p:nvCxnSpPr>
          <p:cNvPr id="214" name="Straight Arrow Connector 213"/>
          <p:cNvCxnSpPr/>
          <p:nvPr/>
        </p:nvCxnSpPr>
        <p:spPr bwMode="auto">
          <a:xfrm flipV="1">
            <a:off x="5335587" y="4020245"/>
            <a:ext cx="1800200" cy="1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215" name="TextBox 214"/>
          <p:cNvSpPr txBox="1"/>
          <p:nvPr/>
        </p:nvSpPr>
        <p:spPr>
          <a:xfrm>
            <a:off x="5584316" y="3980755"/>
            <a:ext cx="10502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/>
              <a:t>p2p ODUk</a:t>
            </a:r>
            <a:endParaRPr lang="en-GB" sz="1400" b="1" dirty="0"/>
          </a:p>
        </p:txBody>
      </p:sp>
      <p:cxnSp>
        <p:nvCxnSpPr>
          <p:cNvPr id="216" name="Straight Arrow Connector 215"/>
          <p:cNvCxnSpPr/>
          <p:nvPr/>
        </p:nvCxnSpPr>
        <p:spPr bwMode="auto">
          <a:xfrm>
            <a:off x="5407595" y="6520780"/>
            <a:ext cx="1832308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217" name="TextBox 216"/>
          <p:cNvSpPr txBox="1"/>
          <p:nvPr/>
        </p:nvSpPr>
        <p:spPr>
          <a:xfrm>
            <a:off x="5656324" y="6501035"/>
            <a:ext cx="10502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/>
              <a:t>p2p ODUk</a:t>
            </a:r>
            <a:endParaRPr lang="en-GB" sz="1400" b="1" dirty="0"/>
          </a:p>
        </p:txBody>
      </p:sp>
      <p:cxnSp>
        <p:nvCxnSpPr>
          <p:cNvPr id="218" name="Straight Arrow Connector 217"/>
          <p:cNvCxnSpPr/>
          <p:nvPr/>
        </p:nvCxnSpPr>
        <p:spPr bwMode="auto">
          <a:xfrm flipH="1" flipV="1">
            <a:off x="8267777" y="3995471"/>
            <a:ext cx="20138" cy="1229165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219" name="TextBox 218"/>
          <p:cNvSpPr txBox="1"/>
          <p:nvPr/>
        </p:nvSpPr>
        <p:spPr>
          <a:xfrm rot="5400000">
            <a:off x="7896914" y="4441115"/>
            <a:ext cx="10502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/>
              <a:t>p2p ODUk</a:t>
            </a:r>
            <a:endParaRPr lang="en-GB" sz="1400" b="1" dirty="0"/>
          </a:p>
        </p:txBody>
      </p:sp>
      <p:cxnSp>
        <p:nvCxnSpPr>
          <p:cNvPr id="220" name="Straight Arrow Connector 219"/>
          <p:cNvCxnSpPr>
            <a:endCxn id="63" idx="2"/>
          </p:cNvCxnSpPr>
          <p:nvPr/>
        </p:nvCxnSpPr>
        <p:spPr bwMode="auto">
          <a:xfrm>
            <a:off x="7135787" y="1649709"/>
            <a:ext cx="1222426" cy="181500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221" name="Straight Arrow Connector 220"/>
          <p:cNvCxnSpPr>
            <a:endCxn id="210" idx="3"/>
          </p:cNvCxnSpPr>
          <p:nvPr/>
        </p:nvCxnSpPr>
        <p:spPr bwMode="auto">
          <a:xfrm>
            <a:off x="7135787" y="1649709"/>
            <a:ext cx="130800" cy="42097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222" name="Straight Arrow Connector 221"/>
          <p:cNvCxnSpPr>
            <a:endCxn id="57" idx="1"/>
          </p:cNvCxnSpPr>
          <p:nvPr/>
        </p:nvCxnSpPr>
        <p:spPr bwMode="auto">
          <a:xfrm>
            <a:off x="7135787" y="1624236"/>
            <a:ext cx="180875" cy="173332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224" name="TextBox 223"/>
          <p:cNvSpPr txBox="1"/>
          <p:nvPr/>
        </p:nvSpPr>
        <p:spPr>
          <a:xfrm rot="10800000" flipV="1">
            <a:off x="5944386" y="1311155"/>
            <a:ext cx="2656368" cy="338554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</a:rPr>
              <a:t>S-VID Translation locations</a:t>
            </a:r>
            <a:endParaRPr lang="en-GB" sz="1600" dirty="0">
              <a:solidFill>
                <a:schemeClr val="bg1"/>
              </a:solidFill>
            </a:endParaRPr>
          </a:p>
        </p:txBody>
      </p:sp>
      <p:cxnSp>
        <p:nvCxnSpPr>
          <p:cNvPr id="225" name="Straight Arrow Connector 224"/>
          <p:cNvCxnSpPr>
            <a:endCxn id="137" idx="1"/>
          </p:cNvCxnSpPr>
          <p:nvPr/>
        </p:nvCxnSpPr>
        <p:spPr bwMode="auto">
          <a:xfrm>
            <a:off x="7135787" y="1649709"/>
            <a:ext cx="1116979" cy="420817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234" name="Straight Arrow Connector 233"/>
          <p:cNvCxnSpPr/>
          <p:nvPr/>
        </p:nvCxnSpPr>
        <p:spPr bwMode="auto">
          <a:xfrm flipH="1">
            <a:off x="5047555" y="1696244"/>
            <a:ext cx="2088232" cy="93610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84076"/>
            <a:ext cx="9842747" cy="1015529"/>
          </a:xfrm>
        </p:spPr>
        <p:txBody>
          <a:bodyPr/>
          <a:lstStyle/>
          <a:p>
            <a:r>
              <a:rPr lang="en-US" dirty="0" smtClean="0"/>
              <a:t>EC </a:t>
            </a:r>
            <a:r>
              <a:rPr lang="en-US" dirty="0" smtClean="0"/>
              <a:t>frame </a:t>
            </a:r>
            <a:r>
              <a:rPr lang="en-US" dirty="0" smtClean="0"/>
              <a:t>tagging in PB, PBB</a:t>
            </a:r>
            <a:r>
              <a:rPr lang="en-US" dirty="0" smtClean="0"/>
              <a:t>, PBB-TE, EOTN </a:t>
            </a:r>
            <a:endParaRPr lang="en-GB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655068" y="2307188"/>
          <a:ext cx="9433047" cy="40284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32248"/>
                <a:gridCol w="4680519"/>
                <a:gridCol w="252028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Network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EC type 1</a:t>
                      </a:r>
                      <a:r>
                        <a:rPr lang="en-US" baseline="0" dirty="0" smtClean="0"/>
                        <a:t> frame tag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EC type 2 frame tag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PB + PBB  </a:t>
                      </a:r>
                      <a:r>
                        <a:rPr lang="en-US" b="1" dirty="0" smtClean="0"/>
                        <a:t>I</a:t>
                      </a:r>
                    </a:p>
                    <a:p>
                      <a:r>
                        <a:rPr lang="en-US" dirty="0" smtClean="0"/>
                        <a:t>(PEB, PB, IB-BEB</a:t>
                      </a:r>
                      <a:r>
                        <a:rPr lang="en-US" dirty="0" smtClean="0"/>
                        <a:t>, BCB only)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S-Tag</a:t>
                      </a:r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sz="1600" dirty="0" smtClean="0"/>
                        <a:t>Note: in B-VLAN an I-Tag or S+I-Tag is used</a:t>
                      </a: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/>
                        <a:t>To</a:t>
                      </a:r>
                      <a:r>
                        <a:rPr lang="en-US" i="1" baseline="0" dirty="0" smtClean="0"/>
                        <a:t> be defined</a:t>
                      </a:r>
                      <a:endParaRPr lang="en-GB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PB + PBB </a:t>
                      </a:r>
                      <a:r>
                        <a:rPr lang="en-US" b="1" dirty="0" smtClean="0"/>
                        <a:t>II</a:t>
                      </a:r>
                    </a:p>
                    <a:p>
                      <a:r>
                        <a:rPr lang="en-US" dirty="0" smtClean="0"/>
                        <a:t>(PEB, PB, IB-BEB</a:t>
                      </a:r>
                      <a:r>
                        <a:rPr lang="en-US" dirty="0" smtClean="0"/>
                        <a:t>, TB-BEB, I-BEB, B-BEB, BCB)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S-Tag</a:t>
                      </a:r>
                    </a:p>
                    <a:p>
                      <a:pPr algn="ctr"/>
                      <a:endParaRPr lang="en-US" sz="1600" dirty="0" smtClean="0"/>
                    </a:p>
                    <a:p>
                      <a:pPr algn="ctr"/>
                      <a:r>
                        <a:rPr lang="en-US" sz="1600" dirty="0" smtClean="0"/>
                        <a:t>Note</a:t>
                      </a:r>
                      <a:r>
                        <a:rPr lang="en-US" sz="1600" dirty="0" smtClean="0"/>
                        <a:t>: Inside PBB network the EC frames are carried inside a 2</a:t>
                      </a:r>
                      <a:r>
                        <a:rPr lang="en-US" sz="1600" baseline="30000" dirty="0" smtClean="0"/>
                        <a:t>nd</a:t>
                      </a:r>
                      <a:r>
                        <a:rPr lang="en-US" sz="1600" dirty="0" smtClean="0"/>
                        <a:t> EC frame, which is I-Tagged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I-Tag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PB + PBB-TE</a:t>
                      </a:r>
                      <a:endParaRPr lang="en-US" b="1" dirty="0" smtClean="0"/>
                    </a:p>
                    <a:p>
                      <a:r>
                        <a:rPr lang="en-US" dirty="0" smtClean="0"/>
                        <a:t>(PEB, PB, IB-BEB</a:t>
                      </a:r>
                      <a:r>
                        <a:rPr lang="en-US" dirty="0" smtClean="0"/>
                        <a:t>, BCB)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S-Tag</a:t>
                      </a:r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sz="1600" dirty="0" smtClean="0"/>
                        <a:t>Note:</a:t>
                      </a:r>
                      <a:r>
                        <a:rPr lang="en-US" sz="1600" baseline="0" dirty="0" smtClean="0"/>
                        <a:t> in ESP an I-Tag or S+I-Tag is used</a:t>
                      </a: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/>
                        <a:t>To be defined</a:t>
                      </a:r>
                      <a:endParaRPr lang="en-GB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EOTN</a:t>
                      </a:r>
                    </a:p>
                    <a:p>
                      <a:r>
                        <a:rPr lang="en-US" dirty="0" smtClean="0"/>
                        <a:t>(TEB,TB, OTN XC)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S-Tag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/>
                        <a:t>To be defined</a:t>
                      </a:r>
                      <a:endParaRPr lang="en-GB" i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99704" y="6808812"/>
            <a:ext cx="841813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 smtClean="0"/>
              <a:t>EC Type 1: EC carrying an EVC which is not-MAC-in-MAC encapsulated</a:t>
            </a:r>
          </a:p>
          <a:p>
            <a:r>
              <a:rPr lang="en-US" sz="2000" b="0" dirty="0" smtClean="0"/>
              <a:t>EC Type 2: EC carrying an EVC which is MAC-in-MAC encapsulated</a:t>
            </a:r>
            <a:endParaRPr lang="en-GB" sz="2000" b="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 </a:t>
            </a:r>
            <a:r>
              <a:rPr lang="en-US" dirty="0" smtClean="0"/>
              <a:t>awareness in PB, PBB</a:t>
            </a:r>
            <a:r>
              <a:rPr lang="en-US" dirty="0" smtClean="0"/>
              <a:t>, PBB-TE, EOTN </a:t>
            </a:r>
            <a:endParaRPr lang="en-GB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655067" y="2308820"/>
          <a:ext cx="9289032" cy="4572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32248"/>
                <a:gridCol w="1584176"/>
                <a:gridCol w="1872208"/>
                <a:gridCol w="1944216"/>
                <a:gridCol w="165618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Network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/>
                        <a:t>EVC-to-EC mapping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EC MEP/MIP functions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EC AIS/LCK</a:t>
                      </a:r>
                      <a:r>
                        <a:rPr lang="en-US" baseline="0" dirty="0" smtClean="0"/>
                        <a:t> insertion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/>
                        <a:t>EC-to-server mapping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PB +</a:t>
                      </a:r>
                      <a:r>
                        <a:rPr lang="en-US" b="1" baseline="0" dirty="0" smtClean="0"/>
                        <a:t> </a:t>
                      </a:r>
                      <a:r>
                        <a:rPr lang="en-US" b="1" dirty="0" smtClean="0"/>
                        <a:t>PBB  </a:t>
                      </a:r>
                      <a:r>
                        <a:rPr lang="en-US" b="1" dirty="0" smtClean="0"/>
                        <a:t>I</a:t>
                      </a:r>
                    </a:p>
                    <a:p>
                      <a:r>
                        <a:rPr lang="en-US" dirty="0" smtClean="0"/>
                        <a:t>(PEB, PB, IB-BEB</a:t>
                      </a:r>
                      <a:r>
                        <a:rPr lang="en-US" dirty="0" smtClean="0"/>
                        <a:t>, BCB only)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PEP</a:t>
                      </a:r>
                    </a:p>
                    <a:p>
                      <a:pPr algn="ctr"/>
                      <a:r>
                        <a:rPr lang="en-US" dirty="0" smtClean="0"/>
                        <a:t>CNP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CNP</a:t>
                      </a:r>
                    </a:p>
                    <a:p>
                      <a:pPr algn="ctr"/>
                      <a:r>
                        <a:rPr lang="en-US" dirty="0" smtClean="0"/>
                        <a:t>PIP</a:t>
                      </a:r>
                    </a:p>
                    <a:p>
                      <a:pPr algn="ctr"/>
                      <a:r>
                        <a:rPr lang="en-US" dirty="0" smtClean="0"/>
                        <a:t>PNP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CNP</a:t>
                      </a:r>
                    </a:p>
                    <a:p>
                      <a:pPr algn="ctr"/>
                      <a:r>
                        <a:rPr lang="en-US" dirty="0" smtClean="0"/>
                        <a:t>PIP</a:t>
                      </a:r>
                    </a:p>
                    <a:p>
                      <a:pPr algn="ctr"/>
                      <a:r>
                        <a:rPr lang="en-US" dirty="0" smtClean="0"/>
                        <a:t>PNP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CNP</a:t>
                      </a:r>
                    </a:p>
                    <a:p>
                      <a:pPr algn="ctr"/>
                      <a:r>
                        <a:rPr lang="en-US" dirty="0" smtClean="0"/>
                        <a:t>PIP</a:t>
                      </a:r>
                    </a:p>
                    <a:p>
                      <a:pPr algn="ctr"/>
                      <a:r>
                        <a:rPr lang="en-US" dirty="0" smtClean="0"/>
                        <a:t>PNP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PB + PBB </a:t>
                      </a:r>
                      <a:r>
                        <a:rPr lang="en-US" b="1" dirty="0" smtClean="0"/>
                        <a:t>II</a:t>
                      </a:r>
                    </a:p>
                    <a:p>
                      <a:r>
                        <a:rPr lang="en-US" dirty="0" smtClean="0"/>
                        <a:t>(PEB, PB, IB-BEB</a:t>
                      </a:r>
                      <a:r>
                        <a:rPr lang="en-US" dirty="0" smtClean="0"/>
                        <a:t>, TB-BEB, I-BEB, B-BEB, BCB)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PEP</a:t>
                      </a:r>
                    </a:p>
                    <a:p>
                      <a:pPr algn="ctr"/>
                      <a:r>
                        <a:rPr lang="en-US" sz="1800" dirty="0" smtClean="0"/>
                        <a:t>CNP</a:t>
                      </a:r>
                      <a:endParaRPr lang="en-US" sz="1800" dirty="0" smtClean="0"/>
                    </a:p>
                    <a:p>
                      <a:pPr algn="ctr"/>
                      <a:r>
                        <a:rPr lang="en-US" sz="1800" dirty="0" smtClean="0"/>
                        <a:t>PIP</a:t>
                      </a:r>
                    </a:p>
                    <a:p>
                      <a:pPr algn="ctr"/>
                      <a:r>
                        <a:rPr lang="en-US" sz="1800" dirty="0" smtClean="0"/>
                        <a:t>CBP</a:t>
                      </a:r>
                      <a:endParaRPr lang="en-US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CNP</a:t>
                      </a:r>
                    </a:p>
                    <a:p>
                      <a:pPr algn="ctr"/>
                      <a:r>
                        <a:rPr lang="en-US" sz="1800" dirty="0" smtClean="0"/>
                        <a:t>PIP</a:t>
                      </a:r>
                    </a:p>
                    <a:p>
                      <a:pPr algn="ctr"/>
                      <a:r>
                        <a:rPr lang="en-US" sz="1800" dirty="0" smtClean="0"/>
                        <a:t>CBP</a:t>
                      </a:r>
                    </a:p>
                    <a:p>
                      <a:pPr algn="ctr"/>
                      <a:r>
                        <a:rPr lang="en-US" sz="1800" dirty="0" smtClean="0"/>
                        <a:t>PNP</a:t>
                      </a:r>
                      <a:endParaRPr lang="en-US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CNP</a:t>
                      </a:r>
                    </a:p>
                    <a:p>
                      <a:pPr algn="ctr"/>
                      <a:r>
                        <a:rPr lang="en-US" sz="1800" dirty="0" smtClean="0"/>
                        <a:t>PIP</a:t>
                      </a:r>
                    </a:p>
                    <a:p>
                      <a:pPr algn="ctr"/>
                      <a:r>
                        <a:rPr lang="en-US" sz="1800" dirty="0" smtClean="0"/>
                        <a:t>CBP</a:t>
                      </a:r>
                    </a:p>
                    <a:p>
                      <a:pPr algn="ctr"/>
                      <a:r>
                        <a:rPr lang="en-US" sz="1800" dirty="0" smtClean="0"/>
                        <a:t>PNP</a:t>
                      </a:r>
                      <a:endParaRPr lang="en-US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CNP</a:t>
                      </a:r>
                    </a:p>
                    <a:p>
                      <a:pPr algn="ctr"/>
                      <a:r>
                        <a:rPr lang="en-US" sz="1800" dirty="0" smtClean="0"/>
                        <a:t>PIP</a:t>
                      </a:r>
                    </a:p>
                    <a:p>
                      <a:pPr algn="ctr"/>
                      <a:r>
                        <a:rPr lang="en-US" sz="1800" dirty="0" smtClean="0"/>
                        <a:t>CBP</a:t>
                      </a:r>
                    </a:p>
                    <a:p>
                      <a:pPr algn="ctr"/>
                      <a:r>
                        <a:rPr lang="en-US" sz="1800" dirty="0" smtClean="0"/>
                        <a:t>PNP</a:t>
                      </a:r>
                      <a:endParaRPr lang="en-US" sz="18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PB + PBB-TE</a:t>
                      </a:r>
                      <a:endParaRPr lang="en-US" b="1" dirty="0" smtClean="0"/>
                    </a:p>
                    <a:p>
                      <a:r>
                        <a:rPr lang="en-US" dirty="0" smtClean="0"/>
                        <a:t>(PEB, PB, IB-BEB</a:t>
                      </a:r>
                      <a:r>
                        <a:rPr lang="en-US" dirty="0" smtClean="0"/>
                        <a:t>, BCB)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CEP</a:t>
                      </a:r>
                    </a:p>
                    <a:p>
                      <a:pPr algn="ctr"/>
                      <a:r>
                        <a:rPr lang="en-US" baseline="0" dirty="0" smtClean="0"/>
                        <a:t>CNP</a:t>
                      </a:r>
                      <a:endParaRPr lang="en-US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CNP</a:t>
                      </a:r>
                    </a:p>
                    <a:p>
                      <a:pPr algn="ctr"/>
                      <a:r>
                        <a:rPr lang="en-US" dirty="0" smtClean="0"/>
                        <a:t>PIP</a:t>
                      </a:r>
                    </a:p>
                    <a:p>
                      <a:pPr algn="ctr"/>
                      <a:r>
                        <a:rPr lang="en-US" dirty="0" smtClean="0"/>
                        <a:t>PNP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CNP</a:t>
                      </a:r>
                    </a:p>
                    <a:p>
                      <a:pPr algn="ctr"/>
                      <a:r>
                        <a:rPr lang="en-US" dirty="0" smtClean="0"/>
                        <a:t>PIP</a:t>
                      </a:r>
                    </a:p>
                    <a:p>
                      <a:pPr algn="ctr"/>
                      <a:r>
                        <a:rPr lang="en-US" dirty="0" smtClean="0"/>
                        <a:t>PNP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CNP</a:t>
                      </a:r>
                    </a:p>
                    <a:p>
                      <a:pPr algn="ctr"/>
                      <a:r>
                        <a:rPr lang="en-US" dirty="0" smtClean="0"/>
                        <a:t>PIP</a:t>
                      </a:r>
                    </a:p>
                    <a:p>
                      <a:pPr algn="ctr"/>
                      <a:r>
                        <a:rPr lang="en-US" dirty="0" smtClean="0"/>
                        <a:t>PNP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EOTN</a:t>
                      </a:r>
                    </a:p>
                    <a:p>
                      <a:r>
                        <a:rPr lang="en-US" dirty="0" smtClean="0"/>
                        <a:t>(TEB,TB, OTN XC)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CEP</a:t>
                      </a:r>
                    </a:p>
                    <a:p>
                      <a:pPr algn="ctr"/>
                      <a:r>
                        <a:rPr lang="en-US" baseline="0" dirty="0" smtClean="0"/>
                        <a:t>CNP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CNP</a:t>
                      </a:r>
                    </a:p>
                    <a:p>
                      <a:pPr algn="ctr"/>
                      <a:r>
                        <a:rPr lang="en-US" dirty="0" smtClean="0"/>
                        <a:t>PNP</a:t>
                      </a:r>
                    </a:p>
                    <a:p>
                      <a:pPr algn="ctr"/>
                      <a:r>
                        <a:rPr lang="en-US" dirty="0" smtClean="0"/>
                        <a:t>ONP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PNP</a:t>
                      </a:r>
                    </a:p>
                    <a:p>
                      <a:pPr algn="ctr"/>
                      <a:r>
                        <a:rPr lang="en-US" dirty="0" smtClean="0"/>
                        <a:t>ONP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PNP</a:t>
                      </a:r>
                    </a:p>
                    <a:p>
                      <a:pPr algn="ctr"/>
                      <a:r>
                        <a:rPr lang="en-US" dirty="0" smtClean="0"/>
                        <a:t>ONP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Analysis of EC Type 2 Tagging options</a:t>
            </a:r>
            <a:endParaRPr lang="en-GB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159123" y="4533900"/>
            <a:ext cx="8199883" cy="2044700"/>
          </a:xfrm>
        </p:spPr>
        <p:txBody>
          <a:bodyPr/>
          <a:lstStyle/>
          <a:p>
            <a:r>
              <a:rPr lang="en-US" dirty="0" smtClean="0"/>
              <a:t>For deployment in </a:t>
            </a:r>
            <a:r>
              <a:rPr lang="en-US" dirty="0" smtClean="0"/>
              <a:t>PB+PBB </a:t>
            </a:r>
            <a:r>
              <a:rPr lang="en-US" dirty="0" smtClean="0"/>
              <a:t>I, </a:t>
            </a:r>
            <a:r>
              <a:rPr lang="en-US" dirty="0" smtClean="0"/>
              <a:t>PB+PBB-TE </a:t>
            </a:r>
            <a:r>
              <a:rPr lang="en-US" dirty="0" smtClean="0"/>
              <a:t>and EOTN</a:t>
            </a:r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Untagged EC </a:t>
            </a:r>
            <a:r>
              <a:rPr lang="en-US" dirty="0" smtClean="0"/>
              <a:t>Type 2 frame </a:t>
            </a:r>
            <a:r>
              <a:rPr lang="en-US" dirty="0" smtClean="0"/>
              <a:t>format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1788" y="2128292"/>
            <a:ext cx="4725987" cy="5280025"/>
          </a:xfrm>
        </p:spPr>
        <p:txBody>
          <a:bodyPr/>
          <a:lstStyle/>
          <a:p>
            <a:pPr marL="0" indent="0"/>
            <a:r>
              <a:rPr lang="en-US" sz="2000" dirty="0" smtClean="0"/>
              <a:t>Untagged EC Type 2 frames are EVC frames with additional MAC Header including TYPE (89-10), B-SA, B-DA </a:t>
            </a:r>
            <a:r>
              <a:rPr lang="en-US" sz="2000" dirty="0" smtClean="0"/>
              <a:t>fields</a:t>
            </a:r>
          </a:p>
          <a:p>
            <a:pPr marL="0" indent="0"/>
            <a:endParaRPr lang="en-US" sz="2000" dirty="0" smtClean="0"/>
          </a:p>
          <a:p>
            <a:pPr marL="0" indent="0"/>
            <a:r>
              <a:rPr lang="en-US" sz="2000" dirty="0" smtClean="0"/>
              <a:t>Format is present at input/output ports of EC MEP and MIP functions</a:t>
            </a:r>
            <a:endParaRPr lang="en-US" sz="2000" dirty="0" smtClean="0"/>
          </a:p>
          <a:p>
            <a:pPr marL="0" indent="0"/>
            <a:endParaRPr lang="en-US" sz="2000" dirty="0" smtClean="0"/>
          </a:p>
          <a:p>
            <a:pPr marL="0" indent="0"/>
            <a:r>
              <a:rPr lang="en-US" sz="2000" dirty="0" smtClean="0"/>
              <a:t>Untagged EC Type 2 OAM frames are OAM PDUs with additional MAC Header including TYPE (89-02), B-SA, B-DA</a:t>
            </a:r>
          </a:p>
        </p:txBody>
      </p:sp>
      <p:sp>
        <p:nvSpPr>
          <p:cNvPr id="5" name="Rectangle 10"/>
          <p:cNvSpPr>
            <a:spLocks noChangeArrowheads="1"/>
          </p:cNvSpPr>
          <p:nvPr/>
        </p:nvSpPr>
        <p:spPr bwMode="auto">
          <a:xfrm>
            <a:off x="334963" y="3332758"/>
            <a:ext cx="2016125" cy="720725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78328" tIns="39165" rIns="78328" bIns="39165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MSDU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88"/>
          <p:cNvSpPr>
            <a:spLocks noChangeArrowheads="1"/>
          </p:cNvSpPr>
          <p:nvPr/>
        </p:nvSpPr>
        <p:spPr bwMode="auto">
          <a:xfrm>
            <a:off x="334963" y="3332758"/>
            <a:ext cx="201612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78328" tIns="39165" rIns="78328" bIns="39165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Type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80"/>
          <p:cNvSpPr>
            <a:spLocks noChangeArrowheads="1"/>
          </p:cNvSpPr>
          <p:nvPr/>
        </p:nvSpPr>
        <p:spPr bwMode="auto">
          <a:xfrm>
            <a:off x="731201" y="4069358"/>
            <a:ext cx="1143231" cy="30776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1425" tIns="45712" rIns="91425" bIns="45712">
            <a:spAutoFit/>
          </a:bodyPr>
          <a:lstStyle/>
          <a:p>
            <a:pPr algn="ctr"/>
            <a:r>
              <a:rPr lang="en-US" sz="1400" dirty="0" smtClean="0">
                <a:latin typeface="Arial" pitchFamily="34" charset="0"/>
                <a:cs typeface="Arial" pitchFamily="34" charset="0"/>
              </a:rPr>
              <a:t>EVC Frame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24"/>
          <p:cNvSpPr>
            <a:spLocks noChangeArrowheads="1"/>
          </p:cNvSpPr>
          <p:nvPr/>
        </p:nvSpPr>
        <p:spPr bwMode="auto">
          <a:xfrm>
            <a:off x="334963" y="2904133"/>
            <a:ext cx="2017712" cy="214313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78328" tIns="39165" rIns="78328" bIns="39165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C-DA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25"/>
          <p:cNvSpPr>
            <a:spLocks noChangeArrowheads="1"/>
          </p:cNvSpPr>
          <p:nvPr/>
        </p:nvSpPr>
        <p:spPr bwMode="auto">
          <a:xfrm>
            <a:off x="334963" y="3118446"/>
            <a:ext cx="2017712" cy="217487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78328" tIns="39165" rIns="78328" bIns="39165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C-SA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79"/>
          <p:cNvSpPr>
            <a:spLocks noChangeArrowheads="1"/>
          </p:cNvSpPr>
          <p:nvPr/>
        </p:nvSpPr>
        <p:spPr bwMode="auto">
          <a:xfrm>
            <a:off x="2815307" y="4069357"/>
            <a:ext cx="2592288" cy="52320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91425" tIns="45712" rIns="91425" bIns="45712">
            <a:spAutoFit/>
          </a:bodyPr>
          <a:lstStyle/>
          <a:p>
            <a:pPr algn="ctr"/>
            <a:r>
              <a:rPr lang="en-US" sz="1400" dirty="0" smtClean="0">
                <a:latin typeface="Arial" pitchFamily="34" charset="0"/>
                <a:cs typeface="Arial" pitchFamily="34" charset="0"/>
              </a:rPr>
              <a:t>Untagged EC Type 2 Frame</a:t>
            </a:r>
            <a:br>
              <a:rPr lang="en-US" sz="1400" dirty="0" smtClean="0">
                <a:latin typeface="Arial" pitchFamily="34" charset="0"/>
                <a:cs typeface="Arial" pitchFamily="34" charset="0"/>
              </a:rPr>
            </a:br>
            <a:r>
              <a:rPr lang="en-US" sz="1400" dirty="0" smtClean="0">
                <a:latin typeface="Arial" pitchFamily="34" charset="0"/>
                <a:cs typeface="Arial" pitchFamily="34" charset="0"/>
              </a:rPr>
              <a:t>(= untagged BSI 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Frame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)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Line 14"/>
          <p:cNvSpPr>
            <a:spLocks noChangeShapeType="1"/>
          </p:cNvSpPr>
          <p:nvPr/>
        </p:nvSpPr>
        <p:spPr bwMode="auto">
          <a:xfrm>
            <a:off x="2357438" y="4064596"/>
            <a:ext cx="736600" cy="4762"/>
          </a:xfrm>
          <a:prstGeom prst="line">
            <a:avLst/>
          </a:prstGeom>
          <a:noFill/>
          <a:ln w="9525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 lIns="106692" tIns="53346" rIns="106692" bIns="53346"/>
          <a:lstStyle/>
          <a:p>
            <a:endParaRPr lang="en-GB"/>
          </a:p>
        </p:txBody>
      </p:sp>
      <p:sp>
        <p:nvSpPr>
          <p:cNvPr id="12" name="Line 20"/>
          <p:cNvSpPr>
            <a:spLocks noChangeShapeType="1"/>
          </p:cNvSpPr>
          <p:nvPr/>
        </p:nvSpPr>
        <p:spPr bwMode="auto">
          <a:xfrm flipV="1">
            <a:off x="2357438" y="2926358"/>
            <a:ext cx="736600" cy="0"/>
          </a:xfrm>
          <a:prstGeom prst="line">
            <a:avLst/>
          </a:prstGeom>
          <a:noFill/>
          <a:ln w="9525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 lIns="106692" tIns="53346" rIns="106692" bIns="53346"/>
          <a:lstStyle/>
          <a:p>
            <a:endParaRPr lang="en-GB"/>
          </a:p>
        </p:txBody>
      </p:sp>
      <p:sp>
        <p:nvSpPr>
          <p:cNvPr id="13" name="Line 51"/>
          <p:cNvSpPr>
            <a:spLocks noChangeShapeType="1"/>
          </p:cNvSpPr>
          <p:nvPr/>
        </p:nvSpPr>
        <p:spPr bwMode="auto">
          <a:xfrm flipV="1">
            <a:off x="2357438" y="2272308"/>
            <a:ext cx="731837" cy="642938"/>
          </a:xfrm>
          <a:prstGeom prst="line">
            <a:avLst/>
          </a:prstGeom>
          <a:noFill/>
          <a:ln w="9525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 lIns="106692" tIns="53346" rIns="106692" bIns="53346"/>
          <a:lstStyle/>
          <a:p>
            <a:endParaRPr lang="en-GB"/>
          </a:p>
        </p:txBody>
      </p:sp>
      <p:sp>
        <p:nvSpPr>
          <p:cNvPr id="14" name="Rectangle 20"/>
          <p:cNvSpPr>
            <a:spLocks noChangeArrowheads="1"/>
          </p:cNvSpPr>
          <p:nvPr/>
        </p:nvSpPr>
        <p:spPr bwMode="auto">
          <a:xfrm>
            <a:off x="3089275" y="2272308"/>
            <a:ext cx="2017713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78328" tIns="39165" rIns="78328" bIns="39165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B-DA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22"/>
          <p:cNvSpPr>
            <a:spLocks noChangeArrowheads="1"/>
          </p:cNvSpPr>
          <p:nvPr/>
        </p:nvSpPr>
        <p:spPr bwMode="auto">
          <a:xfrm>
            <a:off x="3089275" y="2488208"/>
            <a:ext cx="2017713" cy="217488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78328" tIns="39165" rIns="78328" bIns="39165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B-SA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ectangle 24"/>
          <p:cNvSpPr>
            <a:spLocks noChangeArrowheads="1"/>
          </p:cNvSpPr>
          <p:nvPr/>
        </p:nvSpPr>
        <p:spPr bwMode="auto">
          <a:xfrm>
            <a:off x="3089275" y="2916833"/>
            <a:ext cx="2017713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78328" tIns="39165" rIns="78328" bIns="39165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C-DA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ectangle 25"/>
          <p:cNvSpPr>
            <a:spLocks noChangeArrowheads="1"/>
          </p:cNvSpPr>
          <p:nvPr/>
        </p:nvSpPr>
        <p:spPr bwMode="auto">
          <a:xfrm>
            <a:off x="3089275" y="3132733"/>
            <a:ext cx="2017713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78328" tIns="39165" rIns="78328" bIns="39165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C-SA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ectangle 26"/>
          <p:cNvSpPr>
            <a:spLocks noChangeArrowheads="1"/>
          </p:cNvSpPr>
          <p:nvPr/>
        </p:nvSpPr>
        <p:spPr bwMode="auto">
          <a:xfrm>
            <a:off x="3089275" y="3348633"/>
            <a:ext cx="2017713" cy="720725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78328" tIns="39165" rIns="78328" bIns="39165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MSDU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ectangle 28"/>
          <p:cNvSpPr>
            <a:spLocks noChangeArrowheads="1"/>
          </p:cNvSpPr>
          <p:nvPr/>
        </p:nvSpPr>
        <p:spPr bwMode="auto">
          <a:xfrm>
            <a:off x="3089275" y="2699346"/>
            <a:ext cx="2017713" cy="214312"/>
          </a:xfrm>
          <a:prstGeom prst="rect">
            <a:avLst/>
          </a:prstGeom>
          <a:solidFill>
            <a:srgbClr val="0000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lIns="78328" tIns="39165" rIns="78328" bIns="39165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Type = 89-10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54"/>
          <p:cNvSpPr>
            <a:spLocks noChangeArrowheads="1"/>
          </p:cNvSpPr>
          <p:nvPr/>
        </p:nvSpPr>
        <p:spPr bwMode="auto">
          <a:xfrm>
            <a:off x="3089275" y="2272308"/>
            <a:ext cx="2014538" cy="428625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lIns="106692" tIns="53346" rIns="106692" bIns="53346" anchor="ctr"/>
          <a:lstStyle/>
          <a:p>
            <a:pPr algn="ctr" eaLnBrk="0" hangingPunct="0"/>
            <a:endParaRPr lang="en-GB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12"/>
          <p:cNvSpPr>
            <a:spLocks noChangeArrowheads="1"/>
          </p:cNvSpPr>
          <p:nvPr/>
        </p:nvSpPr>
        <p:spPr bwMode="auto">
          <a:xfrm>
            <a:off x="3105150" y="3331171"/>
            <a:ext cx="2016125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78328" tIns="39165" rIns="78328" bIns="39165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Type 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3" name="Rectangle 79"/>
          <p:cNvSpPr>
            <a:spLocks noChangeArrowheads="1"/>
          </p:cNvSpPr>
          <p:nvPr/>
        </p:nvSpPr>
        <p:spPr bwMode="auto">
          <a:xfrm>
            <a:off x="2603330" y="6786414"/>
            <a:ext cx="2966936" cy="30776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1425" tIns="45712" rIns="91425" bIns="45712">
            <a:spAutoFit/>
          </a:bodyPr>
          <a:lstStyle/>
          <a:p>
            <a:pPr algn="ctr"/>
            <a:r>
              <a:rPr lang="en-US" sz="1400" dirty="0" smtClean="0">
                <a:latin typeface="Arial" pitchFamily="34" charset="0"/>
                <a:cs typeface="Arial" pitchFamily="34" charset="0"/>
              </a:rPr>
              <a:t>Untagged EC Type 2 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OAM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Frame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4" name="Rectangle 24"/>
          <p:cNvSpPr>
            <a:spLocks noChangeArrowheads="1"/>
          </p:cNvSpPr>
          <p:nvPr/>
        </p:nvSpPr>
        <p:spPr bwMode="auto">
          <a:xfrm>
            <a:off x="3103339" y="5584676"/>
            <a:ext cx="2017713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78328" tIns="39165" rIns="78328" bIns="39165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B-DA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5" name="Rectangle 25"/>
          <p:cNvSpPr>
            <a:spLocks noChangeArrowheads="1"/>
          </p:cNvSpPr>
          <p:nvPr/>
        </p:nvSpPr>
        <p:spPr bwMode="auto">
          <a:xfrm>
            <a:off x="3103339" y="5800576"/>
            <a:ext cx="2017713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78328" tIns="39165" rIns="78328" bIns="39165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B-SA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6" name="Rectangle 26"/>
          <p:cNvSpPr>
            <a:spLocks noChangeArrowheads="1"/>
          </p:cNvSpPr>
          <p:nvPr/>
        </p:nvSpPr>
        <p:spPr bwMode="auto">
          <a:xfrm>
            <a:off x="3103339" y="6016476"/>
            <a:ext cx="2017713" cy="720725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78328" tIns="39165" rIns="78328" bIns="39165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OAM PDU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7" name="Rectangle 12"/>
          <p:cNvSpPr>
            <a:spLocks noChangeArrowheads="1"/>
          </p:cNvSpPr>
          <p:nvPr/>
        </p:nvSpPr>
        <p:spPr bwMode="auto">
          <a:xfrm>
            <a:off x="3119214" y="5997426"/>
            <a:ext cx="20161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78328" tIns="39165" rIns="78328" bIns="39165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Type = 89-02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huawei-template-mv">
  <a:themeElements>
    <a:clrScheme name="huawei-template-m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huawei-template-mv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5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MS PGothic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5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MS PGothic" pitchFamily="34" charset="-128"/>
          </a:defRPr>
        </a:defPPr>
      </a:lstStyle>
    </a:lnDef>
  </a:objectDefaults>
  <a:extraClrSchemeLst>
    <a:extraClrScheme>
      <a:clrScheme name="huawei-template-m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uawei-template-m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uawei-template-m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uawei-template-m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uawei-template-m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uawei-template-m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uawei-template-m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uawei-template-m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uawei-template-m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uawei-template-m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uawei-template-m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uawei-template-m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huawei-template-mv</Template>
  <TotalTime>17117</TotalTime>
  <Words>1275</Words>
  <Application>Microsoft Office PowerPoint</Application>
  <PresentationFormat>Custom</PresentationFormat>
  <Paragraphs>470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huawei-template-mv</vt:lpstr>
      <vt:lpstr>Common network architectures for PBB, PBB-TE and EOTN networks</vt:lpstr>
      <vt:lpstr>1. PBB and PBB-TE network EVC(C-VLAN) via EC(S-VLAN)</vt:lpstr>
      <vt:lpstr>2. PBB network EVC(S-VLAN) via EC(BSI)</vt:lpstr>
      <vt:lpstr>3. PBB network EVC(C-VLAN) via EC1(S-VLAN) over EC2(BSI)</vt:lpstr>
      <vt:lpstr>4. EOTN network EVC(C-VLAN) via EC(S-VLAN)</vt:lpstr>
      <vt:lpstr>EC frame tagging in PB, PBB, PBB-TE, EOTN </vt:lpstr>
      <vt:lpstr>EC awareness in PB, PBB, PBB-TE, EOTN </vt:lpstr>
      <vt:lpstr>Analysis of EC Type 2 Tagging options</vt:lpstr>
      <vt:lpstr>Untagged EC Type 2 frame format</vt:lpstr>
      <vt:lpstr>Tagged EC Type 2 frame format alternatives</vt:lpstr>
      <vt:lpstr>S-Tagged EC Type 2 implications in PB, PBB I, PBB-TE, EOTN networks</vt:lpstr>
      <vt:lpstr>I+S-Tagged EC Type 2 implications in PB, PBB I, PBB-TE, EOTN networks</vt:lpstr>
    </vt:vector>
  </TitlesOfParts>
  <Company>Huawei Technologies Co.,Ltd.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Common network architectures for PBB, PBB-TE and EOTN networks</dc:title>
  <dc:creator>Vissers</dc:creator>
  <cp:lastModifiedBy>Maarten Vissers</cp:lastModifiedBy>
  <cp:revision>693</cp:revision>
  <dcterms:created xsi:type="dcterms:W3CDTF">2008-06-13T12:10:18Z</dcterms:created>
  <dcterms:modified xsi:type="dcterms:W3CDTF">2011-05-11T21:15:17Z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flag">
    <vt:lpwstr>1305125815</vt:lpwstr>
  </property>
</Properties>
</file>