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337" r:id="rId2"/>
    <p:sldId id="333" r:id="rId3"/>
    <p:sldId id="334" r:id="rId4"/>
    <p:sldId id="335" r:id="rId5"/>
    <p:sldId id="336" r:id="rId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003366"/>
    <a:srgbClr val="008000"/>
    <a:srgbClr val="FF3300"/>
    <a:srgbClr val="006600"/>
    <a:srgbClr val="33CC33"/>
    <a:srgbClr val="AFFFAF"/>
    <a:srgbClr val="7AC5E0"/>
    <a:srgbClr val="CCF6FC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3" autoAdjust="0"/>
    <p:restoredTop sz="99277" autoAdjust="0"/>
  </p:normalViewPr>
  <p:slideViewPr>
    <p:cSldViewPr snapToGrid="0">
      <p:cViewPr>
        <p:scale>
          <a:sx n="80" d="100"/>
          <a:sy n="80" d="100"/>
        </p:scale>
        <p:origin x="-120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567DBE-0BC2-4BAF-A1D9-9D6966E3B4AB}" type="datetimeFigureOut">
              <a:rPr lang="en-US"/>
              <a:pPr>
                <a:defRPr/>
              </a:pPr>
              <a:t>19-Jul-11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58C7266-9F85-4646-BCF9-F32C00A75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290888" y="4292600"/>
            <a:ext cx="5389562" cy="403225"/>
          </a:xfrm>
        </p:spPr>
        <p:txBody>
          <a:bodyPr lIns="91440" rIns="91440">
            <a:spAutoFit/>
          </a:bodyPr>
          <a:lstStyle>
            <a:lvl1pPr marL="0" indent="0">
              <a:buFont typeface="Arial" charset="0"/>
              <a:buNone/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290888" y="2369389"/>
            <a:ext cx="5389562" cy="463460"/>
          </a:xfrm>
        </p:spPr>
        <p:txBody>
          <a:bodyPr bIns="44450">
            <a:sp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6A840-5D04-4D4D-9567-2F8024737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1325" y="188913"/>
            <a:ext cx="1989138" cy="6351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325" y="188913"/>
            <a:ext cx="5816600" cy="6351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8C56C-23FC-4F3F-8503-E05A23882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288925" y="1095375"/>
          <a:ext cx="8724900" cy="2522538"/>
        </p:xfrm>
        <a:graphic>
          <a:graphicData uri="http://schemas.openxmlformats.org/presentationml/2006/ole">
            <p:oleObj spid="_x0000_s189442" name="Visio" r:id="rId3" imgW="8404050" imgH="2430732" progId="Visio.Drawing.11">
              <p:embed/>
            </p:oleObj>
          </a:graphicData>
        </a:graphic>
      </p:graphicFrame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16007" y="1888629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</a:rPr>
              <a:t>P1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grpSp>
        <p:nvGrpSpPr>
          <p:cNvPr id="42" name="Group 41"/>
          <p:cNvGrpSpPr/>
          <p:nvPr userDrawn="1"/>
        </p:nvGrpSpPr>
        <p:grpSpPr>
          <a:xfrm>
            <a:off x="2493121" y="1469921"/>
            <a:ext cx="3960080" cy="1550410"/>
            <a:chOff x="2493121" y="1469921"/>
            <a:chExt cx="3960080" cy="1550410"/>
          </a:xfrm>
        </p:grpSpPr>
        <p:sp>
          <p:nvSpPr>
            <p:cNvPr id="12" name="TextBox 11"/>
            <p:cNvSpPr txBox="1"/>
            <p:nvPr userDrawn="1"/>
          </p:nvSpPr>
          <p:spPr>
            <a:xfrm>
              <a:off x="2547206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493121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C3</a:t>
              </a:r>
              <a:endParaRPr lang="en-US" sz="1100" b="1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37810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284234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27275" y="2201038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015051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C2</a:t>
              </a:r>
              <a:endParaRPr lang="en-US" sz="11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284234" y="14699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C3</a:t>
              </a:r>
              <a:endParaRPr lang="en-US" sz="1100" b="1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01467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84234" y="2758721"/>
              <a:ext cx="43815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/>
                <a:t>C1</a:t>
              </a:r>
              <a:endParaRPr lang="en-US" sz="1100" b="1" dirty="0"/>
            </a:p>
          </p:txBody>
        </p:sp>
      </p:grpSp>
      <p:sp>
        <p:nvSpPr>
          <p:cNvPr id="40" name="Rectangle 39"/>
          <p:cNvSpPr/>
          <p:nvPr userDrawn="1"/>
        </p:nvSpPr>
        <p:spPr>
          <a:xfrm>
            <a:off x="1904972" y="2344066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P2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 userDrawn="1"/>
        </p:nvSpPr>
        <p:spPr>
          <a:xfrm>
            <a:off x="3435564" y="1104266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dirty="0" smtClean="0"/>
              <a:t>B1</a:t>
            </a:r>
            <a:endParaRPr lang="en-US" sz="1100" b="0" i="1" dirty="0"/>
          </a:p>
        </p:txBody>
      </p:sp>
      <p:sp>
        <p:nvSpPr>
          <p:cNvPr id="26" name="TextBox 25"/>
          <p:cNvSpPr txBox="1"/>
          <p:nvPr userDrawn="1"/>
        </p:nvSpPr>
        <p:spPr>
          <a:xfrm>
            <a:off x="5138787" y="1117678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B3</a:t>
            </a:r>
            <a:endParaRPr lang="en-US" sz="1100" b="0" i="1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 userDrawn="1"/>
        </p:nvSpPr>
        <p:spPr>
          <a:xfrm>
            <a:off x="3441660" y="3107411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dirty="0" smtClean="0"/>
              <a:t>B2</a:t>
            </a:r>
            <a:endParaRPr lang="en-US" sz="1100" b="0" i="1" dirty="0"/>
          </a:p>
        </p:txBody>
      </p:sp>
      <p:sp>
        <p:nvSpPr>
          <p:cNvPr id="31" name="TextBox 30"/>
          <p:cNvSpPr txBox="1"/>
          <p:nvPr userDrawn="1"/>
        </p:nvSpPr>
        <p:spPr>
          <a:xfrm>
            <a:off x="5144883" y="3120823"/>
            <a:ext cx="438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0" i="1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B4</a:t>
            </a:r>
            <a:endParaRPr lang="en-US" sz="1100" b="0" i="1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aphicFrame>
        <p:nvGraphicFramePr>
          <p:cNvPr id="189442" name="Object 2"/>
          <p:cNvGraphicFramePr>
            <a:graphicFrameLocks noChangeAspect="1"/>
          </p:cNvGraphicFramePr>
          <p:nvPr/>
        </p:nvGraphicFramePr>
        <p:xfrm>
          <a:off x="288925" y="1095375"/>
          <a:ext cx="8724900" cy="2522538"/>
        </p:xfrm>
        <a:graphic>
          <a:graphicData uri="http://schemas.openxmlformats.org/presentationml/2006/ole">
            <p:oleObj spid="_x0000_s207874" name="Visio" r:id="rId3" imgW="8404050" imgH="2430732" progId="Visio.Drawing.11">
              <p:embed/>
            </p:oleObj>
          </a:graphicData>
        </a:graphic>
      </p:graphicFrame>
      <p:graphicFrame>
        <p:nvGraphicFramePr>
          <p:cNvPr id="189443" name="Object 3"/>
          <p:cNvGraphicFramePr>
            <a:graphicFrameLocks noChangeAspect="1"/>
          </p:cNvGraphicFramePr>
          <p:nvPr/>
        </p:nvGraphicFramePr>
        <p:xfrm>
          <a:off x="268288" y="3630613"/>
          <a:ext cx="8723312" cy="2524125"/>
        </p:xfrm>
        <a:graphic>
          <a:graphicData uri="http://schemas.openxmlformats.org/presentationml/2006/ole">
            <p:oleObj spid="_x0000_s207875" name="Visio" r:id="rId4" imgW="8404050" imgH="2430732" progId="Visio.Drawing.11">
              <p:embed/>
            </p:oleObj>
          </a:graphicData>
        </a:graphic>
      </p:graphicFrame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lide Number Placeholder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916007" y="1888629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008000"/>
                </a:solidFill>
              </a:rPr>
              <a:t>P1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23220" y="2330810"/>
            <a:ext cx="3113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</a:rPr>
              <a:t>P2</a:t>
            </a:r>
            <a:endParaRPr lang="en-US" sz="18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Rectangle 39"/>
          <p:cNvSpPr/>
          <p:nvPr userDrawn="1"/>
        </p:nvSpPr>
        <p:spPr>
          <a:xfrm>
            <a:off x="1897022" y="4872581"/>
            <a:ext cx="32573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b="1" dirty="0" smtClean="0">
                <a:solidFill>
                  <a:srgbClr val="FF0000"/>
                </a:solidFill>
              </a:rPr>
              <a:t>P2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1915121" y="4443905"/>
            <a:ext cx="31130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i="1" dirty="0" smtClean="0">
                <a:solidFill>
                  <a:schemeClr val="bg1">
                    <a:lumMod val="50000"/>
                  </a:schemeClr>
                </a:solidFill>
              </a:rPr>
              <a:t>P1</a:t>
            </a:r>
            <a:endParaRPr lang="en-US" sz="18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pic>
        <p:nvPicPr>
          <p:cNvPr id="9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5"/>
          <p:cNvSpPr txBox="1">
            <a:spLocks noChangeArrowheads="1"/>
          </p:cNvSpPr>
          <p:nvPr userDrawn="1"/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24B4EF-461F-4FD0-BF26-91479EA1309D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325" y="1223963"/>
            <a:ext cx="3902075" cy="5316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223963"/>
            <a:ext cx="3903663" cy="53165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C9A00-F76A-4721-B0FE-5D60FBE20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0B86A-612B-463C-85A3-56BF6EE046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pic>
        <p:nvPicPr>
          <p:cNvPr id="8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pic>
        <p:nvPicPr>
          <p:cNvPr id="7" name="Picture 3" descr="BRCM_Logo_C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95CD6-3F59-4015-B7F4-1E78A8656E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37475" y="6405853"/>
            <a:ext cx="195262" cy="1384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20AC9E-EF32-426B-9031-EC3A3D00CB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176536" y="6399460"/>
            <a:ext cx="2663318" cy="1538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12650" y="6341423"/>
            <a:ext cx="8644271" cy="285008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3" descr="BRCM_Logo_C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13700" y="236538"/>
            <a:ext cx="9144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188913"/>
            <a:ext cx="6978650" cy="727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0" rIns="90488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223963"/>
            <a:ext cx="7958138" cy="5316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82550" tIns="41275" rIns="82550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71650" y="6405853"/>
            <a:ext cx="19526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7930" y="6399460"/>
            <a:ext cx="2663318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68" r:id="rId2"/>
    <p:sldLayoutId id="2147484169" r:id="rId3"/>
    <p:sldLayoutId id="2147484170" r:id="rId4"/>
    <p:sldLayoutId id="2147484171" r:id="rId5"/>
    <p:sldLayoutId id="2147484172" r:id="rId6"/>
    <p:sldLayoutId id="2147484173" r:id="rId7"/>
    <p:sldLayoutId id="2147484174" r:id="rId8"/>
    <p:sldLayoutId id="2147484175" r:id="rId9"/>
    <p:sldLayoutId id="2147484176" r:id="rId10"/>
    <p:sldLayoutId id="2147484177" r:id="rId11"/>
    <p:sldLayoutId id="2147484190" r:id="rId12"/>
    <p:sldLayoutId id="2147484191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 Narrow" pitchFamily="34" charset="0"/>
        </a:defRPr>
      </a:lvl9pPr>
    </p:titleStyle>
    <p:bodyStyle>
      <a:lvl1pPr marL="234950" indent="-2349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2100" b="1">
          <a:solidFill>
            <a:schemeClr val="tx1"/>
          </a:solidFill>
          <a:latin typeface="+mn-lt"/>
          <a:ea typeface="+mn-ea"/>
          <a:cs typeface="+mn-cs"/>
        </a:defRPr>
      </a:lvl1pPr>
      <a:lvl2pPr marL="692150" indent="-2349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0000"/>
        <a:buFont typeface="Arial" pitchFamily="34" charset="0"/>
        <a:buChar char="–"/>
        <a:defRPr>
          <a:solidFill>
            <a:schemeClr val="tx1"/>
          </a:solidFill>
          <a:latin typeface="+mn-lt"/>
        </a:defRPr>
      </a:lvl2pPr>
      <a:lvl3pPr marL="1149350" indent="-23495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20000"/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Font typeface="Arial" pitchFamily="34" charset="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0888" y="3726528"/>
            <a:ext cx="5389562" cy="403225"/>
          </a:xfrm>
        </p:spPr>
        <p:txBody>
          <a:bodyPr/>
          <a:lstStyle/>
          <a:p>
            <a:r>
              <a:rPr lang="en-US" dirty="0" smtClean="0"/>
              <a:t>Presented by: Philippe Klein, Broadcom</a:t>
            </a:r>
            <a:endParaRPr lang="en-US" dirty="0"/>
          </a:p>
        </p:txBody>
      </p:sp>
      <p:sp>
        <p:nvSpPr>
          <p:cNvPr id="4098" name="Title 2"/>
          <p:cNvSpPr>
            <a:spLocks noGrp="1"/>
          </p:cNvSpPr>
          <p:nvPr>
            <p:ph type="ctrTitle"/>
          </p:nvPr>
        </p:nvSpPr>
        <p:spPr>
          <a:xfrm>
            <a:off x="3290888" y="1636881"/>
            <a:ext cx="5389562" cy="1928477"/>
          </a:xfrm>
        </p:spPr>
        <p:txBody>
          <a:bodyPr/>
          <a:lstStyle/>
          <a:p>
            <a:r>
              <a:rPr lang="en-US" dirty="0" smtClean="0"/>
              <a:t>Quality of Service:</a:t>
            </a:r>
            <a:br>
              <a:rPr lang="en-US" dirty="0" smtClean="0"/>
            </a:br>
            <a:r>
              <a:rPr lang="en-US" dirty="0" smtClean="0"/>
              <a:t>AVB “support” for PRI </a:t>
            </a:r>
            <a:r>
              <a:rPr lang="en-US" dirty="0" err="1" smtClean="0"/>
              <a:t>QoS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IEEE 802.1 AVB WG </a:t>
            </a:r>
            <a:br>
              <a:rPr lang="en-US" sz="2400" dirty="0" smtClean="0"/>
            </a:br>
            <a:r>
              <a:rPr lang="en-US" sz="2400" dirty="0" smtClean="0"/>
              <a:t>Jul 2011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59307" y="6313059"/>
            <a:ext cx="86117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phkl-srp-qos-0711-v01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324" y="188913"/>
            <a:ext cx="7300397" cy="727075"/>
          </a:xfrm>
        </p:spPr>
        <p:txBody>
          <a:bodyPr/>
          <a:lstStyle/>
          <a:p>
            <a:r>
              <a:rPr lang="en-US" dirty="0" smtClean="0"/>
              <a:t>Priority </a:t>
            </a:r>
            <a:r>
              <a:rPr lang="en-US" dirty="0" err="1" smtClean="0"/>
              <a:t>QoS</a:t>
            </a:r>
            <a:r>
              <a:rPr lang="en-US" dirty="0" smtClean="0"/>
              <a:t>  vs. </a:t>
            </a:r>
            <a:r>
              <a:rPr lang="en-US" dirty="0" err="1" smtClean="0"/>
              <a:t>Parametrized</a:t>
            </a:r>
            <a:r>
              <a:rPr lang="en-US" dirty="0" smtClean="0"/>
              <a:t> </a:t>
            </a:r>
            <a:r>
              <a:rPr lang="en-US" dirty="0" err="1" smtClean="0"/>
              <a:t>QoS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800" dirty="0" smtClean="0"/>
              <a:t>The issues:</a:t>
            </a:r>
          </a:p>
          <a:p>
            <a:pPr lvl="1"/>
            <a:r>
              <a:rPr lang="en-US" sz="2000" dirty="0" smtClean="0"/>
              <a:t>Not every network physical medium is really </a:t>
            </a:r>
            <a:r>
              <a:rPr lang="en-US" sz="2000" dirty="0" err="1" smtClean="0"/>
              <a:t>Paramterized</a:t>
            </a:r>
            <a:r>
              <a:rPr lang="en-US" sz="2000" dirty="0" smtClean="0"/>
              <a:t> </a:t>
            </a:r>
            <a:r>
              <a:rPr lang="en-US" sz="2000" dirty="0" err="1" smtClean="0"/>
              <a:t>QoS</a:t>
            </a:r>
            <a:r>
              <a:rPr lang="en-US" sz="2000" dirty="0" smtClean="0"/>
              <a:t> (</a:t>
            </a:r>
            <a:r>
              <a:rPr lang="en-US" sz="2000" dirty="0" err="1" smtClean="0"/>
              <a:t>PQoS</a:t>
            </a:r>
            <a:r>
              <a:rPr lang="en-US" sz="2000" dirty="0" smtClean="0"/>
              <a:t>) able. </a:t>
            </a:r>
          </a:p>
          <a:p>
            <a:pPr lvl="1"/>
            <a:r>
              <a:rPr lang="en-US" sz="2000" dirty="0" smtClean="0"/>
              <a:t>Prioritized </a:t>
            </a:r>
            <a:r>
              <a:rPr lang="en-US" sz="2000" dirty="0" err="1" smtClean="0"/>
              <a:t>QoS</a:t>
            </a:r>
            <a:r>
              <a:rPr lang="en-US" sz="2000" dirty="0" smtClean="0"/>
              <a:t> is the most common </a:t>
            </a:r>
            <a:r>
              <a:rPr lang="en-US" sz="2000" dirty="0" err="1" smtClean="0"/>
              <a:t>QoS</a:t>
            </a:r>
            <a:r>
              <a:rPr lang="en-US" sz="2000" dirty="0" smtClean="0"/>
              <a:t> today. </a:t>
            </a:r>
            <a:r>
              <a:rPr lang="en-US" sz="2000" dirty="0" err="1" smtClean="0"/>
              <a:t>PQoS</a:t>
            </a:r>
            <a:r>
              <a:rPr lang="en-US" sz="2000" dirty="0" smtClean="0"/>
              <a:t> is gaining acceptance on </a:t>
            </a:r>
            <a:r>
              <a:rPr lang="en-US" sz="2000" dirty="0" err="1" smtClean="0"/>
              <a:t>PQoS</a:t>
            </a:r>
            <a:r>
              <a:rPr lang="en-US" sz="2000" dirty="0" smtClean="0"/>
              <a:t>-able  medium but the acceptance will be very gradual over Priority </a:t>
            </a:r>
            <a:r>
              <a:rPr lang="en-US" sz="2000" dirty="0" err="1" smtClean="0"/>
              <a:t>QoS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Using different </a:t>
            </a:r>
            <a:r>
              <a:rPr lang="en-US" sz="2000" dirty="0" smtClean="0"/>
              <a:t>Stream </a:t>
            </a:r>
            <a:r>
              <a:rPr lang="en-US" sz="2000" dirty="0" smtClean="0"/>
              <a:t>management Protocol for </a:t>
            </a:r>
            <a:r>
              <a:rPr lang="en-US" sz="2000" dirty="0" err="1" smtClean="0"/>
              <a:t>QoS</a:t>
            </a:r>
            <a:r>
              <a:rPr lang="en-US" sz="2000" dirty="0" smtClean="0"/>
              <a:t> and </a:t>
            </a:r>
            <a:r>
              <a:rPr lang="en-US" sz="2000" dirty="0" err="1" smtClean="0"/>
              <a:t>PQoS</a:t>
            </a:r>
            <a:r>
              <a:rPr lang="en-US" sz="2000" dirty="0" smtClean="0"/>
              <a:t> will affect the acceptance and deployment of AVB</a:t>
            </a:r>
            <a:r>
              <a:rPr lang="en-US" sz="2000" dirty="0" smtClean="0"/>
              <a:t>…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324" y="188913"/>
            <a:ext cx="7300397" cy="727075"/>
          </a:xfrm>
        </p:spPr>
        <p:txBody>
          <a:bodyPr/>
          <a:lstStyle/>
          <a:p>
            <a:r>
              <a:rPr lang="en-US" dirty="0" smtClean="0"/>
              <a:t>Priority </a:t>
            </a:r>
            <a:r>
              <a:rPr lang="en-US" dirty="0" err="1" smtClean="0"/>
              <a:t>QoS</a:t>
            </a:r>
            <a:r>
              <a:rPr lang="en-US" dirty="0" smtClean="0"/>
              <a:t>  vs. </a:t>
            </a:r>
            <a:r>
              <a:rPr lang="en-US" dirty="0" err="1" smtClean="0"/>
              <a:t>Parametrized</a:t>
            </a:r>
            <a:r>
              <a:rPr lang="en-US" dirty="0" smtClean="0"/>
              <a:t> </a:t>
            </a:r>
            <a:r>
              <a:rPr lang="en-US" dirty="0" err="1" smtClean="0"/>
              <a:t>QoS</a:t>
            </a:r>
            <a:r>
              <a:rPr lang="en-US" dirty="0" smtClean="0"/>
              <a:t>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800" dirty="0" smtClean="0"/>
              <a:t>The proposal:</a:t>
            </a:r>
          </a:p>
          <a:p>
            <a:pPr lvl="1"/>
            <a:r>
              <a:rPr lang="en-US" sz="2000" dirty="0" smtClean="0"/>
              <a:t>Same SRP protocol for both Prioritized and Parameterized </a:t>
            </a:r>
            <a:r>
              <a:rPr lang="en-US" sz="2000" dirty="0" err="1" smtClean="0"/>
              <a:t>QoS</a:t>
            </a:r>
            <a:endParaRPr lang="en-US" sz="2000" dirty="0" smtClean="0"/>
          </a:p>
          <a:p>
            <a:pPr lvl="1"/>
            <a:r>
              <a:rPr lang="en-US" sz="2000" dirty="0" smtClean="0"/>
              <a:t>Add a new Prioritized/ Parameterized </a:t>
            </a:r>
            <a:r>
              <a:rPr lang="en-US" sz="2000" dirty="0" err="1" smtClean="0"/>
              <a:t>QoS</a:t>
            </a:r>
            <a:r>
              <a:rPr lang="en-US" sz="2000" dirty="0" smtClean="0"/>
              <a:t> attribute of </a:t>
            </a:r>
            <a:r>
              <a:rPr lang="en-US" sz="2000" dirty="0" err="1" smtClean="0"/>
              <a:t>toTalker</a:t>
            </a:r>
            <a:r>
              <a:rPr lang="en-US" sz="2000" dirty="0" smtClean="0"/>
              <a:t> </a:t>
            </a:r>
            <a:r>
              <a:rPr lang="en-US" sz="2000" dirty="0" smtClean="0"/>
              <a:t>Advertise to characterize the stream</a:t>
            </a:r>
            <a:endParaRPr lang="en-US" sz="2000" dirty="0" smtClean="0"/>
          </a:p>
          <a:p>
            <a:pPr lvl="1"/>
            <a:r>
              <a:rPr lang="en-US" sz="2000" dirty="0" smtClean="0"/>
              <a:t>The </a:t>
            </a:r>
            <a:r>
              <a:rPr lang="en-US" sz="2000" b="1" dirty="0" smtClean="0"/>
              <a:t>same </a:t>
            </a:r>
            <a:r>
              <a:rPr lang="en-US" sz="2000" dirty="0" smtClean="0"/>
              <a:t>LR </a:t>
            </a:r>
            <a:r>
              <a:rPr lang="en-US" sz="2000" dirty="0" err="1" smtClean="0"/>
              <a:t>MAD_Join.request</a:t>
            </a:r>
            <a:r>
              <a:rPr lang="en-US" sz="2000" dirty="0" smtClean="0"/>
              <a:t>  primitive is handled differently in </a:t>
            </a:r>
            <a:r>
              <a:rPr lang="en-US" sz="2000" dirty="0" err="1" smtClean="0"/>
              <a:t>fct</a:t>
            </a:r>
            <a:r>
              <a:rPr lang="en-US" sz="2000" dirty="0" smtClean="0"/>
              <a:t> of the Stream’s Prioritized/ Parameterized </a:t>
            </a:r>
            <a:r>
              <a:rPr lang="en-US" sz="2000" dirty="0" err="1" smtClean="0"/>
              <a:t>QoS</a:t>
            </a:r>
            <a:r>
              <a:rPr lang="en-US" sz="2000" dirty="0" smtClean="0"/>
              <a:t> attribute: </a:t>
            </a:r>
          </a:p>
          <a:p>
            <a:pPr marL="1371600" lvl="2" indent="-457200">
              <a:buClr>
                <a:schemeClr val="tx2"/>
              </a:buClr>
              <a:buSzPct val="100000"/>
              <a:buFont typeface="+mj-lt"/>
              <a:buAutoNum type="arabicParenR"/>
            </a:pPr>
            <a:r>
              <a:rPr lang="en-US" sz="2000" dirty="0" smtClean="0"/>
              <a:t>For </a:t>
            </a:r>
            <a:r>
              <a:rPr lang="en-US" sz="2000" dirty="0" err="1" smtClean="0"/>
              <a:t>Pri</a:t>
            </a:r>
            <a:r>
              <a:rPr lang="en-US" sz="2000" dirty="0" smtClean="0"/>
              <a:t> </a:t>
            </a:r>
            <a:r>
              <a:rPr lang="en-US" sz="2000" dirty="0" err="1" smtClean="0"/>
              <a:t>QoS</a:t>
            </a:r>
            <a:r>
              <a:rPr lang="en-US" sz="2000" dirty="0" smtClean="0"/>
              <a:t>: </a:t>
            </a:r>
            <a:r>
              <a:rPr lang="en-US" sz="2000" dirty="0" smtClean="0"/>
              <a:t>LR </a:t>
            </a:r>
            <a:r>
              <a:rPr lang="en-US" sz="2000" dirty="0" err="1" smtClean="0"/>
              <a:t>MAD_Join.request</a:t>
            </a:r>
            <a:r>
              <a:rPr lang="en-US" sz="2000" dirty="0" smtClean="0"/>
              <a:t> is translated to a network specific </a:t>
            </a:r>
            <a:r>
              <a:rPr lang="en-US" sz="2000" b="1" dirty="0" smtClean="0">
                <a:solidFill>
                  <a:srgbClr val="993300"/>
                </a:solidFill>
              </a:rPr>
              <a:t>BW ADMISSION </a:t>
            </a:r>
            <a:r>
              <a:rPr lang="en-US" sz="2000" dirty="0" smtClean="0"/>
              <a:t>(based on PRI stream traffic statistics)</a:t>
            </a:r>
          </a:p>
          <a:p>
            <a:pPr marL="1371600" lvl="2" indent="-457200">
              <a:buClr>
                <a:schemeClr val="tx2"/>
              </a:buClr>
              <a:buSzPct val="100000"/>
              <a:buFont typeface="+mj-lt"/>
              <a:buAutoNum type="arabicParenR"/>
            </a:pPr>
            <a:r>
              <a:rPr lang="en-US" sz="2000" dirty="0" smtClean="0"/>
              <a:t>For </a:t>
            </a:r>
            <a:r>
              <a:rPr lang="en-US" sz="2000" dirty="0" err="1" smtClean="0"/>
              <a:t>Param</a:t>
            </a:r>
            <a:r>
              <a:rPr lang="en-US" sz="2000" dirty="0" smtClean="0"/>
              <a:t> </a:t>
            </a:r>
            <a:r>
              <a:rPr lang="en-US" sz="2000" dirty="0" err="1" smtClean="0"/>
              <a:t>QoS</a:t>
            </a:r>
            <a:r>
              <a:rPr lang="en-US" sz="2000" dirty="0" smtClean="0"/>
              <a:t> LR </a:t>
            </a:r>
            <a:r>
              <a:rPr lang="en-US" sz="2000" dirty="0" err="1" smtClean="0"/>
              <a:t>MAD_Join.request</a:t>
            </a:r>
            <a:r>
              <a:rPr lang="en-US" sz="2000" dirty="0" smtClean="0"/>
              <a:t> is translated to a network specific </a:t>
            </a:r>
            <a:r>
              <a:rPr lang="en-US" sz="2000" b="1" dirty="0" smtClean="0">
                <a:solidFill>
                  <a:srgbClr val="993300"/>
                </a:solidFill>
              </a:rPr>
              <a:t>BW RESERVATION</a:t>
            </a:r>
          </a:p>
          <a:p>
            <a:pPr lvl="1"/>
            <a:r>
              <a:rPr lang="en-US" sz="2000" dirty="0" smtClean="0"/>
              <a:t>Both PRI and </a:t>
            </a:r>
            <a:r>
              <a:rPr lang="en-US" sz="2000" dirty="0" err="1" smtClean="0"/>
              <a:t>Param</a:t>
            </a:r>
            <a:r>
              <a:rPr lang="en-US" sz="2000" dirty="0" smtClean="0"/>
              <a:t> QOS Streams could be managed on the same path relative to the configured BW ratio between PRI and </a:t>
            </a:r>
            <a:r>
              <a:rPr lang="en-US" sz="2000" dirty="0" err="1" smtClean="0"/>
              <a:t>Parametrized</a:t>
            </a:r>
            <a:r>
              <a:rPr lang="en-US" sz="2000" dirty="0" smtClean="0"/>
              <a:t> </a:t>
            </a:r>
            <a:r>
              <a:rPr lang="en-US" sz="2000" dirty="0" err="1" smtClean="0"/>
              <a:t>QoS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324" y="188913"/>
            <a:ext cx="7300397" cy="727075"/>
          </a:xfrm>
        </p:spPr>
        <p:txBody>
          <a:bodyPr/>
          <a:lstStyle/>
          <a:p>
            <a:r>
              <a:rPr lang="en-US" dirty="0" smtClean="0"/>
              <a:t>“AVB Ready” 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223963"/>
            <a:ext cx="7958138" cy="4820577"/>
          </a:xfrm>
        </p:spPr>
        <p:txBody>
          <a:bodyPr/>
          <a:lstStyle/>
          <a:p>
            <a:r>
              <a:rPr lang="en-US" sz="2400" dirty="0" smtClean="0"/>
              <a:t>“AVB Ready” bridges could be  bridges supporting SRP for Prioritized </a:t>
            </a:r>
            <a:r>
              <a:rPr lang="en-US" sz="2400" dirty="0" err="1" smtClean="0"/>
              <a:t>QoS</a:t>
            </a:r>
            <a:r>
              <a:rPr lang="en-US" sz="2400" dirty="0" smtClean="0"/>
              <a:t> in the first stage until </a:t>
            </a:r>
            <a:r>
              <a:rPr lang="en-US" sz="2400" dirty="0" err="1" smtClean="0"/>
              <a:t>PQoS</a:t>
            </a:r>
            <a:r>
              <a:rPr lang="en-US" sz="2400" dirty="0" smtClean="0"/>
              <a:t> </a:t>
            </a:r>
            <a:r>
              <a:rPr lang="en-US" sz="2400" dirty="0" smtClean="0"/>
              <a:t>Stream </a:t>
            </a:r>
            <a:r>
              <a:rPr lang="en-US" sz="2400" dirty="0" smtClean="0"/>
              <a:t>management is added at a later stage</a:t>
            </a:r>
          </a:p>
          <a:p>
            <a:r>
              <a:rPr lang="en-US" sz="2400" dirty="0" smtClean="0"/>
              <a:t>Question: What is the best way to promote “AVB Ready” ?</a:t>
            </a:r>
          </a:p>
          <a:p>
            <a:pPr lvl="2"/>
            <a:r>
              <a:rPr lang="en-US" sz="2400" dirty="0" smtClean="0">
                <a:ea typeface="+mn-ea"/>
                <a:cs typeface="+mn-cs"/>
              </a:rPr>
              <a:t>An informative new profile in BA ? </a:t>
            </a:r>
          </a:p>
          <a:p>
            <a:pPr lvl="2"/>
            <a:r>
              <a:rPr lang="en-US" sz="2400" dirty="0" smtClean="0">
                <a:ea typeface="+mn-ea"/>
                <a:cs typeface="+mn-cs"/>
              </a:rPr>
              <a:t>Or…  </a:t>
            </a:r>
          </a:p>
          <a:p>
            <a:pPr lvl="1"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E24B4EF-461F-4FD0-BF26-91479EA1309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IEEE 802.1 AVB WG - July 2011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E24B4EF-461F-4FD0-BF26-91479EA1309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 AVB WG - July 2011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56313" y="2481943"/>
            <a:ext cx="48095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C00000"/>
                </a:solidFill>
                <a:latin typeface="Comic Sans MS" pitchFamily="66" charset="0"/>
              </a:rPr>
              <a:t>Thank you</a:t>
            </a:r>
            <a:endParaRPr lang="en-US" sz="6000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CM">
  <a:themeElements>
    <a:clrScheme name="BRCM">
      <a:dk1>
        <a:sysClr val="windowText" lastClr="000000"/>
      </a:dk1>
      <a:lt1>
        <a:sysClr val="window" lastClr="FFFFFF"/>
      </a:lt1>
      <a:dk2>
        <a:srgbClr val="990000"/>
      </a:dk2>
      <a:lt2>
        <a:srgbClr val="FFFFFF"/>
      </a:lt2>
      <a:accent1>
        <a:srgbClr val="1F8BA5"/>
      </a:accent1>
      <a:accent2>
        <a:srgbClr val="99CC00"/>
      </a:accent2>
      <a:accent3>
        <a:srgbClr val="FFB41D"/>
      </a:accent3>
      <a:accent4>
        <a:srgbClr val="666699"/>
      </a:accent4>
      <a:accent5>
        <a:srgbClr val="003366"/>
      </a:accent5>
      <a:accent6>
        <a:srgbClr val="336699"/>
      </a:accent6>
      <a:hlink>
        <a:srgbClr val="FF0000"/>
      </a:hlink>
      <a:folHlink>
        <a:srgbClr val="C00000"/>
      </a:folHlink>
    </a:clrScheme>
    <a:fontScheme name="01_Defaul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_Default 1">
        <a:dk1>
          <a:srgbClr val="000000"/>
        </a:dk1>
        <a:lt1>
          <a:srgbClr val="FFFFFF"/>
        </a:lt1>
        <a:dk2>
          <a:srgbClr val="990000"/>
        </a:dk2>
        <a:lt2>
          <a:srgbClr val="666699"/>
        </a:lt2>
        <a:accent1>
          <a:srgbClr val="1F8BA5"/>
        </a:accent1>
        <a:accent2>
          <a:srgbClr val="FFB41D"/>
        </a:accent2>
        <a:accent3>
          <a:srgbClr val="FFFFFF"/>
        </a:accent3>
        <a:accent4>
          <a:srgbClr val="000000"/>
        </a:accent4>
        <a:accent5>
          <a:srgbClr val="ABC4CF"/>
        </a:accent5>
        <a:accent6>
          <a:srgbClr val="E7A319"/>
        </a:accent6>
        <a:hlink>
          <a:srgbClr val="99CC0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BRCM</Template>
  <TotalTime>9701</TotalTime>
  <Words>286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BRCM</vt:lpstr>
      <vt:lpstr>Visio</vt:lpstr>
      <vt:lpstr>Quality of Service: AVB “support” for PRI QoS   IEEE 802.1 AVB WG  Jul 2011</vt:lpstr>
      <vt:lpstr>Priority QoS  vs. Parametrized QoS (1)</vt:lpstr>
      <vt:lpstr>Priority QoS  vs. Parametrized QoS (2)</vt:lpstr>
      <vt:lpstr>“AVB Ready” Bridges</vt:lpstr>
      <vt:lpstr>Slide 5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Level Architecture for MoCA2.0 Cores for the 3384/6829</dc:title>
  <dc:creator>akliger</dc:creator>
  <cp:lastModifiedBy>Ph Klein</cp:lastModifiedBy>
  <cp:revision>341</cp:revision>
  <dcterms:created xsi:type="dcterms:W3CDTF">2010-07-08T09:24:08Z</dcterms:created>
  <dcterms:modified xsi:type="dcterms:W3CDTF">2011-07-19T15:23:38Z</dcterms:modified>
</cp:coreProperties>
</file>