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sldIdLst>
    <p:sldId id="256" r:id="rId2"/>
    <p:sldId id="340" r:id="rId3"/>
    <p:sldId id="331" r:id="rId4"/>
    <p:sldId id="342" r:id="rId5"/>
    <p:sldId id="332" r:id="rId6"/>
    <p:sldId id="339" r:id="rId7"/>
    <p:sldId id="341" r:id="rId8"/>
    <p:sldId id="338" r:id="rId9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D60093"/>
    <a:srgbClr val="33CC33"/>
    <a:srgbClr val="FF3300"/>
    <a:srgbClr val="993300"/>
    <a:srgbClr val="003366"/>
    <a:srgbClr val="008000"/>
    <a:srgbClr val="006600"/>
    <a:srgbClr val="AFFFAF"/>
    <a:srgbClr val="7AC5E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3" autoAdjust="0"/>
    <p:restoredTop sz="99277" autoAdjust="0"/>
  </p:normalViewPr>
  <p:slideViewPr>
    <p:cSldViewPr snapToGrid="0">
      <p:cViewPr>
        <p:scale>
          <a:sx n="70" d="100"/>
          <a:sy n="70" d="100"/>
        </p:scale>
        <p:origin x="-1500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1567DBE-0BC2-4BAF-A1D9-9D6966E3B4AB}" type="datetimeFigureOut">
              <a:rPr lang="en-US"/>
              <a:pPr>
                <a:defRPr/>
              </a:pPr>
              <a:t>20-Sep-11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58C7266-9F85-4646-BCF9-F32C00A754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8C7266-9F85-4646-BCF9-F32C00A754C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8C7266-9F85-4646-BCF9-F32C00A754C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8C7266-9F85-4646-BCF9-F32C00A754C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8C7266-9F85-4646-BCF9-F32C00A754C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8C7266-9F85-4646-BCF9-F32C00A754C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8C7266-9F85-4646-BCF9-F32C00A754C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8C7266-9F85-4646-BCF9-F32C00A754C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3.bin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212650" y="6341423"/>
            <a:ext cx="8644271" cy="285008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290888" y="4292600"/>
            <a:ext cx="5389562" cy="403225"/>
          </a:xfrm>
        </p:spPr>
        <p:txBody>
          <a:bodyPr lIns="91440" rIns="91440">
            <a:spAutoFit/>
          </a:bodyPr>
          <a:lstStyle>
            <a:lvl1pPr marL="0" indent="0">
              <a:buFont typeface="Arial" charset="0"/>
              <a:buNone/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290888" y="2369389"/>
            <a:ext cx="5389562" cy="463460"/>
          </a:xfrm>
        </p:spPr>
        <p:txBody>
          <a:bodyPr bIns="44450">
            <a:sp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Picture 3" descr="BRCM_Logo_C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13700" y="236538"/>
            <a:ext cx="9144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71650" y="6405853"/>
            <a:ext cx="19526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E24B4EF-461F-4FD0-BF26-91479EA1309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7930" y="6399460"/>
            <a:ext cx="2663318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IEEE 802.1 AVB WG - Sep 2011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37475" y="6405853"/>
            <a:ext cx="195262" cy="1384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6A840-5D04-4D4D-9567-2F80247373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176536" y="6399460"/>
            <a:ext cx="2663318" cy="1538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IEEE 802.1 AVB WG - Sep 2011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1325" y="188913"/>
            <a:ext cx="1989138" cy="6351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2325" y="188913"/>
            <a:ext cx="5816600" cy="6351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37475" y="6405853"/>
            <a:ext cx="195262" cy="1384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8C56C-23FC-4F3F-8503-E05A23882E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176536" y="6399460"/>
            <a:ext cx="2663318" cy="1538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IEEE 802.1 AVB WG - Sep 2011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12650" y="6341423"/>
            <a:ext cx="8644271" cy="285008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aphicFrame>
        <p:nvGraphicFramePr>
          <p:cNvPr id="189442" name="Object 2"/>
          <p:cNvGraphicFramePr>
            <a:graphicFrameLocks noChangeAspect="1"/>
          </p:cNvGraphicFramePr>
          <p:nvPr/>
        </p:nvGraphicFramePr>
        <p:xfrm>
          <a:off x="288925" y="1095375"/>
          <a:ext cx="8724900" cy="2522538"/>
        </p:xfrm>
        <a:graphic>
          <a:graphicData uri="http://schemas.openxmlformats.org/presentationml/2006/ole">
            <p:oleObj spid="_x0000_s189442" name="Visio" r:id="rId3" imgW="8404050" imgH="2430732" progId="Visio.Drawing.11">
              <p:embed/>
            </p:oleObj>
          </a:graphicData>
        </a:graphic>
      </p:graphicFrame>
      <p:pic>
        <p:nvPicPr>
          <p:cNvPr id="8" name="Picture 3" descr="BRCM_Logo_CE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13700" y="236538"/>
            <a:ext cx="9144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lide Number Placeholder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71650" y="6405853"/>
            <a:ext cx="19526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E24B4EF-461F-4FD0-BF26-91479EA1309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7930" y="6399460"/>
            <a:ext cx="2663318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IEEE 802.1 AVB WG - Sep 2011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916007" y="1888629"/>
            <a:ext cx="32573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b="1" dirty="0" smtClean="0">
                <a:solidFill>
                  <a:srgbClr val="008000"/>
                </a:solidFill>
              </a:rPr>
              <a:t>P1</a:t>
            </a:r>
            <a:endParaRPr lang="en-US" sz="2000" b="1" dirty="0">
              <a:solidFill>
                <a:srgbClr val="008000"/>
              </a:solidFill>
            </a:endParaRPr>
          </a:p>
        </p:txBody>
      </p:sp>
      <p:grpSp>
        <p:nvGrpSpPr>
          <p:cNvPr id="42" name="Group 41"/>
          <p:cNvGrpSpPr/>
          <p:nvPr userDrawn="1"/>
        </p:nvGrpSpPr>
        <p:grpSpPr>
          <a:xfrm>
            <a:off x="2493121" y="1469921"/>
            <a:ext cx="3960080" cy="1550410"/>
            <a:chOff x="2493121" y="1469921"/>
            <a:chExt cx="3960080" cy="1550410"/>
          </a:xfrm>
        </p:grpSpPr>
        <p:sp>
          <p:nvSpPr>
            <p:cNvPr id="12" name="TextBox 11"/>
            <p:cNvSpPr txBox="1"/>
            <p:nvPr userDrawn="1"/>
          </p:nvSpPr>
          <p:spPr>
            <a:xfrm>
              <a:off x="2547206" y="1469921"/>
              <a:ext cx="43815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/>
                <a:t>C1</a:t>
              </a:r>
              <a:endParaRPr lang="en-US" sz="11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493121" y="2758721"/>
              <a:ext cx="43815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/>
                <a:t>C3</a:t>
              </a:r>
              <a:endParaRPr lang="en-US" sz="1100" b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237810" y="2201038"/>
              <a:ext cx="43815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/>
                <a:t>C1</a:t>
              </a:r>
              <a:endParaRPr lang="en-US" sz="110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284234" y="2201038"/>
              <a:ext cx="43815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/>
                <a:t>C1</a:t>
              </a:r>
              <a:endParaRPr lang="en-US" sz="1100" b="1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427275" y="2201038"/>
              <a:ext cx="43815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/>
                <a:t>C1</a:t>
              </a:r>
              <a:endParaRPr lang="en-US" sz="1100" b="1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15051" y="1469921"/>
              <a:ext cx="43815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/>
                <a:t>C2</a:t>
              </a:r>
              <a:endParaRPr lang="en-US" sz="1100" b="1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284234" y="1469921"/>
              <a:ext cx="43815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/>
                <a:t>C3</a:t>
              </a:r>
              <a:endParaRPr lang="en-US" sz="1100" b="1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001467" y="2758721"/>
              <a:ext cx="43815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/>
                <a:t>C1</a:t>
              </a:r>
              <a:endParaRPr lang="en-US" sz="1100" b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284234" y="2758721"/>
              <a:ext cx="43815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/>
                <a:t>C1</a:t>
              </a:r>
              <a:endParaRPr lang="en-US" sz="1100" b="1" dirty="0"/>
            </a:p>
          </p:txBody>
        </p:sp>
      </p:grpSp>
      <p:sp>
        <p:nvSpPr>
          <p:cNvPr id="40" name="Rectangle 39"/>
          <p:cNvSpPr/>
          <p:nvPr userDrawn="1"/>
        </p:nvSpPr>
        <p:spPr>
          <a:xfrm>
            <a:off x="1904972" y="2344066"/>
            <a:ext cx="32573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b="1" dirty="0" smtClean="0">
                <a:solidFill>
                  <a:srgbClr val="FF0000"/>
                </a:solidFill>
              </a:rPr>
              <a:t>P2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 userDrawn="1"/>
        </p:nvSpPr>
        <p:spPr>
          <a:xfrm>
            <a:off x="3435564" y="1104266"/>
            <a:ext cx="4381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0" i="1" dirty="0" smtClean="0"/>
              <a:t>B1</a:t>
            </a:r>
            <a:endParaRPr lang="en-US" sz="1100" b="0" i="1" dirty="0"/>
          </a:p>
        </p:txBody>
      </p:sp>
      <p:sp>
        <p:nvSpPr>
          <p:cNvPr id="26" name="TextBox 25"/>
          <p:cNvSpPr txBox="1"/>
          <p:nvPr userDrawn="1"/>
        </p:nvSpPr>
        <p:spPr>
          <a:xfrm>
            <a:off x="5138787" y="1117678"/>
            <a:ext cx="4381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0" i="1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B3</a:t>
            </a:r>
            <a:endParaRPr lang="en-US" sz="1100" b="0" i="1" kern="120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 userDrawn="1"/>
        </p:nvSpPr>
        <p:spPr>
          <a:xfrm>
            <a:off x="3441660" y="3107411"/>
            <a:ext cx="4381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0" i="1" dirty="0" smtClean="0"/>
              <a:t>B2</a:t>
            </a:r>
            <a:endParaRPr lang="en-US" sz="1100" b="0" i="1" dirty="0"/>
          </a:p>
        </p:txBody>
      </p:sp>
      <p:sp>
        <p:nvSpPr>
          <p:cNvPr id="31" name="TextBox 30"/>
          <p:cNvSpPr txBox="1"/>
          <p:nvPr userDrawn="1"/>
        </p:nvSpPr>
        <p:spPr>
          <a:xfrm>
            <a:off x="5144883" y="3120823"/>
            <a:ext cx="4381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0" i="1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B4</a:t>
            </a:r>
            <a:endParaRPr lang="en-US" sz="1100" b="0" i="1" kern="120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12650" y="6341423"/>
            <a:ext cx="8644271" cy="285008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aphicFrame>
        <p:nvGraphicFramePr>
          <p:cNvPr id="189442" name="Object 2"/>
          <p:cNvGraphicFramePr>
            <a:graphicFrameLocks noChangeAspect="1"/>
          </p:cNvGraphicFramePr>
          <p:nvPr/>
        </p:nvGraphicFramePr>
        <p:xfrm>
          <a:off x="288925" y="1095375"/>
          <a:ext cx="8724900" cy="2522538"/>
        </p:xfrm>
        <a:graphic>
          <a:graphicData uri="http://schemas.openxmlformats.org/presentationml/2006/ole">
            <p:oleObj spid="_x0000_s207874" name="Visio" r:id="rId3" imgW="8404050" imgH="2430732" progId="Visio.Drawing.11">
              <p:embed/>
            </p:oleObj>
          </a:graphicData>
        </a:graphic>
      </p:graphicFrame>
      <p:graphicFrame>
        <p:nvGraphicFramePr>
          <p:cNvPr id="189443" name="Object 3"/>
          <p:cNvGraphicFramePr>
            <a:graphicFrameLocks noChangeAspect="1"/>
          </p:cNvGraphicFramePr>
          <p:nvPr/>
        </p:nvGraphicFramePr>
        <p:xfrm>
          <a:off x="268288" y="3630613"/>
          <a:ext cx="8723312" cy="2524125"/>
        </p:xfrm>
        <a:graphic>
          <a:graphicData uri="http://schemas.openxmlformats.org/presentationml/2006/ole">
            <p:oleObj spid="_x0000_s207875" name="Visio" r:id="rId4" imgW="8404050" imgH="2430732" progId="Visio.Drawing.11">
              <p:embed/>
            </p:oleObj>
          </a:graphicData>
        </a:graphic>
      </p:graphicFrame>
      <p:pic>
        <p:nvPicPr>
          <p:cNvPr id="8" name="Picture 3" descr="BRCM_Logo_CE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13700" y="236538"/>
            <a:ext cx="9144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lide Number Placeholder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71650" y="6405853"/>
            <a:ext cx="19526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E24B4EF-461F-4FD0-BF26-91479EA1309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7930" y="6399460"/>
            <a:ext cx="2663318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IEEE 802.1 AVB WG - Sep 2011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916007" y="1888629"/>
            <a:ext cx="32573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b="1" dirty="0" smtClean="0">
                <a:solidFill>
                  <a:srgbClr val="008000"/>
                </a:solidFill>
              </a:rPr>
              <a:t>P1</a:t>
            </a:r>
            <a:endParaRPr lang="en-US" sz="2000" b="1" dirty="0">
              <a:solidFill>
                <a:srgbClr val="008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923220" y="2330810"/>
            <a:ext cx="31130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i="1" dirty="0" smtClean="0">
                <a:solidFill>
                  <a:schemeClr val="bg1">
                    <a:lumMod val="50000"/>
                  </a:schemeClr>
                </a:solidFill>
              </a:rPr>
              <a:t>P2</a:t>
            </a:r>
            <a:endParaRPr lang="en-US" sz="18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" name="Rectangle 39"/>
          <p:cNvSpPr/>
          <p:nvPr userDrawn="1"/>
        </p:nvSpPr>
        <p:spPr>
          <a:xfrm>
            <a:off x="1897022" y="4872581"/>
            <a:ext cx="32573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b="1" dirty="0" smtClean="0">
                <a:solidFill>
                  <a:srgbClr val="FF0000"/>
                </a:solidFill>
              </a:rPr>
              <a:t>P2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41" name="Rectangle 40"/>
          <p:cNvSpPr/>
          <p:nvPr userDrawn="1"/>
        </p:nvSpPr>
        <p:spPr>
          <a:xfrm>
            <a:off x="1915121" y="4443905"/>
            <a:ext cx="31130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i="1" dirty="0" smtClean="0">
                <a:solidFill>
                  <a:schemeClr val="bg1">
                    <a:lumMod val="50000"/>
                  </a:schemeClr>
                </a:solidFill>
              </a:rPr>
              <a:t>P1</a:t>
            </a:r>
            <a:endParaRPr lang="en-US" sz="18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212650" y="6341423"/>
            <a:ext cx="8644271" cy="285008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71650" y="6405853"/>
            <a:ext cx="19526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E24B4EF-461F-4FD0-BF26-91479EA1309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7930" y="6399460"/>
            <a:ext cx="2663318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IEEE 802.1 AVB WG - Sep 2011</a:t>
            </a:r>
            <a:endParaRPr lang="en-US" dirty="0"/>
          </a:p>
        </p:txBody>
      </p:sp>
      <p:pic>
        <p:nvPicPr>
          <p:cNvPr id="9" name="Picture 3" descr="BRCM_Logo_C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13700" y="236538"/>
            <a:ext cx="9144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212650" y="6341423"/>
            <a:ext cx="8644271" cy="285008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5"/>
          <p:cNvSpPr txBox="1">
            <a:spLocks noChangeArrowheads="1"/>
          </p:cNvSpPr>
          <p:nvPr userDrawn="1"/>
        </p:nvSpPr>
        <p:spPr bwMode="auto">
          <a:xfrm>
            <a:off x="8571650" y="6405853"/>
            <a:ext cx="19526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24B4EF-461F-4FD0-BF26-91479EA1309D}" type="slidenum"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7930" y="6399460"/>
            <a:ext cx="2663318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IEEE 802.1 AVB WG - Sep 2011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325" y="1223963"/>
            <a:ext cx="3902075" cy="5316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223963"/>
            <a:ext cx="3903663" cy="5316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37475" y="6405853"/>
            <a:ext cx="195262" cy="1384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C9A00-F76A-4721-B0FE-5D60FBE20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176536" y="6399460"/>
            <a:ext cx="2663318" cy="1538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IEEE 802.1 AVB WG - Sep 2011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37475" y="6405853"/>
            <a:ext cx="195262" cy="1384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00B86A-612B-463C-85A3-56BF6EE046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176536" y="6399460"/>
            <a:ext cx="2663318" cy="1538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IEEE 802.1 AVB WG - Sep 2011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12650" y="6341423"/>
            <a:ext cx="8644271" cy="285008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71650" y="6405853"/>
            <a:ext cx="19526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E24B4EF-461F-4FD0-BF26-91479EA1309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7930" y="6399460"/>
            <a:ext cx="2663318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IEEE 802.1 AVB WG - Sep 2011</a:t>
            </a:r>
            <a:endParaRPr lang="en-US" dirty="0"/>
          </a:p>
        </p:txBody>
      </p:sp>
      <p:pic>
        <p:nvPicPr>
          <p:cNvPr id="8" name="Picture 3" descr="BRCM_Logo_C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13700" y="236538"/>
            <a:ext cx="9144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12650" y="6341423"/>
            <a:ext cx="8644271" cy="285008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71650" y="6405853"/>
            <a:ext cx="19526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E24B4EF-461F-4FD0-BF26-91479EA1309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7930" y="6399460"/>
            <a:ext cx="2663318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IEEE 802.1 AVB WG - Sep 2011</a:t>
            </a:r>
            <a:endParaRPr lang="en-US" dirty="0"/>
          </a:p>
        </p:txBody>
      </p:sp>
      <p:pic>
        <p:nvPicPr>
          <p:cNvPr id="7" name="Picture 3" descr="BRCM_Logo_C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13700" y="236538"/>
            <a:ext cx="9144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37475" y="6405853"/>
            <a:ext cx="195262" cy="1384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95CD6-3F59-4015-B7F4-1E78A8656E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176536" y="6399460"/>
            <a:ext cx="2663318" cy="1538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IEEE 802.1 AVB WG - Sep 2011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37475" y="6405853"/>
            <a:ext cx="195262" cy="1384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0AC9E-EF32-426B-9031-EC3A3D00CB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176536" y="6399460"/>
            <a:ext cx="2663318" cy="1538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IEEE 802.1 AVB WG - Sep 2011</a:t>
            </a:r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212650" y="6341423"/>
            <a:ext cx="8644271" cy="285008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 descr="BRCM_Logo_CE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013700" y="236538"/>
            <a:ext cx="9144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188913"/>
            <a:ext cx="6978650" cy="727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0" rIns="90488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223963"/>
            <a:ext cx="7958138" cy="5316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82550" tIns="41275" rIns="82550" bIns="412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71650" y="6405853"/>
            <a:ext cx="19526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E24B4EF-461F-4FD0-BF26-91479EA1309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7930" y="6399460"/>
            <a:ext cx="2663318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IEEE 802.1 AVB WG - Sep 2011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9" r:id="rId1"/>
    <p:sldLayoutId id="2147484168" r:id="rId2"/>
    <p:sldLayoutId id="2147484169" r:id="rId3"/>
    <p:sldLayoutId id="2147484170" r:id="rId4"/>
    <p:sldLayoutId id="2147484171" r:id="rId5"/>
    <p:sldLayoutId id="2147484172" r:id="rId6"/>
    <p:sldLayoutId id="2147484173" r:id="rId7"/>
    <p:sldLayoutId id="2147484174" r:id="rId8"/>
    <p:sldLayoutId id="2147484175" r:id="rId9"/>
    <p:sldLayoutId id="2147484176" r:id="rId10"/>
    <p:sldLayoutId id="2147484177" r:id="rId11"/>
    <p:sldLayoutId id="2147484190" r:id="rId12"/>
    <p:sldLayoutId id="2147484191" r:id="rId13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9pPr>
    </p:titleStyle>
    <p:bodyStyle>
      <a:lvl1pPr marL="234950" indent="-2349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20000"/>
        <a:buFont typeface="Arial" pitchFamily="34" charset="0"/>
        <a:buChar char="•"/>
        <a:defRPr sz="2100" b="1">
          <a:solidFill>
            <a:schemeClr val="tx1"/>
          </a:solidFill>
          <a:latin typeface="+mn-lt"/>
          <a:ea typeface="+mn-ea"/>
          <a:cs typeface="+mn-cs"/>
        </a:defRPr>
      </a:lvl1pPr>
      <a:lvl2pPr marL="692150" indent="-2349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2pPr>
      <a:lvl3pPr marL="1149350" indent="-234950" algn="l" rtl="0" eaLnBrk="0" fontAlgn="base" hangingPunct="0">
        <a:spcBef>
          <a:spcPct val="20000"/>
        </a:spcBef>
        <a:spcAft>
          <a:spcPct val="0"/>
        </a:spcAft>
        <a:buClr>
          <a:srgbClr val="808080"/>
        </a:buClr>
        <a:buSzPct val="120000"/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808080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90888" y="3726528"/>
            <a:ext cx="5389562" cy="403225"/>
          </a:xfrm>
        </p:spPr>
        <p:txBody>
          <a:bodyPr/>
          <a:lstStyle/>
          <a:p>
            <a:r>
              <a:rPr lang="en-US" dirty="0" smtClean="0"/>
              <a:t>Presented by: Philippe Klein, Broadcom</a:t>
            </a:r>
            <a:endParaRPr lang="en-US" dirty="0"/>
          </a:p>
        </p:txBody>
      </p:sp>
      <p:sp>
        <p:nvSpPr>
          <p:cNvPr id="4098" name="Title 2"/>
          <p:cNvSpPr>
            <a:spLocks noGrp="1"/>
          </p:cNvSpPr>
          <p:nvPr>
            <p:ph type="ctrTitle"/>
          </p:nvPr>
        </p:nvSpPr>
        <p:spPr>
          <a:xfrm>
            <a:off x="3290888" y="1636881"/>
            <a:ext cx="5389562" cy="1928477"/>
          </a:xfrm>
        </p:spPr>
        <p:txBody>
          <a:bodyPr/>
          <a:lstStyle/>
          <a:p>
            <a:r>
              <a:rPr lang="en-US" dirty="0" smtClean="0"/>
              <a:t>SRP </a:t>
            </a:r>
            <a:r>
              <a:rPr lang="en-US" strike="sngStrike" smtClean="0"/>
              <a:t>Redundant</a:t>
            </a:r>
            <a:r>
              <a:rPr lang="en-US" smtClean="0"/>
              <a:t> </a:t>
            </a:r>
            <a:r>
              <a:rPr lang="en-US" smtClean="0">
                <a:solidFill>
                  <a:srgbClr val="993300"/>
                </a:solidFill>
              </a:rPr>
              <a:t>Multi</a:t>
            </a:r>
            <a:r>
              <a:rPr lang="en-US" dirty="0" err="1" smtClean="0"/>
              <a:t>p</a:t>
            </a:r>
            <a:r>
              <a:rPr lang="en-US" smtClean="0"/>
              <a:t>ath </a:t>
            </a:r>
            <a:r>
              <a:rPr lang="en-US" dirty="0" smtClean="0"/>
              <a:t>Stream Selection </a:t>
            </a:r>
            <a:r>
              <a:rPr lang="en-US" dirty="0" smtClean="0"/>
              <a:t>(4)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IEEE 802.1 AVB WG </a:t>
            </a:r>
            <a:br>
              <a:rPr lang="en-US" sz="2400" dirty="0" smtClean="0"/>
            </a:br>
            <a:r>
              <a:rPr lang="en-US" sz="2400" dirty="0" smtClean="0"/>
              <a:t>Sep 2011</a:t>
            </a: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259307" y="6313059"/>
            <a:ext cx="86117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phkl-srp-stream-path-selection-0911-v01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</a:t>
            </a:r>
            <a:r>
              <a:rPr lang="en-US" dirty="0" smtClean="0"/>
              <a:t>oals</a:t>
            </a:r>
            <a:endParaRPr lang="en-US" dirty="0"/>
          </a:p>
        </p:txBody>
      </p:sp>
      <p:sp>
        <p:nvSpPr>
          <p:cNvPr id="90" name="Content Placeholder 89"/>
          <p:cNvSpPr>
            <a:spLocks noGrp="1"/>
          </p:cNvSpPr>
          <p:nvPr>
            <p:ph idx="1"/>
          </p:nvPr>
        </p:nvSpPr>
        <p:spPr>
          <a:xfrm>
            <a:off x="822325" y="1073836"/>
            <a:ext cx="7958138" cy="1027918"/>
          </a:xfrm>
        </p:spPr>
        <p:txBody>
          <a:bodyPr/>
          <a:lstStyle/>
          <a:p>
            <a:r>
              <a:rPr lang="en-US" dirty="0" smtClean="0"/>
              <a:t>Multipath streams to maximize bandwidth offered by the whole network topology</a:t>
            </a:r>
          </a:p>
          <a:p>
            <a:r>
              <a:rPr lang="en-US" dirty="0" smtClean="0"/>
              <a:t>Stream Redundancy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E24B4EF-461F-4FD0-BF26-91479EA130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802.1 AVB WG - Sep 2011</a:t>
            </a:r>
            <a:endParaRPr lang="en-US" dirty="0"/>
          </a:p>
        </p:txBody>
      </p:sp>
      <p:grpSp>
        <p:nvGrpSpPr>
          <p:cNvPr id="89" name="Group 88"/>
          <p:cNvGrpSpPr/>
          <p:nvPr/>
        </p:nvGrpSpPr>
        <p:grpSpPr>
          <a:xfrm>
            <a:off x="2088102" y="2292830"/>
            <a:ext cx="5008730" cy="3152628"/>
            <a:chOff x="864924" y="1021294"/>
            <a:chExt cx="7144922" cy="4876789"/>
          </a:xfrm>
        </p:grpSpPr>
        <p:sp>
          <p:nvSpPr>
            <p:cNvPr id="6" name="Oval 5"/>
            <p:cNvSpPr/>
            <p:nvPr/>
          </p:nvSpPr>
          <p:spPr>
            <a:xfrm>
              <a:off x="1567547" y="1021294"/>
              <a:ext cx="581891" cy="58189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rgbClr val="0070C0"/>
                  </a:solidFill>
                </a:rPr>
                <a:t>T</a:t>
              </a:r>
              <a:endParaRPr lang="en-US" sz="1400" b="1" dirty="0">
                <a:solidFill>
                  <a:srgbClr val="0070C0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864924" y="2170234"/>
              <a:ext cx="581891" cy="58189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rgbClr val="0070C0"/>
                  </a:solidFill>
                </a:rPr>
                <a:t>B</a:t>
              </a:r>
              <a:endParaRPr lang="en-US" sz="1400" b="1" dirty="0">
                <a:solidFill>
                  <a:srgbClr val="0070C0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2264233" y="2170234"/>
              <a:ext cx="581891" cy="58189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rgbClr val="0070C0"/>
                  </a:solidFill>
                </a:rPr>
                <a:t>B</a:t>
              </a:r>
              <a:endParaRPr lang="en-US" sz="1400" b="1" dirty="0">
                <a:solidFill>
                  <a:srgbClr val="0070C0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874794" y="3438925"/>
              <a:ext cx="581891" cy="58189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rgbClr val="0070C0"/>
                  </a:solidFill>
                </a:rPr>
                <a:t>B</a:t>
              </a:r>
              <a:endParaRPr lang="en-US" sz="1400" b="1" dirty="0">
                <a:solidFill>
                  <a:srgbClr val="0070C0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2321603" y="3438925"/>
              <a:ext cx="581891" cy="58189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rgbClr val="0070C0"/>
                  </a:solidFill>
                </a:rPr>
                <a:t>B</a:t>
              </a:r>
              <a:endParaRPr lang="en-US" sz="1400" b="1" dirty="0">
                <a:solidFill>
                  <a:srgbClr val="0070C0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888676" y="4724416"/>
              <a:ext cx="581891" cy="58189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rgbClr val="0070C0"/>
                  </a:solidFill>
                </a:rPr>
                <a:t>L</a:t>
              </a:r>
              <a:endParaRPr lang="en-US" sz="1400" b="1" dirty="0">
                <a:solidFill>
                  <a:srgbClr val="0070C0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2323576" y="4746191"/>
              <a:ext cx="581891" cy="58189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rgbClr val="0070C0"/>
                  </a:solidFill>
                </a:rPr>
                <a:t>L</a:t>
              </a:r>
              <a:endParaRPr lang="en-US" sz="1400" b="1" dirty="0">
                <a:solidFill>
                  <a:srgbClr val="0070C0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3"/>
              <a:endCxn id="7" idx="0"/>
            </p:cNvCxnSpPr>
            <p:nvPr/>
          </p:nvCxnSpPr>
          <p:spPr>
            <a:xfrm rot="5400000">
              <a:off x="1078185" y="1595655"/>
              <a:ext cx="652265" cy="49689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6" idx="5"/>
              <a:endCxn id="8" idx="0"/>
            </p:cNvCxnSpPr>
            <p:nvPr/>
          </p:nvCxnSpPr>
          <p:spPr>
            <a:xfrm rot="16200000" flipH="1">
              <a:off x="1983568" y="1598622"/>
              <a:ext cx="652265" cy="4909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endCxn id="9" idx="0"/>
            </p:cNvCxnSpPr>
            <p:nvPr/>
          </p:nvCxnSpPr>
          <p:spPr>
            <a:xfrm rot="16200000" flipH="1">
              <a:off x="817405" y="3090590"/>
              <a:ext cx="686800" cy="987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2228590" y="3088611"/>
              <a:ext cx="686800" cy="987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9" idx="5"/>
              <a:endCxn id="12" idx="1"/>
            </p:cNvCxnSpPr>
            <p:nvPr/>
          </p:nvCxnSpPr>
          <p:spPr>
            <a:xfrm rot="16200000" flipH="1">
              <a:off x="1442227" y="3864841"/>
              <a:ext cx="895807" cy="10373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10" idx="4"/>
              <a:endCxn id="12" idx="0"/>
            </p:cNvCxnSpPr>
            <p:nvPr/>
          </p:nvCxnSpPr>
          <p:spPr>
            <a:xfrm rot="16200000" flipH="1">
              <a:off x="2250848" y="4382516"/>
              <a:ext cx="725375" cy="19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10" idx="3"/>
              <a:endCxn id="11" idx="7"/>
            </p:cNvCxnSpPr>
            <p:nvPr/>
          </p:nvCxnSpPr>
          <p:spPr>
            <a:xfrm rot="5400000">
              <a:off x="1459069" y="3861882"/>
              <a:ext cx="874032" cy="10214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9" idx="4"/>
              <a:endCxn id="11" idx="0"/>
            </p:cNvCxnSpPr>
            <p:nvPr/>
          </p:nvCxnSpPr>
          <p:spPr>
            <a:xfrm rot="16200000" flipH="1">
              <a:off x="820881" y="4365675"/>
              <a:ext cx="703600" cy="138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7" idx="6"/>
              <a:endCxn id="8" idx="2"/>
            </p:cNvCxnSpPr>
            <p:nvPr/>
          </p:nvCxnSpPr>
          <p:spPr>
            <a:xfrm>
              <a:off x="1446815" y="2461180"/>
              <a:ext cx="81741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7" idx="5"/>
              <a:endCxn id="10" idx="1"/>
            </p:cNvCxnSpPr>
            <p:nvPr/>
          </p:nvCxnSpPr>
          <p:spPr>
            <a:xfrm rot="16200000" flipH="1">
              <a:off x="1455593" y="2572915"/>
              <a:ext cx="857232" cy="10452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8" idx="3"/>
              <a:endCxn id="9" idx="7"/>
            </p:cNvCxnSpPr>
            <p:nvPr/>
          </p:nvCxnSpPr>
          <p:spPr>
            <a:xfrm rot="5400000">
              <a:off x="1431843" y="2606535"/>
              <a:ext cx="857232" cy="9779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9" idx="6"/>
              <a:endCxn id="10" idx="2"/>
            </p:cNvCxnSpPr>
            <p:nvPr/>
          </p:nvCxnSpPr>
          <p:spPr>
            <a:xfrm>
              <a:off x="1456685" y="3729871"/>
              <a:ext cx="86491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/>
            <p:nvPr/>
          </p:nvSpPr>
          <p:spPr>
            <a:xfrm>
              <a:off x="4130572" y="1043069"/>
              <a:ext cx="581891" cy="58189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rgbClr val="0070C0"/>
                  </a:solidFill>
                </a:rPr>
                <a:t>T</a:t>
              </a:r>
              <a:endParaRPr lang="en-US" sz="1400" b="1" dirty="0">
                <a:solidFill>
                  <a:srgbClr val="0070C0"/>
                </a:solidFill>
              </a:endParaRPr>
            </a:p>
          </p:txBody>
        </p:sp>
        <p:sp>
          <p:nvSpPr>
            <p:cNvPr id="43" name="Oval 42"/>
            <p:cNvSpPr/>
            <p:nvPr/>
          </p:nvSpPr>
          <p:spPr>
            <a:xfrm>
              <a:off x="3427949" y="2192009"/>
              <a:ext cx="581891" cy="58189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rgbClr val="0070C0"/>
                  </a:solidFill>
                </a:rPr>
                <a:t>B</a:t>
              </a:r>
              <a:endParaRPr lang="en-US" sz="1400" b="1" dirty="0">
                <a:solidFill>
                  <a:srgbClr val="0070C0"/>
                </a:solidFill>
              </a:endParaRPr>
            </a:p>
          </p:txBody>
        </p:sp>
        <p:sp>
          <p:nvSpPr>
            <p:cNvPr id="44" name="Oval 43"/>
            <p:cNvSpPr/>
            <p:nvPr/>
          </p:nvSpPr>
          <p:spPr>
            <a:xfrm>
              <a:off x="4827258" y="2192009"/>
              <a:ext cx="581891" cy="58189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rgbClr val="0070C0"/>
                  </a:solidFill>
                </a:rPr>
                <a:t>B</a:t>
              </a:r>
              <a:endParaRPr lang="en-US" sz="1400" b="1" dirty="0">
                <a:solidFill>
                  <a:srgbClr val="0070C0"/>
                </a:solidFill>
              </a:endParaRPr>
            </a:p>
          </p:txBody>
        </p:sp>
        <p:sp>
          <p:nvSpPr>
            <p:cNvPr id="45" name="Oval 44"/>
            <p:cNvSpPr/>
            <p:nvPr/>
          </p:nvSpPr>
          <p:spPr>
            <a:xfrm>
              <a:off x="3437819" y="3460700"/>
              <a:ext cx="581891" cy="58189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rgbClr val="0070C0"/>
                  </a:solidFill>
                </a:rPr>
                <a:t>B</a:t>
              </a:r>
              <a:endParaRPr lang="en-US" sz="1400" b="1" dirty="0">
                <a:solidFill>
                  <a:srgbClr val="0070C0"/>
                </a:solidFill>
              </a:endParaRPr>
            </a:p>
          </p:txBody>
        </p:sp>
        <p:sp>
          <p:nvSpPr>
            <p:cNvPr id="46" name="Oval 45"/>
            <p:cNvSpPr/>
            <p:nvPr/>
          </p:nvSpPr>
          <p:spPr>
            <a:xfrm>
              <a:off x="4884628" y="3460700"/>
              <a:ext cx="581891" cy="58189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rgbClr val="0070C0"/>
                  </a:solidFill>
                </a:rPr>
                <a:t>B</a:t>
              </a:r>
              <a:endParaRPr lang="en-US" sz="1400" b="1" dirty="0">
                <a:solidFill>
                  <a:srgbClr val="0070C0"/>
                </a:solidFill>
              </a:endParaRPr>
            </a:p>
          </p:txBody>
        </p:sp>
        <p:sp>
          <p:nvSpPr>
            <p:cNvPr id="47" name="Oval 46"/>
            <p:cNvSpPr/>
            <p:nvPr/>
          </p:nvSpPr>
          <p:spPr>
            <a:xfrm>
              <a:off x="3451701" y="4746191"/>
              <a:ext cx="581891" cy="58189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rgbClr val="0070C0"/>
                  </a:solidFill>
                </a:rPr>
                <a:t>L</a:t>
              </a:r>
              <a:endParaRPr lang="en-US" sz="1400" b="1" dirty="0">
                <a:solidFill>
                  <a:srgbClr val="0070C0"/>
                </a:solidFill>
              </a:endParaRPr>
            </a:p>
          </p:txBody>
        </p:sp>
        <p:sp>
          <p:nvSpPr>
            <p:cNvPr id="48" name="Oval 47"/>
            <p:cNvSpPr/>
            <p:nvPr/>
          </p:nvSpPr>
          <p:spPr>
            <a:xfrm>
              <a:off x="4886601" y="4767966"/>
              <a:ext cx="581891" cy="58189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rgbClr val="0070C0"/>
                  </a:solidFill>
                </a:rPr>
                <a:t>L</a:t>
              </a:r>
              <a:endParaRPr lang="en-US" sz="1400" b="1" dirty="0">
                <a:solidFill>
                  <a:srgbClr val="0070C0"/>
                </a:solidFill>
              </a:endParaRPr>
            </a:p>
          </p:txBody>
        </p:sp>
        <p:cxnSp>
          <p:nvCxnSpPr>
            <p:cNvPr id="49" name="Straight Connector 48"/>
            <p:cNvCxnSpPr>
              <a:stCxn id="42" idx="3"/>
              <a:endCxn id="43" idx="0"/>
            </p:cNvCxnSpPr>
            <p:nvPr/>
          </p:nvCxnSpPr>
          <p:spPr>
            <a:xfrm rot="5400000">
              <a:off x="3641210" y="1617430"/>
              <a:ext cx="652265" cy="49689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42" idx="5"/>
              <a:endCxn id="44" idx="0"/>
            </p:cNvCxnSpPr>
            <p:nvPr/>
          </p:nvCxnSpPr>
          <p:spPr>
            <a:xfrm rot="16200000" flipH="1">
              <a:off x="4546593" y="1620397"/>
              <a:ext cx="652265" cy="490957"/>
            </a:xfrm>
            <a:prstGeom prst="line">
              <a:avLst/>
            </a:prstGeom>
            <a:ln w="28575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endCxn id="45" idx="0"/>
            </p:cNvCxnSpPr>
            <p:nvPr/>
          </p:nvCxnSpPr>
          <p:spPr>
            <a:xfrm rot="16200000" flipH="1">
              <a:off x="3380430" y="3112365"/>
              <a:ext cx="686800" cy="987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6200000" flipH="1">
              <a:off x="4791615" y="3110386"/>
              <a:ext cx="686800" cy="9870"/>
            </a:xfrm>
            <a:prstGeom prst="line">
              <a:avLst/>
            </a:prstGeom>
            <a:ln w="28575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45" idx="5"/>
              <a:endCxn id="48" idx="1"/>
            </p:cNvCxnSpPr>
            <p:nvPr/>
          </p:nvCxnSpPr>
          <p:spPr>
            <a:xfrm rot="16200000" flipH="1">
              <a:off x="4005252" y="3886616"/>
              <a:ext cx="895807" cy="10373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stCxn id="46" idx="4"/>
              <a:endCxn id="48" idx="0"/>
            </p:cNvCxnSpPr>
            <p:nvPr/>
          </p:nvCxnSpPr>
          <p:spPr>
            <a:xfrm rot="16200000" flipH="1">
              <a:off x="4813873" y="4404291"/>
              <a:ext cx="725375" cy="1973"/>
            </a:xfrm>
            <a:prstGeom prst="line">
              <a:avLst/>
            </a:prstGeom>
            <a:ln w="28575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46" idx="3"/>
              <a:endCxn id="47" idx="7"/>
            </p:cNvCxnSpPr>
            <p:nvPr/>
          </p:nvCxnSpPr>
          <p:spPr>
            <a:xfrm rot="5400000">
              <a:off x="4022094" y="3883657"/>
              <a:ext cx="874032" cy="1021468"/>
            </a:xfrm>
            <a:prstGeom prst="line">
              <a:avLst/>
            </a:prstGeom>
            <a:ln w="28575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45" idx="4"/>
              <a:endCxn id="47" idx="0"/>
            </p:cNvCxnSpPr>
            <p:nvPr/>
          </p:nvCxnSpPr>
          <p:spPr>
            <a:xfrm rot="16200000" flipH="1">
              <a:off x="3383906" y="4387450"/>
              <a:ext cx="703600" cy="138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43" idx="6"/>
              <a:endCxn id="44" idx="2"/>
            </p:cNvCxnSpPr>
            <p:nvPr/>
          </p:nvCxnSpPr>
          <p:spPr>
            <a:xfrm>
              <a:off x="4009840" y="2482955"/>
              <a:ext cx="81741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43" idx="5"/>
              <a:endCxn id="46" idx="1"/>
            </p:cNvCxnSpPr>
            <p:nvPr/>
          </p:nvCxnSpPr>
          <p:spPr>
            <a:xfrm rot="16200000" flipH="1">
              <a:off x="4018618" y="2594690"/>
              <a:ext cx="857232" cy="10452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44" idx="3"/>
              <a:endCxn id="45" idx="7"/>
            </p:cNvCxnSpPr>
            <p:nvPr/>
          </p:nvCxnSpPr>
          <p:spPr>
            <a:xfrm rot="5400000">
              <a:off x="3994868" y="2628310"/>
              <a:ext cx="857232" cy="9779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45" idx="6"/>
              <a:endCxn id="46" idx="2"/>
            </p:cNvCxnSpPr>
            <p:nvPr/>
          </p:nvCxnSpPr>
          <p:spPr>
            <a:xfrm>
              <a:off x="4019710" y="3751646"/>
              <a:ext cx="86491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3621976" y="5498285"/>
              <a:ext cx="1793174" cy="3681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srgbClr val="FF0000"/>
                  </a:solidFill>
                </a:rPr>
                <a:t>Spanning Tree</a:t>
              </a:r>
              <a:endParaRPr lang="en-US" sz="1100" dirty="0">
                <a:solidFill>
                  <a:srgbClr val="FF0000"/>
                </a:solidFill>
              </a:endParaRPr>
            </a:p>
          </p:txBody>
        </p:sp>
        <p:sp>
          <p:nvSpPr>
            <p:cNvPr id="63" name="Oval 62"/>
            <p:cNvSpPr/>
            <p:nvPr/>
          </p:nvSpPr>
          <p:spPr>
            <a:xfrm>
              <a:off x="5969303" y="2192005"/>
              <a:ext cx="581891" cy="58189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rgbClr val="0070C0"/>
                  </a:solidFill>
                </a:rPr>
                <a:t>B</a:t>
              </a:r>
              <a:endParaRPr lang="en-US" sz="1400" b="1" dirty="0">
                <a:solidFill>
                  <a:srgbClr val="0070C0"/>
                </a:solidFill>
              </a:endParaRPr>
            </a:p>
          </p:txBody>
        </p:sp>
        <p:sp>
          <p:nvSpPr>
            <p:cNvPr id="64" name="Oval 63"/>
            <p:cNvSpPr/>
            <p:nvPr/>
          </p:nvSpPr>
          <p:spPr>
            <a:xfrm>
              <a:off x="7368612" y="2192005"/>
              <a:ext cx="581891" cy="58189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rgbClr val="0070C0"/>
                  </a:solidFill>
                </a:rPr>
                <a:t>B</a:t>
              </a:r>
              <a:endParaRPr lang="en-US" sz="1400" b="1" dirty="0">
                <a:solidFill>
                  <a:srgbClr val="0070C0"/>
                </a:solidFill>
              </a:endParaRPr>
            </a:p>
          </p:txBody>
        </p:sp>
        <p:sp>
          <p:nvSpPr>
            <p:cNvPr id="65" name="Oval 64"/>
            <p:cNvSpPr/>
            <p:nvPr/>
          </p:nvSpPr>
          <p:spPr>
            <a:xfrm>
              <a:off x="5979173" y="3460696"/>
              <a:ext cx="581891" cy="58189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rgbClr val="0070C0"/>
                  </a:solidFill>
                </a:rPr>
                <a:t>B</a:t>
              </a:r>
              <a:endParaRPr lang="en-US" sz="1400" b="1" dirty="0">
                <a:solidFill>
                  <a:srgbClr val="0070C0"/>
                </a:solidFill>
              </a:endParaRPr>
            </a:p>
          </p:txBody>
        </p:sp>
        <p:sp>
          <p:nvSpPr>
            <p:cNvPr id="66" name="Oval 65"/>
            <p:cNvSpPr/>
            <p:nvPr/>
          </p:nvSpPr>
          <p:spPr>
            <a:xfrm>
              <a:off x="7425982" y="3460696"/>
              <a:ext cx="581891" cy="58189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rgbClr val="0070C0"/>
                  </a:solidFill>
                </a:rPr>
                <a:t>B</a:t>
              </a:r>
              <a:endParaRPr lang="en-US" sz="1400" b="1" dirty="0">
                <a:solidFill>
                  <a:srgbClr val="0070C0"/>
                </a:solidFill>
              </a:endParaRPr>
            </a:p>
          </p:txBody>
        </p:sp>
        <p:sp>
          <p:nvSpPr>
            <p:cNvPr id="67" name="Oval 66"/>
            <p:cNvSpPr/>
            <p:nvPr/>
          </p:nvSpPr>
          <p:spPr>
            <a:xfrm>
              <a:off x="5993055" y="4746187"/>
              <a:ext cx="581891" cy="58189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rgbClr val="0070C0"/>
                  </a:solidFill>
                </a:rPr>
                <a:t>L</a:t>
              </a:r>
              <a:endParaRPr lang="en-US" sz="1400" b="1" dirty="0">
                <a:solidFill>
                  <a:srgbClr val="0070C0"/>
                </a:solidFill>
              </a:endParaRPr>
            </a:p>
          </p:txBody>
        </p:sp>
        <p:sp>
          <p:nvSpPr>
            <p:cNvPr id="68" name="Oval 67"/>
            <p:cNvSpPr/>
            <p:nvPr/>
          </p:nvSpPr>
          <p:spPr>
            <a:xfrm>
              <a:off x="7427955" y="4767962"/>
              <a:ext cx="581891" cy="58189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rgbClr val="0070C0"/>
                  </a:solidFill>
                </a:rPr>
                <a:t>L</a:t>
              </a:r>
              <a:endParaRPr lang="en-US" sz="1400" b="1" dirty="0">
                <a:solidFill>
                  <a:srgbClr val="0070C0"/>
                </a:solidFill>
              </a:endParaRPr>
            </a:p>
          </p:txBody>
        </p:sp>
        <p:cxnSp>
          <p:nvCxnSpPr>
            <p:cNvPr id="69" name="Straight Connector 68"/>
            <p:cNvCxnSpPr>
              <a:stCxn id="62" idx="3"/>
              <a:endCxn id="63" idx="0"/>
            </p:cNvCxnSpPr>
            <p:nvPr/>
          </p:nvCxnSpPr>
          <p:spPr>
            <a:xfrm rot="5400000">
              <a:off x="6182564" y="1617426"/>
              <a:ext cx="652265" cy="496893"/>
            </a:xfrm>
            <a:prstGeom prst="line">
              <a:avLst/>
            </a:prstGeom>
            <a:ln w="28575">
              <a:solidFill>
                <a:srgbClr val="FF99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7087947" y="1608518"/>
              <a:ext cx="652265" cy="490957"/>
            </a:xfrm>
            <a:prstGeom prst="line">
              <a:avLst/>
            </a:prstGeom>
            <a:ln w="28575">
              <a:solidFill>
                <a:srgbClr val="33CC33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endCxn id="65" idx="0"/>
            </p:cNvCxnSpPr>
            <p:nvPr/>
          </p:nvCxnSpPr>
          <p:spPr>
            <a:xfrm rot="16200000" flipH="1">
              <a:off x="5921784" y="3112361"/>
              <a:ext cx="686800" cy="9870"/>
            </a:xfrm>
            <a:prstGeom prst="line">
              <a:avLst/>
            </a:prstGeom>
            <a:ln w="28575">
              <a:solidFill>
                <a:srgbClr val="FF99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7309219" y="3110382"/>
              <a:ext cx="686800" cy="9870"/>
            </a:xfrm>
            <a:prstGeom prst="line">
              <a:avLst/>
            </a:prstGeom>
            <a:ln w="28575">
              <a:solidFill>
                <a:srgbClr val="33CC33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>
              <a:stCxn id="65" idx="5"/>
              <a:endCxn id="68" idx="1"/>
            </p:cNvCxnSpPr>
            <p:nvPr/>
          </p:nvCxnSpPr>
          <p:spPr>
            <a:xfrm rot="16200000" flipH="1">
              <a:off x="6546606" y="3886612"/>
              <a:ext cx="895807" cy="1037323"/>
            </a:xfrm>
            <a:prstGeom prst="line">
              <a:avLst/>
            </a:prstGeom>
            <a:ln w="28575">
              <a:solidFill>
                <a:srgbClr val="FF99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7319602" y="4404287"/>
              <a:ext cx="725375" cy="1973"/>
            </a:xfrm>
            <a:prstGeom prst="line">
              <a:avLst/>
            </a:prstGeom>
            <a:ln w="28575">
              <a:solidFill>
                <a:srgbClr val="33CC33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>
              <a:stCxn id="66" idx="3"/>
              <a:endCxn id="67" idx="7"/>
            </p:cNvCxnSpPr>
            <p:nvPr/>
          </p:nvCxnSpPr>
          <p:spPr>
            <a:xfrm rot="5400000">
              <a:off x="6563448" y="3883653"/>
              <a:ext cx="874032" cy="10214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>
              <a:stCxn id="65" idx="4"/>
              <a:endCxn id="67" idx="0"/>
            </p:cNvCxnSpPr>
            <p:nvPr/>
          </p:nvCxnSpPr>
          <p:spPr>
            <a:xfrm rot="16200000" flipH="1">
              <a:off x="5925260" y="4387446"/>
              <a:ext cx="703600" cy="13882"/>
            </a:xfrm>
            <a:prstGeom prst="line">
              <a:avLst/>
            </a:prstGeom>
            <a:ln w="28575">
              <a:solidFill>
                <a:srgbClr val="D60093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stCxn id="63" idx="6"/>
              <a:endCxn id="64" idx="2"/>
            </p:cNvCxnSpPr>
            <p:nvPr/>
          </p:nvCxnSpPr>
          <p:spPr>
            <a:xfrm>
              <a:off x="6551194" y="2482951"/>
              <a:ext cx="81741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stCxn id="63" idx="5"/>
              <a:endCxn id="66" idx="1"/>
            </p:cNvCxnSpPr>
            <p:nvPr/>
          </p:nvCxnSpPr>
          <p:spPr>
            <a:xfrm rot="16200000" flipH="1">
              <a:off x="6559972" y="2594686"/>
              <a:ext cx="857232" cy="10452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64" idx="3"/>
              <a:endCxn id="65" idx="7"/>
            </p:cNvCxnSpPr>
            <p:nvPr/>
          </p:nvCxnSpPr>
          <p:spPr>
            <a:xfrm rot="5400000">
              <a:off x="6536222" y="2628306"/>
              <a:ext cx="857232" cy="977980"/>
            </a:xfrm>
            <a:prstGeom prst="line">
              <a:avLst/>
            </a:prstGeom>
            <a:ln w="28575">
              <a:solidFill>
                <a:srgbClr val="D60093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65" idx="6"/>
              <a:endCxn id="66" idx="2"/>
            </p:cNvCxnSpPr>
            <p:nvPr/>
          </p:nvCxnSpPr>
          <p:spPr>
            <a:xfrm>
              <a:off x="6561064" y="3751642"/>
              <a:ext cx="86491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7002840" y="1642165"/>
              <a:ext cx="652265" cy="490957"/>
            </a:xfrm>
            <a:prstGeom prst="line">
              <a:avLst/>
            </a:prstGeom>
            <a:ln w="28575">
              <a:solidFill>
                <a:srgbClr val="D60093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6905865" y="1687690"/>
              <a:ext cx="652265" cy="490957"/>
            </a:xfrm>
            <a:prstGeom prst="line">
              <a:avLst/>
            </a:prstGeom>
            <a:ln w="28575">
              <a:solidFill>
                <a:srgbClr val="FF99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7402241" y="3108403"/>
              <a:ext cx="686800" cy="9870"/>
            </a:xfrm>
            <a:prstGeom prst="line">
              <a:avLst/>
            </a:prstGeom>
            <a:ln w="28575">
              <a:solidFill>
                <a:srgbClr val="FF99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7400752" y="4402312"/>
              <a:ext cx="725375" cy="1973"/>
            </a:xfrm>
            <a:prstGeom prst="line">
              <a:avLst/>
            </a:prstGeom>
            <a:ln w="28575">
              <a:solidFill>
                <a:srgbClr val="FF99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Oval 61"/>
            <p:cNvSpPr/>
            <p:nvPr/>
          </p:nvSpPr>
          <p:spPr>
            <a:xfrm>
              <a:off x="6671926" y="1043065"/>
              <a:ext cx="581891" cy="58189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rgbClr val="0070C0"/>
                  </a:solidFill>
                </a:rPr>
                <a:t>T</a:t>
              </a:r>
              <a:endParaRPr lang="en-US" sz="1400" b="1" dirty="0">
                <a:solidFill>
                  <a:srgbClr val="0070C0"/>
                </a:solidFill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6090064" y="5508179"/>
              <a:ext cx="1793174" cy="3681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/>
                <a:t>MSRP Streams</a:t>
              </a:r>
              <a:endParaRPr lang="en-US" sz="1100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946069" y="5529951"/>
              <a:ext cx="1793174" cy="3681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/>
                <a:t>Topology</a:t>
              </a:r>
              <a:endParaRPr lang="en-US" sz="1100" dirty="0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5377207" y="5595589"/>
            <a:ext cx="3357353" cy="769441"/>
            <a:chOff x="6558804" y="5562613"/>
            <a:chExt cx="2282266" cy="600126"/>
          </a:xfrm>
        </p:grpSpPr>
        <p:cxnSp>
          <p:nvCxnSpPr>
            <p:cNvPr id="88" name="Straight Connector 87"/>
            <p:cNvCxnSpPr/>
            <p:nvPr/>
          </p:nvCxnSpPr>
          <p:spPr>
            <a:xfrm>
              <a:off x="6562724" y="5670131"/>
              <a:ext cx="266448" cy="2"/>
            </a:xfrm>
            <a:prstGeom prst="line">
              <a:avLst/>
            </a:prstGeom>
            <a:ln w="28575">
              <a:solidFill>
                <a:srgbClr val="33CC33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/>
            <p:cNvSpPr txBox="1"/>
            <p:nvPr/>
          </p:nvSpPr>
          <p:spPr>
            <a:xfrm>
              <a:off x="6790598" y="5562613"/>
              <a:ext cx="2050472" cy="6001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Stream follows </a:t>
              </a:r>
              <a:r>
                <a:rPr lang="en-US" sz="1100" dirty="0" smtClean="0"/>
                <a:t>the spanning tree</a:t>
              </a:r>
            </a:p>
            <a:p>
              <a:r>
                <a:rPr lang="en-US" sz="1100" dirty="0" smtClean="0"/>
                <a:t>Multi-path </a:t>
              </a:r>
              <a:r>
                <a:rPr lang="en-US" sz="1100" dirty="0" smtClean="0"/>
                <a:t>streams beyond </a:t>
              </a:r>
              <a:r>
                <a:rPr lang="en-US" sz="1100" dirty="0" smtClean="0"/>
                <a:t>spanning tree</a:t>
              </a:r>
            </a:p>
            <a:p>
              <a:r>
                <a:rPr lang="en-US" sz="1100" dirty="0" smtClean="0"/>
                <a:t>Stream Redundancy</a:t>
              </a:r>
              <a:endParaRPr lang="en-US" sz="1100" dirty="0"/>
            </a:p>
          </p:txBody>
        </p:sp>
        <p:cxnSp>
          <p:nvCxnSpPr>
            <p:cNvPr id="95" name="Straight Connector 94"/>
            <p:cNvCxnSpPr/>
            <p:nvPr/>
          </p:nvCxnSpPr>
          <p:spPr>
            <a:xfrm>
              <a:off x="6558804" y="5818623"/>
              <a:ext cx="266448" cy="2"/>
            </a:xfrm>
            <a:prstGeom prst="line">
              <a:avLst/>
            </a:prstGeom>
            <a:ln w="28575">
              <a:solidFill>
                <a:srgbClr val="D60093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6566608" y="5963207"/>
              <a:ext cx="266448" cy="2"/>
            </a:xfrm>
            <a:prstGeom prst="line">
              <a:avLst/>
            </a:prstGeom>
            <a:ln w="28575">
              <a:solidFill>
                <a:srgbClr val="FF99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Additional SRP Talker Advertise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325" y="1223964"/>
            <a:ext cx="7958138" cy="5010582"/>
          </a:xfrm>
        </p:spPr>
        <p:txBody>
          <a:bodyPr/>
          <a:lstStyle/>
          <a:p>
            <a:r>
              <a:rPr lang="en-US" sz="2400" dirty="0" smtClean="0"/>
              <a:t>New SRP Talker Advertise Attributes: </a:t>
            </a:r>
          </a:p>
          <a:p>
            <a:pPr lvl="1"/>
            <a:r>
              <a:rPr lang="en-US" sz="2000" strike="sngStrike" dirty="0" smtClean="0"/>
              <a:t>Source Port </a:t>
            </a:r>
            <a:r>
              <a:rPr lang="en-US" sz="2000" dirty="0" err="1" smtClean="0">
                <a:solidFill>
                  <a:srgbClr val="C00000"/>
                </a:solidFill>
              </a:rPr>
              <a:t>Stream_sub</a:t>
            </a:r>
            <a:r>
              <a:rPr lang="en-US" sz="2000" dirty="0" err="1" smtClean="0"/>
              <a:t>ID</a:t>
            </a:r>
            <a:r>
              <a:rPr lang="en-US" sz="2000" dirty="0" smtClean="0"/>
              <a:t> (could either be the Talker ports or the first downstream  bridge  “splitting” the TA over multiple egress ports)</a:t>
            </a:r>
          </a:p>
          <a:p>
            <a:pPr lvl="1"/>
            <a:r>
              <a:rPr lang="en-US" sz="2000" dirty="0" smtClean="0"/>
              <a:t>Sequence ID  (“easiest” option for loop protection; small counter is good enough)</a:t>
            </a:r>
          </a:p>
          <a:p>
            <a:pPr lvl="1"/>
            <a:r>
              <a:rPr lang="en-US" sz="2000" dirty="0" smtClean="0"/>
              <a:t>Link Cost (computed from multiple metrics, specific computation on a per profile base) or Link </a:t>
            </a:r>
            <a:r>
              <a:rPr lang="en-US" sz="2000" dirty="0" smtClean="0"/>
              <a:t>Metrics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E24B4EF-461F-4FD0-BF26-91479EA1309D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IEEE 802.1 AVB WG - Sep 2011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22325" y="188913"/>
            <a:ext cx="7120672" cy="727075"/>
          </a:xfrm>
        </p:spPr>
        <p:txBody>
          <a:bodyPr/>
          <a:lstStyle/>
          <a:p>
            <a:r>
              <a:rPr lang="en-US" dirty="0" smtClean="0"/>
              <a:t>Additional SRP Talker Advertise </a:t>
            </a:r>
            <a:r>
              <a:rPr lang="en-US" dirty="0" smtClean="0"/>
              <a:t>Attributes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325" y="1223964"/>
            <a:ext cx="7958138" cy="5010582"/>
          </a:xfrm>
        </p:spPr>
        <p:txBody>
          <a:bodyPr/>
          <a:lstStyle/>
          <a:p>
            <a:r>
              <a:rPr lang="en-US" sz="2800" dirty="0" smtClean="0"/>
              <a:t>New SRP Talker Advertise Attributes: </a:t>
            </a:r>
          </a:p>
          <a:p>
            <a:pPr lvl="1"/>
            <a:r>
              <a:rPr lang="en-US" sz="2400" strike="sngStrike" dirty="0" smtClean="0"/>
              <a:t>Stream</a:t>
            </a:r>
            <a:r>
              <a:rPr lang="en-US" sz="2400" dirty="0" smtClean="0"/>
              <a:t> </a:t>
            </a:r>
            <a:r>
              <a:rPr lang="en-US" sz="2400" dirty="0" smtClean="0"/>
              <a:t>Reference Count</a:t>
            </a:r>
            <a:r>
              <a:rPr lang="en-US" sz="2400" dirty="0" smtClean="0">
                <a:solidFill>
                  <a:srgbClr val="C00000"/>
                </a:solidFill>
              </a:rPr>
              <a:t>ers</a:t>
            </a:r>
            <a:r>
              <a:rPr lang="en-US" sz="2400" dirty="0" smtClean="0"/>
              <a:t>: </a:t>
            </a:r>
          </a:p>
          <a:p>
            <a:pPr lvl="2"/>
            <a:r>
              <a:rPr lang="en-US" sz="2000" dirty="0" smtClean="0">
                <a:solidFill>
                  <a:srgbClr val="C00000"/>
                </a:solidFill>
              </a:rPr>
              <a:t>Stream Ref Count: </a:t>
            </a:r>
            <a:r>
              <a:rPr lang="en-US" sz="2000" dirty="0" smtClean="0"/>
              <a:t>indicates the number of  TA with different </a:t>
            </a:r>
            <a:r>
              <a:rPr lang="en-US" sz="2000" strike="sngStrike" dirty="0" smtClean="0"/>
              <a:t>source Port </a:t>
            </a:r>
            <a:r>
              <a:rPr lang="en-US" sz="2000" dirty="0" err="1" smtClean="0">
                <a:solidFill>
                  <a:srgbClr val="C00000"/>
                </a:solidFill>
              </a:rPr>
              <a:t>Stream_sub</a:t>
            </a:r>
            <a:r>
              <a:rPr lang="en-US" sz="2000" dirty="0" err="1" smtClean="0"/>
              <a:t>ID</a:t>
            </a:r>
            <a:r>
              <a:rPr lang="en-US" sz="2000" dirty="0" smtClean="0"/>
              <a:t> handled by the bridge for a given stream ID</a:t>
            </a:r>
          </a:p>
          <a:p>
            <a:pPr lvl="2"/>
            <a:r>
              <a:rPr lang="en-US" sz="2000" dirty="0" smtClean="0">
                <a:solidFill>
                  <a:srgbClr val="C00000"/>
                </a:solidFill>
              </a:rPr>
              <a:t>Port Ref Count: indicates the number of  TA with different </a:t>
            </a:r>
            <a:r>
              <a:rPr lang="en-US" sz="2000" dirty="0" err="1" smtClean="0">
                <a:solidFill>
                  <a:srgbClr val="C00000"/>
                </a:solidFill>
              </a:rPr>
              <a:t>Stream_sub</a:t>
            </a:r>
            <a:r>
              <a:rPr lang="en-US" sz="2000" dirty="0" err="1" smtClean="0"/>
              <a:t>I</a:t>
            </a:r>
            <a:r>
              <a:rPr lang="en-US" sz="2000" dirty="0" err="1" smtClean="0">
                <a:solidFill>
                  <a:srgbClr val="C00000"/>
                </a:solidFill>
              </a:rPr>
              <a:t>D</a:t>
            </a:r>
            <a:r>
              <a:rPr lang="en-US" sz="2000" dirty="0" smtClean="0">
                <a:solidFill>
                  <a:srgbClr val="C00000"/>
                </a:solidFill>
              </a:rPr>
              <a:t> handled by a given port of the bridge for a given stream </a:t>
            </a:r>
            <a:r>
              <a:rPr lang="en-US" sz="2000" dirty="0" smtClean="0">
                <a:solidFill>
                  <a:srgbClr val="C00000"/>
                </a:solidFill>
              </a:rPr>
              <a:t>ID</a:t>
            </a:r>
            <a:endParaRPr lang="en-US" sz="2000" dirty="0" smtClean="0">
              <a:solidFill>
                <a:srgbClr val="C00000"/>
              </a:solidFill>
            </a:endParaRPr>
          </a:p>
          <a:p>
            <a:pPr lvl="2"/>
            <a:r>
              <a:rPr lang="en-US" sz="2000" dirty="0" smtClean="0"/>
              <a:t>Propagates the highest reference count</a:t>
            </a:r>
            <a:r>
              <a:rPr lang="en-US" sz="2000" dirty="0" smtClean="0">
                <a:solidFill>
                  <a:srgbClr val="C00000"/>
                </a:solidFill>
              </a:rPr>
              <a:t>s</a:t>
            </a:r>
            <a:r>
              <a:rPr lang="en-US" sz="2000" dirty="0" smtClean="0"/>
              <a:t> along the path </a:t>
            </a:r>
          </a:p>
          <a:p>
            <a:pPr lvl="2"/>
            <a:r>
              <a:rPr lang="en-US" sz="2000" dirty="0" smtClean="0"/>
              <a:t>If a listener requires redundancy without single point of failure, it will select the TAs with a Stream Ref  Count  equal to 1. If such TAs are not received by the Listener, it indicates a network engineering issue for which the fix is beyond the scope of SRP.</a:t>
            </a:r>
          </a:p>
          <a:p>
            <a:pPr lvl="2"/>
            <a:r>
              <a:rPr lang="en-US" sz="2000" dirty="0" smtClean="0">
                <a:solidFill>
                  <a:srgbClr val="C00000"/>
                </a:solidFill>
              </a:rPr>
              <a:t>The same scheme applies for a single point of failure per “wire”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E24B4EF-461F-4FD0-BF26-91479EA1309D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IEEE 802.1 AVB WG - Sep 2011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Bridge’s TA Propagation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325" y="1223963"/>
            <a:ext cx="7958138" cy="4820577"/>
          </a:xfrm>
        </p:spPr>
        <p:txBody>
          <a:bodyPr/>
          <a:lstStyle/>
          <a:p>
            <a:r>
              <a:rPr lang="en-US" sz="2400" dirty="0" smtClean="0"/>
              <a:t>TAs are forwarded over </a:t>
            </a:r>
            <a:r>
              <a:rPr lang="en-US" sz="2400" strike="sngStrike" dirty="0" smtClean="0"/>
              <a:t>every</a:t>
            </a:r>
            <a:r>
              <a:rPr lang="en-US" sz="2400" dirty="0" smtClean="0"/>
              <a:t> bridge’s egress port (regardless of their RSTP port state)</a:t>
            </a:r>
          </a:p>
          <a:p>
            <a:pPr lvl="1"/>
            <a:r>
              <a:rPr lang="en-US" sz="2000" dirty="0" smtClean="0"/>
              <a:t>Loop protection by blocking duplicated TAs </a:t>
            </a:r>
            <a:r>
              <a:rPr lang="en-US" sz="2000" b="1" dirty="0" smtClean="0"/>
              <a:t>based on sequence ID</a:t>
            </a:r>
          </a:p>
          <a:p>
            <a:pPr lvl="1"/>
            <a:r>
              <a:rPr lang="en-US" sz="2000" dirty="0" smtClean="0">
                <a:solidFill>
                  <a:srgbClr val="C00000"/>
                </a:solidFill>
              </a:rPr>
              <a:t>TAs could optionally not be forwarded on ports associated to a given spanning tree, allowing traffic separation between MSRP streams and “IT traffic” </a:t>
            </a:r>
          </a:p>
          <a:p>
            <a:r>
              <a:rPr lang="en-US" sz="2400" dirty="0" smtClean="0"/>
              <a:t>Configurable bridge selection between same Stream TA based on:</a:t>
            </a:r>
          </a:p>
          <a:p>
            <a:pPr lvl="1"/>
            <a:r>
              <a:rPr lang="en-US" sz="2000" dirty="0" smtClean="0"/>
              <a:t>Stream </a:t>
            </a:r>
            <a:r>
              <a:rPr lang="en-US" sz="2000" dirty="0" err="1" smtClean="0"/>
              <a:t>SubID</a:t>
            </a:r>
            <a:r>
              <a:rPr lang="en-US" sz="2000" dirty="0" smtClean="0"/>
              <a:t> &amp; </a:t>
            </a:r>
            <a:r>
              <a:rPr lang="en-US" sz="2000" dirty="0" smtClean="0"/>
              <a:t>Link Cost (configurable computation) / Metrics (configurable precedence between metrics)</a:t>
            </a:r>
          </a:p>
          <a:p>
            <a:pPr lvl="1"/>
            <a:r>
              <a:rPr lang="en-US" sz="2000" dirty="0" smtClean="0"/>
              <a:t>Lowest Stream Reference Count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E24B4EF-461F-4FD0-BF26-91479EA1309D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IEEE 802.1 AVB WG - Sep 2011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MSRP Stream </a:t>
            </a:r>
            <a:r>
              <a:rPr lang="en-US" dirty="0" smtClean="0"/>
              <a:t>Forwarding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325" y="1223963"/>
            <a:ext cx="7958138" cy="4820577"/>
          </a:xfrm>
        </p:spPr>
        <p:txBody>
          <a:bodyPr/>
          <a:lstStyle/>
          <a:p>
            <a:r>
              <a:rPr lang="en-US" sz="2400" b="0" dirty="0" smtClean="0">
                <a:solidFill>
                  <a:srgbClr val="993300"/>
                </a:solidFill>
              </a:rPr>
              <a:t>MSRP Stream Paths created with the “multipath” MSRP TA/LR scheme presented </a:t>
            </a:r>
            <a:r>
              <a:rPr lang="en-US" sz="2400" b="0" dirty="0" smtClean="0">
                <a:solidFill>
                  <a:srgbClr val="993300"/>
                </a:solidFill>
              </a:rPr>
              <a:t>in </a:t>
            </a:r>
            <a:r>
              <a:rPr lang="en-US" sz="2400" b="0" dirty="0" smtClean="0">
                <a:solidFill>
                  <a:srgbClr val="993300"/>
                </a:solidFill>
              </a:rPr>
              <a:t>the previous slides will be loop free beyond Spanning </a:t>
            </a:r>
            <a:r>
              <a:rPr lang="en-US" sz="2400" b="0" dirty="0" smtClean="0">
                <a:solidFill>
                  <a:srgbClr val="993300"/>
                </a:solidFill>
              </a:rPr>
              <a:t>Trees:   </a:t>
            </a:r>
            <a:endParaRPr lang="en-US" sz="2400" b="0" dirty="0" smtClean="0">
              <a:solidFill>
                <a:srgbClr val="993300"/>
              </a:solidFill>
            </a:endParaRPr>
          </a:p>
          <a:p>
            <a:pPr>
              <a:buNone/>
            </a:pPr>
            <a:r>
              <a:rPr lang="en-US" sz="2400" b="0" dirty="0" smtClean="0">
                <a:solidFill>
                  <a:srgbClr val="993300"/>
                </a:solidFill>
              </a:rPr>
              <a:t>	However </a:t>
            </a:r>
            <a:r>
              <a:rPr lang="en-US" sz="2400" b="0" dirty="0" smtClean="0">
                <a:solidFill>
                  <a:srgbClr val="993300"/>
                </a:solidFill>
              </a:rPr>
              <a:t>to forward MSRP streams beyond these Spanning Trees </a:t>
            </a:r>
            <a:r>
              <a:rPr lang="en-US" sz="2400" b="0" u="sng" dirty="0" smtClean="0">
                <a:solidFill>
                  <a:srgbClr val="993300"/>
                </a:solidFill>
              </a:rPr>
              <a:t>without modifying current bridge implementations (which might first filter out ingress </a:t>
            </a:r>
            <a:r>
              <a:rPr lang="en-US" sz="2400" b="0" u="sng" dirty="0" err="1" smtClean="0">
                <a:solidFill>
                  <a:srgbClr val="993300"/>
                </a:solidFill>
              </a:rPr>
              <a:t>datagrams</a:t>
            </a:r>
            <a:r>
              <a:rPr lang="en-US" sz="2400" b="0" u="sng" dirty="0" smtClean="0">
                <a:solidFill>
                  <a:srgbClr val="993300"/>
                </a:solidFill>
              </a:rPr>
              <a:t> based on bridge’s port states)</a:t>
            </a:r>
            <a:r>
              <a:rPr lang="en-US" sz="2400" b="0" dirty="0" smtClean="0">
                <a:solidFill>
                  <a:srgbClr val="993300"/>
                </a:solidFill>
              </a:rPr>
              <a:t>, these streams could be associated to a “Dummy Spanning Tree” for which bridge ports will always be configured to “forwarding” state.</a:t>
            </a:r>
          </a:p>
          <a:p>
            <a:endParaRPr lang="en-US" sz="2400" b="0" dirty="0" smtClean="0">
              <a:solidFill>
                <a:srgbClr val="9933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E24B4EF-461F-4FD0-BF26-91479EA1309D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IEEE 802.1 AVB WG - Sep 2011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325" y="1223963"/>
            <a:ext cx="7958138" cy="4820577"/>
          </a:xfrm>
        </p:spPr>
        <p:txBody>
          <a:bodyPr/>
          <a:lstStyle/>
          <a:p>
            <a:r>
              <a:rPr lang="en-US" sz="2400" b="0" dirty="0" smtClean="0">
                <a:solidFill>
                  <a:srgbClr val="993300"/>
                </a:solidFill>
              </a:rPr>
              <a:t>What is the effect of a change of the accumulated latency if the path is re-selected “on the fly” (i.e. a link fails and new spanning tree is established). </a:t>
            </a:r>
            <a:r>
              <a:rPr lang="en-US" sz="2400" b="0" dirty="0" smtClean="0">
                <a:solidFill>
                  <a:srgbClr val="993300"/>
                </a:solidFill>
              </a:rPr>
              <a:t>Does the stream fails on any change ? </a:t>
            </a:r>
            <a:endParaRPr lang="en-US" sz="2400" b="0" dirty="0" smtClean="0">
              <a:solidFill>
                <a:srgbClr val="993300"/>
              </a:solidFill>
            </a:endParaRPr>
          </a:p>
          <a:p>
            <a:endParaRPr lang="en-US" sz="2400" b="0" dirty="0" smtClean="0">
              <a:solidFill>
                <a:srgbClr val="993300"/>
              </a:solidFill>
            </a:endParaRPr>
          </a:p>
          <a:p>
            <a:pPr>
              <a:buNone/>
            </a:pPr>
            <a:r>
              <a:rPr lang="en-US" sz="2400" b="0" dirty="0" smtClean="0">
                <a:solidFill>
                  <a:srgbClr val="993300"/>
                </a:solidFill>
              </a:rPr>
              <a:t>	Is </a:t>
            </a:r>
            <a:r>
              <a:rPr lang="en-US" sz="2400" b="0" dirty="0" smtClean="0">
                <a:solidFill>
                  <a:srgbClr val="993300"/>
                </a:solidFill>
              </a:rPr>
              <a:t>it possible to </a:t>
            </a:r>
            <a:r>
              <a:rPr lang="en-US" sz="2400" b="0" dirty="0" smtClean="0">
                <a:solidFill>
                  <a:srgbClr val="993300"/>
                </a:solidFill>
              </a:rPr>
              <a:t>configure a </a:t>
            </a:r>
            <a:r>
              <a:rPr lang="en-US" sz="2400" b="0" dirty="0" smtClean="0">
                <a:solidFill>
                  <a:srgbClr val="993300"/>
                </a:solidFill>
              </a:rPr>
              <a:t>threshold so that if a new path is re-selected “on the fly” the full registration does not need to take place again </a:t>
            </a:r>
            <a:r>
              <a:rPr lang="en-US" sz="2400" b="0" dirty="0" smtClean="0">
                <a:solidFill>
                  <a:srgbClr val="993300"/>
                </a:solidFill>
              </a:rPr>
              <a:t>(</a:t>
            </a:r>
            <a:r>
              <a:rPr lang="en-US" sz="2400" b="0" dirty="0" smtClean="0">
                <a:solidFill>
                  <a:srgbClr val="993300"/>
                </a:solidFill>
              </a:rPr>
              <a:t>in case of link failure,  the upstream bridge to propagate the last stored TA on the ports of the “dummy SP”. The Listener could  receive the TAs thru a different path with a </a:t>
            </a:r>
            <a:r>
              <a:rPr lang="en-US" sz="2400" b="0" dirty="0" smtClean="0">
                <a:solidFill>
                  <a:srgbClr val="993300"/>
                </a:solidFill>
              </a:rPr>
              <a:t>different accumulated </a:t>
            </a:r>
            <a:r>
              <a:rPr lang="en-US" sz="2400" b="0" dirty="0" smtClean="0">
                <a:solidFill>
                  <a:srgbClr val="993300"/>
                </a:solidFill>
              </a:rPr>
              <a:t>latency</a:t>
            </a:r>
            <a:r>
              <a:rPr lang="en-US" sz="2400" b="0" dirty="0" smtClean="0">
                <a:solidFill>
                  <a:srgbClr val="993300"/>
                </a:solidFill>
              </a:rPr>
              <a:t>…) ? </a:t>
            </a:r>
            <a:endParaRPr lang="en-US" sz="2400" b="0" dirty="0" smtClean="0">
              <a:solidFill>
                <a:srgbClr val="9933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E24B4EF-461F-4FD0-BF26-91479EA1309D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IEEE 802.1 AVB WG - Sep 2011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E24B4EF-461F-4FD0-BF26-91479EA1309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802.1 AVB WG - Sep 2011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56313" y="2481943"/>
            <a:ext cx="48095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latin typeface="Comic Sans MS" pitchFamily="66" charset="0"/>
              </a:rPr>
              <a:t>Thank you</a:t>
            </a:r>
            <a:endParaRPr lang="en-US" sz="6000" dirty="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RCM">
  <a:themeElements>
    <a:clrScheme name="BRCM">
      <a:dk1>
        <a:sysClr val="windowText" lastClr="000000"/>
      </a:dk1>
      <a:lt1>
        <a:sysClr val="window" lastClr="FFFFFF"/>
      </a:lt1>
      <a:dk2>
        <a:srgbClr val="990000"/>
      </a:dk2>
      <a:lt2>
        <a:srgbClr val="FFFFFF"/>
      </a:lt2>
      <a:accent1>
        <a:srgbClr val="1F8BA5"/>
      </a:accent1>
      <a:accent2>
        <a:srgbClr val="99CC00"/>
      </a:accent2>
      <a:accent3>
        <a:srgbClr val="FFB41D"/>
      </a:accent3>
      <a:accent4>
        <a:srgbClr val="666699"/>
      </a:accent4>
      <a:accent5>
        <a:srgbClr val="003366"/>
      </a:accent5>
      <a:accent6>
        <a:srgbClr val="336699"/>
      </a:accent6>
      <a:hlink>
        <a:srgbClr val="FF0000"/>
      </a:hlink>
      <a:folHlink>
        <a:srgbClr val="C00000"/>
      </a:folHlink>
    </a:clrScheme>
    <a:fontScheme name="01_Default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1_Default 1">
        <a:dk1>
          <a:srgbClr val="000000"/>
        </a:dk1>
        <a:lt1>
          <a:srgbClr val="FFFFFF"/>
        </a:lt1>
        <a:dk2>
          <a:srgbClr val="990000"/>
        </a:dk2>
        <a:lt2>
          <a:srgbClr val="666699"/>
        </a:lt2>
        <a:accent1>
          <a:srgbClr val="1F8BA5"/>
        </a:accent1>
        <a:accent2>
          <a:srgbClr val="FFB41D"/>
        </a:accent2>
        <a:accent3>
          <a:srgbClr val="FFFFFF"/>
        </a:accent3>
        <a:accent4>
          <a:srgbClr val="000000"/>
        </a:accent4>
        <a:accent5>
          <a:srgbClr val="ABC4CF"/>
        </a:accent5>
        <a:accent6>
          <a:srgbClr val="E7A319"/>
        </a:accent6>
        <a:hlink>
          <a:srgbClr val="99CC00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BRCM</Template>
  <TotalTime>10195</TotalTime>
  <Words>503</Words>
  <Application>Microsoft Office PowerPoint</Application>
  <PresentationFormat>On-screen Show (4:3)</PresentationFormat>
  <Paragraphs>82</Paragraphs>
  <Slides>8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BRCM</vt:lpstr>
      <vt:lpstr>Visio</vt:lpstr>
      <vt:lpstr>SRP Redundant Multipath Stream Selection (4)  IEEE 802.1 AVB WG  Sep 2011</vt:lpstr>
      <vt:lpstr>The Goals</vt:lpstr>
      <vt:lpstr>Additional SRP Talker Advertise Attributes</vt:lpstr>
      <vt:lpstr>Additional SRP Talker Advertise Attributes (cont)</vt:lpstr>
      <vt:lpstr>Bridge’s TA Propagation</vt:lpstr>
      <vt:lpstr>MSRP Stream Forwarding</vt:lpstr>
      <vt:lpstr>Open Question</vt:lpstr>
      <vt:lpstr>Slide 8</vt:lpstr>
    </vt:vector>
  </TitlesOfParts>
  <Company>Broadcom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 Level Architecture for MoCA2.0 Cores for the 3384/6829</dc:title>
  <dc:creator>akliger</dc:creator>
  <cp:lastModifiedBy>Ph Klein</cp:lastModifiedBy>
  <cp:revision>351</cp:revision>
  <dcterms:created xsi:type="dcterms:W3CDTF">2010-07-08T09:24:08Z</dcterms:created>
  <dcterms:modified xsi:type="dcterms:W3CDTF">2011-09-20T01:50:37Z</dcterms:modified>
</cp:coreProperties>
</file>