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423" r:id="rId2"/>
    <p:sldId id="425" r:id="rId3"/>
    <p:sldId id="437" r:id="rId4"/>
    <p:sldId id="438" r:id="rId5"/>
    <p:sldId id="436" r:id="rId6"/>
    <p:sldId id="424" r:id="rId7"/>
    <p:sldId id="430" r:id="rId8"/>
    <p:sldId id="431" r:id="rId9"/>
    <p:sldId id="433" r:id="rId10"/>
    <p:sldId id="440" r:id="rId11"/>
    <p:sldId id="439" r:id="rId12"/>
    <p:sldId id="441" r:id="rId13"/>
    <p:sldId id="427" r:id="rId14"/>
    <p:sldId id="434" r:id="rId15"/>
    <p:sldId id="429" r:id="rId16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FF"/>
    <a:srgbClr val="99CCFF"/>
    <a:srgbClr val="FFCC00"/>
    <a:srgbClr val="66CCFF"/>
    <a:srgbClr val="66FF33"/>
    <a:srgbClr val="CC00FF"/>
    <a:srgbClr val="FF99FF"/>
    <a:srgbClr val="99FF66"/>
    <a:srgbClr val="8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93945" autoAdjust="0"/>
  </p:normalViewPr>
  <p:slideViewPr>
    <p:cSldViewPr>
      <p:cViewPr varScale="1">
        <p:scale>
          <a:sx n="58" d="100"/>
          <a:sy n="58" d="100"/>
        </p:scale>
        <p:origin x="-1338" y="-78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2/axbq-vissers-dnp-architectures-0112-v5.pptx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802.1Q description of G.8031 Ethernet Connection (EC) </a:t>
            </a:r>
            <a:r>
              <a:rPr lang="en-US" dirty="0" err="1" smtClean="0"/>
              <a:t>SubNetworkConnection</a:t>
            </a:r>
            <a:r>
              <a:rPr lang="en-US" dirty="0" smtClean="0"/>
              <a:t> (SNC) Protection</a:t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“VLAN Segment Protection”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xfrm>
            <a:off x="1600200" y="5196160"/>
            <a:ext cx="7470775" cy="2044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2012-01-17</a:t>
            </a:r>
          </a:p>
          <a:p>
            <a:pPr eaLnBrk="1" hangingPunct="1"/>
            <a:r>
              <a:rPr lang="en-GB" dirty="0" smtClean="0"/>
              <a:t>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Distributed SNCP Architecture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Refer to </a:t>
            </a:r>
            <a:r>
              <a:rPr lang="en-GB" dirty="0" smtClean="0"/>
              <a:t>slides 24 and 25 in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 smtClean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www.ieee802.org/1/files/public/docs2012/axbq-vissers-dnp-architectures-0112-v5.pptx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Rectangle 258"/>
          <p:cNvSpPr/>
          <p:nvPr/>
        </p:nvSpPr>
        <p:spPr bwMode="auto">
          <a:xfrm>
            <a:off x="7495827" y="2488332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6055667" y="2488332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Flowchart: Merge 275"/>
          <p:cNvSpPr/>
          <p:nvPr/>
        </p:nvSpPr>
        <p:spPr bwMode="auto">
          <a:xfrm>
            <a:off x="6127675" y="3064396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Flowchart: Merge 287"/>
          <p:cNvSpPr/>
          <p:nvPr/>
        </p:nvSpPr>
        <p:spPr bwMode="auto">
          <a:xfrm>
            <a:off x="7567835" y="3064396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802.1Q model</a:t>
            </a:r>
            <a:br>
              <a:rPr lang="en-GB" dirty="0" smtClean="0"/>
            </a:br>
            <a:r>
              <a:rPr lang="en-GB" sz="2400" dirty="0" smtClean="0"/>
              <a:t>Distributed SNCP </a:t>
            </a:r>
            <a:r>
              <a:rPr lang="en-GB" sz="2400" dirty="0" smtClean="0"/>
              <a:t>Configurations (1:1 </a:t>
            </a:r>
            <a:r>
              <a:rPr lang="en-GB" sz="2400" dirty="0" smtClean="0"/>
              <a:t>selective bridge example)</a:t>
            </a:r>
            <a:endParaRPr lang="en-US" sz="2400" dirty="0"/>
          </a:p>
        </p:txBody>
      </p:sp>
      <p:sp>
        <p:nvSpPr>
          <p:cNvPr id="190" name="Rectangle 189"/>
          <p:cNvSpPr/>
          <p:nvPr/>
        </p:nvSpPr>
        <p:spPr bwMode="auto">
          <a:xfrm>
            <a:off x="79003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353538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09522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65506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09522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65506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1087115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1159123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1951211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743299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0" name="Straight Arrow Connector 199"/>
          <p:cNvCxnSpPr/>
          <p:nvPr/>
        </p:nvCxnSpPr>
        <p:spPr bwMode="auto">
          <a:xfrm flipV="1">
            <a:off x="79908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>
            <a:off x="9430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Straight Arrow Connector 202"/>
          <p:cNvCxnSpPr/>
          <p:nvPr/>
        </p:nvCxnSpPr>
        <p:spPr bwMode="auto">
          <a:xfrm>
            <a:off x="1519163" y="5080620"/>
            <a:ext cx="72008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/>
          <p:nvPr/>
        </p:nvCxnSpPr>
        <p:spPr bwMode="auto">
          <a:xfrm>
            <a:off x="10871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204"/>
          <p:cNvCxnSpPr/>
          <p:nvPr/>
        </p:nvCxnSpPr>
        <p:spPr bwMode="auto">
          <a:xfrm flipV="1">
            <a:off x="2383259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Straight Arrow Connector 205"/>
          <p:cNvCxnSpPr/>
          <p:nvPr/>
        </p:nvCxnSpPr>
        <p:spPr bwMode="auto">
          <a:xfrm flipH="1" flipV="1">
            <a:off x="331936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7" name="Rectangle 206"/>
          <p:cNvSpPr/>
          <p:nvPr/>
        </p:nvSpPr>
        <p:spPr bwMode="auto">
          <a:xfrm>
            <a:off x="7270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10151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8710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Flowchart: Delay 210"/>
          <p:cNvSpPr/>
          <p:nvPr/>
        </p:nvSpPr>
        <p:spPr bwMode="auto">
          <a:xfrm rot="5400000">
            <a:off x="907095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Flowchart: Delay 211"/>
          <p:cNvSpPr/>
          <p:nvPr/>
        </p:nvSpPr>
        <p:spPr bwMode="auto">
          <a:xfrm rot="16200000" flipV="1">
            <a:off x="907095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3" name="Straight Arrow Connector 212"/>
          <p:cNvCxnSpPr/>
          <p:nvPr/>
        </p:nvCxnSpPr>
        <p:spPr bwMode="auto">
          <a:xfrm>
            <a:off x="223924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Straight Arrow Connector 213"/>
          <p:cNvCxnSpPr/>
          <p:nvPr/>
        </p:nvCxnSpPr>
        <p:spPr bwMode="auto">
          <a:xfrm flipV="1">
            <a:off x="238325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5" name="Rectangle 214"/>
          <p:cNvSpPr/>
          <p:nvPr/>
        </p:nvSpPr>
        <p:spPr bwMode="auto">
          <a:xfrm>
            <a:off x="216723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231125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7" name="Flowchart: Merge 216"/>
          <p:cNvSpPr/>
          <p:nvPr/>
        </p:nvSpPr>
        <p:spPr bwMode="auto">
          <a:xfrm>
            <a:off x="216723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Flowchart: Delay 217"/>
          <p:cNvSpPr/>
          <p:nvPr/>
        </p:nvSpPr>
        <p:spPr bwMode="auto">
          <a:xfrm rot="5400000">
            <a:off x="227524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Flowchart: Delay 218"/>
          <p:cNvSpPr/>
          <p:nvPr/>
        </p:nvSpPr>
        <p:spPr bwMode="auto">
          <a:xfrm rot="16200000" flipV="1">
            <a:off x="227524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3751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12311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26712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25272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538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5" name="Straight Arrow Connector 224"/>
          <p:cNvCxnSpPr/>
          <p:nvPr/>
        </p:nvCxnSpPr>
        <p:spPr bwMode="auto">
          <a:xfrm>
            <a:off x="367940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6" name="Straight Arrow Connector 225"/>
          <p:cNvCxnSpPr/>
          <p:nvPr/>
        </p:nvCxnSpPr>
        <p:spPr bwMode="auto">
          <a:xfrm flipV="1">
            <a:off x="382341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7" name="Rectangle 226"/>
          <p:cNvSpPr/>
          <p:nvPr/>
        </p:nvSpPr>
        <p:spPr bwMode="auto">
          <a:xfrm>
            <a:off x="360739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375141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Flowchart: Merge 228"/>
          <p:cNvSpPr/>
          <p:nvPr/>
        </p:nvSpPr>
        <p:spPr bwMode="auto">
          <a:xfrm>
            <a:off x="360739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Flowchart: Delay 229"/>
          <p:cNvSpPr/>
          <p:nvPr/>
        </p:nvSpPr>
        <p:spPr bwMode="auto">
          <a:xfrm rot="5400000">
            <a:off x="371540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Flowchart: Delay 230"/>
          <p:cNvSpPr/>
          <p:nvPr/>
        </p:nvSpPr>
        <p:spPr bwMode="auto">
          <a:xfrm rot="16200000" flipV="1">
            <a:off x="371540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418345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40394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5" name="Straight Arrow Connector 234"/>
          <p:cNvCxnSpPr/>
          <p:nvPr/>
        </p:nvCxnSpPr>
        <p:spPr bwMode="auto">
          <a:xfrm flipH="1">
            <a:off x="943099" y="5080620"/>
            <a:ext cx="115212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36" name="Straight Arrow Connector 235"/>
          <p:cNvCxnSpPr/>
          <p:nvPr/>
        </p:nvCxnSpPr>
        <p:spPr bwMode="auto">
          <a:xfrm flipV="1">
            <a:off x="79908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7" name="Rectangle 236"/>
          <p:cNvSpPr/>
          <p:nvPr/>
        </p:nvSpPr>
        <p:spPr bwMode="auto">
          <a:xfrm>
            <a:off x="65506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209522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353538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511051" y="4576564"/>
            <a:ext cx="576064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Dist,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  <a:endParaRPr kumimoji="0" lang="en-GB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5400599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885698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41682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597666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41682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597666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6408711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6480719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72807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8064895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8" name="Straight Arrow Connector 307"/>
          <p:cNvCxnSpPr/>
          <p:nvPr/>
        </p:nvCxnSpPr>
        <p:spPr bwMode="auto">
          <a:xfrm flipV="1">
            <a:off x="612067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9" name="Straight Arrow Connector 308"/>
          <p:cNvCxnSpPr/>
          <p:nvPr/>
        </p:nvCxnSpPr>
        <p:spPr bwMode="auto">
          <a:xfrm>
            <a:off x="626469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0" name="Straight Arrow Connector 309"/>
          <p:cNvCxnSpPr/>
          <p:nvPr/>
        </p:nvCxnSpPr>
        <p:spPr bwMode="auto">
          <a:xfrm>
            <a:off x="7056783" y="5080620"/>
            <a:ext cx="19442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12" name="Straight Arrow Connector 311"/>
          <p:cNvCxnSpPr/>
          <p:nvPr/>
        </p:nvCxnSpPr>
        <p:spPr bwMode="auto">
          <a:xfrm>
            <a:off x="6408711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3" name="Straight Arrow Connector 312"/>
          <p:cNvCxnSpPr/>
          <p:nvPr/>
        </p:nvCxnSpPr>
        <p:spPr bwMode="auto">
          <a:xfrm flipV="1">
            <a:off x="7704855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4" name="Straight Arrow Connector 313"/>
          <p:cNvCxnSpPr/>
          <p:nvPr/>
        </p:nvCxnSpPr>
        <p:spPr bwMode="auto">
          <a:xfrm flipH="1" flipV="1">
            <a:off x="864095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5" name="Rectangle 314"/>
          <p:cNvSpPr/>
          <p:nvPr/>
        </p:nvSpPr>
        <p:spPr bwMode="auto">
          <a:xfrm>
            <a:off x="60486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633670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61926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Flowchart: Delay 318"/>
          <p:cNvSpPr/>
          <p:nvPr/>
        </p:nvSpPr>
        <p:spPr bwMode="auto">
          <a:xfrm rot="5400000">
            <a:off x="6228691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0" name="Flowchart: Delay 319"/>
          <p:cNvSpPr/>
          <p:nvPr/>
        </p:nvSpPr>
        <p:spPr bwMode="auto">
          <a:xfrm rot="16200000" flipV="1">
            <a:off x="6228691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1" name="Straight Arrow Connector 320"/>
          <p:cNvCxnSpPr/>
          <p:nvPr/>
        </p:nvCxnSpPr>
        <p:spPr bwMode="auto">
          <a:xfrm>
            <a:off x="756083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2" name="Straight Arrow Connector 321"/>
          <p:cNvCxnSpPr/>
          <p:nvPr/>
        </p:nvCxnSpPr>
        <p:spPr bwMode="auto">
          <a:xfrm flipV="1">
            <a:off x="770485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3" name="Rectangle 322"/>
          <p:cNvSpPr/>
          <p:nvPr/>
        </p:nvSpPr>
        <p:spPr bwMode="auto">
          <a:xfrm>
            <a:off x="74888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76328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5" name="Flowchart: Merge 324"/>
          <p:cNvSpPr/>
          <p:nvPr/>
        </p:nvSpPr>
        <p:spPr bwMode="auto">
          <a:xfrm>
            <a:off x="748883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Flowchart: Delay 325"/>
          <p:cNvSpPr/>
          <p:nvPr/>
        </p:nvSpPr>
        <p:spPr bwMode="auto">
          <a:xfrm rot="5400000">
            <a:off x="759684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Flowchart: Delay 326"/>
          <p:cNvSpPr/>
          <p:nvPr/>
        </p:nvSpPr>
        <p:spPr bwMode="auto">
          <a:xfrm rot="16200000" flipV="1">
            <a:off x="759684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66967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655272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79928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78488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>
            <a:off x="885698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Arrow Connector 332"/>
          <p:cNvCxnSpPr/>
          <p:nvPr/>
        </p:nvCxnSpPr>
        <p:spPr bwMode="auto">
          <a:xfrm>
            <a:off x="90009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4" name="Straight Arrow Connector 333"/>
          <p:cNvCxnSpPr/>
          <p:nvPr/>
        </p:nvCxnSpPr>
        <p:spPr bwMode="auto">
          <a:xfrm flipV="1">
            <a:off x="91450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5" name="Rectangle 334"/>
          <p:cNvSpPr/>
          <p:nvPr/>
        </p:nvSpPr>
        <p:spPr bwMode="auto">
          <a:xfrm>
            <a:off x="89289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90730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Flowchart: Merge 336"/>
          <p:cNvSpPr/>
          <p:nvPr/>
        </p:nvSpPr>
        <p:spPr bwMode="auto">
          <a:xfrm>
            <a:off x="892899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8" name="Flowchart: Delay 337"/>
          <p:cNvSpPr/>
          <p:nvPr/>
        </p:nvSpPr>
        <p:spPr bwMode="auto">
          <a:xfrm rot="5400000">
            <a:off x="903700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Flowchart: Delay 338"/>
          <p:cNvSpPr/>
          <p:nvPr/>
        </p:nvSpPr>
        <p:spPr bwMode="auto">
          <a:xfrm rot="16200000" flipV="1">
            <a:off x="903700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950505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936103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2" name="Straight Arrow Connector 341"/>
          <p:cNvCxnSpPr/>
          <p:nvPr/>
        </p:nvCxnSpPr>
        <p:spPr bwMode="auto">
          <a:xfrm flipH="1">
            <a:off x="6408711" y="5080620"/>
            <a:ext cx="180020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44" name="Straight Arrow Connector 343"/>
          <p:cNvCxnSpPr/>
          <p:nvPr/>
        </p:nvCxnSpPr>
        <p:spPr bwMode="auto">
          <a:xfrm flipV="1">
            <a:off x="612067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5" name="Rectangle 344"/>
          <p:cNvSpPr/>
          <p:nvPr/>
        </p:nvSpPr>
        <p:spPr bwMode="auto">
          <a:xfrm>
            <a:off x="597666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Rectangle 345"/>
          <p:cNvSpPr/>
          <p:nvPr/>
        </p:nvSpPr>
        <p:spPr bwMode="auto">
          <a:xfrm>
            <a:off x="741682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7" name="Rectangle 346"/>
          <p:cNvSpPr/>
          <p:nvPr/>
        </p:nvSpPr>
        <p:spPr bwMode="auto">
          <a:xfrm>
            <a:off x="885698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Rectangle 347"/>
          <p:cNvSpPr/>
          <p:nvPr/>
        </p:nvSpPr>
        <p:spPr bwMode="auto">
          <a:xfrm>
            <a:off x="5839643" y="4576564"/>
            <a:ext cx="56906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Dist.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  <a:endParaRPr kumimoji="0" lang="en-GB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8" name="TextBox 547"/>
          <p:cNvSpPr txBox="1"/>
          <p:nvPr/>
        </p:nvSpPr>
        <p:spPr>
          <a:xfrm>
            <a:off x="1159123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549" name="TextBox 548"/>
          <p:cNvSpPr txBox="1"/>
          <p:nvPr/>
        </p:nvSpPr>
        <p:spPr>
          <a:xfrm>
            <a:off x="264032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550" name="TextBox 549"/>
          <p:cNvSpPr txBox="1"/>
          <p:nvPr/>
        </p:nvSpPr>
        <p:spPr>
          <a:xfrm>
            <a:off x="400847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551" name="TextBox 550"/>
          <p:cNvSpPr txBox="1"/>
          <p:nvPr/>
        </p:nvSpPr>
        <p:spPr>
          <a:xfrm>
            <a:off x="648771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552" name="TextBox 551"/>
          <p:cNvSpPr txBox="1"/>
          <p:nvPr/>
        </p:nvSpPr>
        <p:spPr>
          <a:xfrm>
            <a:off x="796891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553" name="TextBox 552"/>
          <p:cNvSpPr txBox="1"/>
          <p:nvPr/>
        </p:nvSpPr>
        <p:spPr>
          <a:xfrm>
            <a:off x="9337069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558" name="TextBox 557"/>
          <p:cNvSpPr txBox="1"/>
          <p:nvPr/>
        </p:nvSpPr>
        <p:spPr>
          <a:xfrm>
            <a:off x="2452901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559" name="TextBox 558"/>
          <p:cNvSpPr txBox="1"/>
          <p:nvPr/>
        </p:nvSpPr>
        <p:spPr>
          <a:xfrm>
            <a:off x="7783859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560" name="TextBox 559"/>
          <p:cNvSpPr txBox="1"/>
          <p:nvPr/>
        </p:nvSpPr>
        <p:spPr>
          <a:xfrm>
            <a:off x="9224019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561" name="TextBox 560"/>
          <p:cNvSpPr txBox="1"/>
          <p:nvPr/>
        </p:nvSpPr>
        <p:spPr>
          <a:xfrm>
            <a:off x="3895427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186" name="TextBox 185"/>
          <p:cNvSpPr txBox="1"/>
          <p:nvPr/>
        </p:nvSpPr>
        <p:spPr>
          <a:xfrm>
            <a:off x="151011" y="7096844"/>
            <a:ext cx="74219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b="0" i="1" dirty="0" smtClean="0">
                <a:solidFill>
                  <a:schemeClr val="bg1">
                    <a:lumMod val="50000"/>
                  </a:schemeClr>
                </a:solidFill>
              </a:rPr>
              <a:t>VID values</a:t>
            </a:r>
            <a:endParaRPr lang="en-US" sz="1200" b="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87" name="Straight Arrow Connector 186"/>
          <p:cNvCxnSpPr>
            <a:stCxn id="186" idx="0"/>
            <a:endCxn id="207" idx="2"/>
          </p:cNvCxnSpPr>
          <p:nvPr/>
        </p:nvCxnSpPr>
        <p:spPr bwMode="auto">
          <a:xfrm flipV="1">
            <a:off x="522107" y="6592788"/>
            <a:ext cx="27697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86" idx="0"/>
            <a:endCxn id="215" idx="2"/>
          </p:cNvCxnSpPr>
          <p:nvPr/>
        </p:nvCxnSpPr>
        <p:spPr bwMode="auto">
          <a:xfrm flipV="1">
            <a:off x="522107" y="6592788"/>
            <a:ext cx="171713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86" idx="0"/>
            <a:endCxn id="227" idx="2"/>
          </p:cNvCxnSpPr>
          <p:nvPr/>
        </p:nvCxnSpPr>
        <p:spPr bwMode="auto">
          <a:xfrm flipV="1">
            <a:off x="522107" y="6592788"/>
            <a:ext cx="315729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02" name="Rectangle 201"/>
          <p:cNvSpPr/>
          <p:nvPr/>
        </p:nvSpPr>
        <p:spPr bwMode="auto">
          <a:xfrm>
            <a:off x="4032447" y="1408212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5040559" y="1552228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5112567" y="1768252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5904655" y="1768252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696743" y="1768252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3" name="Straight Arrow Connector 242"/>
          <p:cNvCxnSpPr/>
          <p:nvPr/>
        </p:nvCxnSpPr>
        <p:spPr bwMode="auto">
          <a:xfrm flipH="1" flipV="1">
            <a:off x="6127675" y="2056284"/>
            <a:ext cx="20902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4" name="Straight Arrow Connector 243"/>
          <p:cNvCxnSpPr/>
          <p:nvPr/>
        </p:nvCxnSpPr>
        <p:spPr bwMode="auto">
          <a:xfrm flipH="1" flipV="1">
            <a:off x="7272807" y="2056284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>
            <a:off x="6415707" y="2056284"/>
            <a:ext cx="1296144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7" name="Rectangle 246"/>
          <p:cNvSpPr/>
          <p:nvPr/>
        </p:nvSpPr>
        <p:spPr bwMode="auto">
          <a:xfrm>
            <a:off x="4471491" y="1552228"/>
            <a:ext cx="56906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Dist.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  <a:endParaRPr kumimoji="0" lang="en-GB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4615507" y="2488332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055667" y="3424436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4615507" y="3424436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4" name="Straight Arrow Connector 263"/>
          <p:cNvCxnSpPr/>
          <p:nvPr/>
        </p:nvCxnSpPr>
        <p:spPr bwMode="auto">
          <a:xfrm flipV="1">
            <a:off x="4759523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5" name="Straight Arrow Connector 264"/>
          <p:cNvCxnSpPr/>
          <p:nvPr/>
        </p:nvCxnSpPr>
        <p:spPr bwMode="auto">
          <a:xfrm>
            <a:off x="4903539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6" name="Straight Arrow Connector 265"/>
          <p:cNvCxnSpPr/>
          <p:nvPr/>
        </p:nvCxnSpPr>
        <p:spPr bwMode="auto">
          <a:xfrm>
            <a:off x="5047555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7" name="Rectangle 266"/>
          <p:cNvSpPr/>
          <p:nvPr/>
        </p:nvSpPr>
        <p:spPr bwMode="auto">
          <a:xfrm>
            <a:off x="4687515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975547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831531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Flowchart: Delay 269"/>
          <p:cNvSpPr/>
          <p:nvPr/>
        </p:nvSpPr>
        <p:spPr bwMode="auto">
          <a:xfrm rot="5400000">
            <a:off x="4867535" y="2740360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Flowchart: Delay 270"/>
          <p:cNvSpPr/>
          <p:nvPr/>
        </p:nvSpPr>
        <p:spPr bwMode="auto">
          <a:xfrm rot="16200000" flipV="1">
            <a:off x="4867535" y="2596345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2" name="Straight Arrow Connector 271"/>
          <p:cNvCxnSpPr/>
          <p:nvPr/>
        </p:nvCxnSpPr>
        <p:spPr bwMode="auto">
          <a:xfrm>
            <a:off x="6199683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3" name="Straight Arrow Connector 272"/>
          <p:cNvCxnSpPr/>
          <p:nvPr/>
        </p:nvCxnSpPr>
        <p:spPr bwMode="auto">
          <a:xfrm flipV="1">
            <a:off x="6343699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4" name="Rectangle 273"/>
          <p:cNvSpPr/>
          <p:nvPr/>
        </p:nvSpPr>
        <p:spPr bwMode="auto">
          <a:xfrm>
            <a:off x="6127675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6271691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Flowchart: Delay 276"/>
          <p:cNvSpPr/>
          <p:nvPr/>
        </p:nvSpPr>
        <p:spPr bwMode="auto">
          <a:xfrm rot="5400000">
            <a:off x="6235687" y="2812368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Flowchart: Delay 277"/>
          <p:cNvSpPr/>
          <p:nvPr/>
        </p:nvSpPr>
        <p:spPr bwMode="auto">
          <a:xfrm rot="16200000" flipV="1">
            <a:off x="6235687" y="2668353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5335587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5191571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6631731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6487715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7495827" y="3424436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4" name="Straight Arrow Connector 283"/>
          <p:cNvCxnSpPr/>
          <p:nvPr/>
        </p:nvCxnSpPr>
        <p:spPr bwMode="auto">
          <a:xfrm>
            <a:off x="7639843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Straight Arrow Connector 284"/>
          <p:cNvCxnSpPr/>
          <p:nvPr/>
        </p:nvCxnSpPr>
        <p:spPr bwMode="auto">
          <a:xfrm flipV="1">
            <a:off x="7783859" y="2488332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6" name="Rectangle 285"/>
          <p:cNvSpPr/>
          <p:nvPr/>
        </p:nvSpPr>
        <p:spPr bwMode="auto">
          <a:xfrm>
            <a:off x="7567835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>
            <a:off x="7711851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Flowchart: Delay 288"/>
          <p:cNvSpPr/>
          <p:nvPr/>
        </p:nvSpPr>
        <p:spPr bwMode="auto">
          <a:xfrm rot="5400000">
            <a:off x="7675847" y="2812368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Flowchart: Delay 289"/>
          <p:cNvSpPr/>
          <p:nvPr/>
        </p:nvSpPr>
        <p:spPr bwMode="auto">
          <a:xfrm rot="16200000" flipV="1">
            <a:off x="7675847" y="2668353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8143899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999883" y="3424436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4615507" y="3712468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6055667" y="3712468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495827" y="3712468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2" name="TextBox 381"/>
          <p:cNvSpPr txBox="1"/>
          <p:nvPr/>
        </p:nvSpPr>
        <p:spPr>
          <a:xfrm>
            <a:off x="6413341" y="3136404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85000"/>
                  </a:schemeClr>
                </a:solidFill>
              </a:rPr>
              <a:t>W MEP</a:t>
            </a:r>
            <a:endParaRPr 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85" name="TextBox 384"/>
          <p:cNvSpPr txBox="1"/>
          <p:nvPr/>
        </p:nvSpPr>
        <p:spPr>
          <a:xfrm>
            <a:off x="7855867" y="3136404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85000"/>
                  </a:schemeClr>
                </a:solidFill>
              </a:rPr>
              <a:t>P MEP</a:t>
            </a:r>
            <a:endParaRPr lang="en-US" sz="1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392" name="Straight Arrow Connector 391"/>
          <p:cNvCxnSpPr/>
          <p:nvPr/>
        </p:nvCxnSpPr>
        <p:spPr bwMode="auto">
          <a:xfrm flipH="1">
            <a:off x="6199683" y="2056284"/>
            <a:ext cx="72008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8" name="TextBox 397"/>
          <p:cNvSpPr txBox="1"/>
          <p:nvPr/>
        </p:nvSpPr>
        <p:spPr>
          <a:xfrm>
            <a:off x="79003" y="1416338"/>
            <a:ext cx="3816424" cy="28007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 smtClean="0"/>
              <a:t>Distributed SNCP CTRL process controls </a:t>
            </a:r>
          </a:p>
          <a:p>
            <a:pPr marL="179388" indent="-179388">
              <a:buFontTx/>
              <a:buChar char="-"/>
            </a:pPr>
            <a:r>
              <a:rPr lang="en-GB" sz="1400" dirty="0" smtClean="0"/>
              <a:t>[top] RVID(W) registration on Port P12 and RVID(P) registration on P11 to establish </a:t>
            </a:r>
            <a:r>
              <a:rPr lang="en-GB" sz="1400" dirty="0" smtClean="0"/>
              <a:t>“relay” configuration in </a:t>
            </a:r>
            <a:r>
              <a:rPr lang="en-GB" sz="1400" dirty="0" smtClean="0"/>
              <a:t>Standby Gateway portal node; W&amp;P </a:t>
            </a:r>
            <a:r>
              <a:rPr lang="en-GB" sz="1400" dirty="0" err="1" smtClean="0"/>
              <a:t>MEPs</a:t>
            </a:r>
            <a:r>
              <a:rPr lang="en-GB" sz="1400" dirty="0" smtClean="0"/>
              <a:t> disabled</a:t>
            </a:r>
          </a:p>
          <a:p>
            <a:pPr marL="179388" indent="-179388">
              <a:buFontTx/>
              <a:buChar char="-"/>
            </a:pPr>
            <a:r>
              <a:rPr lang="en-GB" sz="1400" dirty="0" smtClean="0"/>
              <a:t>[bottom] RVID(W) and RVID(P) registration on Port P10 and RVID(N) registration on P11 and P12 to establish </a:t>
            </a:r>
            <a:r>
              <a:rPr lang="en-GB" sz="1400" dirty="0" smtClean="0"/>
              <a:t>“drop” configuration in </a:t>
            </a:r>
            <a:r>
              <a:rPr lang="en-GB" sz="1400" dirty="0" smtClean="0"/>
              <a:t>Active Gateway portal node;</a:t>
            </a:r>
          </a:p>
          <a:p>
            <a:endParaRPr lang="en-GB" sz="1400" dirty="0" smtClean="0"/>
          </a:p>
          <a:p>
            <a:r>
              <a:rPr lang="en-GB" sz="1400" dirty="0" smtClean="0"/>
              <a:t>MAC learning disabled for this SNCP FID</a:t>
            </a:r>
          </a:p>
          <a:p>
            <a:endParaRPr lang="en-GB" sz="1400" dirty="0" smtClean="0"/>
          </a:p>
        </p:txBody>
      </p:sp>
      <p:sp>
        <p:nvSpPr>
          <p:cNvPr id="399" name="TextBox 398"/>
          <p:cNvSpPr txBox="1"/>
          <p:nvPr/>
        </p:nvSpPr>
        <p:spPr>
          <a:xfrm>
            <a:off x="5150529" y="4000500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400" name="TextBox 399"/>
          <p:cNvSpPr txBox="1"/>
          <p:nvPr/>
        </p:nvSpPr>
        <p:spPr>
          <a:xfrm>
            <a:off x="6631731" y="4000500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401" name="TextBox 400"/>
          <p:cNvSpPr txBox="1"/>
          <p:nvPr/>
        </p:nvSpPr>
        <p:spPr>
          <a:xfrm>
            <a:off x="7999883" y="4000500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VLAN based P2P EC SNCP configuration  in S- &amp; I-Components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sosceles Triangle 101"/>
          <p:cNvSpPr/>
          <p:nvPr/>
        </p:nvSpPr>
        <p:spPr bwMode="auto">
          <a:xfrm rot="10800000" flipV="1">
            <a:off x="799083" y="335242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39321" y="2488332"/>
            <a:ext cx="4248472" cy="5040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2" name="Straight Connector 81"/>
          <p:cNvCxnSpPr>
            <a:endCxn id="50" idx="1"/>
          </p:cNvCxnSpPr>
          <p:nvPr/>
        </p:nvCxnSpPr>
        <p:spPr bwMode="auto">
          <a:xfrm>
            <a:off x="943099" y="2920380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3463379" y="2920380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13" idx="3"/>
          </p:cNvCxnSpPr>
          <p:nvPr/>
        </p:nvCxnSpPr>
        <p:spPr bwMode="auto">
          <a:xfrm>
            <a:off x="2023219" y="2920380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P2P EC SNCP functionality inside</a:t>
            </a:r>
            <a:br>
              <a:rPr lang="en-US" dirty="0" smtClean="0"/>
            </a:br>
            <a:r>
              <a:rPr lang="en-US" dirty="0" smtClean="0"/>
              <a:t>S- &amp; I-Component</a:t>
            </a:r>
            <a:endParaRPr lang="en-GB" dirty="0"/>
          </a:p>
        </p:txBody>
      </p:sp>
      <p:sp>
        <p:nvSpPr>
          <p:cNvPr id="267" name="Content Placeholder 266"/>
          <p:cNvSpPr>
            <a:spLocks noGrp="1"/>
          </p:cNvSpPr>
          <p:nvPr>
            <p:ph sz="half" idx="2"/>
          </p:nvPr>
        </p:nvSpPr>
        <p:spPr>
          <a:xfrm>
            <a:off x="5411788" y="1912268"/>
            <a:ext cx="4725987" cy="5400600"/>
          </a:xfrm>
        </p:spPr>
        <p:txBody>
          <a:bodyPr/>
          <a:lstStyle/>
          <a:p>
            <a:pPr marL="0" indent="0"/>
            <a:r>
              <a:rPr lang="en-GB" sz="2000" dirty="0" smtClean="0"/>
              <a:t>One or more EC SNCP FID processes may be active per MAC Relay (one illustrated)</a:t>
            </a:r>
          </a:p>
          <a:p>
            <a:pPr marL="0" indent="0"/>
            <a:r>
              <a:rPr lang="en-GB" sz="2000" dirty="0" smtClean="0"/>
              <a:t>W and P SVLAN </a:t>
            </a:r>
            <a:r>
              <a:rPr lang="en-GB" sz="2000" dirty="0" err="1" smtClean="0"/>
              <a:t>MEPs</a:t>
            </a:r>
            <a:r>
              <a:rPr lang="en-GB" sz="2000" dirty="0" smtClean="0"/>
              <a:t> determine SF and SD conditions</a:t>
            </a:r>
          </a:p>
          <a:p>
            <a:pPr marL="0" indent="0"/>
            <a:r>
              <a:rPr lang="en-GB" sz="2000" dirty="0" smtClean="0"/>
              <a:t>P SVLAN MEP provides access to APS messages</a:t>
            </a:r>
          </a:p>
          <a:p>
            <a:pPr marL="0" indent="0"/>
            <a:endParaRPr lang="en-GB" sz="20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07195" y="3280420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07195" y="385648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Flowchart: Delay 7"/>
          <p:cNvSpPr/>
          <p:nvPr/>
        </p:nvSpPr>
        <p:spPr bwMode="auto">
          <a:xfrm rot="16200000">
            <a:off x="1951211" y="3280420"/>
            <a:ext cx="144016" cy="288032"/>
          </a:xfrm>
          <a:prstGeom prst="flowChartDelay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443254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Flowchart: Delay 10"/>
          <p:cNvSpPr/>
          <p:nvPr/>
        </p:nvSpPr>
        <p:spPr bwMode="auto">
          <a:xfrm rot="5400000" flipV="1">
            <a:off x="1951211" y="4432548"/>
            <a:ext cx="144016" cy="288032"/>
          </a:xfrm>
          <a:prstGeom prst="flowChartDelay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807195" y="4720580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10800000">
            <a:off x="1879203" y="47925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07195" y="529664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1951211" y="5296644"/>
            <a:ext cx="144016" cy="288032"/>
            <a:chOff x="2455267" y="4576564"/>
            <a:chExt cx="144016" cy="288032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1807195" y="558467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807195" y="6160740"/>
            <a:ext cx="129614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807195" y="587270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47355" y="3280420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247355" y="385648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Flowchart: Delay 29"/>
          <p:cNvSpPr/>
          <p:nvPr/>
        </p:nvSpPr>
        <p:spPr bwMode="auto">
          <a:xfrm rot="16200000">
            <a:off x="3391371" y="3280420"/>
            <a:ext cx="144016" cy="288032"/>
          </a:xfrm>
          <a:prstGeom prst="flowChartDelay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247355" y="443254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Flowchart: Delay 31"/>
          <p:cNvSpPr/>
          <p:nvPr/>
        </p:nvSpPr>
        <p:spPr bwMode="auto">
          <a:xfrm rot="5400000" flipV="1">
            <a:off x="3391371" y="4432548"/>
            <a:ext cx="144016" cy="288032"/>
          </a:xfrm>
          <a:prstGeom prst="flowChartDelay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247355" y="4720580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rot="10800000">
            <a:off x="3319363" y="4792588"/>
            <a:ext cx="288032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247355" y="529664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391371" y="5296644"/>
            <a:ext cx="144016" cy="288032"/>
            <a:chOff x="2455267" y="4576564"/>
            <a:chExt cx="144016" cy="288032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Rectangle 38"/>
          <p:cNvSpPr/>
          <p:nvPr/>
        </p:nvSpPr>
        <p:spPr bwMode="auto">
          <a:xfrm>
            <a:off x="3247355" y="558467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247355" y="6160740"/>
            <a:ext cx="129614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247355" y="587270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27075" y="356845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27075" y="414451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Flowchart: Delay 47"/>
          <p:cNvSpPr/>
          <p:nvPr/>
        </p:nvSpPr>
        <p:spPr bwMode="auto">
          <a:xfrm rot="16200000">
            <a:off x="871091" y="3568452"/>
            <a:ext cx="144016" cy="288032"/>
          </a:xfrm>
          <a:prstGeom prst="flowChartDelay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7075" y="472058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Flowchart: Delay 49"/>
          <p:cNvSpPr/>
          <p:nvPr/>
        </p:nvSpPr>
        <p:spPr bwMode="auto">
          <a:xfrm rot="5400000" flipV="1">
            <a:off x="871091" y="4720580"/>
            <a:ext cx="144016" cy="288032"/>
          </a:xfrm>
          <a:prstGeom prst="flowChartDelay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7075" y="328042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27075" y="529664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53"/>
          <p:cNvGrpSpPr/>
          <p:nvPr/>
        </p:nvGrpSpPr>
        <p:grpSpPr>
          <a:xfrm>
            <a:off x="871091" y="5296644"/>
            <a:ext cx="144016" cy="288032"/>
            <a:chOff x="2455267" y="4576564"/>
            <a:chExt cx="144016" cy="288032"/>
          </a:xfrm>
        </p:grpSpPr>
        <p:cxnSp>
          <p:nvCxnSpPr>
            <p:cNvPr id="55" name="Straight Connector 54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7" name="Rectangle 56"/>
          <p:cNvSpPr/>
          <p:nvPr/>
        </p:nvSpPr>
        <p:spPr bwMode="auto">
          <a:xfrm>
            <a:off x="727075" y="558467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7075" y="6160740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7075" y="587270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159123" y="688082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159123" y="6376764"/>
            <a:ext cx="4320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6.14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55345" y="2704356"/>
            <a:ext cx="3312368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P2P EC SNCP FID &amp; SNCP CTRL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83782" y="2835633"/>
            <a:ext cx="14587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W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96725" y="2832984"/>
            <a:ext cx="102592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P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72437" y="2835633"/>
            <a:ext cx="110608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flipV="1">
            <a:off x="2239243" y="2920380"/>
            <a:ext cx="0" cy="18722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3679403" y="2920380"/>
            <a:ext cx="0" cy="18722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 rot="16200000">
            <a:off x="3495987" y="3951227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 rot="16200000">
            <a:off x="2045954" y="3951227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631869" y="4720580"/>
            <a:ext cx="70371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W/P-SVLAN</a:t>
            </a:r>
          </a:p>
          <a:p>
            <a:pPr algn="r"/>
            <a:r>
              <a:rPr lang="en-US" sz="1000" b="0" dirty="0" smtClean="0"/>
              <a:t>SNCP MEP</a:t>
            </a:r>
            <a:endParaRPr lang="en-GB" sz="1000" b="0" dirty="0"/>
          </a:p>
        </p:txBody>
      </p:sp>
      <p:sp>
        <p:nvSpPr>
          <p:cNvPr id="108" name="Rectangle 107"/>
          <p:cNvSpPr/>
          <p:nvPr/>
        </p:nvSpPr>
        <p:spPr bwMode="auto">
          <a:xfrm>
            <a:off x="727075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rot="10800000">
            <a:off x="727075" y="6448772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727075" y="688082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727075" y="6664796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 flipV="1">
            <a:off x="3831803" y="2920380"/>
            <a:ext cx="0" cy="18722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  <a:effectLst/>
        </p:spPr>
      </p:cxnSp>
      <p:sp>
        <p:nvSpPr>
          <p:cNvPr id="113" name="TextBox 112"/>
          <p:cNvSpPr txBox="1"/>
          <p:nvPr/>
        </p:nvSpPr>
        <p:spPr>
          <a:xfrm rot="16200000">
            <a:off x="3709300" y="3940133"/>
            <a:ext cx="254878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APS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11051" y="1912268"/>
            <a:ext cx="4403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S/I-Component with S-VLAN SNCP</a:t>
            </a:r>
            <a:endParaRPr lang="en-GB" sz="2000" dirty="0"/>
          </a:p>
        </p:txBody>
      </p:sp>
      <p:sp>
        <p:nvSpPr>
          <p:cNvPr id="119" name="Rectangle 118"/>
          <p:cNvSpPr/>
          <p:nvPr/>
        </p:nvSpPr>
        <p:spPr bwMode="auto">
          <a:xfrm>
            <a:off x="1807195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6.15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2671291" y="6376764"/>
            <a:ext cx="4320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Isosceles Triangle 120"/>
          <p:cNvSpPr/>
          <p:nvPr/>
        </p:nvSpPr>
        <p:spPr bwMode="auto">
          <a:xfrm rot="10800000">
            <a:off x="2671291" y="6520779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2671291" y="709684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2671291" y="688082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1807194" y="6664794"/>
            <a:ext cx="432048" cy="2880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Isosceles Triangle 124"/>
          <p:cNvSpPr/>
          <p:nvPr/>
        </p:nvSpPr>
        <p:spPr bwMode="auto">
          <a:xfrm rot="10800000">
            <a:off x="1879203" y="6736804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239242" y="637676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6.10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2239243" y="659278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 rot="10800000">
            <a:off x="2239243" y="6664796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239243" y="709684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2239243" y="688082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1807195" y="6952827"/>
            <a:ext cx="432048" cy="3600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3247355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6.15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3247354" y="6664794"/>
            <a:ext cx="432048" cy="2880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Isosceles Triangle 142"/>
          <p:cNvSpPr/>
          <p:nvPr/>
        </p:nvSpPr>
        <p:spPr bwMode="auto">
          <a:xfrm rot="10800000">
            <a:off x="3319363" y="6736804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3247355" y="6952827"/>
            <a:ext cx="432048" cy="3600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4111451" y="6376764"/>
            <a:ext cx="4320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Isosceles Triangle 145"/>
          <p:cNvSpPr/>
          <p:nvPr/>
        </p:nvSpPr>
        <p:spPr bwMode="auto">
          <a:xfrm rot="10800000">
            <a:off x="4111451" y="6520779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4111451" y="709684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111451" y="688082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679402" y="637676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6.10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3679403" y="659278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Isosceles Triangle 150"/>
          <p:cNvSpPr/>
          <p:nvPr/>
        </p:nvSpPr>
        <p:spPr bwMode="auto">
          <a:xfrm rot="10800000">
            <a:off x="3679403" y="6664796"/>
            <a:ext cx="216024" cy="216024"/>
          </a:xfrm>
          <a:prstGeom prst="triangl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3679403" y="709684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3679403" y="688082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695862" y="7293123"/>
            <a:ext cx="14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i="1" dirty="0" smtClean="0"/>
              <a:t>ONP  PIP  PNP</a:t>
            </a:r>
            <a:endParaRPr lang="en-GB" sz="1400" b="0" i="1" dirty="0"/>
          </a:p>
        </p:txBody>
      </p:sp>
      <p:sp>
        <p:nvSpPr>
          <p:cNvPr id="155" name="TextBox 154"/>
          <p:cNvSpPr txBox="1"/>
          <p:nvPr/>
        </p:nvSpPr>
        <p:spPr>
          <a:xfrm>
            <a:off x="3195438" y="7293123"/>
            <a:ext cx="14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i="1" dirty="0" smtClean="0"/>
              <a:t>ONP  PIP  PNP</a:t>
            </a:r>
            <a:endParaRPr lang="en-GB" sz="1400" b="0" i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871091" y="7077099"/>
            <a:ext cx="564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i="1" dirty="0" smtClean="0"/>
              <a:t>CNP</a:t>
            </a:r>
            <a:endParaRPr lang="en-GB" sz="1400" b="0" i="1" dirty="0"/>
          </a:p>
        </p:txBody>
      </p:sp>
      <p:sp>
        <p:nvSpPr>
          <p:cNvPr id="184" name="Rectangle 183"/>
          <p:cNvSpPr/>
          <p:nvPr/>
        </p:nvSpPr>
        <p:spPr bwMode="auto">
          <a:xfrm>
            <a:off x="1807195" y="299238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3247355" y="299238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727075" y="299238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1807195" y="5008612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247355" y="5008612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727075" y="500861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807195" y="3568452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3247355" y="3568452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727075" y="385648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727075" y="443254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1807195" y="414451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3247355" y="414451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BSI based P2P EC SNCP configuration in CBP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SNCP for BSI </a:t>
            </a:r>
            <a:r>
              <a:rPr lang="en-GB" dirty="0" err="1" smtClean="0"/>
              <a:t>ECs</a:t>
            </a:r>
            <a:r>
              <a:rPr lang="en-GB" dirty="0" smtClean="0"/>
              <a:t> is also possible</a:t>
            </a:r>
          </a:p>
          <a:p>
            <a:r>
              <a:rPr lang="en-GB" dirty="0" smtClean="0"/>
              <a:t>It requires some extension of the CBP port as illustrated in the next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164753" y="5224636"/>
            <a:ext cx="3442642" cy="1008112"/>
            <a:chOff x="164753" y="6664796"/>
            <a:chExt cx="3442642" cy="1008112"/>
          </a:xfrm>
        </p:grpSpPr>
        <p:sp>
          <p:nvSpPr>
            <p:cNvPr id="80" name="Rectangle 79"/>
            <p:cNvSpPr/>
            <p:nvPr/>
          </p:nvSpPr>
          <p:spPr bwMode="auto">
            <a:xfrm>
              <a:off x="1519163" y="6664796"/>
              <a:ext cx="2088231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en-US" sz="1050" dirty="0" smtClean="0">
                  <a:latin typeface="Arial" charset="0"/>
                </a:rPr>
                <a:t>19.2</a:t>
              </a:r>
              <a:endParaRPr lang="en-GB" sz="1050" dirty="0" smtClean="0">
                <a:latin typeface="Arial" charset="0"/>
              </a:endParaRPr>
            </a:p>
          </p:txBody>
        </p:sp>
        <p:sp>
          <p:nvSpPr>
            <p:cNvPr id="81" name="Isosceles Triangle 80"/>
            <p:cNvSpPr/>
            <p:nvPr/>
          </p:nvSpPr>
          <p:spPr bwMode="auto">
            <a:xfrm rot="10800000">
              <a:off x="1591171" y="6736804"/>
              <a:ext cx="288032" cy="216023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" name="Isosceles Triangle 81"/>
            <p:cNvSpPr/>
            <p:nvPr/>
          </p:nvSpPr>
          <p:spPr bwMode="auto">
            <a:xfrm rot="10800000">
              <a:off x="2671291" y="6736804"/>
              <a:ext cx="288032" cy="216023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64753" y="6798940"/>
              <a:ext cx="1282402" cy="1538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US" sz="1000" b="0" dirty="0" smtClean="0"/>
                <a:t>BVLAN A and B MEPs</a:t>
              </a:r>
              <a:endParaRPr lang="en-GB" sz="1000" b="0" dirty="0"/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871091" y="7312868"/>
              <a:ext cx="2736304" cy="360040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8.6.3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BVLAN 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1519163" y="7024836"/>
              <a:ext cx="2088232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6.17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6" name="Rectangle 85"/>
          <p:cNvSpPr/>
          <p:nvPr/>
        </p:nvSpPr>
        <p:spPr bwMode="auto">
          <a:xfrm>
            <a:off x="6995" y="5103135"/>
            <a:ext cx="3755571" cy="127362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1519163" y="4432548"/>
            <a:ext cx="2088232" cy="504056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6.11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>
            <a:off x="2344660" y="2992388"/>
            <a:ext cx="288032" cy="216024"/>
          </a:xfrm>
          <a:prstGeom prst="triangle">
            <a:avLst/>
          </a:prstGeom>
          <a:solidFill>
            <a:srgbClr val="FFCC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P2P EC SNCP functionality inside CBP</a:t>
            </a:r>
            <a:endParaRPr lang="en-GB" dirty="0"/>
          </a:p>
        </p:txBody>
      </p:sp>
      <p:cxnSp>
        <p:nvCxnSpPr>
          <p:cNvPr id="208" name="Straight Connector 207"/>
          <p:cNvCxnSpPr/>
          <p:nvPr/>
        </p:nvCxnSpPr>
        <p:spPr bwMode="auto">
          <a:xfrm flipH="1" flipV="1">
            <a:off x="2455267" y="1192188"/>
            <a:ext cx="0" cy="28803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9" name="Group 88"/>
          <p:cNvGrpSpPr/>
          <p:nvPr/>
        </p:nvGrpSpPr>
        <p:grpSpPr>
          <a:xfrm>
            <a:off x="164753" y="6664796"/>
            <a:ext cx="3442642" cy="1008112"/>
            <a:chOff x="164753" y="6664796"/>
            <a:chExt cx="3442642" cy="1008112"/>
          </a:xfrm>
        </p:grpSpPr>
        <p:sp>
          <p:nvSpPr>
            <p:cNvPr id="251" name="Rectangle 250"/>
            <p:cNvSpPr/>
            <p:nvPr/>
          </p:nvSpPr>
          <p:spPr bwMode="auto">
            <a:xfrm>
              <a:off x="1519163" y="6664796"/>
              <a:ext cx="2088231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/>
              <a:r>
                <a:rPr lang="en-US" sz="1050" dirty="0" smtClean="0">
                  <a:latin typeface="Arial" charset="0"/>
                </a:rPr>
                <a:t>19.2</a:t>
              </a:r>
              <a:endParaRPr lang="en-GB" sz="1050" dirty="0" smtClean="0">
                <a:latin typeface="Arial" charset="0"/>
              </a:endParaRPr>
            </a:p>
          </p:txBody>
        </p:sp>
        <p:sp>
          <p:nvSpPr>
            <p:cNvPr id="236" name="Isosceles Triangle 235"/>
            <p:cNvSpPr/>
            <p:nvPr/>
          </p:nvSpPr>
          <p:spPr bwMode="auto">
            <a:xfrm rot="10800000">
              <a:off x="1591171" y="6736804"/>
              <a:ext cx="288032" cy="216023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2" name="Isosceles Triangle 251"/>
            <p:cNvSpPr/>
            <p:nvPr/>
          </p:nvSpPr>
          <p:spPr bwMode="auto">
            <a:xfrm rot="10800000">
              <a:off x="2671291" y="6736804"/>
              <a:ext cx="288032" cy="216023"/>
            </a:xfrm>
            <a:prstGeom prst="triangle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164753" y="6798940"/>
              <a:ext cx="1282402" cy="1538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US" sz="1000" b="0" dirty="0" smtClean="0"/>
                <a:t>BVLAN A and B MEPs</a:t>
              </a:r>
              <a:endParaRPr lang="en-GB" sz="1000" b="0" dirty="0"/>
            </a:p>
          </p:txBody>
        </p:sp>
        <p:sp>
          <p:nvSpPr>
            <p:cNvPr id="265" name="Rectangle 264"/>
            <p:cNvSpPr/>
            <p:nvPr/>
          </p:nvSpPr>
          <p:spPr bwMode="auto">
            <a:xfrm>
              <a:off x="871091" y="7312868"/>
              <a:ext cx="2736304" cy="360040"/>
            </a:xfrm>
            <a:prstGeom prst="rect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8.6.3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BVLAN MAC Relay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4" name="Rectangle 283"/>
            <p:cNvSpPr/>
            <p:nvPr/>
          </p:nvSpPr>
          <p:spPr bwMode="auto">
            <a:xfrm>
              <a:off x="1519163" y="7024836"/>
              <a:ext cx="2088232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6.17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2" name="Content Placeholder 181"/>
          <p:cNvSpPr>
            <a:spLocks noGrp="1"/>
          </p:cNvSpPr>
          <p:nvPr>
            <p:ph sz="half" idx="2"/>
          </p:nvPr>
        </p:nvSpPr>
        <p:spPr>
          <a:xfrm>
            <a:off x="5411788" y="998091"/>
            <a:ext cx="4725987" cy="6386785"/>
          </a:xfrm>
        </p:spPr>
        <p:txBody>
          <a:bodyPr/>
          <a:lstStyle/>
          <a:p>
            <a:pPr marL="0" indent="0"/>
            <a:r>
              <a:rPr lang="en-US" sz="1800" dirty="0" smtClean="0"/>
              <a:t>c6.11 CBP function control is </a:t>
            </a:r>
            <a:r>
              <a:rPr lang="en-US" sz="1800" u="sng" dirty="0" smtClean="0"/>
              <a:t>extended</a:t>
            </a:r>
            <a:r>
              <a:rPr lang="en-US" sz="1800" dirty="0" smtClean="0"/>
              <a:t> with G.8031 P2P EC SNCP functionality</a:t>
            </a:r>
          </a:p>
          <a:p>
            <a:pPr marL="531813" lvl="1" indent="-531813"/>
            <a:r>
              <a:rPr lang="en-US" sz="1600" dirty="0" smtClean="0"/>
              <a:t>1:1 selective bridge is supported (via per ISID BVID value control)</a:t>
            </a:r>
          </a:p>
          <a:p>
            <a:pPr marL="1023938" lvl="2" indent="-531813"/>
            <a:r>
              <a:rPr lang="en-US" sz="1400" dirty="0" smtClean="0"/>
              <a:t>1+1 permanent and 1:1 broadcast bridge is not supported</a:t>
            </a:r>
          </a:p>
          <a:p>
            <a:pPr marL="531813" lvl="1" indent="-531813"/>
            <a:r>
              <a:rPr lang="en-GB" sz="1600" dirty="0" smtClean="0"/>
              <a:t>Merging selector is supported (same as in TESI protection)</a:t>
            </a:r>
            <a:endParaRPr lang="en-US" sz="1600" dirty="0" smtClean="0"/>
          </a:p>
          <a:p>
            <a:pPr marL="531813" lvl="1" indent="-531813"/>
            <a:r>
              <a:rPr lang="en-GB" sz="1600" dirty="0" smtClean="0"/>
              <a:t>NOTE: TESI protection protects group of EC signals (group of </a:t>
            </a:r>
            <a:r>
              <a:rPr lang="en-GB" sz="1600" dirty="0" err="1" smtClean="0"/>
              <a:t>ISIDs</a:t>
            </a:r>
            <a:r>
              <a:rPr lang="en-GB" sz="1600" dirty="0" smtClean="0"/>
              <a:t>). G.8031 SNCP protects individual EC signals (individual ISID).</a:t>
            </a:r>
            <a:endParaRPr lang="en-US" sz="1600" dirty="0" smtClean="0"/>
          </a:p>
          <a:p>
            <a:pPr marL="0" indent="0"/>
            <a:r>
              <a:rPr lang="en-US" sz="1800" dirty="0" smtClean="0"/>
              <a:t>CBP is </a:t>
            </a:r>
            <a:r>
              <a:rPr lang="en-US" sz="1800" u="sng" dirty="0" smtClean="0"/>
              <a:t>extended</a:t>
            </a:r>
            <a:r>
              <a:rPr lang="en-US" sz="1800" dirty="0" smtClean="0"/>
              <a:t> with BSI SNCP MEP/MIP functionality to determine SF/SD status of W-BSI and P-BSI</a:t>
            </a:r>
          </a:p>
          <a:p>
            <a:pPr marL="0" indent="0"/>
            <a:r>
              <a:rPr lang="en-GB" sz="1800" dirty="0" smtClean="0"/>
              <a:t>W-BSI via BVLAN A and P-BSI via BVLAN B; BVLAN A and B must have route diversity</a:t>
            </a:r>
          </a:p>
          <a:p>
            <a:pPr marL="0" indent="0"/>
            <a:r>
              <a:rPr lang="en-GB" sz="1800" dirty="0" smtClean="0"/>
              <a:t>One or more BSI EC SNCP processes may be active on CBP (one is illustrated)</a:t>
            </a:r>
          </a:p>
          <a:p>
            <a:pPr marL="0" indent="0"/>
            <a:r>
              <a:rPr lang="en-GB" sz="1800" dirty="0" smtClean="0"/>
              <a:t>P BSI SNCP MEP provides access to APS messages</a:t>
            </a:r>
          </a:p>
          <a:p>
            <a:endParaRPr lang="en-US" sz="2000" dirty="0"/>
          </a:p>
        </p:txBody>
      </p:sp>
      <p:sp>
        <p:nvSpPr>
          <p:cNvPr id="186" name="Isosceles Triangle 185"/>
          <p:cNvSpPr/>
          <p:nvPr/>
        </p:nvSpPr>
        <p:spPr bwMode="auto">
          <a:xfrm flipV="1">
            <a:off x="2344658" y="3856484"/>
            <a:ext cx="288032" cy="216024"/>
          </a:xfrm>
          <a:prstGeom prst="triangle">
            <a:avLst/>
          </a:prstGeom>
          <a:solidFill>
            <a:srgbClr val="FFCC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519161" y="3568452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1519161" y="3280420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 rot="10800000" flipV="1">
            <a:off x="1519161" y="3856484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1519162" y="1912268"/>
            <a:ext cx="208823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1519161" y="2488332"/>
            <a:ext cx="208823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1519161" y="2704356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1519163" y="2200300"/>
            <a:ext cx="208823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1519163" y="1480220"/>
            <a:ext cx="2088230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grpSp>
        <p:nvGrpSpPr>
          <p:cNvPr id="219" name="Group 195"/>
          <p:cNvGrpSpPr/>
          <p:nvPr/>
        </p:nvGrpSpPr>
        <p:grpSpPr>
          <a:xfrm rot="10800000">
            <a:off x="2455268" y="1912268"/>
            <a:ext cx="144016" cy="288032"/>
            <a:chOff x="2455267" y="4576564"/>
            <a:chExt cx="144016" cy="288032"/>
          </a:xfrm>
        </p:grpSpPr>
        <p:cxnSp>
          <p:nvCxnSpPr>
            <p:cNvPr id="241" name="Straight Connector 240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Straight Connector 241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0" name="TextBox 219"/>
          <p:cNvSpPr txBox="1"/>
          <p:nvPr/>
        </p:nvSpPr>
        <p:spPr>
          <a:xfrm>
            <a:off x="727075" y="3918620"/>
            <a:ext cx="722955" cy="153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BSI SP MEP</a:t>
            </a:r>
            <a:endParaRPr lang="en-GB" sz="1000" b="0" dirty="0"/>
          </a:p>
        </p:txBody>
      </p:sp>
      <p:sp>
        <p:nvSpPr>
          <p:cNvPr id="221" name="Isosceles Triangle 220"/>
          <p:cNvSpPr/>
          <p:nvPr/>
        </p:nvSpPr>
        <p:spPr bwMode="auto">
          <a:xfrm>
            <a:off x="2311251" y="2200300"/>
            <a:ext cx="288032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1519163" y="1696244"/>
            <a:ext cx="20882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1519161" y="4144516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3" name="Straight Connector 242"/>
          <p:cNvCxnSpPr/>
          <p:nvPr/>
        </p:nvCxnSpPr>
        <p:spPr bwMode="auto">
          <a:xfrm flipH="1">
            <a:off x="2488677" y="2920380"/>
            <a:ext cx="259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Flowchart: Delay 205"/>
          <p:cNvSpPr/>
          <p:nvPr/>
        </p:nvSpPr>
        <p:spPr bwMode="auto">
          <a:xfrm rot="5400000">
            <a:off x="2416666" y="3568452"/>
            <a:ext cx="144016" cy="288032"/>
          </a:xfrm>
          <a:prstGeom prst="flowChartDelay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Flowchart: Delay 206"/>
          <p:cNvSpPr/>
          <p:nvPr/>
        </p:nvSpPr>
        <p:spPr bwMode="auto">
          <a:xfrm rot="16200000" flipV="1">
            <a:off x="2416666" y="3280420"/>
            <a:ext cx="144016" cy="288032"/>
          </a:xfrm>
          <a:prstGeom prst="flowChartDelay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rot="10800000" flipV="1">
            <a:off x="1519163" y="2992388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367035" y="3064396"/>
            <a:ext cx="1115690" cy="153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BSI UNI/ENNI MEP</a:t>
            </a:r>
            <a:endParaRPr lang="en-GB" sz="1000" b="0" dirty="0"/>
          </a:p>
        </p:txBody>
      </p:sp>
      <p:sp>
        <p:nvSpPr>
          <p:cNvPr id="276" name="Rectangle 275"/>
          <p:cNvSpPr/>
          <p:nvPr/>
        </p:nvSpPr>
        <p:spPr bwMode="auto">
          <a:xfrm>
            <a:off x="1519163" y="4936604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273298" y="1480220"/>
            <a:ext cx="4794002" cy="5832648"/>
            <a:chOff x="273298" y="1480220"/>
            <a:chExt cx="4794002" cy="5832648"/>
          </a:xfrm>
        </p:grpSpPr>
        <p:sp>
          <p:nvSpPr>
            <p:cNvPr id="213" name="TextBox 212"/>
            <p:cNvSpPr txBox="1"/>
            <p:nvPr/>
          </p:nvSpPr>
          <p:spPr>
            <a:xfrm>
              <a:off x="2311251" y="4432548"/>
              <a:ext cx="110608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N</a:t>
              </a:r>
              <a:endParaRPr lang="en-GB" sz="12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273298" y="6150868"/>
              <a:ext cx="1194238" cy="1538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US" sz="1000" b="0" dirty="0" smtClean="0"/>
                <a:t>W/P-BSI SNCP MEP</a:t>
              </a:r>
              <a:endParaRPr lang="en-GB" sz="1000" b="0" dirty="0"/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2599283" y="5224636"/>
              <a:ext cx="1008112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6.18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0" name="Rectangle 269"/>
            <p:cNvSpPr/>
            <p:nvPr/>
          </p:nvSpPr>
          <p:spPr bwMode="auto">
            <a:xfrm>
              <a:off x="1519163" y="5224636"/>
              <a:ext cx="936104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6.18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599283" y="5512668"/>
              <a:ext cx="1008112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19.3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2599283" y="5800700"/>
              <a:ext cx="1008112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19.3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599283" y="6088732"/>
              <a:ext cx="1008112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2599283" y="6376764"/>
              <a:ext cx="1008112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6.18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1519163" y="5512668"/>
              <a:ext cx="936104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19.3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1519163" y="5800700"/>
              <a:ext cx="936104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19.3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519163" y="6088732"/>
              <a:ext cx="936104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19.2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1519163" y="6376764"/>
              <a:ext cx="936104" cy="2880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50" dirty="0" smtClean="0">
                  <a:latin typeface="Arial" charset="0"/>
                </a:rPr>
                <a:t>6.18</a:t>
              </a:r>
              <a:endParaRPr kumimoji="0" lang="en-GB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 bwMode="auto">
            <a:xfrm>
              <a:off x="2815307" y="4864596"/>
              <a:ext cx="0" cy="158417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1735187" y="4864596"/>
              <a:ext cx="0" cy="158417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3" name="Flowchart: Delay 162"/>
            <p:cNvSpPr/>
            <p:nvPr/>
          </p:nvSpPr>
          <p:spPr bwMode="auto">
            <a:xfrm rot="16200000">
              <a:off x="1663179" y="5512668"/>
              <a:ext cx="144016" cy="288032"/>
            </a:xfrm>
            <a:prstGeom prst="flowChartDelay">
              <a:avLst/>
            </a:prstGeom>
            <a:solidFill>
              <a:srgbClr val="FFCC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5" name="Flowchart: Delay 164"/>
            <p:cNvSpPr/>
            <p:nvPr/>
          </p:nvSpPr>
          <p:spPr bwMode="auto">
            <a:xfrm rot="5400000" flipV="1">
              <a:off x="1663179" y="5800700"/>
              <a:ext cx="144016" cy="288032"/>
            </a:xfrm>
            <a:prstGeom prst="flowChartDelay">
              <a:avLst/>
            </a:prstGeom>
            <a:solidFill>
              <a:srgbClr val="FFCC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Isosceles Triangle 166"/>
            <p:cNvSpPr/>
            <p:nvPr/>
          </p:nvSpPr>
          <p:spPr bwMode="auto">
            <a:xfrm rot="10800000">
              <a:off x="1591171" y="6160740"/>
              <a:ext cx="288032" cy="216024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Flowchart: Delay 176"/>
            <p:cNvSpPr/>
            <p:nvPr/>
          </p:nvSpPr>
          <p:spPr bwMode="auto">
            <a:xfrm rot="16200000">
              <a:off x="2743299" y="5512668"/>
              <a:ext cx="144016" cy="288032"/>
            </a:xfrm>
            <a:prstGeom prst="flowChartDelay">
              <a:avLst/>
            </a:prstGeom>
            <a:solidFill>
              <a:srgbClr val="FFCC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Flowchart: Delay 178"/>
            <p:cNvSpPr/>
            <p:nvPr/>
          </p:nvSpPr>
          <p:spPr bwMode="auto">
            <a:xfrm rot="5400000" flipV="1">
              <a:off x="2743299" y="5800700"/>
              <a:ext cx="144016" cy="288032"/>
            </a:xfrm>
            <a:prstGeom prst="flowChartDelay">
              <a:avLst/>
            </a:prstGeom>
            <a:solidFill>
              <a:srgbClr val="FFCC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1" name="Isosceles Triangle 180"/>
            <p:cNvSpPr/>
            <p:nvPr/>
          </p:nvSpPr>
          <p:spPr bwMode="auto">
            <a:xfrm rot="10800000">
              <a:off x="2671291" y="6160740"/>
              <a:ext cx="288032" cy="216024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0" name="Rectangle 209"/>
            <p:cNvSpPr/>
            <p:nvPr/>
          </p:nvSpPr>
          <p:spPr bwMode="auto">
            <a:xfrm>
              <a:off x="1591171" y="4648572"/>
              <a:ext cx="165618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P2P EC SNCP</a:t>
              </a:r>
              <a:endPara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1539488" y="4779849"/>
              <a:ext cx="145874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W</a:t>
              </a:r>
              <a:endParaRPr lang="en-GB" sz="12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92391" y="4777200"/>
              <a:ext cx="102592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P</a:t>
              </a:r>
              <a:endParaRPr lang="en-GB" sz="1200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214" name="Straight Arrow Connector 213"/>
            <p:cNvCxnSpPr/>
            <p:nvPr/>
          </p:nvCxnSpPr>
          <p:spPr bwMode="auto">
            <a:xfrm flipV="1">
              <a:off x="1951211" y="4864596"/>
              <a:ext cx="0" cy="12961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5" name="Straight Arrow Connector 214"/>
            <p:cNvCxnSpPr/>
            <p:nvPr/>
          </p:nvCxnSpPr>
          <p:spPr bwMode="auto">
            <a:xfrm flipV="1">
              <a:off x="3031331" y="4864596"/>
              <a:ext cx="0" cy="12961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arrow"/>
            </a:ln>
            <a:effectLst/>
          </p:spPr>
        </p:cxnSp>
        <p:sp>
          <p:nvSpPr>
            <p:cNvPr id="216" name="TextBox 215"/>
            <p:cNvSpPr txBox="1"/>
            <p:nvPr/>
          </p:nvSpPr>
          <p:spPr>
            <a:xfrm rot="16200000">
              <a:off x="2847915" y="5607411"/>
              <a:ext cx="376705" cy="153888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000" b="0" dirty="0" smtClean="0">
                  <a:solidFill>
                    <a:schemeClr val="bg1"/>
                  </a:solidFill>
                </a:rPr>
                <a:t>SF/SD</a:t>
              </a:r>
              <a:endParaRPr lang="en-GB" sz="1000" b="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 rot="16200000">
              <a:off x="1757922" y="5607411"/>
              <a:ext cx="376705" cy="153888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000" b="0" dirty="0" smtClean="0">
                  <a:solidFill>
                    <a:schemeClr val="bg1"/>
                  </a:solidFill>
                </a:rPr>
                <a:t>SF/SD</a:t>
              </a:r>
              <a:endParaRPr lang="en-GB" sz="1000" b="0" dirty="0">
                <a:solidFill>
                  <a:schemeClr val="bg1"/>
                </a:solidFill>
              </a:endParaRPr>
            </a:p>
          </p:txBody>
        </p:sp>
        <p:cxnSp>
          <p:nvCxnSpPr>
            <p:cNvPr id="228" name="Straight Arrow Connector 227"/>
            <p:cNvCxnSpPr/>
            <p:nvPr/>
          </p:nvCxnSpPr>
          <p:spPr bwMode="auto">
            <a:xfrm flipH="1" flipV="1">
              <a:off x="3175347" y="4864596"/>
              <a:ext cx="8384" cy="12961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lgDash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29" name="TextBox 228"/>
            <p:cNvSpPr txBox="1"/>
            <p:nvPr/>
          </p:nvSpPr>
          <p:spPr>
            <a:xfrm rot="16200000">
              <a:off x="3061228" y="5596317"/>
              <a:ext cx="254878" cy="153888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000" b="0" dirty="0" smtClean="0">
                  <a:solidFill>
                    <a:schemeClr val="bg1"/>
                  </a:solidFill>
                </a:rPr>
                <a:t>APS</a:t>
              </a:r>
              <a:endParaRPr lang="en-GB" sz="1000" b="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 rot="5400000">
              <a:off x="3979535" y="4280886"/>
              <a:ext cx="18677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0" dirty="0" smtClean="0"/>
                <a:t>CBP with BSI SNCP</a:t>
              </a:r>
              <a:endParaRPr lang="en-GB" sz="1400" b="0" dirty="0"/>
            </a:p>
          </p:txBody>
        </p:sp>
        <p:sp>
          <p:nvSpPr>
            <p:cNvPr id="253" name="Right Brace 252"/>
            <p:cNvSpPr/>
            <p:nvPr/>
          </p:nvSpPr>
          <p:spPr bwMode="auto">
            <a:xfrm>
              <a:off x="3679403" y="5224636"/>
              <a:ext cx="144016" cy="144016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3823419" y="5512668"/>
              <a:ext cx="864096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b="0" i="1" dirty="0" smtClean="0">
                  <a:solidFill>
                    <a:srgbClr val="C00000"/>
                  </a:solidFill>
                </a:rPr>
                <a:t>Additional BSI MUX and  BSI MEP/MIP functions</a:t>
              </a:r>
              <a:endParaRPr lang="en-US" sz="1200" b="0" i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255" name="Right Brace 254"/>
            <p:cNvSpPr/>
            <p:nvPr/>
          </p:nvSpPr>
          <p:spPr bwMode="auto">
            <a:xfrm>
              <a:off x="4543499" y="1480220"/>
              <a:ext cx="288032" cy="5832648"/>
            </a:xfrm>
            <a:prstGeom prst="rightBrace">
              <a:avLst>
                <a:gd name="adj1" fmla="val 1236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56" name="Isosceles Triangle 255"/>
          <p:cNvSpPr/>
          <p:nvPr/>
        </p:nvSpPr>
        <p:spPr bwMode="auto">
          <a:xfrm>
            <a:off x="1951213" y="2992388"/>
            <a:ext cx="288032" cy="216024"/>
          </a:xfrm>
          <a:prstGeom prst="triangle">
            <a:avLst/>
          </a:prstGeom>
          <a:solidFill>
            <a:srgbClr val="FFCC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Isosceles Triangle 256"/>
          <p:cNvSpPr/>
          <p:nvPr/>
        </p:nvSpPr>
        <p:spPr bwMode="auto">
          <a:xfrm flipV="1">
            <a:off x="1951211" y="3856484"/>
            <a:ext cx="288032" cy="216024"/>
          </a:xfrm>
          <a:prstGeom prst="triangle">
            <a:avLst/>
          </a:prstGeom>
          <a:solidFill>
            <a:srgbClr val="FFCC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Flowchart: Delay 257"/>
          <p:cNvSpPr/>
          <p:nvPr/>
        </p:nvSpPr>
        <p:spPr bwMode="auto">
          <a:xfrm rot="5400000">
            <a:off x="2023219" y="3568452"/>
            <a:ext cx="144016" cy="288032"/>
          </a:xfrm>
          <a:prstGeom prst="flowChartDelay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Flowchart: Delay 258"/>
          <p:cNvSpPr/>
          <p:nvPr/>
        </p:nvSpPr>
        <p:spPr bwMode="auto">
          <a:xfrm rot="16200000" flipV="1">
            <a:off x="2023219" y="3280420"/>
            <a:ext cx="144016" cy="288032"/>
          </a:xfrm>
          <a:prstGeom prst="flowChartDelay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Isosceles Triangle 259"/>
          <p:cNvSpPr/>
          <p:nvPr/>
        </p:nvSpPr>
        <p:spPr bwMode="auto">
          <a:xfrm>
            <a:off x="2743299" y="2992388"/>
            <a:ext cx="288032" cy="216024"/>
          </a:xfrm>
          <a:prstGeom prst="triangle">
            <a:avLst/>
          </a:prstGeom>
          <a:solidFill>
            <a:srgbClr val="FFCC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Isosceles Triangle 260"/>
          <p:cNvSpPr/>
          <p:nvPr/>
        </p:nvSpPr>
        <p:spPr bwMode="auto">
          <a:xfrm flipV="1">
            <a:off x="2743297" y="3856484"/>
            <a:ext cx="288032" cy="216024"/>
          </a:xfrm>
          <a:prstGeom prst="triangle">
            <a:avLst/>
          </a:prstGeom>
          <a:solidFill>
            <a:srgbClr val="FFCC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Flowchart: Delay 261"/>
          <p:cNvSpPr/>
          <p:nvPr/>
        </p:nvSpPr>
        <p:spPr bwMode="auto">
          <a:xfrm rot="5400000">
            <a:off x="2815305" y="3568452"/>
            <a:ext cx="144016" cy="288032"/>
          </a:xfrm>
          <a:prstGeom prst="flowChartDelay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Flowchart: Delay 263"/>
          <p:cNvSpPr/>
          <p:nvPr/>
        </p:nvSpPr>
        <p:spPr bwMode="auto">
          <a:xfrm rot="16200000" flipV="1">
            <a:off x="2815305" y="3280420"/>
            <a:ext cx="144016" cy="288032"/>
          </a:xfrm>
          <a:prstGeom prst="flowChartDelay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159"/>
          <p:cNvSpPr/>
          <p:nvPr/>
        </p:nvSpPr>
        <p:spPr bwMode="auto">
          <a:xfrm>
            <a:off x="6271691" y="5008612"/>
            <a:ext cx="3888432" cy="19442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271691" y="2128292"/>
            <a:ext cx="3888432" cy="19442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5" name="Straight Connector 144"/>
          <p:cNvCxnSpPr/>
          <p:nvPr/>
        </p:nvCxnSpPr>
        <p:spPr bwMode="auto">
          <a:xfrm flipH="1" flipV="1">
            <a:off x="7063779" y="5898552"/>
            <a:ext cx="12961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 flipH="1" flipV="1">
            <a:off x="7063779" y="5863119"/>
            <a:ext cx="12961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Text Box 265"/>
          <p:cNvSpPr txBox="1">
            <a:spLocks noChangeArrowheads="1"/>
          </p:cNvSpPr>
          <p:nvPr/>
        </p:nvSpPr>
        <p:spPr bwMode="auto">
          <a:xfrm>
            <a:off x="8406359" y="5791939"/>
            <a:ext cx="1321716" cy="1692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Line 36"/>
          <p:cNvSpPr>
            <a:spLocks noChangeShapeType="1"/>
          </p:cNvSpPr>
          <p:nvPr/>
        </p:nvSpPr>
        <p:spPr bwMode="auto">
          <a:xfrm flipV="1">
            <a:off x="8548303" y="596679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2" name="TextBox 194"/>
          <p:cNvSpPr txBox="1">
            <a:spLocks noChangeArrowheads="1"/>
          </p:cNvSpPr>
          <p:nvPr/>
        </p:nvSpPr>
        <p:spPr bwMode="auto">
          <a:xfrm>
            <a:off x="8171034" y="6277699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153" name="Line 81"/>
          <p:cNvSpPr>
            <a:spLocks noChangeShapeType="1"/>
          </p:cNvSpPr>
          <p:nvPr/>
        </p:nvSpPr>
        <p:spPr bwMode="auto">
          <a:xfrm>
            <a:off x="9080003" y="541853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4" name="Line 81"/>
          <p:cNvSpPr>
            <a:spLocks noChangeShapeType="1"/>
          </p:cNvSpPr>
          <p:nvPr/>
        </p:nvSpPr>
        <p:spPr bwMode="auto">
          <a:xfrm>
            <a:off x="9584059" y="541853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5" name="TextBox 194"/>
          <p:cNvSpPr txBox="1">
            <a:spLocks noChangeArrowheads="1"/>
          </p:cNvSpPr>
          <p:nvPr/>
        </p:nvSpPr>
        <p:spPr bwMode="auto">
          <a:xfrm>
            <a:off x="8766588" y="5008612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W</a:t>
            </a:r>
          </a:p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</p:txBody>
      </p:sp>
      <p:sp>
        <p:nvSpPr>
          <p:cNvPr id="156" name="TextBox 194"/>
          <p:cNvSpPr txBox="1">
            <a:spLocks noChangeArrowheads="1"/>
          </p:cNvSpPr>
          <p:nvPr/>
        </p:nvSpPr>
        <p:spPr bwMode="auto">
          <a:xfrm>
            <a:off x="9296027" y="5008612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P</a:t>
            </a:r>
          </a:p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  <a:endParaRPr lang="en-GB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G.8031 P2P EC SNCP Architecture</a:t>
            </a:r>
            <a:endParaRPr lang="en-US" dirty="0"/>
          </a:p>
        </p:txBody>
      </p:sp>
      <p:sp>
        <p:nvSpPr>
          <p:cNvPr id="16" name="Line 83"/>
          <p:cNvSpPr>
            <a:spLocks noChangeShapeType="1"/>
          </p:cNvSpPr>
          <p:nvPr/>
        </p:nvSpPr>
        <p:spPr bwMode="auto">
          <a:xfrm>
            <a:off x="7652419" y="25603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7783859" y="3398540"/>
            <a:ext cx="0" cy="22581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7495827" y="3398540"/>
            <a:ext cx="0" cy="22581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3" name="Text Box 267"/>
          <p:cNvSpPr txBox="1">
            <a:spLocks noChangeArrowheads="1"/>
          </p:cNvSpPr>
          <p:nvPr/>
        </p:nvSpPr>
        <p:spPr bwMode="auto">
          <a:xfrm>
            <a:off x="6830199" y="2344896"/>
            <a:ext cx="881652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Normal (N)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9003" y="7672908"/>
            <a:ext cx="409246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CTRL: Control, SF: Signal Fail, SD: Signal Degrade</a:t>
            </a:r>
            <a:endParaRPr lang="en-US" sz="1400" b="0" dirty="0" smtClean="0"/>
          </a:p>
        </p:txBody>
      </p:sp>
      <p:sp>
        <p:nvSpPr>
          <p:cNvPr id="119" name="AutoShape 33"/>
          <p:cNvSpPr>
            <a:spLocks noChangeArrowheads="1"/>
          </p:cNvSpPr>
          <p:nvPr/>
        </p:nvSpPr>
        <p:spPr bwMode="auto">
          <a:xfrm rot="10800000" flipV="1">
            <a:off x="7423820" y="5682579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 algn="ctr">
              <a:buFont typeface="Times New Roman" pitchFamily="18" charset="0"/>
              <a:buNone/>
            </a:pPr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Bridge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Line 35"/>
          <p:cNvSpPr>
            <a:spLocks noChangeShapeType="1"/>
          </p:cNvSpPr>
          <p:nvPr/>
        </p:nvSpPr>
        <p:spPr bwMode="auto">
          <a:xfrm rot="10800000" flipV="1">
            <a:off x="7629178" y="613977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28" name="Text Box 265"/>
          <p:cNvSpPr txBox="1">
            <a:spLocks noChangeArrowheads="1"/>
          </p:cNvSpPr>
          <p:nvPr/>
        </p:nvSpPr>
        <p:spPr bwMode="auto">
          <a:xfrm rot="5400000">
            <a:off x="7133050" y="4403207"/>
            <a:ext cx="1020857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Working (W)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 Box 266"/>
          <p:cNvSpPr txBox="1">
            <a:spLocks noChangeArrowheads="1"/>
          </p:cNvSpPr>
          <p:nvPr/>
        </p:nvSpPr>
        <p:spPr bwMode="auto">
          <a:xfrm rot="5400000">
            <a:off x="7430623" y="4380670"/>
            <a:ext cx="1065933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Protection (P)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1" name="Straight Connector 140"/>
          <p:cNvCxnSpPr/>
          <p:nvPr/>
        </p:nvCxnSpPr>
        <p:spPr bwMode="auto">
          <a:xfrm flipH="1">
            <a:off x="7063779" y="3129089"/>
            <a:ext cx="12961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7063779" y="3164522"/>
            <a:ext cx="12961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265"/>
          <p:cNvSpPr txBox="1">
            <a:spLocks noChangeArrowheads="1"/>
          </p:cNvSpPr>
          <p:nvPr/>
        </p:nvSpPr>
        <p:spPr bwMode="auto">
          <a:xfrm>
            <a:off x="8406359" y="3066425"/>
            <a:ext cx="1321716" cy="1692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Line 36"/>
          <p:cNvSpPr>
            <a:spLocks noChangeShapeType="1"/>
          </p:cNvSpPr>
          <p:nvPr/>
        </p:nvSpPr>
        <p:spPr bwMode="auto">
          <a:xfrm>
            <a:off x="8548303" y="3228102"/>
            <a:ext cx="0" cy="257259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2" name="Line 81"/>
          <p:cNvSpPr>
            <a:spLocks noChangeShapeType="1"/>
          </p:cNvSpPr>
          <p:nvPr/>
        </p:nvSpPr>
        <p:spPr bwMode="auto">
          <a:xfrm flipV="1">
            <a:off x="8620311" y="3228102"/>
            <a:ext cx="0" cy="257259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3" name="TextBox 194"/>
          <p:cNvSpPr txBox="1">
            <a:spLocks noChangeArrowheads="1"/>
          </p:cNvSpPr>
          <p:nvPr/>
        </p:nvSpPr>
        <p:spPr bwMode="auto">
          <a:xfrm rot="16200000">
            <a:off x="7076818" y="4373579"/>
            <a:ext cx="273664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Automatic Protection Switching (APS)</a:t>
            </a:r>
            <a:endParaRPr lang="en-GB" sz="1100" dirty="0"/>
          </a:p>
        </p:txBody>
      </p:sp>
      <p:sp>
        <p:nvSpPr>
          <p:cNvPr id="134" name="Line 36"/>
          <p:cNvSpPr>
            <a:spLocks noChangeShapeType="1"/>
          </p:cNvSpPr>
          <p:nvPr/>
        </p:nvSpPr>
        <p:spPr bwMode="auto">
          <a:xfrm>
            <a:off x="8548303" y="267984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5" name="TextBox 194"/>
          <p:cNvSpPr txBox="1">
            <a:spLocks noChangeArrowheads="1"/>
          </p:cNvSpPr>
          <p:nvPr/>
        </p:nvSpPr>
        <p:spPr bwMode="auto">
          <a:xfrm>
            <a:off x="8171034" y="2488332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136" name="Line 81"/>
          <p:cNvSpPr>
            <a:spLocks noChangeShapeType="1"/>
          </p:cNvSpPr>
          <p:nvPr/>
        </p:nvSpPr>
        <p:spPr bwMode="auto">
          <a:xfrm flipV="1">
            <a:off x="9080003" y="322810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7" name="Line 81"/>
          <p:cNvSpPr>
            <a:spLocks noChangeShapeType="1"/>
          </p:cNvSpPr>
          <p:nvPr/>
        </p:nvSpPr>
        <p:spPr bwMode="auto">
          <a:xfrm flipV="1">
            <a:off x="9584059" y="322810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8" name="TextBox 194"/>
          <p:cNvSpPr txBox="1">
            <a:spLocks noChangeArrowheads="1"/>
          </p:cNvSpPr>
          <p:nvPr/>
        </p:nvSpPr>
        <p:spPr bwMode="auto">
          <a:xfrm>
            <a:off x="8766588" y="3588142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139" name="TextBox 194"/>
          <p:cNvSpPr txBox="1">
            <a:spLocks noChangeArrowheads="1"/>
          </p:cNvSpPr>
          <p:nvPr/>
        </p:nvSpPr>
        <p:spPr bwMode="auto">
          <a:xfrm>
            <a:off x="9296027" y="3588142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157" name="Content Placeholder 15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GB" sz="2000" dirty="0" smtClean="0"/>
              <a:t>Two end points</a:t>
            </a:r>
          </a:p>
          <a:p>
            <a:pPr marL="0" indent="0"/>
            <a:r>
              <a:rPr lang="en-GB" sz="2000" dirty="0" smtClean="0"/>
              <a:t>Each end point includes Protection Bridge, Selector and SNCP Control processes</a:t>
            </a:r>
          </a:p>
          <a:p>
            <a:pPr marL="0" indent="0"/>
            <a:r>
              <a:rPr lang="en-GB" sz="2000" dirty="0" smtClean="0"/>
              <a:t>SNCP Control process controls status of Bridge and Selector processes</a:t>
            </a:r>
          </a:p>
          <a:p>
            <a:pPr marL="0" indent="0"/>
            <a:r>
              <a:rPr lang="en-GB" sz="2000" dirty="0" smtClean="0"/>
              <a:t>SNCP Control processes at both end points are synchronized via APS channel</a:t>
            </a:r>
          </a:p>
          <a:p>
            <a:pPr marL="0" indent="0"/>
            <a:r>
              <a:rPr lang="en-GB" sz="2000" dirty="0" smtClean="0"/>
              <a:t>SNCP Control process acts on SF, SD, APS and External Command (</a:t>
            </a:r>
            <a:r>
              <a:rPr lang="en-GB" sz="2000" dirty="0" err="1" smtClean="0"/>
              <a:t>Ext.CMD</a:t>
            </a:r>
            <a:r>
              <a:rPr lang="en-GB" sz="2000" dirty="0" smtClean="0"/>
              <a:t>) input signals</a:t>
            </a:r>
            <a:endParaRPr lang="en-US" sz="2000" dirty="0"/>
          </a:p>
        </p:txBody>
      </p:sp>
      <p:sp>
        <p:nvSpPr>
          <p:cNvPr id="13" name="AutoShape 80"/>
          <p:cNvSpPr>
            <a:spLocks noChangeArrowheads="1"/>
          </p:cNvSpPr>
          <p:nvPr/>
        </p:nvSpPr>
        <p:spPr bwMode="auto">
          <a:xfrm>
            <a:off x="7423819" y="294134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 algn="ctr">
              <a:buFont typeface="Times New Roman" pitchFamily="18" charset="0"/>
              <a:buNone/>
            </a:pPr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Selector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 Box 267"/>
          <p:cNvSpPr txBox="1">
            <a:spLocks noChangeArrowheads="1"/>
          </p:cNvSpPr>
          <p:nvPr/>
        </p:nvSpPr>
        <p:spPr bwMode="auto">
          <a:xfrm>
            <a:off x="6830199" y="6520780"/>
            <a:ext cx="881652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Normal (N)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AutoShape 33"/>
          <p:cNvSpPr>
            <a:spLocks noChangeArrowheads="1"/>
          </p:cNvSpPr>
          <p:nvPr/>
        </p:nvSpPr>
        <p:spPr bwMode="auto">
          <a:xfrm>
            <a:off x="6678587" y="294134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 algn="ctr">
              <a:buFont typeface="Times New Roman" pitchFamily="18" charset="0"/>
              <a:buNone/>
            </a:pPr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Bridge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Line 35"/>
          <p:cNvSpPr>
            <a:spLocks noChangeShapeType="1"/>
          </p:cNvSpPr>
          <p:nvPr/>
        </p:nvSpPr>
        <p:spPr bwMode="auto">
          <a:xfrm flipV="1">
            <a:off x="6907187" y="25603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7059587" y="3398540"/>
            <a:ext cx="0" cy="22581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7" name="Line 36"/>
          <p:cNvSpPr>
            <a:spLocks noChangeShapeType="1"/>
          </p:cNvSpPr>
          <p:nvPr/>
        </p:nvSpPr>
        <p:spPr bwMode="auto">
          <a:xfrm flipV="1">
            <a:off x="6775747" y="3398540"/>
            <a:ext cx="0" cy="22581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1" name="Text Box 265"/>
          <p:cNvSpPr txBox="1">
            <a:spLocks noChangeArrowheads="1"/>
          </p:cNvSpPr>
          <p:nvPr/>
        </p:nvSpPr>
        <p:spPr bwMode="auto">
          <a:xfrm rot="16200000">
            <a:off x="6123481" y="4462469"/>
            <a:ext cx="1020857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Working (W)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 Box 266"/>
          <p:cNvSpPr txBox="1">
            <a:spLocks noChangeArrowheads="1"/>
          </p:cNvSpPr>
          <p:nvPr/>
        </p:nvSpPr>
        <p:spPr bwMode="auto">
          <a:xfrm rot="16200000">
            <a:off x="6388975" y="4439931"/>
            <a:ext cx="1065933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Protection (P)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AutoShape 80"/>
          <p:cNvSpPr>
            <a:spLocks noChangeArrowheads="1"/>
          </p:cNvSpPr>
          <p:nvPr/>
        </p:nvSpPr>
        <p:spPr bwMode="auto">
          <a:xfrm rot="10800000" flipV="1">
            <a:off x="6670204" y="5682579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 algn="ctr">
              <a:buFont typeface="Times New Roman" pitchFamily="18" charset="0"/>
              <a:buNone/>
            </a:pPr>
            <a:r>
              <a:rPr lang="en-GB" sz="1200" b="1" dirty="0" smtClean="0">
                <a:latin typeface="Times New Roman" pitchFamily="18" charset="0"/>
                <a:cs typeface="Times New Roman" pitchFamily="18" charset="0"/>
              </a:rPr>
              <a:t>Selector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Line 83"/>
          <p:cNvSpPr>
            <a:spLocks noChangeShapeType="1"/>
          </p:cNvSpPr>
          <p:nvPr/>
        </p:nvSpPr>
        <p:spPr bwMode="auto">
          <a:xfrm rot="10800000">
            <a:off x="6883946" y="613977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1" name="Isosceles Triangle 160"/>
          <p:cNvSpPr/>
          <p:nvPr/>
        </p:nvSpPr>
        <p:spPr bwMode="auto">
          <a:xfrm>
            <a:off x="6631731" y="5296644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Isosceles Triangle 161"/>
          <p:cNvSpPr/>
          <p:nvPr/>
        </p:nvSpPr>
        <p:spPr bwMode="auto">
          <a:xfrm>
            <a:off x="6919763" y="5296644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7351811" y="5296644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Isosceles Triangle 163"/>
          <p:cNvSpPr/>
          <p:nvPr/>
        </p:nvSpPr>
        <p:spPr bwMode="auto">
          <a:xfrm>
            <a:off x="7639843" y="5296644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Line 81"/>
          <p:cNvSpPr>
            <a:spLocks noChangeShapeType="1"/>
          </p:cNvSpPr>
          <p:nvPr/>
        </p:nvSpPr>
        <p:spPr bwMode="auto">
          <a:xfrm flipV="1">
            <a:off x="7783859" y="1670348"/>
            <a:ext cx="0" cy="225814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6" name="Isosceles Triangle 165"/>
          <p:cNvSpPr/>
          <p:nvPr/>
        </p:nvSpPr>
        <p:spPr bwMode="auto">
          <a:xfrm flipV="1">
            <a:off x="6631731" y="3568452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Isosceles Triangle 166"/>
          <p:cNvSpPr/>
          <p:nvPr/>
        </p:nvSpPr>
        <p:spPr bwMode="auto">
          <a:xfrm flipV="1">
            <a:off x="6919763" y="3568452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Isosceles Triangle 167"/>
          <p:cNvSpPr/>
          <p:nvPr/>
        </p:nvSpPr>
        <p:spPr bwMode="auto">
          <a:xfrm flipV="1">
            <a:off x="7351811" y="3568452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Isosceles Triangle 168"/>
          <p:cNvSpPr/>
          <p:nvPr/>
        </p:nvSpPr>
        <p:spPr bwMode="auto">
          <a:xfrm flipV="1">
            <a:off x="7639843" y="3568452"/>
            <a:ext cx="288032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298306" y="3640460"/>
            <a:ext cx="33342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b="0" dirty="0" smtClean="0"/>
              <a:t>MEP</a:t>
            </a:r>
            <a:endParaRPr lang="en-US" sz="1200" b="0" dirty="0" smtClean="0"/>
          </a:p>
        </p:txBody>
      </p:sp>
      <p:sp>
        <p:nvSpPr>
          <p:cNvPr id="171" name="TextBox 170"/>
          <p:cNvSpPr txBox="1"/>
          <p:nvPr/>
        </p:nvSpPr>
        <p:spPr>
          <a:xfrm>
            <a:off x="6298306" y="5296644"/>
            <a:ext cx="33342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b="0" dirty="0" smtClean="0"/>
              <a:t>MEP</a:t>
            </a:r>
            <a:endParaRPr lang="en-US" sz="1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/>
          <p:nvPr/>
        </p:nvCxnSpPr>
        <p:spPr bwMode="auto">
          <a:xfrm>
            <a:off x="1807195" y="3208412"/>
            <a:ext cx="0" cy="21602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663179" y="3208412"/>
            <a:ext cx="0" cy="21602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Protection Switching SF, SD, APS access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G.8021 MEP </a:t>
            </a:r>
          </a:p>
          <a:p>
            <a:pPr marL="531813" lvl="1" indent="-531813"/>
            <a:r>
              <a:rPr lang="en-GB" dirty="0" smtClean="0"/>
              <a:t>Generates Signal Fail (SF) and Signal Degrade (SD) parameters</a:t>
            </a:r>
          </a:p>
          <a:p>
            <a:pPr marL="531813" lvl="1" indent="-531813"/>
            <a:r>
              <a:rPr lang="en-GB" dirty="0" smtClean="0"/>
              <a:t>Extracts the Automatic Protection Switching (APS) messages from the VLAN</a:t>
            </a:r>
          </a:p>
          <a:p>
            <a:pPr marL="531813" lvl="1" indent="-531813"/>
            <a:r>
              <a:rPr lang="en-GB" dirty="0" smtClean="0"/>
              <a:t>Inserts APS messages into the VLAN</a:t>
            </a:r>
          </a:p>
          <a:p>
            <a:pPr marL="531813" lvl="1" indent="-531813"/>
            <a:r>
              <a:rPr lang="en-GB" dirty="0" smtClean="0"/>
              <a:t>Linear APS messages are specified in ITU-T Y.1731 (</a:t>
            </a:r>
            <a:r>
              <a:rPr lang="en-GB" dirty="0" err="1" smtClean="0"/>
              <a:t>OpCode</a:t>
            </a:r>
            <a:r>
              <a:rPr lang="en-GB" dirty="0" smtClean="0"/>
              <a:t>=39) and G.8031 (PDU format)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2815307" y="2704356"/>
            <a:ext cx="0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239243" y="4000500"/>
            <a:ext cx="5760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095227" y="4144516"/>
            <a:ext cx="10081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3103339" y="2704356"/>
            <a:ext cx="0" cy="1440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1951211" y="4504556"/>
            <a:ext cx="15841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3391371" y="2704356"/>
            <a:ext cx="0" cy="16561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Isosceles Triangle 4"/>
          <p:cNvSpPr/>
          <p:nvPr/>
        </p:nvSpPr>
        <p:spPr bwMode="auto">
          <a:xfrm flipV="1">
            <a:off x="1087115" y="3712468"/>
            <a:ext cx="1296144" cy="1224136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TextBox 194"/>
          <p:cNvSpPr txBox="1">
            <a:spLocks noChangeArrowheads="1"/>
          </p:cNvSpPr>
          <p:nvPr/>
        </p:nvSpPr>
        <p:spPr bwMode="auto">
          <a:xfrm>
            <a:off x="3247355" y="2416324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400" dirty="0"/>
              <a:t>APS</a:t>
            </a:r>
            <a:endParaRPr lang="en-GB" sz="1400" dirty="0"/>
          </a:p>
        </p:txBody>
      </p:sp>
      <p:sp>
        <p:nvSpPr>
          <p:cNvPr id="31" name="TextBox 194"/>
          <p:cNvSpPr txBox="1">
            <a:spLocks noChangeArrowheads="1"/>
          </p:cNvSpPr>
          <p:nvPr/>
        </p:nvSpPr>
        <p:spPr bwMode="auto">
          <a:xfrm>
            <a:off x="2590340" y="2416324"/>
            <a:ext cx="7633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400" dirty="0" smtClean="0"/>
              <a:t>SF  SD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10618" y="3784476"/>
            <a:ext cx="75661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G.8021</a:t>
            </a:r>
          </a:p>
          <a:p>
            <a:pPr algn="ctr"/>
            <a:r>
              <a:rPr lang="en-GB" sz="1800" b="0" dirty="0" smtClean="0"/>
              <a:t>MEP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023219" y="4360540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3535387" y="2776364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588092" y="2920380"/>
            <a:ext cx="33021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600" b="0" dirty="0" smtClean="0"/>
              <a:t>ISS</a:t>
            </a:r>
            <a:endParaRPr lang="en-US" sz="1600" b="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1588092" y="5440660"/>
            <a:ext cx="33021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600" b="0" dirty="0" smtClean="0"/>
              <a:t>ISS</a:t>
            </a:r>
            <a:endParaRPr lang="en-US" sz="1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G.8031 P2P EC SNCP Architectures</a:t>
            </a:r>
            <a:br>
              <a:rPr lang="en-GB" dirty="0" smtClean="0"/>
            </a:br>
            <a:r>
              <a:rPr lang="en-GB" sz="2400" dirty="0" smtClean="0"/>
              <a:t>“Protection Bridge” &amp; “Protection Selector”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1866901"/>
            <a:ext cx="2857972" cy="263765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GB" sz="2000" dirty="0" smtClean="0"/>
              <a:t>Two “Protection Selector” types</a:t>
            </a:r>
          </a:p>
          <a:p>
            <a:pPr marL="358775" lvl="1" indent="-358775"/>
            <a:r>
              <a:rPr lang="en-GB" sz="1600" dirty="0" smtClean="0"/>
              <a:t>Two implementations, same behaviour</a:t>
            </a:r>
          </a:p>
          <a:p>
            <a:pPr marL="0" indent="0"/>
            <a:r>
              <a:rPr lang="en-GB" sz="2000" dirty="0" smtClean="0"/>
              <a:t>Three “Protection Bridge” types</a:t>
            </a:r>
          </a:p>
          <a:p>
            <a:pPr marL="358775" lvl="1" indent="-358775"/>
            <a:r>
              <a:rPr lang="en-GB" sz="1600" dirty="0" smtClean="0"/>
              <a:t>All have different behaviour</a:t>
            </a:r>
          </a:p>
          <a:p>
            <a:pPr marL="0" indent="0"/>
            <a:endParaRPr lang="en-GB" sz="2000" dirty="0" smtClean="0"/>
          </a:p>
        </p:txBody>
      </p:sp>
      <p:sp>
        <p:nvSpPr>
          <p:cNvPr id="297" name="Content Placeholder 296"/>
          <p:cNvSpPr>
            <a:spLocks noGrp="1"/>
          </p:cNvSpPr>
          <p:nvPr>
            <p:ph sz="half" idx="2"/>
          </p:nvPr>
        </p:nvSpPr>
        <p:spPr>
          <a:xfrm>
            <a:off x="3679404" y="4720580"/>
            <a:ext cx="2880319" cy="2637656"/>
          </a:xfrm>
          <a:ln>
            <a:solidFill>
              <a:schemeClr val="tx1"/>
            </a:solidFill>
          </a:ln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ct val="70000"/>
              </a:spcBef>
              <a:buNone/>
            </a:pPr>
            <a:r>
              <a:rPr lang="en-GB" sz="2000" b="1" dirty="0" smtClean="0">
                <a:cs typeface="+mn-cs"/>
              </a:rPr>
              <a:t>1:1 selective bridge</a:t>
            </a:r>
          </a:p>
          <a:p>
            <a:endParaRPr lang="en-US" sz="2400" dirty="0"/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1599555" y="60571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23"/>
          <p:cNvSpPr>
            <a:spLocks noChangeShapeType="1"/>
          </p:cNvSpPr>
          <p:nvPr/>
        </p:nvSpPr>
        <p:spPr bwMode="auto">
          <a:xfrm>
            <a:off x="1828155" y="56761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1980555" y="65143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>
            <a:off x="1675755" y="65143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 flipH="1">
            <a:off x="1675755" y="6057150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>
            <a:off x="1828155" y="6057150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" name="AutoShape 80"/>
          <p:cNvSpPr>
            <a:spLocks noChangeArrowheads="1"/>
          </p:cNvSpPr>
          <p:nvPr/>
        </p:nvSpPr>
        <p:spPr bwMode="auto">
          <a:xfrm>
            <a:off x="4831853" y="6010819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5212853" y="646801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4908053" y="646801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" name="Line 83"/>
          <p:cNvSpPr>
            <a:spLocks noChangeShapeType="1"/>
          </p:cNvSpPr>
          <p:nvPr/>
        </p:nvSpPr>
        <p:spPr bwMode="auto">
          <a:xfrm>
            <a:off x="5060453" y="562981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7" name="Line 84"/>
          <p:cNvSpPr>
            <a:spLocks noChangeShapeType="1"/>
          </p:cNvSpPr>
          <p:nvPr/>
        </p:nvSpPr>
        <p:spPr bwMode="auto">
          <a:xfrm flipH="1">
            <a:off x="4908053" y="6239419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8" name="Line 85"/>
          <p:cNvSpPr>
            <a:spLocks noChangeShapeType="1"/>
          </p:cNvSpPr>
          <p:nvPr/>
        </p:nvSpPr>
        <p:spPr bwMode="auto">
          <a:xfrm>
            <a:off x="5212853" y="6239419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" name="Line 87"/>
          <p:cNvSpPr>
            <a:spLocks noChangeShapeType="1"/>
          </p:cNvSpPr>
          <p:nvPr/>
        </p:nvSpPr>
        <p:spPr bwMode="auto">
          <a:xfrm flipV="1">
            <a:off x="4984253" y="6010819"/>
            <a:ext cx="7620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" name="AutoShape 88"/>
          <p:cNvSpPr>
            <a:spLocks noChangeArrowheads="1"/>
          </p:cNvSpPr>
          <p:nvPr/>
        </p:nvSpPr>
        <p:spPr bwMode="auto">
          <a:xfrm>
            <a:off x="7994636" y="605906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89"/>
          <p:cNvSpPr>
            <a:spLocks noChangeShapeType="1"/>
          </p:cNvSpPr>
          <p:nvPr/>
        </p:nvSpPr>
        <p:spPr bwMode="auto">
          <a:xfrm>
            <a:off x="8375636" y="65162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2" name="Line 90"/>
          <p:cNvSpPr>
            <a:spLocks noChangeShapeType="1"/>
          </p:cNvSpPr>
          <p:nvPr/>
        </p:nvSpPr>
        <p:spPr bwMode="auto">
          <a:xfrm>
            <a:off x="8070836" y="65162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3" name="Line 91"/>
          <p:cNvSpPr>
            <a:spLocks noChangeShapeType="1"/>
          </p:cNvSpPr>
          <p:nvPr/>
        </p:nvSpPr>
        <p:spPr bwMode="auto">
          <a:xfrm>
            <a:off x="8223236" y="56780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4" name="Line 92"/>
          <p:cNvSpPr>
            <a:spLocks noChangeShapeType="1"/>
          </p:cNvSpPr>
          <p:nvPr/>
        </p:nvSpPr>
        <p:spPr bwMode="auto">
          <a:xfrm flipH="1">
            <a:off x="8070836" y="628766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5" name="Line 93"/>
          <p:cNvSpPr>
            <a:spLocks noChangeShapeType="1"/>
          </p:cNvSpPr>
          <p:nvPr/>
        </p:nvSpPr>
        <p:spPr bwMode="auto">
          <a:xfrm>
            <a:off x="8375636" y="628766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" name="Line 94"/>
          <p:cNvSpPr>
            <a:spLocks noChangeShapeType="1"/>
          </p:cNvSpPr>
          <p:nvPr/>
        </p:nvSpPr>
        <p:spPr bwMode="auto">
          <a:xfrm flipV="1">
            <a:off x="8070836" y="6059060"/>
            <a:ext cx="15240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7" name="Line 110"/>
          <p:cNvSpPr>
            <a:spLocks noChangeShapeType="1"/>
          </p:cNvSpPr>
          <p:nvPr/>
        </p:nvSpPr>
        <p:spPr bwMode="auto">
          <a:xfrm flipH="1" flipV="1">
            <a:off x="8223236" y="6059060"/>
            <a:ext cx="7620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1" name="Text Box 268"/>
          <p:cNvSpPr txBox="1">
            <a:spLocks noChangeArrowheads="1"/>
          </p:cNvSpPr>
          <p:nvPr/>
        </p:nvSpPr>
        <p:spPr bwMode="auto">
          <a:xfrm>
            <a:off x="4714378" y="6579144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69"/>
          <p:cNvSpPr txBox="1">
            <a:spLocks noChangeArrowheads="1"/>
          </p:cNvSpPr>
          <p:nvPr/>
        </p:nvSpPr>
        <p:spPr bwMode="auto">
          <a:xfrm>
            <a:off x="5247778" y="6580732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70"/>
          <p:cNvSpPr txBox="1">
            <a:spLocks noChangeArrowheads="1"/>
          </p:cNvSpPr>
          <p:nvPr/>
        </p:nvSpPr>
        <p:spPr bwMode="auto">
          <a:xfrm>
            <a:off x="5087441" y="5680619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71"/>
          <p:cNvSpPr txBox="1">
            <a:spLocks noChangeArrowheads="1"/>
          </p:cNvSpPr>
          <p:nvPr/>
        </p:nvSpPr>
        <p:spPr bwMode="auto">
          <a:xfrm>
            <a:off x="7842236" y="662738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72"/>
          <p:cNvSpPr txBox="1">
            <a:spLocks noChangeArrowheads="1"/>
          </p:cNvSpPr>
          <p:nvPr/>
        </p:nvSpPr>
        <p:spPr bwMode="auto">
          <a:xfrm>
            <a:off x="8429611" y="6627385"/>
            <a:ext cx="98425" cy="192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273"/>
          <p:cNvSpPr txBox="1">
            <a:spLocks noChangeArrowheads="1"/>
          </p:cNvSpPr>
          <p:nvPr/>
        </p:nvSpPr>
        <p:spPr bwMode="auto">
          <a:xfrm>
            <a:off x="8254986" y="5728860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268"/>
          <p:cNvSpPr txBox="1">
            <a:spLocks noChangeArrowheads="1"/>
          </p:cNvSpPr>
          <p:nvPr/>
        </p:nvSpPr>
        <p:spPr bwMode="auto">
          <a:xfrm>
            <a:off x="1447155" y="6590550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269"/>
          <p:cNvSpPr txBox="1">
            <a:spLocks noChangeArrowheads="1"/>
          </p:cNvSpPr>
          <p:nvPr/>
        </p:nvSpPr>
        <p:spPr bwMode="auto">
          <a:xfrm>
            <a:off x="2034530" y="6590550"/>
            <a:ext cx="98425" cy="192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270"/>
          <p:cNvSpPr txBox="1">
            <a:spLocks noChangeArrowheads="1"/>
          </p:cNvSpPr>
          <p:nvPr/>
        </p:nvSpPr>
        <p:spPr bwMode="auto">
          <a:xfrm>
            <a:off x="1877368" y="5752350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" name="Content Placeholder 4"/>
          <p:cNvSpPr txBox="1">
            <a:spLocks/>
          </p:cNvSpPr>
          <p:nvPr/>
        </p:nvSpPr>
        <p:spPr>
          <a:xfrm>
            <a:off x="511051" y="4720580"/>
            <a:ext cx="2880320" cy="263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1+1 permanent bridge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9" name="Content Placeholder 296"/>
          <p:cNvSpPr txBox="1">
            <a:spLocks/>
          </p:cNvSpPr>
          <p:nvPr/>
        </p:nvSpPr>
        <p:spPr>
          <a:xfrm>
            <a:off x="6847756" y="4720580"/>
            <a:ext cx="2880319" cy="263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lvl="0" indent="-342900">
              <a:spcBef>
                <a:spcPct val="70000"/>
              </a:spcBef>
              <a:defRPr/>
            </a:pPr>
            <a:r>
              <a:rPr lang="en-GB" sz="2000" kern="0" dirty="0" smtClean="0"/>
              <a:t>1:1 broadcast bridge</a:t>
            </a:r>
            <a:endParaRPr lang="en-US" sz="2000" kern="0" dirty="0" smtClean="0"/>
          </a:p>
        </p:txBody>
      </p:sp>
      <p:sp>
        <p:nvSpPr>
          <p:cNvPr id="73" name="AutoShape 33"/>
          <p:cNvSpPr>
            <a:spLocks noChangeArrowheads="1"/>
          </p:cNvSpPr>
          <p:nvPr/>
        </p:nvSpPr>
        <p:spPr bwMode="auto">
          <a:xfrm flipV="1">
            <a:off x="8129747" y="3234308"/>
            <a:ext cx="457200" cy="482618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Line 34"/>
          <p:cNvSpPr>
            <a:spLocks noChangeShapeType="1"/>
          </p:cNvSpPr>
          <p:nvPr/>
        </p:nvSpPr>
        <p:spPr bwMode="auto">
          <a:xfrm flipV="1">
            <a:off x="8508908" y="369150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5" name="Line 35"/>
          <p:cNvSpPr>
            <a:spLocks noChangeShapeType="1"/>
          </p:cNvSpPr>
          <p:nvPr/>
        </p:nvSpPr>
        <p:spPr bwMode="auto">
          <a:xfrm flipV="1">
            <a:off x="8358347" y="285330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6" name="Line 36"/>
          <p:cNvSpPr>
            <a:spLocks noChangeShapeType="1"/>
          </p:cNvSpPr>
          <p:nvPr/>
        </p:nvSpPr>
        <p:spPr bwMode="auto">
          <a:xfrm flipV="1">
            <a:off x="8205947" y="369150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7" name="Line 37"/>
          <p:cNvSpPr>
            <a:spLocks noChangeShapeType="1"/>
          </p:cNvSpPr>
          <p:nvPr/>
        </p:nvSpPr>
        <p:spPr bwMode="auto">
          <a:xfrm flipH="1" flipV="1">
            <a:off x="8205945" y="3634496"/>
            <a:ext cx="0" cy="76059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8" name="Line 40"/>
          <p:cNvSpPr>
            <a:spLocks noChangeShapeType="1"/>
          </p:cNvSpPr>
          <p:nvPr/>
        </p:nvSpPr>
        <p:spPr bwMode="auto">
          <a:xfrm flipV="1">
            <a:off x="8212149" y="3234305"/>
            <a:ext cx="146198" cy="26207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79" name="Text Box 265"/>
          <p:cNvSpPr txBox="1">
            <a:spLocks noChangeArrowheads="1"/>
          </p:cNvSpPr>
          <p:nvPr/>
        </p:nvSpPr>
        <p:spPr bwMode="auto">
          <a:xfrm>
            <a:off x="7977347" y="3828033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266"/>
          <p:cNvSpPr txBox="1">
            <a:spLocks noChangeArrowheads="1"/>
          </p:cNvSpPr>
          <p:nvPr/>
        </p:nvSpPr>
        <p:spPr bwMode="auto">
          <a:xfrm>
            <a:off x="8572660" y="3829621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 Box 267"/>
          <p:cNvSpPr txBox="1">
            <a:spLocks noChangeArrowheads="1"/>
          </p:cNvSpPr>
          <p:nvPr/>
        </p:nvSpPr>
        <p:spPr bwMode="auto">
          <a:xfrm>
            <a:off x="8405972" y="2929508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AutoShape 33"/>
          <p:cNvSpPr>
            <a:spLocks noChangeArrowheads="1"/>
          </p:cNvSpPr>
          <p:nvPr/>
        </p:nvSpPr>
        <p:spPr bwMode="auto">
          <a:xfrm flipV="1">
            <a:off x="4839915" y="320863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5220915" y="366583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6" name="Line 35"/>
          <p:cNvSpPr>
            <a:spLocks noChangeShapeType="1"/>
          </p:cNvSpPr>
          <p:nvPr/>
        </p:nvSpPr>
        <p:spPr bwMode="auto">
          <a:xfrm flipV="1">
            <a:off x="5068515" y="282763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7" name="Line 36"/>
          <p:cNvSpPr>
            <a:spLocks noChangeShapeType="1"/>
          </p:cNvSpPr>
          <p:nvPr/>
        </p:nvSpPr>
        <p:spPr bwMode="auto">
          <a:xfrm flipV="1">
            <a:off x="4916115" y="366583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8" name="Line 37"/>
          <p:cNvSpPr>
            <a:spLocks noChangeShapeType="1"/>
          </p:cNvSpPr>
          <p:nvPr/>
        </p:nvSpPr>
        <p:spPr bwMode="auto">
          <a:xfrm flipH="1" flipV="1">
            <a:off x="4916115" y="343723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9" name="Line 38"/>
          <p:cNvSpPr>
            <a:spLocks noChangeShapeType="1"/>
          </p:cNvSpPr>
          <p:nvPr/>
        </p:nvSpPr>
        <p:spPr bwMode="auto">
          <a:xfrm flipV="1">
            <a:off x="5220915" y="343723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0" name="Line 40"/>
          <p:cNvSpPr>
            <a:spLocks noChangeShapeType="1"/>
          </p:cNvSpPr>
          <p:nvPr/>
        </p:nvSpPr>
        <p:spPr bwMode="auto">
          <a:xfrm flipV="1">
            <a:off x="4992315" y="3208630"/>
            <a:ext cx="7620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1" name="Text Box 265"/>
          <p:cNvSpPr txBox="1">
            <a:spLocks noChangeArrowheads="1"/>
          </p:cNvSpPr>
          <p:nvPr/>
        </p:nvSpPr>
        <p:spPr bwMode="auto">
          <a:xfrm>
            <a:off x="4687515" y="380235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 Box 266"/>
          <p:cNvSpPr txBox="1">
            <a:spLocks noChangeArrowheads="1"/>
          </p:cNvSpPr>
          <p:nvPr/>
        </p:nvSpPr>
        <p:spPr bwMode="auto">
          <a:xfrm>
            <a:off x="5282828" y="380394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 Box 267"/>
          <p:cNvSpPr txBox="1">
            <a:spLocks noChangeArrowheads="1"/>
          </p:cNvSpPr>
          <p:nvPr/>
        </p:nvSpPr>
        <p:spPr bwMode="auto">
          <a:xfrm>
            <a:off x="5116140" y="2903830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Content Placeholder 4"/>
          <p:cNvSpPr txBox="1">
            <a:spLocks/>
          </p:cNvSpPr>
          <p:nvPr/>
        </p:nvSpPr>
        <p:spPr>
          <a:xfrm>
            <a:off x="3679403" y="1866900"/>
            <a:ext cx="2880320" cy="263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Selective selector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5" name="Content Placeholder 296"/>
          <p:cNvSpPr txBox="1">
            <a:spLocks/>
          </p:cNvSpPr>
          <p:nvPr/>
        </p:nvSpPr>
        <p:spPr>
          <a:xfrm>
            <a:off x="6847756" y="1866900"/>
            <a:ext cx="2880319" cy="263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lvl="0" indent="-342900">
              <a:spcBef>
                <a:spcPct val="70000"/>
              </a:spcBef>
              <a:defRPr/>
            </a:pPr>
            <a:r>
              <a:rPr lang="en-GB" sz="2000" kern="0" dirty="0" smtClean="0"/>
              <a:t>Merging selector</a:t>
            </a:r>
            <a:endParaRPr lang="en-US" sz="2000" kern="0" dirty="0" smtClean="0"/>
          </a:p>
        </p:txBody>
      </p:sp>
      <p:sp>
        <p:nvSpPr>
          <p:cNvPr id="106" name="Line 37"/>
          <p:cNvSpPr>
            <a:spLocks noChangeShapeType="1"/>
          </p:cNvSpPr>
          <p:nvPr/>
        </p:nvSpPr>
        <p:spPr bwMode="auto">
          <a:xfrm flipH="1" flipV="1">
            <a:off x="8212139" y="3492978"/>
            <a:ext cx="38110" cy="18914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7" name="Line 40"/>
          <p:cNvSpPr>
            <a:spLocks noChangeShapeType="1"/>
          </p:cNvSpPr>
          <p:nvPr/>
        </p:nvSpPr>
        <p:spPr bwMode="auto">
          <a:xfrm flipH="1" flipV="1">
            <a:off x="8362178" y="3242521"/>
            <a:ext cx="170341" cy="25176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8" name="Line 37"/>
          <p:cNvSpPr>
            <a:spLocks noChangeShapeType="1"/>
          </p:cNvSpPr>
          <p:nvPr/>
        </p:nvSpPr>
        <p:spPr bwMode="auto">
          <a:xfrm flipH="1" flipV="1">
            <a:off x="8506500" y="3634498"/>
            <a:ext cx="0" cy="7729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9" name="Line 37"/>
          <p:cNvSpPr>
            <a:spLocks noChangeShapeType="1"/>
          </p:cNvSpPr>
          <p:nvPr/>
        </p:nvSpPr>
        <p:spPr bwMode="auto">
          <a:xfrm flipV="1">
            <a:off x="8388362" y="3488834"/>
            <a:ext cx="134092" cy="177426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79003" y="7672908"/>
            <a:ext cx="295100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W: Working, P: Protection, N: Normal</a:t>
            </a:r>
            <a:endParaRPr lang="en-US" sz="1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G.8031 P2P EC SNCP Architectures</a:t>
            </a:r>
            <a:br>
              <a:rPr lang="en-GB" dirty="0" smtClean="0"/>
            </a:br>
            <a:r>
              <a:rPr lang="en-GB" sz="2400" dirty="0" smtClean="0"/>
              <a:t>Protection architecture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1866901"/>
            <a:ext cx="4725988" cy="263765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GB" sz="2000" dirty="0" smtClean="0"/>
              <a:t>Three point-to-point EC SNCP architectures</a:t>
            </a:r>
          </a:p>
          <a:p>
            <a:pPr marL="0" indent="0"/>
            <a:r>
              <a:rPr lang="en-GB" sz="2000" dirty="0" smtClean="0"/>
              <a:t>SNCP CTRL process can be considered as an 802.1Q “higher layer” process, which controls the state of the protection “bridge” and “selector” processes</a:t>
            </a:r>
          </a:p>
        </p:txBody>
      </p:sp>
      <p:sp>
        <p:nvSpPr>
          <p:cNvPr id="297" name="Content Placeholder 296"/>
          <p:cNvSpPr>
            <a:spLocks noGrp="1"/>
          </p:cNvSpPr>
          <p:nvPr>
            <p:ph sz="half" idx="2"/>
          </p:nvPr>
        </p:nvSpPr>
        <p:spPr>
          <a:xfrm>
            <a:off x="5411788" y="1866901"/>
            <a:ext cx="4725987" cy="2637656"/>
          </a:xfrm>
          <a:ln>
            <a:solidFill>
              <a:schemeClr val="tx1"/>
            </a:solidFill>
          </a:ln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ct val="70000"/>
              </a:spcBef>
              <a:buNone/>
            </a:pPr>
            <a:r>
              <a:rPr lang="en-GB" sz="2000" b="1" dirty="0" smtClean="0">
                <a:cs typeface="+mn-cs"/>
              </a:rPr>
              <a:t>1:1 selective bridge architecture</a:t>
            </a:r>
          </a:p>
          <a:p>
            <a:endParaRPr lang="en-US" sz="2400" dirty="0"/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1859943" y="60571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23"/>
          <p:cNvSpPr>
            <a:spLocks noChangeShapeType="1"/>
          </p:cNvSpPr>
          <p:nvPr/>
        </p:nvSpPr>
        <p:spPr bwMode="auto">
          <a:xfrm>
            <a:off x="2088543" y="56761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2240943" y="65143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>
            <a:off x="1936143" y="65143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 flipH="1">
            <a:off x="1936143" y="6057150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>
            <a:off x="2088543" y="6057150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3" name="AutoShape 80"/>
          <p:cNvSpPr>
            <a:spLocks noChangeArrowheads="1"/>
          </p:cNvSpPr>
          <p:nvPr/>
        </p:nvSpPr>
        <p:spPr bwMode="auto">
          <a:xfrm>
            <a:off x="6824625" y="315714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7205625" y="36143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6900825" y="36143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" name="Line 83"/>
          <p:cNvSpPr>
            <a:spLocks noChangeShapeType="1"/>
          </p:cNvSpPr>
          <p:nvPr/>
        </p:nvSpPr>
        <p:spPr bwMode="auto">
          <a:xfrm>
            <a:off x="7053225" y="27761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7" name="Line 84"/>
          <p:cNvSpPr>
            <a:spLocks noChangeShapeType="1"/>
          </p:cNvSpPr>
          <p:nvPr/>
        </p:nvSpPr>
        <p:spPr bwMode="auto">
          <a:xfrm flipH="1">
            <a:off x="6900825" y="338574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8" name="Line 85"/>
          <p:cNvSpPr>
            <a:spLocks noChangeShapeType="1"/>
          </p:cNvSpPr>
          <p:nvPr/>
        </p:nvSpPr>
        <p:spPr bwMode="auto">
          <a:xfrm>
            <a:off x="7205625" y="338574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" name="Line 87"/>
          <p:cNvSpPr>
            <a:spLocks noChangeShapeType="1"/>
          </p:cNvSpPr>
          <p:nvPr/>
        </p:nvSpPr>
        <p:spPr bwMode="auto">
          <a:xfrm flipV="1">
            <a:off x="6977025" y="3157140"/>
            <a:ext cx="7620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0" name="AutoShape 88"/>
          <p:cNvSpPr>
            <a:spLocks noChangeArrowheads="1"/>
          </p:cNvSpPr>
          <p:nvPr/>
        </p:nvSpPr>
        <p:spPr bwMode="auto">
          <a:xfrm>
            <a:off x="6796707" y="605906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89"/>
          <p:cNvSpPr>
            <a:spLocks noChangeShapeType="1"/>
          </p:cNvSpPr>
          <p:nvPr/>
        </p:nvSpPr>
        <p:spPr bwMode="auto">
          <a:xfrm>
            <a:off x="7177707" y="65162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2" name="Line 90"/>
          <p:cNvSpPr>
            <a:spLocks noChangeShapeType="1"/>
          </p:cNvSpPr>
          <p:nvPr/>
        </p:nvSpPr>
        <p:spPr bwMode="auto">
          <a:xfrm>
            <a:off x="6872907" y="65162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3" name="Line 91"/>
          <p:cNvSpPr>
            <a:spLocks noChangeShapeType="1"/>
          </p:cNvSpPr>
          <p:nvPr/>
        </p:nvSpPr>
        <p:spPr bwMode="auto">
          <a:xfrm>
            <a:off x="7025307" y="56780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4" name="Line 92"/>
          <p:cNvSpPr>
            <a:spLocks noChangeShapeType="1"/>
          </p:cNvSpPr>
          <p:nvPr/>
        </p:nvSpPr>
        <p:spPr bwMode="auto">
          <a:xfrm flipH="1">
            <a:off x="6872907" y="628766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5" name="Line 93"/>
          <p:cNvSpPr>
            <a:spLocks noChangeShapeType="1"/>
          </p:cNvSpPr>
          <p:nvPr/>
        </p:nvSpPr>
        <p:spPr bwMode="auto">
          <a:xfrm>
            <a:off x="7177707" y="628766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" name="Line 94"/>
          <p:cNvSpPr>
            <a:spLocks noChangeShapeType="1"/>
          </p:cNvSpPr>
          <p:nvPr/>
        </p:nvSpPr>
        <p:spPr bwMode="auto">
          <a:xfrm flipV="1">
            <a:off x="6872907" y="6059060"/>
            <a:ext cx="15240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7" name="Line 110"/>
          <p:cNvSpPr>
            <a:spLocks noChangeShapeType="1"/>
          </p:cNvSpPr>
          <p:nvPr/>
        </p:nvSpPr>
        <p:spPr bwMode="auto">
          <a:xfrm flipH="1" flipV="1">
            <a:off x="7025307" y="6059060"/>
            <a:ext cx="7620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" name="AutoShape 33"/>
          <p:cNvSpPr>
            <a:spLocks noChangeArrowheads="1"/>
          </p:cNvSpPr>
          <p:nvPr/>
        </p:nvSpPr>
        <p:spPr bwMode="auto">
          <a:xfrm flipV="1">
            <a:off x="7651898" y="605906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8032898" y="65162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7880498" y="56780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V="1">
            <a:off x="7728098" y="651626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 flipH="1" flipV="1">
            <a:off x="7728098" y="628766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 flipV="1">
            <a:off x="8032898" y="628766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 flipV="1">
            <a:off x="7804298" y="6059060"/>
            <a:ext cx="7620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" name="Text Box 265"/>
          <p:cNvSpPr txBox="1">
            <a:spLocks noChangeArrowheads="1"/>
          </p:cNvSpPr>
          <p:nvPr/>
        </p:nvSpPr>
        <p:spPr bwMode="auto">
          <a:xfrm>
            <a:off x="7499498" y="665278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66"/>
          <p:cNvSpPr txBox="1">
            <a:spLocks noChangeArrowheads="1"/>
          </p:cNvSpPr>
          <p:nvPr/>
        </p:nvSpPr>
        <p:spPr bwMode="auto">
          <a:xfrm>
            <a:off x="8094811" y="665437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67"/>
          <p:cNvSpPr txBox="1">
            <a:spLocks noChangeArrowheads="1"/>
          </p:cNvSpPr>
          <p:nvPr/>
        </p:nvSpPr>
        <p:spPr bwMode="auto">
          <a:xfrm>
            <a:off x="7928123" y="5754260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68"/>
          <p:cNvSpPr txBox="1">
            <a:spLocks noChangeArrowheads="1"/>
          </p:cNvSpPr>
          <p:nvPr/>
        </p:nvSpPr>
        <p:spPr bwMode="auto">
          <a:xfrm>
            <a:off x="6707150" y="372546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69"/>
          <p:cNvSpPr txBox="1">
            <a:spLocks noChangeArrowheads="1"/>
          </p:cNvSpPr>
          <p:nvPr/>
        </p:nvSpPr>
        <p:spPr bwMode="auto">
          <a:xfrm>
            <a:off x="7240550" y="372705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70"/>
          <p:cNvSpPr txBox="1">
            <a:spLocks noChangeArrowheads="1"/>
          </p:cNvSpPr>
          <p:nvPr/>
        </p:nvSpPr>
        <p:spPr bwMode="auto">
          <a:xfrm>
            <a:off x="7080213" y="2826940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71"/>
          <p:cNvSpPr txBox="1">
            <a:spLocks noChangeArrowheads="1"/>
          </p:cNvSpPr>
          <p:nvPr/>
        </p:nvSpPr>
        <p:spPr bwMode="auto">
          <a:xfrm>
            <a:off x="6644307" y="662738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72"/>
          <p:cNvSpPr txBox="1">
            <a:spLocks noChangeArrowheads="1"/>
          </p:cNvSpPr>
          <p:nvPr/>
        </p:nvSpPr>
        <p:spPr bwMode="auto">
          <a:xfrm>
            <a:off x="7231682" y="6627385"/>
            <a:ext cx="98425" cy="192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273"/>
          <p:cNvSpPr txBox="1">
            <a:spLocks noChangeArrowheads="1"/>
          </p:cNvSpPr>
          <p:nvPr/>
        </p:nvSpPr>
        <p:spPr bwMode="auto">
          <a:xfrm>
            <a:off x="7057057" y="5728860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268"/>
          <p:cNvSpPr txBox="1">
            <a:spLocks noChangeArrowheads="1"/>
          </p:cNvSpPr>
          <p:nvPr/>
        </p:nvSpPr>
        <p:spPr bwMode="auto">
          <a:xfrm>
            <a:off x="1707543" y="6590550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269"/>
          <p:cNvSpPr txBox="1">
            <a:spLocks noChangeArrowheads="1"/>
          </p:cNvSpPr>
          <p:nvPr/>
        </p:nvSpPr>
        <p:spPr bwMode="auto">
          <a:xfrm>
            <a:off x="2294918" y="6590550"/>
            <a:ext cx="98425" cy="192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270"/>
          <p:cNvSpPr txBox="1">
            <a:spLocks noChangeArrowheads="1"/>
          </p:cNvSpPr>
          <p:nvPr/>
        </p:nvSpPr>
        <p:spPr bwMode="auto">
          <a:xfrm>
            <a:off x="2137756" y="5752350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AutoShape 33"/>
          <p:cNvSpPr>
            <a:spLocks noChangeArrowheads="1"/>
          </p:cNvSpPr>
          <p:nvPr/>
        </p:nvSpPr>
        <p:spPr bwMode="auto">
          <a:xfrm flipV="1">
            <a:off x="2652031" y="606231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34"/>
          <p:cNvSpPr>
            <a:spLocks noChangeShapeType="1"/>
          </p:cNvSpPr>
          <p:nvPr/>
        </p:nvSpPr>
        <p:spPr bwMode="auto">
          <a:xfrm flipV="1">
            <a:off x="3033031" y="651951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" name="Line 35"/>
          <p:cNvSpPr>
            <a:spLocks noChangeShapeType="1"/>
          </p:cNvSpPr>
          <p:nvPr/>
        </p:nvSpPr>
        <p:spPr bwMode="auto">
          <a:xfrm flipV="1">
            <a:off x="2880631" y="568131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" name="Line 36"/>
          <p:cNvSpPr>
            <a:spLocks noChangeShapeType="1"/>
          </p:cNvSpPr>
          <p:nvPr/>
        </p:nvSpPr>
        <p:spPr bwMode="auto">
          <a:xfrm flipV="1">
            <a:off x="2728231" y="651951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" name="Line 37"/>
          <p:cNvSpPr>
            <a:spLocks noChangeShapeType="1"/>
          </p:cNvSpPr>
          <p:nvPr/>
        </p:nvSpPr>
        <p:spPr bwMode="auto">
          <a:xfrm flipH="1" flipV="1">
            <a:off x="2728231" y="629091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5" name="Line 38"/>
          <p:cNvSpPr>
            <a:spLocks noChangeShapeType="1"/>
          </p:cNvSpPr>
          <p:nvPr/>
        </p:nvSpPr>
        <p:spPr bwMode="auto">
          <a:xfrm flipV="1">
            <a:off x="3033031" y="629091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6" name="Line 40"/>
          <p:cNvSpPr>
            <a:spLocks noChangeShapeType="1"/>
          </p:cNvSpPr>
          <p:nvPr/>
        </p:nvSpPr>
        <p:spPr bwMode="auto">
          <a:xfrm flipV="1">
            <a:off x="2804431" y="6062310"/>
            <a:ext cx="7620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7" name="Text Box 265"/>
          <p:cNvSpPr txBox="1">
            <a:spLocks noChangeArrowheads="1"/>
          </p:cNvSpPr>
          <p:nvPr/>
        </p:nvSpPr>
        <p:spPr bwMode="auto">
          <a:xfrm>
            <a:off x="2499631" y="665603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266"/>
          <p:cNvSpPr txBox="1">
            <a:spLocks noChangeArrowheads="1"/>
          </p:cNvSpPr>
          <p:nvPr/>
        </p:nvSpPr>
        <p:spPr bwMode="auto">
          <a:xfrm>
            <a:off x="3094944" y="665762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267"/>
          <p:cNvSpPr txBox="1">
            <a:spLocks noChangeArrowheads="1"/>
          </p:cNvSpPr>
          <p:nvPr/>
        </p:nvSpPr>
        <p:spPr bwMode="auto">
          <a:xfrm>
            <a:off x="2928256" y="5757510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AutoShape 33"/>
          <p:cNvSpPr>
            <a:spLocks noChangeArrowheads="1"/>
          </p:cNvSpPr>
          <p:nvPr/>
        </p:nvSpPr>
        <p:spPr bwMode="auto">
          <a:xfrm flipV="1">
            <a:off x="7684207" y="31623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34"/>
          <p:cNvSpPr>
            <a:spLocks noChangeShapeType="1"/>
          </p:cNvSpPr>
          <p:nvPr/>
        </p:nvSpPr>
        <p:spPr bwMode="auto">
          <a:xfrm flipV="1">
            <a:off x="8065207" y="36195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62" name="Line 35"/>
          <p:cNvSpPr>
            <a:spLocks noChangeShapeType="1"/>
          </p:cNvSpPr>
          <p:nvPr/>
        </p:nvSpPr>
        <p:spPr bwMode="auto">
          <a:xfrm flipV="1">
            <a:off x="7912807" y="27813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63" name="Line 36"/>
          <p:cNvSpPr>
            <a:spLocks noChangeShapeType="1"/>
          </p:cNvSpPr>
          <p:nvPr/>
        </p:nvSpPr>
        <p:spPr bwMode="auto">
          <a:xfrm flipV="1">
            <a:off x="7760407" y="36195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 flipH="1" flipV="1">
            <a:off x="7760407" y="339090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65" name="Line 38"/>
          <p:cNvSpPr>
            <a:spLocks noChangeShapeType="1"/>
          </p:cNvSpPr>
          <p:nvPr/>
        </p:nvSpPr>
        <p:spPr bwMode="auto">
          <a:xfrm flipV="1">
            <a:off x="8065207" y="339090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66" name="Line 40"/>
          <p:cNvSpPr>
            <a:spLocks noChangeShapeType="1"/>
          </p:cNvSpPr>
          <p:nvPr/>
        </p:nvSpPr>
        <p:spPr bwMode="auto">
          <a:xfrm flipV="1">
            <a:off x="7836607" y="3162300"/>
            <a:ext cx="7620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67" name="Text Box 265"/>
          <p:cNvSpPr txBox="1">
            <a:spLocks noChangeArrowheads="1"/>
          </p:cNvSpPr>
          <p:nvPr/>
        </p:nvSpPr>
        <p:spPr bwMode="auto">
          <a:xfrm>
            <a:off x="7531807" y="375602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266"/>
          <p:cNvSpPr txBox="1">
            <a:spLocks noChangeArrowheads="1"/>
          </p:cNvSpPr>
          <p:nvPr/>
        </p:nvSpPr>
        <p:spPr bwMode="auto">
          <a:xfrm>
            <a:off x="8127120" y="375761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267"/>
          <p:cNvSpPr txBox="1">
            <a:spLocks noChangeArrowheads="1"/>
          </p:cNvSpPr>
          <p:nvPr/>
        </p:nvSpPr>
        <p:spPr bwMode="auto">
          <a:xfrm>
            <a:off x="7960432" y="2857500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Straight Connector 190"/>
          <p:cNvCxnSpPr>
            <a:cxnSpLocks noChangeShapeType="1"/>
          </p:cNvCxnSpPr>
          <p:nvPr/>
        </p:nvCxnSpPr>
        <p:spPr bwMode="auto">
          <a:xfrm>
            <a:off x="7063779" y="6208236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2" name="Straight Connector 191"/>
          <p:cNvCxnSpPr>
            <a:cxnSpLocks noChangeShapeType="1"/>
          </p:cNvCxnSpPr>
          <p:nvPr/>
        </p:nvCxnSpPr>
        <p:spPr bwMode="auto">
          <a:xfrm>
            <a:off x="7063779" y="6174898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7" name="Straight Connector 190"/>
          <p:cNvCxnSpPr>
            <a:cxnSpLocks noChangeShapeType="1"/>
          </p:cNvCxnSpPr>
          <p:nvPr/>
        </p:nvCxnSpPr>
        <p:spPr bwMode="auto">
          <a:xfrm>
            <a:off x="2859671" y="6208236"/>
            <a:ext cx="438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8" name="Straight Connector 191"/>
          <p:cNvCxnSpPr>
            <a:cxnSpLocks noChangeShapeType="1"/>
          </p:cNvCxnSpPr>
          <p:nvPr/>
        </p:nvCxnSpPr>
        <p:spPr bwMode="auto">
          <a:xfrm>
            <a:off x="2859671" y="6174898"/>
            <a:ext cx="438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82" name="Text Box 265"/>
          <p:cNvSpPr txBox="1">
            <a:spLocks noChangeArrowheads="1"/>
          </p:cNvSpPr>
          <p:nvPr/>
        </p:nvSpPr>
        <p:spPr bwMode="auto">
          <a:xfrm>
            <a:off x="8406359" y="3190751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Straight Connector 190"/>
          <p:cNvCxnSpPr>
            <a:cxnSpLocks noChangeShapeType="1"/>
          </p:cNvCxnSpPr>
          <p:nvPr/>
        </p:nvCxnSpPr>
        <p:spPr bwMode="auto">
          <a:xfrm>
            <a:off x="7055508" y="3308226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84" name="Straight Connector 191"/>
          <p:cNvCxnSpPr>
            <a:cxnSpLocks noChangeShapeType="1"/>
          </p:cNvCxnSpPr>
          <p:nvPr/>
        </p:nvCxnSpPr>
        <p:spPr bwMode="auto">
          <a:xfrm>
            <a:off x="7055508" y="3274888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85" name="Line 36"/>
          <p:cNvSpPr>
            <a:spLocks noChangeShapeType="1"/>
          </p:cNvSpPr>
          <p:nvPr/>
        </p:nvSpPr>
        <p:spPr bwMode="auto">
          <a:xfrm>
            <a:off x="8548303" y="33524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86" name="Line 81"/>
          <p:cNvSpPr>
            <a:spLocks noChangeShapeType="1"/>
          </p:cNvSpPr>
          <p:nvPr/>
        </p:nvSpPr>
        <p:spPr bwMode="auto">
          <a:xfrm flipV="1">
            <a:off x="8620311" y="33524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87" name="TextBox 194"/>
          <p:cNvSpPr txBox="1">
            <a:spLocks noChangeArrowheads="1"/>
          </p:cNvSpPr>
          <p:nvPr/>
        </p:nvSpPr>
        <p:spPr bwMode="auto">
          <a:xfrm>
            <a:off x="8359923" y="3712468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88" name="Line 36"/>
          <p:cNvSpPr>
            <a:spLocks noChangeShapeType="1"/>
          </p:cNvSpPr>
          <p:nvPr/>
        </p:nvSpPr>
        <p:spPr bwMode="auto">
          <a:xfrm>
            <a:off x="8575947" y="570418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89" name="Line 36"/>
          <p:cNvSpPr>
            <a:spLocks noChangeShapeType="1"/>
          </p:cNvSpPr>
          <p:nvPr/>
        </p:nvSpPr>
        <p:spPr bwMode="auto">
          <a:xfrm>
            <a:off x="3507743" y="570418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0" name="Line 36"/>
          <p:cNvSpPr>
            <a:spLocks noChangeShapeType="1"/>
          </p:cNvSpPr>
          <p:nvPr/>
        </p:nvSpPr>
        <p:spPr bwMode="auto">
          <a:xfrm>
            <a:off x="8548303" y="280417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91" name="TextBox 194"/>
          <p:cNvSpPr txBox="1">
            <a:spLocks noChangeArrowheads="1"/>
          </p:cNvSpPr>
          <p:nvPr/>
        </p:nvSpPr>
        <p:spPr bwMode="auto">
          <a:xfrm>
            <a:off x="8171034" y="5512668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92" name="TextBox 194"/>
          <p:cNvSpPr txBox="1">
            <a:spLocks noChangeArrowheads="1"/>
          </p:cNvSpPr>
          <p:nvPr/>
        </p:nvSpPr>
        <p:spPr bwMode="auto">
          <a:xfrm>
            <a:off x="3130474" y="5512668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93" name="TextBox 194"/>
          <p:cNvSpPr txBox="1">
            <a:spLocks noChangeArrowheads="1"/>
          </p:cNvSpPr>
          <p:nvPr/>
        </p:nvSpPr>
        <p:spPr bwMode="auto">
          <a:xfrm>
            <a:off x="8171034" y="2612658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298" name="Content Placeholder 4"/>
          <p:cNvSpPr txBox="1">
            <a:spLocks/>
          </p:cNvSpPr>
          <p:nvPr/>
        </p:nvSpPr>
        <p:spPr>
          <a:xfrm>
            <a:off x="511051" y="4720580"/>
            <a:ext cx="4725988" cy="263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1+1 architecture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9" name="Content Placeholder 296"/>
          <p:cNvSpPr txBox="1">
            <a:spLocks/>
          </p:cNvSpPr>
          <p:nvPr/>
        </p:nvSpPr>
        <p:spPr>
          <a:xfrm>
            <a:off x="5389439" y="4720580"/>
            <a:ext cx="4725987" cy="263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42900" lvl="0" indent="-342900">
              <a:spcBef>
                <a:spcPct val="70000"/>
              </a:spcBef>
              <a:defRPr/>
            </a:pPr>
            <a:r>
              <a:rPr lang="en-GB" sz="2000" kern="0" dirty="0" smtClean="0"/>
              <a:t>1:1 broadcast bridge architecture</a:t>
            </a:r>
            <a:endParaRPr lang="en-US" sz="2000" kern="0" dirty="0" smtClean="0"/>
          </a:p>
        </p:txBody>
      </p:sp>
      <p:sp>
        <p:nvSpPr>
          <p:cNvPr id="303" name="Line 81"/>
          <p:cNvSpPr>
            <a:spLocks noChangeShapeType="1"/>
          </p:cNvSpPr>
          <p:nvPr/>
        </p:nvSpPr>
        <p:spPr bwMode="auto">
          <a:xfrm flipV="1">
            <a:off x="9080003" y="33524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4" name="Line 81"/>
          <p:cNvSpPr>
            <a:spLocks noChangeShapeType="1"/>
          </p:cNvSpPr>
          <p:nvPr/>
        </p:nvSpPr>
        <p:spPr bwMode="auto">
          <a:xfrm flipV="1">
            <a:off x="9584059" y="33524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5" name="TextBox 194"/>
          <p:cNvSpPr txBox="1">
            <a:spLocks noChangeArrowheads="1"/>
          </p:cNvSpPr>
          <p:nvPr/>
        </p:nvSpPr>
        <p:spPr bwMode="auto">
          <a:xfrm>
            <a:off x="8766588" y="3712468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306" name="TextBox 194"/>
          <p:cNvSpPr txBox="1">
            <a:spLocks noChangeArrowheads="1"/>
          </p:cNvSpPr>
          <p:nvPr/>
        </p:nvSpPr>
        <p:spPr bwMode="auto">
          <a:xfrm>
            <a:off x="9296027" y="3712468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307" name="Text Box 265"/>
          <p:cNvSpPr txBox="1">
            <a:spLocks noChangeArrowheads="1"/>
          </p:cNvSpPr>
          <p:nvPr/>
        </p:nvSpPr>
        <p:spPr bwMode="auto">
          <a:xfrm>
            <a:off x="8406359" y="6088733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" name="Line 36"/>
          <p:cNvSpPr>
            <a:spLocks noChangeShapeType="1"/>
          </p:cNvSpPr>
          <p:nvPr/>
        </p:nvSpPr>
        <p:spPr bwMode="auto">
          <a:xfrm>
            <a:off x="8548303" y="628379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9" name="Line 81"/>
          <p:cNvSpPr>
            <a:spLocks noChangeShapeType="1"/>
          </p:cNvSpPr>
          <p:nvPr/>
        </p:nvSpPr>
        <p:spPr bwMode="auto">
          <a:xfrm flipV="1">
            <a:off x="8620311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0" name="TextBox 194"/>
          <p:cNvSpPr txBox="1">
            <a:spLocks noChangeArrowheads="1"/>
          </p:cNvSpPr>
          <p:nvPr/>
        </p:nvSpPr>
        <p:spPr bwMode="auto">
          <a:xfrm>
            <a:off x="8359923" y="6610449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311" name="Line 81"/>
          <p:cNvSpPr>
            <a:spLocks noChangeShapeType="1"/>
          </p:cNvSpPr>
          <p:nvPr/>
        </p:nvSpPr>
        <p:spPr bwMode="auto">
          <a:xfrm flipV="1">
            <a:off x="9080003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2" name="Line 81"/>
          <p:cNvSpPr>
            <a:spLocks noChangeShapeType="1"/>
          </p:cNvSpPr>
          <p:nvPr/>
        </p:nvSpPr>
        <p:spPr bwMode="auto">
          <a:xfrm flipV="1">
            <a:off x="9584059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3" name="TextBox 194"/>
          <p:cNvSpPr txBox="1">
            <a:spLocks noChangeArrowheads="1"/>
          </p:cNvSpPr>
          <p:nvPr/>
        </p:nvSpPr>
        <p:spPr bwMode="auto">
          <a:xfrm>
            <a:off x="8766588" y="6610449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314" name="TextBox 194"/>
          <p:cNvSpPr txBox="1">
            <a:spLocks noChangeArrowheads="1"/>
          </p:cNvSpPr>
          <p:nvPr/>
        </p:nvSpPr>
        <p:spPr bwMode="auto">
          <a:xfrm>
            <a:off x="9296027" y="6610449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315" name="Text Box 265"/>
          <p:cNvSpPr txBox="1">
            <a:spLocks noChangeArrowheads="1"/>
          </p:cNvSpPr>
          <p:nvPr/>
        </p:nvSpPr>
        <p:spPr bwMode="auto">
          <a:xfrm>
            <a:off x="3340416" y="6088732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Line 36"/>
          <p:cNvSpPr>
            <a:spLocks noChangeShapeType="1"/>
          </p:cNvSpPr>
          <p:nvPr/>
        </p:nvSpPr>
        <p:spPr bwMode="auto">
          <a:xfrm>
            <a:off x="3482360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7" name="Line 81"/>
          <p:cNvSpPr>
            <a:spLocks noChangeShapeType="1"/>
          </p:cNvSpPr>
          <p:nvPr/>
        </p:nvSpPr>
        <p:spPr bwMode="auto">
          <a:xfrm flipV="1">
            <a:off x="3554368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8" name="TextBox 194"/>
          <p:cNvSpPr txBox="1">
            <a:spLocks noChangeArrowheads="1"/>
          </p:cNvSpPr>
          <p:nvPr/>
        </p:nvSpPr>
        <p:spPr bwMode="auto">
          <a:xfrm>
            <a:off x="3293980" y="6610449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319" name="Line 81"/>
          <p:cNvSpPr>
            <a:spLocks noChangeShapeType="1"/>
          </p:cNvSpPr>
          <p:nvPr/>
        </p:nvSpPr>
        <p:spPr bwMode="auto">
          <a:xfrm flipV="1">
            <a:off x="4014060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20" name="Line 81"/>
          <p:cNvSpPr>
            <a:spLocks noChangeShapeType="1"/>
          </p:cNvSpPr>
          <p:nvPr/>
        </p:nvSpPr>
        <p:spPr bwMode="auto">
          <a:xfrm flipV="1">
            <a:off x="4518116" y="625040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21" name="TextBox 194"/>
          <p:cNvSpPr txBox="1">
            <a:spLocks noChangeArrowheads="1"/>
          </p:cNvSpPr>
          <p:nvPr/>
        </p:nvSpPr>
        <p:spPr bwMode="auto">
          <a:xfrm>
            <a:off x="3700645" y="6610449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322" name="TextBox 194"/>
          <p:cNvSpPr txBox="1">
            <a:spLocks noChangeArrowheads="1"/>
          </p:cNvSpPr>
          <p:nvPr/>
        </p:nvSpPr>
        <p:spPr bwMode="auto">
          <a:xfrm>
            <a:off x="4230084" y="6610449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9003" y="7672908"/>
            <a:ext cx="295100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W: Working, P: Protection, N: Normal</a:t>
            </a:r>
            <a:endParaRPr lang="en-US" sz="1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802.1Q model of P2P EC SNCP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P2P EC SNCP based forwarding may be described by means of </a:t>
            </a:r>
          </a:p>
          <a:p>
            <a:pPr marL="531813" lvl="1" indent="-531813"/>
            <a:r>
              <a:rPr lang="en-GB" dirty="0" smtClean="0"/>
              <a:t>Asymmetric </a:t>
            </a:r>
            <a:r>
              <a:rPr lang="en-GB" dirty="0" err="1" smtClean="0"/>
              <a:t>VLANs</a:t>
            </a:r>
            <a:r>
              <a:rPr lang="en-GB" dirty="0" smtClean="0"/>
              <a:t> with three RVID values N,W,P</a:t>
            </a:r>
          </a:p>
          <a:p>
            <a:pPr marL="531813" lvl="1" indent="-531813"/>
            <a:r>
              <a:rPr lang="en-GB" dirty="0" smtClean="0"/>
              <a:t>VID Translation and Egress VID Translation</a:t>
            </a:r>
          </a:p>
          <a:p>
            <a:pPr marL="531813" lvl="1" indent="-531813"/>
            <a:r>
              <a:rPr lang="en-GB" dirty="0" smtClean="0"/>
              <a:t>RVID registration under control of SNCP Control process</a:t>
            </a:r>
          </a:p>
          <a:p>
            <a:pPr marL="531813" lvl="1" indent="-531813"/>
            <a:r>
              <a:rPr lang="en-GB" dirty="0" smtClean="0"/>
              <a:t>Disabled MAC learning for SNCP FID (to support permanent bridge and broadcast bridge options)</a:t>
            </a:r>
          </a:p>
          <a:p>
            <a:pPr marL="0" indent="-531813"/>
            <a:r>
              <a:rPr lang="en-GB" dirty="0" smtClean="0"/>
              <a:t>The following three slides present the 802.1Q based models along the above 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802.1Q model</a:t>
            </a:r>
            <a:br>
              <a:rPr lang="en-GB" dirty="0" smtClean="0"/>
            </a:br>
            <a:r>
              <a:rPr lang="en-GB" sz="2400" dirty="0" smtClean="0"/>
              <a:t>1+1 permanent bridge P2P EC SNCP configuration</a:t>
            </a:r>
            <a:endParaRPr lang="en-US" sz="2400" dirty="0"/>
          </a:p>
        </p:txBody>
      </p:sp>
      <p:sp>
        <p:nvSpPr>
          <p:cNvPr id="189" name="Rectangle 188"/>
          <p:cNvSpPr/>
          <p:nvPr/>
        </p:nvSpPr>
        <p:spPr bwMode="auto">
          <a:xfrm>
            <a:off x="79003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353538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209522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5506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209522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65506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1087115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1159123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951211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2743299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79908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>
            <a:off x="9430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1735187" y="5080620"/>
            <a:ext cx="194421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1519163" y="5080620"/>
            <a:ext cx="72008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10871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2383259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H="1" flipV="1">
            <a:off x="331936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7270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51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710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Flowchart: Delay 131"/>
          <p:cNvSpPr/>
          <p:nvPr/>
        </p:nvSpPr>
        <p:spPr bwMode="auto">
          <a:xfrm rot="5400000">
            <a:off x="907095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Flowchart: Delay 135"/>
          <p:cNvSpPr/>
          <p:nvPr/>
        </p:nvSpPr>
        <p:spPr bwMode="auto">
          <a:xfrm rot="16200000" flipV="1">
            <a:off x="907095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8" name="Straight Arrow Connector 137"/>
          <p:cNvCxnSpPr/>
          <p:nvPr/>
        </p:nvCxnSpPr>
        <p:spPr bwMode="auto">
          <a:xfrm>
            <a:off x="223924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V="1">
            <a:off x="238325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1" name="Rectangle 140"/>
          <p:cNvSpPr/>
          <p:nvPr/>
        </p:nvSpPr>
        <p:spPr bwMode="auto">
          <a:xfrm>
            <a:off x="216723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231125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Flowchart: Merge 143"/>
          <p:cNvSpPr/>
          <p:nvPr/>
        </p:nvSpPr>
        <p:spPr bwMode="auto">
          <a:xfrm>
            <a:off x="216723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Flowchart: Delay 144"/>
          <p:cNvSpPr/>
          <p:nvPr/>
        </p:nvSpPr>
        <p:spPr bwMode="auto">
          <a:xfrm rot="5400000">
            <a:off x="227524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Flowchart: Delay 145"/>
          <p:cNvSpPr/>
          <p:nvPr/>
        </p:nvSpPr>
        <p:spPr bwMode="auto">
          <a:xfrm rot="16200000" flipV="1">
            <a:off x="227524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13751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12311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26712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25272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353538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367940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6" name="Straight Arrow Connector 155"/>
          <p:cNvCxnSpPr/>
          <p:nvPr/>
        </p:nvCxnSpPr>
        <p:spPr bwMode="auto">
          <a:xfrm flipV="1">
            <a:off x="382341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7" name="Rectangle 156"/>
          <p:cNvSpPr/>
          <p:nvPr/>
        </p:nvSpPr>
        <p:spPr bwMode="auto">
          <a:xfrm>
            <a:off x="360739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375141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Flowchart: Merge 158"/>
          <p:cNvSpPr/>
          <p:nvPr/>
        </p:nvSpPr>
        <p:spPr bwMode="auto">
          <a:xfrm>
            <a:off x="360739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Flowchart: Delay 159"/>
          <p:cNvSpPr/>
          <p:nvPr/>
        </p:nvSpPr>
        <p:spPr bwMode="auto">
          <a:xfrm rot="5400000">
            <a:off x="371540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Flowchart: Delay 160"/>
          <p:cNvSpPr/>
          <p:nvPr/>
        </p:nvSpPr>
        <p:spPr bwMode="auto">
          <a:xfrm rot="16200000" flipV="1">
            <a:off x="371540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418345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40394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0" name="Straight Arrow Connector 169"/>
          <p:cNvCxnSpPr/>
          <p:nvPr/>
        </p:nvCxnSpPr>
        <p:spPr bwMode="auto">
          <a:xfrm flipH="1">
            <a:off x="943099" y="5080620"/>
            <a:ext cx="115212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 flipV="1">
            <a:off x="79908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65506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209522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353538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655067" y="4576564"/>
            <a:ext cx="43204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AutoShape 22"/>
          <p:cNvSpPr>
            <a:spLocks noChangeArrowheads="1"/>
          </p:cNvSpPr>
          <p:nvPr/>
        </p:nvSpPr>
        <p:spPr bwMode="auto">
          <a:xfrm>
            <a:off x="1643919" y="296080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4" name="Line 23"/>
          <p:cNvSpPr>
            <a:spLocks noChangeShapeType="1"/>
          </p:cNvSpPr>
          <p:nvPr/>
        </p:nvSpPr>
        <p:spPr bwMode="auto">
          <a:xfrm>
            <a:off x="1872519" y="257980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95" name="Line 24"/>
          <p:cNvSpPr>
            <a:spLocks noChangeShapeType="1"/>
          </p:cNvSpPr>
          <p:nvPr/>
        </p:nvSpPr>
        <p:spPr bwMode="auto">
          <a:xfrm>
            <a:off x="2024919" y="341800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96" name="Line 25"/>
          <p:cNvSpPr>
            <a:spLocks noChangeShapeType="1"/>
          </p:cNvSpPr>
          <p:nvPr/>
        </p:nvSpPr>
        <p:spPr bwMode="auto">
          <a:xfrm>
            <a:off x="1720119" y="341800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97" name="Line 26"/>
          <p:cNvSpPr>
            <a:spLocks noChangeShapeType="1"/>
          </p:cNvSpPr>
          <p:nvPr/>
        </p:nvSpPr>
        <p:spPr bwMode="auto">
          <a:xfrm flipH="1">
            <a:off x="1720119" y="2960806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98" name="Line 27"/>
          <p:cNvSpPr>
            <a:spLocks noChangeShapeType="1"/>
          </p:cNvSpPr>
          <p:nvPr/>
        </p:nvSpPr>
        <p:spPr bwMode="auto">
          <a:xfrm>
            <a:off x="1872519" y="2960806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99" name="Text Box 268"/>
          <p:cNvSpPr txBox="1">
            <a:spLocks noChangeArrowheads="1"/>
          </p:cNvSpPr>
          <p:nvPr/>
        </p:nvSpPr>
        <p:spPr bwMode="auto">
          <a:xfrm>
            <a:off x="1491519" y="3494206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0" name="Text Box 269"/>
          <p:cNvSpPr txBox="1">
            <a:spLocks noChangeArrowheads="1"/>
          </p:cNvSpPr>
          <p:nvPr/>
        </p:nvSpPr>
        <p:spPr bwMode="auto">
          <a:xfrm>
            <a:off x="2078894" y="3494206"/>
            <a:ext cx="98425" cy="192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1" name="Text Box 270"/>
          <p:cNvSpPr txBox="1">
            <a:spLocks noChangeArrowheads="1"/>
          </p:cNvSpPr>
          <p:nvPr/>
        </p:nvSpPr>
        <p:spPr bwMode="auto">
          <a:xfrm>
            <a:off x="1921732" y="2656006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2" name="AutoShape 33"/>
          <p:cNvSpPr>
            <a:spLocks noChangeArrowheads="1"/>
          </p:cNvSpPr>
          <p:nvPr/>
        </p:nvSpPr>
        <p:spPr bwMode="auto">
          <a:xfrm flipV="1">
            <a:off x="2436007" y="296596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3" name="Line 34"/>
          <p:cNvSpPr>
            <a:spLocks noChangeShapeType="1"/>
          </p:cNvSpPr>
          <p:nvPr/>
        </p:nvSpPr>
        <p:spPr bwMode="auto">
          <a:xfrm flipV="1">
            <a:off x="2817007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4" name="Line 35"/>
          <p:cNvSpPr>
            <a:spLocks noChangeShapeType="1"/>
          </p:cNvSpPr>
          <p:nvPr/>
        </p:nvSpPr>
        <p:spPr bwMode="auto">
          <a:xfrm flipV="1">
            <a:off x="2664607" y="25849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5" name="Line 36"/>
          <p:cNvSpPr>
            <a:spLocks noChangeShapeType="1"/>
          </p:cNvSpPr>
          <p:nvPr/>
        </p:nvSpPr>
        <p:spPr bwMode="auto">
          <a:xfrm flipV="1">
            <a:off x="2512207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6" name="Line 37"/>
          <p:cNvSpPr>
            <a:spLocks noChangeShapeType="1"/>
          </p:cNvSpPr>
          <p:nvPr/>
        </p:nvSpPr>
        <p:spPr bwMode="auto">
          <a:xfrm flipH="1" flipV="1">
            <a:off x="2512207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7" name="Line 38"/>
          <p:cNvSpPr>
            <a:spLocks noChangeShapeType="1"/>
          </p:cNvSpPr>
          <p:nvPr/>
        </p:nvSpPr>
        <p:spPr bwMode="auto">
          <a:xfrm flipV="1">
            <a:off x="2817007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8" name="Line 40"/>
          <p:cNvSpPr>
            <a:spLocks noChangeShapeType="1"/>
          </p:cNvSpPr>
          <p:nvPr/>
        </p:nvSpPr>
        <p:spPr bwMode="auto">
          <a:xfrm flipV="1">
            <a:off x="2527275" y="2965966"/>
            <a:ext cx="137332" cy="3144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09" name="Text Box 265"/>
          <p:cNvSpPr txBox="1">
            <a:spLocks noChangeArrowheads="1"/>
          </p:cNvSpPr>
          <p:nvPr/>
        </p:nvSpPr>
        <p:spPr bwMode="auto">
          <a:xfrm>
            <a:off x="2283607" y="3559691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0" name="Text Box 266"/>
          <p:cNvSpPr txBox="1">
            <a:spLocks noChangeArrowheads="1"/>
          </p:cNvSpPr>
          <p:nvPr/>
        </p:nvSpPr>
        <p:spPr bwMode="auto">
          <a:xfrm>
            <a:off x="2878920" y="3561279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Text Box 267"/>
          <p:cNvSpPr txBox="1">
            <a:spLocks noChangeArrowheads="1"/>
          </p:cNvSpPr>
          <p:nvPr/>
        </p:nvSpPr>
        <p:spPr bwMode="auto">
          <a:xfrm>
            <a:off x="2712232" y="2661166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2" name="Straight Connector 190"/>
          <p:cNvCxnSpPr>
            <a:cxnSpLocks noChangeShapeType="1"/>
          </p:cNvCxnSpPr>
          <p:nvPr/>
        </p:nvCxnSpPr>
        <p:spPr bwMode="auto">
          <a:xfrm>
            <a:off x="2643647" y="3111892"/>
            <a:ext cx="438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3" name="Straight Connector 191"/>
          <p:cNvCxnSpPr>
            <a:cxnSpLocks noChangeShapeType="1"/>
          </p:cNvCxnSpPr>
          <p:nvPr/>
        </p:nvCxnSpPr>
        <p:spPr bwMode="auto">
          <a:xfrm>
            <a:off x="2643647" y="3078554"/>
            <a:ext cx="438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14" name="Line 36"/>
          <p:cNvSpPr>
            <a:spLocks noChangeShapeType="1"/>
          </p:cNvSpPr>
          <p:nvPr/>
        </p:nvSpPr>
        <p:spPr bwMode="auto">
          <a:xfrm>
            <a:off x="3291719" y="26078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5" name="TextBox 194"/>
          <p:cNvSpPr txBox="1">
            <a:spLocks noChangeArrowheads="1"/>
          </p:cNvSpPr>
          <p:nvPr/>
        </p:nvSpPr>
        <p:spPr bwMode="auto">
          <a:xfrm>
            <a:off x="2914450" y="2416324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316" name="Text Box 265"/>
          <p:cNvSpPr txBox="1">
            <a:spLocks noChangeArrowheads="1"/>
          </p:cNvSpPr>
          <p:nvPr/>
        </p:nvSpPr>
        <p:spPr bwMode="auto">
          <a:xfrm>
            <a:off x="3124392" y="2992388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Line 36"/>
          <p:cNvSpPr>
            <a:spLocks noChangeShapeType="1"/>
          </p:cNvSpPr>
          <p:nvPr/>
        </p:nvSpPr>
        <p:spPr bwMode="auto">
          <a:xfrm>
            <a:off x="3266336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8" name="Line 81"/>
          <p:cNvSpPr>
            <a:spLocks noChangeShapeType="1"/>
          </p:cNvSpPr>
          <p:nvPr/>
        </p:nvSpPr>
        <p:spPr bwMode="auto">
          <a:xfrm flipV="1">
            <a:off x="3338344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19" name="TextBox 194"/>
          <p:cNvSpPr txBox="1">
            <a:spLocks noChangeArrowheads="1"/>
          </p:cNvSpPr>
          <p:nvPr/>
        </p:nvSpPr>
        <p:spPr bwMode="auto">
          <a:xfrm>
            <a:off x="3077956" y="3514105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320" name="Line 81"/>
          <p:cNvSpPr>
            <a:spLocks noChangeShapeType="1"/>
          </p:cNvSpPr>
          <p:nvPr/>
        </p:nvSpPr>
        <p:spPr bwMode="auto">
          <a:xfrm flipV="1">
            <a:off x="3798036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21" name="Line 81"/>
          <p:cNvSpPr>
            <a:spLocks noChangeShapeType="1"/>
          </p:cNvSpPr>
          <p:nvPr/>
        </p:nvSpPr>
        <p:spPr bwMode="auto">
          <a:xfrm flipV="1">
            <a:off x="430209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22" name="TextBox 194"/>
          <p:cNvSpPr txBox="1">
            <a:spLocks noChangeArrowheads="1"/>
          </p:cNvSpPr>
          <p:nvPr/>
        </p:nvSpPr>
        <p:spPr bwMode="auto">
          <a:xfrm>
            <a:off x="3484621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323" name="TextBox 194"/>
          <p:cNvSpPr txBox="1">
            <a:spLocks noChangeArrowheads="1"/>
          </p:cNvSpPr>
          <p:nvPr/>
        </p:nvSpPr>
        <p:spPr bwMode="auto">
          <a:xfrm>
            <a:off x="4014060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324" name="Rectangle 323"/>
          <p:cNvSpPr/>
          <p:nvPr/>
        </p:nvSpPr>
        <p:spPr bwMode="auto">
          <a:xfrm>
            <a:off x="5400599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5" name="Rectangle 324"/>
          <p:cNvSpPr/>
          <p:nvPr/>
        </p:nvSpPr>
        <p:spPr bwMode="auto">
          <a:xfrm>
            <a:off x="885698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Rectangle 325"/>
          <p:cNvSpPr/>
          <p:nvPr/>
        </p:nvSpPr>
        <p:spPr bwMode="auto">
          <a:xfrm>
            <a:off x="741682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Rectangle 326"/>
          <p:cNvSpPr/>
          <p:nvPr/>
        </p:nvSpPr>
        <p:spPr bwMode="auto">
          <a:xfrm>
            <a:off x="597666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741682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597666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6408711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6480719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>
            <a:off x="7272807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3" name="Rectangle 332"/>
          <p:cNvSpPr/>
          <p:nvPr/>
        </p:nvSpPr>
        <p:spPr bwMode="auto">
          <a:xfrm>
            <a:off x="8064895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4" name="Straight Arrow Connector 333"/>
          <p:cNvCxnSpPr/>
          <p:nvPr/>
        </p:nvCxnSpPr>
        <p:spPr bwMode="auto">
          <a:xfrm flipV="1">
            <a:off x="612067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5" name="Straight Arrow Connector 334"/>
          <p:cNvCxnSpPr/>
          <p:nvPr/>
        </p:nvCxnSpPr>
        <p:spPr bwMode="auto">
          <a:xfrm>
            <a:off x="626469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6" name="Straight Arrow Connector 335"/>
          <p:cNvCxnSpPr/>
          <p:nvPr/>
        </p:nvCxnSpPr>
        <p:spPr bwMode="auto">
          <a:xfrm>
            <a:off x="7056783" y="5080620"/>
            <a:ext cx="194421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7" name="Straight Arrow Connector 336"/>
          <p:cNvCxnSpPr/>
          <p:nvPr/>
        </p:nvCxnSpPr>
        <p:spPr bwMode="auto">
          <a:xfrm>
            <a:off x="6840759" y="5080620"/>
            <a:ext cx="72008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8" name="Straight Arrow Connector 337"/>
          <p:cNvCxnSpPr/>
          <p:nvPr/>
        </p:nvCxnSpPr>
        <p:spPr bwMode="auto">
          <a:xfrm>
            <a:off x="6408711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9" name="Straight Arrow Connector 338"/>
          <p:cNvCxnSpPr/>
          <p:nvPr/>
        </p:nvCxnSpPr>
        <p:spPr bwMode="auto">
          <a:xfrm flipV="1">
            <a:off x="7704855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0" name="Straight Arrow Connector 339"/>
          <p:cNvCxnSpPr/>
          <p:nvPr/>
        </p:nvCxnSpPr>
        <p:spPr bwMode="auto">
          <a:xfrm flipH="1" flipV="1">
            <a:off x="864095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1" name="Rectangle 340"/>
          <p:cNvSpPr/>
          <p:nvPr/>
        </p:nvSpPr>
        <p:spPr bwMode="auto">
          <a:xfrm>
            <a:off x="60486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2" name="Rectangle 341"/>
          <p:cNvSpPr/>
          <p:nvPr/>
        </p:nvSpPr>
        <p:spPr bwMode="auto">
          <a:xfrm>
            <a:off x="633670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3" name="Rectangle 342"/>
          <p:cNvSpPr/>
          <p:nvPr/>
        </p:nvSpPr>
        <p:spPr bwMode="auto">
          <a:xfrm>
            <a:off x="61926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Flowchart: Delay 344"/>
          <p:cNvSpPr/>
          <p:nvPr/>
        </p:nvSpPr>
        <p:spPr bwMode="auto">
          <a:xfrm rot="5400000">
            <a:off x="6228691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Flowchart: Delay 345"/>
          <p:cNvSpPr/>
          <p:nvPr/>
        </p:nvSpPr>
        <p:spPr bwMode="auto">
          <a:xfrm rot="16200000" flipV="1">
            <a:off x="6228691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7" name="Straight Arrow Connector 346"/>
          <p:cNvCxnSpPr/>
          <p:nvPr/>
        </p:nvCxnSpPr>
        <p:spPr bwMode="auto">
          <a:xfrm>
            <a:off x="756083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8" name="Straight Arrow Connector 347"/>
          <p:cNvCxnSpPr/>
          <p:nvPr/>
        </p:nvCxnSpPr>
        <p:spPr bwMode="auto">
          <a:xfrm flipV="1">
            <a:off x="770485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9" name="Rectangle 348"/>
          <p:cNvSpPr/>
          <p:nvPr/>
        </p:nvSpPr>
        <p:spPr bwMode="auto">
          <a:xfrm>
            <a:off x="74888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0" name="Rectangle 349"/>
          <p:cNvSpPr/>
          <p:nvPr/>
        </p:nvSpPr>
        <p:spPr bwMode="auto">
          <a:xfrm>
            <a:off x="76328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1" name="Flowchart: Merge 350"/>
          <p:cNvSpPr/>
          <p:nvPr/>
        </p:nvSpPr>
        <p:spPr bwMode="auto">
          <a:xfrm>
            <a:off x="748883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2" name="Flowchart: Delay 351"/>
          <p:cNvSpPr/>
          <p:nvPr/>
        </p:nvSpPr>
        <p:spPr bwMode="auto">
          <a:xfrm rot="5400000">
            <a:off x="759684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3" name="Flowchart: Delay 352"/>
          <p:cNvSpPr/>
          <p:nvPr/>
        </p:nvSpPr>
        <p:spPr bwMode="auto">
          <a:xfrm rot="16200000" flipV="1">
            <a:off x="759684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4" name="Rectangle 353"/>
          <p:cNvSpPr/>
          <p:nvPr/>
        </p:nvSpPr>
        <p:spPr bwMode="auto">
          <a:xfrm>
            <a:off x="66967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5" name="Rectangle 354"/>
          <p:cNvSpPr/>
          <p:nvPr/>
        </p:nvSpPr>
        <p:spPr bwMode="auto">
          <a:xfrm>
            <a:off x="655272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6" name="Rectangle 355"/>
          <p:cNvSpPr/>
          <p:nvPr/>
        </p:nvSpPr>
        <p:spPr bwMode="auto">
          <a:xfrm>
            <a:off x="79928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78488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Rectangle 357"/>
          <p:cNvSpPr/>
          <p:nvPr/>
        </p:nvSpPr>
        <p:spPr bwMode="auto">
          <a:xfrm>
            <a:off x="885698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59" name="Straight Arrow Connector 358"/>
          <p:cNvCxnSpPr/>
          <p:nvPr/>
        </p:nvCxnSpPr>
        <p:spPr bwMode="auto">
          <a:xfrm>
            <a:off x="90009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0" name="Straight Arrow Connector 359"/>
          <p:cNvCxnSpPr/>
          <p:nvPr/>
        </p:nvCxnSpPr>
        <p:spPr bwMode="auto">
          <a:xfrm flipV="1">
            <a:off x="91450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1" name="Rectangle 360"/>
          <p:cNvSpPr/>
          <p:nvPr/>
        </p:nvSpPr>
        <p:spPr bwMode="auto">
          <a:xfrm>
            <a:off x="89289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2" name="Rectangle 361"/>
          <p:cNvSpPr/>
          <p:nvPr/>
        </p:nvSpPr>
        <p:spPr bwMode="auto">
          <a:xfrm>
            <a:off x="90730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Flowchart: Merge 362"/>
          <p:cNvSpPr/>
          <p:nvPr/>
        </p:nvSpPr>
        <p:spPr bwMode="auto">
          <a:xfrm>
            <a:off x="892899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Flowchart: Delay 363"/>
          <p:cNvSpPr/>
          <p:nvPr/>
        </p:nvSpPr>
        <p:spPr bwMode="auto">
          <a:xfrm rot="5400000">
            <a:off x="903700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Flowchart: Delay 364"/>
          <p:cNvSpPr/>
          <p:nvPr/>
        </p:nvSpPr>
        <p:spPr bwMode="auto">
          <a:xfrm rot="16200000" flipV="1">
            <a:off x="903700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950505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936103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Arrow Connector 367"/>
          <p:cNvCxnSpPr/>
          <p:nvPr/>
        </p:nvCxnSpPr>
        <p:spPr bwMode="auto">
          <a:xfrm flipH="1">
            <a:off x="6408711" y="5080620"/>
            <a:ext cx="180020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70" name="Straight Arrow Connector 369"/>
          <p:cNvCxnSpPr/>
          <p:nvPr/>
        </p:nvCxnSpPr>
        <p:spPr bwMode="auto">
          <a:xfrm flipV="1">
            <a:off x="612067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1" name="Rectangle 370"/>
          <p:cNvSpPr/>
          <p:nvPr/>
        </p:nvSpPr>
        <p:spPr bwMode="auto">
          <a:xfrm>
            <a:off x="597666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2" name="Rectangle 371"/>
          <p:cNvSpPr/>
          <p:nvPr/>
        </p:nvSpPr>
        <p:spPr bwMode="auto">
          <a:xfrm>
            <a:off x="741682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3" name="Rectangle 372"/>
          <p:cNvSpPr/>
          <p:nvPr/>
        </p:nvSpPr>
        <p:spPr bwMode="auto">
          <a:xfrm>
            <a:off x="885698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4" name="Rectangle 373"/>
          <p:cNvSpPr/>
          <p:nvPr/>
        </p:nvSpPr>
        <p:spPr bwMode="auto">
          <a:xfrm>
            <a:off x="5976663" y="4576564"/>
            <a:ext cx="43204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5" name="AutoShape 22"/>
          <p:cNvSpPr>
            <a:spLocks noChangeArrowheads="1"/>
          </p:cNvSpPr>
          <p:nvPr/>
        </p:nvSpPr>
        <p:spPr bwMode="auto">
          <a:xfrm>
            <a:off x="6965515" y="296080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" name="Line 23"/>
          <p:cNvSpPr>
            <a:spLocks noChangeShapeType="1"/>
          </p:cNvSpPr>
          <p:nvPr/>
        </p:nvSpPr>
        <p:spPr bwMode="auto">
          <a:xfrm>
            <a:off x="7194115" y="257980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77" name="Line 24"/>
          <p:cNvSpPr>
            <a:spLocks noChangeShapeType="1"/>
          </p:cNvSpPr>
          <p:nvPr/>
        </p:nvSpPr>
        <p:spPr bwMode="auto">
          <a:xfrm>
            <a:off x="7346515" y="341800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78" name="Line 25"/>
          <p:cNvSpPr>
            <a:spLocks noChangeShapeType="1"/>
          </p:cNvSpPr>
          <p:nvPr/>
        </p:nvSpPr>
        <p:spPr bwMode="auto">
          <a:xfrm>
            <a:off x="7041715" y="341800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79" name="Line 26"/>
          <p:cNvSpPr>
            <a:spLocks noChangeShapeType="1"/>
          </p:cNvSpPr>
          <p:nvPr/>
        </p:nvSpPr>
        <p:spPr bwMode="auto">
          <a:xfrm flipH="1">
            <a:off x="7041715" y="2960806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0" name="Line 27"/>
          <p:cNvSpPr>
            <a:spLocks noChangeShapeType="1"/>
          </p:cNvSpPr>
          <p:nvPr/>
        </p:nvSpPr>
        <p:spPr bwMode="auto">
          <a:xfrm>
            <a:off x="7194115" y="2960806"/>
            <a:ext cx="152400" cy="4572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1" name="Text Box 268"/>
          <p:cNvSpPr txBox="1">
            <a:spLocks noChangeArrowheads="1"/>
          </p:cNvSpPr>
          <p:nvPr/>
        </p:nvSpPr>
        <p:spPr bwMode="auto">
          <a:xfrm>
            <a:off x="6813115" y="3494206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2" name="Text Box 269"/>
          <p:cNvSpPr txBox="1">
            <a:spLocks noChangeArrowheads="1"/>
          </p:cNvSpPr>
          <p:nvPr/>
        </p:nvSpPr>
        <p:spPr bwMode="auto">
          <a:xfrm>
            <a:off x="7400490" y="3494206"/>
            <a:ext cx="98425" cy="1920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3" name="Text Box 270"/>
          <p:cNvSpPr txBox="1">
            <a:spLocks noChangeArrowheads="1"/>
          </p:cNvSpPr>
          <p:nvPr/>
        </p:nvSpPr>
        <p:spPr bwMode="auto">
          <a:xfrm>
            <a:off x="7243328" y="2656006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4" name="AutoShape 33"/>
          <p:cNvSpPr>
            <a:spLocks noChangeArrowheads="1"/>
          </p:cNvSpPr>
          <p:nvPr/>
        </p:nvSpPr>
        <p:spPr bwMode="auto">
          <a:xfrm flipV="1">
            <a:off x="7757603" y="296596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5" name="Line 34"/>
          <p:cNvSpPr>
            <a:spLocks noChangeShapeType="1"/>
          </p:cNvSpPr>
          <p:nvPr/>
        </p:nvSpPr>
        <p:spPr bwMode="auto">
          <a:xfrm flipV="1">
            <a:off x="8138603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6" name="Line 35"/>
          <p:cNvSpPr>
            <a:spLocks noChangeShapeType="1"/>
          </p:cNvSpPr>
          <p:nvPr/>
        </p:nvSpPr>
        <p:spPr bwMode="auto">
          <a:xfrm flipV="1">
            <a:off x="7986203" y="25849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7" name="Line 36"/>
          <p:cNvSpPr>
            <a:spLocks noChangeShapeType="1"/>
          </p:cNvSpPr>
          <p:nvPr/>
        </p:nvSpPr>
        <p:spPr bwMode="auto">
          <a:xfrm flipV="1">
            <a:off x="7833803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8" name="Line 37"/>
          <p:cNvSpPr>
            <a:spLocks noChangeShapeType="1"/>
          </p:cNvSpPr>
          <p:nvPr/>
        </p:nvSpPr>
        <p:spPr bwMode="auto">
          <a:xfrm flipH="1" flipV="1">
            <a:off x="7833803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89" name="Line 38"/>
          <p:cNvSpPr>
            <a:spLocks noChangeShapeType="1"/>
          </p:cNvSpPr>
          <p:nvPr/>
        </p:nvSpPr>
        <p:spPr bwMode="auto">
          <a:xfrm flipV="1">
            <a:off x="8138603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90" name="Line 40"/>
          <p:cNvSpPr>
            <a:spLocks noChangeShapeType="1"/>
          </p:cNvSpPr>
          <p:nvPr/>
        </p:nvSpPr>
        <p:spPr bwMode="auto">
          <a:xfrm flipH="1" flipV="1">
            <a:off x="7986203" y="2965966"/>
            <a:ext cx="157696" cy="3144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91" name="Text Box 265"/>
          <p:cNvSpPr txBox="1">
            <a:spLocks noChangeArrowheads="1"/>
          </p:cNvSpPr>
          <p:nvPr/>
        </p:nvSpPr>
        <p:spPr bwMode="auto">
          <a:xfrm>
            <a:off x="7605203" y="3559691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2" name="Text Box 266"/>
          <p:cNvSpPr txBox="1">
            <a:spLocks noChangeArrowheads="1"/>
          </p:cNvSpPr>
          <p:nvPr/>
        </p:nvSpPr>
        <p:spPr bwMode="auto">
          <a:xfrm>
            <a:off x="8200516" y="3561279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3" name="Text Box 267"/>
          <p:cNvSpPr txBox="1">
            <a:spLocks noChangeArrowheads="1"/>
          </p:cNvSpPr>
          <p:nvPr/>
        </p:nvSpPr>
        <p:spPr bwMode="auto">
          <a:xfrm>
            <a:off x="8033828" y="2661166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4" name="Straight Connector 190"/>
          <p:cNvCxnSpPr>
            <a:cxnSpLocks noChangeShapeType="1"/>
          </p:cNvCxnSpPr>
          <p:nvPr/>
        </p:nvCxnSpPr>
        <p:spPr bwMode="auto">
          <a:xfrm>
            <a:off x="7965243" y="3111892"/>
            <a:ext cx="438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95" name="Straight Connector 191"/>
          <p:cNvCxnSpPr>
            <a:cxnSpLocks noChangeShapeType="1"/>
          </p:cNvCxnSpPr>
          <p:nvPr/>
        </p:nvCxnSpPr>
        <p:spPr bwMode="auto">
          <a:xfrm>
            <a:off x="7965243" y="3078554"/>
            <a:ext cx="438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96" name="Line 36"/>
          <p:cNvSpPr>
            <a:spLocks noChangeShapeType="1"/>
          </p:cNvSpPr>
          <p:nvPr/>
        </p:nvSpPr>
        <p:spPr bwMode="auto">
          <a:xfrm>
            <a:off x="8613315" y="26078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97" name="TextBox 194"/>
          <p:cNvSpPr txBox="1">
            <a:spLocks noChangeArrowheads="1"/>
          </p:cNvSpPr>
          <p:nvPr/>
        </p:nvSpPr>
        <p:spPr bwMode="auto">
          <a:xfrm>
            <a:off x="8236046" y="2416324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398" name="Text Box 265"/>
          <p:cNvSpPr txBox="1">
            <a:spLocks noChangeArrowheads="1"/>
          </p:cNvSpPr>
          <p:nvPr/>
        </p:nvSpPr>
        <p:spPr bwMode="auto">
          <a:xfrm>
            <a:off x="8445988" y="2992388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" name="Line 36"/>
          <p:cNvSpPr>
            <a:spLocks noChangeShapeType="1"/>
          </p:cNvSpPr>
          <p:nvPr/>
        </p:nvSpPr>
        <p:spPr bwMode="auto">
          <a:xfrm>
            <a:off x="858793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00" name="Line 81"/>
          <p:cNvSpPr>
            <a:spLocks noChangeShapeType="1"/>
          </p:cNvSpPr>
          <p:nvPr/>
        </p:nvSpPr>
        <p:spPr bwMode="auto">
          <a:xfrm flipV="1">
            <a:off x="8659940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01" name="TextBox 194"/>
          <p:cNvSpPr txBox="1">
            <a:spLocks noChangeArrowheads="1"/>
          </p:cNvSpPr>
          <p:nvPr/>
        </p:nvSpPr>
        <p:spPr bwMode="auto">
          <a:xfrm>
            <a:off x="8399552" y="3514105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402" name="Line 81"/>
          <p:cNvSpPr>
            <a:spLocks noChangeShapeType="1"/>
          </p:cNvSpPr>
          <p:nvPr/>
        </p:nvSpPr>
        <p:spPr bwMode="auto">
          <a:xfrm flipV="1">
            <a:off x="911963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03" name="Line 81"/>
          <p:cNvSpPr>
            <a:spLocks noChangeShapeType="1"/>
          </p:cNvSpPr>
          <p:nvPr/>
        </p:nvSpPr>
        <p:spPr bwMode="auto">
          <a:xfrm flipV="1">
            <a:off x="9623688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04" name="TextBox 194"/>
          <p:cNvSpPr txBox="1">
            <a:spLocks noChangeArrowheads="1"/>
          </p:cNvSpPr>
          <p:nvPr/>
        </p:nvSpPr>
        <p:spPr bwMode="auto">
          <a:xfrm>
            <a:off x="8806217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405" name="TextBox 194"/>
          <p:cNvSpPr txBox="1">
            <a:spLocks noChangeArrowheads="1"/>
          </p:cNvSpPr>
          <p:nvPr/>
        </p:nvSpPr>
        <p:spPr bwMode="auto">
          <a:xfrm>
            <a:off x="9335656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406" name="TextBox 405"/>
          <p:cNvSpPr txBox="1"/>
          <p:nvPr/>
        </p:nvSpPr>
        <p:spPr>
          <a:xfrm>
            <a:off x="2239243" y="7385456"/>
            <a:ext cx="643740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SNCP CTRL process controls RVID(W) and RVID(P) registration on Port P10</a:t>
            </a:r>
          </a:p>
          <a:p>
            <a:pPr algn="ctr"/>
            <a:r>
              <a:rPr lang="en-GB" sz="1400" dirty="0" smtClean="0"/>
              <a:t>MAC learning should be disabled for this SNCP FID</a:t>
            </a:r>
            <a:endParaRPr lang="en-US" sz="1400" dirty="0" smtClean="0"/>
          </a:p>
        </p:txBody>
      </p:sp>
      <p:sp>
        <p:nvSpPr>
          <p:cNvPr id="407" name="TextBox 406"/>
          <p:cNvSpPr txBox="1"/>
          <p:nvPr/>
        </p:nvSpPr>
        <p:spPr>
          <a:xfrm>
            <a:off x="1159123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408" name="TextBox 407"/>
          <p:cNvSpPr txBox="1"/>
          <p:nvPr/>
        </p:nvSpPr>
        <p:spPr>
          <a:xfrm>
            <a:off x="264032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409" name="TextBox 408"/>
          <p:cNvSpPr txBox="1"/>
          <p:nvPr/>
        </p:nvSpPr>
        <p:spPr>
          <a:xfrm>
            <a:off x="400847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410" name="TextBox 409"/>
          <p:cNvSpPr txBox="1"/>
          <p:nvPr/>
        </p:nvSpPr>
        <p:spPr>
          <a:xfrm>
            <a:off x="648771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411" name="TextBox 410"/>
          <p:cNvSpPr txBox="1"/>
          <p:nvPr/>
        </p:nvSpPr>
        <p:spPr>
          <a:xfrm>
            <a:off x="796891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412" name="TextBox 411"/>
          <p:cNvSpPr txBox="1"/>
          <p:nvPr/>
        </p:nvSpPr>
        <p:spPr>
          <a:xfrm>
            <a:off x="9337069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413" name="TextBox 412"/>
          <p:cNvSpPr txBox="1"/>
          <p:nvPr/>
        </p:nvSpPr>
        <p:spPr>
          <a:xfrm>
            <a:off x="295027" y="7456884"/>
            <a:ext cx="74219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b="0" i="1" dirty="0" smtClean="0">
                <a:solidFill>
                  <a:schemeClr val="bg1">
                    <a:lumMod val="50000"/>
                  </a:schemeClr>
                </a:solidFill>
              </a:rPr>
              <a:t>VID values</a:t>
            </a:r>
            <a:endParaRPr lang="en-US" sz="1200" b="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15" name="Straight Arrow Connector 414"/>
          <p:cNvCxnSpPr>
            <a:stCxn id="413" idx="0"/>
            <a:endCxn id="126" idx="2"/>
          </p:cNvCxnSpPr>
          <p:nvPr/>
        </p:nvCxnSpPr>
        <p:spPr bwMode="auto">
          <a:xfrm flipV="1">
            <a:off x="666123" y="6592788"/>
            <a:ext cx="276976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417" name="Straight Arrow Connector 416"/>
          <p:cNvCxnSpPr>
            <a:stCxn id="413" idx="0"/>
            <a:endCxn id="143" idx="2"/>
          </p:cNvCxnSpPr>
          <p:nvPr/>
        </p:nvCxnSpPr>
        <p:spPr bwMode="auto">
          <a:xfrm flipV="1">
            <a:off x="666123" y="6592788"/>
            <a:ext cx="1717136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419" name="Straight Arrow Connector 418"/>
          <p:cNvCxnSpPr>
            <a:stCxn id="413" idx="0"/>
            <a:endCxn id="157" idx="2"/>
          </p:cNvCxnSpPr>
          <p:nvPr/>
        </p:nvCxnSpPr>
        <p:spPr bwMode="auto">
          <a:xfrm flipV="1">
            <a:off x="666123" y="6592788"/>
            <a:ext cx="301328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420" name="TextBox 419"/>
          <p:cNvSpPr txBox="1"/>
          <p:nvPr/>
        </p:nvSpPr>
        <p:spPr>
          <a:xfrm>
            <a:off x="2452901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421" name="TextBox 420"/>
          <p:cNvSpPr txBox="1"/>
          <p:nvPr/>
        </p:nvSpPr>
        <p:spPr>
          <a:xfrm>
            <a:off x="7783859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422" name="TextBox 421"/>
          <p:cNvSpPr txBox="1"/>
          <p:nvPr/>
        </p:nvSpPr>
        <p:spPr>
          <a:xfrm>
            <a:off x="9224019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423" name="TextBox 422"/>
          <p:cNvSpPr txBox="1"/>
          <p:nvPr/>
        </p:nvSpPr>
        <p:spPr>
          <a:xfrm>
            <a:off x="3895427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178" name="TextBox 177"/>
          <p:cNvSpPr txBox="1"/>
          <p:nvPr/>
        </p:nvSpPr>
        <p:spPr>
          <a:xfrm>
            <a:off x="2527275" y="227230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  <a:endParaRPr lang="en-US" sz="1400" i="1" dirty="0" smtClean="0"/>
          </a:p>
        </p:txBody>
      </p:sp>
      <p:sp>
        <p:nvSpPr>
          <p:cNvPr id="180" name="TextBox 179"/>
          <p:cNvSpPr txBox="1"/>
          <p:nvPr/>
        </p:nvSpPr>
        <p:spPr>
          <a:xfrm>
            <a:off x="2389927" y="392849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85" name="TextBox 184"/>
          <p:cNvSpPr txBox="1"/>
          <p:nvPr/>
        </p:nvSpPr>
        <p:spPr>
          <a:xfrm>
            <a:off x="2743299" y="392849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6" name="TextBox 185"/>
          <p:cNvSpPr txBox="1"/>
          <p:nvPr/>
        </p:nvSpPr>
        <p:spPr>
          <a:xfrm>
            <a:off x="1704221" y="227230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1566873" y="392849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91" name="TextBox 190"/>
          <p:cNvSpPr txBox="1"/>
          <p:nvPr/>
        </p:nvSpPr>
        <p:spPr>
          <a:xfrm>
            <a:off x="1920245" y="392849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92" name="TextBox 191"/>
          <p:cNvSpPr txBox="1"/>
          <p:nvPr/>
        </p:nvSpPr>
        <p:spPr>
          <a:xfrm>
            <a:off x="7855867" y="227288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  <a:endParaRPr lang="en-US" sz="1400" i="1" dirty="0" smtClean="0"/>
          </a:p>
        </p:txBody>
      </p:sp>
      <p:sp>
        <p:nvSpPr>
          <p:cNvPr id="193" name="TextBox 192"/>
          <p:cNvSpPr txBox="1"/>
          <p:nvPr/>
        </p:nvSpPr>
        <p:spPr>
          <a:xfrm>
            <a:off x="7718519" y="392907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94" name="TextBox 193"/>
          <p:cNvSpPr txBox="1"/>
          <p:nvPr/>
        </p:nvSpPr>
        <p:spPr>
          <a:xfrm>
            <a:off x="8071891" y="392907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95" name="TextBox 194"/>
          <p:cNvSpPr txBox="1"/>
          <p:nvPr/>
        </p:nvSpPr>
        <p:spPr>
          <a:xfrm>
            <a:off x="7032813" y="227288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6895465" y="392907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97" name="TextBox 196"/>
          <p:cNvSpPr txBox="1"/>
          <p:nvPr/>
        </p:nvSpPr>
        <p:spPr>
          <a:xfrm>
            <a:off x="7248837" y="392907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802.1Q model</a:t>
            </a:r>
            <a:br>
              <a:rPr lang="en-GB" dirty="0" smtClean="0"/>
            </a:br>
            <a:r>
              <a:rPr lang="en-GB" sz="2400" dirty="0" smtClean="0"/>
              <a:t>1:1 selective bridge P2P EC SNCP configuration</a:t>
            </a:r>
            <a:endParaRPr lang="en-US" sz="2400" dirty="0"/>
          </a:p>
        </p:txBody>
      </p:sp>
      <p:sp>
        <p:nvSpPr>
          <p:cNvPr id="190" name="Rectangle 189"/>
          <p:cNvSpPr/>
          <p:nvPr/>
        </p:nvSpPr>
        <p:spPr bwMode="auto">
          <a:xfrm>
            <a:off x="79003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353538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09522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65506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09522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65506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1087115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1159123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1951211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743299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0" name="Straight Arrow Connector 199"/>
          <p:cNvCxnSpPr/>
          <p:nvPr/>
        </p:nvCxnSpPr>
        <p:spPr bwMode="auto">
          <a:xfrm flipV="1">
            <a:off x="79908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>
            <a:off x="9430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Straight Arrow Connector 202"/>
          <p:cNvCxnSpPr/>
          <p:nvPr/>
        </p:nvCxnSpPr>
        <p:spPr bwMode="auto">
          <a:xfrm>
            <a:off x="1519163" y="5080620"/>
            <a:ext cx="72008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/>
          <p:nvPr/>
        </p:nvCxnSpPr>
        <p:spPr bwMode="auto">
          <a:xfrm>
            <a:off x="10871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204"/>
          <p:cNvCxnSpPr/>
          <p:nvPr/>
        </p:nvCxnSpPr>
        <p:spPr bwMode="auto">
          <a:xfrm flipV="1">
            <a:off x="2383259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Straight Arrow Connector 205"/>
          <p:cNvCxnSpPr/>
          <p:nvPr/>
        </p:nvCxnSpPr>
        <p:spPr bwMode="auto">
          <a:xfrm flipH="1" flipV="1">
            <a:off x="331936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7" name="Rectangle 206"/>
          <p:cNvSpPr/>
          <p:nvPr/>
        </p:nvSpPr>
        <p:spPr bwMode="auto">
          <a:xfrm>
            <a:off x="7270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10151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8710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Flowchart: Delay 210"/>
          <p:cNvSpPr/>
          <p:nvPr/>
        </p:nvSpPr>
        <p:spPr bwMode="auto">
          <a:xfrm rot="5400000">
            <a:off x="907095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Flowchart: Delay 211"/>
          <p:cNvSpPr/>
          <p:nvPr/>
        </p:nvSpPr>
        <p:spPr bwMode="auto">
          <a:xfrm rot="16200000" flipV="1">
            <a:off x="907095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3" name="Straight Arrow Connector 212"/>
          <p:cNvCxnSpPr/>
          <p:nvPr/>
        </p:nvCxnSpPr>
        <p:spPr bwMode="auto">
          <a:xfrm>
            <a:off x="223924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Straight Arrow Connector 213"/>
          <p:cNvCxnSpPr/>
          <p:nvPr/>
        </p:nvCxnSpPr>
        <p:spPr bwMode="auto">
          <a:xfrm flipV="1">
            <a:off x="238325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5" name="Rectangle 214"/>
          <p:cNvSpPr/>
          <p:nvPr/>
        </p:nvSpPr>
        <p:spPr bwMode="auto">
          <a:xfrm>
            <a:off x="216723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231125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7" name="Flowchart: Merge 216"/>
          <p:cNvSpPr/>
          <p:nvPr/>
        </p:nvSpPr>
        <p:spPr bwMode="auto">
          <a:xfrm>
            <a:off x="216723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Flowchart: Delay 217"/>
          <p:cNvSpPr/>
          <p:nvPr/>
        </p:nvSpPr>
        <p:spPr bwMode="auto">
          <a:xfrm rot="5400000">
            <a:off x="227524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Flowchart: Delay 218"/>
          <p:cNvSpPr/>
          <p:nvPr/>
        </p:nvSpPr>
        <p:spPr bwMode="auto">
          <a:xfrm rot="16200000" flipV="1">
            <a:off x="227524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3751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12311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26712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25272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538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5" name="Straight Arrow Connector 224"/>
          <p:cNvCxnSpPr/>
          <p:nvPr/>
        </p:nvCxnSpPr>
        <p:spPr bwMode="auto">
          <a:xfrm>
            <a:off x="367940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6" name="Straight Arrow Connector 225"/>
          <p:cNvCxnSpPr/>
          <p:nvPr/>
        </p:nvCxnSpPr>
        <p:spPr bwMode="auto">
          <a:xfrm flipV="1">
            <a:off x="382341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7" name="Rectangle 226"/>
          <p:cNvSpPr/>
          <p:nvPr/>
        </p:nvSpPr>
        <p:spPr bwMode="auto">
          <a:xfrm>
            <a:off x="360739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375141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Flowchart: Merge 228"/>
          <p:cNvSpPr/>
          <p:nvPr/>
        </p:nvSpPr>
        <p:spPr bwMode="auto">
          <a:xfrm>
            <a:off x="360739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Flowchart: Delay 229"/>
          <p:cNvSpPr/>
          <p:nvPr/>
        </p:nvSpPr>
        <p:spPr bwMode="auto">
          <a:xfrm rot="5400000">
            <a:off x="371540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Flowchart: Delay 230"/>
          <p:cNvSpPr/>
          <p:nvPr/>
        </p:nvSpPr>
        <p:spPr bwMode="auto">
          <a:xfrm rot="16200000" flipV="1">
            <a:off x="371540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418345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40394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5" name="Straight Arrow Connector 234"/>
          <p:cNvCxnSpPr/>
          <p:nvPr/>
        </p:nvCxnSpPr>
        <p:spPr bwMode="auto">
          <a:xfrm flipH="1">
            <a:off x="943099" y="5080620"/>
            <a:ext cx="115212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36" name="Straight Arrow Connector 235"/>
          <p:cNvCxnSpPr/>
          <p:nvPr/>
        </p:nvCxnSpPr>
        <p:spPr bwMode="auto">
          <a:xfrm flipV="1">
            <a:off x="79908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7" name="Rectangle 236"/>
          <p:cNvSpPr/>
          <p:nvPr/>
        </p:nvSpPr>
        <p:spPr bwMode="auto">
          <a:xfrm>
            <a:off x="65506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209522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353538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55067" y="4576564"/>
            <a:ext cx="43204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5400599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885698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41682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597666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41682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597666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6408711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6480719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72807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8064895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8" name="Straight Arrow Connector 307"/>
          <p:cNvCxnSpPr/>
          <p:nvPr/>
        </p:nvCxnSpPr>
        <p:spPr bwMode="auto">
          <a:xfrm flipV="1">
            <a:off x="612067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9" name="Straight Arrow Connector 308"/>
          <p:cNvCxnSpPr/>
          <p:nvPr/>
        </p:nvCxnSpPr>
        <p:spPr bwMode="auto">
          <a:xfrm>
            <a:off x="626469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0" name="Straight Arrow Connector 309"/>
          <p:cNvCxnSpPr/>
          <p:nvPr/>
        </p:nvCxnSpPr>
        <p:spPr bwMode="auto">
          <a:xfrm>
            <a:off x="7056783" y="5080620"/>
            <a:ext cx="19442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12" name="Straight Arrow Connector 311"/>
          <p:cNvCxnSpPr/>
          <p:nvPr/>
        </p:nvCxnSpPr>
        <p:spPr bwMode="auto">
          <a:xfrm>
            <a:off x="6408711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3" name="Straight Arrow Connector 312"/>
          <p:cNvCxnSpPr/>
          <p:nvPr/>
        </p:nvCxnSpPr>
        <p:spPr bwMode="auto">
          <a:xfrm flipV="1">
            <a:off x="7704855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4" name="Straight Arrow Connector 313"/>
          <p:cNvCxnSpPr/>
          <p:nvPr/>
        </p:nvCxnSpPr>
        <p:spPr bwMode="auto">
          <a:xfrm flipH="1" flipV="1">
            <a:off x="864095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5" name="Rectangle 314"/>
          <p:cNvSpPr/>
          <p:nvPr/>
        </p:nvSpPr>
        <p:spPr bwMode="auto">
          <a:xfrm>
            <a:off x="60486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633670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61926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Flowchart: Delay 318"/>
          <p:cNvSpPr/>
          <p:nvPr/>
        </p:nvSpPr>
        <p:spPr bwMode="auto">
          <a:xfrm rot="5400000">
            <a:off x="6228691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0" name="Flowchart: Delay 319"/>
          <p:cNvSpPr/>
          <p:nvPr/>
        </p:nvSpPr>
        <p:spPr bwMode="auto">
          <a:xfrm rot="16200000" flipV="1">
            <a:off x="6228691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1" name="Straight Arrow Connector 320"/>
          <p:cNvCxnSpPr/>
          <p:nvPr/>
        </p:nvCxnSpPr>
        <p:spPr bwMode="auto">
          <a:xfrm>
            <a:off x="756083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2" name="Straight Arrow Connector 321"/>
          <p:cNvCxnSpPr/>
          <p:nvPr/>
        </p:nvCxnSpPr>
        <p:spPr bwMode="auto">
          <a:xfrm flipV="1">
            <a:off x="770485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3" name="Rectangle 322"/>
          <p:cNvSpPr/>
          <p:nvPr/>
        </p:nvSpPr>
        <p:spPr bwMode="auto">
          <a:xfrm>
            <a:off x="74888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76328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5" name="Flowchart: Merge 324"/>
          <p:cNvSpPr/>
          <p:nvPr/>
        </p:nvSpPr>
        <p:spPr bwMode="auto">
          <a:xfrm>
            <a:off x="748883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Flowchart: Delay 325"/>
          <p:cNvSpPr/>
          <p:nvPr/>
        </p:nvSpPr>
        <p:spPr bwMode="auto">
          <a:xfrm rot="5400000">
            <a:off x="759684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Flowchart: Delay 326"/>
          <p:cNvSpPr/>
          <p:nvPr/>
        </p:nvSpPr>
        <p:spPr bwMode="auto">
          <a:xfrm rot="16200000" flipV="1">
            <a:off x="759684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66967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655272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79928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78488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>
            <a:off x="885698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Arrow Connector 332"/>
          <p:cNvCxnSpPr/>
          <p:nvPr/>
        </p:nvCxnSpPr>
        <p:spPr bwMode="auto">
          <a:xfrm>
            <a:off x="90009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4" name="Straight Arrow Connector 333"/>
          <p:cNvCxnSpPr/>
          <p:nvPr/>
        </p:nvCxnSpPr>
        <p:spPr bwMode="auto">
          <a:xfrm flipV="1">
            <a:off x="91450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5" name="Rectangle 334"/>
          <p:cNvSpPr/>
          <p:nvPr/>
        </p:nvSpPr>
        <p:spPr bwMode="auto">
          <a:xfrm>
            <a:off x="89289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90730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Flowchart: Merge 336"/>
          <p:cNvSpPr/>
          <p:nvPr/>
        </p:nvSpPr>
        <p:spPr bwMode="auto">
          <a:xfrm>
            <a:off x="892899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8" name="Flowchart: Delay 337"/>
          <p:cNvSpPr/>
          <p:nvPr/>
        </p:nvSpPr>
        <p:spPr bwMode="auto">
          <a:xfrm rot="5400000">
            <a:off x="903700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Flowchart: Delay 338"/>
          <p:cNvSpPr/>
          <p:nvPr/>
        </p:nvSpPr>
        <p:spPr bwMode="auto">
          <a:xfrm rot="16200000" flipV="1">
            <a:off x="903700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950505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936103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2" name="Straight Arrow Connector 341"/>
          <p:cNvCxnSpPr/>
          <p:nvPr/>
        </p:nvCxnSpPr>
        <p:spPr bwMode="auto">
          <a:xfrm flipH="1">
            <a:off x="6408711" y="5080620"/>
            <a:ext cx="180020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44" name="Straight Arrow Connector 343"/>
          <p:cNvCxnSpPr/>
          <p:nvPr/>
        </p:nvCxnSpPr>
        <p:spPr bwMode="auto">
          <a:xfrm flipV="1">
            <a:off x="612067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5" name="Rectangle 344"/>
          <p:cNvSpPr/>
          <p:nvPr/>
        </p:nvSpPr>
        <p:spPr bwMode="auto">
          <a:xfrm>
            <a:off x="597666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Rectangle 345"/>
          <p:cNvSpPr/>
          <p:nvPr/>
        </p:nvSpPr>
        <p:spPr bwMode="auto">
          <a:xfrm>
            <a:off x="741682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7" name="Rectangle 346"/>
          <p:cNvSpPr/>
          <p:nvPr/>
        </p:nvSpPr>
        <p:spPr bwMode="auto">
          <a:xfrm>
            <a:off x="885698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Rectangle 347"/>
          <p:cNvSpPr/>
          <p:nvPr/>
        </p:nvSpPr>
        <p:spPr bwMode="auto">
          <a:xfrm>
            <a:off x="5976663" y="4576564"/>
            <a:ext cx="43204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2" name="AutoShape 33"/>
          <p:cNvSpPr>
            <a:spLocks noChangeArrowheads="1"/>
          </p:cNvSpPr>
          <p:nvPr/>
        </p:nvSpPr>
        <p:spPr bwMode="auto">
          <a:xfrm flipV="1">
            <a:off x="2436007" y="296596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3" name="Line 34"/>
          <p:cNvSpPr>
            <a:spLocks noChangeShapeType="1"/>
          </p:cNvSpPr>
          <p:nvPr/>
        </p:nvSpPr>
        <p:spPr bwMode="auto">
          <a:xfrm flipV="1">
            <a:off x="2817007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4" name="Line 35"/>
          <p:cNvSpPr>
            <a:spLocks noChangeShapeType="1"/>
          </p:cNvSpPr>
          <p:nvPr/>
        </p:nvSpPr>
        <p:spPr bwMode="auto">
          <a:xfrm flipV="1">
            <a:off x="2664607" y="25849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5" name="Line 36"/>
          <p:cNvSpPr>
            <a:spLocks noChangeShapeType="1"/>
          </p:cNvSpPr>
          <p:nvPr/>
        </p:nvSpPr>
        <p:spPr bwMode="auto">
          <a:xfrm flipV="1">
            <a:off x="2512207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6" name="Line 37"/>
          <p:cNvSpPr>
            <a:spLocks noChangeShapeType="1"/>
          </p:cNvSpPr>
          <p:nvPr/>
        </p:nvSpPr>
        <p:spPr bwMode="auto">
          <a:xfrm flipH="1" flipV="1">
            <a:off x="2512207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7" name="Line 38"/>
          <p:cNvSpPr>
            <a:spLocks noChangeShapeType="1"/>
          </p:cNvSpPr>
          <p:nvPr/>
        </p:nvSpPr>
        <p:spPr bwMode="auto">
          <a:xfrm flipV="1">
            <a:off x="2817007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8" name="Line 40"/>
          <p:cNvSpPr>
            <a:spLocks noChangeShapeType="1"/>
          </p:cNvSpPr>
          <p:nvPr/>
        </p:nvSpPr>
        <p:spPr bwMode="auto">
          <a:xfrm flipV="1">
            <a:off x="2527275" y="2965966"/>
            <a:ext cx="137332" cy="3144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9" name="Text Box 265"/>
          <p:cNvSpPr txBox="1">
            <a:spLocks noChangeArrowheads="1"/>
          </p:cNvSpPr>
          <p:nvPr/>
        </p:nvSpPr>
        <p:spPr bwMode="auto">
          <a:xfrm>
            <a:off x="2283607" y="3559691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0" name="Text Box 266"/>
          <p:cNvSpPr txBox="1">
            <a:spLocks noChangeArrowheads="1"/>
          </p:cNvSpPr>
          <p:nvPr/>
        </p:nvSpPr>
        <p:spPr bwMode="auto">
          <a:xfrm>
            <a:off x="2878920" y="3561279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" name="Text Box 267"/>
          <p:cNvSpPr txBox="1">
            <a:spLocks noChangeArrowheads="1"/>
          </p:cNvSpPr>
          <p:nvPr/>
        </p:nvSpPr>
        <p:spPr bwMode="auto">
          <a:xfrm>
            <a:off x="2712232" y="2661166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4" name="Line 36"/>
          <p:cNvSpPr>
            <a:spLocks noChangeShapeType="1"/>
          </p:cNvSpPr>
          <p:nvPr/>
        </p:nvSpPr>
        <p:spPr bwMode="auto">
          <a:xfrm>
            <a:off x="3291719" y="26078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95" name="TextBox 194"/>
          <p:cNvSpPr txBox="1">
            <a:spLocks noChangeArrowheads="1"/>
          </p:cNvSpPr>
          <p:nvPr/>
        </p:nvSpPr>
        <p:spPr bwMode="auto">
          <a:xfrm>
            <a:off x="2914450" y="2416324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496" name="Text Box 265"/>
          <p:cNvSpPr txBox="1">
            <a:spLocks noChangeArrowheads="1"/>
          </p:cNvSpPr>
          <p:nvPr/>
        </p:nvSpPr>
        <p:spPr bwMode="auto">
          <a:xfrm>
            <a:off x="3124392" y="2992388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7" name="Line 36"/>
          <p:cNvSpPr>
            <a:spLocks noChangeShapeType="1"/>
          </p:cNvSpPr>
          <p:nvPr/>
        </p:nvSpPr>
        <p:spPr bwMode="auto">
          <a:xfrm>
            <a:off x="3266336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98" name="Line 81"/>
          <p:cNvSpPr>
            <a:spLocks noChangeShapeType="1"/>
          </p:cNvSpPr>
          <p:nvPr/>
        </p:nvSpPr>
        <p:spPr bwMode="auto">
          <a:xfrm flipV="1">
            <a:off x="3338344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99" name="TextBox 194"/>
          <p:cNvSpPr txBox="1">
            <a:spLocks noChangeArrowheads="1"/>
          </p:cNvSpPr>
          <p:nvPr/>
        </p:nvSpPr>
        <p:spPr bwMode="auto">
          <a:xfrm>
            <a:off x="3077956" y="3514105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500" name="Line 81"/>
          <p:cNvSpPr>
            <a:spLocks noChangeShapeType="1"/>
          </p:cNvSpPr>
          <p:nvPr/>
        </p:nvSpPr>
        <p:spPr bwMode="auto">
          <a:xfrm flipV="1">
            <a:off x="3798036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01" name="Line 81"/>
          <p:cNvSpPr>
            <a:spLocks noChangeShapeType="1"/>
          </p:cNvSpPr>
          <p:nvPr/>
        </p:nvSpPr>
        <p:spPr bwMode="auto">
          <a:xfrm flipV="1">
            <a:off x="430209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02" name="TextBox 194"/>
          <p:cNvSpPr txBox="1">
            <a:spLocks noChangeArrowheads="1"/>
          </p:cNvSpPr>
          <p:nvPr/>
        </p:nvSpPr>
        <p:spPr bwMode="auto">
          <a:xfrm>
            <a:off x="3484621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503" name="TextBox 194"/>
          <p:cNvSpPr txBox="1">
            <a:spLocks noChangeArrowheads="1"/>
          </p:cNvSpPr>
          <p:nvPr/>
        </p:nvSpPr>
        <p:spPr bwMode="auto">
          <a:xfrm>
            <a:off x="4014060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513" name="AutoShape 33"/>
          <p:cNvSpPr>
            <a:spLocks noChangeArrowheads="1"/>
          </p:cNvSpPr>
          <p:nvPr/>
        </p:nvSpPr>
        <p:spPr bwMode="auto">
          <a:xfrm flipV="1">
            <a:off x="7757603" y="296596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" name="Line 34"/>
          <p:cNvSpPr>
            <a:spLocks noChangeShapeType="1"/>
          </p:cNvSpPr>
          <p:nvPr/>
        </p:nvSpPr>
        <p:spPr bwMode="auto">
          <a:xfrm flipV="1">
            <a:off x="8138603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5" name="Line 35"/>
          <p:cNvSpPr>
            <a:spLocks noChangeShapeType="1"/>
          </p:cNvSpPr>
          <p:nvPr/>
        </p:nvSpPr>
        <p:spPr bwMode="auto">
          <a:xfrm flipV="1">
            <a:off x="7986203" y="25849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6" name="Line 36"/>
          <p:cNvSpPr>
            <a:spLocks noChangeShapeType="1"/>
          </p:cNvSpPr>
          <p:nvPr/>
        </p:nvSpPr>
        <p:spPr bwMode="auto">
          <a:xfrm flipV="1">
            <a:off x="7833803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7" name="Line 37"/>
          <p:cNvSpPr>
            <a:spLocks noChangeShapeType="1"/>
          </p:cNvSpPr>
          <p:nvPr/>
        </p:nvSpPr>
        <p:spPr bwMode="auto">
          <a:xfrm flipH="1" flipV="1">
            <a:off x="7833803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8" name="Line 38"/>
          <p:cNvSpPr>
            <a:spLocks noChangeShapeType="1"/>
          </p:cNvSpPr>
          <p:nvPr/>
        </p:nvSpPr>
        <p:spPr bwMode="auto">
          <a:xfrm flipV="1">
            <a:off x="8138603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9" name="Line 40"/>
          <p:cNvSpPr>
            <a:spLocks noChangeShapeType="1"/>
          </p:cNvSpPr>
          <p:nvPr/>
        </p:nvSpPr>
        <p:spPr bwMode="auto">
          <a:xfrm flipH="1" flipV="1">
            <a:off x="7986203" y="2965966"/>
            <a:ext cx="157696" cy="3144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0" name="Text Box 265"/>
          <p:cNvSpPr txBox="1">
            <a:spLocks noChangeArrowheads="1"/>
          </p:cNvSpPr>
          <p:nvPr/>
        </p:nvSpPr>
        <p:spPr bwMode="auto">
          <a:xfrm>
            <a:off x="7605203" y="3559691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1" name="Text Box 266"/>
          <p:cNvSpPr txBox="1">
            <a:spLocks noChangeArrowheads="1"/>
          </p:cNvSpPr>
          <p:nvPr/>
        </p:nvSpPr>
        <p:spPr bwMode="auto">
          <a:xfrm>
            <a:off x="8200516" y="3561279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" name="Text Box 267"/>
          <p:cNvSpPr txBox="1">
            <a:spLocks noChangeArrowheads="1"/>
          </p:cNvSpPr>
          <p:nvPr/>
        </p:nvSpPr>
        <p:spPr bwMode="auto">
          <a:xfrm>
            <a:off x="8033828" y="2661166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5" name="Line 36"/>
          <p:cNvSpPr>
            <a:spLocks noChangeShapeType="1"/>
          </p:cNvSpPr>
          <p:nvPr/>
        </p:nvSpPr>
        <p:spPr bwMode="auto">
          <a:xfrm>
            <a:off x="8613315" y="26078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6" name="TextBox 194"/>
          <p:cNvSpPr txBox="1">
            <a:spLocks noChangeArrowheads="1"/>
          </p:cNvSpPr>
          <p:nvPr/>
        </p:nvSpPr>
        <p:spPr bwMode="auto">
          <a:xfrm>
            <a:off x="8236046" y="2416324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527" name="Text Box 265"/>
          <p:cNvSpPr txBox="1">
            <a:spLocks noChangeArrowheads="1"/>
          </p:cNvSpPr>
          <p:nvPr/>
        </p:nvSpPr>
        <p:spPr bwMode="auto">
          <a:xfrm>
            <a:off x="8445988" y="2992388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8" name="Line 36"/>
          <p:cNvSpPr>
            <a:spLocks noChangeShapeType="1"/>
          </p:cNvSpPr>
          <p:nvPr/>
        </p:nvSpPr>
        <p:spPr bwMode="auto">
          <a:xfrm>
            <a:off x="858793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9" name="Line 81"/>
          <p:cNvSpPr>
            <a:spLocks noChangeShapeType="1"/>
          </p:cNvSpPr>
          <p:nvPr/>
        </p:nvSpPr>
        <p:spPr bwMode="auto">
          <a:xfrm flipV="1">
            <a:off x="8659940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0" name="TextBox 194"/>
          <p:cNvSpPr txBox="1">
            <a:spLocks noChangeArrowheads="1"/>
          </p:cNvSpPr>
          <p:nvPr/>
        </p:nvSpPr>
        <p:spPr bwMode="auto">
          <a:xfrm>
            <a:off x="8399552" y="3514105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531" name="Line 81"/>
          <p:cNvSpPr>
            <a:spLocks noChangeShapeType="1"/>
          </p:cNvSpPr>
          <p:nvPr/>
        </p:nvSpPr>
        <p:spPr bwMode="auto">
          <a:xfrm flipV="1">
            <a:off x="911963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2" name="Line 81"/>
          <p:cNvSpPr>
            <a:spLocks noChangeShapeType="1"/>
          </p:cNvSpPr>
          <p:nvPr/>
        </p:nvSpPr>
        <p:spPr bwMode="auto">
          <a:xfrm flipV="1">
            <a:off x="9623688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3" name="TextBox 194"/>
          <p:cNvSpPr txBox="1">
            <a:spLocks noChangeArrowheads="1"/>
          </p:cNvSpPr>
          <p:nvPr/>
        </p:nvSpPr>
        <p:spPr bwMode="auto">
          <a:xfrm>
            <a:off x="8806217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534" name="TextBox 194"/>
          <p:cNvSpPr txBox="1">
            <a:spLocks noChangeArrowheads="1"/>
          </p:cNvSpPr>
          <p:nvPr/>
        </p:nvSpPr>
        <p:spPr bwMode="auto">
          <a:xfrm>
            <a:off x="9335656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13" name="AutoShape 80"/>
          <p:cNvSpPr>
            <a:spLocks noChangeArrowheads="1"/>
          </p:cNvSpPr>
          <p:nvPr/>
        </p:nvSpPr>
        <p:spPr bwMode="auto">
          <a:xfrm>
            <a:off x="1564630" y="294134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1945630" y="33985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1640830" y="33985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" name="Line 83"/>
          <p:cNvSpPr>
            <a:spLocks noChangeShapeType="1"/>
          </p:cNvSpPr>
          <p:nvPr/>
        </p:nvSpPr>
        <p:spPr bwMode="auto">
          <a:xfrm>
            <a:off x="1793230" y="25603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7" name="Line 84"/>
          <p:cNvSpPr>
            <a:spLocks noChangeShapeType="1"/>
          </p:cNvSpPr>
          <p:nvPr/>
        </p:nvSpPr>
        <p:spPr bwMode="auto">
          <a:xfrm flipH="1">
            <a:off x="1640830" y="316994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8" name="Line 85"/>
          <p:cNvSpPr>
            <a:spLocks noChangeShapeType="1"/>
          </p:cNvSpPr>
          <p:nvPr/>
        </p:nvSpPr>
        <p:spPr bwMode="auto">
          <a:xfrm>
            <a:off x="1945630" y="316994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" name="Line 87"/>
          <p:cNvSpPr>
            <a:spLocks noChangeShapeType="1"/>
          </p:cNvSpPr>
          <p:nvPr/>
        </p:nvSpPr>
        <p:spPr bwMode="auto">
          <a:xfrm flipV="1">
            <a:off x="1649091" y="2941340"/>
            <a:ext cx="144139" cy="325129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1" name="Text Box 268"/>
          <p:cNvSpPr txBox="1">
            <a:spLocks noChangeArrowheads="1"/>
          </p:cNvSpPr>
          <p:nvPr/>
        </p:nvSpPr>
        <p:spPr bwMode="auto">
          <a:xfrm>
            <a:off x="1447155" y="350966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69"/>
          <p:cNvSpPr txBox="1">
            <a:spLocks noChangeArrowheads="1"/>
          </p:cNvSpPr>
          <p:nvPr/>
        </p:nvSpPr>
        <p:spPr bwMode="auto">
          <a:xfrm>
            <a:off x="1980555" y="351125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70"/>
          <p:cNvSpPr txBox="1">
            <a:spLocks noChangeArrowheads="1"/>
          </p:cNvSpPr>
          <p:nvPr/>
        </p:nvSpPr>
        <p:spPr bwMode="auto">
          <a:xfrm>
            <a:off x="1820218" y="2611140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Straight Connector 190"/>
          <p:cNvCxnSpPr>
            <a:cxnSpLocks noChangeShapeType="1"/>
          </p:cNvCxnSpPr>
          <p:nvPr/>
        </p:nvCxnSpPr>
        <p:spPr bwMode="auto">
          <a:xfrm>
            <a:off x="1795513" y="3092426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84" name="Straight Connector 191"/>
          <p:cNvCxnSpPr>
            <a:cxnSpLocks noChangeShapeType="1"/>
          </p:cNvCxnSpPr>
          <p:nvPr/>
        </p:nvCxnSpPr>
        <p:spPr bwMode="auto">
          <a:xfrm>
            <a:off x="1795513" y="3059088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535" name="AutoShape 80"/>
          <p:cNvSpPr>
            <a:spLocks noChangeArrowheads="1"/>
          </p:cNvSpPr>
          <p:nvPr/>
        </p:nvSpPr>
        <p:spPr bwMode="auto">
          <a:xfrm>
            <a:off x="6905648" y="2946648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6" name="Line 81"/>
          <p:cNvSpPr>
            <a:spLocks noChangeShapeType="1"/>
          </p:cNvSpPr>
          <p:nvPr/>
        </p:nvSpPr>
        <p:spPr bwMode="auto">
          <a:xfrm>
            <a:off x="7286648" y="340384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7" name="Line 82"/>
          <p:cNvSpPr>
            <a:spLocks noChangeShapeType="1"/>
          </p:cNvSpPr>
          <p:nvPr/>
        </p:nvSpPr>
        <p:spPr bwMode="auto">
          <a:xfrm>
            <a:off x="6981848" y="340384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8" name="Line 83"/>
          <p:cNvSpPr>
            <a:spLocks noChangeShapeType="1"/>
          </p:cNvSpPr>
          <p:nvPr/>
        </p:nvSpPr>
        <p:spPr bwMode="auto">
          <a:xfrm>
            <a:off x="7134248" y="256564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9" name="Line 84"/>
          <p:cNvSpPr>
            <a:spLocks noChangeShapeType="1"/>
          </p:cNvSpPr>
          <p:nvPr/>
        </p:nvSpPr>
        <p:spPr bwMode="auto">
          <a:xfrm flipH="1">
            <a:off x="6981848" y="3175248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0" name="Line 85"/>
          <p:cNvSpPr>
            <a:spLocks noChangeShapeType="1"/>
          </p:cNvSpPr>
          <p:nvPr/>
        </p:nvSpPr>
        <p:spPr bwMode="auto">
          <a:xfrm>
            <a:off x="7286648" y="3175248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1" name="Line 87"/>
          <p:cNvSpPr>
            <a:spLocks noChangeShapeType="1"/>
          </p:cNvSpPr>
          <p:nvPr/>
        </p:nvSpPr>
        <p:spPr bwMode="auto">
          <a:xfrm flipH="1" flipV="1">
            <a:off x="7134248" y="2946647"/>
            <a:ext cx="145555" cy="33377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2" name="Text Box 268"/>
          <p:cNvSpPr txBox="1">
            <a:spLocks noChangeArrowheads="1"/>
          </p:cNvSpPr>
          <p:nvPr/>
        </p:nvSpPr>
        <p:spPr bwMode="auto">
          <a:xfrm>
            <a:off x="6788173" y="3514973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" name="Text Box 269"/>
          <p:cNvSpPr txBox="1">
            <a:spLocks noChangeArrowheads="1"/>
          </p:cNvSpPr>
          <p:nvPr/>
        </p:nvSpPr>
        <p:spPr bwMode="auto">
          <a:xfrm>
            <a:off x="7321573" y="3516561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4" name="Text Box 270"/>
          <p:cNvSpPr txBox="1">
            <a:spLocks noChangeArrowheads="1"/>
          </p:cNvSpPr>
          <p:nvPr/>
        </p:nvSpPr>
        <p:spPr bwMode="auto">
          <a:xfrm>
            <a:off x="7161236" y="2616448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5" name="Straight Connector 190"/>
          <p:cNvCxnSpPr>
            <a:cxnSpLocks noChangeShapeType="1"/>
          </p:cNvCxnSpPr>
          <p:nvPr/>
        </p:nvCxnSpPr>
        <p:spPr bwMode="auto">
          <a:xfrm>
            <a:off x="7136531" y="3097734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46" name="Straight Connector 191"/>
          <p:cNvCxnSpPr>
            <a:cxnSpLocks noChangeShapeType="1"/>
          </p:cNvCxnSpPr>
          <p:nvPr/>
        </p:nvCxnSpPr>
        <p:spPr bwMode="auto">
          <a:xfrm>
            <a:off x="7136531" y="3064396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547" name="TextBox 546"/>
          <p:cNvSpPr txBox="1"/>
          <p:nvPr/>
        </p:nvSpPr>
        <p:spPr>
          <a:xfrm>
            <a:off x="367035" y="7385456"/>
            <a:ext cx="9925218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SNCP CTRL process controls RVID(W) and RVID(P) registration on Port P10 and RVID(N) registration on P11 and P12</a:t>
            </a:r>
          </a:p>
          <a:p>
            <a:pPr algn="ctr"/>
            <a:r>
              <a:rPr lang="en-GB" sz="1400" dirty="0" smtClean="0"/>
              <a:t>MAC learning should be disabled for this SNCP FID</a:t>
            </a:r>
          </a:p>
        </p:txBody>
      </p:sp>
      <p:sp>
        <p:nvSpPr>
          <p:cNvPr id="548" name="TextBox 547"/>
          <p:cNvSpPr txBox="1"/>
          <p:nvPr/>
        </p:nvSpPr>
        <p:spPr>
          <a:xfrm>
            <a:off x="1159123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549" name="TextBox 548"/>
          <p:cNvSpPr txBox="1"/>
          <p:nvPr/>
        </p:nvSpPr>
        <p:spPr>
          <a:xfrm>
            <a:off x="264032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550" name="TextBox 549"/>
          <p:cNvSpPr txBox="1"/>
          <p:nvPr/>
        </p:nvSpPr>
        <p:spPr>
          <a:xfrm>
            <a:off x="400847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551" name="TextBox 550"/>
          <p:cNvSpPr txBox="1"/>
          <p:nvPr/>
        </p:nvSpPr>
        <p:spPr>
          <a:xfrm>
            <a:off x="648771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552" name="TextBox 551"/>
          <p:cNvSpPr txBox="1"/>
          <p:nvPr/>
        </p:nvSpPr>
        <p:spPr>
          <a:xfrm>
            <a:off x="796891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553" name="TextBox 552"/>
          <p:cNvSpPr txBox="1"/>
          <p:nvPr/>
        </p:nvSpPr>
        <p:spPr>
          <a:xfrm>
            <a:off x="9337069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558" name="TextBox 557"/>
          <p:cNvSpPr txBox="1"/>
          <p:nvPr/>
        </p:nvSpPr>
        <p:spPr>
          <a:xfrm>
            <a:off x="2452901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559" name="TextBox 558"/>
          <p:cNvSpPr txBox="1"/>
          <p:nvPr/>
        </p:nvSpPr>
        <p:spPr>
          <a:xfrm>
            <a:off x="7783859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560" name="TextBox 559"/>
          <p:cNvSpPr txBox="1"/>
          <p:nvPr/>
        </p:nvSpPr>
        <p:spPr>
          <a:xfrm>
            <a:off x="9224019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561" name="TextBox 560"/>
          <p:cNvSpPr txBox="1"/>
          <p:nvPr/>
        </p:nvSpPr>
        <p:spPr>
          <a:xfrm>
            <a:off x="3895427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174" name="TextBox 173"/>
          <p:cNvSpPr txBox="1"/>
          <p:nvPr/>
        </p:nvSpPr>
        <p:spPr>
          <a:xfrm>
            <a:off x="2424301" y="227230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  <a:endParaRPr lang="en-US" sz="1400" i="1" dirty="0" smtClean="0"/>
          </a:p>
        </p:txBody>
      </p:sp>
      <p:sp>
        <p:nvSpPr>
          <p:cNvPr id="175" name="TextBox 174"/>
          <p:cNvSpPr txBox="1"/>
          <p:nvPr/>
        </p:nvSpPr>
        <p:spPr>
          <a:xfrm>
            <a:off x="2286953" y="392849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76" name="TextBox 175"/>
          <p:cNvSpPr txBox="1"/>
          <p:nvPr/>
        </p:nvSpPr>
        <p:spPr>
          <a:xfrm>
            <a:off x="2640325" y="392849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77" name="TextBox 176"/>
          <p:cNvSpPr txBox="1"/>
          <p:nvPr/>
        </p:nvSpPr>
        <p:spPr>
          <a:xfrm>
            <a:off x="1601247" y="227230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463899" y="392849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79" name="TextBox 178"/>
          <p:cNvSpPr txBox="1"/>
          <p:nvPr/>
        </p:nvSpPr>
        <p:spPr>
          <a:xfrm>
            <a:off x="1817271" y="392849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0" name="TextBox 179"/>
          <p:cNvSpPr txBox="1"/>
          <p:nvPr/>
        </p:nvSpPr>
        <p:spPr>
          <a:xfrm>
            <a:off x="7752893" y="227288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  <a:endParaRPr lang="en-US" sz="1400" i="1" dirty="0" smtClean="0"/>
          </a:p>
        </p:txBody>
      </p:sp>
      <p:sp>
        <p:nvSpPr>
          <p:cNvPr id="181" name="TextBox 180"/>
          <p:cNvSpPr txBox="1"/>
          <p:nvPr/>
        </p:nvSpPr>
        <p:spPr>
          <a:xfrm>
            <a:off x="7615545" y="392907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82" name="TextBox 181"/>
          <p:cNvSpPr txBox="1"/>
          <p:nvPr/>
        </p:nvSpPr>
        <p:spPr>
          <a:xfrm>
            <a:off x="7968917" y="392907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3" name="TextBox 182"/>
          <p:cNvSpPr txBox="1"/>
          <p:nvPr/>
        </p:nvSpPr>
        <p:spPr>
          <a:xfrm>
            <a:off x="6929839" y="227288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6792491" y="392907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85" name="TextBox 184"/>
          <p:cNvSpPr txBox="1"/>
          <p:nvPr/>
        </p:nvSpPr>
        <p:spPr>
          <a:xfrm>
            <a:off x="7145863" y="392907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6" name="TextBox 185"/>
          <p:cNvSpPr txBox="1"/>
          <p:nvPr/>
        </p:nvSpPr>
        <p:spPr>
          <a:xfrm>
            <a:off x="151011" y="7096844"/>
            <a:ext cx="74219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b="0" i="1" dirty="0" smtClean="0">
                <a:solidFill>
                  <a:schemeClr val="bg1">
                    <a:lumMod val="50000"/>
                  </a:schemeClr>
                </a:solidFill>
              </a:rPr>
              <a:t>VID values</a:t>
            </a:r>
            <a:endParaRPr lang="en-US" sz="1200" b="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87" name="Straight Arrow Connector 186"/>
          <p:cNvCxnSpPr>
            <a:stCxn id="186" idx="0"/>
            <a:endCxn id="207" idx="2"/>
          </p:cNvCxnSpPr>
          <p:nvPr/>
        </p:nvCxnSpPr>
        <p:spPr bwMode="auto">
          <a:xfrm flipV="1">
            <a:off x="522107" y="6592788"/>
            <a:ext cx="27697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86" idx="0"/>
            <a:endCxn id="215" idx="2"/>
          </p:cNvCxnSpPr>
          <p:nvPr/>
        </p:nvCxnSpPr>
        <p:spPr bwMode="auto">
          <a:xfrm flipV="1">
            <a:off x="522107" y="6592788"/>
            <a:ext cx="171713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86" idx="0"/>
            <a:endCxn id="227" idx="2"/>
          </p:cNvCxnSpPr>
          <p:nvPr/>
        </p:nvCxnSpPr>
        <p:spPr bwMode="auto">
          <a:xfrm flipV="1">
            <a:off x="522107" y="6592788"/>
            <a:ext cx="315729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802.1Q model</a:t>
            </a:r>
            <a:br>
              <a:rPr lang="en-GB" dirty="0" smtClean="0"/>
            </a:br>
            <a:r>
              <a:rPr lang="en-GB" sz="2400" dirty="0" smtClean="0"/>
              <a:t>1:1 broadcast bridge P2P EC SNCP configuration</a:t>
            </a:r>
            <a:endParaRPr lang="en-US" sz="2400" dirty="0"/>
          </a:p>
        </p:txBody>
      </p:sp>
      <p:sp>
        <p:nvSpPr>
          <p:cNvPr id="190" name="Rectangle 189"/>
          <p:cNvSpPr/>
          <p:nvPr/>
        </p:nvSpPr>
        <p:spPr bwMode="auto">
          <a:xfrm>
            <a:off x="79003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353538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09522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655067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09522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65506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1087115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1159123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1951211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2743299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0" name="Straight Arrow Connector 199"/>
          <p:cNvCxnSpPr/>
          <p:nvPr/>
        </p:nvCxnSpPr>
        <p:spPr bwMode="auto">
          <a:xfrm flipV="1">
            <a:off x="79908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>
            <a:off x="9430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Straight Arrow Connector 202"/>
          <p:cNvCxnSpPr/>
          <p:nvPr/>
        </p:nvCxnSpPr>
        <p:spPr bwMode="auto">
          <a:xfrm>
            <a:off x="1519163" y="5080620"/>
            <a:ext cx="72008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4" name="Straight Arrow Connector 203"/>
          <p:cNvCxnSpPr/>
          <p:nvPr/>
        </p:nvCxnSpPr>
        <p:spPr bwMode="auto">
          <a:xfrm>
            <a:off x="10871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204"/>
          <p:cNvCxnSpPr/>
          <p:nvPr/>
        </p:nvCxnSpPr>
        <p:spPr bwMode="auto">
          <a:xfrm flipV="1">
            <a:off x="2383259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Straight Arrow Connector 205"/>
          <p:cNvCxnSpPr/>
          <p:nvPr/>
        </p:nvCxnSpPr>
        <p:spPr bwMode="auto">
          <a:xfrm flipH="1" flipV="1">
            <a:off x="331936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7" name="Rectangle 206"/>
          <p:cNvSpPr/>
          <p:nvPr/>
        </p:nvSpPr>
        <p:spPr bwMode="auto">
          <a:xfrm>
            <a:off x="7270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10151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8710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Flowchart: Delay 210"/>
          <p:cNvSpPr/>
          <p:nvPr/>
        </p:nvSpPr>
        <p:spPr bwMode="auto">
          <a:xfrm rot="5400000">
            <a:off x="907095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Flowchart: Delay 211"/>
          <p:cNvSpPr/>
          <p:nvPr/>
        </p:nvSpPr>
        <p:spPr bwMode="auto">
          <a:xfrm rot="16200000" flipV="1">
            <a:off x="907095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3" name="Straight Arrow Connector 212"/>
          <p:cNvCxnSpPr/>
          <p:nvPr/>
        </p:nvCxnSpPr>
        <p:spPr bwMode="auto">
          <a:xfrm>
            <a:off x="223924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Straight Arrow Connector 213"/>
          <p:cNvCxnSpPr/>
          <p:nvPr/>
        </p:nvCxnSpPr>
        <p:spPr bwMode="auto">
          <a:xfrm flipV="1">
            <a:off x="238325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5" name="Rectangle 214"/>
          <p:cNvSpPr/>
          <p:nvPr/>
        </p:nvSpPr>
        <p:spPr bwMode="auto">
          <a:xfrm>
            <a:off x="216723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231125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7" name="Flowchart: Merge 216"/>
          <p:cNvSpPr/>
          <p:nvPr/>
        </p:nvSpPr>
        <p:spPr bwMode="auto">
          <a:xfrm>
            <a:off x="216723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8" name="Flowchart: Delay 217"/>
          <p:cNvSpPr/>
          <p:nvPr/>
        </p:nvSpPr>
        <p:spPr bwMode="auto">
          <a:xfrm rot="5400000">
            <a:off x="227524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Flowchart: Delay 218"/>
          <p:cNvSpPr/>
          <p:nvPr/>
        </p:nvSpPr>
        <p:spPr bwMode="auto">
          <a:xfrm rot="16200000" flipV="1">
            <a:off x="227524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3751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12311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26712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252727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5387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5" name="Straight Arrow Connector 224"/>
          <p:cNvCxnSpPr/>
          <p:nvPr/>
        </p:nvCxnSpPr>
        <p:spPr bwMode="auto">
          <a:xfrm>
            <a:off x="3679403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6" name="Straight Arrow Connector 225"/>
          <p:cNvCxnSpPr/>
          <p:nvPr/>
        </p:nvCxnSpPr>
        <p:spPr bwMode="auto">
          <a:xfrm flipV="1">
            <a:off x="382341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7" name="Rectangle 226"/>
          <p:cNvSpPr/>
          <p:nvPr/>
        </p:nvSpPr>
        <p:spPr bwMode="auto">
          <a:xfrm>
            <a:off x="360739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375141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Flowchart: Merge 228"/>
          <p:cNvSpPr/>
          <p:nvPr/>
        </p:nvSpPr>
        <p:spPr bwMode="auto">
          <a:xfrm>
            <a:off x="3607395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0" name="Flowchart: Delay 229"/>
          <p:cNvSpPr/>
          <p:nvPr/>
        </p:nvSpPr>
        <p:spPr bwMode="auto">
          <a:xfrm rot="5400000">
            <a:off x="3715407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Flowchart: Delay 230"/>
          <p:cNvSpPr/>
          <p:nvPr/>
        </p:nvSpPr>
        <p:spPr bwMode="auto">
          <a:xfrm rot="16200000" flipV="1">
            <a:off x="3715407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418345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40394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5" name="Straight Arrow Connector 234"/>
          <p:cNvCxnSpPr/>
          <p:nvPr/>
        </p:nvCxnSpPr>
        <p:spPr bwMode="auto">
          <a:xfrm flipH="1">
            <a:off x="943099" y="5080620"/>
            <a:ext cx="115212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36" name="Straight Arrow Connector 235"/>
          <p:cNvCxnSpPr/>
          <p:nvPr/>
        </p:nvCxnSpPr>
        <p:spPr bwMode="auto">
          <a:xfrm flipV="1">
            <a:off x="799083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7" name="Rectangle 236"/>
          <p:cNvSpPr/>
          <p:nvPr/>
        </p:nvSpPr>
        <p:spPr bwMode="auto">
          <a:xfrm>
            <a:off x="65506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209522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3535387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55067" y="4576564"/>
            <a:ext cx="43204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5400599" y="4432548"/>
            <a:ext cx="5191572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c8.6.3 MAC Relay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885698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41682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5976663" y="5512668"/>
            <a:ext cx="1296144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c19.3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0" dirty="0" smtClean="0">
                <a:latin typeface="Arial" charset="0"/>
              </a:rPr>
              <a:t>c19.2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41682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597666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6408711" y="4576564"/>
            <a:ext cx="2448272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P2P SNCP FID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6480719" y="4792588"/>
            <a:ext cx="72008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RVID(N)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72807" y="4792588"/>
            <a:ext cx="720080" cy="288032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RVID(W)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8064895" y="4792588"/>
            <a:ext cx="720080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RVID(P)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08" name="Straight Arrow Connector 307"/>
          <p:cNvCxnSpPr/>
          <p:nvPr/>
        </p:nvCxnSpPr>
        <p:spPr bwMode="auto">
          <a:xfrm flipV="1">
            <a:off x="612067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9" name="Straight Arrow Connector 308"/>
          <p:cNvCxnSpPr/>
          <p:nvPr/>
        </p:nvCxnSpPr>
        <p:spPr bwMode="auto">
          <a:xfrm>
            <a:off x="626469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0" name="Straight Arrow Connector 309"/>
          <p:cNvCxnSpPr/>
          <p:nvPr/>
        </p:nvCxnSpPr>
        <p:spPr bwMode="auto">
          <a:xfrm>
            <a:off x="7056783" y="5080620"/>
            <a:ext cx="19442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12" name="Straight Arrow Connector 311"/>
          <p:cNvCxnSpPr/>
          <p:nvPr/>
        </p:nvCxnSpPr>
        <p:spPr bwMode="auto">
          <a:xfrm>
            <a:off x="6408711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3" name="Straight Arrow Connector 312"/>
          <p:cNvCxnSpPr/>
          <p:nvPr/>
        </p:nvCxnSpPr>
        <p:spPr bwMode="auto">
          <a:xfrm flipV="1">
            <a:off x="7704855" y="5080620"/>
            <a:ext cx="72008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4" name="Straight Arrow Connector 313"/>
          <p:cNvCxnSpPr/>
          <p:nvPr/>
        </p:nvCxnSpPr>
        <p:spPr bwMode="auto">
          <a:xfrm flipH="1" flipV="1">
            <a:off x="864095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5" name="Rectangle 314"/>
          <p:cNvSpPr/>
          <p:nvPr/>
        </p:nvSpPr>
        <p:spPr bwMode="auto">
          <a:xfrm>
            <a:off x="60486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633670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61926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9" name="Flowchart: Delay 318"/>
          <p:cNvSpPr/>
          <p:nvPr/>
        </p:nvSpPr>
        <p:spPr bwMode="auto">
          <a:xfrm rot="5400000">
            <a:off x="6228691" y="5764696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0" name="Flowchart: Delay 319"/>
          <p:cNvSpPr/>
          <p:nvPr/>
        </p:nvSpPr>
        <p:spPr bwMode="auto">
          <a:xfrm rot="16200000" flipV="1">
            <a:off x="6228691" y="5620681"/>
            <a:ext cx="72008" cy="432048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1" name="Straight Arrow Connector 320"/>
          <p:cNvCxnSpPr/>
          <p:nvPr/>
        </p:nvCxnSpPr>
        <p:spPr bwMode="auto">
          <a:xfrm>
            <a:off x="756083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2" name="Straight Arrow Connector 321"/>
          <p:cNvCxnSpPr/>
          <p:nvPr/>
        </p:nvCxnSpPr>
        <p:spPr bwMode="auto">
          <a:xfrm flipV="1">
            <a:off x="770485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3" name="Rectangle 322"/>
          <p:cNvSpPr/>
          <p:nvPr/>
        </p:nvSpPr>
        <p:spPr bwMode="auto">
          <a:xfrm>
            <a:off x="748883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4" name="Rectangle 323"/>
          <p:cNvSpPr/>
          <p:nvPr/>
        </p:nvSpPr>
        <p:spPr bwMode="auto">
          <a:xfrm>
            <a:off x="763284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5" name="Flowchart: Merge 324"/>
          <p:cNvSpPr/>
          <p:nvPr/>
        </p:nvSpPr>
        <p:spPr bwMode="auto">
          <a:xfrm>
            <a:off x="748883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6" name="Flowchart: Delay 325"/>
          <p:cNvSpPr/>
          <p:nvPr/>
        </p:nvSpPr>
        <p:spPr bwMode="auto">
          <a:xfrm rot="5400000">
            <a:off x="759684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7" name="Flowchart: Delay 326"/>
          <p:cNvSpPr/>
          <p:nvPr/>
        </p:nvSpPr>
        <p:spPr bwMode="auto">
          <a:xfrm rot="16200000" flipV="1">
            <a:off x="759684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8" name="Rectangle 327"/>
          <p:cNvSpPr/>
          <p:nvPr/>
        </p:nvSpPr>
        <p:spPr bwMode="auto">
          <a:xfrm>
            <a:off x="6696743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9" name="Rectangle 328"/>
          <p:cNvSpPr/>
          <p:nvPr/>
        </p:nvSpPr>
        <p:spPr bwMode="auto">
          <a:xfrm>
            <a:off x="655272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0" name="Rectangle 329"/>
          <p:cNvSpPr/>
          <p:nvPr/>
        </p:nvSpPr>
        <p:spPr bwMode="auto">
          <a:xfrm>
            <a:off x="799288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1" name="Rectangle 330"/>
          <p:cNvSpPr/>
          <p:nvPr/>
        </p:nvSpPr>
        <p:spPr bwMode="auto">
          <a:xfrm>
            <a:off x="784887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2" name="Rectangle 331"/>
          <p:cNvSpPr/>
          <p:nvPr/>
        </p:nvSpPr>
        <p:spPr bwMode="auto">
          <a:xfrm>
            <a:off x="8856983" y="644877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c6.9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3" name="Straight Arrow Connector 332"/>
          <p:cNvCxnSpPr/>
          <p:nvPr/>
        </p:nvCxnSpPr>
        <p:spPr bwMode="auto">
          <a:xfrm>
            <a:off x="9000999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4" name="Straight Arrow Connector 333"/>
          <p:cNvCxnSpPr/>
          <p:nvPr/>
        </p:nvCxnSpPr>
        <p:spPr bwMode="auto">
          <a:xfrm flipV="1">
            <a:off x="9145015" y="5512668"/>
            <a:ext cx="0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5" name="Rectangle 334"/>
          <p:cNvSpPr/>
          <p:nvPr/>
        </p:nvSpPr>
        <p:spPr bwMode="auto">
          <a:xfrm>
            <a:off x="8928991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6" name="Rectangle 335"/>
          <p:cNvSpPr/>
          <p:nvPr/>
        </p:nvSpPr>
        <p:spPr bwMode="auto">
          <a:xfrm>
            <a:off x="9073007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7" name="Flowchart: Merge 336"/>
          <p:cNvSpPr/>
          <p:nvPr/>
        </p:nvSpPr>
        <p:spPr bwMode="auto">
          <a:xfrm>
            <a:off x="8928991" y="6088732"/>
            <a:ext cx="288032" cy="216024"/>
          </a:xfrm>
          <a:prstGeom prst="flowChartMerg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8" name="Flowchart: Delay 337"/>
          <p:cNvSpPr/>
          <p:nvPr/>
        </p:nvSpPr>
        <p:spPr bwMode="auto">
          <a:xfrm rot="5400000">
            <a:off x="9037003" y="5836704"/>
            <a:ext cx="72008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9" name="Flowchart: Delay 338"/>
          <p:cNvSpPr/>
          <p:nvPr/>
        </p:nvSpPr>
        <p:spPr bwMode="auto">
          <a:xfrm rot="16200000" flipV="1">
            <a:off x="9037003" y="5692689"/>
            <a:ext cx="72007" cy="288032"/>
          </a:xfrm>
          <a:prstGeom prst="flowChartDela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0" name="Rectangle 339"/>
          <p:cNvSpPr/>
          <p:nvPr/>
        </p:nvSpPr>
        <p:spPr bwMode="auto">
          <a:xfrm>
            <a:off x="9505055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9361039" y="6448772"/>
            <a:ext cx="144016" cy="144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2" name="Straight Arrow Connector 341"/>
          <p:cNvCxnSpPr/>
          <p:nvPr/>
        </p:nvCxnSpPr>
        <p:spPr bwMode="auto">
          <a:xfrm flipH="1">
            <a:off x="6408711" y="5080620"/>
            <a:ext cx="1800200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344" name="Straight Arrow Connector 343"/>
          <p:cNvCxnSpPr/>
          <p:nvPr/>
        </p:nvCxnSpPr>
        <p:spPr bwMode="auto">
          <a:xfrm flipV="1">
            <a:off x="6120679" y="5080620"/>
            <a:ext cx="504056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5" name="Rectangle 344"/>
          <p:cNvSpPr/>
          <p:nvPr/>
        </p:nvSpPr>
        <p:spPr bwMode="auto">
          <a:xfrm>
            <a:off x="597666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Rectangle 345"/>
          <p:cNvSpPr/>
          <p:nvPr/>
        </p:nvSpPr>
        <p:spPr bwMode="auto">
          <a:xfrm>
            <a:off x="741682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7" name="Rectangle 346"/>
          <p:cNvSpPr/>
          <p:nvPr/>
        </p:nvSpPr>
        <p:spPr bwMode="auto">
          <a:xfrm>
            <a:off x="8856983" y="673680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c8.5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Rectangle 347"/>
          <p:cNvSpPr/>
          <p:nvPr/>
        </p:nvSpPr>
        <p:spPr bwMode="auto">
          <a:xfrm>
            <a:off x="5976663" y="4576564"/>
            <a:ext cx="432048" cy="57606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CTRL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2" name="AutoShape 33"/>
          <p:cNvSpPr>
            <a:spLocks noChangeArrowheads="1"/>
          </p:cNvSpPr>
          <p:nvPr/>
        </p:nvSpPr>
        <p:spPr bwMode="auto">
          <a:xfrm flipV="1">
            <a:off x="2436007" y="296596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3" name="Line 34"/>
          <p:cNvSpPr>
            <a:spLocks noChangeShapeType="1"/>
          </p:cNvSpPr>
          <p:nvPr/>
        </p:nvSpPr>
        <p:spPr bwMode="auto">
          <a:xfrm flipV="1">
            <a:off x="2817007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4" name="Line 35"/>
          <p:cNvSpPr>
            <a:spLocks noChangeShapeType="1"/>
          </p:cNvSpPr>
          <p:nvPr/>
        </p:nvSpPr>
        <p:spPr bwMode="auto">
          <a:xfrm flipV="1">
            <a:off x="2664607" y="25849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5" name="Line 36"/>
          <p:cNvSpPr>
            <a:spLocks noChangeShapeType="1"/>
          </p:cNvSpPr>
          <p:nvPr/>
        </p:nvSpPr>
        <p:spPr bwMode="auto">
          <a:xfrm flipV="1">
            <a:off x="2512207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6" name="Line 37"/>
          <p:cNvSpPr>
            <a:spLocks noChangeShapeType="1"/>
          </p:cNvSpPr>
          <p:nvPr/>
        </p:nvSpPr>
        <p:spPr bwMode="auto">
          <a:xfrm flipH="1" flipV="1">
            <a:off x="2512207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7" name="Line 38"/>
          <p:cNvSpPr>
            <a:spLocks noChangeShapeType="1"/>
          </p:cNvSpPr>
          <p:nvPr/>
        </p:nvSpPr>
        <p:spPr bwMode="auto">
          <a:xfrm flipV="1">
            <a:off x="2817007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8" name="Line 40"/>
          <p:cNvSpPr>
            <a:spLocks noChangeShapeType="1"/>
          </p:cNvSpPr>
          <p:nvPr/>
        </p:nvSpPr>
        <p:spPr bwMode="auto">
          <a:xfrm flipV="1">
            <a:off x="2527275" y="2965966"/>
            <a:ext cx="137332" cy="3144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89" name="Text Box 265"/>
          <p:cNvSpPr txBox="1">
            <a:spLocks noChangeArrowheads="1"/>
          </p:cNvSpPr>
          <p:nvPr/>
        </p:nvSpPr>
        <p:spPr bwMode="auto">
          <a:xfrm>
            <a:off x="2283607" y="3559691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0" name="Text Box 266"/>
          <p:cNvSpPr txBox="1">
            <a:spLocks noChangeArrowheads="1"/>
          </p:cNvSpPr>
          <p:nvPr/>
        </p:nvSpPr>
        <p:spPr bwMode="auto">
          <a:xfrm>
            <a:off x="2878920" y="3561279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" name="Text Box 267"/>
          <p:cNvSpPr txBox="1">
            <a:spLocks noChangeArrowheads="1"/>
          </p:cNvSpPr>
          <p:nvPr/>
        </p:nvSpPr>
        <p:spPr bwMode="auto">
          <a:xfrm>
            <a:off x="2712232" y="2661166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4" name="Line 36"/>
          <p:cNvSpPr>
            <a:spLocks noChangeShapeType="1"/>
          </p:cNvSpPr>
          <p:nvPr/>
        </p:nvSpPr>
        <p:spPr bwMode="auto">
          <a:xfrm>
            <a:off x="3291719" y="26078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95" name="TextBox 194"/>
          <p:cNvSpPr txBox="1">
            <a:spLocks noChangeArrowheads="1"/>
          </p:cNvSpPr>
          <p:nvPr/>
        </p:nvSpPr>
        <p:spPr bwMode="auto">
          <a:xfrm>
            <a:off x="2914450" y="2416324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496" name="Text Box 265"/>
          <p:cNvSpPr txBox="1">
            <a:spLocks noChangeArrowheads="1"/>
          </p:cNvSpPr>
          <p:nvPr/>
        </p:nvSpPr>
        <p:spPr bwMode="auto">
          <a:xfrm>
            <a:off x="3124392" y="2992388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7" name="Line 36"/>
          <p:cNvSpPr>
            <a:spLocks noChangeShapeType="1"/>
          </p:cNvSpPr>
          <p:nvPr/>
        </p:nvSpPr>
        <p:spPr bwMode="auto">
          <a:xfrm>
            <a:off x="3266336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98" name="Line 81"/>
          <p:cNvSpPr>
            <a:spLocks noChangeShapeType="1"/>
          </p:cNvSpPr>
          <p:nvPr/>
        </p:nvSpPr>
        <p:spPr bwMode="auto">
          <a:xfrm flipV="1">
            <a:off x="3338344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99" name="TextBox 194"/>
          <p:cNvSpPr txBox="1">
            <a:spLocks noChangeArrowheads="1"/>
          </p:cNvSpPr>
          <p:nvPr/>
        </p:nvSpPr>
        <p:spPr bwMode="auto">
          <a:xfrm>
            <a:off x="3077956" y="3514105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500" name="Line 81"/>
          <p:cNvSpPr>
            <a:spLocks noChangeShapeType="1"/>
          </p:cNvSpPr>
          <p:nvPr/>
        </p:nvSpPr>
        <p:spPr bwMode="auto">
          <a:xfrm flipV="1">
            <a:off x="3798036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01" name="Line 81"/>
          <p:cNvSpPr>
            <a:spLocks noChangeShapeType="1"/>
          </p:cNvSpPr>
          <p:nvPr/>
        </p:nvSpPr>
        <p:spPr bwMode="auto">
          <a:xfrm flipV="1">
            <a:off x="430209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02" name="TextBox 194"/>
          <p:cNvSpPr txBox="1">
            <a:spLocks noChangeArrowheads="1"/>
          </p:cNvSpPr>
          <p:nvPr/>
        </p:nvSpPr>
        <p:spPr bwMode="auto">
          <a:xfrm>
            <a:off x="3484621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503" name="TextBox 194"/>
          <p:cNvSpPr txBox="1">
            <a:spLocks noChangeArrowheads="1"/>
          </p:cNvSpPr>
          <p:nvPr/>
        </p:nvSpPr>
        <p:spPr bwMode="auto">
          <a:xfrm>
            <a:off x="4014060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513" name="AutoShape 33"/>
          <p:cNvSpPr>
            <a:spLocks noChangeArrowheads="1"/>
          </p:cNvSpPr>
          <p:nvPr/>
        </p:nvSpPr>
        <p:spPr bwMode="auto">
          <a:xfrm flipV="1">
            <a:off x="7757603" y="2965966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" name="Line 34"/>
          <p:cNvSpPr>
            <a:spLocks noChangeShapeType="1"/>
          </p:cNvSpPr>
          <p:nvPr/>
        </p:nvSpPr>
        <p:spPr bwMode="auto">
          <a:xfrm flipV="1">
            <a:off x="8138603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5" name="Line 35"/>
          <p:cNvSpPr>
            <a:spLocks noChangeShapeType="1"/>
          </p:cNvSpPr>
          <p:nvPr/>
        </p:nvSpPr>
        <p:spPr bwMode="auto">
          <a:xfrm flipV="1">
            <a:off x="7986203" y="25849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6" name="Line 36"/>
          <p:cNvSpPr>
            <a:spLocks noChangeShapeType="1"/>
          </p:cNvSpPr>
          <p:nvPr/>
        </p:nvSpPr>
        <p:spPr bwMode="auto">
          <a:xfrm flipV="1">
            <a:off x="7833803" y="3423166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7" name="Line 37"/>
          <p:cNvSpPr>
            <a:spLocks noChangeShapeType="1"/>
          </p:cNvSpPr>
          <p:nvPr/>
        </p:nvSpPr>
        <p:spPr bwMode="auto">
          <a:xfrm flipH="1" flipV="1">
            <a:off x="7833803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8" name="Line 38"/>
          <p:cNvSpPr>
            <a:spLocks noChangeShapeType="1"/>
          </p:cNvSpPr>
          <p:nvPr/>
        </p:nvSpPr>
        <p:spPr bwMode="auto">
          <a:xfrm flipV="1">
            <a:off x="8138603" y="3194566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9" name="Line 40"/>
          <p:cNvSpPr>
            <a:spLocks noChangeShapeType="1"/>
          </p:cNvSpPr>
          <p:nvPr/>
        </p:nvSpPr>
        <p:spPr bwMode="auto">
          <a:xfrm flipH="1" flipV="1">
            <a:off x="7986203" y="2965966"/>
            <a:ext cx="157696" cy="3144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0" name="Text Box 265"/>
          <p:cNvSpPr txBox="1">
            <a:spLocks noChangeArrowheads="1"/>
          </p:cNvSpPr>
          <p:nvPr/>
        </p:nvSpPr>
        <p:spPr bwMode="auto">
          <a:xfrm>
            <a:off x="7605203" y="3559691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1" name="Text Box 266"/>
          <p:cNvSpPr txBox="1">
            <a:spLocks noChangeArrowheads="1"/>
          </p:cNvSpPr>
          <p:nvPr/>
        </p:nvSpPr>
        <p:spPr bwMode="auto">
          <a:xfrm>
            <a:off x="8200516" y="3561279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" name="Text Box 267"/>
          <p:cNvSpPr txBox="1">
            <a:spLocks noChangeArrowheads="1"/>
          </p:cNvSpPr>
          <p:nvPr/>
        </p:nvSpPr>
        <p:spPr bwMode="auto">
          <a:xfrm>
            <a:off x="8033828" y="2661166"/>
            <a:ext cx="128588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5" name="Line 36"/>
          <p:cNvSpPr>
            <a:spLocks noChangeShapeType="1"/>
          </p:cNvSpPr>
          <p:nvPr/>
        </p:nvSpPr>
        <p:spPr bwMode="auto">
          <a:xfrm>
            <a:off x="8613315" y="26078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6" name="TextBox 194"/>
          <p:cNvSpPr txBox="1">
            <a:spLocks noChangeArrowheads="1"/>
          </p:cNvSpPr>
          <p:nvPr/>
        </p:nvSpPr>
        <p:spPr bwMode="auto">
          <a:xfrm>
            <a:off x="8236046" y="2416324"/>
            <a:ext cx="76495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Ext.CMD</a:t>
            </a:r>
            <a:endParaRPr lang="en-GB" sz="1100" dirty="0"/>
          </a:p>
        </p:txBody>
      </p:sp>
      <p:sp>
        <p:nvSpPr>
          <p:cNvPr id="527" name="Text Box 265"/>
          <p:cNvSpPr txBox="1">
            <a:spLocks noChangeArrowheads="1"/>
          </p:cNvSpPr>
          <p:nvPr/>
        </p:nvSpPr>
        <p:spPr bwMode="auto">
          <a:xfrm>
            <a:off x="8445988" y="2992388"/>
            <a:ext cx="1321716" cy="1692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SNCP CTRL</a:t>
            </a:r>
            <a:endParaRPr lang="en-GB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8" name="Line 36"/>
          <p:cNvSpPr>
            <a:spLocks noChangeShapeType="1"/>
          </p:cNvSpPr>
          <p:nvPr/>
        </p:nvSpPr>
        <p:spPr bwMode="auto">
          <a:xfrm>
            <a:off x="858793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29" name="Line 81"/>
          <p:cNvSpPr>
            <a:spLocks noChangeShapeType="1"/>
          </p:cNvSpPr>
          <p:nvPr/>
        </p:nvSpPr>
        <p:spPr bwMode="auto">
          <a:xfrm flipV="1">
            <a:off x="8659940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0" name="TextBox 194"/>
          <p:cNvSpPr txBox="1">
            <a:spLocks noChangeArrowheads="1"/>
          </p:cNvSpPr>
          <p:nvPr/>
        </p:nvSpPr>
        <p:spPr bwMode="auto">
          <a:xfrm>
            <a:off x="8399552" y="3514105"/>
            <a:ext cx="47641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/>
              <a:t>APS</a:t>
            </a:r>
            <a:endParaRPr lang="en-GB" sz="1100" dirty="0"/>
          </a:p>
        </p:txBody>
      </p:sp>
      <p:sp>
        <p:nvSpPr>
          <p:cNvPr id="531" name="Line 81"/>
          <p:cNvSpPr>
            <a:spLocks noChangeShapeType="1"/>
          </p:cNvSpPr>
          <p:nvPr/>
        </p:nvSpPr>
        <p:spPr bwMode="auto">
          <a:xfrm flipV="1">
            <a:off x="9119632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2" name="Line 81"/>
          <p:cNvSpPr>
            <a:spLocks noChangeShapeType="1"/>
          </p:cNvSpPr>
          <p:nvPr/>
        </p:nvSpPr>
        <p:spPr bwMode="auto">
          <a:xfrm flipV="1">
            <a:off x="9623688" y="31540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3" name="TextBox 194"/>
          <p:cNvSpPr txBox="1">
            <a:spLocks noChangeArrowheads="1"/>
          </p:cNvSpPr>
          <p:nvPr/>
        </p:nvSpPr>
        <p:spPr bwMode="auto">
          <a:xfrm>
            <a:off x="8806217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W</a:t>
            </a:r>
            <a:endParaRPr lang="en-GB" sz="1100" dirty="0"/>
          </a:p>
        </p:txBody>
      </p:sp>
      <p:sp>
        <p:nvSpPr>
          <p:cNvPr id="534" name="TextBox 194"/>
          <p:cNvSpPr txBox="1">
            <a:spLocks noChangeArrowheads="1"/>
          </p:cNvSpPr>
          <p:nvPr/>
        </p:nvSpPr>
        <p:spPr bwMode="auto">
          <a:xfrm>
            <a:off x="9335656" y="3514105"/>
            <a:ext cx="60144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Times New Roman" pitchFamily="18" charset="0"/>
              <a:buNone/>
            </a:pPr>
            <a:r>
              <a:rPr lang="en-US" sz="1100" dirty="0" smtClean="0"/>
              <a:t>SF/SD</a:t>
            </a:r>
          </a:p>
          <a:p>
            <a:pPr algn="ctr">
              <a:buFont typeface="Times New Roman" pitchFamily="18" charset="0"/>
              <a:buNone/>
            </a:pPr>
            <a:r>
              <a:rPr lang="en-GB" sz="1100" dirty="0" smtClean="0"/>
              <a:t>P</a:t>
            </a:r>
            <a:endParaRPr lang="en-GB" sz="1100" dirty="0"/>
          </a:p>
        </p:txBody>
      </p:sp>
      <p:sp>
        <p:nvSpPr>
          <p:cNvPr id="13" name="AutoShape 80"/>
          <p:cNvSpPr>
            <a:spLocks noChangeArrowheads="1"/>
          </p:cNvSpPr>
          <p:nvPr/>
        </p:nvSpPr>
        <p:spPr bwMode="auto">
          <a:xfrm>
            <a:off x="1564630" y="294134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1945630" y="33985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1640830" y="33985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" name="Line 83"/>
          <p:cNvSpPr>
            <a:spLocks noChangeShapeType="1"/>
          </p:cNvSpPr>
          <p:nvPr/>
        </p:nvSpPr>
        <p:spPr bwMode="auto">
          <a:xfrm>
            <a:off x="1793230" y="256034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7" name="Line 84"/>
          <p:cNvSpPr>
            <a:spLocks noChangeShapeType="1"/>
          </p:cNvSpPr>
          <p:nvPr/>
        </p:nvSpPr>
        <p:spPr bwMode="auto">
          <a:xfrm flipH="1">
            <a:off x="1640830" y="316994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8" name="Line 85"/>
          <p:cNvSpPr>
            <a:spLocks noChangeShapeType="1"/>
          </p:cNvSpPr>
          <p:nvPr/>
        </p:nvSpPr>
        <p:spPr bwMode="auto">
          <a:xfrm>
            <a:off x="1945630" y="3169940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" name="Line 87"/>
          <p:cNvSpPr>
            <a:spLocks noChangeShapeType="1"/>
          </p:cNvSpPr>
          <p:nvPr/>
        </p:nvSpPr>
        <p:spPr bwMode="auto">
          <a:xfrm flipV="1">
            <a:off x="1784909" y="2941339"/>
            <a:ext cx="8321" cy="32855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41" name="Text Box 268"/>
          <p:cNvSpPr txBox="1">
            <a:spLocks noChangeArrowheads="1"/>
          </p:cNvSpPr>
          <p:nvPr/>
        </p:nvSpPr>
        <p:spPr bwMode="auto">
          <a:xfrm>
            <a:off x="1447155" y="3509665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69"/>
          <p:cNvSpPr txBox="1">
            <a:spLocks noChangeArrowheads="1"/>
          </p:cNvSpPr>
          <p:nvPr/>
        </p:nvSpPr>
        <p:spPr bwMode="auto">
          <a:xfrm>
            <a:off x="1980555" y="3511253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70"/>
          <p:cNvSpPr txBox="1">
            <a:spLocks noChangeArrowheads="1"/>
          </p:cNvSpPr>
          <p:nvPr/>
        </p:nvSpPr>
        <p:spPr bwMode="auto">
          <a:xfrm>
            <a:off x="1820218" y="2611140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Straight Connector 190"/>
          <p:cNvCxnSpPr>
            <a:cxnSpLocks noChangeShapeType="1"/>
          </p:cNvCxnSpPr>
          <p:nvPr/>
        </p:nvCxnSpPr>
        <p:spPr bwMode="auto">
          <a:xfrm>
            <a:off x="1795513" y="3092426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84" name="Straight Connector 191"/>
          <p:cNvCxnSpPr>
            <a:cxnSpLocks noChangeShapeType="1"/>
          </p:cNvCxnSpPr>
          <p:nvPr/>
        </p:nvCxnSpPr>
        <p:spPr bwMode="auto">
          <a:xfrm>
            <a:off x="1795513" y="3059088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535" name="AutoShape 80"/>
          <p:cNvSpPr>
            <a:spLocks noChangeArrowheads="1"/>
          </p:cNvSpPr>
          <p:nvPr/>
        </p:nvSpPr>
        <p:spPr bwMode="auto">
          <a:xfrm>
            <a:off x="6905648" y="2946648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9050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lIns="0" tIns="0" rIns="0" bIns="0" anchor="ctr"/>
          <a:lstStyle/>
          <a:p>
            <a:pPr>
              <a:buFont typeface="Times New Roman" pitchFamily="18" charset="0"/>
              <a:buNone/>
            </a:pPr>
            <a:endParaRPr lang="en-US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6" name="Line 81"/>
          <p:cNvSpPr>
            <a:spLocks noChangeShapeType="1"/>
          </p:cNvSpPr>
          <p:nvPr/>
        </p:nvSpPr>
        <p:spPr bwMode="auto">
          <a:xfrm>
            <a:off x="7286648" y="340384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7" name="Line 82"/>
          <p:cNvSpPr>
            <a:spLocks noChangeShapeType="1"/>
          </p:cNvSpPr>
          <p:nvPr/>
        </p:nvSpPr>
        <p:spPr bwMode="auto">
          <a:xfrm>
            <a:off x="6981848" y="340384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8" name="Line 83"/>
          <p:cNvSpPr>
            <a:spLocks noChangeShapeType="1"/>
          </p:cNvSpPr>
          <p:nvPr/>
        </p:nvSpPr>
        <p:spPr bwMode="auto">
          <a:xfrm>
            <a:off x="7134248" y="2565648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9" name="Line 84"/>
          <p:cNvSpPr>
            <a:spLocks noChangeShapeType="1"/>
          </p:cNvSpPr>
          <p:nvPr/>
        </p:nvSpPr>
        <p:spPr bwMode="auto">
          <a:xfrm flipH="1">
            <a:off x="6981848" y="3175248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0" name="Line 85"/>
          <p:cNvSpPr>
            <a:spLocks noChangeShapeType="1"/>
          </p:cNvSpPr>
          <p:nvPr/>
        </p:nvSpPr>
        <p:spPr bwMode="auto">
          <a:xfrm>
            <a:off x="7286648" y="3175248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1" name="Line 87"/>
          <p:cNvSpPr>
            <a:spLocks noChangeShapeType="1"/>
          </p:cNvSpPr>
          <p:nvPr/>
        </p:nvSpPr>
        <p:spPr bwMode="auto">
          <a:xfrm flipH="1" flipV="1">
            <a:off x="7134248" y="2946647"/>
            <a:ext cx="145555" cy="333772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2" name="Text Box 268"/>
          <p:cNvSpPr txBox="1">
            <a:spLocks noChangeArrowheads="1"/>
          </p:cNvSpPr>
          <p:nvPr/>
        </p:nvSpPr>
        <p:spPr bwMode="auto">
          <a:xfrm>
            <a:off x="6788173" y="3514973"/>
            <a:ext cx="169863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W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" name="Text Box 269"/>
          <p:cNvSpPr txBox="1">
            <a:spLocks noChangeArrowheads="1"/>
          </p:cNvSpPr>
          <p:nvPr/>
        </p:nvSpPr>
        <p:spPr bwMode="auto">
          <a:xfrm>
            <a:off x="7321573" y="3516561"/>
            <a:ext cx="98425" cy="192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P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4" name="Text Box 270"/>
          <p:cNvSpPr txBox="1">
            <a:spLocks noChangeArrowheads="1"/>
          </p:cNvSpPr>
          <p:nvPr/>
        </p:nvSpPr>
        <p:spPr bwMode="auto">
          <a:xfrm>
            <a:off x="7161236" y="2616448"/>
            <a:ext cx="128587" cy="193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 typeface="Times New Roman" pitchFamily="18" charset="0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N</a:t>
            </a:r>
            <a:endParaRPr lang="en-GB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5" name="Straight Connector 190"/>
          <p:cNvCxnSpPr>
            <a:cxnSpLocks noChangeShapeType="1"/>
          </p:cNvCxnSpPr>
          <p:nvPr/>
        </p:nvCxnSpPr>
        <p:spPr bwMode="auto">
          <a:xfrm>
            <a:off x="7136531" y="3097734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46" name="Straight Connector 191"/>
          <p:cNvCxnSpPr>
            <a:cxnSpLocks noChangeShapeType="1"/>
          </p:cNvCxnSpPr>
          <p:nvPr/>
        </p:nvCxnSpPr>
        <p:spPr bwMode="auto">
          <a:xfrm>
            <a:off x="7136531" y="3064396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65" name="Straight Arrow Connector 164"/>
          <p:cNvCxnSpPr/>
          <p:nvPr/>
        </p:nvCxnSpPr>
        <p:spPr bwMode="auto">
          <a:xfrm>
            <a:off x="6847755" y="5080620"/>
            <a:ext cx="72008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6" name="Line 94"/>
          <p:cNvSpPr>
            <a:spLocks noChangeShapeType="1"/>
          </p:cNvSpPr>
          <p:nvPr/>
        </p:nvSpPr>
        <p:spPr bwMode="auto">
          <a:xfrm flipV="1">
            <a:off x="1640165" y="2944379"/>
            <a:ext cx="15240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7" name="Line 94"/>
          <p:cNvSpPr>
            <a:spLocks noChangeShapeType="1"/>
          </p:cNvSpPr>
          <p:nvPr/>
        </p:nvSpPr>
        <p:spPr bwMode="auto">
          <a:xfrm flipV="1">
            <a:off x="6976072" y="2949640"/>
            <a:ext cx="152400" cy="228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1159123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170" name="TextBox 169"/>
          <p:cNvSpPr txBox="1"/>
          <p:nvPr/>
        </p:nvSpPr>
        <p:spPr>
          <a:xfrm>
            <a:off x="264032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171" name="TextBox 170"/>
          <p:cNvSpPr txBox="1"/>
          <p:nvPr/>
        </p:nvSpPr>
        <p:spPr>
          <a:xfrm>
            <a:off x="400847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172" name="TextBox 171"/>
          <p:cNvSpPr txBox="1"/>
          <p:nvPr/>
        </p:nvSpPr>
        <p:spPr>
          <a:xfrm>
            <a:off x="6487715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P10</a:t>
            </a:r>
            <a:endParaRPr lang="en-US" sz="1400" dirty="0" smtClean="0"/>
          </a:p>
        </p:txBody>
      </p:sp>
      <p:sp>
        <p:nvSpPr>
          <p:cNvPr id="173" name="TextBox 172"/>
          <p:cNvSpPr txBox="1"/>
          <p:nvPr/>
        </p:nvSpPr>
        <p:spPr>
          <a:xfrm>
            <a:off x="7968917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P11</a:t>
            </a:r>
            <a:endParaRPr lang="en-US" sz="1400" dirty="0" smtClean="0"/>
          </a:p>
        </p:txBody>
      </p:sp>
      <p:sp>
        <p:nvSpPr>
          <p:cNvPr id="174" name="TextBox 173"/>
          <p:cNvSpPr txBox="1"/>
          <p:nvPr/>
        </p:nvSpPr>
        <p:spPr>
          <a:xfrm>
            <a:off x="9337069" y="7024836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dirty="0" smtClean="0"/>
              <a:t>P12</a:t>
            </a:r>
            <a:endParaRPr lang="en-US" sz="1400" dirty="0" smtClean="0"/>
          </a:p>
        </p:txBody>
      </p:sp>
      <p:sp>
        <p:nvSpPr>
          <p:cNvPr id="175" name="TextBox 174"/>
          <p:cNvSpPr txBox="1"/>
          <p:nvPr/>
        </p:nvSpPr>
        <p:spPr>
          <a:xfrm>
            <a:off x="600770" y="7385456"/>
            <a:ext cx="919931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smtClean="0"/>
              <a:t>SNCP CTRL process controls RVID(W) and RVID(P) registration on Port P10 and RVID(N) registration on P12</a:t>
            </a:r>
          </a:p>
          <a:p>
            <a:pPr algn="ctr"/>
            <a:r>
              <a:rPr lang="en-GB" sz="1400" dirty="0" smtClean="0"/>
              <a:t>MAC learning should be disabled for this SNCP FID</a:t>
            </a:r>
            <a:endParaRPr lang="en-US" sz="1400" dirty="0" smtClean="0"/>
          </a:p>
        </p:txBody>
      </p:sp>
      <p:sp>
        <p:nvSpPr>
          <p:cNvPr id="176" name="TextBox 175"/>
          <p:cNvSpPr txBox="1"/>
          <p:nvPr/>
        </p:nvSpPr>
        <p:spPr>
          <a:xfrm>
            <a:off x="2452901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177" name="TextBox 176"/>
          <p:cNvSpPr txBox="1"/>
          <p:nvPr/>
        </p:nvSpPr>
        <p:spPr>
          <a:xfrm>
            <a:off x="7783859" y="6160740"/>
            <a:ext cx="43441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W MEP</a:t>
            </a:r>
            <a:endParaRPr lang="en-US" sz="1000" dirty="0" smtClean="0"/>
          </a:p>
        </p:txBody>
      </p:sp>
      <p:sp>
        <p:nvSpPr>
          <p:cNvPr id="178" name="TextBox 177"/>
          <p:cNvSpPr txBox="1"/>
          <p:nvPr/>
        </p:nvSpPr>
        <p:spPr>
          <a:xfrm>
            <a:off x="9224019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179" name="TextBox 178"/>
          <p:cNvSpPr txBox="1"/>
          <p:nvPr/>
        </p:nvSpPr>
        <p:spPr>
          <a:xfrm>
            <a:off x="3895427" y="6160740"/>
            <a:ext cx="3975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000" dirty="0" smtClean="0"/>
              <a:t>P MEP</a:t>
            </a:r>
            <a:endParaRPr lang="en-US" sz="1000" dirty="0" smtClean="0"/>
          </a:p>
        </p:txBody>
      </p:sp>
      <p:sp>
        <p:nvSpPr>
          <p:cNvPr id="180" name="TextBox 179"/>
          <p:cNvSpPr txBox="1"/>
          <p:nvPr/>
        </p:nvSpPr>
        <p:spPr>
          <a:xfrm>
            <a:off x="2424301" y="227230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  <a:endParaRPr lang="en-US" sz="1400" i="1" dirty="0" smtClean="0"/>
          </a:p>
        </p:txBody>
      </p:sp>
      <p:sp>
        <p:nvSpPr>
          <p:cNvPr id="181" name="TextBox 180"/>
          <p:cNvSpPr txBox="1"/>
          <p:nvPr/>
        </p:nvSpPr>
        <p:spPr>
          <a:xfrm>
            <a:off x="2286953" y="392849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82" name="TextBox 181"/>
          <p:cNvSpPr txBox="1"/>
          <p:nvPr/>
        </p:nvSpPr>
        <p:spPr>
          <a:xfrm>
            <a:off x="2640325" y="392849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3" name="TextBox 182"/>
          <p:cNvSpPr txBox="1"/>
          <p:nvPr/>
        </p:nvSpPr>
        <p:spPr>
          <a:xfrm>
            <a:off x="1601247" y="227230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1463899" y="392849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85" name="TextBox 184"/>
          <p:cNvSpPr txBox="1"/>
          <p:nvPr/>
        </p:nvSpPr>
        <p:spPr>
          <a:xfrm>
            <a:off x="1817271" y="392849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6" name="TextBox 185"/>
          <p:cNvSpPr txBox="1"/>
          <p:nvPr/>
        </p:nvSpPr>
        <p:spPr>
          <a:xfrm>
            <a:off x="7752893" y="227288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  <a:endParaRPr lang="en-US" sz="1400" i="1" dirty="0" smtClean="0"/>
          </a:p>
        </p:txBody>
      </p:sp>
      <p:sp>
        <p:nvSpPr>
          <p:cNvPr id="187" name="TextBox 186"/>
          <p:cNvSpPr txBox="1"/>
          <p:nvPr/>
        </p:nvSpPr>
        <p:spPr>
          <a:xfrm>
            <a:off x="7615545" y="392907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188" name="TextBox 187"/>
          <p:cNvSpPr txBox="1"/>
          <p:nvPr/>
        </p:nvSpPr>
        <p:spPr>
          <a:xfrm>
            <a:off x="7968917" y="392907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189" name="TextBox 188"/>
          <p:cNvSpPr txBox="1"/>
          <p:nvPr/>
        </p:nvSpPr>
        <p:spPr>
          <a:xfrm>
            <a:off x="6929839" y="2272888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P10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6792491" y="3929072"/>
            <a:ext cx="305661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P11</a:t>
            </a:r>
            <a:endParaRPr lang="en-US" sz="1400" i="1" dirty="0" smtClean="0"/>
          </a:p>
        </p:txBody>
      </p:sp>
      <p:sp>
        <p:nvSpPr>
          <p:cNvPr id="210" name="TextBox 209"/>
          <p:cNvSpPr txBox="1"/>
          <p:nvPr/>
        </p:nvSpPr>
        <p:spPr>
          <a:xfrm>
            <a:off x="7145863" y="3929072"/>
            <a:ext cx="3189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1400" i="1" dirty="0" smtClean="0"/>
              <a:t>P12</a:t>
            </a:r>
            <a:endParaRPr lang="en-US" sz="1400" i="1" dirty="0" smtClean="0"/>
          </a:p>
        </p:txBody>
      </p:sp>
      <p:sp>
        <p:nvSpPr>
          <p:cNvPr id="241" name="TextBox 240"/>
          <p:cNvSpPr txBox="1"/>
          <p:nvPr/>
        </p:nvSpPr>
        <p:spPr>
          <a:xfrm>
            <a:off x="151011" y="7096844"/>
            <a:ext cx="74219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b="0" i="1" dirty="0" smtClean="0">
                <a:solidFill>
                  <a:schemeClr val="bg1">
                    <a:lumMod val="50000"/>
                  </a:schemeClr>
                </a:solidFill>
              </a:rPr>
              <a:t>VID values</a:t>
            </a:r>
            <a:endParaRPr lang="en-US" sz="1200" b="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42" name="Straight Arrow Connector 241"/>
          <p:cNvCxnSpPr>
            <a:stCxn id="241" idx="0"/>
          </p:cNvCxnSpPr>
          <p:nvPr/>
        </p:nvCxnSpPr>
        <p:spPr bwMode="auto">
          <a:xfrm flipV="1">
            <a:off x="522107" y="6592788"/>
            <a:ext cx="27697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43" name="Straight Arrow Connector 242"/>
          <p:cNvCxnSpPr>
            <a:stCxn id="241" idx="0"/>
          </p:cNvCxnSpPr>
          <p:nvPr/>
        </p:nvCxnSpPr>
        <p:spPr bwMode="auto">
          <a:xfrm flipV="1">
            <a:off x="522107" y="6592788"/>
            <a:ext cx="171713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44" name="Straight Arrow Connector 243"/>
          <p:cNvCxnSpPr>
            <a:stCxn id="241" idx="0"/>
          </p:cNvCxnSpPr>
          <p:nvPr/>
        </p:nvCxnSpPr>
        <p:spPr bwMode="auto">
          <a:xfrm flipV="1">
            <a:off x="522107" y="6592788"/>
            <a:ext cx="315729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sz="1400" b="0" dirty="0" smtClean="0"/>
        </a:defPPr>
      </a:lstStyle>
    </a:tx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18532</TotalTime>
  <Words>1485</Words>
  <Application>Microsoft Office PowerPoint</Application>
  <PresentationFormat>Custom</PresentationFormat>
  <Paragraphs>677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huawei-template-mv</vt:lpstr>
      <vt:lpstr>802.1Q description of G.8031 Ethernet Connection (EC) SubNetworkConnection (SNC) Protection  “VLAN Segment Protection”</vt:lpstr>
      <vt:lpstr>G.8031 P2P EC SNCP Architecture</vt:lpstr>
      <vt:lpstr>Protection Switching SF, SD, APS access</vt:lpstr>
      <vt:lpstr>G.8031 P2P EC SNCP Architectures “Protection Bridge” &amp; “Protection Selector” Types</vt:lpstr>
      <vt:lpstr>G.8031 P2P EC SNCP Architectures Protection architecture types</vt:lpstr>
      <vt:lpstr>802.1Q model of P2P EC SNCP</vt:lpstr>
      <vt:lpstr>802.1Q model 1+1 permanent bridge P2P EC SNCP configuration</vt:lpstr>
      <vt:lpstr>802.1Q model 1:1 selective bridge P2P EC SNCP configuration</vt:lpstr>
      <vt:lpstr>802.1Q model 1:1 broadcast bridge P2P EC SNCP configuration</vt:lpstr>
      <vt:lpstr>Distributed SNCP Architecture</vt:lpstr>
      <vt:lpstr>802.1Q model Distributed SNCP Configurations (1:1 selective bridge example)</vt:lpstr>
      <vt:lpstr>VLAN based P2P EC SNCP configuration  in S- &amp; I-Components</vt:lpstr>
      <vt:lpstr>P2P EC SNCP functionality inside S- &amp; I-Component</vt:lpstr>
      <vt:lpstr>BSI based P2P EC SNCP configuration in CBP</vt:lpstr>
      <vt:lpstr>P2P EC SNCP functionality inside CBP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802.1Q description of G.8031 Ethernet Connection (EC) SubNetworkConnection (SNC) Protection  “VLAN Segment Protection”</dc:title>
  <dc:creator>Vissers</dc:creator>
  <cp:lastModifiedBy>Maarten vissers</cp:lastModifiedBy>
  <cp:revision>1033</cp:revision>
  <dcterms:created xsi:type="dcterms:W3CDTF">2008-06-13T12:10:18Z</dcterms:created>
  <dcterms:modified xsi:type="dcterms:W3CDTF">2012-01-17T22:33:58Z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(3)uvgKRpWf2awubE/4tMTvB5pVAITyHnGrZHR/BmvWoXrQCqJOjYTZ260Oe5dJgEwepZfZneLY
rUJUDngkI1y1njcuAaKcdf6n0T6FXVRRBTug8vYBC1YaDe5WAHyjbnaAX3QvOogOKWhbFQdz
5NYyadUsoNQQ61+J6GVjmzqRmGL60PS0TfxSIGOpIi6Wp9Ovn5xr5QM0sXRaIpKD0D3jGeHL
1/B0uJrRXNtW8b6C9ospN</vt:lpwstr>
  </property>
  <property fmtid="{D5CDD505-2E9C-101B-9397-08002B2CF9AE}" pid="3" name="_ms_pID_7253431">
    <vt:lpwstr>T1JAE4EtakzsgYQ+EMvtSq0ww5DWMLFi5XwhPtN71Xd6g1hW2rP ISWMhqdGl9fhmCA4C7I0zyXl854H7rjQzH5cKCVXaWQuIUbPA3WzrpfVG3jxWeECkWstHXAN i5kyTXBOgEN7phfCjNdlwRPCRpfFzOMMaz1HtKPB8y4a85g+x94DUnbhvGjVInicqWlYV+bZ 70XGeAFwM1umeJDW8KjV7KbnDjrak281iiPv6hu/Md</vt:lpwstr>
  </property>
  <property fmtid="{D5CDD505-2E9C-101B-9397-08002B2CF9AE}" pid="4" name="_ms_pID_7253432">
    <vt:lpwstr>coFH0PLTICQwRGq9TbtIzxlQsN/SCk nrsNnClurfs5vu+YDoFZ/KTSUfzqgyj/xwticbIOSWJCAVg9hH/RFab5KuFrF1deRqDcBFIP 5uPmxYaHFeqXMxXDVxfMsg2BkQA8ZkSTVkCits2ZyGOjK1Q3OUcOaegq+dfw2Pow</vt:lpwstr>
  </property>
  <property fmtid="{D5CDD505-2E9C-101B-9397-08002B2CF9AE}" pid="5" name="sflag">
    <vt:lpwstr>1326839179</vt:lpwstr>
  </property>
</Properties>
</file>