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 autoAdjust="0"/>
    <p:restoredTop sz="94600" autoAdjust="0"/>
  </p:normalViewPr>
  <p:slideViewPr>
    <p:cSldViewPr>
      <p:cViewPr varScale="1">
        <p:scale>
          <a:sx n="74" d="100"/>
          <a:sy n="74" d="100"/>
        </p:scale>
        <p:origin x="-19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16934-E54C-446F-A4D6-CADF95074EFC}" type="datetimeFigureOut">
              <a:rPr lang="en-US" smtClean="0"/>
              <a:t>7/10/12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B7B2A4-A7E7-4E49-921B-7A4C2CDF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02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C3CE5A04-BF7B-410E-A777-632624105360}" type="datetime1">
              <a:rPr lang="en-US" smtClean="0"/>
              <a:t>7/10/12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0A50D3BF-F168-46E6-9E6E-6AC896E99CD3}" type="datetime1">
              <a:rPr lang="en-US" smtClean="0"/>
              <a:t>7/10/12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2CC94CFF-B27F-4B11-A2CF-44617D20C3F1}" type="datetime1">
              <a:rPr lang="en-US" smtClean="0"/>
              <a:t>7/10/12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12C4A661-6D9B-44C9-A0BE-6CACF39FE3D5}" type="datetime1">
              <a:rPr lang="en-US" smtClean="0"/>
              <a:t>7/10/12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612EA753-8968-470D-AA47-02A534B573E7}" type="datetime1">
              <a:rPr lang="en-US" smtClean="0"/>
              <a:t>7/10/12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4F978D6-C684-41DC-9279-6D71ACB76CF8}" type="datetime1">
              <a:rPr lang="en-US" smtClean="0"/>
              <a:t>7/10/12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27211CB-1CEC-462C-BFE5-55EB453A6439}" type="datetime1">
              <a:rPr lang="en-US" smtClean="0"/>
              <a:t>7/10/12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99F1B382-4356-462F-B786-CF70CA3A1265}" type="datetime1">
              <a:rPr lang="en-US" smtClean="0"/>
              <a:t>7/10/12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6AA4D381-071D-43DB-A6AB-4222E7CE7EDF}" type="datetime1">
              <a:rPr lang="en-US" smtClean="0"/>
              <a:t>7/10/12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BEE2477-7AE9-4ED6-88EF-A24BD42EA2E4}" type="datetime1">
              <a:rPr lang="en-US" smtClean="0"/>
              <a:t>7/10/12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BE9C95E9-CA30-4173-AC02-D86A2DB77662}" type="datetime1">
              <a:rPr lang="en-US" smtClean="0"/>
              <a:t>7/10/12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eaLnBrk="1" latinLnBrk="0" hangingPunct="1"/>
            <a:fld id="{D40CE674-37E9-4038-A098-735E61155849}" type="datetime1">
              <a:rPr lang="en-US" smtClean="0"/>
              <a:t>7/10/12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salam-trill-oam-framework/" TargetMode="External"/><Relationship Id="rId4" Type="http://schemas.openxmlformats.org/officeDocument/2006/relationships/hyperlink" Target="https://datatracker.ietf.org/doc/draft-tissa-trill-8021ag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atatracker.ietf.org/doc/draft-ietf-trill-oam-req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Common Framework for </a:t>
            </a:r>
            <a:r>
              <a:rPr lang="en-US" dirty="0" err="1" smtClean="0"/>
              <a:t>OAM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685032"/>
            <a:ext cx="7885176" cy="1648968"/>
          </a:xfrm>
        </p:spPr>
        <p:txBody>
          <a:bodyPr>
            <a:normAutofit/>
          </a:bodyPr>
          <a:lstStyle/>
          <a:p>
            <a:r>
              <a:rPr lang="en-US" dirty="0" smtClean="0"/>
              <a:t>IEEE </a:t>
            </a:r>
            <a:r>
              <a:rPr lang="en-US" dirty="0" smtClean="0"/>
              <a:t>802.1 Meeting </a:t>
            </a:r>
            <a:r>
              <a:rPr lang="en-US" dirty="0" smtClean="0"/>
              <a:t>San Diego</a:t>
            </a:r>
          </a:p>
          <a:p>
            <a:r>
              <a:rPr lang="en-US" dirty="0" smtClean="0"/>
              <a:t>July </a:t>
            </a:r>
            <a:r>
              <a:rPr lang="en-US" dirty="0" err="1" smtClean="0"/>
              <a:t>16</a:t>
            </a:r>
            <a:r>
              <a:rPr lang="en-US" baseline="30000" dirty="0" err="1" smtClean="0"/>
              <a:t>th</a:t>
            </a:r>
            <a:r>
              <a:rPr lang="en-US" dirty="0" err="1" smtClean="0"/>
              <a:t>-20</a:t>
            </a:r>
            <a:r>
              <a:rPr lang="en-US" baseline="30000" dirty="0" err="1" smtClean="0"/>
              <a:t>th</a:t>
            </a:r>
            <a:r>
              <a:rPr lang="en-US" dirty="0" smtClean="0"/>
              <a:t>, 2012</a:t>
            </a:r>
          </a:p>
          <a:p>
            <a:r>
              <a:rPr lang="en-US" i="1" dirty="0"/>
              <a:t>b</a:t>
            </a:r>
            <a:r>
              <a:rPr lang="en-US" i="1" dirty="0" smtClean="0"/>
              <a:t>y</a:t>
            </a:r>
          </a:p>
          <a:p>
            <a:r>
              <a:rPr lang="en-US" i="1" dirty="0" smtClean="0"/>
              <a:t>Tissa Senevirathne</a:t>
            </a:r>
          </a:p>
          <a:p>
            <a:r>
              <a:rPr lang="en-US" i="1" dirty="0" smtClean="0"/>
              <a:t>Donald Eastlake 3</a:t>
            </a:r>
            <a:r>
              <a:rPr lang="en-US" i="1" baseline="30000" dirty="0" smtClean="0"/>
              <a:t>rd</a:t>
            </a: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340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183880" cy="70104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183880" cy="4187952"/>
          </a:xfrm>
        </p:spPr>
        <p:txBody>
          <a:bodyPr/>
          <a:lstStyle/>
          <a:p>
            <a:r>
              <a:rPr lang="en-US" dirty="0" smtClean="0"/>
              <a:t>TRILL </a:t>
            </a:r>
            <a:r>
              <a:rPr lang="en-US" dirty="0" err="1" smtClean="0"/>
              <a:t>OAM</a:t>
            </a:r>
            <a:r>
              <a:rPr lang="en-US" dirty="0" smtClean="0"/>
              <a:t> Requirements </a:t>
            </a:r>
            <a:r>
              <a:rPr lang="en-US" sz="1600" i="1" dirty="0" smtClean="0"/>
              <a:t>(WG document)</a:t>
            </a:r>
          </a:p>
          <a:p>
            <a:pPr lvl="1"/>
            <a:r>
              <a:rPr lang="en-US" dirty="0">
                <a:hlinkClick r:id="rId2" action="ppaction://hlinkfile"/>
              </a:rPr>
              <a:t>draft-</a:t>
            </a:r>
            <a:r>
              <a:rPr lang="en-US" dirty="0" err="1">
                <a:hlinkClick r:id="rId2" action="ppaction://hlinkfile"/>
              </a:rPr>
              <a:t>ietf</a:t>
            </a:r>
            <a:r>
              <a:rPr lang="en-US" dirty="0">
                <a:hlinkClick r:id="rId2" action="ppaction://hlinkfile"/>
              </a:rPr>
              <a:t>-trill-</a:t>
            </a:r>
            <a:r>
              <a:rPr lang="en-US" dirty="0" err="1">
                <a:hlinkClick r:id="rId2" action="ppaction://hlinkfile"/>
              </a:rPr>
              <a:t>oam</a:t>
            </a:r>
            <a:r>
              <a:rPr lang="en-US" dirty="0">
                <a:hlinkClick r:id="rId2" action="ppaction://hlinkfile"/>
              </a:rPr>
              <a:t>-</a:t>
            </a:r>
            <a:r>
              <a:rPr lang="en-US" dirty="0" err="1">
                <a:hlinkClick r:id="rId2" action="ppaction://hlinkfile"/>
              </a:rPr>
              <a:t>req</a:t>
            </a:r>
            <a:r>
              <a:rPr lang="en-US" dirty="0">
                <a:hlinkClick r:id="rId2" action="ppaction://hlinkfile"/>
              </a:rPr>
              <a:t>-00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r>
              <a:rPr lang="en-US" dirty="0" smtClean="0"/>
              <a:t>TRILL </a:t>
            </a:r>
            <a:r>
              <a:rPr lang="en-US" dirty="0" err="1" smtClean="0"/>
              <a:t>OAM</a:t>
            </a:r>
            <a:r>
              <a:rPr lang="en-US" dirty="0" smtClean="0"/>
              <a:t> Framework </a:t>
            </a:r>
            <a:r>
              <a:rPr lang="en-US" sz="1600" i="1" dirty="0" smtClean="0"/>
              <a:t>(Individual submission)</a:t>
            </a:r>
          </a:p>
          <a:p>
            <a:pPr lvl="1"/>
            <a:r>
              <a:rPr lang="en-US" dirty="0">
                <a:hlinkClick r:id="rId3" action="ppaction://hlinkfile"/>
              </a:rPr>
              <a:t>draft-</a:t>
            </a:r>
            <a:r>
              <a:rPr lang="en-US" dirty="0" err="1">
                <a:hlinkClick r:id="rId3" action="ppaction://hlinkfile"/>
              </a:rPr>
              <a:t>salam</a:t>
            </a:r>
            <a:r>
              <a:rPr lang="en-US" dirty="0">
                <a:hlinkClick r:id="rId3" action="ppaction://hlinkfile"/>
              </a:rPr>
              <a:t>-trill-</a:t>
            </a:r>
            <a:r>
              <a:rPr lang="en-US" dirty="0" err="1">
                <a:hlinkClick r:id="rId3" action="ppaction://hlinkfile"/>
              </a:rPr>
              <a:t>oam</a:t>
            </a:r>
            <a:r>
              <a:rPr lang="en-US" dirty="0">
                <a:hlinkClick r:id="rId3" action="ppaction://hlinkfile"/>
              </a:rPr>
              <a:t>-framework-00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Use of </a:t>
            </a:r>
            <a:r>
              <a:rPr lang="en-US" dirty="0" err="1" smtClean="0"/>
              <a:t>802.1ag</a:t>
            </a:r>
            <a:r>
              <a:rPr lang="en-US" dirty="0" smtClean="0"/>
              <a:t> for TRILL </a:t>
            </a:r>
            <a:r>
              <a:rPr lang="en-US" sz="1600" i="1" dirty="0" smtClean="0"/>
              <a:t>(Individual submission)</a:t>
            </a:r>
          </a:p>
          <a:p>
            <a:pPr lvl="1"/>
            <a:r>
              <a:rPr lang="en-US" dirty="0">
                <a:hlinkClick r:id="rId4" action="ppaction://hlinkfile"/>
              </a:rPr>
              <a:t>draft-</a:t>
            </a:r>
            <a:r>
              <a:rPr lang="en-US" dirty="0" err="1">
                <a:hlinkClick r:id="rId4" action="ppaction://hlinkfile"/>
              </a:rPr>
              <a:t>tissa</a:t>
            </a:r>
            <a:r>
              <a:rPr lang="en-US" dirty="0">
                <a:hlinkClick r:id="rId4" action="ppaction://hlinkfile"/>
              </a:rPr>
              <a:t>-trill-</a:t>
            </a:r>
            <a:r>
              <a:rPr lang="en-US" dirty="0" err="1">
                <a:hlinkClick r:id="rId4" action="ppaction://hlinkfile"/>
              </a:rPr>
              <a:t>8021ag</a:t>
            </a:r>
            <a:r>
              <a:rPr lang="en-US" dirty="0">
                <a:hlinkClick r:id="rId4" action="ppaction://hlinkfile"/>
              </a:rPr>
              <a:t>-00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10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17756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83880" cy="777240"/>
          </a:xfrm>
        </p:spPr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183880" cy="418795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Explore complementary </a:t>
            </a:r>
            <a:r>
              <a:rPr lang="en-US" dirty="0" err="1" smtClean="0"/>
              <a:t>OAM</a:t>
            </a:r>
            <a:r>
              <a:rPr lang="en-US" dirty="0" smtClean="0"/>
              <a:t> model between IEEE 802.1 and </a:t>
            </a:r>
            <a:r>
              <a:rPr lang="en-US" dirty="0" err="1" smtClean="0"/>
              <a:t>IETF</a:t>
            </a:r>
            <a:r>
              <a:rPr lang="en-US" dirty="0" smtClean="0"/>
              <a:t>/TRILL</a:t>
            </a:r>
          </a:p>
          <a:p>
            <a:r>
              <a:rPr lang="en-US" dirty="0" smtClean="0"/>
              <a:t>Explore Leveraging </a:t>
            </a:r>
            <a:r>
              <a:rPr lang="en-US" dirty="0"/>
              <a:t>Existing </a:t>
            </a:r>
            <a:r>
              <a:rPr lang="en-US" dirty="0" err="1" smtClean="0"/>
              <a:t>OAM</a:t>
            </a:r>
            <a:r>
              <a:rPr lang="en-US" dirty="0" smtClean="0"/>
              <a:t> Framework for the purpose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69227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83880" cy="853440"/>
          </a:xfrm>
        </p:spPr>
        <p:txBody>
          <a:bodyPr/>
          <a:lstStyle/>
          <a:p>
            <a:r>
              <a:rPr lang="en-US" dirty="0" err="1" smtClean="0"/>
              <a:t>OAM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60080" cy="50292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solidFill>
                  <a:srgbClr val="7030A0"/>
                </a:solidFill>
              </a:rPr>
              <a:t>Goal of </a:t>
            </a:r>
            <a:r>
              <a:rPr lang="en-US" dirty="0" err="1" smtClean="0">
                <a:solidFill>
                  <a:srgbClr val="7030A0"/>
                </a:solidFill>
              </a:rPr>
              <a:t>OAM</a:t>
            </a:r>
            <a:endParaRPr lang="en-US" dirty="0" smtClean="0">
              <a:solidFill>
                <a:srgbClr val="7030A0"/>
              </a:solidFill>
            </a:endParaRPr>
          </a:p>
          <a:p>
            <a:pPr lvl="1">
              <a:lnSpc>
                <a:spcPct val="110000"/>
              </a:lnSpc>
            </a:pPr>
            <a:r>
              <a:rPr lang="en-US" dirty="0" smtClean="0"/>
              <a:t>Complement and coexist rather than re-invent and compete</a:t>
            </a:r>
          </a:p>
          <a:p>
            <a:pPr>
              <a:lnSpc>
                <a:spcPct val="110000"/>
              </a:lnSpc>
            </a:pPr>
            <a:r>
              <a:rPr lang="en-US" dirty="0" err="1" smtClean="0">
                <a:solidFill>
                  <a:srgbClr val="7030A0"/>
                </a:solidFill>
              </a:rPr>
              <a:t>OAM</a:t>
            </a:r>
            <a:r>
              <a:rPr lang="en-US" dirty="0" smtClean="0">
                <a:solidFill>
                  <a:srgbClr val="7030A0"/>
                </a:solidFill>
              </a:rPr>
              <a:t> Framework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Common </a:t>
            </a:r>
            <a:r>
              <a:rPr lang="en-US" dirty="0" err="1" smtClean="0"/>
              <a:t>OAM</a:t>
            </a:r>
            <a:r>
              <a:rPr lang="en-US" dirty="0" smtClean="0"/>
              <a:t> frame structure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Common </a:t>
            </a:r>
            <a:r>
              <a:rPr lang="en-US" dirty="0" err="1" smtClean="0"/>
              <a:t>OAM</a:t>
            </a:r>
            <a:r>
              <a:rPr lang="en-US" dirty="0" smtClean="0"/>
              <a:t> concepts/semantics/Functional elements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Common </a:t>
            </a:r>
            <a:r>
              <a:rPr lang="en-US" dirty="0" err="1" smtClean="0"/>
              <a:t>OAM</a:t>
            </a:r>
            <a:r>
              <a:rPr lang="en-US" dirty="0" smtClean="0"/>
              <a:t> messaging format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This allow us to reuse the same framework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Faster Time to Market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Uniform user experience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07635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loud 28"/>
          <p:cNvSpPr/>
          <p:nvPr/>
        </p:nvSpPr>
        <p:spPr>
          <a:xfrm>
            <a:off x="2524125" y="1981200"/>
            <a:ext cx="3571875" cy="1790700"/>
          </a:xfrm>
          <a:prstGeom prst="cloud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Scope of TRILL </a:t>
            </a:r>
            <a:r>
              <a:rPr lang="en-US" dirty="0" err="1" smtClean="0"/>
              <a:t>OAM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802.1ag</a:t>
            </a:r>
            <a:r>
              <a:rPr lang="en-US" dirty="0" smtClean="0"/>
              <a:t> (</a:t>
            </a:r>
            <a:r>
              <a:rPr lang="en-US" dirty="0" err="1" smtClean="0"/>
              <a:t>CFM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609600" y="2743200"/>
            <a:ext cx="5334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362200" y="2754086"/>
            <a:ext cx="533400" cy="4572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038600" y="2743200"/>
            <a:ext cx="533400" cy="4572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562600" y="2721429"/>
            <a:ext cx="533400" cy="4572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239000" y="2721429"/>
            <a:ext cx="5334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stCxn id="5" idx="3"/>
            <a:endCxn id="6" idx="1"/>
          </p:cNvCxnSpPr>
          <p:nvPr/>
        </p:nvCxnSpPr>
        <p:spPr>
          <a:xfrm>
            <a:off x="1143000" y="2971800"/>
            <a:ext cx="1219200" cy="1088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096000" y="2950029"/>
            <a:ext cx="12192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Isosceles Triangle 16"/>
          <p:cNvSpPr/>
          <p:nvPr/>
        </p:nvSpPr>
        <p:spPr>
          <a:xfrm>
            <a:off x="2524125" y="3581400"/>
            <a:ext cx="209550" cy="381000"/>
          </a:xfrm>
          <a:prstGeom prst="triangle">
            <a:avLst/>
          </a:prstGeom>
          <a:solidFill>
            <a:srgbClr val="00B0F0"/>
          </a:solidFill>
          <a:ln>
            <a:noFill/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/>
          <p:cNvSpPr/>
          <p:nvPr/>
        </p:nvSpPr>
        <p:spPr>
          <a:xfrm>
            <a:off x="5829300" y="3543300"/>
            <a:ext cx="209550" cy="381000"/>
          </a:xfrm>
          <a:prstGeom prst="triangle">
            <a:avLst/>
          </a:prstGeom>
          <a:solidFill>
            <a:srgbClr val="00B0F0"/>
          </a:solidFill>
          <a:ln>
            <a:noFill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>
            <a:off x="1291318" y="4057650"/>
            <a:ext cx="209550" cy="381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>
            <a:off x="7093404" y="4027714"/>
            <a:ext cx="209550" cy="381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21" idx="5"/>
          </p:cNvCxnSpPr>
          <p:nvPr/>
        </p:nvCxnSpPr>
        <p:spPr>
          <a:xfrm flipV="1">
            <a:off x="1448481" y="4210050"/>
            <a:ext cx="5561919" cy="3810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Isosceles Triangle 24"/>
          <p:cNvSpPr/>
          <p:nvPr/>
        </p:nvSpPr>
        <p:spPr>
          <a:xfrm>
            <a:off x="646339" y="5105400"/>
            <a:ext cx="20955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143000" y="5167737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MEP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7658084" y="4284761"/>
            <a:ext cx="9252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802.1ag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7598229" y="3445073"/>
            <a:ext cx="1172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TRILL </a:t>
            </a:r>
            <a:r>
              <a:rPr lang="en-US" sz="1400" dirty="0" err="1" smtClean="0"/>
              <a:t>OAM</a:t>
            </a:r>
            <a:endParaRPr lang="en-US" sz="1400" dirty="0"/>
          </a:p>
        </p:txBody>
      </p:sp>
      <p:cxnSp>
        <p:nvCxnSpPr>
          <p:cNvPr id="20" name="Straight Connector 19"/>
          <p:cNvCxnSpPr>
            <a:stCxn id="17" idx="5"/>
          </p:cNvCxnSpPr>
          <p:nvPr/>
        </p:nvCxnSpPr>
        <p:spPr>
          <a:xfrm flipV="1">
            <a:off x="2681288" y="3733800"/>
            <a:ext cx="3148012" cy="38100"/>
          </a:xfrm>
          <a:prstGeom prst="line">
            <a:avLst/>
          </a:prstGeom>
          <a:ln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Isosceles Triangle 29"/>
          <p:cNvSpPr/>
          <p:nvPr/>
        </p:nvSpPr>
        <p:spPr>
          <a:xfrm>
            <a:off x="1287372" y="4542318"/>
            <a:ext cx="209550" cy="381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/>
          <p:cNvSpPr/>
          <p:nvPr/>
        </p:nvSpPr>
        <p:spPr>
          <a:xfrm>
            <a:off x="6172200" y="4430739"/>
            <a:ext cx="209550" cy="381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Isosceles Triangle 31"/>
          <p:cNvSpPr/>
          <p:nvPr/>
        </p:nvSpPr>
        <p:spPr>
          <a:xfrm>
            <a:off x="7093404" y="4438650"/>
            <a:ext cx="209550" cy="381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Isosceles Triangle 32"/>
          <p:cNvSpPr/>
          <p:nvPr/>
        </p:nvSpPr>
        <p:spPr>
          <a:xfrm>
            <a:off x="2069646" y="4542318"/>
            <a:ext cx="209550" cy="381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>
            <a:stCxn id="30" idx="5"/>
            <a:endCxn id="33" idx="1"/>
          </p:cNvCxnSpPr>
          <p:nvPr/>
        </p:nvCxnSpPr>
        <p:spPr>
          <a:xfrm>
            <a:off x="1444535" y="4732818"/>
            <a:ext cx="677499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1" idx="5"/>
            <a:endCxn id="32" idx="1"/>
          </p:cNvCxnSpPr>
          <p:nvPr/>
        </p:nvCxnSpPr>
        <p:spPr>
          <a:xfrm>
            <a:off x="6329363" y="4621239"/>
            <a:ext cx="816429" cy="7911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505200" y="1752600"/>
            <a:ext cx="16962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B0F0"/>
                </a:solidFill>
              </a:rPr>
              <a:t>TRILL Network</a:t>
            </a:r>
            <a:endParaRPr lang="en-US" sz="1400" b="1" dirty="0">
              <a:solidFill>
                <a:srgbClr val="00B0F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221876" y="2514600"/>
            <a:ext cx="1228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1"/>
                </a:solidFill>
              </a:rPr>
              <a:t>802.1 LAN</a:t>
            </a:r>
            <a:endParaRPr lang="en-US" sz="1400" b="1" dirty="0">
              <a:solidFill>
                <a:schemeClr val="accent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96000" y="2513111"/>
            <a:ext cx="1228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1"/>
                </a:solidFill>
              </a:rPr>
              <a:t>802.1 LAN</a:t>
            </a:r>
            <a:endParaRPr lang="en-US" sz="1400" b="1" dirty="0">
              <a:solidFill>
                <a:schemeClr val="accent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3505200" y="5867399"/>
            <a:ext cx="5334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3505200" y="5105400"/>
            <a:ext cx="533400" cy="4572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4188233" y="6018310"/>
            <a:ext cx="1350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802.1 Bridge</a:t>
            </a:r>
            <a:endParaRPr lang="en-US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4320948" y="5180111"/>
            <a:ext cx="13531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TRILL Switch</a:t>
            </a:r>
            <a:endParaRPr lang="en-US" sz="1400" dirty="0"/>
          </a:p>
        </p:txBody>
      </p:sp>
      <p:sp>
        <p:nvSpPr>
          <p:cNvPr id="46" name="Oval 45"/>
          <p:cNvSpPr/>
          <p:nvPr/>
        </p:nvSpPr>
        <p:spPr>
          <a:xfrm>
            <a:off x="2279196" y="4158343"/>
            <a:ext cx="170901" cy="1796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6001299" y="4128407"/>
            <a:ext cx="170901" cy="1796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80213" y="6021031"/>
            <a:ext cx="170901" cy="1796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1193073" y="5956949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MIP</a:t>
            </a: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4</a:t>
            </a:fld>
            <a:endParaRPr kumimoji="0" lang="en-US"/>
          </a:p>
        </p:txBody>
      </p:sp>
      <p:sp>
        <p:nvSpPr>
          <p:cNvPr id="42" name="Oval 41"/>
          <p:cNvSpPr/>
          <p:nvPr/>
        </p:nvSpPr>
        <p:spPr>
          <a:xfrm>
            <a:off x="4219849" y="3663043"/>
            <a:ext cx="170901" cy="179614"/>
          </a:xfrm>
          <a:prstGeom prst="ellipse">
            <a:avLst/>
          </a:prstGeom>
          <a:solidFill>
            <a:srgbClr val="00B0F0"/>
          </a:solidFill>
          <a:ln>
            <a:noFill/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256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3880" cy="685800"/>
          </a:xfrm>
        </p:spPr>
        <p:txBody>
          <a:bodyPr>
            <a:normAutofit/>
          </a:bodyPr>
          <a:lstStyle/>
          <a:p>
            <a:r>
              <a:rPr lang="en-US" sz="3100" dirty="0"/>
              <a:t>Scope TRILL </a:t>
            </a:r>
            <a:r>
              <a:rPr lang="en-US" sz="3100" dirty="0" err="1"/>
              <a:t>OAM</a:t>
            </a:r>
            <a:r>
              <a:rPr lang="en-US" sz="3100" dirty="0"/>
              <a:t> </a:t>
            </a:r>
            <a:r>
              <a:rPr lang="en-US" sz="3100" dirty="0" err="1"/>
              <a:t>vs</a:t>
            </a:r>
            <a:r>
              <a:rPr lang="en-US" sz="3100" dirty="0"/>
              <a:t> </a:t>
            </a:r>
            <a:r>
              <a:rPr lang="en-US" sz="3100" dirty="0" err="1"/>
              <a:t>802.1ag</a:t>
            </a:r>
            <a:r>
              <a:rPr lang="en-US" sz="3100" dirty="0"/>
              <a:t> (</a:t>
            </a:r>
            <a:r>
              <a:rPr lang="en-US" sz="3100" dirty="0" err="1"/>
              <a:t>CFM</a:t>
            </a:r>
            <a:r>
              <a:rPr lang="en-US" sz="3100" dirty="0"/>
              <a:t>)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101788" y="4731124"/>
            <a:ext cx="1828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Link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092823" y="4121524"/>
            <a:ext cx="1828800" cy="4572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7030A0"/>
                </a:solidFill>
              </a:rPr>
              <a:t>Network</a:t>
            </a:r>
            <a:endParaRPr lang="en-US" sz="1400" b="1" dirty="0">
              <a:solidFill>
                <a:srgbClr val="7030A0"/>
              </a:solidFill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5353086" y="4731124"/>
            <a:ext cx="1524000" cy="533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802.1ag</a:t>
            </a:r>
            <a:r>
              <a:rPr lang="en-US" sz="1400" dirty="0" smtClean="0"/>
              <a:t>/</a:t>
            </a:r>
            <a:r>
              <a:rPr lang="en-US" sz="1400" dirty="0" err="1" smtClean="0"/>
              <a:t>802.3ah</a:t>
            </a:r>
            <a:endParaRPr lang="en-US" sz="1400" dirty="0"/>
          </a:p>
        </p:txBody>
      </p:sp>
      <p:sp>
        <p:nvSpPr>
          <p:cNvPr id="7" name="Left Arrow 6"/>
          <p:cNvSpPr/>
          <p:nvPr/>
        </p:nvSpPr>
        <p:spPr>
          <a:xfrm>
            <a:off x="5366533" y="4083424"/>
            <a:ext cx="1524000" cy="533400"/>
          </a:xfrm>
          <a:prstGeom prst="lef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TRILL </a:t>
            </a:r>
            <a:r>
              <a:rPr lang="en-US" sz="1400" dirty="0" err="1" smtClean="0"/>
              <a:t>OAM</a:t>
            </a:r>
            <a:endParaRPr lang="en-US" sz="1400" dirty="0"/>
          </a:p>
        </p:txBody>
      </p:sp>
      <p:sp>
        <p:nvSpPr>
          <p:cNvPr id="8" name="Rounded Rectangle 7"/>
          <p:cNvSpPr/>
          <p:nvPr/>
        </p:nvSpPr>
        <p:spPr>
          <a:xfrm>
            <a:off x="3115235" y="3435724"/>
            <a:ext cx="1828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Transport</a:t>
            </a:r>
          </a:p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(end-end)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5371015" y="3435724"/>
            <a:ext cx="1524000" cy="533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802.1ag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5</a:t>
            </a:fld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3115235" y="5407960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Physical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124200" y="2783541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Session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124200" y="2142565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Presentation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128682" y="1492624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Application</a:t>
            </a:r>
          </a:p>
        </p:txBody>
      </p:sp>
      <p:sp>
        <p:nvSpPr>
          <p:cNvPr id="15" name="Rounded Rectangle 14"/>
          <p:cNvSpPr/>
          <p:nvPr/>
        </p:nvSpPr>
        <p:spPr>
          <a:xfrm rot="5400000">
            <a:off x="1409700" y="4784913"/>
            <a:ext cx="18288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Media Layers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5400000">
            <a:off x="1099297" y="2477621"/>
            <a:ext cx="2449605" cy="5334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8000"/>
                </a:solidFill>
              </a:rPr>
              <a:t>Host Layers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 rot="5400000">
            <a:off x="-1032062" y="3465981"/>
            <a:ext cx="4421841" cy="5289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/>
              <a:t>OSI</a:t>
            </a:r>
            <a:r>
              <a:rPr lang="en-US" sz="1600" b="1" dirty="0" smtClean="0"/>
              <a:t> Model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663056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183880" cy="853440"/>
          </a:xfrm>
        </p:spPr>
        <p:txBody>
          <a:bodyPr/>
          <a:lstStyle/>
          <a:p>
            <a:r>
              <a:rPr lang="en-US" dirty="0" smtClean="0"/>
              <a:t>Common </a:t>
            </a:r>
            <a:r>
              <a:rPr lang="en-US" dirty="0" err="1" smtClean="0"/>
              <a:t>OAM</a:t>
            </a:r>
            <a:r>
              <a:rPr lang="en-US" dirty="0" smtClean="0"/>
              <a:t> Frame Structure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47057" y="3227614"/>
            <a:ext cx="2057400" cy="533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Encapsulation Header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080657" y="3227614"/>
            <a:ext cx="2057400" cy="533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Flow Entropy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290457" y="3227614"/>
            <a:ext cx="27432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Message Channel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8457" y="4359728"/>
            <a:ext cx="2133600" cy="12259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50"/>
              </a:spcBef>
              <a:buFont typeface="+mj-lt"/>
              <a:buAutoNum type="arabicPeriod"/>
            </a:pPr>
            <a:r>
              <a:rPr lang="en-US" sz="1200" b="1" i="1" dirty="0" smtClean="0">
                <a:solidFill>
                  <a:schemeClr val="accent1">
                    <a:lumMod val="75000"/>
                  </a:schemeClr>
                </a:solidFill>
              </a:rPr>
              <a:t>Technology Dependent</a:t>
            </a:r>
          </a:p>
          <a:p>
            <a:pPr marL="228600" indent="-228600">
              <a:spcBef>
                <a:spcPts val="50"/>
              </a:spcBef>
              <a:buFont typeface="+mj-lt"/>
              <a:buAutoNum type="arabicPeriod"/>
            </a:pPr>
            <a:r>
              <a:rPr lang="en-US" sz="1200" b="1" i="1" dirty="0" smtClean="0">
                <a:solidFill>
                  <a:schemeClr val="accent1">
                    <a:lumMod val="75000"/>
                  </a:schemeClr>
                </a:solidFill>
              </a:rPr>
              <a:t>Addresses </a:t>
            </a:r>
            <a:r>
              <a:rPr lang="en-US" sz="1200" b="1" i="1" dirty="0" err="1" smtClean="0">
                <a:solidFill>
                  <a:schemeClr val="accent1">
                    <a:lumMod val="75000"/>
                  </a:schemeClr>
                </a:solidFill>
              </a:rPr>
              <a:t>MEP</a:t>
            </a:r>
            <a:r>
              <a:rPr lang="en-US" sz="1200" b="1" i="1" dirty="0" smtClean="0">
                <a:solidFill>
                  <a:schemeClr val="accent1">
                    <a:lumMod val="75000"/>
                  </a:schemeClr>
                </a:solidFill>
              </a:rPr>
              <a:t> (end Points)</a:t>
            </a:r>
          </a:p>
          <a:p>
            <a:pPr marL="228600" indent="-228600">
              <a:spcBef>
                <a:spcPts val="50"/>
              </a:spcBef>
              <a:buFont typeface="+mj-lt"/>
              <a:buAutoNum type="arabicPeriod"/>
            </a:pPr>
            <a:r>
              <a:rPr lang="en-US" sz="1200" b="1" i="1" dirty="0" smtClean="0">
                <a:solidFill>
                  <a:schemeClr val="accent1">
                    <a:lumMod val="75000"/>
                  </a:schemeClr>
                </a:solidFill>
              </a:rPr>
              <a:t>Drives Forwarding decisions</a:t>
            </a:r>
            <a:endParaRPr lang="en-US" sz="1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04457" y="4359728"/>
            <a:ext cx="2133600" cy="102848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50"/>
              </a:spcBef>
              <a:buFont typeface="+mj-lt"/>
              <a:buAutoNum type="arabicPeriod"/>
            </a:pPr>
            <a:r>
              <a:rPr lang="en-US" sz="1200" b="1" i="1" dirty="0" smtClean="0">
                <a:solidFill>
                  <a:schemeClr val="accent1">
                    <a:lumMod val="75000"/>
                  </a:schemeClr>
                </a:solidFill>
              </a:rPr>
              <a:t>Technology Dependent</a:t>
            </a:r>
          </a:p>
          <a:p>
            <a:pPr marL="228600" indent="-228600">
              <a:spcBef>
                <a:spcPts val="50"/>
              </a:spcBef>
              <a:buFont typeface="+mj-lt"/>
              <a:buAutoNum type="arabicPeriod"/>
            </a:pPr>
            <a:r>
              <a:rPr lang="en-US" sz="1200" b="1" i="1" dirty="0" smtClean="0">
                <a:solidFill>
                  <a:schemeClr val="accent1">
                    <a:lumMod val="75000"/>
                  </a:schemeClr>
                </a:solidFill>
              </a:rPr>
              <a:t>Influence Forwarding decisions</a:t>
            </a:r>
            <a:endParaRPr lang="en-US" sz="1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90457" y="4348842"/>
            <a:ext cx="2133600" cy="102848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50"/>
              </a:spcBef>
              <a:buFont typeface="+mj-lt"/>
              <a:buAutoNum type="arabicPeriod"/>
            </a:pPr>
            <a:r>
              <a:rPr lang="en-US" sz="1200" b="1" i="1" dirty="0" smtClean="0">
                <a:solidFill>
                  <a:schemeClr val="accent1">
                    <a:lumMod val="75000"/>
                  </a:schemeClr>
                </a:solidFill>
              </a:rPr>
              <a:t>Drives </a:t>
            </a:r>
            <a:r>
              <a:rPr lang="en-US" sz="1200" b="1" i="1" dirty="0" err="1" smtClean="0">
                <a:solidFill>
                  <a:schemeClr val="accent1">
                    <a:lumMod val="75000"/>
                  </a:schemeClr>
                </a:solidFill>
              </a:rPr>
              <a:t>OAM</a:t>
            </a:r>
            <a:r>
              <a:rPr lang="en-US" sz="1200" b="1" i="1" dirty="0" smtClean="0">
                <a:solidFill>
                  <a:schemeClr val="accent1">
                    <a:lumMod val="75000"/>
                  </a:schemeClr>
                </a:solidFill>
              </a:rPr>
              <a:t> Functions</a:t>
            </a:r>
          </a:p>
          <a:p>
            <a:pPr marL="228600" indent="-228600">
              <a:spcBef>
                <a:spcPts val="50"/>
              </a:spcBef>
              <a:buFont typeface="+mj-lt"/>
              <a:buAutoNum type="arabicPeriod"/>
            </a:pPr>
            <a:r>
              <a:rPr lang="en-US" sz="1200" b="1" i="1" dirty="0" smtClean="0">
                <a:solidFill>
                  <a:schemeClr val="accent1">
                    <a:lumMod val="75000"/>
                  </a:schemeClr>
                </a:solidFill>
              </a:rPr>
              <a:t>SHOULD be common across Technologies (</a:t>
            </a:r>
            <a:r>
              <a:rPr lang="en-US" sz="1200" b="1" i="1" dirty="0" err="1" smtClean="0">
                <a:solidFill>
                  <a:schemeClr val="accent1">
                    <a:lumMod val="75000"/>
                  </a:schemeClr>
                </a:solidFill>
              </a:rPr>
              <a:t>SDO</a:t>
            </a:r>
            <a:r>
              <a:rPr lang="en-US" sz="1200" b="1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US" sz="1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Right Brace 12"/>
          <p:cNvSpPr/>
          <p:nvPr/>
        </p:nvSpPr>
        <p:spPr>
          <a:xfrm rot="16200000">
            <a:off x="4109357" y="-696686"/>
            <a:ext cx="609600" cy="6934200"/>
          </a:xfrm>
          <a:prstGeom prst="rightBrace">
            <a:avLst>
              <a:gd name="adj1" fmla="val 8333"/>
              <a:gd name="adj2" fmla="val 5031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38200" y="1295400"/>
            <a:ext cx="7043057" cy="1200329"/>
          </a:xfrm>
          <a:prstGeom prst="rect">
            <a:avLst/>
          </a:prstGeom>
          <a:noFill/>
          <a:ln>
            <a:solidFill>
              <a:srgbClr val="7030A0"/>
            </a:solidFill>
            <a:prstDash val="lgDashDot"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OAM</a:t>
            </a:r>
            <a:r>
              <a:rPr lang="en-US" dirty="0" smtClean="0"/>
              <a:t> Message structures are similar between many technologies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Most </a:t>
            </a:r>
            <a:r>
              <a:rPr lang="en-US" dirty="0" err="1" smtClean="0"/>
              <a:t>OAM</a:t>
            </a:r>
            <a:r>
              <a:rPr lang="en-US" dirty="0" smtClean="0"/>
              <a:t> functions are common across technologies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Yet, there are no established common </a:t>
            </a:r>
            <a:r>
              <a:rPr lang="en-US" dirty="0" err="1" smtClean="0"/>
              <a:t>OAM</a:t>
            </a:r>
            <a:r>
              <a:rPr lang="en-US" dirty="0" smtClean="0"/>
              <a:t> framework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6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97656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183880" cy="9296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Common </a:t>
            </a:r>
            <a:r>
              <a:rPr lang="en-US" dirty="0" err="1" smtClean="0"/>
              <a:t>OAM</a:t>
            </a:r>
            <a:r>
              <a:rPr lang="en-US" dirty="0" smtClean="0"/>
              <a:t> Concepts/Functional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83880" cy="4187952"/>
          </a:xfrm>
        </p:spPr>
        <p:txBody>
          <a:bodyPr/>
          <a:lstStyle/>
          <a:p>
            <a:r>
              <a:rPr lang="en-US" dirty="0" smtClean="0"/>
              <a:t>Common </a:t>
            </a:r>
            <a:r>
              <a:rPr lang="en-US" dirty="0" err="1" smtClean="0"/>
              <a:t>OAM</a:t>
            </a:r>
            <a:r>
              <a:rPr lang="en-US" dirty="0" smtClean="0"/>
              <a:t> Functional elements</a:t>
            </a:r>
          </a:p>
          <a:p>
            <a:pPr lvl="1"/>
            <a:r>
              <a:rPr lang="en-US" dirty="0" smtClean="0"/>
              <a:t>Maintenance Domains</a:t>
            </a:r>
          </a:p>
          <a:p>
            <a:pPr lvl="1"/>
            <a:r>
              <a:rPr lang="en-US" dirty="0" smtClean="0"/>
              <a:t>Maintenance Associations (MA)</a:t>
            </a:r>
          </a:p>
          <a:p>
            <a:pPr lvl="1"/>
            <a:r>
              <a:rPr lang="en-US" dirty="0" smtClean="0"/>
              <a:t>Maintenance End Points (</a:t>
            </a:r>
            <a:r>
              <a:rPr lang="en-US" dirty="0" err="1" smtClean="0"/>
              <a:t>MEP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Maintenance Intermediate Points (MIP)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7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16974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183880" cy="7010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Common </a:t>
            </a:r>
            <a:r>
              <a:rPr lang="en-US" dirty="0" err="1" smtClean="0"/>
              <a:t>OAM</a:t>
            </a:r>
            <a:r>
              <a:rPr lang="en-US" dirty="0" smtClean="0"/>
              <a:t> Message 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183880" cy="4187952"/>
          </a:xfrm>
        </p:spPr>
        <p:txBody>
          <a:bodyPr/>
          <a:lstStyle/>
          <a:p>
            <a:r>
              <a:rPr lang="en-US" dirty="0" smtClean="0"/>
              <a:t>Utilize </a:t>
            </a:r>
            <a:r>
              <a:rPr lang="en-US" dirty="0" err="1" smtClean="0"/>
              <a:t>802.1ag</a:t>
            </a:r>
            <a:r>
              <a:rPr lang="en-US" dirty="0" smtClean="0"/>
              <a:t> Messaging </a:t>
            </a:r>
          </a:p>
          <a:p>
            <a:pPr lvl="1"/>
            <a:r>
              <a:rPr lang="en-US" dirty="0" smtClean="0"/>
              <a:t>Re-use </a:t>
            </a:r>
            <a:r>
              <a:rPr lang="en-US" dirty="0" err="1" smtClean="0"/>
              <a:t>TLV</a:t>
            </a:r>
            <a:r>
              <a:rPr lang="en-US" dirty="0" smtClean="0"/>
              <a:t> and </a:t>
            </a:r>
            <a:r>
              <a:rPr lang="en-US" dirty="0" err="1" smtClean="0"/>
              <a:t>opcodes</a:t>
            </a:r>
            <a:r>
              <a:rPr lang="en-US" dirty="0" smtClean="0"/>
              <a:t> where commonality exist</a:t>
            </a:r>
          </a:p>
          <a:p>
            <a:pPr lvl="1"/>
            <a:r>
              <a:rPr lang="en-US" dirty="0" err="1" smtClean="0"/>
              <a:t>IETF</a:t>
            </a:r>
            <a:r>
              <a:rPr lang="en-US" dirty="0" smtClean="0"/>
              <a:t>/TRILL specific </a:t>
            </a:r>
            <a:r>
              <a:rPr lang="en-US" dirty="0" err="1" smtClean="0"/>
              <a:t>opcodes</a:t>
            </a:r>
            <a:r>
              <a:rPr lang="en-US" dirty="0" smtClean="0"/>
              <a:t> for Technology specific functions.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93080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183880" cy="929640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183880" cy="4187952"/>
          </a:xfrm>
        </p:spPr>
        <p:txBody>
          <a:bodyPr/>
          <a:lstStyle/>
          <a:p>
            <a:pPr>
              <a:spcAft>
                <a:spcPts val="500"/>
              </a:spcAft>
            </a:pPr>
            <a:r>
              <a:rPr lang="en-US" dirty="0" smtClean="0"/>
              <a:t>Your comment/Feedback on the general direction of having a common </a:t>
            </a:r>
            <a:r>
              <a:rPr lang="en-US" dirty="0" err="1" smtClean="0"/>
              <a:t>OAM</a:t>
            </a:r>
            <a:r>
              <a:rPr lang="en-US" dirty="0" smtClean="0"/>
              <a:t> framework between IEEE and TRILL/</a:t>
            </a:r>
            <a:r>
              <a:rPr lang="en-US" dirty="0" err="1" smtClean="0"/>
              <a:t>IETF</a:t>
            </a:r>
            <a:endParaRPr lang="en-US" dirty="0" smtClean="0"/>
          </a:p>
          <a:p>
            <a:pPr>
              <a:spcAft>
                <a:spcPts val="500"/>
              </a:spcAft>
            </a:pPr>
            <a:r>
              <a:rPr lang="en-US" dirty="0" smtClean="0"/>
              <a:t>If we do agree this is the right thing to do</a:t>
            </a:r>
          </a:p>
          <a:p>
            <a:pPr lvl="1">
              <a:spcAft>
                <a:spcPts val="500"/>
              </a:spcAft>
            </a:pPr>
            <a:r>
              <a:rPr lang="en-US" dirty="0" smtClean="0"/>
              <a:t>Then how can we collaborate and workout the details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947758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410</TotalTime>
  <Words>368</Words>
  <Application>Microsoft Macintosh PowerPoint</Application>
  <PresentationFormat>On-screen Show (4:3)</PresentationFormat>
  <Paragraphs>89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Aspect</vt:lpstr>
      <vt:lpstr>Common Framework for OAM</vt:lpstr>
      <vt:lpstr>Objective</vt:lpstr>
      <vt:lpstr>OAM Model</vt:lpstr>
      <vt:lpstr>Scope of TRILL OAM vs 802.1ag (CFM)</vt:lpstr>
      <vt:lpstr>Scope TRILL OAM vs 802.1ag (CFM)</vt:lpstr>
      <vt:lpstr>Common OAM Frame Structure</vt:lpstr>
      <vt:lpstr>Common OAM Concepts/Functional Elements</vt:lpstr>
      <vt:lpstr>Common OAM Message Channel</vt:lpstr>
      <vt:lpstr>Next Steps</vt:lpstr>
      <vt:lpstr>References</vt:lpstr>
    </vt:vector>
  </TitlesOfParts>
  <Company>Cisco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Framework for OAM</dc:title>
  <dc:creator>tsenevir</dc:creator>
  <cp:lastModifiedBy>Donald Eastlake III</cp:lastModifiedBy>
  <cp:revision>25</cp:revision>
  <dcterms:created xsi:type="dcterms:W3CDTF">2012-06-30T23:26:17Z</dcterms:created>
  <dcterms:modified xsi:type="dcterms:W3CDTF">2012-07-10T19:00:51Z</dcterms:modified>
</cp:coreProperties>
</file>