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7" r:id="rId3"/>
    <p:sldId id="259" r:id="rId4"/>
    <p:sldId id="260" r:id="rId5"/>
    <p:sldId id="261" r:id="rId6"/>
    <p:sldId id="262" r:id="rId7"/>
    <p:sldId id="266" r:id="rId8"/>
    <p:sldId id="263" r:id="rId9"/>
    <p:sldId id="268" r:id="rId10"/>
    <p:sldId id="264" r:id="rId11"/>
    <p:sldId id="269" r:id="rId12"/>
    <p:sldId id="265" r:id="rId13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6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16" autoAdjust="0"/>
    <p:restoredTop sz="94660"/>
  </p:normalViewPr>
  <p:slideViewPr>
    <p:cSldViewPr>
      <p:cViewPr varScale="1">
        <p:scale>
          <a:sx n="133" d="100"/>
          <a:sy n="133" d="100"/>
        </p:scale>
        <p:origin x="-1792" y="-10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doc.: IEEE 802.11-13/0406-05-00ak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Finn and Hart, Cisco Systems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212097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doc.: IEEE 802.11-13/0406-05-00ak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Finn and Hart, Cisco Systems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41474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smtClean="0"/>
              <a:t>doc.: IEEE 802.11-13/0406-05-00ak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smtClean="0"/>
              <a:t>July 2013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smtClean="0"/>
              <a:t>Finn and Hart, Cisco Systems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ulle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702" y="432215"/>
            <a:ext cx="8588861" cy="838200"/>
          </a:xfrm>
        </p:spPr>
        <p:txBody>
          <a:bodyPr/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lang="en-US" sz="3600" b="0" kern="1200" spc="0" baseline="0" dirty="0">
                <a:gradFill>
                  <a:gsLst>
                    <a:gs pos="0">
                      <a:schemeClr val="tx1"/>
                    </a:gs>
                    <a:gs pos="44000">
                      <a:srgbClr val="01BBBB"/>
                    </a:gs>
                    <a:gs pos="100000">
                      <a:schemeClr val="accent4"/>
                    </a:gs>
                  </a:gsLst>
                  <a:lin ang="4800000" scaled="0"/>
                </a:gra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239713" y="1344168"/>
            <a:ext cx="8578850" cy="4965192"/>
          </a:xfrm>
        </p:spPr>
        <p:txBody>
          <a:bodyPr/>
          <a:lstStyle>
            <a:lvl1pPr>
              <a:lnSpc>
                <a:spcPct val="95000"/>
              </a:lnSpc>
              <a:spcBef>
                <a:spcPts val="1480"/>
              </a:spcBef>
              <a:defRPr sz="2200">
                <a:solidFill>
                  <a:srgbClr val="435153"/>
                </a:solidFill>
                <a:latin typeface="+mj-lt"/>
              </a:defRPr>
            </a:lvl1pPr>
            <a:lvl2pPr>
              <a:lnSpc>
                <a:spcPct val="95000"/>
              </a:lnSpc>
              <a:spcBef>
                <a:spcPts val="600"/>
              </a:spcBef>
              <a:defRPr>
                <a:solidFill>
                  <a:srgbClr val="435153"/>
                </a:solidFill>
                <a:latin typeface="+mj-lt"/>
              </a:defRPr>
            </a:lvl2pPr>
            <a:lvl3pPr>
              <a:defRPr>
                <a:solidFill>
                  <a:srgbClr val="435153"/>
                </a:solidFill>
                <a:latin typeface="+mj-lt"/>
              </a:defRPr>
            </a:lvl3pPr>
            <a:lvl4pPr>
              <a:defRPr>
                <a:solidFill>
                  <a:srgbClr val="435153"/>
                </a:solidFill>
                <a:latin typeface="+mj-lt"/>
              </a:defRPr>
            </a:lvl4pPr>
            <a:lvl5pPr>
              <a:defRPr>
                <a:solidFill>
                  <a:srgbClr val="435153"/>
                </a:solidFill>
                <a:latin typeface="+mj-lt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886584"/>
      </p:ext>
    </p:extLst>
  </p:cSld>
  <p:clrMapOvr>
    <a:masterClrMapping/>
  </p:clrMapOvr>
  <p:transition xmlns:p14="http://schemas.microsoft.com/office/powerpoint/2010/main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July 2013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Finn and Hart, Cisco Systems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11-13/0406-05-00ak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  <p:sldLayoutId id="2147483660" r:id="rId10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/>
              <a:t>P802.1Qbz + P802.11ak Proposed Division of Work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663973"/>
            <a:ext cx="7772400" cy="396875"/>
          </a:xfrm>
          <a:ln/>
        </p:spPr>
        <p:txBody>
          <a:bodyPr>
            <a:normAutofit lnSpcReduction="10000"/>
          </a:bodyPr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2013-07</a:t>
            </a:r>
            <a:r>
              <a:rPr lang="en-GB" sz="2000" b="0" dirty="0" smtClean="0"/>
              <a:t>-14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3436606"/>
              </p:ext>
            </p:extLst>
          </p:nvPr>
        </p:nvGraphicFramePr>
        <p:xfrm>
          <a:off x="508000" y="2339975"/>
          <a:ext cx="8156575" cy="2378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4" name="Document" r:id="rId4" imgW="8255000" imgH="2413000" progId="Word.Document.8">
                  <p:embed/>
                </p:oleObj>
              </mc:Choice>
              <mc:Fallback>
                <p:oleObj name="Document" r:id="rId4" imgW="8255000" imgH="241300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339975"/>
                        <a:ext cx="8156575" cy="237807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Existing Distribution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b="0" dirty="0"/>
              <a:t>The bridge </a:t>
            </a:r>
            <a:r>
              <a:rPr lang="en-US" b="0" dirty="0" smtClean="0"/>
              <a:t>(or router) </a:t>
            </a:r>
            <a:r>
              <a:rPr lang="en-US" b="0" dirty="0"/>
              <a:t>attached to the AP via this bundle of point-to-point links </a:t>
            </a:r>
            <a:r>
              <a:rPr lang="en-US" b="0" dirty="0" smtClean="0"/>
              <a:t>(aka a vector) is </a:t>
            </a:r>
            <a:r>
              <a:rPr lang="en-US" b="0" dirty="0"/>
              <a:t>a perfectly valid implementation of the data transfer portion of the Distribution System (DS).</a:t>
            </a:r>
          </a:p>
          <a:p>
            <a:pPr lvl="1">
              <a:buFont typeface="Arial"/>
              <a:buChar char="•"/>
            </a:pPr>
            <a:r>
              <a:rPr lang="en-US" dirty="0"/>
              <a:t>A DS is not </a:t>
            </a:r>
            <a:r>
              <a:rPr lang="en-US" i="1" dirty="0"/>
              <a:t>required</a:t>
            </a:r>
            <a:r>
              <a:rPr lang="en-US" dirty="0"/>
              <a:t> to have a portal.  </a:t>
            </a:r>
            <a:r>
              <a:rPr lang="en-US" dirty="0" smtClean="0"/>
              <a:t>And now no </a:t>
            </a:r>
            <a:r>
              <a:rPr lang="en-US" dirty="0"/>
              <a:t>portal is needed, in this case.</a:t>
            </a:r>
          </a:p>
          <a:p>
            <a:pPr lvl="1">
              <a:buFont typeface="Arial"/>
              <a:buChar char="•"/>
            </a:pPr>
            <a:r>
              <a:rPr lang="en-US" dirty="0"/>
              <a:t>This does not eliminate or obsolete existing implementations of the DS</a:t>
            </a:r>
            <a:r>
              <a:rPr lang="en-US" dirty="0" smtClean="0"/>
              <a:t>. Rather, the DS is provided with a new anti-reflection capability.</a:t>
            </a:r>
            <a:r>
              <a:rPr lang="en-US" u="sng" dirty="0" smtClean="0"/>
              <a:t> </a:t>
            </a:r>
            <a:endParaRPr lang="en-US" u="sng" dirty="0"/>
          </a:p>
          <a:p>
            <a:pPr lvl="1">
              <a:buFont typeface="Arial"/>
              <a:buChar char="•"/>
            </a:pPr>
            <a:r>
              <a:rPr lang="en-US" dirty="0"/>
              <a:t>The presence of this data transfer technique does not inhibit the DS from performing any of its other functions</a:t>
            </a:r>
            <a:r>
              <a:rPr lang="en-US" dirty="0" smtClean="0"/>
              <a:t>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Note that this bundle-of-links-aka-vector model can pretty much eliminate the difference between the 3-address format and the 4-address format across the AP-DS interface.</a:t>
            </a:r>
            <a:endParaRPr lang="en-US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05568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New non-AP station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/>
              <a:buChar char="•"/>
            </a:pPr>
            <a:r>
              <a:rPr lang="en-US" b="0" dirty="0" smtClean="0"/>
              <a:t>We also need a well-defined interface at the non-AP station side.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The differences between this and the currently-defined interface in 802.11: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We make it clear that the connection to the AP, and each direct connection to a non-AP station, are presented to the upper layers as separate instances of the standard 802.1AC ISS MAC service, which has only two addresses, Source and Destination.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No frame is ever echoed back to the transmitter, either immediately or some time later, as is the current case for a non-AP station.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765413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of </a:t>
            </a:r>
            <a:r>
              <a:rPr lang="en-US" dirty="0" smtClean="0"/>
              <a:t>standards modifications required to support 802.11ak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sz="2400" b="1" dirty="0" smtClean="0">
                <a:solidFill>
                  <a:srgbClr val="800000"/>
                </a:solidFill>
              </a:rPr>
              <a:t>11ak</a:t>
            </a:r>
            <a:r>
              <a:rPr lang="en-US" sz="2400" dirty="0" smtClean="0"/>
              <a:t>:</a:t>
            </a:r>
          </a:p>
          <a:p>
            <a:pPr marL="800100" lvl="1" indent="-342900">
              <a:buFont typeface="Arial"/>
              <a:buChar char="•"/>
            </a:pPr>
            <a:r>
              <a:rPr lang="en-US" sz="2000" b="0" dirty="0" smtClean="0"/>
              <a:t>Modify </a:t>
            </a:r>
            <a:r>
              <a:rPr lang="en-US" sz="2000" b="0" dirty="0" smtClean="0"/>
              <a:t>the informative 802.11 Annex R to describe the bundle-of-links-and-a-vector model</a:t>
            </a:r>
            <a:r>
              <a:rPr lang="en-US" sz="2000" b="0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Add a definition of the new non-AP station interface, that does not have frames echoed back to it.</a:t>
            </a:r>
            <a:endParaRPr lang="en-US" sz="2000" b="0" dirty="0" smtClean="0"/>
          </a:p>
          <a:p>
            <a:r>
              <a:rPr lang="en-US" sz="2400" b="1" dirty="0" smtClean="0">
                <a:solidFill>
                  <a:schemeClr val="accent1">
                    <a:lumMod val="75000"/>
                  </a:schemeClr>
                </a:solidFill>
              </a:rPr>
              <a:t>1Qbz</a:t>
            </a:r>
            <a:r>
              <a:rPr lang="en-US" sz="2400" dirty="0" smtClean="0"/>
              <a:t>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 Bridge </a:t>
            </a:r>
            <a:r>
              <a:rPr lang="en-US" dirty="0"/>
              <a:t>(which is a function, not a chassis) can optionally </a:t>
            </a:r>
            <a:r>
              <a:rPr lang="en-US" dirty="0" smtClean="0"/>
              <a:t>use </a:t>
            </a:r>
            <a:r>
              <a:rPr lang="en-US" dirty="0"/>
              <a:t>the DS-AP interface and/or the new non-AP station interface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chemeClr val="accent6"/>
                </a:solidFill>
              </a:rPr>
              <a:t>1AC</a:t>
            </a:r>
            <a:r>
              <a:rPr lang="en-US" dirty="0" smtClean="0"/>
              <a:t>:</a:t>
            </a:r>
          </a:p>
          <a:p>
            <a:pPr lvl="1">
              <a:buFont typeface="Arial"/>
              <a:buChar char="•"/>
            </a:pPr>
            <a:r>
              <a:rPr lang="en-US" dirty="0"/>
              <a:t>Provide simple definitions of adaptation functions for the three interfaces, Portal, DS-</a:t>
            </a:r>
            <a:r>
              <a:rPr lang="en-US" dirty="0" smtClean="0"/>
              <a:t>AP bundle-of-links, </a:t>
            </a:r>
            <a:r>
              <a:rPr lang="en-US" dirty="0"/>
              <a:t>and new non-AP station</a:t>
            </a:r>
            <a:r>
              <a:rPr lang="en-US" dirty="0" smtClean="0"/>
              <a:t>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Somewhere:</a:t>
            </a:r>
            <a:endParaRPr lang="en-US" dirty="0">
              <a:solidFill>
                <a:srgbClr val="FF0000"/>
              </a:solidFill>
            </a:endParaRPr>
          </a:p>
          <a:p>
            <a:pPr lvl="1">
              <a:buFont typeface="Arial"/>
              <a:buChar char="•"/>
            </a:pPr>
            <a:r>
              <a:rPr lang="en-US" dirty="0" smtClean="0"/>
              <a:t>Provide </a:t>
            </a:r>
            <a:r>
              <a:rPr lang="en-US" dirty="0"/>
              <a:t>an informative annex specifying how to map the bundle-of-links-and-a-vector model to the current Bridge Port model.</a:t>
            </a:r>
          </a:p>
          <a:p>
            <a:pPr marL="457200" lvl="1" indent="0"/>
            <a:endParaRPr lang="en-US" sz="2000" b="0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49114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At present, 802.1AC defines one interface to 802.11 media, the Portal.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This document proposes that 802.1AC define three interfaces: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chemeClr val="accent6"/>
                </a:solidFill>
              </a:rPr>
              <a:t>Portal</a:t>
            </a:r>
            <a:r>
              <a:rPr lang="en-US" dirty="0" smtClean="0"/>
              <a:t>, unchanged from the current definition, providing a </a:t>
            </a:r>
            <a:r>
              <a:rPr lang="en-US" b="1" dirty="0" smtClean="0">
                <a:solidFill>
                  <a:srgbClr val="2D2DB9"/>
                </a:solidFill>
              </a:rPr>
              <a:t>single </a:t>
            </a:r>
            <a:r>
              <a:rPr lang="en-US" dirty="0" smtClean="0"/>
              <a:t>instance of the MAC service.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2D2DB9"/>
                </a:solidFill>
              </a:rPr>
              <a:t>AP-DS </a:t>
            </a:r>
            <a:r>
              <a:rPr lang="en-US" dirty="0" smtClean="0"/>
              <a:t>interface, used for functions, typically bridges or routers, co-resident with one or more APs, with a separate instance of the MAC service </a:t>
            </a:r>
            <a:r>
              <a:rPr lang="en-US" b="1" dirty="0" smtClean="0">
                <a:solidFill>
                  <a:srgbClr val="2D2DB9"/>
                </a:solidFill>
              </a:rPr>
              <a:t>for each station </a:t>
            </a:r>
            <a:r>
              <a:rPr lang="en-US" dirty="0" smtClean="0"/>
              <a:t>associated with an AP.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</a:t>
            </a:r>
            <a:r>
              <a:rPr lang="en-US" b="1" dirty="0" smtClean="0">
                <a:solidFill>
                  <a:srgbClr val="2D2DB9"/>
                </a:solidFill>
              </a:rPr>
              <a:t>non-AP station </a:t>
            </a:r>
            <a:r>
              <a:rPr lang="en-US" dirty="0" smtClean="0"/>
              <a:t>interface, with one instance of the MAC service for the </a:t>
            </a:r>
            <a:r>
              <a:rPr lang="en-US" dirty="0" smtClean="0">
                <a:solidFill>
                  <a:schemeClr val="tx1"/>
                </a:solidFill>
              </a:rPr>
              <a:t>connection to the </a:t>
            </a:r>
            <a:r>
              <a:rPr lang="en-US" b="1" dirty="0" smtClean="0">
                <a:solidFill>
                  <a:srgbClr val="2D2DB9"/>
                </a:solidFill>
              </a:rPr>
              <a:t>AP</a:t>
            </a:r>
            <a:r>
              <a:rPr lang="en-US" dirty="0" smtClean="0"/>
              <a:t>, and another for each direct connection to </a:t>
            </a:r>
            <a:r>
              <a:rPr lang="en-US" b="1" dirty="0" smtClean="0">
                <a:solidFill>
                  <a:srgbClr val="2D2DB9"/>
                </a:solidFill>
              </a:rPr>
              <a:t>another non-AP station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9069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AP-DS interface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32011"/>
            <a:ext cx="7770813" cy="4113213"/>
          </a:xfrm>
        </p:spPr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sz="2000" b="0" dirty="0" smtClean="0"/>
              <a:t>The interface between the Access Point (AP) and Distribution System (DS) is defined in Annex R of IEEE </a:t>
            </a:r>
            <a:r>
              <a:rPr lang="en-US" sz="2000" b="0" dirty="0" err="1" smtClean="0"/>
              <a:t>Std</a:t>
            </a:r>
            <a:r>
              <a:rPr lang="en-US" sz="2000" b="0" dirty="0" smtClean="0"/>
              <a:t> 802.11™-2011.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R.2.2.2.4, in particular, states that the DS reflects every multicast or broadcast back to the source station</a:t>
            </a:r>
            <a:r>
              <a:rPr lang="en-US" sz="2000" b="0" dirty="0"/>
              <a:t>;</a:t>
            </a:r>
            <a:r>
              <a:rPr lang="en-US" sz="2000" b="0" dirty="0" smtClean="0"/>
              <a:t> this is exactly what must </a:t>
            </a:r>
            <a:r>
              <a:rPr lang="en-US" sz="2000" dirty="0" smtClean="0">
                <a:solidFill>
                  <a:schemeClr val="accent6"/>
                </a:solidFill>
              </a:rPr>
              <a:t>not</a:t>
            </a:r>
            <a:r>
              <a:rPr lang="en-US" sz="2000" b="0" dirty="0" smtClean="0">
                <a:solidFill>
                  <a:schemeClr val="accent6"/>
                </a:solidFill>
              </a:rPr>
              <a:t> </a:t>
            </a:r>
            <a:r>
              <a:rPr lang="en-US" sz="2000" b="0" dirty="0" smtClean="0"/>
              <a:t>happen in the case of a station that is attached to a Bridge.  Although Annex R is informative, not normative, a change seems necessary.</a:t>
            </a:r>
          </a:p>
          <a:p>
            <a:pPr>
              <a:buFont typeface="Arial"/>
              <a:buChar char="•"/>
            </a:pPr>
            <a:r>
              <a:rPr lang="en-US" sz="2000" b="0" dirty="0" smtClean="0"/>
              <a:t>In general, Annex R assumes that the 3-address format is used, not the 4-address format.  As discussed elsewhere, this “Subset Problem” may be solved by use of the 4-address format, by a variant of the A-MSDU, or by some other means.</a:t>
            </a:r>
          </a:p>
        </p:txBody>
      </p:sp>
      <p:sp>
        <p:nvSpPr>
          <p:cNvPr id="4" name="Oval 3"/>
          <p:cNvSpPr>
            <a:spLocks noChangeArrowheads="1"/>
          </p:cNvSpPr>
          <p:nvPr/>
        </p:nvSpPr>
        <p:spPr bwMode="auto">
          <a:xfrm>
            <a:off x="4425240" y="6092403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" name="Oval 41"/>
          <p:cNvSpPr>
            <a:spLocks noChangeArrowheads="1"/>
          </p:cNvSpPr>
          <p:nvPr/>
        </p:nvSpPr>
        <p:spPr bwMode="auto">
          <a:xfrm>
            <a:off x="5498220" y="6065519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" name="Oval 42"/>
          <p:cNvSpPr>
            <a:spLocks noChangeArrowheads="1"/>
          </p:cNvSpPr>
          <p:nvPr/>
        </p:nvSpPr>
        <p:spPr bwMode="auto">
          <a:xfrm>
            <a:off x="6326728" y="6061542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8" name="Straight Connector 64"/>
          <p:cNvCxnSpPr>
            <a:cxnSpLocks noChangeShapeType="1"/>
            <a:stCxn id="4" idx="0"/>
          </p:cNvCxnSpPr>
          <p:nvPr/>
        </p:nvCxnSpPr>
        <p:spPr bwMode="auto">
          <a:xfrm flipV="1">
            <a:off x="4568909" y="5382293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9" name="Straight Connector 68"/>
          <p:cNvCxnSpPr>
            <a:cxnSpLocks noChangeShapeType="1"/>
            <a:stCxn id="5" idx="1"/>
          </p:cNvCxnSpPr>
          <p:nvPr/>
        </p:nvCxnSpPr>
        <p:spPr bwMode="auto">
          <a:xfrm flipH="1" flipV="1">
            <a:off x="5259928" y="5382293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" name="Straight Connector 73"/>
          <p:cNvCxnSpPr>
            <a:cxnSpLocks noChangeShapeType="1"/>
            <a:stCxn id="6" idx="1"/>
          </p:cNvCxnSpPr>
          <p:nvPr/>
        </p:nvCxnSpPr>
        <p:spPr bwMode="auto">
          <a:xfrm flipH="1" flipV="1">
            <a:off x="5187920" y="5444776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2" name="Rectangle 27"/>
          <p:cNvSpPr>
            <a:spLocks noChangeArrowheads="1"/>
          </p:cNvSpPr>
          <p:nvPr/>
        </p:nvSpPr>
        <p:spPr bwMode="auto">
          <a:xfrm>
            <a:off x="4772582" y="4442344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13" name="Straight Connector 12"/>
          <p:cNvCxnSpPr>
            <a:stCxn id="12" idx="2"/>
            <a:endCxn id="21" idx="0"/>
          </p:cNvCxnSpPr>
          <p:nvPr/>
        </p:nvCxnSpPr>
        <p:spPr>
          <a:xfrm>
            <a:off x="5078970" y="4839219"/>
            <a:ext cx="0" cy="49671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334000" y="4944058"/>
            <a:ext cx="990600" cy="0"/>
          </a:xfrm>
          <a:prstGeom prst="straightConnector1">
            <a:avLst/>
          </a:prstGeom>
          <a:ln w="57150" cmpd="sng">
            <a:solidFill>
              <a:schemeClr val="accent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6342112" y="4728034"/>
            <a:ext cx="91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652D89"/>
                </a:solidFill>
              </a:rPr>
              <a:t>Portal</a:t>
            </a:r>
            <a:endParaRPr lang="en-US" sz="2000" b="1" dirty="0">
              <a:solidFill>
                <a:srgbClr val="652D89"/>
              </a:solidFill>
            </a:endParaRPr>
          </a:p>
        </p:txBody>
      </p:sp>
      <p:grpSp>
        <p:nvGrpSpPr>
          <p:cNvPr id="16" name="Group 15"/>
          <p:cNvGrpSpPr/>
          <p:nvPr/>
        </p:nvGrpSpPr>
        <p:grpSpPr>
          <a:xfrm flipH="1">
            <a:off x="1731536" y="5372768"/>
            <a:ext cx="1354137" cy="980088"/>
            <a:chOff x="1566251" y="1844824"/>
            <a:chExt cx="1354137" cy="980088"/>
          </a:xfrm>
        </p:grpSpPr>
        <p:sp>
          <p:nvSpPr>
            <p:cNvPr id="17" name="Oval 41"/>
            <p:cNvSpPr>
              <a:spLocks noChangeArrowheads="1"/>
            </p:cNvSpPr>
            <p:nvPr/>
          </p:nvSpPr>
          <p:spPr bwMode="auto">
            <a:xfrm>
              <a:off x="1804543" y="2537575"/>
              <a:ext cx="288925" cy="28733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18" name="Oval 42"/>
            <p:cNvSpPr>
              <a:spLocks noChangeArrowheads="1"/>
            </p:cNvSpPr>
            <p:nvPr/>
          </p:nvSpPr>
          <p:spPr bwMode="auto">
            <a:xfrm>
              <a:off x="2633051" y="2533598"/>
              <a:ext cx="287337" cy="287338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cxnSp>
          <p:nvCxnSpPr>
            <p:cNvPr id="19" name="Straight Connector 68"/>
            <p:cNvCxnSpPr>
              <a:cxnSpLocks noChangeShapeType="1"/>
              <a:stCxn id="17" idx="1"/>
            </p:cNvCxnSpPr>
            <p:nvPr/>
          </p:nvCxnSpPr>
          <p:spPr bwMode="auto">
            <a:xfrm flipH="1" flipV="1">
              <a:off x="1566251" y="1854349"/>
              <a:ext cx="280604" cy="7253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20" name="Straight Connector 73"/>
            <p:cNvCxnSpPr>
              <a:cxnSpLocks noChangeShapeType="1"/>
              <a:stCxn id="18" idx="1"/>
            </p:cNvCxnSpPr>
            <p:nvPr/>
          </p:nvCxnSpPr>
          <p:spPr bwMode="auto">
            <a:xfrm flipH="1" flipV="1">
              <a:off x="1691680" y="1844824"/>
              <a:ext cx="983451" cy="73085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1" name="Rectangle 27"/>
          <p:cNvSpPr>
            <a:spLocks noChangeArrowheads="1"/>
          </p:cNvSpPr>
          <p:nvPr/>
        </p:nvSpPr>
        <p:spPr bwMode="auto">
          <a:xfrm>
            <a:off x="4772582" y="5335933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22" name="Straight Connector 21"/>
          <p:cNvCxnSpPr>
            <a:stCxn id="24" idx="3"/>
          </p:cNvCxnSpPr>
          <p:nvPr/>
        </p:nvCxnSpPr>
        <p:spPr>
          <a:xfrm flipH="1">
            <a:off x="3171696" y="5125108"/>
            <a:ext cx="19592" cy="24031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Rectangle 27"/>
          <p:cNvSpPr>
            <a:spLocks noChangeArrowheads="1"/>
          </p:cNvSpPr>
          <p:nvPr/>
        </p:nvSpPr>
        <p:spPr bwMode="auto">
          <a:xfrm>
            <a:off x="2811656" y="5292525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24" name="Oval 23"/>
          <p:cNvSpPr/>
          <p:nvPr/>
        </p:nvSpPr>
        <p:spPr bwMode="auto">
          <a:xfrm>
            <a:off x="2811656" y="4940720"/>
            <a:ext cx="2592288" cy="216024"/>
          </a:xfrm>
          <a:prstGeom prst="ellipse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08896" y="4652688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7" name="Date Placeholder 6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26" name="Slide Number Placeholder 2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81840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Revised AP-DS interface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The earlier “802.1Q changes necessary” </a:t>
            </a:r>
            <a:r>
              <a:rPr lang="en-US" b="0" dirty="0"/>
              <a:t>contribution (bz-nfinn-802-1Q-changes-0313-v01.</a:t>
            </a:r>
            <a:r>
              <a:rPr lang="en-US" b="0" dirty="0" smtClean="0"/>
              <a:t>pdf, or 11-13/253) outlined a “bundle of point-to-point interfaces aka a vector” idea that the present document will expand upon.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The </a:t>
            </a:r>
            <a:r>
              <a:rPr lang="en-US" b="0" dirty="0"/>
              <a:t>difference between </a:t>
            </a:r>
            <a:r>
              <a:rPr lang="en-US" b="0" dirty="0" smtClean="0"/>
              <a:t>this bundle </a:t>
            </a:r>
            <a:r>
              <a:rPr lang="en-US" b="0" dirty="0"/>
              <a:t>of point-to-point links, </a:t>
            </a:r>
            <a:r>
              <a:rPr lang="en-US" b="0" dirty="0" smtClean="0"/>
              <a:t>an extension of the </a:t>
            </a:r>
            <a:r>
              <a:rPr lang="en-US" b="0" dirty="0"/>
              <a:t>current definitions in 802.11, and the current definitions in 802.1, is a matter of </a:t>
            </a:r>
            <a:r>
              <a:rPr lang="en-US" b="0" dirty="0" smtClean="0"/>
              <a:t>plotting a function in polar </a:t>
            </a:r>
            <a:r>
              <a:rPr lang="en-US" b="0" dirty="0"/>
              <a:t>vs. rectilinear vs. log-log coordinates.  The substance of specifications, like the function being plotted, is the same.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Our suggestion is </a:t>
            </a:r>
            <a:r>
              <a:rPr lang="en-US" b="0" dirty="0"/>
              <a:t>that 802.11ak </a:t>
            </a:r>
            <a:r>
              <a:rPr lang="en-US" b="0" dirty="0" smtClean="0"/>
              <a:t>consider altering Annex R (informative) to </a:t>
            </a:r>
            <a:r>
              <a:rPr lang="en-US" b="0" dirty="0"/>
              <a:t>this </a:t>
            </a:r>
            <a:r>
              <a:rPr lang="en-US" b="0" dirty="0" smtClean="0"/>
              <a:t>bundle-aka-a-vector model, </a:t>
            </a:r>
            <a:r>
              <a:rPr lang="en-US" b="0" dirty="0"/>
              <a:t>and that 802.1Qbz </a:t>
            </a:r>
            <a:r>
              <a:rPr lang="en-US" b="0" dirty="0" smtClean="0"/>
              <a:t>add a similar informative annex to map the 802.1Q bridge port model to the same </a:t>
            </a:r>
            <a:r>
              <a:rPr lang="en-US" b="0" dirty="0"/>
              <a:t>bundle-aka-a-vector model</a:t>
            </a:r>
            <a:r>
              <a:rPr lang="en-US" b="0" dirty="0" smtClean="0"/>
              <a:t>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04815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dirty="0" smtClean="0"/>
              <a:t>The DS, today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1587500"/>
            <a:ext cx="8550275" cy="4965700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b="0" dirty="0" smtClean="0"/>
              <a:t>What 802.11 presents to the bridge/router is a </a:t>
            </a:r>
            <a:r>
              <a:rPr lang="en-US" dirty="0" smtClean="0">
                <a:solidFill>
                  <a:srgbClr val="652D89"/>
                </a:solidFill>
              </a:rPr>
              <a:t>Portal</a:t>
            </a:r>
            <a:r>
              <a:rPr lang="en-US" b="0" dirty="0" smtClean="0"/>
              <a:t>, which offers a single generic IEEE 802 MAC service to the Bridge</a:t>
            </a:r>
            <a:r>
              <a:rPr lang="en-US" b="0" dirty="0"/>
              <a:t> </a:t>
            </a:r>
            <a:r>
              <a:rPr lang="en-US" b="0" dirty="0" smtClean="0"/>
              <a:t>(or Router).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This prevents the bridge/router from using the individual links optimally (for accurate forwarding), because the </a:t>
            </a:r>
            <a:r>
              <a:rPr lang="en-US" b="1" dirty="0" smtClean="0">
                <a:solidFill>
                  <a:srgbClr val="652D89"/>
                </a:solidFill>
              </a:rPr>
              <a:t>bridge cannot access individual links</a:t>
            </a:r>
            <a:r>
              <a:rPr lang="en-US" dirty="0" smtClean="0"/>
              <a:t>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Wireless (or wired) AP-AP links are the province of the DS; they are not visible above the Portal.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The method to be used by the DS to interconnect APs that are not physically co-located is not specified, nor is the method by which it accesses the wired network (the Portal is not always suitable).</a:t>
            </a:r>
          </a:p>
        </p:txBody>
      </p:sp>
      <p:sp>
        <p:nvSpPr>
          <p:cNvPr id="48" name="Oval 47"/>
          <p:cNvSpPr>
            <a:spLocks noChangeArrowheads="1"/>
          </p:cNvSpPr>
          <p:nvPr/>
        </p:nvSpPr>
        <p:spPr bwMode="auto">
          <a:xfrm>
            <a:off x="3737312" y="2564459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9" name="Oval 41"/>
          <p:cNvSpPr>
            <a:spLocks noChangeArrowheads="1"/>
          </p:cNvSpPr>
          <p:nvPr/>
        </p:nvSpPr>
        <p:spPr bwMode="auto">
          <a:xfrm>
            <a:off x="4810292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0" name="Oval 42"/>
          <p:cNvSpPr>
            <a:spLocks noChangeArrowheads="1"/>
          </p:cNvSpPr>
          <p:nvPr/>
        </p:nvSpPr>
        <p:spPr bwMode="auto">
          <a:xfrm>
            <a:off x="5638800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2" name="Straight Connector 64"/>
          <p:cNvCxnSpPr>
            <a:cxnSpLocks noChangeShapeType="1"/>
            <a:stCxn id="48" idx="0"/>
          </p:cNvCxnSpPr>
          <p:nvPr/>
        </p:nvCxnSpPr>
        <p:spPr bwMode="auto">
          <a:xfrm flipV="1">
            <a:off x="3880981" y="1854349"/>
            <a:ext cx="386219" cy="710110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3" name="Straight Connector 68"/>
          <p:cNvCxnSpPr>
            <a:cxnSpLocks noChangeShapeType="1"/>
            <a:stCxn id="49" idx="1"/>
          </p:cNvCxnSpPr>
          <p:nvPr/>
        </p:nvCxnSpPr>
        <p:spPr bwMode="auto">
          <a:xfrm flipH="1" flipV="1">
            <a:off x="4572000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54" name="Straight Connector 73"/>
          <p:cNvCxnSpPr>
            <a:cxnSpLocks noChangeShapeType="1"/>
            <a:stCxn id="50" idx="1"/>
          </p:cNvCxnSpPr>
          <p:nvPr/>
        </p:nvCxnSpPr>
        <p:spPr bwMode="auto">
          <a:xfrm flipH="1" flipV="1">
            <a:off x="4499992" y="1916832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4084654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7" name="Straight Connector 56"/>
          <p:cNvCxnSpPr>
            <a:stCxn id="56" idx="2"/>
            <a:endCxn id="65" idx="0"/>
          </p:cNvCxnSpPr>
          <p:nvPr/>
        </p:nvCxnSpPr>
        <p:spPr>
          <a:xfrm>
            <a:off x="4391042" y="1311275"/>
            <a:ext cx="0" cy="496714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>
            <a:off x="4648200" y="1416114"/>
            <a:ext cx="990600" cy="0"/>
          </a:xfrm>
          <a:prstGeom prst="straightConnector1">
            <a:avLst/>
          </a:prstGeom>
          <a:ln w="57150" cmpd="sng">
            <a:solidFill>
              <a:schemeClr val="accent6"/>
            </a:solidFill>
            <a:headEnd type="arrow"/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5656312" y="1200090"/>
            <a:ext cx="9115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652D89"/>
                </a:solidFill>
              </a:rPr>
              <a:t>Portal</a:t>
            </a:r>
            <a:endParaRPr lang="en-US" sz="2000" b="1" dirty="0">
              <a:solidFill>
                <a:srgbClr val="652D89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 flipH="1">
            <a:off x="1043608" y="1844824"/>
            <a:ext cx="1354137" cy="980088"/>
            <a:chOff x="1566251" y="1844824"/>
            <a:chExt cx="1354137" cy="980088"/>
          </a:xfrm>
        </p:grpSpPr>
        <p:sp>
          <p:nvSpPr>
            <p:cNvPr id="61" name="Oval 41"/>
            <p:cNvSpPr>
              <a:spLocks noChangeArrowheads="1"/>
            </p:cNvSpPr>
            <p:nvPr/>
          </p:nvSpPr>
          <p:spPr bwMode="auto">
            <a:xfrm>
              <a:off x="1804543" y="2537575"/>
              <a:ext cx="288925" cy="287337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sp>
          <p:nvSpPr>
            <p:cNvPr id="62" name="Oval 42"/>
            <p:cNvSpPr>
              <a:spLocks noChangeArrowheads="1"/>
            </p:cNvSpPr>
            <p:nvPr/>
          </p:nvSpPr>
          <p:spPr bwMode="auto">
            <a:xfrm>
              <a:off x="2633051" y="2533598"/>
              <a:ext cx="287337" cy="287338"/>
            </a:xfrm>
            <a:prstGeom prst="ellipse">
              <a:avLst/>
            </a:prstGeom>
            <a:noFill/>
            <a:ln w="38100">
              <a:solidFill>
                <a:schemeClr val="accent1"/>
              </a:solidFill>
              <a:round/>
              <a:headEnd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en-US" sz="2000">
                <a:solidFill>
                  <a:schemeClr val="tx1"/>
                </a:solidFill>
                <a:latin typeface="Calibri"/>
                <a:cs typeface="Calibri"/>
              </a:endParaRPr>
            </a:p>
          </p:txBody>
        </p:sp>
        <p:cxnSp>
          <p:nvCxnSpPr>
            <p:cNvPr id="63" name="Straight Connector 68"/>
            <p:cNvCxnSpPr>
              <a:cxnSpLocks noChangeShapeType="1"/>
              <a:stCxn id="61" idx="1"/>
            </p:cNvCxnSpPr>
            <p:nvPr/>
          </p:nvCxnSpPr>
          <p:spPr bwMode="auto">
            <a:xfrm flipH="1" flipV="1">
              <a:off x="1566251" y="1854349"/>
              <a:ext cx="280604" cy="725306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4" name="Straight Connector 73"/>
            <p:cNvCxnSpPr>
              <a:cxnSpLocks noChangeShapeType="1"/>
              <a:stCxn id="62" idx="1"/>
            </p:cNvCxnSpPr>
            <p:nvPr/>
          </p:nvCxnSpPr>
          <p:spPr bwMode="auto">
            <a:xfrm flipH="1" flipV="1">
              <a:off x="1691680" y="1844824"/>
              <a:ext cx="983451" cy="730854"/>
            </a:xfrm>
            <a:prstGeom prst="line">
              <a:avLst/>
            </a:prstGeom>
            <a:noFill/>
            <a:ln w="38100">
              <a:solidFill>
                <a:srgbClr val="0000FF"/>
              </a:solidFill>
              <a:prstDash val="sysDot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5" name="Rectangle 27"/>
          <p:cNvSpPr>
            <a:spLocks noChangeArrowheads="1"/>
          </p:cNvSpPr>
          <p:nvPr/>
        </p:nvSpPr>
        <p:spPr bwMode="auto">
          <a:xfrm>
            <a:off x="4084654" y="1807989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66" name="Straight Connector 65"/>
          <p:cNvCxnSpPr>
            <a:stCxn id="68" idx="3"/>
          </p:cNvCxnSpPr>
          <p:nvPr/>
        </p:nvCxnSpPr>
        <p:spPr>
          <a:xfrm flipH="1">
            <a:off x="2483768" y="1597164"/>
            <a:ext cx="19592" cy="240318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Rectangle 27"/>
          <p:cNvSpPr>
            <a:spLocks noChangeArrowheads="1"/>
          </p:cNvSpPr>
          <p:nvPr/>
        </p:nvSpPr>
        <p:spPr bwMode="auto">
          <a:xfrm>
            <a:off x="2123728" y="1764581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68" name="Oval 67"/>
          <p:cNvSpPr/>
          <p:nvPr/>
        </p:nvSpPr>
        <p:spPr bwMode="auto">
          <a:xfrm>
            <a:off x="2123728" y="1412776"/>
            <a:ext cx="2592288" cy="216024"/>
          </a:xfrm>
          <a:prstGeom prst="ellipse">
            <a:avLst/>
          </a:prstGeom>
          <a:solidFill>
            <a:srgbClr val="C2FFF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620968" y="1124744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210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2060848"/>
            <a:ext cx="8550275" cy="4339952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sz="1600" dirty="0"/>
          </a:p>
          <a:p>
            <a:endParaRPr lang="en-US" sz="9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800000"/>
                </a:solidFill>
              </a:rPr>
              <a:t>New: </a:t>
            </a:r>
            <a:r>
              <a:rPr lang="en-US" b="0" dirty="0" smtClean="0"/>
              <a:t>802.11 AP presents to the bridge/router </a:t>
            </a:r>
            <a:r>
              <a:rPr lang="en-US" dirty="0" smtClean="0">
                <a:solidFill>
                  <a:schemeClr val="accent6"/>
                </a:solidFill>
              </a:rPr>
              <a:t>a bundle of MAC service instances</a:t>
            </a:r>
            <a:r>
              <a:rPr lang="en-US" b="0" dirty="0" smtClean="0"/>
              <a:t>, which</a:t>
            </a:r>
            <a:r>
              <a:rPr lang="en-US" b="0" u="sng" dirty="0" smtClean="0"/>
              <a:t> </a:t>
            </a:r>
            <a:r>
              <a:rPr lang="en-US" b="0" dirty="0" smtClean="0"/>
              <a:t>allows it to send an MSDU to any combination of ports.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The bridges or routers </a:t>
            </a:r>
            <a:r>
              <a:rPr lang="en-US" b="1" dirty="0" smtClean="0">
                <a:solidFill>
                  <a:srgbClr val="652D89"/>
                </a:solidFill>
              </a:rPr>
              <a:t>are</a:t>
            </a:r>
            <a:r>
              <a:rPr lang="en-US" dirty="0" smtClean="0"/>
              <a:t> the DS and prevent reflection – no need for a Portal.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Broadcast distribution/reflection is what bridges/routers do for a living.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Each instance within the bundle carries only Destination Address (DA) and Source Address (SA) – not Transmitter Address (TA) nor Receiver Address (RA).</a:t>
            </a:r>
          </a:p>
          <a:p>
            <a:pPr marL="400050">
              <a:buFont typeface="Arial"/>
              <a:buChar char="•"/>
            </a:pPr>
            <a:r>
              <a:rPr lang="en-US" b="0" dirty="0" smtClean="0"/>
              <a:t>The bundle is equivalent to presenting an MSDU, DA, SA and a vector that identifies the combination of port(s)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MSDU passed from non-AP to AP </a:t>
            </a:r>
            <a:r>
              <a:rPr lang="en-US" dirty="0"/>
              <a:t>MSDU </a:t>
            </a:r>
            <a:r>
              <a:rPr lang="en-US" dirty="0" smtClean="0"/>
              <a:t>to </a:t>
            </a:r>
            <a:r>
              <a:rPr lang="en-US" dirty="0"/>
              <a:t>DS: RA is always the AP MAC and is </a:t>
            </a:r>
            <a:r>
              <a:rPr lang="en-US" dirty="0" smtClean="0"/>
              <a:t>discarded by AP. AP identifies </a:t>
            </a:r>
            <a:r>
              <a:rPr lang="en-US" dirty="0"/>
              <a:t>the TA </a:t>
            </a:r>
            <a:r>
              <a:rPr lang="en-US" dirty="0" smtClean="0"/>
              <a:t>to the DS by setting one bit in the vector (where the bit position is associated with the non-AP STA)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MSDU </a:t>
            </a:r>
            <a:r>
              <a:rPr lang="en-US" dirty="0"/>
              <a:t>passed from DS to AP </a:t>
            </a:r>
            <a:r>
              <a:rPr lang="en-US" dirty="0" smtClean="0"/>
              <a:t>to non-AP(s</a:t>
            </a:r>
            <a:r>
              <a:rPr lang="en-US" dirty="0"/>
              <a:t>): AP sets TA as its own MAC address</a:t>
            </a:r>
            <a:r>
              <a:rPr lang="en-US" dirty="0" smtClean="0"/>
              <a:t> and the RA is selected at the AP’s discretion to cover the bits set in the vector, as described in the next slide.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AP-to-AP links are available to the DS, as they now, but on exactly the same basis as wired links.</a:t>
            </a:r>
          </a:p>
        </p:txBody>
      </p:sp>
      <p:sp>
        <p:nvSpPr>
          <p:cNvPr id="22" name="Oval 21"/>
          <p:cNvSpPr/>
          <p:nvPr/>
        </p:nvSpPr>
        <p:spPr bwMode="auto">
          <a:xfrm>
            <a:off x="1812415" y="476672"/>
            <a:ext cx="3024336" cy="11521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Connector 23"/>
          <p:cNvCxnSpPr>
            <a:stCxn id="60" idx="2"/>
          </p:cNvCxnSpPr>
          <p:nvPr/>
        </p:nvCxnSpPr>
        <p:spPr>
          <a:xfrm>
            <a:off x="2406835" y="130559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8"/>
          <p:cNvCxnSpPr>
            <a:cxnSpLocks noChangeShapeType="1"/>
            <a:stCxn id="51" idx="1"/>
          </p:cNvCxnSpPr>
          <p:nvPr/>
        </p:nvCxnSpPr>
        <p:spPr bwMode="auto">
          <a:xfrm flipV="1">
            <a:off x="2093860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73"/>
          <p:cNvCxnSpPr>
            <a:cxnSpLocks noChangeShapeType="1"/>
            <a:stCxn id="52" idx="1"/>
          </p:cNvCxnSpPr>
          <p:nvPr/>
        </p:nvCxnSpPr>
        <p:spPr bwMode="auto">
          <a:xfrm flipV="1">
            <a:off x="1265584" y="1844824"/>
            <a:ext cx="983451" cy="73085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4061373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3714031" y="2564459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4787011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5615519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44" name="Straight Connector 60"/>
          <p:cNvCxnSpPr>
            <a:cxnSpLocks noChangeShapeType="1"/>
            <a:endCxn id="53" idx="1"/>
          </p:cNvCxnSpPr>
          <p:nvPr/>
        </p:nvCxnSpPr>
        <p:spPr bwMode="auto">
          <a:xfrm>
            <a:off x="2748519" y="1980605"/>
            <a:ext cx="1312854" cy="2582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64"/>
          <p:cNvCxnSpPr>
            <a:cxnSpLocks noChangeShapeType="1"/>
            <a:stCxn id="41" idx="0"/>
          </p:cNvCxnSpPr>
          <p:nvPr/>
        </p:nvCxnSpPr>
        <p:spPr bwMode="auto">
          <a:xfrm flipV="1">
            <a:off x="3857700" y="2009880"/>
            <a:ext cx="438059" cy="55457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68"/>
          <p:cNvCxnSpPr>
            <a:cxnSpLocks noChangeShapeType="1"/>
            <a:stCxn id="42" idx="1"/>
          </p:cNvCxnSpPr>
          <p:nvPr/>
        </p:nvCxnSpPr>
        <p:spPr bwMode="auto">
          <a:xfrm flipH="1" flipV="1">
            <a:off x="4476711" y="1916832"/>
            <a:ext cx="352612" cy="662823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73"/>
          <p:cNvCxnSpPr>
            <a:cxnSpLocks noChangeShapeType="1"/>
            <a:stCxn id="43" idx="1"/>
          </p:cNvCxnSpPr>
          <p:nvPr/>
        </p:nvCxnSpPr>
        <p:spPr bwMode="auto">
          <a:xfrm flipH="1" flipV="1">
            <a:off x="4476711" y="1916832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4061373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0" name="Straight Connector 49"/>
          <p:cNvCxnSpPr>
            <a:stCxn id="49" idx="2"/>
            <a:endCxn id="53" idx="0"/>
          </p:cNvCxnSpPr>
          <p:nvPr/>
        </p:nvCxnSpPr>
        <p:spPr>
          <a:xfrm>
            <a:off x="4367761" y="131127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41"/>
          <p:cNvSpPr>
            <a:spLocks noChangeArrowheads="1"/>
          </p:cNvSpPr>
          <p:nvPr/>
        </p:nvSpPr>
        <p:spPr bwMode="auto">
          <a:xfrm flipH="1">
            <a:off x="1847247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2" name="Oval 42"/>
          <p:cNvSpPr>
            <a:spLocks noChangeArrowheads="1"/>
          </p:cNvSpPr>
          <p:nvPr/>
        </p:nvSpPr>
        <p:spPr bwMode="auto">
          <a:xfrm flipH="1">
            <a:off x="1020327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4061373" y="1807989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4" name="Rectangle 27"/>
          <p:cNvSpPr>
            <a:spLocks noChangeArrowheads="1"/>
          </p:cNvSpPr>
          <p:nvPr/>
        </p:nvSpPr>
        <p:spPr bwMode="auto">
          <a:xfrm>
            <a:off x="2100447" y="1764581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41583" y="404664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2100447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0" name="Rectangle 27"/>
          <p:cNvSpPr>
            <a:spLocks noChangeArrowheads="1"/>
          </p:cNvSpPr>
          <p:nvPr/>
        </p:nvSpPr>
        <p:spPr bwMode="auto">
          <a:xfrm>
            <a:off x="2100447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2748519" y="1124744"/>
            <a:ext cx="1296144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8" y="431800"/>
            <a:ext cx="8662292" cy="838200"/>
          </a:xfrm>
        </p:spPr>
        <p:txBody>
          <a:bodyPr/>
          <a:lstStyle/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DS after P802.11ak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061373" y="131127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144343" y="1311275"/>
            <a:ext cx="151416" cy="89358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72519" y="1311275"/>
            <a:ext cx="152400" cy="89358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24919" y="131455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2100447" y="130559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2249035" y="1305595"/>
            <a:ext cx="85798" cy="855861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663993" y="130887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871514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0188" y="2060848"/>
            <a:ext cx="8550275" cy="433995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1600" dirty="0"/>
          </a:p>
          <a:p>
            <a:endParaRPr lang="en-US" sz="900" dirty="0" smtClean="0"/>
          </a:p>
          <a:p>
            <a:pPr marL="0" indent="0">
              <a:buNone/>
            </a:pPr>
            <a:endParaRPr lang="en-US" sz="1000" dirty="0"/>
          </a:p>
          <a:p>
            <a:pPr marL="0" indent="0">
              <a:buNone/>
            </a:pPr>
            <a:endParaRPr lang="en-US" sz="1000" dirty="0"/>
          </a:p>
          <a:p>
            <a:pPr>
              <a:buFont typeface="Arial"/>
              <a:buChar char="•"/>
            </a:pPr>
            <a:r>
              <a:rPr lang="en-US" b="1" dirty="0" smtClean="0">
                <a:solidFill>
                  <a:srgbClr val="800000"/>
                </a:solidFill>
              </a:rPr>
              <a:t>Note the AP-AP link.</a:t>
            </a:r>
            <a:r>
              <a:rPr lang="en-US" b="0" dirty="0" smtClean="0"/>
              <a:t>  This is not necessarily a peer-to-peer link.  (That seems </a:t>
            </a:r>
            <a:r>
              <a:rPr lang="en-US" b="0" dirty="0" smtClean="0"/>
              <a:t>to </a:t>
            </a:r>
            <a:r>
              <a:rPr lang="en-US" b="0" dirty="0" smtClean="0"/>
              <a:t>require a non-trivial amount of standardization effort.)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This AP-AP link could well consist of: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One AP emulating a non-AP station, and making that link available to the resident bridge/router/DS.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other AP simply behaving as described for links to non-AP stations</a:t>
            </a:r>
            <a:r>
              <a:rPr lang="en-US" dirty="0" smtClean="0"/>
              <a:t>.</a:t>
            </a:r>
          </a:p>
          <a:p>
            <a:pPr lvl="1">
              <a:buFont typeface="Arial"/>
              <a:buChar char="•"/>
            </a:pPr>
            <a:r>
              <a:rPr lang="en-US" dirty="0" smtClean="0"/>
              <a:t>The only standardization required </a:t>
            </a:r>
            <a:r>
              <a:rPr lang="en-US" b="1" dirty="0" smtClean="0"/>
              <a:t>might</a:t>
            </a:r>
            <a:r>
              <a:rPr lang="en-US" dirty="0" smtClean="0"/>
              <a:t> be a MIB, if the TG desires.</a:t>
            </a:r>
            <a:endParaRPr lang="en-US" dirty="0" smtClean="0"/>
          </a:p>
        </p:txBody>
      </p:sp>
      <p:sp>
        <p:nvSpPr>
          <p:cNvPr id="22" name="Oval 21"/>
          <p:cNvSpPr/>
          <p:nvPr/>
        </p:nvSpPr>
        <p:spPr bwMode="auto">
          <a:xfrm>
            <a:off x="1812415" y="476672"/>
            <a:ext cx="3024336" cy="115212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4" name="Straight Connector 23"/>
          <p:cNvCxnSpPr>
            <a:stCxn id="60" idx="2"/>
          </p:cNvCxnSpPr>
          <p:nvPr/>
        </p:nvCxnSpPr>
        <p:spPr>
          <a:xfrm>
            <a:off x="2406835" y="130559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68"/>
          <p:cNvCxnSpPr>
            <a:cxnSpLocks noChangeShapeType="1"/>
            <a:stCxn id="51" idx="1"/>
          </p:cNvCxnSpPr>
          <p:nvPr/>
        </p:nvCxnSpPr>
        <p:spPr bwMode="auto">
          <a:xfrm flipV="1">
            <a:off x="2093860" y="1854349"/>
            <a:ext cx="280604" cy="72530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28" name="Straight Connector 73"/>
          <p:cNvCxnSpPr>
            <a:cxnSpLocks noChangeShapeType="1"/>
            <a:stCxn id="52" idx="1"/>
          </p:cNvCxnSpPr>
          <p:nvPr/>
        </p:nvCxnSpPr>
        <p:spPr bwMode="auto">
          <a:xfrm flipV="1">
            <a:off x="1265584" y="1844824"/>
            <a:ext cx="983451" cy="730854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30" name="Rectangle 27"/>
          <p:cNvSpPr>
            <a:spLocks noChangeArrowheads="1"/>
          </p:cNvSpPr>
          <p:nvPr/>
        </p:nvSpPr>
        <p:spPr bwMode="auto">
          <a:xfrm>
            <a:off x="4061373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41" name="Oval 40"/>
          <p:cNvSpPr>
            <a:spLocks noChangeArrowheads="1"/>
          </p:cNvSpPr>
          <p:nvPr/>
        </p:nvSpPr>
        <p:spPr bwMode="auto">
          <a:xfrm>
            <a:off x="3714031" y="2564459"/>
            <a:ext cx="287337" cy="288925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2" name="Oval 41"/>
          <p:cNvSpPr>
            <a:spLocks noChangeArrowheads="1"/>
          </p:cNvSpPr>
          <p:nvPr/>
        </p:nvSpPr>
        <p:spPr bwMode="auto">
          <a:xfrm>
            <a:off x="4787011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43" name="Oval 42"/>
          <p:cNvSpPr>
            <a:spLocks noChangeArrowheads="1"/>
          </p:cNvSpPr>
          <p:nvPr/>
        </p:nvSpPr>
        <p:spPr bwMode="auto">
          <a:xfrm>
            <a:off x="5615519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44" name="Straight Connector 60"/>
          <p:cNvCxnSpPr>
            <a:cxnSpLocks noChangeShapeType="1"/>
            <a:endCxn id="53" idx="1"/>
          </p:cNvCxnSpPr>
          <p:nvPr/>
        </p:nvCxnSpPr>
        <p:spPr bwMode="auto">
          <a:xfrm>
            <a:off x="2748519" y="1980605"/>
            <a:ext cx="1312854" cy="25822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5" name="Straight Connector 64"/>
          <p:cNvCxnSpPr>
            <a:cxnSpLocks noChangeShapeType="1"/>
            <a:stCxn id="41" idx="0"/>
          </p:cNvCxnSpPr>
          <p:nvPr/>
        </p:nvCxnSpPr>
        <p:spPr bwMode="auto">
          <a:xfrm flipV="1">
            <a:off x="3857700" y="2009880"/>
            <a:ext cx="438059" cy="554579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6" name="Straight Connector 68"/>
          <p:cNvCxnSpPr>
            <a:cxnSpLocks noChangeShapeType="1"/>
            <a:stCxn id="42" idx="1"/>
          </p:cNvCxnSpPr>
          <p:nvPr/>
        </p:nvCxnSpPr>
        <p:spPr bwMode="auto">
          <a:xfrm flipH="1" flipV="1">
            <a:off x="4476711" y="1916832"/>
            <a:ext cx="352612" cy="662823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47" name="Straight Connector 73"/>
          <p:cNvCxnSpPr>
            <a:cxnSpLocks noChangeShapeType="1"/>
            <a:stCxn id="43" idx="1"/>
          </p:cNvCxnSpPr>
          <p:nvPr/>
        </p:nvCxnSpPr>
        <p:spPr bwMode="auto">
          <a:xfrm flipH="1" flipV="1">
            <a:off x="4476711" y="1916832"/>
            <a:ext cx="1180888" cy="658846"/>
          </a:xfrm>
          <a:prstGeom prst="line">
            <a:avLst/>
          </a:prstGeom>
          <a:noFill/>
          <a:ln w="38100">
            <a:solidFill>
              <a:srgbClr val="0000FF"/>
            </a:solidFill>
            <a:prstDash val="sysDot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49" name="Rectangle 27"/>
          <p:cNvSpPr>
            <a:spLocks noChangeArrowheads="1"/>
          </p:cNvSpPr>
          <p:nvPr/>
        </p:nvSpPr>
        <p:spPr bwMode="auto">
          <a:xfrm>
            <a:off x="4061373" y="91440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50" name="Straight Connector 49"/>
          <p:cNvCxnSpPr>
            <a:stCxn id="49" idx="2"/>
            <a:endCxn id="53" idx="0"/>
          </p:cNvCxnSpPr>
          <p:nvPr/>
        </p:nvCxnSpPr>
        <p:spPr>
          <a:xfrm>
            <a:off x="4367761" y="1311275"/>
            <a:ext cx="0" cy="496714"/>
          </a:xfrm>
          <a:prstGeom prst="line">
            <a:avLst/>
          </a:prstGeom>
          <a:ln>
            <a:solidFill>
              <a:srgbClr val="000000"/>
            </a:solidFill>
            <a:prstDash val="sys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Oval 41"/>
          <p:cNvSpPr>
            <a:spLocks noChangeArrowheads="1"/>
          </p:cNvSpPr>
          <p:nvPr/>
        </p:nvSpPr>
        <p:spPr bwMode="auto">
          <a:xfrm flipH="1">
            <a:off x="1847247" y="2537575"/>
            <a:ext cx="288925" cy="287337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2" name="Oval 42"/>
          <p:cNvSpPr>
            <a:spLocks noChangeArrowheads="1"/>
          </p:cNvSpPr>
          <p:nvPr/>
        </p:nvSpPr>
        <p:spPr bwMode="auto">
          <a:xfrm flipH="1">
            <a:off x="1020327" y="2533598"/>
            <a:ext cx="287337" cy="287338"/>
          </a:xfrm>
          <a:prstGeom prst="ellipse">
            <a:avLst/>
          </a:prstGeom>
          <a:noFill/>
          <a:ln w="38100">
            <a:solidFill>
              <a:schemeClr val="accent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endParaRPr lang="en-US" sz="20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3" name="Rectangle 27"/>
          <p:cNvSpPr>
            <a:spLocks noChangeArrowheads="1"/>
          </p:cNvSpPr>
          <p:nvPr/>
        </p:nvSpPr>
        <p:spPr bwMode="auto">
          <a:xfrm>
            <a:off x="4061373" y="1807989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AP1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4" name="Rectangle 27"/>
          <p:cNvSpPr>
            <a:spLocks noChangeArrowheads="1"/>
          </p:cNvSpPr>
          <p:nvPr/>
        </p:nvSpPr>
        <p:spPr bwMode="auto">
          <a:xfrm>
            <a:off x="2100447" y="1764581"/>
            <a:ext cx="612775" cy="396875"/>
          </a:xfrm>
          <a:prstGeom prst="rect">
            <a:avLst/>
          </a:prstGeom>
          <a:solidFill>
            <a:schemeClr val="bg1"/>
          </a:solidFill>
          <a:ln w="57150">
            <a:solidFill>
              <a:srgbClr val="0000FF"/>
            </a:solidFill>
            <a:round/>
            <a:headEnd/>
            <a:tailEnd type="arrow" w="med" len="med"/>
          </a:ln>
          <a:extLst/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AP2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2641583" y="404664"/>
            <a:ext cx="1502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2000" dirty="0" smtClean="0">
                <a:solidFill>
                  <a:schemeClr val="tx1"/>
                </a:solidFill>
              </a:rPr>
              <a:t>Distribution</a:t>
            </a:r>
            <a:br>
              <a:rPr lang="en-US" sz="2000" dirty="0" smtClean="0">
                <a:solidFill>
                  <a:schemeClr val="tx1"/>
                </a:solidFill>
              </a:rPr>
            </a:br>
            <a:r>
              <a:rPr lang="en-US" sz="2000" dirty="0" smtClean="0">
                <a:solidFill>
                  <a:schemeClr val="tx1"/>
                </a:solidFill>
              </a:rPr>
              <a:t>System (DS)</a:t>
            </a: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56" name="Rectangle 27"/>
          <p:cNvSpPr>
            <a:spLocks noChangeArrowheads="1"/>
          </p:cNvSpPr>
          <p:nvPr/>
        </p:nvSpPr>
        <p:spPr bwMode="auto">
          <a:xfrm>
            <a:off x="2100447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rgbClr val="000000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rgbClr val="000000"/>
              </a:solidFill>
              <a:latin typeface="Calibri"/>
              <a:cs typeface="Calibri"/>
            </a:endParaRPr>
          </a:p>
        </p:txBody>
      </p:sp>
      <p:sp>
        <p:nvSpPr>
          <p:cNvPr id="60" name="Rectangle 27"/>
          <p:cNvSpPr>
            <a:spLocks noChangeArrowheads="1"/>
          </p:cNvSpPr>
          <p:nvPr/>
        </p:nvSpPr>
        <p:spPr bwMode="auto">
          <a:xfrm>
            <a:off x="2100447" y="908720"/>
            <a:ext cx="612775" cy="396875"/>
          </a:xfrm>
          <a:prstGeom prst="rect">
            <a:avLst/>
          </a:prstGeom>
          <a:noFill/>
          <a:ln w="57150">
            <a:solidFill>
              <a:srgbClr val="528633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/>
          <a:p>
            <a:pPr algn="ctr"/>
            <a:r>
              <a:rPr lang="en-US" sz="2000" dirty="0" smtClean="0">
                <a:solidFill>
                  <a:schemeClr val="tx1"/>
                </a:solidFill>
                <a:latin typeface="Calibri"/>
                <a:cs typeface="Calibri"/>
              </a:rPr>
              <a:t>B/R</a:t>
            </a:r>
            <a:endParaRPr lang="en-US" sz="2000" dirty="0">
              <a:solidFill>
                <a:schemeClr val="tx1"/>
              </a:solidFill>
              <a:latin typeface="Calibri"/>
              <a:cs typeface="Calibri"/>
            </a:endParaRPr>
          </a:p>
        </p:txBody>
      </p:sp>
      <p:cxnSp>
        <p:nvCxnSpPr>
          <p:cNvPr id="61" name="Straight Connector 60"/>
          <p:cNvCxnSpPr/>
          <p:nvPr/>
        </p:nvCxnSpPr>
        <p:spPr>
          <a:xfrm flipH="1">
            <a:off x="2748519" y="1124744"/>
            <a:ext cx="1296144" cy="0"/>
          </a:xfrm>
          <a:prstGeom prst="line">
            <a:avLst/>
          </a:prstGeom>
          <a:ln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188" y="431800"/>
            <a:ext cx="8662292" cy="838200"/>
          </a:xfrm>
        </p:spPr>
        <p:txBody>
          <a:bodyPr/>
          <a:lstStyle/>
          <a:p>
            <a:pPr algn="r"/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DS after P802.11ak</a:t>
            </a:r>
            <a:br>
              <a:rPr lang="en-US" dirty="0" smtClean="0"/>
            </a:br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 flipH="1">
            <a:off x="4061373" y="131127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flipH="1">
            <a:off x="4144343" y="1311275"/>
            <a:ext cx="151416" cy="89358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4472519" y="1311275"/>
            <a:ext cx="152400" cy="893589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4624919" y="131455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H="1">
            <a:off x="2100447" y="1305595"/>
            <a:ext cx="106346" cy="685800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 flipH="1">
            <a:off x="2249035" y="1305595"/>
            <a:ext cx="85798" cy="855861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>
            <a:off x="2663993" y="1308875"/>
            <a:ext cx="76200" cy="695325"/>
          </a:xfrm>
          <a:prstGeom prst="line">
            <a:avLst/>
          </a:prstGeom>
          <a:ln>
            <a:solidFill>
              <a:srgbClr val="FF0000"/>
            </a:solidFill>
            <a:headEnd type="arrow"/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smtClean="0"/>
              <a:t>July 2013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smtClean="0"/>
              <a:t>Finn and Hart, Cisco Systems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TextBox 6"/>
          <p:cNvSpPr txBox="1"/>
          <p:nvPr/>
        </p:nvSpPr>
        <p:spPr>
          <a:xfrm>
            <a:off x="2195736" y="2268160"/>
            <a:ext cx="1413869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 smtClean="0">
                <a:solidFill>
                  <a:srgbClr val="000000"/>
                </a:solidFill>
              </a:rPr>
              <a:t>non-AP station</a:t>
            </a:r>
            <a:br>
              <a:rPr lang="en-US" sz="1600" dirty="0" smtClean="0">
                <a:solidFill>
                  <a:srgbClr val="000000"/>
                </a:solidFill>
              </a:rPr>
            </a:br>
            <a:r>
              <a:rPr lang="en-US" sz="1600" dirty="0" smtClean="0">
                <a:solidFill>
                  <a:srgbClr val="000000"/>
                </a:solidFill>
              </a:rPr>
              <a:t>emulation </a:t>
            </a:r>
            <a:endParaRPr lang="en-US" sz="1600" dirty="0">
              <a:solidFill>
                <a:srgbClr val="00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 flipV="1">
            <a:off x="2771800" y="2060848"/>
            <a:ext cx="216024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510141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xmlns:p14="http://schemas.microsoft.com/office/powerpoint/2010/main"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Selecting the Receiver Address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When transmitting, the Bridge (or router) supplies a MSDU that has only Destination and Source addresses, and a vector indicating on which “point-to-point links” (i.e., to which stations) the </a:t>
            </a:r>
            <a:r>
              <a:rPr lang="en-US" b="0" dirty="0"/>
              <a:t>MSDU is </a:t>
            </a:r>
            <a:r>
              <a:rPr lang="en-US" b="0" dirty="0" smtClean="0"/>
              <a:t>to be transmitted.</a:t>
            </a:r>
          </a:p>
          <a:p>
            <a:pPr>
              <a:buFont typeface="Arial"/>
              <a:buChar char="•"/>
            </a:pPr>
            <a:r>
              <a:rPr lang="en-US" b="0" dirty="0"/>
              <a:t>For 3-address </a:t>
            </a:r>
            <a:r>
              <a:rPr lang="en-US" b="0" dirty="0" smtClean="0"/>
              <a:t>format stations, </a:t>
            </a:r>
            <a:r>
              <a:rPr lang="en-US" b="0" dirty="0"/>
              <a:t>of course, </a:t>
            </a:r>
            <a:r>
              <a:rPr lang="en-US" b="0" dirty="0" smtClean="0"/>
              <a:t>RA </a:t>
            </a:r>
            <a:r>
              <a:rPr lang="en-US" b="0" dirty="0"/>
              <a:t>== </a:t>
            </a:r>
            <a:r>
              <a:rPr lang="en-US" b="0" dirty="0" smtClean="0"/>
              <a:t>DA, and the vector can have only all bits set (individual key) or one bit set (shared key).</a:t>
            </a:r>
            <a:endParaRPr lang="en-US" b="0" dirty="0"/>
          </a:p>
          <a:p>
            <a:pPr>
              <a:buFont typeface="Arial"/>
              <a:buChar char="•"/>
            </a:pPr>
            <a:r>
              <a:rPr lang="en-US" b="0" dirty="0" smtClean="0"/>
              <a:t>For 4 addresses stations, AP uses the full vector to pick the RA and key: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If vector has only 1 bit set, then clearly, the AP uses the unicast address of that station as the RA, and uses that station’s key to secure the frame.</a:t>
            </a:r>
          </a:p>
          <a:p>
            <a:pPr marL="800100" lvl="1" indent="-342900">
              <a:buFont typeface="Arial"/>
              <a:buChar char="•"/>
            </a:pPr>
            <a:r>
              <a:rPr lang="en-US" dirty="0" smtClean="0"/>
              <a:t>If there are multiple bits set, then the AP has a free choice: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It can transmit the </a:t>
            </a:r>
            <a:r>
              <a:rPr lang="en-US" dirty="0"/>
              <a:t>MSDU</a:t>
            </a:r>
            <a:r>
              <a:rPr lang="en-US" dirty="0" smtClean="0"/>
              <a:t> multiple times using different unicast RAs and keys.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If all bits are set, it can transmit the MSDU once, using the broadcast RA and key.</a:t>
            </a:r>
          </a:p>
          <a:p>
            <a:pPr marL="1200150" lvl="2" indent="-285750">
              <a:buFont typeface="Arial"/>
              <a:buChar char="•"/>
            </a:pPr>
            <a:r>
              <a:rPr lang="en-US" dirty="0" smtClean="0"/>
              <a:t>The AP can establish and distribute a set of multicast RAs and use the broadcast key to distribute the </a:t>
            </a:r>
            <a:r>
              <a:rPr lang="en-US" dirty="0"/>
              <a:t>MSDU</a:t>
            </a:r>
            <a:r>
              <a:rPr lang="en-US" dirty="0" smtClean="0"/>
              <a:t> </a:t>
            </a:r>
            <a:r>
              <a:rPr lang="en-US" dirty="0"/>
              <a:t>to </a:t>
            </a:r>
            <a:r>
              <a:rPr lang="en-US" dirty="0" smtClean="0"/>
              <a:t>a subset of stations.</a:t>
            </a:r>
          </a:p>
          <a:p>
            <a:pPr marL="400050">
              <a:buFont typeface="Arial"/>
              <a:buChar char="•"/>
            </a:pPr>
            <a:r>
              <a:rPr lang="en-US" b="0" dirty="0" smtClean="0"/>
              <a:t>For 3-address + A-MSDU stations, the vector becomes the list of stations receiving (or not receiving) the MSDUs.</a:t>
            </a:r>
          </a:p>
        </p:txBody>
      </p:sp>
    </p:spTree>
    <p:extLst>
      <p:ext uri="{BB962C8B-B14F-4D97-AF65-F5344CB8AC3E}">
        <p14:creationId xmlns:p14="http://schemas.microsoft.com/office/powerpoint/2010/main" val="3235748753"/>
      </p:ext>
    </p:extLst>
  </p:cSld>
  <p:clrMapOvr>
    <a:masterClrMapping/>
  </p:clrMapOvr>
  <p:transition xmlns:p14="http://schemas.microsoft.com/office/powerpoint/2010/main"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3200" b="1" dirty="0" smtClean="0">
                <a:solidFill>
                  <a:schemeClr val="tx1"/>
                </a:solidFill>
              </a:rPr>
              <a:t>Alternatives to the 4-address format</a:t>
            </a:r>
            <a:endParaRPr lang="en-US" sz="3200" b="1" dirty="0">
              <a:solidFill>
                <a:schemeClr val="tx1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pPr>
              <a:buFont typeface="Arial"/>
              <a:buChar char="•"/>
            </a:pPr>
            <a:r>
              <a:rPr lang="en-US" b="0" dirty="0" smtClean="0"/>
              <a:t>As discussed in 11-13/693, there are other encoding methods available than the 4-address format.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Any of those can be used, in place of the 4-address format mentioned, here.</a:t>
            </a:r>
          </a:p>
          <a:p>
            <a:pPr>
              <a:buFont typeface="Arial"/>
              <a:buChar char="•"/>
            </a:pPr>
            <a:r>
              <a:rPr lang="en-US" b="0" dirty="0" smtClean="0"/>
              <a:t>This is the “station </a:t>
            </a:r>
            <a:r>
              <a:rPr lang="en-US" b="0" dirty="0" err="1" smtClean="0"/>
              <a:t>subsetting</a:t>
            </a:r>
            <a:r>
              <a:rPr lang="en-US" b="0" dirty="0" smtClean="0"/>
              <a:t>” problem.</a:t>
            </a:r>
            <a:endParaRPr lang="en-US" b="0" dirty="0" smtClean="0"/>
          </a:p>
        </p:txBody>
      </p:sp>
    </p:spTree>
    <p:extLst>
      <p:ext uri="{BB962C8B-B14F-4D97-AF65-F5344CB8AC3E}">
        <p14:creationId xmlns:p14="http://schemas.microsoft.com/office/powerpoint/2010/main" val="2382684181"/>
      </p:ext>
    </p:extLst>
  </p:cSld>
  <p:clrMapOvr>
    <a:masterClrMapping/>
  </p:clrMapOvr>
  <p:transition xmlns:p14="http://schemas.microsoft.com/office/powerpoint/2010/main">
    <p:wipe dir="r"/>
  </p:transition>
</p:sld>
</file>

<file path=ppt/theme/theme1.xml><?xml version="1.0" encoding="utf-8"?>
<a:theme xmlns:a="http://schemas.openxmlformats.org/drawingml/2006/main" name="802-11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802-11-template.potx</Template>
  <TotalTime>584</TotalTime>
  <Words>1798</Words>
  <Application>Microsoft Macintosh PowerPoint</Application>
  <PresentationFormat>On-screen Show (4:3)</PresentationFormat>
  <Paragraphs>142</Paragraphs>
  <Slides>12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802-11-template</vt:lpstr>
      <vt:lpstr>Document</vt:lpstr>
      <vt:lpstr>P802.1Qbz + P802.11ak Proposed Division of Work</vt:lpstr>
      <vt:lpstr>Abstract</vt:lpstr>
      <vt:lpstr>The AP-DS interface </vt:lpstr>
      <vt:lpstr>Revised AP-DS interface</vt:lpstr>
      <vt:lpstr>The DS, today </vt:lpstr>
      <vt:lpstr> DS after P802.11ak </vt:lpstr>
      <vt:lpstr> DS after P802.11ak </vt:lpstr>
      <vt:lpstr>Selecting the Receiver Address</vt:lpstr>
      <vt:lpstr>Alternatives to the 4-address format</vt:lpstr>
      <vt:lpstr>Existing Distribution Systems</vt:lpstr>
      <vt:lpstr>New non-AP station interface</vt:lpstr>
      <vt:lpstr>Summary of standards modifications required to support 802.11ak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Adrian Stephens</dc:creator>
  <cp:lastModifiedBy>Norman Finn</cp:lastModifiedBy>
  <cp:revision>48</cp:revision>
  <cp:lastPrinted>1601-01-01T00:00:00Z</cp:lastPrinted>
  <dcterms:created xsi:type="dcterms:W3CDTF">2010-02-15T12:38:41Z</dcterms:created>
  <dcterms:modified xsi:type="dcterms:W3CDTF">2013-07-14T08:07:26Z</dcterms:modified>
</cp:coreProperties>
</file>