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17"/>
  </p:notesMasterIdLst>
  <p:sldIdLst>
    <p:sldId id="262" r:id="rId2"/>
    <p:sldId id="306" r:id="rId3"/>
    <p:sldId id="322" r:id="rId4"/>
    <p:sldId id="326" r:id="rId5"/>
    <p:sldId id="323" r:id="rId6"/>
    <p:sldId id="324" r:id="rId7"/>
    <p:sldId id="329" r:id="rId8"/>
    <p:sldId id="331" r:id="rId9"/>
    <p:sldId id="330" r:id="rId10"/>
    <p:sldId id="325" r:id="rId11"/>
    <p:sldId id="327" r:id="rId12"/>
    <p:sldId id="328" r:id="rId13"/>
    <p:sldId id="334" r:id="rId14"/>
    <p:sldId id="332" r:id="rId15"/>
    <p:sldId id="333" r:id="rId1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52D89"/>
    <a:srgbClr val="7F7F7F"/>
    <a:srgbClr val="0096D6"/>
    <a:srgbClr val="F68B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10" d="100"/>
          <a:sy n="110" d="100"/>
        </p:scale>
        <p:origin x="-5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2D568-4C2E-C44C-97A4-75F490454615}" type="datetimeFigureOut">
              <a:rPr lang="en-US" smtClean="0"/>
              <a:t>1/17/13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85246-845B-5543-8697-282F8F411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99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7"/>
          <p:cNvGrpSpPr>
            <a:grpSpLocks/>
          </p:cNvGrpSpPr>
          <p:nvPr userDrawn="1"/>
        </p:nvGrpSpPr>
        <p:grpSpPr bwMode="auto">
          <a:xfrm>
            <a:off x="-12700" y="-2055813"/>
            <a:ext cx="9847263" cy="19378613"/>
            <a:chOff x="-12700" y="-2056029"/>
            <a:chExt cx="9847891" cy="19379146"/>
          </a:xfrm>
        </p:grpSpPr>
        <p:pic>
          <p:nvPicPr>
            <p:cNvPr id="7" name="Picture 2" descr="C:\Documents and Settings\contractor\Desktop\Blue_Green_Gradient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700" y="0"/>
              <a:ext cx="91567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ounded Rectangle 7"/>
            <p:cNvSpPr/>
            <p:nvPr/>
          </p:nvSpPr>
          <p:spPr>
            <a:xfrm>
              <a:off x="1824155" y="3308282"/>
              <a:ext cx="1728897" cy="1401483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  <a:alpha val="18000"/>
                  </a:schemeClr>
                </a:gs>
                <a:gs pos="100000">
                  <a:schemeClr val="accent1">
                    <a:shade val="100000"/>
                    <a:satMod val="115000"/>
                    <a:alpha val="2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bg2"/>
                </a:solidFill>
                <a:latin typeface="+mj-lt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" y="1236538"/>
              <a:ext cx="1730485" cy="8148861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  <a:alpha val="18000"/>
                  </a:schemeClr>
                </a:gs>
                <a:gs pos="100000">
                  <a:schemeClr val="accent1">
                    <a:shade val="100000"/>
                    <a:satMod val="115000"/>
                    <a:alpha val="2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bg2"/>
                </a:solidFill>
                <a:latin typeface="+mj-lt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 rot="10800000">
              <a:off x="1014479" y="4248107"/>
              <a:ext cx="1728897" cy="814886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057550">
                    <a:alpha val="46000"/>
                  </a:srgbClr>
                </a:gs>
                <a:gs pos="100000">
                  <a:schemeClr val="accent1">
                    <a:shade val="100000"/>
                    <a:satMod val="115000"/>
                    <a:alpha val="2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bg2"/>
                </a:solidFill>
                <a:latin typeface="+mj-lt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585371" y="-2056029"/>
              <a:ext cx="1730485" cy="814886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4">
                    <a:lumMod val="75000"/>
                    <a:alpha val="28000"/>
                  </a:schemeClr>
                </a:gs>
                <a:gs pos="100000">
                  <a:schemeClr val="accent4">
                    <a:lumMod val="75000"/>
                    <a:alpha val="29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bg2"/>
                </a:solidFill>
                <a:latin typeface="+mj-lt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8104706" y="2784392"/>
              <a:ext cx="1730485" cy="814727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4">
                    <a:lumMod val="75000"/>
                    <a:alpha val="28000"/>
                  </a:schemeClr>
                </a:gs>
                <a:gs pos="100000">
                  <a:schemeClr val="accent4">
                    <a:lumMod val="75000"/>
                    <a:alpha val="29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bg2"/>
                </a:solidFill>
                <a:latin typeface="+mj-lt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 rot="10800000">
              <a:off x="3035494" y="174470"/>
              <a:ext cx="1730485" cy="814886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057550">
                    <a:alpha val="46000"/>
                  </a:srgbClr>
                </a:gs>
                <a:gs pos="100000">
                  <a:schemeClr val="accent1">
                    <a:shade val="100000"/>
                    <a:satMod val="115000"/>
                    <a:alpha val="2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bg2"/>
                </a:solidFill>
                <a:latin typeface="+mj-lt"/>
              </a:endParaRPr>
            </a:p>
          </p:txBody>
        </p:sp>
      </p:grpSp>
      <p:sp>
        <p:nvSpPr>
          <p:cNvPr id="14" name="Rectangle 5"/>
          <p:cNvSpPr>
            <a:spLocks noChangeArrowheads="1"/>
          </p:cNvSpPr>
          <p:nvPr/>
        </p:nvSpPr>
        <p:spPr bwMode="ltGray">
          <a:xfrm>
            <a:off x="7764463" y="6584950"/>
            <a:ext cx="8112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r>
              <a:rPr lang="en-US" sz="600" dirty="0">
                <a:solidFill>
                  <a:schemeClr val="bg2"/>
                </a:solidFill>
              </a:rPr>
              <a:t>Cisco Confidential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ltGray">
          <a:xfrm>
            <a:off x="8640763" y="6580188"/>
            <a:ext cx="260350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fld id="{3F6590EF-985C-AA49-84C3-0C986EA56931}" type="slidenum">
              <a:rPr lang="en-US" sz="600">
                <a:solidFill>
                  <a:schemeClr val="bg1"/>
                </a:solidFill>
              </a:rPr>
              <a:pPr algn="r" defTabSz="814388"/>
              <a:t>‹#›</a:t>
            </a:fld>
            <a:endParaRPr lang="en-US" sz="600">
              <a:solidFill>
                <a:schemeClr val="bg1"/>
              </a:solidFill>
            </a:endParaRPr>
          </a:p>
        </p:txBody>
      </p:sp>
      <p:grpSp>
        <p:nvGrpSpPr>
          <p:cNvPr id="17" name="Group 38"/>
          <p:cNvGrpSpPr/>
          <p:nvPr/>
        </p:nvGrpSpPr>
        <p:grpSpPr>
          <a:xfrm>
            <a:off x="341314" y="311151"/>
            <a:ext cx="829170" cy="438358"/>
            <a:chOff x="609600" y="528537"/>
            <a:chExt cx="1444734" cy="763789"/>
          </a:xfrm>
          <a:solidFill>
            <a:schemeClr val="bg1"/>
          </a:solidFill>
        </p:grpSpPr>
        <p:sp>
          <p:nvSpPr>
            <p:cNvPr id="18" name="Rectangle 17"/>
            <p:cNvSpPr>
              <a:spLocks noChangeArrowheads="1"/>
            </p:cNvSpPr>
            <p:nvPr/>
          </p:nvSpPr>
          <p:spPr bwMode="black">
            <a:xfrm>
              <a:off x="1016578" y="1035681"/>
              <a:ext cx="65914" cy="24973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1400563" y="1028765"/>
              <a:ext cx="190843" cy="263561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740661" y="1028765"/>
              <a:ext cx="190843" cy="263561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1" name="Freeform 20"/>
            <p:cNvSpPr>
              <a:spLocks noEditPoints="1"/>
            </p:cNvSpPr>
            <p:nvPr/>
          </p:nvSpPr>
          <p:spPr bwMode="black">
            <a:xfrm>
              <a:off x="1660385" y="1028765"/>
              <a:ext cx="262122" cy="263561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1167566" y="1028765"/>
              <a:ext cx="170916" cy="263561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609600" y="732931"/>
              <a:ext cx="62081" cy="128323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black">
            <a:xfrm>
              <a:off x="783581" y="646870"/>
              <a:ext cx="62081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black">
            <a:xfrm>
              <a:off x="954497" y="528537"/>
              <a:ext cx="62081" cy="394958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black">
            <a:xfrm>
              <a:off x="1128478" y="646870"/>
              <a:ext cx="62081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black">
            <a:xfrm>
              <a:off x="1298627" y="732931"/>
              <a:ext cx="65914" cy="128323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black">
            <a:xfrm>
              <a:off x="1472608" y="646870"/>
              <a:ext cx="62848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black">
            <a:xfrm>
              <a:off x="1646590" y="528537"/>
              <a:ext cx="62848" cy="394958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black">
            <a:xfrm>
              <a:off x="1817505" y="646870"/>
              <a:ext cx="62848" cy="21438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j-lt"/>
                <a:ea typeface="+mn-ea"/>
                <a:cs typeface="+mn-cs"/>
              </a:endParaRPr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black">
            <a:xfrm>
              <a:off x="1991486" y="732931"/>
              <a:ext cx="62848" cy="128323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j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393" y="1236689"/>
            <a:ext cx="8112125" cy="2918779"/>
          </a:xfrm>
        </p:spPr>
        <p:txBody>
          <a:bodyPr/>
          <a:lstStyle>
            <a:lvl1pPr>
              <a:lnSpc>
                <a:spcPct val="90000"/>
              </a:lnSpc>
              <a:defRPr lang="en-US" sz="5400" b="0" kern="1200" spc="-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383" y="4464068"/>
            <a:ext cx="8112126" cy="384175"/>
          </a:xfrm>
        </p:spPr>
        <p:txBody>
          <a:bodyPr anchor="b">
            <a:noAutofit/>
          </a:bodyPr>
          <a:lstStyle>
            <a:lvl1pPr marL="0" indent="0" algn="l">
              <a:buNone/>
              <a:defRPr lang="en-US" sz="2000" b="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0"/>
          </p:nvPr>
        </p:nvSpPr>
        <p:spPr>
          <a:xfrm>
            <a:off x="236383" y="4768852"/>
            <a:ext cx="8097838" cy="384175"/>
          </a:xfrm>
        </p:spPr>
        <p:txBody>
          <a:bodyPr/>
          <a:lstStyle>
            <a:lvl1pPr marL="0" indent="0">
              <a:buFontTx/>
              <a:buNone/>
              <a:defRPr lang="en-US" sz="1800" b="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236538" y="5232770"/>
            <a:ext cx="8112125" cy="384175"/>
          </a:xfrm>
        </p:spPr>
        <p:txBody>
          <a:bodyPr/>
          <a:lstStyle>
            <a:lvl1pPr marL="0" indent="0">
              <a:buFontTx/>
              <a:buNone/>
              <a:defRPr lang="en-US" sz="1400" b="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Rectangle 4"/>
          <p:cNvSpPr>
            <a:spLocks noChangeArrowheads="1"/>
          </p:cNvSpPr>
          <p:nvPr userDrawn="1"/>
        </p:nvSpPr>
        <p:spPr bwMode="ltGray">
          <a:xfrm>
            <a:off x="250825" y="6585906"/>
            <a:ext cx="3421063" cy="175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defTabSz="814388"/>
            <a:r>
              <a:rPr lang="en-US" sz="600" dirty="0" smtClean="0">
                <a:solidFill>
                  <a:schemeClr val="bg2"/>
                </a:solidFill>
              </a:rPr>
              <a:t>bz-nfinn-soln-station-subset-0113-</a:t>
            </a:r>
            <a:r>
              <a:rPr lang="en-US" sz="600" dirty="0" smtClean="0">
                <a:solidFill>
                  <a:schemeClr val="bg2"/>
                </a:solidFill>
              </a:rPr>
              <a:t>v02.</a:t>
            </a:r>
            <a:r>
              <a:rPr lang="en-US" sz="600" dirty="0" smtClean="0">
                <a:solidFill>
                  <a:schemeClr val="bg2"/>
                </a:solidFill>
              </a:rPr>
              <a:t>pdf</a:t>
            </a:r>
          </a:p>
        </p:txBody>
      </p:sp>
    </p:spTree>
    <p:extLst>
      <p:ext uri="{BB962C8B-B14F-4D97-AF65-F5344CB8AC3E}">
        <p14:creationId xmlns:p14="http://schemas.microsoft.com/office/powerpoint/2010/main" val="3172006485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contractor\Desktop\Pattern_Half_P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3101975"/>
            <a:ext cx="8477250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7488" y="3021013"/>
            <a:ext cx="8694737" cy="17573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j-lt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ltGray">
          <a:xfrm>
            <a:off x="7764463" y="6584950"/>
            <a:ext cx="8112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r>
              <a:rPr lang="en-US" sz="600">
                <a:solidFill>
                  <a:srgbClr val="C0C0C0"/>
                </a:solidFill>
              </a:rPr>
              <a:t>Cisco Confidential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ltGray">
          <a:xfrm>
            <a:off x="250825" y="6586538"/>
            <a:ext cx="3421063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defTabSz="814388"/>
            <a:r>
              <a:rPr lang="en-US" sz="600">
                <a:solidFill>
                  <a:srgbClr val="C0C0C0"/>
                </a:solidFill>
              </a:rPr>
              <a:t>© 2010 Cisco and/or its affiliates. All rights reserved.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ltGray">
          <a:xfrm>
            <a:off x="8640763" y="6580188"/>
            <a:ext cx="260350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fld id="{64BE4F4E-A078-9247-A003-7E7703E6AC59}" type="slidenum">
              <a:rPr lang="en-US" sz="600">
                <a:solidFill>
                  <a:srgbClr val="C0C0C0"/>
                </a:solidFill>
              </a:rPr>
              <a:pPr algn="r" defTabSz="814388"/>
              <a:t>‹#›</a:t>
            </a:fld>
            <a:endParaRPr lang="en-US" sz="600">
              <a:solidFill>
                <a:srgbClr val="C0C0C0"/>
              </a:solidFill>
            </a:endParaRPr>
          </a:p>
        </p:txBody>
      </p:sp>
      <p:pic>
        <p:nvPicPr>
          <p:cNvPr id="10" name="Picture 18" descr="bottom ba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6378575"/>
            <a:ext cx="847725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393" y="1967967"/>
            <a:ext cx="8112125" cy="2407042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-150" baseline="0" dirty="0">
                <a:gradFill flip="none" rotWithShape="1">
                  <a:gsLst>
                    <a:gs pos="0">
                      <a:srgbClr val="55E6ED"/>
                    </a:gs>
                    <a:gs pos="80000">
                      <a:srgbClr val="009249"/>
                    </a:gs>
                  </a:gsLst>
                  <a:lin ang="120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328796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152400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143000"/>
            <a:ext cx="8578850" cy="5200227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959764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 noChangeAspect="1"/>
          </p:cNvSpPr>
          <p:nvPr>
            <p:ph type="body" sz="quarter" idx="10"/>
          </p:nvPr>
        </p:nvSpPr>
        <p:spPr>
          <a:xfrm>
            <a:off x="239713" y="1339745"/>
            <a:ext cx="4122425" cy="4965700"/>
          </a:xfrm>
        </p:spPr>
        <p:txBody>
          <a:bodyPr>
            <a:noAutofit/>
          </a:bodyPr>
          <a:lstStyle>
            <a:lvl1pPr>
              <a:lnSpc>
                <a:spcPct val="95000"/>
              </a:lnSpc>
              <a:spcBef>
                <a:spcPts val="1480"/>
              </a:spcBef>
              <a:defRPr sz="18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 sz="1400">
                <a:solidFill>
                  <a:srgbClr val="435153"/>
                </a:solidFill>
                <a:latin typeface="+mj-lt"/>
              </a:defRPr>
            </a:lvl2pPr>
            <a:lvl3pPr>
              <a:defRPr sz="1200">
                <a:solidFill>
                  <a:srgbClr val="435153"/>
                </a:solidFill>
                <a:latin typeface="+mj-lt"/>
              </a:defRPr>
            </a:lvl3pPr>
            <a:lvl4pPr>
              <a:defRPr sz="1100">
                <a:solidFill>
                  <a:srgbClr val="435153"/>
                </a:solidFill>
                <a:latin typeface="+mj-lt"/>
              </a:defRPr>
            </a:lvl4pPr>
            <a:lvl5pPr>
              <a:defRPr sz="1100"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06781" y="1339745"/>
            <a:ext cx="4122425" cy="4965700"/>
          </a:xfrm>
        </p:spPr>
        <p:txBody>
          <a:bodyPr>
            <a:noAutofit/>
          </a:bodyPr>
          <a:lstStyle>
            <a:lvl1pPr>
              <a:lnSpc>
                <a:spcPct val="95000"/>
              </a:lnSpc>
              <a:spcBef>
                <a:spcPts val="1480"/>
              </a:spcBef>
              <a:defRPr sz="18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 sz="1400">
                <a:solidFill>
                  <a:srgbClr val="435153"/>
                </a:solidFill>
                <a:latin typeface="+mj-lt"/>
              </a:defRPr>
            </a:lvl2pPr>
            <a:lvl3pPr>
              <a:defRPr sz="1200">
                <a:solidFill>
                  <a:srgbClr val="435153"/>
                </a:solidFill>
                <a:latin typeface="+mj-lt"/>
              </a:defRPr>
            </a:lvl3pPr>
            <a:lvl4pPr>
              <a:defRPr sz="1100">
                <a:solidFill>
                  <a:srgbClr val="435153"/>
                </a:solidFill>
                <a:latin typeface="+mj-lt"/>
              </a:defRPr>
            </a:lvl4pPr>
            <a:lvl5pPr>
              <a:defRPr sz="1100"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700767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green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contractor\Desktop\Blue_Green_Gradi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black">
          <a:xfrm>
            <a:off x="6313488" y="3708400"/>
            <a:ext cx="115887" cy="441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0096D6"/>
              </a:solidFill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black">
          <a:xfrm>
            <a:off x="6992938" y="3697288"/>
            <a:ext cx="336550" cy="466725"/>
          </a:xfrm>
          <a:custGeom>
            <a:avLst/>
            <a:gdLst>
              <a:gd name="T0" fmla="*/ 58 w 58"/>
              <a:gd name="T1" fmla="*/ 24 h 80"/>
              <a:gd name="T2" fmla="*/ 42 w 58"/>
              <a:gd name="T3" fmla="*/ 20 h 80"/>
              <a:gd name="T4" fmla="*/ 21 w 58"/>
              <a:gd name="T5" fmla="*/ 40 h 80"/>
              <a:gd name="T6" fmla="*/ 42 w 58"/>
              <a:gd name="T7" fmla="*/ 60 h 80"/>
              <a:gd name="T8" fmla="*/ 58 w 58"/>
              <a:gd name="T9" fmla="*/ 56 h 80"/>
              <a:gd name="T10" fmla="*/ 58 w 58"/>
              <a:gd name="T11" fmla="*/ 77 h 80"/>
              <a:gd name="T12" fmla="*/ 41 w 58"/>
              <a:gd name="T13" fmla="*/ 80 h 80"/>
              <a:gd name="T14" fmla="*/ 0 w 58"/>
              <a:gd name="T15" fmla="*/ 40 h 80"/>
              <a:gd name="T16" fmla="*/ 41 w 58"/>
              <a:gd name="T17" fmla="*/ 0 h 80"/>
              <a:gd name="T18" fmla="*/ 58 w 58"/>
              <a:gd name="T19" fmla="*/ 3 h 80"/>
              <a:gd name="T20" fmla="*/ 58 w 58"/>
              <a:gd name="T21" fmla="*/ 24 h 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black">
          <a:xfrm>
            <a:off x="5824538" y="3697288"/>
            <a:ext cx="338137" cy="466725"/>
          </a:xfrm>
          <a:custGeom>
            <a:avLst/>
            <a:gdLst>
              <a:gd name="T0" fmla="*/ 58 w 58"/>
              <a:gd name="T1" fmla="*/ 24 h 80"/>
              <a:gd name="T2" fmla="*/ 42 w 58"/>
              <a:gd name="T3" fmla="*/ 20 h 80"/>
              <a:gd name="T4" fmla="*/ 21 w 58"/>
              <a:gd name="T5" fmla="*/ 40 h 80"/>
              <a:gd name="T6" fmla="*/ 42 w 58"/>
              <a:gd name="T7" fmla="*/ 60 h 80"/>
              <a:gd name="T8" fmla="*/ 58 w 58"/>
              <a:gd name="T9" fmla="*/ 56 h 80"/>
              <a:gd name="T10" fmla="*/ 58 w 58"/>
              <a:gd name="T11" fmla="*/ 77 h 80"/>
              <a:gd name="T12" fmla="*/ 40 w 58"/>
              <a:gd name="T13" fmla="*/ 80 h 80"/>
              <a:gd name="T14" fmla="*/ 0 w 58"/>
              <a:gd name="T15" fmla="*/ 40 h 80"/>
              <a:gd name="T16" fmla="*/ 40 w 58"/>
              <a:gd name="T17" fmla="*/ 0 h 80"/>
              <a:gd name="T18" fmla="*/ 58 w 58"/>
              <a:gd name="T19" fmla="*/ 3 h 80"/>
              <a:gd name="T20" fmla="*/ 58 w 58"/>
              <a:gd name="T21" fmla="*/ 24 h 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5"/>
          <p:cNvSpPr>
            <a:spLocks noEditPoints="1"/>
          </p:cNvSpPr>
          <p:nvPr/>
        </p:nvSpPr>
        <p:spPr bwMode="black">
          <a:xfrm>
            <a:off x="7451725" y="3697288"/>
            <a:ext cx="463550" cy="466725"/>
          </a:xfrm>
          <a:custGeom>
            <a:avLst/>
            <a:gdLst>
              <a:gd name="T0" fmla="*/ 80 w 80"/>
              <a:gd name="T1" fmla="*/ 40 h 80"/>
              <a:gd name="T2" fmla="*/ 40 w 80"/>
              <a:gd name="T3" fmla="*/ 80 h 80"/>
              <a:gd name="T4" fmla="*/ 0 w 80"/>
              <a:gd name="T5" fmla="*/ 40 h 80"/>
              <a:gd name="T6" fmla="*/ 40 w 80"/>
              <a:gd name="T7" fmla="*/ 0 h 80"/>
              <a:gd name="T8" fmla="*/ 80 w 80"/>
              <a:gd name="T9" fmla="*/ 40 h 80"/>
              <a:gd name="T10" fmla="*/ 40 w 80"/>
              <a:gd name="T11" fmla="*/ 20 h 80"/>
              <a:gd name="T12" fmla="*/ 20 w 80"/>
              <a:gd name="T13" fmla="*/ 40 h 80"/>
              <a:gd name="T14" fmla="*/ 40 w 80"/>
              <a:gd name="T15" fmla="*/ 60 h 80"/>
              <a:gd name="T16" fmla="*/ 60 w 80"/>
              <a:gd name="T17" fmla="*/ 40 h 80"/>
              <a:gd name="T18" fmla="*/ 40 w 80"/>
              <a:gd name="T19" fmla="*/ 20 h 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black">
          <a:xfrm>
            <a:off x="6580188" y="3697288"/>
            <a:ext cx="301625" cy="466725"/>
          </a:xfrm>
          <a:custGeom>
            <a:avLst/>
            <a:gdLst>
              <a:gd name="T0" fmla="*/ 47 w 52"/>
              <a:gd name="T1" fmla="*/ 19 h 80"/>
              <a:gd name="T2" fmla="*/ 32 w 52"/>
              <a:gd name="T3" fmla="*/ 17 h 80"/>
              <a:gd name="T4" fmla="*/ 20 w 52"/>
              <a:gd name="T5" fmla="*/ 23 h 80"/>
              <a:gd name="T6" fmla="*/ 29 w 52"/>
              <a:gd name="T7" fmla="*/ 30 h 80"/>
              <a:gd name="T8" fmla="*/ 34 w 52"/>
              <a:gd name="T9" fmla="*/ 32 h 80"/>
              <a:gd name="T10" fmla="*/ 52 w 52"/>
              <a:gd name="T11" fmla="*/ 54 h 80"/>
              <a:gd name="T12" fmla="*/ 21 w 52"/>
              <a:gd name="T13" fmla="*/ 80 h 80"/>
              <a:gd name="T14" fmla="*/ 0 w 52"/>
              <a:gd name="T15" fmla="*/ 77 h 80"/>
              <a:gd name="T16" fmla="*/ 0 w 52"/>
              <a:gd name="T17" fmla="*/ 60 h 80"/>
              <a:gd name="T18" fmla="*/ 18 w 52"/>
              <a:gd name="T19" fmla="*/ 63 h 80"/>
              <a:gd name="T20" fmla="*/ 32 w 52"/>
              <a:gd name="T21" fmla="*/ 56 h 80"/>
              <a:gd name="T22" fmla="*/ 23 w 52"/>
              <a:gd name="T23" fmla="*/ 48 h 80"/>
              <a:gd name="T24" fmla="*/ 19 w 52"/>
              <a:gd name="T25" fmla="*/ 47 h 80"/>
              <a:gd name="T26" fmla="*/ 0 w 52"/>
              <a:gd name="T27" fmla="*/ 24 h 80"/>
              <a:gd name="T28" fmla="*/ 28 w 52"/>
              <a:gd name="T29" fmla="*/ 0 h 80"/>
              <a:gd name="T30" fmla="*/ 47 w 52"/>
              <a:gd name="T31" fmla="*/ 3 h 80"/>
              <a:gd name="T32" fmla="*/ 47 w 52"/>
              <a:gd name="T33" fmla="*/ 19 h 8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7"/>
          <p:cNvSpPr>
            <a:spLocks/>
          </p:cNvSpPr>
          <p:nvPr/>
        </p:nvSpPr>
        <p:spPr bwMode="black">
          <a:xfrm>
            <a:off x="5592763" y="3082925"/>
            <a:ext cx="109537" cy="227013"/>
          </a:xfrm>
          <a:custGeom>
            <a:avLst/>
            <a:gdLst>
              <a:gd name="T0" fmla="*/ 19 w 19"/>
              <a:gd name="T1" fmla="*/ 10 h 39"/>
              <a:gd name="T2" fmla="*/ 10 w 19"/>
              <a:gd name="T3" fmla="*/ 0 h 39"/>
              <a:gd name="T4" fmla="*/ 0 w 19"/>
              <a:gd name="T5" fmla="*/ 10 h 39"/>
              <a:gd name="T6" fmla="*/ 0 w 19"/>
              <a:gd name="T7" fmla="*/ 30 h 39"/>
              <a:gd name="T8" fmla="*/ 10 w 19"/>
              <a:gd name="T9" fmla="*/ 39 h 39"/>
              <a:gd name="T10" fmla="*/ 19 w 19"/>
              <a:gd name="T11" fmla="*/ 30 h 39"/>
              <a:gd name="T12" fmla="*/ 19 w 19"/>
              <a:gd name="T13" fmla="*/ 10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8"/>
          <p:cNvSpPr>
            <a:spLocks/>
          </p:cNvSpPr>
          <p:nvPr/>
        </p:nvSpPr>
        <p:spPr bwMode="black">
          <a:xfrm>
            <a:off x="5900738" y="2930525"/>
            <a:ext cx="109537" cy="379413"/>
          </a:xfrm>
          <a:custGeom>
            <a:avLst/>
            <a:gdLst>
              <a:gd name="T0" fmla="*/ 19 w 19"/>
              <a:gd name="T1" fmla="*/ 9 h 65"/>
              <a:gd name="T2" fmla="*/ 9 w 19"/>
              <a:gd name="T3" fmla="*/ 0 h 65"/>
              <a:gd name="T4" fmla="*/ 0 w 19"/>
              <a:gd name="T5" fmla="*/ 9 h 65"/>
              <a:gd name="T6" fmla="*/ 0 w 19"/>
              <a:gd name="T7" fmla="*/ 56 h 65"/>
              <a:gd name="T8" fmla="*/ 9 w 19"/>
              <a:gd name="T9" fmla="*/ 65 h 65"/>
              <a:gd name="T10" fmla="*/ 19 w 19"/>
              <a:gd name="T11" fmla="*/ 56 h 65"/>
              <a:gd name="T12" fmla="*/ 19 w 19"/>
              <a:gd name="T13" fmla="*/ 9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black">
          <a:xfrm>
            <a:off x="6202363" y="2720975"/>
            <a:ext cx="111125" cy="698500"/>
          </a:xfrm>
          <a:custGeom>
            <a:avLst/>
            <a:gdLst>
              <a:gd name="T0" fmla="*/ 19 w 19"/>
              <a:gd name="T1" fmla="*/ 9 h 120"/>
              <a:gd name="T2" fmla="*/ 10 w 19"/>
              <a:gd name="T3" fmla="*/ 0 h 120"/>
              <a:gd name="T4" fmla="*/ 0 w 19"/>
              <a:gd name="T5" fmla="*/ 9 h 120"/>
              <a:gd name="T6" fmla="*/ 0 w 19"/>
              <a:gd name="T7" fmla="*/ 111 h 120"/>
              <a:gd name="T8" fmla="*/ 10 w 19"/>
              <a:gd name="T9" fmla="*/ 120 h 120"/>
              <a:gd name="T10" fmla="*/ 19 w 19"/>
              <a:gd name="T11" fmla="*/ 111 h 120"/>
              <a:gd name="T12" fmla="*/ 19 w 19"/>
              <a:gd name="T13" fmla="*/ 9 h 1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black">
          <a:xfrm>
            <a:off x="6510338" y="2930525"/>
            <a:ext cx="111125" cy="379413"/>
          </a:xfrm>
          <a:custGeom>
            <a:avLst/>
            <a:gdLst>
              <a:gd name="T0" fmla="*/ 19 w 19"/>
              <a:gd name="T1" fmla="*/ 9 h 65"/>
              <a:gd name="T2" fmla="*/ 9 w 19"/>
              <a:gd name="T3" fmla="*/ 0 h 65"/>
              <a:gd name="T4" fmla="*/ 0 w 19"/>
              <a:gd name="T5" fmla="*/ 9 h 65"/>
              <a:gd name="T6" fmla="*/ 0 w 19"/>
              <a:gd name="T7" fmla="*/ 56 h 65"/>
              <a:gd name="T8" fmla="*/ 9 w 19"/>
              <a:gd name="T9" fmla="*/ 65 h 65"/>
              <a:gd name="T10" fmla="*/ 19 w 19"/>
              <a:gd name="T11" fmla="*/ 56 h 65"/>
              <a:gd name="T12" fmla="*/ 19 w 19"/>
              <a:gd name="T13" fmla="*/ 9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black">
          <a:xfrm>
            <a:off x="6811963" y="3082925"/>
            <a:ext cx="115887" cy="227013"/>
          </a:xfrm>
          <a:custGeom>
            <a:avLst/>
            <a:gdLst>
              <a:gd name="T0" fmla="*/ 20 w 20"/>
              <a:gd name="T1" fmla="*/ 10 h 39"/>
              <a:gd name="T2" fmla="*/ 10 w 20"/>
              <a:gd name="T3" fmla="*/ 0 h 39"/>
              <a:gd name="T4" fmla="*/ 0 w 20"/>
              <a:gd name="T5" fmla="*/ 10 h 39"/>
              <a:gd name="T6" fmla="*/ 0 w 20"/>
              <a:gd name="T7" fmla="*/ 30 h 39"/>
              <a:gd name="T8" fmla="*/ 10 w 20"/>
              <a:gd name="T9" fmla="*/ 39 h 39"/>
              <a:gd name="T10" fmla="*/ 20 w 20"/>
              <a:gd name="T11" fmla="*/ 30 h 39"/>
              <a:gd name="T12" fmla="*/ 20 w 20"/>
              <a:gd name="T13" fmla="*/ 10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black">
          <a:xfrm>
            <a:off x="7119938" y="2930525"/>
            <a:ext cx="111125" cy="379413"/>
          </a:xfrm>
          <a:custGeom>
            <a:avLst/>
            <a:gdLst>
              <a:gd name="T0" fmla="*/ 19 w 19"/>
              <a:gd name="T1" fmla="*/ 9 h 65"/>
              <a:gd name="T2" fmla="*/ 10 w 19"/>
              <a:gd name="T3" fmla="*/ 0 h 65"/>
              <a:gd name="T4" fmla="*/ 0 w 19"/>
              <a:gd name="T5" fmla="*/ 9 h 65"/>
              <a:gd name="T6" fmla="*/ 0 w 19"/>
              <a:gd name="T7" fmla="*/ 56 h 65"/>
              <a:gd name="T8" fmla="*/ 10 w 19"/>
              <a:gd name="T9" fmla="*/ 65 h 65"/>
              <a:gd name="T10" fmla="*/ 19 w 19"/>
              <a:gd name="T11" fmla="*/ 56 h 65"/>
              <a:gd name="T12" fmla="*/ 19 w 19"/>
              <a:gd name="T13" fmla="*/ 9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3"/>
          <p:cNvSpPr>
            <a:spLocks/>
          </p:cNvSpPr>
          <p:nvPr/>
        </p:nvSpPr>
        <p:spPr bwMode="black">
          <a:xfrm>
            <a:off x="7427913" y="2720975"/>
            <a:ext cx="111125" cy="698500"/>
          </a:xfrm>
          <a:custGeom>
            <a:avLst/>
            <a:gdLst>
              <a:gd name="T0" fmla="*/ 19 w 19"/>
              <a:gd name="T1" fmla="*/ 9 h 120"/>
              <a:gd name="T2" fmla="*/ 9 w 19"/>
              <a:gd name="T3" fmla="*/ 0 h 120"/>
              <a:gd name="T4" fmla="*/ 0 w 19"/>
              <a:gd name="T5" fmla="*/ 9 h 120"/>
              <a:gd name="T6" fmla="*/ 0 w 19"/>
              <a:gd name="T7" fmla="*/ 111 h 120"/>
              <a:gd name="T8" fmla="*/ 9 w 19"/>
              <a:gd name="T9" fmla="*/ 120 h 120"/>
              <a:gd name="T10" fmla="*/ 19 w 19"/>
              <a:gd name="T11" fmla="*/ 111 h 120"/>
              <a:gd name="T12" fmla="*/ 19 w 19"/>
              <a:gd name="T13" fmla="*/ 9 h 1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black">
          <a:xfrm>
            <a:off x="7729538" y="2930525"/>
            <a:ext cx="111125" cy="379413"/>
          </a:xfrm>
          <a:custGeom>
            <a:avLst/>
            <a:gdLst>
              <a:gd name="T0" fmla="*/ 19 w 19"/>
              <a:gd name="T1" fmla="*/ 9 h 65"/>
              <a:gd name="T2" fmla="*/ 10 w 19"/>
              <a:gd name="T3" fmla="*/ 0 h 65"/>
              <a:gd name="T4" fmla="*/ 0 w 19"/>
              <a:gd name="T5" fmla="*/ 9 h 65"/>
              <a:gd name="T6" fmla="*/ 0 w 19"/>
              <a:gd name="T7" fmla="*/ 56 h 65"/>
              <a:gd name="T8" fmla="*/ 10 w 19"/>
              <a:gd name="T9" fmla="*/ 65 h 65"/>
              <a:gd name="T10" fmla="*/ 19 w 19"/>
              <a:gd name="T11" fmla="*/ 56 h 65"/>
              <a:gd name="T12" fmla="*/ 19 w 19"/>
              <a:gd name="T13" fmla="*/ 9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black">
          <a:xfrm>
            <a:off x="8037513" y="3082925"/>
            <a:ext cx="111125" cy="227013"/>
          </a:xfrm>
          <a:custGeom>
            <a:avLst/>
            <a:gdLst>
              <a:gd name="T0" fmla="*/ 19 w 19"/>
              <a:gd name="T1" fmla="*/ 10 h 39"/>
              <a:gd name="T2" fmla="*/ 9 w 19"/>
              <a:gd name="T3" fmla="*/ 0 h 39"/>
              <a:gd name="T4" fmla="*/ 0 w 19"/>
              <a:gd name="T5" fmla="*/ 10 h 39"/>
              <a:gd name="T6" fmla="*/ 0 w 19"/>
              <a:gd name="T7" fmla="*/ 30 h 39"/>
              <a:gd name="T8" fmla="*/ 9 w 19"/>
              <a:gd name="T9" fmla="*/ 39 h 39"/>
              <a:gd name="T10" fmla="*/ 19 w 19"/>
              <a:gd name="T11" fmla="*/ 30 h 39"/>
              <a:gd name="T12" fmla="*/ 19 w 19"/>
              <a:gd name="T13" fmla="*/ 10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44525" y="3060700"/>
            <a:ext cx="24368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>
                <a:solidFill>
                  <a:srgbClr val="FFFFFF"/>
                </a:solidFill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4165841591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25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7037E-7 L -4.72222E-6 0.09143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6 L 5E-6 0.11157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4.72222E-6 0.09143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2.77778E-6 0.11157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1481E-6 L 5.55556E-7 0.09143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33333E-6 L 4.72222E-6 -0.10764 " pathEditMode="relative" rAng="0" ptsTypes="AA">
                                      <p:cBhvr>
                                        <p:cTn id="51" dur="7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4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33333E-6 L 4.44444E-6 -0.10764 " pathEditMode="relative" rAng="0" ptsTypes="AA">
                                      <p:cBhvr>
                                        <p:cTn id="53" dur="7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4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33333E-6 L -2.22222E-6 -0.10764 " pathEditMode="relative" rAng="0" ptsTypes="AA">
                                      <p:cBhvr>
                                        <p:cTn id="55" dur="7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4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33333E-6 L 1.11111E-6 -0.10764 " pathEditMode="relative" rAng="0" ptsTypes="AA">
                                      <p:cBhvr>
                                        <p:cTn id="57" dur="7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9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5"/>
          <p:cNvSpPr>
            <a:spLocks noChangeArrowheads="1"/>
          </p:cNvSpPr>
          <p:nvPr/>
        </p:nvSpPr>
        <p:spPr bwMode="auto">
          <a:xfrm rot="16200000">
            <a:off x="3200400" y="-1600200"/>
            <a:ext cx="2743200" cy="9144000"/>
          </a:xfrm>
          <a:prstGeom prst="rect">
            <a:avLst/>
          </a:prstGeom>
          <a:solidFill>
            <a:srgbClr val="015F8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025" tIns="36512" rIns="73025" bIns="36512" anchor="ctr"/>
          <a:lstStyle/>
          <a:p>
            <a:endParaRPr lang="en-US"/>
          </a:p>
        </p:txBody>
      </p:sp>
      <p:sp>
        <p:nvSpPr>
          <p:cNvPr id="5" name="Rectangle 332"/>
          <p:cNvSpPr>
            <a:spLocks noChangeArrowheads="1"/>
          </p:cNvSpPr>
          <p:nvPr userDrawn="1"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fld id="{098689DD-02FD-704C-AE81-C1B3CFC27D1B}" type="slidenum">
              <a:rPr lang="en-US" sz="1000" b="0">
                <a:solidFill>
                  <a:srgbClr val="D3D3D3"/>
                </a:solidFill>
              </a:rPr>
              <a:pPr algn="r" defTabSz="814388"/>
              <a:t>‹#›</a:t>
            </a:fld>
            <a:endParaRPr lang="en-US" sz="1000" b="0">
              <a:solidFill>
                <a:srgbClr val="D3D3D3"/>
              </a:solidFill>
            </a:endParaRPr>
          </a:p>
        </p:txBody>
      </p:sp>
      <p:sp>
        <p:nvSpPr>
          <p:cNvPr id="6" name="Rectangle 6315"/>
          <p:cNvSpPr>
            <a:spLocks noChangeArrowheads="1"/>
          </p:cNvSpPr>
          <p:nvPr userDrawn="1"/>
        </p:nvSpPr>
        <p:spPr bwMode="auto">
          <a:xfrm>
            <a:off x="3335338" y="6667500"/>
            <a:ext cx="2473325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defTabSz="814388"/>
            <a:r>
              <a:rPr lang="en-US" sz="700" b="0" dirty="0">
                <a:solidFill>
                  <a:srgbClr val="D3D3D3"/>
                </a:solidFill>
              </a:rPr>
              <a:t>For IEEE </a:t>
            </a:r>
            <a:r>
              <a:rPr lang="en-US" sz="700" b="0" dirty="0" smtClean="0">
                <a:solidFill>
                  <a:srgbClr val="D3D3D3"/>
                </a:solidFill>
              </a:rPr>
              <a:t>802 plenary, San Antonio</a:t>
            </a:r>
            <a:r>
              <a:rPr lang="en-US" sz="700" b="0" baseline="0" dirty="0" smtClean="0">
                <a:solidFill>
                  <a:srgbClr val="D3D3D3"/>
                </a:solidFill>
              </a:rPr>
              <a:t> TX, Nov</a:t>
            </a:r>
            <a:r>
              <a:rPr lang="en-US" sz="700" b="0" dirty="0" smtClean="0">
                <a:solidFill>
                  <a:srgbClr val="D3D3D3"/>
                </a:solidFill>
              </a:rPr>
              <a:t>. </a:t>
            </a:r>
            <a:r>
              <a:rPr lang="en-US" sz="700" b="0" dirty="0">
                <a:solidFill>
                  <a:srgbClr val="D3D3D3"/>
                </a:solidFill>
              </a:rPr>
              <a:t>2012</a:t>
            </a:r>
          </a:p>
        </p:txBody>
      </p:sp>
      <p:sp>
        <p:nvSpPr>
          <p:cNvPr id="369873" name="Rectangle 209"/>
          <p:cNvSpPr>
            <a:spLocks noGrp="1" noChangeArrowheads="1"/>
          </p:cNvSpPr>
          <p:nvPr>
            <p:ph type="ctrTitle"/>
          </p:nvPr>
        </p:nvSpPr>
        <p:spPr bwMode="white">
          <a:xfrm>
            <a:off x="650875" y="2557463"/>
            <a:ext cx="3768725" cy="830262"/>
          </a:xfrm>
          <a:ln/>
        </p:spPr>
        <p:txBody>
          <a:bodyPr anchor="ctr"/>
          <a:lstStyle>
            <a:lvl1pPr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9874" name="Rectangle 210"/>
          <p:cNvSpPr>
            <a:spLocks noGrp="1" noChangeArrowheads="1"/>
          </p:cNvSpPr>
          <p:nvPr>
            <p:ph type="subTitle" idx="1"/>
          </p:nvPr>
        </p:nvSpPr>
        <p:spPr>
          <a:xfrm>
            <a:off x="650875" y="4733925"/>
            <a:ext cx="6940550" cy="419100"/>
          </a:xfrm>
          <a:ln/>
        </p:spPr>
        <p:txBody>
          <a:bodyPr/>
          <a:lstStyle>
            <a:lvl1pPr marL="0" indent="0">
              <a:lnSpc>
                <a:spcPct val="90000"/>
              </a:lnSpc>
              <a:buFont typeface="Wingdings" pitchFamily="2" charset="2"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6315"/>
          <p:cNvSpPr>
            <a:spLocks noChangeArrowheads="1"/>
          </p:cNvSpPr>
          <p:nvPr userDrawn="1"/>
        </p:nvSpPr>
        <p:spPr bwMode="auto">
          <a:xfrm>
            <a:off x="193675" y="6672263"/>
            <a:ext cx="2473325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algn="l" defTabSz="814388"/>
            <a:r>
              <a:rPr lang="en-US" sz="700" b="0" dirty="0" smtClean="0">
                <a:solidFill>
                  <a:srgbClr val="D3D3D3"/>
                </a:solidFill>
              </a:rPr>
              <a:t>bz-nfinn-pt-to-pt-problem-list-1112-v01.</a:t>
            </a:r>
            <a:r>
              <a:rPr lang="en-US" sz="700" b="0" dirty="0">
                <a:solidFill>
                  <a:srgbClr val="D3D3D3"/>
                </a:solidFill>
              </a:rPr>
              <a:t>ppt</a:t>
            </a:r>
          </a:p>
        </p:txBody>
      </p:sp>
    </p:spTree>
    <p:extLst>
      <p:ext uri="{BB962C8B-B14F-4D97-AF65-F5344CB8AC3E}">
        <p14:creationId xmlns:p14="http://schemas.microsoft.com/office/powerpoint/2010/main" val="4118577068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71715"/>
      </p:ext>
    </p:extLst>
  </p:cSld>
  <p:clrMapOvr>
    <a:masterClrMapping/>
  </p:clrMapOvr>
  <p:transition xmlns:p14="http://schemas.microsoft.com/office/powerpoint/2010/main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188" y="152400"/>
            <a:ext cx="8588375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30188" y="1143000"/>
            <a:ext cx="8550275" cy="513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250825" y="6585906"/>
            <a:ext cx="3421063" cy="175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defTabSz="814388"/>
            <a:r>
              <a:rPr lang="en-US" sz="600" dirty="0" smtClean="0">
                <a:solidFill>
                  <a:srgbClr val="C0C0C0"/>
                </a:solidFill>
              </a:rPr>
              <a:t>bz-nfinn-soln-station-subset-0113-</a:t>
            </a:r>
            <a:r>
              <a:rPr lang="en-US" sz="600" dirty="0" smtClean="0">
                <a:solidFill>
                  <a:srgbClr val="C0C0C0"/>
                </a:solidFill>
              </a:rPr>
              <a:t>v02.</a:t>
            </a:r>
            <a:r>
              <a:rPr lang="en-US" sz="600" dirty="0" smtClean="0">
                <a:solidFill>
                  <a:srgbClr val="C0C0C0"/>
                </a:solidFill>
              </a:rPr>
              <a:t>pdf</a:t>
            </a:r>
            <a:endParaRPr lang="en-US" sz="600" dirty="0">
              <a:solidFill>
                <a:srgbClr val="C0C0C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7764463" y="6584950"/>
            <a:ext cx="811212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r>
              <a:rPr lang="en-US" sz="600">
                <a:solidFill>
                  <a:srgbClr val="C0C0C0"/>
                </a:solidFill>
              </a:rPr>
              <a:t>Cisco Confidential</a:t>
            </a: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ltGray">
          <a:xfrm>
            <a:off x="8640763" y="6580188"/>
            <a:ext cx="260350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fld id="{B4D9F18A-48EB-C540-A79C-A25368CCD93F}" type="slidenum">
              <a:rPr lang="en-US" sz="600">
                <a:solidFill>
                  <a:srgbClr val="C0C0C0"/>
                </a:solidFill>
              </a:rPr>
              <a:pPr algn="r" defTabSz="814388"/>
              <a:t>‹#›</a:t>
            </a:fld>
            <a:endParaRPr lang="en-US" sz="600">
              <a:solidFill>
                <a:srgbClr val="C0C0C0"/>
              </a:solidFill>
            </a:endParaRPr>
          </a:p>
        </p:txBody>
      </p:sp>
      <p:pic>
        <p:nvPicPr>
          <p:cNvPr id="1031" name="Picture 12" descr="bottom bar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6378575"/>
            <a:ext cx="847725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1" r:id="rId3"/>
    <p:sldLayoutId id="2147483942" r:id="rId4"/>
    <p:sldLayoutId id="2147483945" r:id="rId5"/>
    <p:sldLayoutId id="2147483947" r:id="rId6"/>
    <p:sldLayoutId id="2147483948" r:id="rId7"/>
  </p:sldLayoutIdLst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lang="en-US" sz="3600" kern="1200" dirty="0">
          <a:gradFill>
            <a:gsLst>
              <a:gs pos="0">
                <a:schemeClr val="tx1"/>
              </a:gs>
              <a:gs pos="44000">
                <a:srgbClr val="01BBBB"/>
              </a:gs>
              <a:gs pos="100000">
                <a:schemeClr val="accent4"/>
              </a:gs>
            </a:gsLst>
            <a:lin ang="4800000" scaled="0"/>
          </a:gra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5000"/>
        </a:lnSpc>
        <a:spcBef>
          <a:spcPts val="1438"/>
        </a:spcBef>
        <a:spcAft>
          <a:spcPct val="0"/>
        </a:spcAft>
        <a:buClr>
          <a:schemeClr val="tx2"/>
        </a:buClr>
        <a:buSzPct val="90000"/>
        <a:buFont typeface="Arial" charset="0"/>
        <a:buChar char="•"/>
        <a:defRPr lang="en-US" sz="2000" kern="1200" dirty="0">
          <a:solidFill>
            <a:srgbClr val="546568"/>
          </a:solidFill>
          <a:latin typeface="+mj-lt"/>
          <a:ea typeface="ＭＳ Ｐゴシック" charset="0"/>
          <a:cs typeface="ＭＳ Ｐゴシック" charset="0"/>
        </a:defRPr>
      </a:lvl1pPr>
      <a:lvl2pPr marL="692150" indent="-285750" algn="l" rtl="0" eaLnBrk="1" fontAlgn="base" hangingPunct="1">
        <a:lnSpc>
          <a:spcPct val="95000"/>
        </a:lnSpc>
        <a:spcBef>
          <a:spcPts val="838"/>
        </a:spcBef>
        <a:spcAft>
          <a:spcPct val="0"/>
        </a:spcAft>
        <a:buClr>
          <a:schemeClr val="tx2"/>
        </a:buClr>
        <a:buFont typeface="Wingdings" charset="0"/>
        <a:buChar char="Ø"/>
        <a:defRPr lang="en-US" kern="1200" dirty="0">
          <a:solidFill>
            <a:srgbClr val="546568"/>
          </a:solidFill>
          <a:latin typeface="+mj-lt"/>
          <a:ea typeface="ＭＳ Ｐゴシック" charset="0"/>
          <a:cs typeface="+mn-cs"/>
        </a:defRPr>
      </a:lvl2pPr>
      <a:lvl3pPr marL="854075" indent="-285750" algn="l" rtl="0" eaLnBrk="1" fontAlgn="base" hangingPunct="1">
        <a:lnSpc>
          <a:spcPct val="95000"/>
        </a:lnSpc>
        <a:spcBef>
          <a:spcPts val="838"/>
        </a:spcBef>
        <a:spcAft>
          <a:spcPct val="0"/>
        </a:spcAft>
        <a:buFont typeface="Courier New" charset="0"/>
        <a:buChar char="o"/>
        <a:defRPr lang="en-US" sz="1600" kern="1200" dirty="0">
          <a:solidFill>
            <a:srgbClr val="546568"/>
          </a:solidFill>
          <a:latin typeface="+mj-lt"/>
          <a:ea typeface="ＭＳ Ｐゴシック" charset="0"/>
          <a:cs typeface="+mn-cs"/>
        </a:defRPr>
      </a:lvl3pPr>
      <a:lvl4pPr marL="974725" indent="-285750" algn="l" rtl="0" eaLnBrk="1" fontAlgn="base" hangingPunct="1">
        <a:lnSpc>
          <a:spcPct val="95000"/>
        </a:lnSpc>
        <a:spcBef>
          <a:spcPts val="838"/>
        </a:spcBef>
        <a:spcAft>
          <a:spcPct val="0"/>
        </a:spcAft>
        <a:buFont typeface="Courier New" charset="0"/>
        <a:buChar char="o"/>
        <a:defRPr lang="en-US" sz="1400" kern="1200" dirty="0">
          <a:solidFill>
            <a:srgbClr val="546568"/>
          </a:solidFill>
          <a:latin typeface="+mj-lt"/>
          <a:ea typeface="ＭＳ Ｐゴシック" charset="0"/>
          <a:cs typeface="+mn-cs"/>
        </a:defRPr>
      </a:lvl4pPr>
      <a:lvl5pPr marL="1087438" indent="-285750" algn="l" rtl="0" eaLnBrk="1" fontAlgn="base" hangingPunct="1">
        <a:lnSpc>
          <a:spcPct val="95000"/>
        </a:lnSpc>
        <a:spcBef>
          <a:spcPts val="838"/>
        </a:spcBef>
        <a:spcAft>
          <a:spcPct val="0"/>
        </a:spcAft>
        <a:buFont typeface="Courier New" charset="0"/>
        <a:buChar char="o"/>
        <a:defRPr lang="en-US" sz="1400" kern="1200" dirty="0">
          <a:solidFill>
            <a:srgbClr val="546568"/>
          </a:solidFill>
          <a:latin typeface="+mj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ieee802.org/1/files/public/docs2012/bz-nfinn-soln-station-subset-0113-v01.pdf" TargetMode="External"/><Relationship Id="rId3" Type="http://schemas.openxmlformats.org/officeDocument/2006/relationships/hyperlink" Target="http://www.ieee802.org/1/files/public/docs2012/bz-nfinn-pt-to-pt-problem-list-1112-v02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663" y="1236663"/>
            <a:ext cx="8112125" cy="29194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Solutions for P802.1Qbz / P802.11ak:</a:t>
            </a:r>
            <a:b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mtClean="0">
                <a:latin typeface="Arial" charset="0"/>
                <a:ea typeface="ヒラギノ角ゴ Pro W3" charset="0"/>
                <a:cs typeface="ヒラギノ角ゴ Pro W3" charset="0"/>
              </a:rPr>
              <a:t>Station subset issue</a:t>
            </a:r>
            <a:endParaRPr sz="2000" spc="0" dirty="0"/>
          </a:p>
        </p:txBody>
      </p:sp>
      <p:sp>
        <p:nvSpPr>
          <p:cNvPr id="5122" name="Subtitle 4"/>
          <p:cNvSpPr>
            <a:spLocks noGrp="1"/>
          </p:cNvSpPr>
          <p:nvPr>
            <p:ph type="subTitle" idx="1"/>
          </p:nvPr>
        </p:nvSpPr>
        <p:spPr>
          <a:xfrm>
            <a:off x="236538" y="4464050"/>
            <a:ext cx="8112125" cy="3841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Norman Finn</a:t>
            </a:r>
            <a:endParaRPr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Content Placeholder 6"/>
          <p:cNvSpPr>
            <a:spLocks noGrp="1"/>
          </p:cNvSpPr>
          <p:nvPr>
            <p:ph type="body" sz="quarter" idx="10"/>
          </p:nvPr>
        </p:nvSpPr>
        <p:spPr>
          <a:xfrm>
            <a:off x="236538" y="4768850"/>
            <a:ext cx="8097837" cy="3841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January, 2013</a:t>
            </a:r>
            <a:endParaRPr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4" name="Content Placeholder 7"/>
          <p:cNvSpPr>
            <a:spLocks noGrp="1"/>
          </p:cNvSpPr>
          <p:nvPr>
            <p:ph type="body" sz="quarter" idx="11"/>
          </p:nvPr>
        </p:nvSpPr>
        <p:spPr>
          <a:xfrm>
            <a:off x="236538" y="5232400"/>
            <a:ext cx="8112125" cy="38417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Version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endParaRPr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either alternative, 2 issues to settle: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AP and its attached stations have to agree on what </a:t>
            </a:r>
            <a:r>
              <a:rPr lang="en-US" dirty="0" smtClean="0"/>
              <a:t>to use for the multicast Receiver (four-address alternative) or Receiver/Destination (A-MSDU alternative) addresses.</a:t>
            </a:r>
          </a:p>
          <a:p>
            <a:r>
              <a:rPr lang="en-US" dirty="0" smtClean="0"/>
              <a:t>We have to make sure that existing non-AP stations will not do the wrong thing when they receive frames containing multicast Receiver addresses that are not the broadcast address.</a:t>
            </a:r>
          </a:p>
        </p:txBody>
      </p:sp>
    </p:spTree>
    <p:extLst>
      <p:ext uri="{BB962C8B-B14F-4D97-AF65-F5344CB8AC3E}">
        <p14:creationId xmlns:p14="http://schemas.microsoft.com/office/powerpoint/2010/main" val="2753754577"/>
      </p:ext>
    </p:extLst>
  </p:cSld>
  <p:clrMapOvr>
    <a:masterClrMapping/>
  </p:clrMapOvr>
  <p:transition xmlns:p14="http://schemas.microsoft.com/office/powerpoint/2010/main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Receiver multicast addresses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There is a protocol described in IEEE </a:t>
            </a:r>
            <a:r>
              <a:rPr lang="en-US" dirty="0" err="1" smtClean="0"/>
              <a:t>Std</a:t>
            </a:r>
            <a:r>
              <a:rPr lang="en-US" dirty="0" smtClean="0"/>
              <a:t> 802.1BR for distributing a mapping between multicast MAC addresses and a list of delivery ports (e.g. for non-AP stations S1, S2, …):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Distributing the vectors has problems with delays that are similar to the delay problems when distributing MAC address mappings in the proposal by </a:t>
            </a:r>
            <a:r>
              <a:rPr lang="en-US" dirty="0" err="1" smtClean="0"/>
              <a:t>Zhuang</a:t>
            </a:r>
            <a:r>
              <a:rPr lang="en-US" dirty="0" smtClean="0"/>
              <a:t> and Wang (document 12-1449).</a:t>
            </a:r>
          </a:p>
          <a:p>
            <a:r>
              <a:rPr lang="en-US" dirty="0" smtClean="0"/>
              <a:t>These problems can be minimized by suitable rules regarding what kinds of changes can be made to the vector list.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942025"/>
              </p:ext>
            </p:extLst>
          </p:nvPr>
        </p:nvGraphicFramePr>
        <p:xfrm>
          <a:off x="1066800" y="2324100"/>
          <a:ext cx="70104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861"/>
                <a:gridCol w="566497"/>
                <a:gridCol w="566497"/>
                <a:gridCol w="566497"/>
                <a:gridCol w="566497"/>
                <a:gridCol w="566497"/>
                <a:gridCol w="495685"/>
                <a:gridCol w="495685"/>
                <a:gridCol w="4956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 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01-80-C2-XX-00-01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01-80-C2-XX-00-05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01-80-C2-XX-00-12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892709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non-AP stations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One easy solution, very similar to what is often done, today:</a:t>
            </a:r>
          </a:p>
          <a:p>
            <a:r>
              <a:rPr lang="en-US" dirty="0" smtClean="0"/>
              <a:t>Non-AP stations that expect frames without a VLAN tag, and that do not understand multicast Receiver addresses, use different SSIDs, one per VLAN.</a:t>
            </a:r>
          </a:p>
          <a:p>
            <a:r>
              <a:rPr lang="en-US" dirty="0" smtClean="0"/>
              <a:t>Non-AP stations that understand VLAN tags, but do not understand the new multicast Receiver addresses, can all go on one SSID, different from the above (but could use the above SSIDs.</a:t>
            </a:r>
          </a:p>
          <a:p>
            <a:r>
              <a:rPr lang="en-US" dirty="0" smtClean="0"/>
              <a:t>New non-AP stations that understand multicast Receiver addresses, whether bridges or not, must go on one SSID, different from all of the above.</a:t>
            </a:r>
          </a:p>
          <a:p>
            <a:r>
              <a:rPr lang="en-US" dirty="0" smtClean="0"/>
              <a:t>Some day, when all stations understand multicast Receiver addresses, only the last SSID is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584645"/>
      </p:ext>
    </p:extLst>
  </p:cSld>
  <p:clrMapOvr>
    <a:masterClrMapping/>
  </p:clrMapOvr>
  <p:transition xmlns:p14="http://schemas.microsoft.com/office/powerpoint/2010/main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Free Lunch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It was mentioned in the architecture solutions deck (see references) that bridging makes no demands on an AP for behaviors not already exhibited by many APs.</a:t>
            </a:r>
          </a:p>
          <a:p>
            <a:r>
              <a:rPr lang="en-US" dirty="0"/>
              <a:t>The use of multicast Receiver addresses </a:t>
            </a:r>
            <a:r>
              <a:rPr lang="en-US" b="1" dirty="0">
                <a:solidFill>
                  <a:schemeClr val="accent6"/>
                </a:solidFill>
              </a:rPr>
              <a:t>does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/>
              <a:t>introduce a new behavior.</a:t>
            </a:r>
          </a:p>
          <a:p>
            <a:r>
              <a:rPr lang="en-US" dirty="0"/>
              <a:t>Before, the AP used destination MAC address and VLAN ID to select the security association on which to transmit a frame.</a:t>
            </a:r>
          </a:p>
          <a:p>
            <a:r>
              <a:rPr lang="en-US" dirty="0" smtClean="0"/>
              <a:t>Now, the AP must do the above, but must </a:t>
            </a:r>
            <a:r>
              <a:rPr lang="en-US" b="1" dirty="0" smtClean="0">
                <a:solidFill>
                  <a:srgbClr val="652D89"/>
                </a:solidFill>
              </a:rPr>
              <a:t>also </a:t>
            </a:r>
            <a:r>
              <a:rPr lang="en-US" dirty="0" smtClean="0"/>
              <a:t>use that information, plus the ingress port (security association ID), in order to select the Receiver MAC address.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695438"/>
      </p:ext>
    </p:extLst>
  </p:cSld>
  <p:clrMapOvr>
    <a:masterClrMapping/>
  </p:clrMapOvr>
  <p:transition xmlns:p14="http://schemas.microsoft.com/office/powerpoint/2010/main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Details: vector distribution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951624"/>
      </p:ext>
    </p:extLst>
  </p:cSld>
  <p:clrMapOvr>
    <a:masterClrMapping/>
  </p:clrMapOvr>
  <p:transition xmlns:p14="http://schemas.microsoft.com/office/powerpoint/2010/main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Multicast vector distribution rules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AP generates and maintains a list of addresses and distribution vectors as shown in the table, above.</a:t>
            </a:r>
          </a:p>
          <a:p>
            <a:r>
              <a:rPr lang="en-US" dirty="0" smtClean="0"/>
              <a:t>Each non-AP station maintains only a vector with one bit per multicast Receiver address (they are all in a relatively small range), stating whether that station accepts frames with that address, or not.  Bits for unknown addresses are 0.  It does not bother to remember the vectors.</a:t>
            </a:r>
          </a:p>
          <a:p>
            <a:r>
              <a:rPr lang="en-US" dirty="0" smtClean="0"/>
              <a:t>When a vector is created, changed, or deleted, the AP sends messages to update the stations as necessary, and retransmits as necessary, until all notified stations have acknowledged the update.</a:t>
            </a:r>
          </a:p>
          <a:p>
            <a:r>
              <a:rPr lang="en-US" dirty="0" smtClean="0"/>
              <a:t>A vector can be used by the AP before the acknowledgements are received (or even before the notifications are sent), due to these rules:</a:t>
            </a:r>
          </a:p>
          <a:p>
            <a:pPr lvl="1"/>
            <a:r>
              <a:rPr lang="en-US" dirty="0" smtClean="0"/>
              <a:t>A station can be added, but never removed, from an existing address’s vector.</a:t>
            </a:r>
          </a:p>
          <a:p>
            <a:pPr lvl="1"/>
            <a:r>
              <a:rPr lang="en-US" dirty="0" smtClean="0"/>
              <a:t>A vector can be deleted, and after all ACKs are received, the address can be redefined with any value.</a:t>
            </a:r>
          </a:p>
          <a:p>
            <a:r>
              <a:rPr lang="en-US" dirty="0" smtClean="0"/>
              <a:t>With these rules, when the vectors change, extra frames will likely be discarded, but none will be relayed when they should not be.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628105"/>
      </p:ext>
    </p:extLst>
  </p:cSld>
  <p:clrMapOvr>
    <a:masterClrMapping/>
  </p:clrMapOvr>
  <p:transition xmlns:p14="http://schemas.microsoft.com/office/powerpoint/2010/main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ヒラギノ角ゴ Pro W3" charset="0"/>
                <a:cs typeface="ヒラギノ角ゴ Pro W3" charset="0"/>
              </a:rPr>
              <a:t>Introduction</a:t>
            </a: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230188" y="1143000"/>
            <a:ext cx="8550275" cy="513715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charset="0"/>
                <a:ea typeface="ヒラギノ角ゴ Pro W3" charset="0"/>
                <a:cs typeface="ヒラギノ角ゴ Pro W3" charset="0"/>
              </a:rPr>
              <a:t>This presentation is available </a:t>
            </a:r>
            <a:r>
              <a:rPr lang="en-US" sz="2400" dirty="0" smtClean="0">
                <a:latin typeface="Arial" charset="0"/>
                <a:ea typeface="ヒラギノ角ゴ Pro W3" charset="0"/>
                <a:cs typeface="ヒラギノ角ゴ Pro W3" charset="0"/>
              </a:rPr>
              <a:t>at:</a:t>
            </a:r>
            <a:br>
              <a:rPr lang="en-US" sz="2400" dirty="0" smtClean="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2400" dirty="0" smtClean="0">
                <a:latin typeface="Arial" charset="0"/>
                <a:ea typeface="ヒラギノ角ゴ Pro W3" charset="0"/>
                <a:cs typeface="ヒラギノ角ゴ Pro W3" charset="0"/>
                <a:hlinkClick r:id="rId2"/>
              </a:rPr>
              <a:t>http://www.ieee802.org/1/files/public/docs2012/bz-nfinn-soln-station-subset-0113-v01.pdf</a:t>
            </a:r>
            <a:endParaRPr lang="en-US" sz="2400" dirty="0" smtClean="0">
              <a:latin typeface="Arial" charset="0"/>
              <a:ea typeface="ヒラギノ角ゴ Pro W3" charset="0"/>
              <a:cs typeface="ヒラギノ角ゴ Pro W3" charset="0"/>
            </a:endParaRPr>
          </a:p>
          <a:p>
            <a:r>
              <a:rPr lang="en-US" sz="2400" dirty="0" smtClean="0">
                <a:latin typeface="Arial" charset="0"/>
                <a:ea typeface="ヒラギノ角ゴ Pro W3" charset="0"/>
                <a:cs typeface="ヒラギノ角ゴ Pro W3" charset="0"/>
              </a:rPr>
              <a:t>It attempts to answer one of the questions raised by: </a:t>
            </a:r>
            <a:r>
              <a:rPr lang="en-US" sz="2400" dirty="0" smtClean="0">
                <a:solidFill>
                  <a:srgbClr val="000000"/>
                </a:solidFill>
                <a:latin typeface="Lucida Grande" charset="0"/>
                <a:ea typeface="ヒラギノ角ゴ Pro W3" charset="0"/>
                <a:cs typeface="Lucida Grande" charset="0"/>
                <a:hlinkClick r:id="rId3"/>
              </a:rPr>
              <a:t>http://www.ieee802.org/1/files/public/docs2012/bz-nfinn-pt-to-pt-problem-list-1112-v02.pdf</a:t>
            </a:r>
            <a:endParaRPr lang="en-US" sz="2400" dirty="0" smtClean="0">
              <a:solidFill>
                <a:srgbClr val="000000"/>
              </a:solidFill>
              <a:latin typeface="Lucida Grande" charset="0"/>
              <a:ea typeface="ヒラギノ角ゴ Pro W3" charset="0"/>
              <a:cs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721338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 subset problem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AP sends the “same” multicast from X to stations behind station/bridges A through E.</a:t>
            </a:r>
          </a:p>
          <a:p>
            <a:r>
              <a:rPr lang="en-US" dirty="0" smtClean="0"/>
              <a:t>But, tagging differences and VLAN translations result in three different resultant frames, and at least three transmissions: VID 6 (A and B), VID 7 (C), and untagged (D and E).</a:t>
            </a:r>
          </a:p>
          <a:p>
            <a:r>
              <a:rPr lang="en-US" dirty="0" smtClean="0"/>
              <a:t>How do we send each one to the right subset of stations?</a:t>
            </a:r>
            <a:endParaRPr lang="en-US" dirty="0"/>
          </a:p>
        </p:txBody>
      </p:sp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4162458" y="4267200"/>
            <a:ext cx="738185" cy="396875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dirty="0" smtClean="0"/>
              <a:t>AP/B</a:t>
            </a:r>
            <a:endParaRPr lang="en-US" dirty="0"/>
          </a:p>
        </p:txBody>
      </p:sp>
      <p:cxnSp>
        <p:nvCxnSpPr>
          <p:cNvPr id="5" name="Straight Connector 60"/>
          <p:cNvCxnSpPr>
            <a:cxnSpLocks noChangeShapeType="1"/>
            <a:stCxn id="16" idx="7"/>
          </p:cNvCxnSpPr>
          <p:nvPr/>
        </p:nvCxnSpPr>
        <p:spPr bwMode="auto">
          <a:xfrm flipV="1">
            <a:off x="3942344" y="4664075"/>
            <a:ext cx="339174" cy="48023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64"/>
          <p:cNvCxnSpPr>
            <a:cxnSpLocks noChangeShapeType="1"/>
            <a:endCxn id="4" idx="2"/>
          </p:cNvCxnSpPr>
          <p:nvPr/>
        </p:nvCxnSpPr>
        <p:spPr bwMode="auto">
          <a:xfrm flipH="1" flipV="1">
            <a:off x="4531551" y="4664075"/>
            <a:ext cx="194470" cy="40957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3329018" y="5672138"/>
            <a:ext cx="287338" cy="2889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3976718" y="5853113"/>
            <a:ext cx="287338" cy="28733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4121181" y="5421313"/>
            <a:ext cx="287337" cy="28733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4900643" y="5683250"/>
            <a:ext cx="288925" cy="2889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1000"/>
          </a:p>
        </p:txBody>
      </p:sp>
      <p:cxnSp>
        <p:nvCxnSpPr>
          <p:cNvPr id="11" name="Straight Connector 13"/>
          <p:cNvCxnSpPr>
            <a:cxnSpLocks noChangeShapeType="1"/>
            <a:endCxn id="7" idx="7"/>
          </p:cNvCxnSpPr>
          <p:nvPr/>
        </p:nvCxnSpPr>
        <p:spPr bwMode="auto">
          <a:xfrm rot="5400000">
            <a:off x="3484594" y="5432425"/>
            <a:ext cx="373062" cy="192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9"/>
          <p:cNvCxnSpPr>
            <a:cxnSpLocks noChangeShapeType="1"/>
            <a:stCxn id="18" idx="3"/>
            <a:endCxn id="9" idx="7"/>
          </p:cNvCxnSpPr>
          <p:nvPr/>
        </p:nvCxnSpPr>
        <p:spPr bwMode="auto">
          <a:xfrm flipH="1">
            <a:off x="4366438" y="5320263"/>
            <a:ext cx="257198" cy="14313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21"/>
          <p:cNvCxnSpPr>
            <a:cxnSpLocks noChangeShapeType="1"/>
            <a:stCxn id="10" idx="1"/>
            <a:endCxn id="9" idx="5"/>
          </p:cNvCxnSpPr>
          <p:nvPr/>
        </p:nvCxnSpPr>
        <p:spPr bwMode="auto">
          <a:xfrm rot="16200000" flipV="1">
            <a:off x="4625212" y="5407819"/>
            <a:ext cx="60325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23"/>
          <p:cNvCxnSpPr>
            <a:cxnSpLocks noChangeShapeType="1"/>
            <a:stCxn id="9" idx="3"/>
            <a:endCxn id="8" idx="0"/>
          </p:cNvCxnSpPr>
          <p:nvPr/>
        </p:nvCxnSpPr>
        <p:spPr bwMode="auto">
          <a:xfrm rot="5400000">
            <a:off x="4048950" y="5739606"/>
            <a:ext cx="185738" cy="41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86"/>
          <p:cNvCxnSpPr>
            <a:cxnSpLocks noChangeShapeType="1"/>
            <a:stCxn id="10" idx="7"/>
          </p:cNvCxnSpPr>
          <p:nvPr/>
        </p:nvCxnSpPr>
        <p:spPr bwMode="auto">
          <a:xfrm flipV="1">
            <a:off x="5147256" y="5378451"/>
            <a:ext cx="139150" cy="34711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3"/>
          <p:cNvSpPr>
            <a:spLocks noChangeArrowheads="1"/>
          </p:cNvSpPr>
          <p:nvPr/>
        </p:nvSpPr>
        <p:spPr bwMode="auto">
          <a:xfrm>
            <a:off x="3695731" y="5102225"/>
            <a:ext cx="288925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7" name="Oval 3"/>
          <p:cNvSpPr>
            <a:spLocks noChangeArrowheads="1"/>
          </p:cNvSpPr>
          <p:nvPr/>
        </p:nvSpPr>
        <p:spPr bwMode="auto">
          <a:xfrm>
            <a:off x="3633818" y="5078413"/>
            <a:ext cx="288925" cy="2873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Oval 4"/>
          <p:cNvSpPr>
            <a:spLocks noChangeArrowheads="1"/>
          </p:cNvSpPr>
          <p:nvPr/>
        </p:nvSpPr>
        <p:spPr bwMode="auto">
          <a:xfrm>
            <a:off x="4581556" y="5073650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9" name="Oval 4"/>
          <p:cNvSpPr>
            <a:spLocks noChangeArrowheads="1"/>
          </p:cNvSpPr>
          <p:nvPr/>
        </p:nvSpPr>
        <p:spPr bwMode="auto">
          <a:xfrm>
            <a:off x="4519643" y="5049838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22" name="Straight Connector 31"/>
          <p:cNvCxnSpPr>
            <a:cxnSpLocks noChangeShapeType="1"/>
          </p:cNvCxnSpPr>
          <p:nvPr/>
        </p:nvCxnSpPr>
        <p:spPr bwMode="auto">
          <a:xfrm flipH="1">
            <a:off x="3920211" y="4616450"/>
            <a:ext cx="218432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32"/>
          <p:cNvCxnSpPr>
            <a:cxnSpLocks noChangeShapeType="1"/>
          </p:cNvCxnSpPr>
          <p:nvPr/>
        </p:nvCxnSpPr>
        <p:spPr bwMode="auto">
          <a:xfrm rot="16200000" flipH="1">
            <a:off x="4252943" y="4730750"/>
            <a:ext cx="457200" cy="76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64"/>
          <p:cNvCxnSpPr>
            <a:cxnSpLocks noChangeShapeType="1"/>
          </p:cNvCxnSpPr>
          <p:nvPr/>
        </p:nvCxnSpPr>
        <p:spPr bwMode="auto">
          <a:xfrm rot="16200000" flipV="1">
            <a:off x="4866512" y="4650581"/>
            <a:ext cx="377825" cy="461963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Oval 4"/>
          <p:cNvSpPr>
            <a:spLocks noChangeArrowheads="1"/>
          </p:cNvSpPr>
          <p:nvPr/>
        </p:nvSpPr>
        <p:spPr bwMode="auto">
          <a:xfrm>
            <a:off x="5146706" y="5073650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7" name="Oval 4"/>
          <p:cNvSpPr>
            <a:spLocks noChangeArrowheads="1"/>
          </p:cNvSpPr>
          <p:nvPr/>
        </p:nvSpPr>
        <p:spPr bwMode="auto">
          <a:xfrm>
            <a:off x="5084793" y="5049838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29" name="Straight Connector 13"/>
          <p:cNvCxnSpPr>
            <a:cxnSpLocks noChangeShapeType="1"/>
            <a:stCxn id="30" idx="3"/>
            <a:endCxn id="4" idx="0"/>
          </p:cNvCxnSpPr>
          <p:nvPr/>
        </p:nvCxnSpPr>
        <p:spPr bwMode="auto">
          <a:xfrm flipH="1">
            <a:off x="4531551" y="4024863"/>
            <a:ext cx="487372" cy="242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Oval 5"/>
          <p:cNvSpPr>
            <a:spLocks noChangeArrowheads="1"/>
          </p:cNvSpPr>
          <p:nvPr/>
        </p:nvSpPr>
        <p:spPr bwMode="auto">
          <a:xfrm>
            <a:off x="4976843" y="3778250"/>
            <a:ext cx="287338" cy="2889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1" name="TextBox 65"/>
          <p:cNvSpPr txBox="1">
            <a:spLocks noChangeArrowheads="1"/>
          </p:cNvSpPr>
          <p:nvPr/>
        </p:nvSpPr>
        <p:spPr bwMode="auto">
          <a:xfrm>
            <a:off x="4959381" y="3733800"/>
            <a:ext cx="338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1800"/>
              <a:t>X</a:t>
            </a:r>
          </a:p>
        </p:txBody>
      </p:sp>
      <p:cxnSp>
        <p:nvCxnSpPr>
          <p:cNvPr id="32" name="Straight Connector 66"/>
          <p:cNvCxnSpPr>
            <a:cxnSpLocks noChangeShapeType="1"/>
          </p:cNvCxnSpPr>
          <p:nvPr/>
        </p:nvCxnSpPr>
        <p:spPr bwMode="auto">
          <a:xfrm rot="10800000" flipV="1">
            <a:off x="4519643" y="3930650"/>
            <a:ext cx="381000" cy="2286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Oval 4"/>
          <p:cNvSpPr>
            <a:spLocks noChangeArrowheads="1"/>
          </p:cNvSpPr>
          <p:nvPr/>
        </p:nvSpPr>
        <p:spPr bwMode="auto">
          <a:xfrm>
            <a:off x="5727731" y="5086350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5" name="Oval 4"/>
          <p:cNvSpPr>
            <a:spLocks noChangeArrowheads="1"/>
          </p:cNvSpPr>
          <p:nvPr/>
        </p:nvSpPr>
        <p:spPr bwMode="auto">
          <a:xfrm>
            <a:off x="5665818" y="5062538"/>
            <a:ext cx="287338" cy="288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36" name="Straight Connector 64"/>
          <p:cNvCxnSpPr>
            <a:cxnSpLocks noChangeShapeType="1"/>
            <a:stCxn id="34" idx="1"/>
          </p:cNvCxnSpPr>
          <p:nvPr/>
        </p:nvCxnSpPr>
        <p:spPr bwMode="auto">
          <a:xfrm flipH="1" flipV="1">
            <a:off x="4900643" y="4664074"/>
            <a:ext cx="869168" cy="464588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32"/>
          <p:cNvCxnSpPr>
            <a:cxnSpLocks noChangeShapeType="1"/>
          </p:cNvCxnSpPr>
          <p:nvPr/>
        </p:nvCxnSpPr>
        <p:spPr bwMode="auto">
          <a:xfrm>
            <a:off x="4672043" y="4616450"/>
            <a:ext cx="373063" cy="4333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32"/>
          <p:cNvCxnSpPr>
            <a:cxnSpLocks noChangeShapeType="1"/>
          </p:cNvCxnSpPr>
          <p:nvPr/>
        </p:nvCxnSpPr>
        <p:spPr bwMode="auto">
          <a:xfrm>
            <a:off x="4976843" y="4540249"/>
            <a:ext cx="581025" cy="30162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2209800" y="3932616"/>
            <a:ext cx="10569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tagged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with VID</a:t>
            </a:r>
            <a:br>
              <a:rPr lang="en-US" dirty="0" smtClean="0">
                <a:solidFill>
                  <a:srgbClr val="008000"/>
                </a:solidFill>
              </a:rPr>
            </a:br>
            <a:r>
              <a:rPr lang="en-US" dirty="0" smtClean="0">
                <a:solidFill>
                  <a:srgbClr val="008000"/>
                </a:solidFill>
              </a:rPr>
              <a:t>6 or 7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481668" y="4384675"/>
            <a:ext cx="1147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untagged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9" name="Straight Connector 60"/>
          <p:cNvCxnSpPr>
            <a:cxnSpLocks noChangeShapeType="1"/>
            <a:stCxn id="52" idx="7"/>
            <a:endCxn id="4" idx="1"/>
          </p:cNvCxnSpPr>
          <p:nvPr/>
        </p:nvCxnSpPr>
        <p:spPr bwMode="auto">
          <a:xfrm flipV="1">
            <a:off x="3504194" y="4465638"/>
            <a:ext cx="658264" cy="294492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" name="Oval 5"/>
          <p:cNvSpPr>
            <a:spLocks noChangeArrowheads="1"/>
          </p:cNvSpPr>
          <p:nvPr/>
        </p:nvSpPr>
        <p:spPr bwMode="auto">
          <a:xfrm>
            <a:off x="2890868" y="5287963"/>
            <a:ext cx="287338" cy="2889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51" name="Straight Connector 13"/>
          <p:cNvCxnSpPr>
            <a:cxnSpLocks noChangeShapeType="1"/>
            <a:endCxn id="50" idx="7"/>
          </p:cNvCxnSpPr>
          <p:nvPr/>
        </p:nvCxnSpPr>
        <p:spPr bwMode="auto">
          <a:xfrm rot="5400000">
            <a:off x="3046444" y="5048250"/>
            <a:ext cx="373062" cy="192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Oval 3"/>
          <p:cNvSpPr>
            <a:spLocks noChangeArrowheads="1"/>
          </p:cNvSpPr>
          <p:nvPr/>
        </p:nvSpPr>
        <p:spPr bwMode="auto">
          <a:xfrm>
            <a:off x="3257581" y="4718050"/>
            <a:ext cx="288925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53" name="Oval 3"/>
          <p:cNvSpPr>
            <a:spLocks noChangeArrowheads="1"/>
          </p:cNvSpPr>
          <p:nvPr/>
        </p:nvSpPr>
        <p:spPr bwMode="auto">
          <a:xfrm>
            <a:off x="3195668" y="4694238"/>
            <a:ext cx="288925" cy="2873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  <p:txBody>
          <a:bodyPr anchor="ctr"/>
          <a:lstStyle/>
          <a:p>
            <a:r>
              <a:rPr lang="en-US"/>
              <a:t>A</a:t>
            </a:r>
          </a:p>
        </p:txBody>
      </p:sp>
      <p:cxnSp>
        <p:nvCxnSpPr>
          <p:cNvPr id="54" name="Straight Connector 31"/>
          <p:cNvCxnSpPr>
            <a:cxnSpLocks noChangeShapeType="1"/>
          </p:cNvCxnSpPr>
          <p:nvPr/>
        </p:nvCxnSpPr>
        <p:spPr bwMode="auto">
          <a:xfrm flipH="1">
            <a:off x="3482061" y="4384675"/>
            <a:ext cx="502595" cy="228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" name="TextBox 55"/>
          <p:cNvSpPr txBox="1"/>
          <p:nvPr/>
        </p:nvSpPr>
        <p:spPr>
          <a:xfrm>
            <a:off x="3648874" y="408253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6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671612" y="4677547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6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162458" y="485594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7</a:t>
            </a:r>
            <a:endParaRPr lang="en-US" b="1" dirty="0">
              <a:solidFill>
                <a:srgbClr val="008000"/>
              </a:solidFill>
            </a:endParaRPr>
          </a:p>
        </p:txBody>
      </p:sp>
      <p:cxnSp>
        <p:nvCxnSpPr>
          <p:cNvPr id="47" name="Straight Connector 32"/>
          <p:cNvCxnSpPr>
            <a:cxnSpLocks noChangeShapeType="1"/>
          </p:cNvCxnSpPr>
          <p:nvPr/>
        </p:nvCxnSpPr>
        <p:spPr bwMode="auto">
          <a:xfrm flipH="1">
            <a:off x="4806981" y="5576888"/>
            <a:ext cx="61912" cy="2762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315280698"/>
      </p:ext>
    </p:extLst>
  </p:cSld>
  <p:clrMapOvr>
    <a:masterClrMapping/>
  </p:clrMapOvr>
  <p:transition xmlns:p14="http://schemas.microsoft.com/office/powerpoint/2010/main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Alternative 1:</a:t>
            </a:r>
            <a:br>
              <a:rPr lang="en-US" dirty="0" smtClean="0"/>
            </a:br>
            <a:r>
              <a:rPr lang="en-US" dirty="0" smtClean="0"/>
              <a:t>Four address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599222"/>
      </p:ext>
    </p:extLst>
  </p:cSld>
  <p:clrMapOvr>
    <a:masterClrMapping/>
  </p:clrMapOvr>
  <p:transition xmlns:p14="http://schemas.microsoft.com/office/powerpoint/2010/main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1: Four address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802.11 defines four addresses for every frame:</a:t>
            </a:r>
          </a:p>
          <a:p>
            <a:pPr lvl="1"/>
            <a:r>
              <a:rPr lang="en-US" sz="2000" b="1" dirty="0" smtClean="0">
                <a:solidFill>
                  <a:srgbClr val="652D89"/>
                </a:solidFill>
              </a:rPr>
              <a:t>Receiver</a:t>
            </a:r>
            <a:r>
              <a:rPr lang="en-US" sz="2000" dirty="0" smtClean="0">
                <a:solidFill>
                  <a:srgbClr val="652D89"/>
                </a:solidFill>
              </a:rPr>
              <a:t> </a:t>
            </a:r>
            <a:r>
              <a:rPr lang="en-US" sz="2000" dirty="0" smtClean="0"/>
              <a:t>Address: Which station(s) (AP or non-AP) should receive frame.</a:t>
            </a:r>
          </a:p>
          <a:p>
            <a:pPr lvl="1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Destination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smtClean="0"/>
              <a:t>Address: Destination address in original MAC service request.</a:t>
            </a:r>
          </a:p>
          <a:p>
            <a:pPr lvl="1"/>
            <a:r>
              <a:rPr lang="en-US" sz="2000" b="1" dirty="0" smtClean="0">
                <a:solidFill>
                  <a:srgbClr val="0071A0"/>
                </a:solidFill>
              </a:rPr>
              <a:t>Source</a:t>
            </a:r>
            <a:r>
              <a:rPr lang="en-US" sz="2000" dirty="0" smtClean="0"/>
              <a:t> Address: Source </a:t>
            </a:r>
            <a:r>
              <a:rPr lang="en-US" sz="2000" dirty="0"/>
              <a:t>address in original MAC service request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b="1" dirty="0" smtClean="0">
                <a:solidFill>
                  <a:schemeClr val="accent6"/>
                </a:solidFill>
              </a:rPr>
              <a:t>Transmitter</a:t>
            </a:r>
            <a:r>
              <a:rPr lang="en-US" sz="2000" dirty="0" smtClean="0">
                <a:solidFill>
                  <a:schemeClr val="accent6"/>
                </a:solidFill>
              </a:rPr>
              <a:t> </a:t>
            </a:r>
            <a:r>
              <a:rPr lang="en-US" sz="2000" dirty="0" smtClean="0"/>
              <a:t>Address: Which station (AP or non-AP) that transmitted frame.</a:t>
            </a:r>
          </a:p>
          <a:p>
            <a:r>
              <a:rPr lang="en-US" sz="2400" dirty="0" smtClean="0"/>
              <a:t>Typically, AP and non-AP stations use only three addresses per frame, by using formats that combine two addresses into a single 6-byte field:</a:t>
            </a:r>
          </a:p>
          <a:p>
            <a:pPr lvl="1"/>
            <a:r>
              <a:rPr lang="en-US" sz="2000" dirty="0" smtClean="0"/>
              <a:t>UP TO AP: Receiver (the AP), Destination, Source = Transmitter (non-AP).</a:t>
            </a:r>
          </a:p>
          <a:p>
            <a:pPr lvl="1"/>
            <a:r>
              <a:rPr lang="en-US" sz="2000" dirty="0" smtClean="0"/>
              <a:t>FROM AP: Receiver = Destination (non-AP), Source, Transmitter (the AP).</a:t>
            </a:r>
          </a:p>
          <a:p>
            <a:pPr lvl="1"/>
            <a:r>
              <a:rPr lang="en-US" sz="2000" dirty="0" smtClean="0"/>
              <a:t>Which, of course, is the root of the “reflection” problem.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2046007"/>
      </p:ext>
    </p:extLst>
  </p:cSld>
  <p:clrMapOvr>
    <a:masterClrMapping/>
  </p:clrMapOvr>
  <p:transition xmlns:p14="http://schemas.microsoft.com/office/powerpoint/2010/main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 use all four addresses!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52D89"/>
                </a:solidFill>
              </a:rPr>
              <a:t>If you simply use all four addresses for exactly the purpose described in 802.11, this problem can be solved.</a:t>
            </a:r>
          </a:p>
          <a:p>
            <a:r>
              <a:rPr lang="en-US" dirty="0" smtClean="0"/>
              <a:t>The key is the definition of the Receiver address:</a:t>
            </a:r>
          </a:p>
          <a:p>
            <a:pPr lvl="1"/>
            <a:r>
              <a:rPr lang="en-US" b="1" dirty="0">
                <a:solidFill>
                  <a:srgbClr val="652D89"/>
                </a:solidFill>
              </a:rPr>
              <a:t>Receiver</a:t>
            </a:r>
            <a:r>
              <a:rPr lang="en-US" dirty="0">
                <a:solidFill>
                  <a:srgbClr val="652D89"/>
                </a:solidFill>
              </a:rPr>
              <a:t> </a:t>
            </a:r>
            <a:r>
              <a:rPr lang="en-US" dirty="0"/>
              <a:t>Address: Which station(s</a:t>
            </a:r>
            <a:r>
              <a:rPr lang="en-US" dirty="0" smtClean="0"/>
              <a:t>) </a:t>
            </a:r>
            <a:r>
              <a:rPr lang="en-US" dirty="0"/>
              <a:t>should receive </a:t>
            </a:r>
            <a:r>
              <a:rPr lang="en-US" dirty="0" smtClean="0"/>
              <a:t>frame</a:t>
            </a:r>
            <a:r>
              <a:rPr lang="en-US" dirty="0"/>
              <a:t>,</a:t>
            </a:r>
            <a:endParaRPr lang="en-US" dirty="0" smtClean="0"/>
          </a:p>
          <a:p>
            <a:r>
              <a:rPr lang="en-US" dirty="0" smtClean="0"/>
              <a:t>And to notice that the Receiver Address can be a </a:t>
            </a:r>
            <a:r>
              <a:rPr lang="en-US" b="1" dirty="0" smtClean="0">
                <a:solidFill>
                  <a:srgbClr val="652D89"/>
                </a:solidFill>
              </a:rPr>
              <a:t>multicast address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Each non-AP (or AP) station attached to the transmitting AP “subscribes to” (accepts frames containing) some multicast Receiver Addresses (the right ones) and discards frames with other multicast Receiver Addresses (the wrong ones).</a:t>
            </a:r>
          </a:p>
        </p:txBody>
      </p:sp>
    </p:spTree>
    <p:extLst>
      <p:ext uri="{BB962C8B-B14F-4D97-AF65-F5344CB8AC3E}">
        <p14:creationId xmlns:p14="http://schemas.microsoft.com/office/powerpoint/2010/main" val="3015829455"/>
      </p:ext>
    </p:extLst>
  </p:cSld>
  <p:clrMapOvr>
    <a:masterClrMapping/>
  </p:clrMapOvr>
  <p:transition xmlns:p14="http://schemas.microsoft.com/office/powerpoint/2010/main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Alternative 2:</a:t>
            </a:r>
            <a:br>
              <a:rPr lang="en-US" dirty="0" smtClean="0"/>
            </a:br>
            <a:r>
              <a:rPr lang="en-US" dirty="0" smtClean="0"/>
              <a:t>802.11n-2009 A-MSDU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53956"/>
      </p:ext>
    </p:extLst>
  </p:cSld>
  <p:clrMapOvr>
    <a:masterClrMapping/>
  </p:clrMapOvr>
  <p:transition xmlns:p14="http://schemas.microsoft.com/office/powerpoint/2010/main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</a:t>
            </a:r>
            <a:r>
              <a:rPr lang="en-US" dirty="0" err="1" smtClean="0"/>
              <a:t>Std</a:t>
            </a:r>
            <a:r>
              <a:rPr lang="en-US" dirty="0" smtClean="0"/>
              <a:t> 802.11n-2009 A-MSDU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A-MSDU described in 802.11n is a three-address frame (on the outside) that carries any number of encapsulated frames.</a:t>
            </a:r>
          </a:p>
          <a:p>
            <a:r>
              <a:rPr lang="en-US" dirty="0"/>
              <a:t>The encapsulated data frames’ Destination and Source addresses are internal to the frame, and not </a:t>
            </a:r>
            <a:r>
              <a:rPr lang="en-US" dirty="0" smtClean="0"/>
              <a:t>used in </a:t>
            </a:r>
            <a:r>
              <a:rPr lang="en-US" dirty="0"/>
              <a:t>the outer three address fields.</a:t>
            </a:r>
          </a:p>
          <a:p>
            <a:r>
              <a:rPr lang="en-US" dirty="0" smtClean="0"/>
              <a:t>The outer Source/Transmitter address can be used by a transmitting non-AP station bridge to discard reflections, using the Source address of the reflected frame, in exactly the same way it discards them, now.</a:t>
            </a:r>
          </a:p>
          <a:p>
            <a:r>
              <a:rPr lang="en-US" dirty="0" smtClean="0"/>
              <a:t>The outer Destination and Receiver addresses are always the AP/Bridge on frames sent towards the AP, and the Destination/Receiver address on frames sent by the AP is a multicast address denoting some subset of the non-AP stations.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232072"/>
      </p:ext>
    </p:extLst>
  </p:cSld>
  <p:clrMapOvr>
    <a:masterClrMapping/>
  </p:clrMapOvr>
  <p:transition xmlns:p14="http://schemas.microsoft.com/office/powerpoint/2010/main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Both alternatives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49686"/>
      </p:ext>
    </p:extLst>
  </p:cSld>
  <p:clrMapOvr>
    <a:masterClrMapping/>
  </p:clrMapOvr>
  <p:transition xmlns:p14="http://schemas.microsoft.com/office/powerpoint/2010/main">
    <p:wipe dir="r"/>
  </p:transition>
</p:sld>
</file>

<file path=ppt/theme/theme1.xml><?xml version="1.0" encoding="utf-8"?>
<a:theme xmlns:a="http://schemas.openxmlformats.org/drawingml/2006/main" name="Norm's 2010 Cisco 4x3">
  <a:themeElements>
    <a:clrScheme name="Cisco 2010 Color Palette">
      <a:dk1>
        <a:srgbClr val="0096D6"/>
      </a:dk1>
      <a:lt1>
        <a:srgbClr val="FFFFFF"/>
      </a:lt1>
      <a:dk2>
        <a:srgbClr val="6DB344"/>
      </a:dk2>
      <a:lt2>
        <a:srgbClr val="FFFFFF"/>
      </a:lt2>
      <a:accent1>
        <a:srgbClr val="0096D6"/>
      </a:accent1>
      <a:accent2>
        <a:srgbClr val="6DB344"/>
      </a:accent2>
      <a:accent3>
        <a:srgbClr val="ABDFF0"/>
      </a:accent3>
      <a:accent4>
        <a:srgbClr val="008041"/>
      </a:accent4>
      <a:accent5>
        <a:srgbClr val="B7D333"/>
      </a:accent5>
      <a:accent6>
        <a:srgbClr val="652D89"/>
      </a:accent6>
      <a:hlink>
        <a:srgbClr val="3CBADC"/>
      </a:hlink>
      <a:folHlink>
        <a:srgbClr val="A6A8AB"/>
      </a:folHlink>
    </a:clrScheme>
    <a:fontScheme name="Cisco 2010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96D6"/>
        </a:solidFill>
        <a:ln>
          <a:noFill/>
        </a:ln>
        <a:effectLst>
          <a:outerShdw blurRad="76200" dist="50800" dir="5400000" algn="ctr" rotWithShape="0">
            <a:srgbClr val="000000">
              <a:alpha val="27000"/>
            </a:srgbClr>
          </a:outerShdw>
        </a:effectLst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Norm's 2010 Cisco 4x3.pot</Template>
  <TotalTime>4356</TotalTime>
  <Words>1227</Words>
  <Application>Microsoft Macintosh PowerPoint</Application>
  <PresentationFormat>On-screen Show (4:3)</PresentationFormat>
  <Paragraphs>124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Norm's 2010 Cisco 4x3</vt:lpstr>
      <vt:lpstr>Solutions for P802.1Qbz / P802.11ak: Station subset issue</vt:lpstr>
      <vt:lpstr>Introduction</vt:lpstr>
      <vt:lpstr>Station subset problem</vt:lpstr>
      <vt:lpstr>Alternative 1: Four address format</vt:lpstr>
      <vt:lpstr>Alternative 1: Four address format</vt:lpstr>
      <vt:lpstr>Just use all four addresses!</vt:lpstr>
      <vt:lpstr>Alternative 2: 802.11n-2009 A-MSDU</vt:lpstr>
      <vt:lpstr>IEEE Std 802.11n-2009 A-MSDU</vt:lpstr>
      <vt:lpstr>Both alternatives</vt:lpstr>
      <vt:lpstr>For either alternative, 2 issues to settle:</vt:lpstr>
      <vt:lpstr>Receiver multicast addresses</vt:lpstr>
      <vt:lpstr>Old non-AP stations</vt:lpstr>
      <vt:lpstr>No Free Lunch</vt:lpstr>
      <vt:lpstr>Details: vector distribution rules</vt:lpstr>
      <vt:lpstr>Multicast vector distribution rules</vt:lpstr>
    </vt:vector>
  </TitlesOfParts>
  <Company>Cisco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Installing Template Theme Files</dc:title>
  <dc:creator>mike needham</dc:creator>
  <cp:lastModifiedBy>Norman Finn</cp:lastModifiedBy>
  <cp:revision>76</cp:revision>
  <dcterms:created xsi:type="dcterms:W3CDTF">2010-11-23T00:19:48Z</dcterms:created>
  <dcterms:modified xsi:type="dcterms:W3CDTF">2013-01-17T16:10:34Z</dcterms:modified>
</cp:coreProperties>
</file>