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280" r:id="rId3"/>
    <p:sldId id="276" r:id="rId4"/>
    <p:sldId id="281" r:id="rId5"/>
    <p:sldId id="282" r:id="rId6"/>
    <p:sldId id="283" r:id="rId7"/>
    <p:sldId id="277" r:id="rId8"/>
    <p:sldId id="278" r:id="rId9"/>
    <p:sldId id="284" r:id="rId10"/>
    <p:sldId id="259" r:id="rId11"/>
    <p:sldId id="279" r:id="rId12"/>
    <p:sldId id="262" r:id="rId13"/>
    <p:sldId id="288" r:id="rId14"/>
    <p:sldId id="264" r:id="rId15"/>
    <p:sldId id="265" r:id="rId16"/>
    <p:sldId id="285" r:id="rId17"/>
    <p:sldId id="286" r:id="rId18"/>
    <p:sldId id="289" r:id="rId19"/>
    <p:sldId id="287" r:id="rId20"/>
    <p:sldId id="290" r:id="rId21"/>
    <p:sldId id="261" r:id="rId22"/>
    <p:sldId id="267" r:id="rId23"/>
    <p:sldId id="268" r:id="rId24"/>
    <p:sldId id="269" r:id="rId25"/>
    <p:sldId id="271" r:id="rId26"/>
    <p:sldId id="270" r:id="rId27"/>
    <p:sldId id="272" r:id="rId28"/>
    <p:sldId id="274" r:id="rId29"/>
    <p:sldId id="275" r:id="rId30"/>
    <p:sldId id="263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-13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notesMaster" Target="notesMasters/notesMaster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handoutMaster" Target="handoutMasters/handoutMaster1.xml"/><Relationship Id="rId34" Type="http://schemas.openxmlformats.org/officeDocument/2006/relationships/printerSettings" Target="printerSettings/printerSettings1.bin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16ACDC-0B75-D44E-B431-53ECC6443474}" type="datetimeFigureOut">
              <a:rPr lang="en-US" smtClean="0"/>
              <a:t>3/19/13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58F36-C277-4147-9E75-A9FE732CD9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0103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08DCC-6233-1744-9179-33F87707F5B8}" type="datetimeFigureOut">
              <a:rPr lang="en-US" smtClean="0"/>
              <a:t>3/19/13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EAC6D5-B4FE-894F-A372-6774F9920E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365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90BC17D9-C562-AC4F-9B73-1824A8AC10BE}" type="datetime1">
              <a:rPr lang="en-US" smtClean="0"/>
              <a:t>3/19/13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219BCC5B-3508-409B-9AE1-F964226EABA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27305E-6E26-E745-9698-B780E7211A94}" type="datetime1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34493E-C046-C345-AA4F-762A196E8F6C}" type="datetime1">
              <a:rPr lang="en-US" smtClean="0"/>
              <a:t>3/19/13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3F923-A30B-B948-A1CC-6FF4618E30D4}" type="datetime1">
              <a:rPr lang="en-US" smtClean="0"/>
              <a:t>3/19/13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6C776-1251-B744-80C9-746285D036E1}" type="datetime1">
              <a:rPr lang="en-US" smtClean="0"/>
              <a:t>3/19/13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EC5A6-6EFF-EB43-A786-53A9E7E10931}" type="datetime1">
              <a:rPr lang="en-US" smtClean="0"/>
              <a:t>3/19/13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E1B44-721A-DF4E-9F8B-13A96A5446E2}" type="datetime1">
              <a:rPr lang="en-US" smtClean="0"/>
              <a:t>3/19/13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83D6-832F-174C-83F3-D2155A343345}" type="datetime1">
              <a:rPr lang="en-US" smtClean="0"/>
              <a:t>3/19/13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9AFC-351F-3D43-81B8-1DA6AA029F52}" type="datetime1">
              <a:rPr lang="en-US" smtClean="0"/>
              <a:t>3/19/13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214C1-6E76-7444-A417-21DE03B6F7EA}" type="datetime1">
              <a:rPr lang="en-US" smtClean="0"/>
              <a:t>3/19/13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1CD8C-2507-4E43-972F-B1BF6099385C}" type="datetime1">
              <a:rPr lang="en-US" smtClean="0"/>
              <a:t>3/19/13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DF38B40B-8C72-5648-B10C-D658A51B4D89}" type="datetime1">
              <a:rPr lang="en-US" smtClean="0"/>
              <a:t>3/19/13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219BCC5B-3508-409B-9AE1-F964226EABA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057399"/>
          </a:xfrm>
        </p:spPr>
        <p:txBody>
          <a:bodyPr/>
          <a:lstStyle/>
          <a:p>
            <a:r>
              <a:rPr lang="en-US" dirty="0" smtClean="0"/>
              <a:t>Meshed Tree Algorithm for Loop </a:t>
            </a:r>
            <a:r>
              <a:rPr lang="en-US" dirty="0" smtClean="0"/>
              <a:t>Forwarding </a:t>
            </a:r>
            <a:r>
              <a:rPr lang="en-US" dirty="0" smtClean="0"/>
              <a:t> </a:t>
            </a:r>
            <a:r>
              <a:rPr lang="en-US" dirty="0" smtClean="0"/>
              <a:t>in </a:t>
            </a:r>
            <a:r>
              <a:rPr lang="en-US" dirty="0"/>
              <a:t>S</a:t>
            </a:r>
            <a:r>
              <a:rPr lang="en-US" dirty="0" smtClean="0"/>
              <a:t>witched Networks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Nirmala Shenoy, Daryl Johnson, Bill Stackpole, Bruce </a:t>
            </a:r>
            <a:r>
              <a:rPr lang="en-US" b="1" dirty="0" err="1" smtClean="0">
                <a:solidFill>
                  <a:srgbClr val="00B050"/>
                </a:solidFill>
              </a:rPr>
              <a:t>Hartpence</a:t>
            </a:r>
            <a:endParaRPr lang="en-US" b="1" dirty="0" smtClean="0">
              <a:solidFill>
                <a:srgbClr val="00B050"/>
              </a:solidFill>
            </a:endParaRPr>
          </a:p>
          <a:p>
            <a:endParaRPr lang="en-US" b="1" dirty="0" smtClean="0">
              <a:solidFill>
                <a:srgbClr val="00B050"/>
              </a:solidFill>
            </a:endParaRPr>
          </a:p>
          <a:p>
            <a:r>
              <a:rPr lang="en-US" sz="2800" b="1" dirty="0" smtClean="0">
                <a:solidFill>
                  <a:srgbClr val="00B050"/>
                </a:solidFill>
              </a:rPr>
              <a:t>Rochester </a:t>
            </a:r>
            <a:r>
              <a:rPr lang="en-US" sz="2800" b="1" dirty="0" smtClean="0">
                <a:solidFill>
                  <a:srgbClr val="00B050"/>
                </a:solidFill>
              </a:rPr>
              <a:t>Institute of Technology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Meshed Trees (Focus on Nodes)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2209799"/>
          </a:xfrm>
        </p:spPr>
        <p:txBody>
          <a:bodyPr>
            <a:normAutofit/>
          </a:bodyPr>
          <a:lstStyle/>
          <a:p>
            <a:r>
              <a:rPr lang="en-US" dirty="0" smtClean="0"/>
              <a:t>Multiple trees/ tree branches  from  a single root</a:t>
            </a:r>
          </a:p>
          <a:p>
            <a:r>
              <a:rPr lang="en-US" dirty="0" smtClean="0"/>
              <a:t>Tree branches overlap at nodes</a:t>
            </a:r>
          </a:p>
          <a:p>
            <a:r>
              <a:rPr lang="en-US" dirty="0" smtClean="0"/>
              <a:t>Nodes reside on multiple branches /</a:t>
            </a:r>
          </a:p>
          <a:p>
            <a:r>
              <a:rPr lang="en-US" dirty="0" smtClean="0"/>
              <a:t>Fallback to another branch on link failure </a:t>
            </a:r>
          </a:p>
          <a:p>
            <a:pPr lvl="1"/>
            <a:r>
              <a:rPr lang="en-US" dirty="0" smtClean="0"/>
              <a:t>No resolution impacts </a:t>
            </a:r>
            <a:endParaRPr lang="en-US" dirty="0"/>
          </a:p>
        </p:txBody>
      </p:sp>
      <p:grpSp>
        <p:nvGrpSpPr>
          <p:cNvPr id="1026" name="Group 287"/>
          <p:cNvGrpSpPr>
            <a:grpSpLocks/>
          </p:cNvGrpSpPr>
          <p:nvPr/>
        </p:nvGrpSpPr>
        <p:grpSpPr bwMode="auto">
          <a:xfrm>
            <a:off x="838200" y="3429000"/>
            <a:ext cx="6927539" cy="2590631"/>
            <a:chOff x="0" y="0"/>
            <a:chExt cx="30162" cy="12786"/>
          </a:xfrm>
        </p:grpSpPr>
        <p:sp>
          <p:nvSpPr>
            <p:cNvPr id="286" name="Text Box 841"/>
            <p:cNvSpPr txBox="1">
              <a:spLocks noChangeArrowheads="1"/>
            </p:cNvSpPr>
            <p:nvPr/>
          </p:nvSpPr>
          <p:spPr bwMode="auto">
            <a:xfrm>
              <a:off x="664" y="10906"/>
              <a:ext cx="28918" cy="18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228600" marR="0" lvl="0" indent="-22860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AutoNum type="alphaLcParenBoth"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Normal tree                                  (b) Meshed tree (limited</a:t>
              </a:r>
              <a:r>
                <a:rPr kumimoji="0" lang="en-US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meshing)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cs typeface="Arial" pitchFamily="34" charset="0"/>
                </a:rPr>
                <a:t>  </a:t>
              </a:r>
            </a:p>
          </p:txBody>
        </p:sp>
        <p:grpSp>
          <p:nvGrpSpPr>
            <p:cNvPr id="239" name="Group 1160"/>
            <p:cNvGrpSpPr>
              <a:grpSpLocks/>
            </p:cNvGrpSpPr>
            <p:nvPr/>
          </p:nvGrpSpPr>
          <p:grpSpPr bwMode="auto">
            <a:xfrm>
              <a:off x="0" y="0"/>
              <a:ext cx="30162" cy="9969"/>
              <a:chOff x="6368" y="12267"/>
              <a:chExt cx="4750" cy="1570"/>
            </a:xfrm>
          </p:grpSpPr>
          <p:grpSp>
            <p:nvGrpSpPr>
              <p:cNvPr id="240" name="Group 818"/>
              <p:cNvGrpSpPr>
                <a:grpSpLocks/>
              </p:cNvGrpSpPr>
              <p:nvPr/>
            </p:nvGrpSpPr>
            <p:grpSpPr bwMode="auto">
              <a:xfrm>
                <a:off x="6368" y="12267"/>
                <a:ext cx="1494" cy="1500"/>
                <a:chOff x="6368" y="5785"/>
                <a:chExt cx="1494" cy="1500"/>
              </a:xfrm>
            </p:grpSpPr>
            <p:sp>
              <p:nvSpPr>
                <p:cNvPr id="241" name="Oval 802"/>
                <p:cNvSpPr>
                  <a:spLocks noChangeArrowheads="1"/>
                </p:cNvSpPr>
                <p:nvPr/>
              </p:nvSpPr>
              <p:spPr bwMode="auto">
                <a:xfrm>
                  <a:off x="7008" y="5878"/>
                  <a:ext cx="193" cy="14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600"/>
                </a:p>
              </p:txBody>
            </p:sp>
            <p:sp>
              <p:nvSpPr>
                <p:cNvPr id="242" name="Oval 803"/>
                <p:cNvSpPr>
                  <a:spLocks noChangeArrowheads="1"/>
                </p:cNvSpPr>
                <p:nvPr/>
              </p:nvSpPr>
              <p:spPr bwMode="auto">
                <a:xfrm>
                  <a:off x="7569" y="6366"/>
                  <a:ext cx="193" cy="14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600"/>
                </a:p>
              </p:txBody>
            </p:sp>
            <p:sp>
              <p:nvSpPr>
                <p:cNvPr id="243" name="Oval 804"/>
                <p:cNvSpPr>
                  <a:spLocks noChangeArrowheads="1"/>
                </p:cNvSpPr>
                <p:nvPr/>
              </p:nvSpPr>
              <p:spPr bwMode="auto">
                <a:xfrm>
                  <a:off x="6408" y="6343"/>
                  <a:ext cx="193" cy="14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600"/>
                </a:p>
              </p:txBody>
            </p:sp>
            <p:sp>
              <p:nvSpPr>
                <p:cNvPr id="244" name="Oval 805"/>
                <p:cNvSpPr>
                  <a:spLocks noChangeArrowheads="1"/>
                </p:cNvSpPr>
                <p:nvPr/>
              </p:nvSpPr>
              <p:spPr bwMode="auto">
                <a:xfrm>
                  <a:off x="6994" y="6686"/>
                  <a:ext cx="193" cy="14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600"/>
                </a:p>
              </p:txBody>
            </p:sp>
            <p:sp>
              <p:nvSpPr>
                <p:cNvPr id="245" name="Oval 806"/>
                <p:cNvSpPr>
                  <a:spLocks noChangeArrowheads="1"/>
                </p:cNvSpPr>
                <p:nvPr/>
              </p:nvSpPr>
              <p:spPr bwMode="auto">
                <a:xfrm>
                  <a:off x="6368" y="7142"/>
                  <a:ext cx="193" cy="14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600"/>
                </a:p>
              </p:txBody>
            </p:sp>
            <p:sp>
              <p:nvSpPr>
                <p:cNvPr id="246" name="Oval 807"/>
                <p:cNvSpPr>
                  <a:spLocks noChangeArrowheads="1"/>
                </p:cNvSpPr>
                <p:nvPr/>
              </p:nvSpPr>
              <p:spPr bwMode="auto">
                <a:xfrm>
                  <a:off x="7493" y="7071"/>
                  <a:ext cx="193" cy="14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600"/>
                </a:p>
              </p:txBody>
            </p:sp>
            <p:cxnSp>
              <p:nvCxnSpPr>
                <p:cNvPr id="247" name="AutoShape 808"/>
                <p:cNvCxnSpPr>
                  <a:cxnSpLocks noChangeShapeType="1"/>
                </p:cNvCxnSpPr>
                <p:nvPr/>
              </p:nvCxnSpPr>
              <p:spPr bwMode="auto">
                <a:xfrm flipV="1">
                  <a:off x="6545" y="5993"/>
                  <a:ext cx="440" cy="346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48" name="AutoShape 809"/>
                <p:cNvCxnSpPr>
                  <a:cxnSpLocks noChangeShapeType="1"/>
                </p:cNvCxnSpPr>
                <p:nvPr/>
              </p:nvCxnSpPr>
              <p:spPr bwMode="auto">
                <a:xfrm>
                  <a:off x="7200" y="6016"/>
                  <a:ext cx="400" cy="354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49" name="AutoShape 810"/>
                <p:cNvCxnSpPr>
                  <a:cxnSpLocks noChangeShapeType="1"/>
                </p:cNvCxnSpPr>
                <p:nvPr/>
              </p:nvCxnSpPr>
              <p:spPr bwMode="auto">
                <a:xfrm>
                  <a:off x="6583" y="6462"/>
                  <a:ext cx="431" cy="293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50" name="AutoShape 811"/>
                <p:cNvCxnSpPr>
                  <a:cxnSpLocks noChangeShapeType="1"/>
                </p:cNvCxnSpPr>
                <p:nvPr/>
              </p:nvCxnSpPr>
              <p:spPr bwMode="auto">
                <a:xfrm flipV="1">
                  <a:off x="6475" y="6477"/>
                  <a:ext cx="0" cy="631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51" name="AutoShape 812"/>
                <p:cNvCxnSpPr>
                  <a:cxnSpLocks noChangeShapeType="1"/>
                </p:cNvCxnSpPr>
                <p:nvPr/>
              </p:nvCxnSpPr>
              <p:spPr bwMode="auto">
                <a:xfrm flipV="1">
                  <a:off x="6577" y="7184"/>
                  <a:ext cx="924" cy="31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52" name="AutoShape 813"/>
                <p:cNvCxnSpPr>
                  <a:cxnSpLocks noChangeShapeType="1"/>
                </p:cNvCxnSpPr>
                <p:nvPr/>
              </p:nvCxnSpPr>
              <p:spPr bwMode="auto">
                <a:xfrm>
                  <a:off x="7146" y="6817"/>
                  <a:ext cx="354" cy="286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53" name="AutoShape 814"/>
                <p:cNvCxnSpPr>
                  <a:cxnSpLocks noChangeShapeType="1"/>
                </p:cNvCxnSpPr>
                <p:nvPr/>
              </p:nvCxnSpPr>
              <p:spPr bwMode="auto">
                <a:xfrm flipV="1">
                  <a:off x="7177" y="6440"/>
                  <a:ext cx="400" cy="261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54" name="AutoShape 815"/>
                <p:cNvCxnSpPr>
                  <a:cxnSpLocks noChangeShapeType="1"/>
                </p:cNvCxnSpPr>
                <p:nvPr/>
              </p:nvCxnSpPr>
              <p:spPr bwMode="auto">
                <a:xfrm>
                  <a:off x="7678" y="6515"/>
                  <a:ext cx="0" cy="577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55" name="AutoShape 816"/>
                <p:cNvCxnSpPr>
                  <a:cxnSpLocks noChangeShapeType="1"/>
                </p:cNvCxnSpPr>
                <p:nvPr/>
              </p:nvCxnSpPr>
              <p:spPr bwMode="auto">
                <a:xfrm flipV="1">
                  <a:off x="6553" y="6788"/>
                  <a:ext cx="469" cy="353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sp>
              <p:nvSpPr>
                <p:cNvPr id="256" name="Text Box 817"/>
                <p:cNvSpPr txBox="1">
                  <a:spLocks noChangeArrowheads="1"/>
                </p:cNvSpPr>
                <p:nvPr/>
              </p:nvSpPr>
              <p:spPr bwMode="auto">
                <a:xfrm>
                  <a:off x="7346" y="5785"/>
                  <a:ext cx="516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Root</a:t>
                  </a:r>
                  <a:endParaRPr kumimoji="0" lang="en-US" sz="3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57" name="Freeform 819"/>
              <p:cNvSpPr>
                <a:spLocks/>
              </p:cNvSpPr>
              <p:nvPr/>
            </p:nvSpPr>
            <p:spPr bwMode="auto">
              <a:xfrm>
                <a:off x="6545" y="12535"/>
                <a:ext cx="509" cy="1016"/>
              </a:xfrm>
              <a:custGeom>
                <a:avLst/>
                <a:gdLst>
                  <a:gd name="T0" fmla="*/ 509 w 509"/>
                  <a:gd name="T1" fmla="*/ 0 h 1016"/>
                  <a:gd name="T2" fmla="*/ 170 w 509"/>
                  <a:gd name="T3" fmla="*/ 285 h 1016"/>
                  <a:gd name="T4" fmla="*/ 255 w 509"/>
                  <a:gd name="T5" fmla="*/ 492 h 1016"/>
                  <a:gd name="T6" fmla="*/ 439 w 509"/>
                  <a:gd name="T7" fmla="*/ 646 h 1016"/>
                  <a:gd name="T8" fmla="*/ 0 w 509"/>
                  <a:gd name="T9" fmla="*/ 1016 h 101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509" h="1016">
                    <a:moveTo>
                      <a:pt x="509" y="0"/>
                    </a:moveTo>
                    <a:cubicBezTo>
                      <a:pt x="360" y="101"/>
                      <a:pt x="212" y="203"/>
                      <a:pt x="170" y="285"/>
                    </a:cubicBezTo>
                    <a:cubicBezTo>
                      <a:pt x="128" y="367"/>
                      <a:pt x="210" y="432"/>
                      <a:pt x="255" y="492"/>
                    </a:cubicBezTo>
                    <a:cubicBezTo>
                      <a:pt x="300" y="552"/>
                      <a:pt x="481" y="559"/>
                      <a:pt x="439" y="646"/>
                    </a:cubicBezTo>
                    <a:cubicBezTo>
                      <a:pt x="397" y="733"/>
                      <a:pt x="198" y="874"/>
                      <a:pt x="0" y="1016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/>
              </a:p>
            </p:txBody>
          </p:sp>
          <p:sp>
            <p:nvSpPr>
              <p:cNvPr id="258" name="Freeform 820"/>
              <p:cNvSpPr>
                <a:spLocks/>
              </p:cNvSpPr>
              <p:nvPr/>
            </p:nvSpPr>
            <p:spPr bwMode="auto">
              <a:xfrm>
                <a:off x="7069" y="12542"/>
                <a:ext cx="505" cy="978"/>
              </a:xfrm>
              <a:custGeom>
                <a:avLst/>
                <a:gdLst>
                  <a:gd name="T0" fmla="*/ 0 w 505"/>
                  <a:gd name="T1" fmla="*/ 0 h 978"/>
                  <a:gd name="T2" fmla="*/ 424 w 505"/>
                  <a:gd name="T3" fmla="*/ 355 h 978"/>
                  <a:gd name="T4" fmla="*/ 485 w 505"/>
                  <a:gd name="T5" fmla="*/ 978 h 97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505" h="978">
                    <a:moveTo>
                      <a:pt x="0" y="0"/>
                    </a:moveTo>
                    <a:cubicBezTo>
                      <a:pt x="171" y="96"/>
                      <a:pt x="343" y="192"/>
                      <a:pt x="424" y="355"/>
                    </a:cubicBezTo>
                    <a:cubicBezTo>
                      <a:pt x="505" y="518"/>
                      <a:pt x="495" y="748"/>
                      <a:pt x="485" y="978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/>
              </a:p>
            </p:txBody>
          </p:sp>
          <p:grpSp>
            <p:nvGrpSpPr>
              <p:cNvPr id="259" name="Group 821"/>
              <p:cNvGrpSpPr>
                <a:grpSpLocks/>
              </p:cNvGrpSpPr>
              <p:nvPr/>
            </p:nvGrpSpPr>
            <p:grpSpPr bwMode="auto">
              <a:xfrm>
                <a:off x="8579" y="12337"/>
                <a:ext cx="1494" cy="1500"/>
                <a:chOff x="6368" y="5785"/>
                <a:chExt cx="1494" cy="1500"/>
              </a:xfrm>
            </p:grpSpPr>
            <p:sp>
              <p:nvSpPr>
                <p:cNvPr id="260" name="Oval 822"/>
                <p:cNvSpPr>
                  <a:spLocks noChangeArrowheads="1"/>
                </p:cNvSpPr>
                <p:nvPr/>
              </p:nvSpPr>
              <p:spPr bwMode="auto">
                <a:xfrm>
                  <a:off x="7008" y="5878"/>
                  <a:ext cx="193" cy="14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600"/>
                </a:p>
              </p:txBody>
            </p:sp>
            <p:sp>
              <p:nvSpPr>
                <p:cNvPr id="261" name="Oval 823"/>
                <p:cNvSpPr>
                  <a:spLocks noChangeArrowheads="1"/>
                </p:cNvSpPr>
                <p:nvPr/>
              </p:nvSpPr>
              <p:spPr bwMode="auto">
                <a:xfrm>
                  <a:off x="7569" y="6366"/>
                  <a:ext cx="193" cy="14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600"/>
                </a:p>
              </p:txBody>
            </p:sp>
            <p:sp>
              <p:nvSpPr>
                <p:cNvPr id="262" name="Oval 824"/>
                <p:cNvSpPr>
                  <a:spLocks noChangeArrowheads="1"/>
                </p:cNvSpPr>
                <p:nvPr/>
              </p:nvSpPr>
              <p:spPr bwMode="auto">
                <a:xfrm>
                  <a:off x="6408" y="6343"/>
                  <a:ext cx="193" cy="14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600"/>
                </a:p>
              </p:txBody>
            </p:sp>
            <p:sp>
              <p:nvSpPr>
                <p:cNvPr id="263" name="Oval 825"/>
                <p:cNvSpPr>
                  <a:spLocks noChangeArrowheads="1"/>
                </p:cNvSpPr>
                <p:nvPr/>
              </p:nvSpPr>
              <p:spPr bwMode="auto">
                <a:xfrm>
                  <a:off x="6994" y="6686"/>
                  <a:ext cx="193" cy="14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600"/>
                </a:p>
              </p:txBody>
            </p:sp>
            <p:sp>
              <p:nvSpPr>
                <p:cNvPr id="264" name="Oval 826"/>
                <p:cNvSpPr>
                  <a:spLocks noChangeArrowheads="1"/>
                </p:cNvSpPr>
                <p:nvPr/>
              </p:nvSpPr>
              <p:spPr bwMode="auto">
                <a:xfrm>
                  <a:off x="6368" y="7142"/>
                  <a:ext cx="193" cy="14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600"/>
                </a:p>
              </p:txBody>
            </p:sp>
            <p:sp>
              <p:nvSpPr>
                <p:cNvPr id="265" name="Oval 827"/>
                <p:cNvSpPr>
                  <a:spLocks noChangeArrowheads="1"/>
                </p:cNvSpPr>
                <p:nvPr/>
              </p:nvSpPr>
              <p:spPr bwMode="auto">
                <a:xfrm>
                  <a:off x="7493" y="7071"/>
                  <a:ext cx="193" cy="143"/>
                </a:xfrm>
                <a:prstGeom prst="ellipse">
                  <a:avLst/>
                </a:prstGeom>
                <a:solidFill>
                  <a:srgbClr val="FFFFFF"/>
                </a:solidFill>
                <a:ln w="9525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3600"/>
                </a:p>
              </p:txBody>
            </p:sp>
            <p:cxnSp>
              <p:nvCxnSpPr>
                <p:cNvPr id="266" name="AutoShape 828"/>
                <p:cNvCxnSpPr>
                  <a:cxnSpLocks noChangeShapeType="1"/>
                </p:cNvCxnSpPr>
                <p:nvPr/>
              </p:nvCxnSpPr>
              <p:spPr bwMode="auto">
                <a:xfrm flipV="1">
                  <a:off x="6545" y="5993"/>
                  <a:ext cx="440" cy="346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67" name="AutoShape 829"/>
                <p:cNvCxnSpPr>
                  <a:cxnSpLocks noChangeShapeType="1"/>
                </p:cNvCxnSpPr>
                <p:nvPr/>
              </p:nvCxnSpPr>
              <p:spPr bwMode="auto">
                <a:xfrm>
                  <a:off x="7200" y="6016"/>
                  <a:ext cx="400" cy="354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68" name="AutoShape 830"/>
                <p:cNvCxnSpPr>
                  <a:cxnSpLocks noChangeShapeType="1"/>
                </p:cNvCxnSpPr>
                <p:nvPr/>
              </p:nvCxnSpPr>
              <p:spPr bwMode="auto">
                <a:xfrm>
                  <a:off x="6583" y="6462"/>
                  <a:ext cx="431" cy="293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69" name="AutoShape 831"/>
                <p:cNvCxnSpPr>
                  <a:cxnSpLocks noChangeShapeType="1"/>
                </p:cNvCxnSpPr>
                <p:nvPr/>
              </p:nvCxnSpPr>
              <p:spPr bwMode="auto">
                <a:xfrm flipV="1">
                  <a:off x="6475" y="6477"/>
                  <a:ext cx="0" cy="631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70" name="AutoShape 832"/>
                <p:cNvCxnSpPr>
                  <a:cxnSpLocks noChangeShapeType="1"/>
                </p:cNvCxnSpPr>
                <p:nvPr/>
              </p:nvCxnSpPr>
              <p:spPr bwMode="auto">
                <a:xfrm flipV="1">
                  <a:off x="6577" y="7184"/>
                  <a:ext cx="924" cy="31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71" name="AutoShape 833"/>
                <p:cNvCxnSpPr>
                  <a:cxnSpLocks noChangeShapeType="1"/>
                </p:cNvCxnSpPr>
                <p:nvPr/>
              </p:nvCxnSpPr>
              <p:spPr bwMode="auto">
                <a:xfrm>
                  <a:off x="7146" y="6817"/>
                  <a:ext cx="354" cy="286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72" name="AutoShape 834"/>
                <p:cNvCxnSpPr>
                  <a:cxnSpLocks noChangeShapeType="1"/>
                </p:cNvCxnSpPr>
                <p:nvPr/>
              </p:nvCxnSpPr>
              <p:spPr bwMode="auto">
                <a:xfrm flipV="1">
                  <a:off x="7177" y="6440"/>
                  <a:ext cx="400" cy="261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73" name="AutoShape 835"/>
                <p:cNvCxnSpPr>
                  <a:cxnSpLocks noChangeShapeType="1"/>
                </p:cNvCxnSpPr>
                <p:nvPr/>
              </p:nvCxnSpPr>
              <p:spPr bwMode="auto">
                <a:xfrm>
                  <a:off x="7678" y="6515"/>
                  <a:ext cx="0" cy="577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cxnSp>
              <p:nvCxnSpPr>
                <p:cNvPr id="274" name="AutoShape 836"/>
                <p:cNvCxnSpPr>
                  <a:cxnSpLocks noChangeShapeType="1"/>
                </p:cNvCxnSpPr>
                <p:nvPr/>
              </p:nvCxnSpPr>
              <p:spPr bwMode="auto">
                <a:xfrm flipV="1">
                  <a:off x="6553" y="6788"/>
                  <a:ext cx="469" cy="353"/>
                </a:xfrm>
                <a:prstGeom prst="straightConnector1">
                  <a:avLst/>
                </a:prstGeom>
                <a:noFill/>
                <a:ln w="9525" cap="rnd">
                  <a:solidFill>
                    <a:srgbClr val="000000"/>
                  </a:solidFill>
                  <a:prstDash val="sysDot"/>
                  <a:round/>
                  <a:headEnd/>
                  <a:tailEnd/>
                </a:ln>
              </p:spPr>
            </p:cxnSp>
            <p:sp>
              <p:nvSpPr>
                <p:cNvPr id="275" name="Text Box 837"/>
                <p:cNvSpPr txBox="1">
                  <a:spLocks noChangeArrowheads="1"/>
                </p:cNvSpPr>
                <p:nvPr/>
              </p:nvSpPr>
              <p:spPr bwMode="auto">
                <a:xfrm>
                  <a:off x="7346" y="5785"/>
                  <a:ext cx="516" cy="29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vert="horz" wrap="square" lIns="0" tIns="0" rIns="0" bIns="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lvl="0" indent="0" algn="l" defTabSz="914400" rtl="0" eaLnBrk="1" fontAlgn="base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ts val="100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Calibri" pitchFamily="34" charset="0"/>
                      <a:cs typeface="Arial" pitchFamily="34" charset="0"/>
                    </a:rPr>
                    <a:t>Root</a:t>
                  </a:r>
                  <a:endParaRPr kumimoji="0" lang="en-US" sz="36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276" name="Freeform 838"/>
              <p:cNvSpPr>
                <a:spLocks/>
              </p:cNvSpPr>
              <p:nvPr/>
            </p:nvSpPr>
            <p:spPr bwMode="auto">
              <a:xfrm>
                <a:off x="8782" y="12635"/>
                <a:ext cx="989" cy="1100"/>
              </a:xfrm>
              <a:custGeom>
                <a:avLst/>
                <a:gdLst>
                  <a:gd name="T0" fmla="*/ 481 w 989"/>
                  <a:gd name="T1" fmla="*/ 0 h 1100"/>
                  <a:gd name="T2" fmla="*/ 58 w 989"/>
                  <a:gd name="T3" fmla="*/ 385 h 1100"/>
                  <a:gd name="T4" fmla="*/ 135 w 989"/>
                  <a:gd name="T5" fmla="*/ 1032 h 1100"/>
                  <a:gd name="T6" fmla="*/ 527 w 989"/>
                  <a:gd name="T7" fmla="*/ 793 h 1100"/>
                  <a:gd name="T8" fmla="*/ 989 w 989"/>
                  <a:gd name="T9" fmla="*/ 462 h 110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989" h="1100">
                    <a:moveTo>
                      <a:pt x="481" y="0"/>
                    </a:moveTo>
                    <a:cubicBezTo>
                      <a:pt x="298" y="106"/>
                      <a:pt x="116" y="213"/>
                      <a:pt x="58" y="385"/>
                    </a:cubicBezTo>
                    <a:cubicBezTo>
                      <a:pt x="0" y="557"/>
                      <a:pt x="57" y="964"/>
                      <a:pt x="135" y="1032"/>
                    </a:cubicBezTo>
                    <a:cubicBezTo>
                      <a:pt x="213" y="1100"/>
                      <a:pt x="385" y="888"/>
                      <a:pt x="527" y="793"/>
                    </a:cubicBezTo>
                    <a:cubicBezTo>
                      <a:pt x="669" y="698"/>
                      <a:pt x="829" y="580"/>
                      <a:pt x="989" y="462"/>
                    </a:cubicBezTo>
                  </a:path>
                </a:pathLst>
              </a:custGeom>
              <a:noFill/>
              <a:ln w="2857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/>
              </a:p>
            </p:txBody>
          </p:sp>
          <p:sp>
            <p:nvSpPr>
              <p:cNvPr id="277" name="Freeform 840"/>
              <p:cNvSpPr>
                <a:spLocks/>
              </p:cNvSpPr>
              <p:nvPr/>
            </p:nvSpPr>
            <p:spPr bwMode="auto">
              <a:xfrm>
                <a:off x="8932" y="12951"/>
                <a:ext cx="917" cy="855"/>
              </a:xfrm>
              <a:custGeom>
                <a:avLst/>
                <a:gdLst>
                  <a:gd name="T0" fmla="*/ 716 w 917"/>
                  <a:gd name="T1" fmla="*/ 0 h 855"/>
                  <a:gd name="T2" fmla="*/ 909 w 917"/>
                  <a:gd name="T3" fmla="*/ 154 h 855"/>
                  <a:gd name="T4" fmla="*/ 762 w 917"/>
                  <a:gd name="T5" fmla="*/ 708 h 855"/>
                  <a:gd name="T6" fmla="*/ 0 w 917"/>
                  <a:gd name="T7" fmla="*/ 855 h 855"/>
                  <a:gd name="T8" fmla="*/ 0 60000 65536"/>
                  <a:gd name="T9" fmla="*/ 0 60000 65536"/>
                  <a:gd name="T10" fmla="*/ 0 60000 65536"/>
                  <a:gd name="T11" fmla="*/ 0 60000 6553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0" t="0" r="r" b="b"/>
                <a:pathLst>
                  <a:path w="917" h="855">
                    <a:moveTo>
                      <a:pt x="716" y="0"/>
                    </a:moveTo>
                    <a:cubicBezTo>
                      <a:pt x="808" y="18"/>
                      <a:pt x="901" y="36"/>
                      <a:pt x="909" y="154"/>
                    </a:cubicBezTo>
                    <a:cubicBezTo>
                      <a:pt x="917" y="272"/>
                      <a:pt x="913" y="591"/>
                      <a:pt x="762" y="708"/>
                    </a:cubicBezTo>
                    <a:cubicBezTo>
                      <a:pt x="611" y="825"/>
                      <a:pt x="305" y="840"/>
                      <a:pt x="0" y="855"/>
                    </a:cubicBezTo>
                  </a:path>
                </a:pathLst>
              </a:custGeom>
              <a:noFill/>
              <a:ln w="28575">
                <a:solidFill>
                  <a:srgbClr val="00B0F0"/>
                </a:solidFill>
                <a:prstDash val="lgDashDot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/>
              </a:p>
            </p:txBody>
          </p:sp>
          <p:sp>
            <p:nvSpPr>
              <p:cNvPr id="278" name="Text Box 842"/>
              <p:cNvSpPr txBox="1">
                <a:spLocks noChangeArrowheads="1"/>
              </p:cNvSpPr>
              <p:nvPr/>
            </p:nvSpPr>
            <p:spPr bwMode="auto">
              <a:xfrm>
                <a:off x="7939" y="12551"/>
                <a:ext cx="1146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tree branch 1</a:t>
                </a:r>
                <a:endPara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9" name="Text Box 843"/>
              <p:cNvSpPr txBox="1">
                <a:spLocks noChangeArrowheads="1"/>
              </p:cNvSpPr>
              <p:nvPr/>
            </p:nvSpPr>
            <p:spPr bwMode="auto">
              <a:xfrm>
                <a:off x="9695" y="12569"/>
                <a:ext cx="1146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tree branch 2</a:t>
                </a:r>
                <a:endPara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80" name="Text Box 844"/>
              <p:cNvSpPr txBox="1">
                <a:spLocks noChangeArrowheads="1"/>
              </p:cNvSpPr>
              <p:nvPr/>
            </p:nvSpPr>
            <p:spPr bwMode="auto">
              <a:xfrm>
                <a:off x="9972" y="13139"/>
                <a:ext cx="1146" cy="2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Calibri" pitchFamily="34" charset="0"/>
                    <a:cs typeface="Arial" pitchFamily="34" charset="0"/>
                  </a:rPr>
                  <a:t>tree branch 3</a:t>
                </a:r>
                <a:endParaRPr kumimoji="0" lang="en-US" sz="3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cxnSp>
            <p:nvCxnSpPr>
              <p:cNvPr id="281" name="AutoShape 845"/>
              <p:cNvCxnSpPr>
                <a:cxnSpLocks noChangeShapeType="1"/>
              </p:cNvCxnSpPr>
              <p:nvPr/>
            </p:nvCxnSpPr>
            <p:spPr bwMode="auto">
              <a:xfrm>
                <a:off x="8717" y="12790"/>
                <a:ext cx="200" cy="5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282" name="AutoShape 846"/>
              <p:cNvCxnSpPr>
                <a:cxnSpLocks noChangeShapeType="1"/>
              </p:cNvCxnSpPr>
              <p:nvPr/>
            </p:nvCxnSpPr>
            <p:spPr bwMode="auto">
              <a:xfrm flipH="1">
                <a:off x="9603" y="12790"/>
                <a:ext cx="246" cy="5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</p:cxnSp>
          <p:cxnSp>
            <p:nvCxnSpPr>
              <p:cNvPr id="283" name="AutoShape 847"/>
              <p:cNvCxnSpPr>
                <a:cxnSpLocks noChangeShapeType="1"/>
              </p:cNvCxnSpPr>
              <p:nvPr/>
            </p:nvCxnSpPr>
            <p:spPr bwMode="auto">
              <a:xfrm flipH="1" flipV="1">
                <a:off x="9841" y="13413"/>
                <a:ext cx="547" cy="8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arrow" w="med" len="med"/>
              </a:ln>
            </p:spPr>
          </p:cxnSp>
          <p:sp>
            <p:nvSpPr>
              <p:cNvPr id="284" name="Freeform 848"/>
              <p:cNvSpPr>
                <a:spLocks/>
              </p:cNvSpPr>
              <p:nvPr/>
            </p:nvSpPr>
            <p:spPr bwMode="auto">
              <a:xfrm>
                <a:off x="8838" y="12694"/>
                <a:ext cx="805" cy="936"/>
              </a:xfrm>
              <a:custGeom>
                <a:avLst/>
                <a:gdLst>
                  <a:gd name="T0" fmla="*/ 487 w 805"/>
                  <a:gd name="T1" fmla="*/ 0 h 936"/>
                  <a:gd name="T2" fmla="*/ 795 w 805"/>
                  <a:gd name="T3" fmla="*/ 270 h 936"/>
                  <a:gd name="T4" fmla="*/ 426 w 805"/>
                  <a:gd name="T5" fmla="*/ 462 h 936"/>
                  <a:gd name="T6" fmla="*/ 95 w 805"/>
                  <a:gd name="T7" fmla="*/ 293 h 936"/>
                  <a:gd name="T8" fmla="*/ 110 w 805"/>
                  <a:gd name="T9" fmla="*/ 839 h 936"/>
                  <a:gd name="T10" fmla="*/ 757 w 805"/>
                  <a:gd name="T11" fmla="*/ 878 h 93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805" h="936">
                    <a:moveTo>
                      <a:pt x="487" y="0"/>
                    </a:moveTo>
                    <a:cubicBezTo>
                      <a:pt x="646" y="96"/>
                      <a:pt x="805" y="193"/>
                      <a:pt x="795" y="270"/>
                    </a:cubicBezTo>
                    <a:cubicBezTo>
                      <a:pt x="785" y="347"/>
                      <a:pt x="543" y="458"/>
                      <a:pt x="426" y="462"/>
                    </a:cubicBezTo>
                    <a:cubicBezTo>
                      <a:pt x="309" y="466"/>
                      <a:pt x="148" y="230"/>
                      <a:pt x="95" y="293"/>
                    </a:cubicBezTo>
                    <a:cubicBezTo>
                      <a:pt x="42" y="356"/>
                      <a:pt x="0" y="742"/>
                      <a:pt x="110" y="839"/>
                    </a:cubicBezTo>
                    <a:cubicBezTo>
                      <a:pt x="220" y="936"/>
                      <a:pt x="649" y="872"/>
                      <a:pt x="757" y="878"/>
                    </a:cubicBezTo>
                  </a:path>
                </a:pathLst>
              </a:custGeom>
              <a:noFill/>
              <a:ln w="28575">
                <a:solidFill>
                  <a:srgbClr val="00B050"/>
                </a:solidFill>
                <a:prstDash val="dash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/>
              </a:p>
            </p:txBody>
          </p:sp>
          <p:sp>
            <p:nvSpPr>
              <p:cNvPr id="285" name="Oval 1008"/>
              <p:cNvSpPr>
                <a:spLocks noChangeArrowheads="1"/>
              </p:cNvSpPr>
              <p:nvPr/>
            </p:nvSpPr>
            <p:spPr bwMode="auto">
              <a:xfrm>
                <a:off x="9602" y="12915"/>
                <a:ext cx="43" cy="43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3600"/>
              </a:p>
            </p:txBody>
          </p: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Meshed </a:t>
            </a:r>
            <a:r>
              <a:rPr lang="en-US" dirty="0" smtClean="0"/>
              <a:t>Trees Building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Single root</a:t>
            </a:r>
          </a:p>
          <a:p>
            <a:r>
              <a:rPr lang="en-US" dirty="0" smtClean="0"/>
              <a:t>Multiple tree </a:t>
            </a:r>
            <a:r>
              <a:rPr lang="en-US" dirty="0" smtClean="0"/>
              <a:t>branches</a:t>
            </a:r>
            <a:endParaRPr lang="en-US" dirty="0"/>
          </a:p>
          <a:p>
            <a:r>
              <a:rPr lang="en-US" dirty="0" smtClean="0"/>
              <a:t>Tree construction uses local information </a:t>
            </a:r>
          </a:p>
          <a:p>
            <a:r>
              <a:rPr lang="en-US" dirty="0" smtClean="0"/>
              <a:t>Low overhead / quick </a:t>
            </a:r>
            <a:r>
              <a:rPr lang="en-US" dirty="0" smtClean="0"/>
              <a:t>resolution</a:t>
            </a:r>
          </a:p>
          <a:p>
            <a:endParaRPr lang="en-US" dirty="0"/>
          </a:p>
          <a:p>
            <a:r>
              <a:rPr lang="en-US" dirty="0" smtClean="0"/>
              <a:t>How to?</a:t>
            </a:r>
          </a:p>
          <a:p>
            <a:r>
              <a:rPr lang="en-US" dirty="0" smtClean="0"/>
              <a:t>Loop Avoidance</a:t>
            </a:r>
          </a:p>
          <a:p>
            <a:r>
              <a:rPr lang="en-US" dirty="0" smtClean="0"/>
              <a:t>Broadcasting</a:t>
            </a:r>
          </a:p>
          <a:p>
            <a:r>
              <a:rPr lang="en-US" dirty="0" smtClean="0"/>
              <a:t>Packet forwarding</a:t>
            </a:r>
          </a:p>
          <a:p>
            <a:r>
              <a:rPr lang="en-US" dirty="0" smtClean="0"/>
              <a:t>Resolution on Link Failure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079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Meshed Tree Algorithm 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219200" y="1066800"/>
            <a:ext cx="6290359" cy="2729831"/>
            <a:chOff x="1177241" y="1308769"/>
            <a:chExt cx="6858000" cy="3466432"/>
          </a:xfrm>
        </p:grpSpPr>
        <p:grpSp>
          <p:nvGrpSpPr>
            <p:cNvPr id="2052" name="Group 4"/>
            <p:cNvGrpSpPr>
              <a:grpSpLocks/>
            </p:cNvGrpSpPr>
            <p:nvPr/>
          </p:nvGrpSpPr>
          <p:grpSpPr bwMode="auto">
            <a:xfrm>
              <a:off x="1177241" y="1308769"/>
              <a:ext cx="6858000" cy="3466432"/>
              <a:chOff x="1231" y="934"/>
              <a:chExt cx="4295" cy="2593"/>
            </a:xfrm>
          </p:grpSpPr>
          <p:cxnSp>
            <p:nvCxnSpPr>
              <p:cNvPr id="2053" name="AutoShape 5"/>
              <p:cNvCxnSpPr>
                <a:cxnSpLocks noChangeShapeType="1"/>
              </p:cNvCxnSpPr>
              <p:nvPr/>
            </p:nvCxnSpPr>
            <p:spPr bwMode="auto">
              <a:xfrm flipV="1">
                <a:off x="1563" y="1526"/>
                <a:ext cx="453" cy="5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54" name="AutoShape 6"/>
              <p:cNvCxnSpPr>
                <a:cxnSpLocks noChangeShapeType="1"/>
              </p:cNvCxnSpPr>
              <p:nvPr/>
            </p:nvCxnSpPr>
            <p:spPr bwMode="auto">
              <a:xfrm>
                <a:off x="1654" y="2292"/>
                <a:ext cx="503" cy="39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55" name="AutoShape 7"/>
              <p:cNvCxnSpPr>
                <a:cxnSpLocks noChangeShapeType="1"/>
              </p:cNvCxnSpPr>
              <p:nvPr/>
            </p:nvCxnSpPr>
            <p:spPr bwMode="auto">
              <a:xfrm flipV="1">
                <a:off x="2491" y="1842"/>
                <a:ext cx="730" cy="76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56" name="AutoShape 8"/>
              <p:cNvCxnSpPr>
                <a:cxnSpLocks noChangeShapeType="1"/>
              </p:cNvCxnSpPr>
              <p:nvPr/>
            </p:nvCxnSpPr>
            <p:spPr bwMode="auto">
              <a:xfrm>
                <a:off x="2395" y="1444"/>
                <a:ext cx="735" cy="21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57" name="AutoShape 9"/>
              <p:cNvCxnSpPr>
                <a:cxnSpLocks noChangeShapeType="1"/>
              </p:cNvCxnSpPr>
              <p:nvPr/>
            </p:nvCxnSpPr>
            <p:spPr bwMode="auto">
              <a:xfrm flipV="1">
                <a:off x="2565" y="2689"/>
                <a:ext cx="877" cy="14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58" name="AutoShape 10"/>
              <p:cNvCxnSpPr>
                <a:cxnSpLocks noChangeShapeType="1"/>
              </p:cNvCxnSpPr>
              <p:nvPr/>
            </p:nvCxnSpPr>
            <p:spPr bwMode="auto">
              <a:xfrm>
                <a:off x="3442" y="1842"/>
                <a:ext cx="192" cy="67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59" name="AutoShape 11"/>
              <p:cNvCxnSpPr>
                <a:cxnSpLocks noChangeShapeType="1"/>
              </p:cNvCxnSpPr>
              <p:nvPr/>
            </p:nvCxnSpPr>
            <p:spPr bwMode="auto">
              <a:xfrm flipV="1">
                <a:off x="3532" y="1311"/>
                <a:ext cx="894" cy="26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2060" name="AutoShape 12"/>
              <p:cNvCxnSpPr>
                <a:cxnSpLocks noChangeShapeType="1"/>
              </p:cNvCxnSpPr>
              <p:nvPr/>
            </p:nvCxnSpPr>
            <p:spPr bwMode="auto">
              <a:xfrm flipV="1">
                <a:off x="3843" y="1444"/>
                <a:ext cx="736" cy="116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061" name="Text Box 13"/>
              <p:cNvSpPr txBox="1">
                <a:spLocks noChangeArrowheads="1"/>
              </p:cNvSpPr>
              <p:nvPr/>
            </p:nvSpPr>
            <p:spPr bwMode="auto">
              <a:xfrm>
                <a:off x="1608" y="2006"/>
                <a:ext cx="1123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Root bridge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2" name="Text Box 14"/>
              <p:cNvSpPr txBox="1">
                <a:spLocks noChangeArrowheads="1"/>
              </p:cNvSpPr>
              <p:nvPr/>
            </p:nvSpPr>
            <p:spPr bwMode="auto">
              <a:xfrm>
                <a:off x="1373" y="1753"/>
                <a:ext cx="453" cy="3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3" name="Text Box 15"/>
              <p:cNvSpPr txBox="1">
                <a:spLocks noChangeArrowheads="1"/>
              </p:cNvSpPr>
              <p:nvPr/>
            </p:nvSpPr>
            <p:spPr bwMode="auto">
              <a:xfrm>
                <a:off x="2008" y="1522"/>
                <a:ext cx="452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sng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11 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4" name="Text Box 16"/>
              <p:cNvSpPr txBox="1">
                <a:spLocks noChangeArrowheads="1"/>
              </p:cNvSpPr>
              <p:nvPr/>
            </p:nvSpPr>
            <p:spPr bwMode="auto">
              <a:xfrm>
                <a:off x="2078" y="2873"/>
                <a:ext cx="453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sng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12 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5" name="Text Box 17"/>
              <p:cNvSpPr txBox="1">
                <a:spLocks noChangeArrowheads="1"/>
              </p:cNvSpPr>
              <p:nvPr/>
            </p:nvSpPr>
            <p:spPr bwMode="auto">
              <a:xfrm>
                <a:off x="3113" y="934"/>
                <a:ext cx="573" cy="6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111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121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endParaRPr kumimoji="0" lang="en-US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6" name="Text Box 18"/>
              <p:cNvSpPr txBox="1">
                <a:spLocks noChangeArrowheads="1"/>
              </p:cNvSpPr>
              <p:nvPr/>
            </p:nvSpPr>
            <p:spPr bwMode="auto">
              <a:xfrm>
                <a:off x="3481" y="2740"/>
                <a:ext cx="1107" cy="7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122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1111, 1212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endParaRPr kumimoji="0" lang="en-US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67" name="Text Box 19"/>
              <p:cNvSpPr txBox="1">
                <a:spLocks noChangeArrowheads="1"/>
              </p:cNvSpPr>
              <p:nvPr/>
            </p:nvSpPr>
            <p:spPr bwMode="auto">
              <a:xfrm>
                <a:off x="4500" y="1352"/>
                <a:ext cx="1026" cy="6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1221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1112, 1213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endParaRPr kumimoji="0" lang="en-US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0" name="Oval 22"/>
              <p:cNvSpPr>
                <a:spLocks noChangeArrowheads="1"/>
              </p:cNvSpPr>
              <p:nvPr/>
            </p:nvSpPr>
            <p:spPr bwMode="auto">
              <a:xfrm>
                <a:off x="1252" y="2057"/>
                <a:ext cx="436" cy="31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/>
              </a:p>
            </p:txBody>
          </p:sp>
          <p:sp>
            <p:nvSpPr>
              <p:cNvPr id="2071" name="Text Box 23"/>
              <p:cNvSpPr txBox="1">
                <a:spLocks noChangeArrowheads="1"/>
              </p:cNvSpPr>
              <p:nvPr/>
            </p:nvSpPr>
            <p:spPr bwMode="auto">
              <a:xfrm>
                <a:off x="1231" y="2036"/>
                <a:ext cx="311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A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2" name="Oval 24"/>
              <p:cNvSpPr>
                <a:spLocks noChangeArrowheads="1"/>
              </p:cNvSpPr>
              <p:nvPr/>
            </p:nvSpPr>
            <p:spPr bwMode="auto">
              <a:xfrm>
                <a:off x="1959" y="1260"/>
                <a:ext cx="436" cy="31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/>
              </a:p>
            </p:txBody>
          </p:sp>
          <p:sp>
            <p:nvSpPr>
              <p:cNvPr id="2073" name="Text Box 25"/>
              <p:cNvSpPr txBox="1">
                <a:spLocks noChangeArrowheads="1"/>
              </p:cNvSpPr>
              <p:nvPr/>
            </p:nvSpPr>
            <p:spPr bwMode="auto">
              <a:xfrm>
                <a:off x="1986" y="1263"/>
                <a:ext cx="311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B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4" name="Oval 26"/>
              <p:cNvSpPr>
                <a:spLocks noChangeArrowheads="1"/>
              </p:cNvSpPr>
              <p:nvPr/>
            </p:nvSpPr>
            <p:spPr bwMode="auto">
              <a:xfrm>
                <a:off x="4426" y="1128"/>
                <a:ext cx="436" cy="31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/>
              </a:p>
            </p:txBody>
          </p:sp>
          <p:sp>
            <p:nvSpPr>
              <p:cNvPr id="2075" name="Text Box 27"/>
              <p:cNvSpPr txBox="1">
                <a:spLocks noChangeArrowheads="1"/>
              </p:cNvSpPr>
              <p:nvPr/>
            </p:nvSpPr>
            <p:spPr bwMode="auto">
              <a:xfrm>
                <a:off x="4445" y="1123"/>
                <a:ext cx="311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F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6" name="Oval 28"/>
              <p:cNvSpPr>
                <a:spLocks noChangeArrowheads="1"/>
              </p:cNvSpPr>
              <p:nvPr/>
            </p:nvSpPr>
            <p:spPr bwMode="auto">
              <a:xfrm>
                <a:off x="3442" y="2516"/>
                <a:ext cx="435" cy="31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/>
              </a:p>
            </p:txBody>
          </p:sp>
          <p:sp>
            <p:nvSpPr>
              <p:cNvPr id="2077" name="Text Box 29"/>
              <p:cNvSpPr txBox="1">
                <a:spLocks noChangeArrowheads="1"/>
              </p:cNvSpPr>
              <p:nvPr/>
            </p:nvSpPr>
            <p:spPr bwMode="auto">
              <a:xfrm>
                <a:off x="3492" y="2487"/>
                <a:ext cx="311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E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78" name="Oval 30"/>
              <p:cNvSpPr>
                <a:spLocks noChangeArrowheads="1"/>
              </p:cNvSpPr>
              <p:nvPr/>
            </p:nvSpPr>
            <p:spPr bwMode="auto">
              <a:xfrm>
                <a:off x="2129" y="2608"/>
                <a:ext cx="436" cy="31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/>
              </a:p>
            </p:txBody>
          </p:sp>
          <p:sp>
            <p:nvSpPr>
              <p:cNvPr id="2079" name="Text Box 31"/>
              <p:cNvSpPr txBox="1">
                <a:spLocks noChangeArrowheads="1"/>
              </p:cNvSpPr>
              <p:nvPr/>
            </p:nvSpPr>
            <p:spPr bwMode="auto">
              <a:xfrm>
                <a:off x="2140" y="2595"/>
                <a:ext cx="311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C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080" name="Oval 32"/>
              <p:cNvSpPr>
                <a:spLocks noChangeArrowheads="1"/>
              </p:cNvSpPr>
              <p:nvPr/>
            </p:nvSpPr>
            <p:spPr bwMode="auto">
              <a:xfrm>
                <a:off x="3130" y="1525"/>
                <a:ext cx="436" cy="31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/>
              </a:p>
            </p:txBody>
          </p:sp>
          <p:sp>
            <p:nvSpPr>
              <p:cNvPr id="2081" name="Text Box 33"/>
              <p:cNvSpPr txBox="1">
                <a:spLocks noChangeArrowheads="1"/>
              </p:cNvSpPr>
              <p:nvPr/>
            </p:nvSpPr>
            <p:spPr bwMode="auto">
              <a:xfrm>
                <a:off x="3149" y="1488"/>
                <a:ext cx="311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D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7" name="Freeform 36"/>
            <p:cNvSpPr/>
            <p:nvPr/>
          </p:nvSpPr>
          <p:spPr>
            <a:xfrm>
              <a:off x="1532624" y="1360275"/>
              <a:ext cx="5299364" cy="1153391"/>
            </a:xfrm>
            <a:custGeom>
              <a:avLst/>
              <a:gdLst>
                <a:gd name="connsiteX0" fmla="*/ 0 w 5299364"/>
                <a:gd name="connsiteY0" fmla="*/ 1153391 h 1153391"/>
                <a:gd name="connsiteX1" fmla="*/ 748146 w 5299364"/>
                <a:gd name="connsiteY1" fmla="*/ 353291 h 1153391"/>
                <a:gd name="connsiteX2" fmla="*/ 2452255 w 5299364"/>
                <a:gd name="connsiteY2" fmla="*/ 446809 h 1153391"/>
                <a:gd name="connsiteX3" fmla="*/ 4800600 w 5299364"/>
                <a:gd name="connsiteY3" fmla="*/ 93518 h 1153391"/>
                <a:gd name="connsiteX4" fmla="*/ 5299364 w 5299364"/>
                <a:gd name="connsiteY4" fmla="*/ 0 h 1153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9364" h="1153391">
                  <a:moveTo>
                    <a:pt x="0" y="1153391"/>
                  </a:moveTo>
                  <a:cubicBezTo>
                    <a:pt x="169718" y="812223"/>
                    <a:pt x="339437" y="471055"/>
                    <a:pt x="748146" y="353291"/>
                  </a:cubicBezTo>
                  <a:cubicBezTo>
                    <a:pt x="1156855" y="235527"/>
                    <a:pt x="1776846" y="490104"/>
                    <a:pt x="2452255" y="446809"/>
                  </a:cubicBezTo>
                  <a:cubicBezTo>
                    <a:pt x="3127664" y="403514"/>
                    <a:pt x="4326082" y="167986"/>
                    <a:pt x="4800600" y="93518"/>
                  </a:cubicBezTo>
                  <a:cubicBezTo>
                    <a:pt x="5275118" y="19050"/>
                    <a:pt x="5287241" y="9525"/>
                    <a:pt x="5299364" y="0"/>
                  </a:cubicBezTo>
                </a:path>
              </a:pathLst>
            </a:cu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Freeform 37"/>
            <p:cNvSpPr/>
            <p:nvPr/>
          </p:nvSpPr>
          <p:spPr>
            <a:xfrm>
              <a:off x="4736375" y="1767002"/>
              <a:ext cx="481446" cy="1465119"/>
            </a:xfrm>
            <a:custGeom>
              <a:avLst/>
              <a:gdLst>
                <a:gd name="connsiteX0" fmla="*/ 0 w 481446"/>
                <a:gd name="connsiteY0" fmla="*/ 0 h 1465119"/>
                <a:gd name="connsiteX1" fmla="*/ 405246 w 481446"/>
                <a:gd name="connsiteY1" fmla="*/ 467591 h 1465119"/>
                <a:gd name="connsiteX2" fmla="*/ 457200 w 481446"/>
                <a:gd name="connsiteY2" fmla="*/ 1465119 h 1465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1446" h="1465119">
                  <a:moveTo>
                    <a:pt x="0" y="0"/>
                  </a:moveTo>
                  <a:cubicBezTo>
                    <a:pt x="164523" y="111702"/>
                    <a:pt x="329046" y="223405"/>
                    <a:pt x="405246" y="467591"/>
                  </a:cubicBezTo>
                  <a:cubicBezTo>
                    <a:pt x="481446" y="711778"/>
                    <a:pt x="469323" y="1088448"/>
                    <a:pt x="457200" y="1465119"/>
                  </a:cubicBezTo>
                </a:path>
              </a:pathLst>
            </a:cu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2698705" y="2276643"/>
              <a:ext cx="3449782" cy="1309254"/>
            </a:xfrm>
            <a:custGeom>
              <a:avLst/>
              <a:gdLst>
                <a:gd name="connsiteX0" fmla="*/ 0 w 3449782"/>
                <a:gd name="connsiteY0" fmla="*/ 1132609 h 1309254"/>
                <a:gd name="connsiteX1" fmla="*/ 696191 w 3449782"/>
                <a:gd name="connsiteY1" fmla="*/ 1215736 h 1309254"/>
                <a:gd name="connsiteX2" fmla="*/ 2005446 w 3449782"/>
                <a:gd name="connsiteY2" fmla="*/ 1184564 h 1309254"/>
                <a:gd name="connsiteX3" fmla="*/ 2597728 w 3449782"/>
                <a:gd name="connsiteY3" fmla="*/ 1111827 h 1309254"/>
                <a:gd name="connsiteX4" fmla="*/ 3449782 w 3449782"/>
                <a:gd name="connsiteY4" fmla="*/ 0 h 1309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49782" h="1309254">
                  <a:moveTo>
                    <a:pt x="0" y="1132609"/>
                  </a:moveTo>
                  <a:cubicBezTo>
                    <a:pt x="180975" y="1169843"/>
                    <a:pt x="361950" y="1207077"/>
                    <a:pt x="696191" y="1215736"/>
                  </a:cubicBezTo>
                  <a:lnTo>
                    <a:pt x="2005446" y="1184564"/>
                  </a:lnTo>
                  <a:cubicBezTo>
                    <a:pt x="2322369" y="1167246"/>
                    <a:pt x="2357005" y="1309254"/>
                    <a:pt x="2597728" y="1111827"/>
                  </a:cubicBezTo>
                  <a:cubicBezTo>
                    <a:pt x="2838451" y="914400"/>
                    <a:pt x="3144116" y="457200"/>
                    <a:pt x="3449782" y="0"/>
                  </a:cubicBezTo>
                </a:path>
              </a:pathLst>
            </a:custGeom>
            <a:ln w="19050"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Freeform 39"/>
            <p:cNvSpPr/>
            <p:nvPr/>
          </p:nvSpPr>
          <p:spPr>
            <a:xfrm>
              <a:off x="2141599" y="2568013"/>
              <a:ext cx="2753591" cy="879763"/>
            </a:xfrm>
            <a:custGeom>
              <a:avLst/>
              <a:gdLst>
                <a:gd name="connsiteX0" fmla="*/ 0 w 2753591"/>
                <a:gd name="connsiteY0" fmla="*/ 531668 h 879763"/>
                <a:gd name="connsiteX1" fmla="*/ 581891 w 2753591"/>
                <a:gd name="connsiteY1" fmla="*/ 843395 h 879763"/>
                <a:gd name="connsiteX2" fmla="*/ 1163782 w 2753591"/>
                <a:gd name="connsiteY2" fmla="*/ 739486 h 879763"/>
                <a:gd name="connsiteX3" fmla="*/ 2047009 w 2753591"/>
                <a:gd name="connsiteY3" fmla="*/ 1732 h 879763"/>
                <a:gd name="connsiteX4" fmla="*/ 2753591 w 2753591"/>
                <a:gd name="connsiteY4" fmla="*/ 749877 h 87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3591" h="879763">
                  <a:moveTo>
                    <a:pt x="0" y="531668"/>
                  </a:moveTo>
                  <a:cubicBezTo>
                    <a:pt x="193963" y="670213"/>
                    <a:pt x="387927" y="808759"/>
                    <a:pt x="581891" y="843395"/>
                  </a:cubicBezTo>
                  <a:cubicBezTo>
                    <a:pt x="775855" y="878031"/>
                    <a:pt x="919596" y="879763"/>
                    <a:pt x="1163782" y="739486"/>
                  </a:cubicBezTo>
                  <a:cubicBezTo>
                    <a:pt x="1407968" y="599209"/>
                    <a:pt x="1782041" y="0"/>
                    <a:pt x="2047009" y="1732"/>
                  </a:cubicBezTo>
                  <a:cubicBezTo>
                    <a:pt x="2311977" y="3464"/>
                    <a:pt x="2532784" y="376670"/>
                    <a:pt x="2753591" y="749877"/>
                  </a:cubicBezTo>
                </a:path>
              </a:pathLst>
            </a:cu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Freeform 40"/>
            <p:cNvSpPr/>
            <p:nvPr/>
          </p:nvSpPr>
          <p:spPr>
            <a:xfrm>
              <a:off x="4404688" y="2067695"/>
              <a:ext cx="1995055" cy="647700"/>
            </a:xfrm>
            <a:custGeom>
              <a:avLst/>
              <a:gdLst>
                <a:gd name="connsiteX0" fmla="*/ 0 w 1995055"/>
                <a:gd name="connsiteY0" fmla="*/ 581891 h 647700"/>
                <a:gd name="connsiteX1" fmla="*/ 831273 w 1995055"/>
                <a:gd name="connsiteY1" fmla="*/ 550718 h 647700"/>
                <a:gd name="connsiteX2" fmla="*/ 1995055 w 1995055"/>
                <a:gd name="connsiteY2" fmla="*/ 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5055" h="647700">
                  <a:moveTo>
                    <a:pt x="0" y="581891"/>
                  </a:moveTo>
                  <a:cubicBezTo>
                    <a:pt x="249382" y="614795"/>
                    <a:pt x="498764" y="647700"/>
                    <a:pt x="831273" y="550718"/>
                  </a:cubicBezTo>
                  <a:cubicBezTo>
                    <a:pt x="1163782" y="453736"/>
                    <a:pt x="1579418" y="226868"/>
                    <a:pt x="1995055" y="0"/>
                  </a:cubicBezTo>
                </a:path>
              </a:pathLst>
            </a:cu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Text Box 3"/>
          <p:cNvSpPr txBox="1">
            <a:spLocks noChangeArrowheads="1"/>
          </p:cNvSpPr>
          <p:nvPr/>
        </p:nvSpPr>
        <p:spPr bwMode="auto">
          <a:xfrm>
            <a:off x="152400" y="3733800"/>
            <a:ext cx="86106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Times New Roman" pitchFamily="18" charset="0"/>
                <a:cs typeface="Arial" pitchFamily="34" charset="0"/>
              </a:rPr>
              <a:t>Uses a smart numbering scheme – Virtual IDs (VID)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Times New Roman" pitchFamily="18" charset="0"/>
                <a:cs typeface="Arial" pitchFamily="34" charset="0"/>
              </a:rPr>
              <a:t>Assume A is root bridge – has </a:t>
            </a:r>
            <a:r>
              <a:rPr lang="en-US" sz="2000" dirty="0" err="1" smtClean="0">
                <a:latin typeface="Times New Roman" pitchFamily="18" charset="0"/>
                <a:cs typeface="Arial" pitchFamily="34" charset="0"/>
              </a:rPr>
              <a:t>BridgeID</a:t>
            </a:r>
            <a:r>
              <a:rPr lang="en-US" sz="2000" dirty="0" smtClean="0">
                <a:latin typeface="Times New Roman" pitchFamily="18" charset="0"/>
                <a:cs typeface="Arial" pitchFamily="34" charset="0"/>
              </a:rPr>
              <a:t>/ VID = 1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Times New Roman" pitchFamily="18" charset="0"/>
                <a:cs typeface="Arial" pitchFamily="34" charset="0"/>
              </a:rPr>
              <a:t>Hello messages, one-hop bridges decide to join the root – get a Virtual ID (VID)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Times New Roman" pitchFamily="18" charset="0"/>
                <a:cs typeface="Arial" pitchFamily="34" charset="0"/>
              </a:rPr>
              <a:t>Advertising bridge – assigns VID to listening bridge </a:t>
            </a:r>
            <a:r>
              <a:rPr lang="en-US" sz="2000" dirty="0" smtClean="0">
                <a:latin typeface="Times New Roman" pitchFamily="18" charset="0"/>
                <a:cs typeface="Arial" pitchFamily="34" charset="0"/>
              </a:rPr>
              <a:t>by append Port number)</a:t>
            </a:r>
            <a:endParaRPr lang="en-US" sz="2000" dirty="0" smtClean="0"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Times New Roman" pitchFamily="18" charset="0"/>
                <a:cs typeface="Arial" pitchFamily="34" charset="0"/>
              </a:rPr>
              <a:t>VIDs are associated to ports on which the VID was acquired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en-US" sz="2000" dirty="0" smtClean="0">
                <a:latin typeface="Times New Roman" pitchFamily="18" charset="0"/>
                <a:cs typeface="Arial" pitchFamily="34" charset="0"/>
              </a:rPr>
              <a:t>Packet take the path of VIDs – route – no loops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so far?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184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Broad Casting - Primary </a:t>
            </a:r>
            <a:r>
              <a:rPr lang="en-US" dirty="0" smtClean="0"/>
              <a:t>VID Tree </a:t>
            </a:r>
            <a:endParaRPr lang="en-US" dirty="0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500029" y="926419"/>
            <a:ext cx="5484165" cy="2638818"/>
            <a:chOff x="1231" y="934"/>
            <a:chExt cx="4295" cy="2593"/>
          </a:xfrm>
        </p:grpSpPr>
        <p:cxnSp>
          <p:nvCxnSpPr>
            <p:cNvPr id="2053" name="AutoShape 5"/>
            <p:cNvCxnSpPr>
              <a:cxnSpLocks noChangeShapeType="1"/>
            </p:cNvCxnSpPr>
            <p:nvPr/>
          </p:nvCxnSpPr>
          <p:spPr bwMode="auto">
            <a:xfrm flipV="1">
              <a:off x="1563" y="1526"/>
              <a:ext cx="453" cy="53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4" name="AutoShape 6"/>
            <p:cNvCxnSpPr>
              <a:cxnSpLocks noChangeShapeType="1"/>
            </p:cNvCxnSpPr>
            <p:nvPr/>
          </p:nvCxnSpPr>
          <p:spPr bwMode="auto">
            <a:xfrm>
              <a:off x="1654" y="2292"/>
              <a:ext cx="503" cy="3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5" name="AutoShape 7"/>
            <p:cNvCxnSpPr>
              <a:cxnSpLocks noChangeShapeType="1"/>
            </p:cNvCxnSpPr>
            <p:nvPr/>
          </p:nvCxnSpPr>
          <p:spPr bwMode="auto">
            <a:xfrm flipV="1">
              <a:off x="2491" y="1842"/>
              <a:ext cx="730" cy="76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6" name="AutoShape 8"/>
            <p:cNvCxnSpPr>
              <a:cxnSpLocks noChangeShapeType="1"/>
            </p:cNvCxnSpPr>
            <p:nvPr/>
          </p:nvCxnSpPr>
          <p:spPr bwMode="auto">
            <a:xfrm>
              <a:off x="2395" y="1444"/>
              <a:ext cx="735" cy="21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7" name="AutoShape 9"/>
            <p:cNvCxnSpPr>
              <a:cxnSpLocks noChangeShapeType="1"/>
            </p:cNvCxnSpPr>
            <p:nvPr/>
          </p:nvCxnSpPr>
          <p:spPr bwMode="auto">
            <a:xfrm flipV="1">
              <a:off x="2565" y="2689"/>
              <a:ext cx="877" cy="1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8" name="AutoShape 10"/>
            <p:cNvCxnSpPr>
              <a:cxnSpLocks noChangeShapeType="1"/>
            </p:cNvCxnSpPr>
            <p:nvPr/>
          </p:nvCxnSpPr>
          <p:spPr bwMode="auto">
            <a:xfrm>
              <a:off x="3442" y="1842"/>
              <a:ext cx="192" cy="67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59" name="AutoShape 11"/>
            <p:cNvCxnSpPr>
              <a:cxnSpLocks noChangeShapeType="1"/>
            </p:cNvCxnSpPr>
            <p:nvPr/>
          </p:nvCxnSpPr>
          <p:spPr bwMode="auto">
            <a:xfrm flipV="1">
              <a:off x="3532" y="1311"/>
              <a:ext cx="894" cy="26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2060" name="AutoShape 12"/>
            <p:cNvCxnSpPr>
              <a:cxnSpLocks noChangeShapeType="1"/>
            </p:cNvCxnSpPr>
            <p:nvPr/>
          </p:nvCxnSpPr>
          <p:spPr bwMode="auto">
            <a:xfrm flipV="1">
              <a:off x="3843" y="1444"/>
              <a:ext cx="736" cy="11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1608" y="2006"/>
              <a:ext cx="1123" cy="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Root bridge</a:t>
              </a:r>
              <a:endParaRPr kumimoji="0" lang="en-US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2" name="Text Box 14"/>
            <p:cNvSpPr txBox="1">
              <a:spLocks noChangeArrowheads="1"/>
            </p:cNvSpPr>
            <p:nvPr/>
          </p:nvSpPr>
          <p:spPr bwMode="auto">
            <a:xfrm>
              <a:off x="1373" y="1753"/>
              <a:ext cx="453" cy="39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3" name="Text Box 15"/>
            <p:cNvSpPr txBox="1">
              <a:spLocks noChangeArrowheads="1"/>
            </p:cNvSpPr>
            <p:nvPr/>
          </p:nvSpPr>
          <p:spPr bwMode="auto">
            <a:xfrm>
              <a:off x="2008" y="1522"/>
              <a:ext cx="452" cy="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 </a:t>
              </a:r>
              <a:endParaRPr kumimoji="0" lang="en-US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4" name="Text Box 16"/>
            <p:cNvSpPr txBox="1">
              <a:spLocks noChangeArrowheads="1"/>
            </p:cNvSpPr>
            <p:nvPr/>
          </p:nvSpPr>
          <p:spPr bwMode="auto">
            <a:xfrm>
              <a:off x="2078" y="2873"/>
              <a:ext cx="453" cy="3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12 </a:t>
              </a:r>
              <a:endParaRPr kumimoji="0" lang="en-US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5" name="Text Box 17"/>
            <p:cNvSpPr txBox="1">
              <a:spLocks noChangeArrowheads="1"/>
            </p:cNvSpPr>
            <p:nvPr/>
          </p:nvSpPr>
          <p:spPr bwMode="auto">
            <a:xfrm>
              <a:off x="3113" y="934"/>
              <a:ext cx="573" cy="6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20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121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endPara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6" name="Text Box 18"/>
            <p:cNvSpPr txBox="1">
              <a:spLocks noChangeArrowheads="1"/>
            </p:cNvSpPr>
            <p:nvPr/>
          </p:nvSpPr>
          <p:spPr bwMode="auto">
            <a:xfrm>
              <a:off x="3481" y="2740"/>
              <a:ext cx="1107" cy="7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20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122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1111, 1212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endPara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7" name="Text Box 19"/>
            <p:cNvSpPr txBox="1">
              <a:spLocks noChangeArrowheads="1"/>
            </p:cNvSpPr>
            <p:nvPr/>
          </p:nvSpPr>
          <p:spPr bwMode="auto">
            <a:xfrm>
              <a:off x="4500" y="1352"/>
              <a:ext cx="1026" cy="6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20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1221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1112, 1213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  <a:tabLst/>
              </a:pPr>
              <a:endParaRPr kumimoji="0" lang="en-US" sz="5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1326" y="934"/>
              <a:ext cx="1760" cy="1012"/>
            </a:xfrm>
            <a:custGeom>
              <a:avLst/>
              <a:gdLst/>
              <a:ahLst/>
              <a:cxnLst>
                <a:cxn ang="0">
                  <a:pos x="0" y="992"/>
                </a:cxn>
                <a:cxn ang="0">
                  <a:pos x="990" y="152"/>
                </a:cxn>
                <a:cxn ang="0">
                  <a:pos x="3110" y="82"/>
                </a:cxn>
              </a:cxnLst>
              <a:rect l="0" t="0" r="r" b="b"/>
              <a:pathLst>
                <a:path w="3110" h="992">
                  <a:moveTo>
                    <a:pt x="0" y="992"/>
                  </a:moveTo>
                  <a:cubicBezTo>
                    <a:pt x="236" y="648"/>
                    <a:pt x="472" y="304"/>
                    <a:pt x="990" y="152"/>
                  </a:cubicBezTo>
                  <a:cubicBezTo>
                    <a:pt x="1508" y="0"/>
                    <a:pt x="2309" y="41"/>
                    <a:pt x="3110" y="82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>
              <a:off x="1422" y="2074"/>
              <a:ext cx="3333" cy="1331"/>
            </a:xfrm>
            <a:custGeom>
              <a:avLst/>
              <a:gdLst/>
              <a:ahLst/>
              <a:cxnLst>
                <a:cxn ang="0">
                  <a:pos x="0" y="370"/>
                </a:cxn>
                <a:cxn ang="0">
                  <a:pos x="1200" y="1190"/>
                </a:cxn>
                <a:cxn ang="0">
                  <a:pos x="4150" y="1060"/>
                </a:cxn>
                <a:cxn ang="0">
                  <a:pos x="5890" y="0"/>
                </a:cxn>
              </a:cxnLst>
              <a:rect l="0" t="0" r="r" b="b"/>
              <a:pathLst>
                <a:path w="5890" h="1305">
                  <a:moveTo>
                    <a:pt x="0" y="370"/>
                  </a:moveTo>
                  <a:cubicBezTo>
                    <a:pt x="254" y="722"/>
                    <a:pt x="508" y="1075"/>
                    <a:pt x="1200" y="1190"/>
                  </a:cubicBezTo>
                  <a:cubicBezTo>
                    <a:pt x="1892" y="1305"/>
                    <a:pt x="3368" y="1258"/>
                    <a:pt x="4150" y="1060"/>
                  </a:cubicBezTo>
                  <a:cubicBezTo>
                    <a:pt x="4932" y="862"/>
                    <a:pt x="5411" y="431"/>
                    <a:pt x="5890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2070" name="Oval 22"/>
            <p:cNvSpPr>
              <a:spLocks noChangeArrowheads="1"/>
            </p:cNvSpPr>
            <p:nvPr/>
          </p:nvSpPr>
          <p:spPr bwMode="auto">
            <a:xfrm>
              <a:off x="1252" y="2057"/>
              <a:ext cx="436" cy="3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1231" y="2036"/>
              <a:ext cx="311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</a:t>
              </a:r>
              <a:endParaRPr kumimoji="0" lang="en-US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2" name="Oval 24"/>
            <p:cNvSpPr>
              <a:spLocks noChangeArrowheads="1"/>
            </p:cNvSpPr>
            <p:nvPr/>
          </p:nvSpPr>
          <p:spPr bwMode="auto">
            <a:xfrm>
              <a:off x="1959" y="1260"/>
              <a:ext cx="436" cy="3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2073" name="Text Box 25"/>
            <p:cNvSpPr txBox="1">
              <a:spLocks noChangeArrowheads="1"/>
            </p:cNvSpPr>
            <p:nvPr/>
          </p:nvSpPr>
          <p:spPr bwMode="auto">
            <a:xfrm>
              <a:off x="1986" y="1263"/>
              <a:ext cx="311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B</a:t>
              </a:r>
              <a:endParaRPr kumimoji="0" lang="en-US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4" name="Oval 26"/>
            <p:cNvSpPr>
              <a:spLocks noChangeArrowheads="1"/>
            </p:cNvSpPr>
            <p:nvPr/>
          </p:nvSpPr>
          <p:spPr bwMode="auto">
            <a:xfrm>
              <a:off x="4426" y="1128"/>
              <a:ext cx="436" cy="3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2075" name="Text Box 27"/>
            <p:cNvSpPr txBox="1">
              <a:spLocks noChangeArrowheads="1"/>
            </p:cNvSpPr>
            <p:nvPr/>
          </p:nvSpPr>
          <p:spPr bwMode="auto">
            <a:xfrm>
              <a:off x="4445" y="1123"/>
              <a:ext cx="311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F</a:t>
              </a:r>
              <a:endParaRPr kumimoji="0" lang="en-US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6" name="Oval 28"/>
            <p:cNvSpPr>
              <a:spLocks noChangeArrowheads="1"/>
            </p:cNvSpPr>
            <p:nvPr/>
          </p:nvSpPr>
          <p:spPr bwMode="auto">
            <a:xfrm>
              <a:off x="3442" y="2516"/>
              <a:ext cx="435" cy="3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2077" name="Text Box 29"/>
            <p:cNvSpPr txBox="1">
              <a:spLocks noChangeArrowheads="1"/>
            </p:cNvSpPr>
            <p:nvPr/>
          </p:nvSpPr>
          <p:spPr bwMode="auto">
            <a:xfrm>
              <a:off x="3492" y="2487"/>
              <a:ext cx="311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</a:t>
              </a:r>
              <a:endParaRPr kumimoji="0" lang="en-US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78" name="Oval 30"/>
            <p:cNvSpPr>
              <a:spLocks noChangeArrowheads="1"/>
            </p:cNvSpPr>
            <p:nvPr/>
          </p:nvSpPr>
          <p:spPr bwMode="auto">
            <a:xfrm>
              <a:off x="2129" y="2608"/>
              <a:ext cx="436" cy="3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2079" name="Text Box 31"/>
            <p:cNvSpPr txBox="1">
              <a:spLocks noChangeArrowheads="1"/>
            </p:cNvSpPr>
            <p:nvPr/>
          </p:nvSpPr>
          <p:spPr bwMode="auto">
            <a:xfrm>
              <a:off x="2140" y="2595"/>
              <a:ext cx="311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C</a:t>
              </a:r>
              <a:endParaRPr kumimoji="0" lang="en-US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80" name="Oval 32"/>
            <p:cNvSpPr>
              <a:spLocks noChangeArrowheads="1"/>
            </p:cNvSpPr>
            <p:nvPr/>
          </p:nvSpPr>
          <p:spPr bwMode="auto">
            <a:xfrm>
              <a:off x="3130" y="1525"/>
              <a:ext cx="436" cy="31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5400"/>
            </a:p>
          </p:txBody>
        </p:sp>
        <p:sp>
          <p:nvSpPr>
            <p:cNvPr id="2081" name="Text Box 33"/>
            <p:cNvSpPr txBox="1">
              <a:spLocks noChangeArrowheads="1"/>
            </p:cNvSpPr>
            <p:nvPr/>
          </p:nvSpPr>
          <p:spPr bwMode="auto">
            <a:xfrm>
              <a:off x="3149" y="1488"/>
              <a:ext cx="311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D</a:t>
              </a:r>
              <a:endParaRPr kumimoji="0" lang="en-US" sz="5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10652" y="3565237"/>
            <a:ext cx="891540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2200" dirty="0" smtClean="0"/>
              <a:t>To forward broadcast packets, packets to unknown destinations</a:t>
            </a:r>
          </a:p>
          <a:p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 RULE </a:t>
            </a:r>
            <a:r>
              <a:rPr lang="en-US" sz="2200" dirty="0" smtClean="0"/>
              <a:t>(still working)</a:t>
            </a:r>
            <a:endParaRPr lang="en-US" sz="2200" dirty="0" smtClean="0"/>
          </a:p>
          <a:p>
            <a:pPr>
              <a:buFont typeface="Arial" pitchFamily="34" charset="0"/>
              <a:buChar char="•"/>
            </a:pPr>
            <a:r>
              <a:rPr lang="en-US" sz="2200" dirty="0"/>
              <a:t>P</a:t>
            </a:r>
            <a:r>
              <a:rPr lang="en-US" sz="2200" dirty="0" smtClean="0"/>
              <a:t>ackets from non  primary VID port</a:t>
            </a:r>
            <a:r>
              <a:rPr lang="en-US" sz="2200" dirty="0"/>
              <a:t> </a:t>
            </a:r>
            <a:r>
              <a:rPr lang="en-US" sz="2200" dirty="0" smtClean="0"/>
              <a:t>- send on primary VID port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/>
              <a:t>Packet from primary VID port - send on all other ports where a child bridge has a primary VID derived from parent primary VIDs </a:t>
            </a:r>
          </a:p>
          <a:p>
            <a:pPr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FF0000"/>
                </a:solidFill>
              </a:rPr>
              <a:t>Send on all ports that have end nodes – 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FF0000"/>
                </a:solidFill>
              </a:rPr>
              <a:t>Differentiate edge nodes/</a:t>
            </a:r>
            <a:r>
              <a:rPr lang="en-US" sz="2200" dirty="0" smtClean="0">
                <a:solidFill>
                  <a:srgbClr val="FF0000"/>
                </a:solidFill>
              </a:rPr>
              <a:t>switches</a:t>
            </a:r>
          </a:p>
          <a:p>
            <a:pPr lvl="1">
              <a:buFont typeface="Arial" pitchFamily="34" charset="0"/>
              <a:buChar char="•"/>
            </a:pPr>
            <a:r>
              <a:rPr lang="en-US" sz="2200" dirty="0" smtClean="0">
                <a:solidFill>
                  <a:srgbClr val="FF0000"/>
                </a:solidFill>
              </a:rPr>
              <a:t>Edge nodes do not join the </a:t>
            </a:r>
            <a:r>
              <a:rPr lang="en-US" sz="2200" dirty="0">
                <a:solidFill>
                  <a:srgbClr val="FF0000"/>
                </a:solidFill>
              </a:rPr>
              <a:t>M</a:t>
            </a:r>
            <a:r>
              <a:rPr lang="en-US" sz="2200" dirty="0" smtClean="0">
                <a:solidFill>
                  <a:srgbClr val="FF0000"/>
                </a:solidFill>
              </a:rPr>
              <a:t>eshed Tree</a:t>
            </a:r>
            <a:endParaRPr lang="en-US" sz="2200" dirty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On Link Failure </a:t>
            </a:r>
            <a:endParaRPr lang="en-US" dirty="0"/>
          </a:p>
        </p:txBody>
      </p:sp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914400" y="1066800"/>
            <a:ext cx="7696200" cy="4114800"/>
            <a:chOff x="1193" y="1300"/>
            <a:chExt cx="4445" cy="3013"/>
          </a:xfrm>
        </p:grpSpPr>
        <p:sp>
          <p:nvSpPr>
            <p:cNvPr id="4099" name="AutoShape 3" descr="5%"/>
            <p:cNvSpPr>
              <a:spLocks noChangeArrowheads="1"/>
            </p:cNvSpPr>
            <p:nvPr/>
          </p:nvSpPr>
          <p:spPr bwMode="auto">
            <a:xfrm>
              <a:off x="3467" y="3163"/>
              <a:ext cx="335" cy="213"/>
            </a:xfrm>
            <a:prstGeom prst="roundRect">
              <a:avLst>
                <a:gd name="adj" fmla="val 16667"/>
              </a:avLst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auto">
            <a:xfrm>
              <a:off x="2922" y="3182"/>
              <a:ext cx="545" cy="2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80" y="177"/>
                </a:cxn>
                <a:cxn ang="0">
                  <a:pos x="1040" y="170"/>
                </a:cxn>
              </a:cxnLst>
              <a:rect l="0" t="0" r="r" b="b"/>
              <a:pathLst>
                <a:path w="1040" h="205">
                  <a:moveTo>
                    <a:pt x="0" y="0"/>
                  </a:moveTo>
                  <a:cubicBezTo>
                    <a:pt x="203" y="74"/>
                    <a:pt x="407" y="149"/>
                    <a:pt x="580" y="177"/>
                  </a:cubicBezTo>
                  <a:cubicBezTo>
                    <a:pt x="753" y="205"/>
                    <a:pt x="896" y="187"/>
                    <a:pt x="1040" y="17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cxnSp>
          <p:nvCxnSpPr>
            <p:cNvPr id="4101" name="AutoShape 5"/>
            <p:cNvCxnSpPr>
              <a:cxnSpLocks noChangeShapeType="1"/>
            </p:cNvCxnSpPr>
            <p:nvPr/>
          </p:nvCxnSpPr>
          <p:spPr bwMode="auto">
            <a:xfrm>
              <a:off x="1555" y="2637"/>
              <a:ext cx="466" cy="40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02" name="AutoShape 6"/>
            <p:cNvCxnSpPr>
              <a:cxnSpLocks noChangeShapeType="1"/>
            </p:cNvCxnSpPr>
            <p:nvPr/>
          </p:nvCxnSpPr>
          <p:spPr bwMode="auto">
            <a:xfrm flipV="1">
              <a:off x="2398" y="3039"/>
              <a:ext cx="812" cy="14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103" name="Text Box 7"/>
            <p:cNvSpPr txBox="1">
              <a:spLocks noChangeArrowheads="1"/>
            </p:cNvSpPr>
            <p:nvPr/>
          </p:nvSpPr>
          <p:spPr bwMode="auto">
            <a:xfrm>
              <a:off x="1528" y="2400"/>
              <a:ext cx="1108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Root bridge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4" name="Text Box 8"/>
            <p:cNvSpPr txBox="1">
              <a:spLocks noChangeArrowheads="1"/>
            </p:cNvSpPr>
            <p:nvPr/>
          </p:nvSpPr>
          <p:spPr bwMode="auto">
            <a:xfrm>
              <a:off x="1879" y="3224"/>
              <a:ext cx="488" cy="40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12 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5" name="Text Box 9"/>
            <p:cNvSpPr txBox="1">
              <a:spLocks noChangeArrowheads="1"/>
            </p:cNvSpPr>
            <p:nvPr/>
          </p:nvSpPr>
          <p:spPr bwMode="auto">
            <a:xfrm>
              <a:off x="3513" y="3206"/>
              <a:ext cx="752" cy="4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122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1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1111</a:t>
              </a: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, 1212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auto">
            <a:xfrm>
              <a:off x="1308" y="2719"/>
              <a:ext cx="687" cy="67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0" y="540"/>
                </a:cxn>
                <a:cxn ang="0">
                  <a:pos x="1310" y="655"/>
                </a:cxn>
              </a:cxnLst>
              <a:rect l="0" t="0" r="r" b="b"/>
              <a:pathLst>
                <a:path w="1310" h="655">
                  <a:moveTo>
                    <a:pt x="0" y="0"/>
                  </a:moveTo>
                  <a:cubicBezTo>
                    <a:pt x="296" y="215"/>
                    <a:pt x="592" y="431"/>
                    <a:pt x="810" y="540"/>
                  </a:cubicBezTo>
                  <a:cubicBezTo>
                    <a:pt x="1028" y="649"/>
                    <a:pt x="1169" y="652"/>
                    <a:pt x="1310" y="655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107" name="Text Box 11"/>
            <p:cNvSpPr txBox="1">
              <a:spLocks noChangeArrowheads="1"/>
            </p:cNvSpPr>
            <p:nvPr/>
          </p:nvSpPr>
          <p:spPr bwMode="auto">
            <a:xfrm>
              <a:off x="1390" y="3972"/>
              <a:ext cx="4248" cy="3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Primary VID Tree after Failure of Link CE/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Tree</a:t>
              </a:r>
              <a:r>
                <a:rPr kumimoji="0" lang="en-US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is pruned / 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b="0" i="0" u="none" strike="noStrike" cap="none" normalizeH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Packet forwarding continues on backup VID</a:t>
              </a:r>
              <a:r>
                <a:rPr kumimoji="0" lang="en-US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  </a:t>
              </a:r>
              <a:endParaRPr kumimoji="0" lang="en-US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08" name="AutoShape 12"/>
            <p:cNvSpPr>
              <a:spLocks noChangeArrowheads="1"/>
            </p:cNvSpPr>
            <p:nvPr/>
          </p:nvSpPr>
          <p:spPr bwMode="auto">
            <a:xfrm>
              <a:off x="1915" y="3445"/>
              <a:ext cx="1749" cy="496"/>
            </a:xfrm>
            <a:prstGeom prst="irregularSeal2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109" name="Text Box 13"/>
            <p:cNvSpPr txBox="1">
              <a:spLocks noChangeArrowheads="1"/>
            </p:cNvSpPr>
            <p:nvPr/>
          </p:nvSpPr>
          <p:spPr bwMode="auto">
            <a:xfrm>
              <a:off x="2143" y="3667"/>
              <a:ext cx="1582" cy="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1. CE Link failure 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0" name="AutoShape 14"/>
            <p:cNvSpPr>
              <a:spLocks noChangeArrowheads="1"/>
            </p:cNvSpPr>
            <p:nvPr/>
          </p:nvSpPr>
          <p:spPr bwMode="auto">
            <a:xfrm>
              <a:off x="4295" y="2828"/>
              <a:ext cx="1224" cy="437"/>
            </a:xfrm>
            <a:prstGeom prst="wedgeRoundRectCallout">
              <a:avLst>
                <a:gd name="adj1" fmla="val -80412"/>
                <a:gd name="adj2" fmla="val 40755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1" name="Text Box 15"/>
            <p:cNvSpPr txBox="1">
              <a:spLocks noChangeArrowheads="1"/>
            </p:cNvSpPr>
            <p:nvPr/>
          </p:nvSpPr>
          <p:spPr bwMode="auto">
            <a:xfrm>
              <a:off x="4296" y="2836"/>
              <a:ext cx="1118" cy="4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2. Bridge E detects loss of VID 122  </a:t>
              </a: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2" name="AutoShape 16"/>
            <p:cNvSpPr>
              <a:spLocks noChangeArrowheads="1"/>
            </p:cNvSpPr>
            <p:nvPr/>
          </p:nvSpPr>
          <p:spPr bwMode="auto">
            <a:xfrm>
              <a:off x="4535" y="2231"/>
              <a:ext cx="879" cy="548"/>
            </a:xfrm>
            <a:prstGeom prst="wedgeRoundRectCallout">
              <a:avLst>
                <a:gd name="adj1" fmla="val -88111"/>
                <a:gd name="adj2" fmla="val 11495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3" name="Text Box 17"/>
            <p:cNvSpPr txBox="1">
              <a:spLocks noChangeArrowheads="1"/>
            </p:cNvSpPr>
            <p:nvPr/>
          </p:nvSpPr>
          <p:spPr bwMode="auto">
            <a:xfrm>
              <a:off x="4518" y="2207"/>
              <a:ext cx="896" cy="5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3. Loss of VID 122 announced to ‘F’ 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4" name="AutoShape 18"/>
            <p:cNvSpPr>
              <a:spLocks noChangeArrowheads="1"/>
            </p:cNvSpPr>
            <p:nvPr/>
          </p:nvSpPr>
          <p:spPr bwMode="auto">
            <a:xfrm>
              <a:off x="4707" y="1300"/>
              <a:ext cx="812" cy="421"/>
            </a:xfrm>
            <a:prstGeom prst="wedgeRoundRectCallout">
              <a:avLst>
                <a:gd name="adj1" fmla="val -54574"/>
                <a:gd name="adj2" fmla="val 89176"/>
                <a:gd name="adj3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5" name="Text Box 19"/>
            <p:cNvSpPr txBox="1">
              <a:spLocks noChangeArrowheads="1"/>
            </p:cNvSpPr>
            <p:nvPr/>
          </p:nvSpPr>
          <p:spPr bwMode="auto">
            <a:xfrm>
              <a:off x="4698" y="1300"/>
              <a:ext cx="940" cy="3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4. F invalidates VID 1221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6" name="Oval 20"/>
            <p:cNvSpPr>
              <a:spLocks noChangeArrowheads="1"/>
            </p:cNvSpPr>
            <p:nvPr/>
          </p:nvSpPr>
          <p:spPr bwMode="auto">
            <a:xfrm>
              <a:off x="3210" y="2863"/>
              <a:ext cx="404" cy="3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117" name="Text Box 21"/>
            <p:cNvSpPr txBox="1">
              <a:spLocks noChangeArrowheads="1"/>
            </p:cNvSpPr>
            <p:nvPr/>
          </p:nvSpPr>
          <p:spPr bwMode="auto">
            <a:xfrm>
              <a:off x="3294" y="2870"/>
              <a:ext cx="221" cy="3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E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18" name="Oval 22"/>
            <p:cNvSpPr>
              <a:spLocks noChangeArrowheads="1"/>
            </p:cNvSpPr>
            <p:nvPr/>
          </p:nvSpPr>
          <p:spPr bwMode="auto">
            <a:xfrm>
              <a:off x="1995" y="2956"/>
              <a:ext cx="403" cy="3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119" name="Text Box 23"/>
            <p:cNvSpPr txBox="1">
              <a:spLocks noChangeArrowheads="1"/>
            </p:cNvSpPr>
            <p:nvPr/>
          </p:nvSpPr>
          <p:spPr bwMode="auto">
            <a:xfrm>
              <a:off x="2079" y="2971"/>
              <a:ext cx="202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C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4120" name="AutoShape 24"/>
            <p:cNvCxnSpPr>
              <a:cxnSpLocks noChangeShapeType="1"/>
            </p:cNvCxnSpPr>
            <p:nvPr/>
          </p:nvCxnSpPr>
          <p:spPr bwMode="auto">
            <a:xfrm>
              <a:off x="2692" y="3039"/>
              <a:ext cx="162" cy="1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21" name="AutoShape 25"/>
            <p:cNvCxnSpPr>
              <a:cxnSpLocks noChangeShapeType="1"/>
            </p:cNvCxnSpPr>
            <p:nvPr/>
          </p:nvCxnSpPr>
          <p:spPr bwMode="auto">
            <a:xfrm flipV="1">
              <a:off x="2692" y="3039"/>
              <a:ext cx="162" cy="1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122" name="AutoShape 26" descr="5%"/>
            <p:cNvSpPr>
              <a:spLocks noChangeArrowheads="1"/>
            </p:cNvSpPr>
            <p:nvPr/>
          </p:nvSpPr>
          <p:spPr bwMode="auto">
            <a:xfrm>
              <a:off x="4248" y="1751"/>
              <a:ext cx="446" cy="239"/>
            </a:xfrm>
            <a:prstGeom prst="roundRect">
              <a:avLst>
                <a:gd name="adj" fmla="val 16667"/>
              </a:avLst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auto">
            <a:xfrm>
              <a:off x="3745" y="1998"/>
              <a:ext cx="471" cy="1072"/>
            </a:xfrm>
            <a:custGeom>
              <a:avLst/>
              <a:gdLst/>
              <a:ahLst/>
              <a:cxnLst>
                <a:cxn ang="0">
                  <a:pos x="0" y="1190"/>
                </a:cxn>
                <a:cxn ang="0">
                  <a:pos x="480" y="780"/>
                </a:cxn>
                <a:cxn ang="0">
                  <a:pos x="560" y="330"/>
                </a:cxn>
                <a:cxn ang="0">
                  <a:pos x="900" y="0"/>
                </a:cxn>
              </a:cxnLst>
              <a:rect l="0" t="0" r="r" b="b"/>
              <a:pathLst>
                <a:path w="900" h="1190">
                  <a:moveTo>
                    <a:pt x="0" y="1190"/>
                  </a:moveTo>
                  <a:cubicBezTo>
                    <a:pt x="193" y="1056"/>
                    <a:pt x="387" y="923"/>
                    <a:pt x="480" y="780"/>
                  </a:cubicBezTo>
                  <a:cubicBezTo>
                    <a:pt x="573" y="637"/>
                    <a:pt x="490" y="460"/>
                    <a:pt x="560" y="330"/>
                  </a:cubicBezTo>
                  <a:cubicBezTo>
                    <a:pt x="630" y="200"/>
                    <a:pt x="765" y="100"/>
                    <a:pt x="90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cxnSp>
          <p:nvCxnSpPr>
            <p:cNvPr id="4124" name="AutoShape 28"/>
            <p:cNvCxnSpPr>
              <a:cxnSpLocks noChangeShapeType="1"/>
            </p:cNvCxnSpPr>
            <p:nvPr/>
          </p:nvCxnSpPr>
          <p:spPr bwMode="auto">
            <a:xfrm flipV="1">
              <a:off x="1481" y="1864"/>
              <a:ext cx="419" cy="53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25" name="AutoShape 29"/>
            <p:cNvCxnSpPr>
              <a:cxnSpLocks noChangeShapeType="1"/>
            </p:cNvCxnSpPr>
            <p:nvPr/>
          </p:nvCxnSpPr>
          <p:spPr bwMode="auto">
            <a:xfrm flipV="1">
              <a:off x="2341" y="2184"/>
              <a:ext cx="675" cy="77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26" name="AutoShape 30"/>
            <p:cNvCxnSpPr>
              <a:cxnSpLocks noChangeShapeType="1"/>
            </p:cNvCxnSpPr>
            <p:nvPr/>
          </p:nvCxnSpPr>
          <p:spPr bwMode="auto">
            <a:xfrm>
              <a:off x="2251" y="1782"/>
              <a:ext cx="682" cy="21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27" name="AutoShape 31"/>
            <p:cNvCxnSpPr>
              <a:cxnSpLocks noChangeShapeType="1"/>
            </p:cNvCxnSpPr>
            <p:nvPr/>
          </p:nvCxnSpPr>
          <p:spPr bwMode="auto">
            <a:xfrm>
              <a:off x="3221" y="2184"/>
              <a:ext cx="178" cy="68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28" name="AutoShape 32"/>
            <p:cNvCxnSpPr>
              <a:cxnSpLocks noChangeShapeType="1"/>
            </p:cNvCxnSpPr>
            <p:nvPr/>
          </p:nvCxnSpPr>
          <p:spPr bwMode="auto">
            <a:xfrm flipV="1">
              <a:off x="3305" y="1648"/>
              <a:ext cx="828" cy="26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4129" name="AutoShape 33"/>
            <p:cNvCxnSpPr>
              <a:cxnSpLocks noChangeShapeType="1"/>
            </p:cNvCxnSpPr>
            <p:nvPr/>
          </p:nvCxnSpPr>
          <p:spPr bwMode="auto">
            <a:xfrm flipV="1">
              <a:off x="3593" y="1782"/>
              <a:ext cx="681" cy="11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4130" name="Text Box 34"/>
            <p:cNvSpPr txBox="1">
              <a:spLocks noChangeArrowheads="1"/>
            </p:cNvSpPr>
            <p:nvPr/>
          </p:nvSpPr>
          <p:spPr bwMode="auto">
            <a:xfrm>
              <a:off x="1282" y="2147"/>
              <a:ext cx="316" cy="3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1" name="Text Box 35"/>
            <p:cNvSpPr txBox="1">
              <a:spLocks noChangeArrowheads="1"/>
            </p:cNvSpPr>
            <p:nvPr/>
          </p:nvSpPr>
          <p:spPr bwMode="auto">
            <a:xfrm>
              <a:off x="1900" y="1874"/>
              <a:ext cx="505" cy="3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 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2" name="Text Box 36"/>
            <p:cNvSpPr txBox="1">
              <a:spLocks noChangeArrowheads="1"/>
            </p:cNvSpPr>
            <p:nvPr/>
          </p:nvSpPr>
          <p:spPr bwMode="auto">
            <a:xfrm>
              <a:off x="2607" y="1721"/>
              <a:ext cx="368" cy="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121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3" name="Text Box 37"/>
            <p:cNvSpPr txBox="1">
              <a:spLocks noChangeArrowheads="1"/>
            </p:cNvSpPr>
            <p:nvPr/>
          </p:nvSpPr>
          <p:spPr bwMode="auto">
            <a:xfrm>
              <a:off x="4278" y="1815"/>
              <a:ext cx="907" cy="5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/>
            <a:p>
              <a:pPr marL="0" lvl="0" indent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0" lang="en-US" sz="14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1221,</a:t>
              </a:r>
            </a:p>
            <a:p>
              <a:pPr marL="0" lvl="0" indent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0" lang="en-US" sz="1400" b="1" i="1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1112</a:t>
              </a:r>
              <a:r>
                <a:rPr kumimoji="0" lang="en-US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, 1213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4" name="Freeform 38"/>
            <p:cNvSpPr>
              <a:spLocks/>
            </p:cNvSpPr>
            <p:nvPr/>
          </p:nvSpPr>
          <p:spPr bwMode="auto">
            <a:xfrm>
              <a:off x="1319" y="1463"/>
              <a:ext cx="2766" cy="937"/>
            </a:xfrm>
            <a:custGeom>
              <a:avLst/>
              <a:gdLst/>
              <a:ahLst/>
              <a:cxnLst>
                <a:cxn ang="0">
                  <a:pos x="0" y="910"/>
                </a:cxn>
                <a:cxn ang="0">
                  <a:pos x="950" y="130"/>
                </a:cxn>
                <a:cxn ang="0">
                  <a:pos x="3120" y="180"/>
                </a:cxn>
                <a:cxn ang="0">
                  <a:pos x="5280" y="0"/>
                </a:cxn>
              </a:cxnLst>
              <a:rect l="0" t="0" r="r" b="b"/>
              <a:pathLst>
                <a:path w="5280" h="910">
                  <a:moveTo>
                    <a:pt x="0" y="910"/>
                  </a:moveTo>
                  <a:cubicBezTo>
                    <a:pt x="215" y="581"/>
                    <a:pt x="430" y="252"/>
                    <a:pt x="950" y="130"/>
                  </a:cubicBezTo>
                  <a:cubicBezTo>
                    <a:pt x="1470" y="8"/>
                    <a:pt x="2398" y="202"/>
                    <a:pt x="3120" y="180"/>
                  </a:cubicBezTo>
                  <a:cubicBezTo>
                    <a:pt x="3842" y="158"/>
                    <a:pt x="4561" y="79"/>
                    <a:pt x="5280" y="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135" name="Freeform 39"/>
            <p:cNvSpPr>
              <a:spLocks/>
            </p:cNvSpPr>
            <p:nvPr/>
          </p:nvSpPr>
          <p:spPr bwMode="auto">
            <a:xfrm>
              <a:off x="3268" y="1597"/>
              <a:ext cx="257" cy="107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0" y="1040"/>
                </a:cxn>
              </a:cxnLst>
              <a:rect l="0" t="0" r="r" b="b"/>
              <a:pathLst>
                <a:path w="490" h="1040">
                  <a:moveTo>
                    <a:pt x="0" y="0"/>
                  </a:moveTo>
                  <a:cubicBezTo>
                    <a:pt x="0" y="0"/>
                    <a:pt x="245" y="520"/>
                    <a:pt x="490" y="1040"/>
                  </a:cubicBezTo>
                </a:path>
              </a:pathLst>
            </a:cu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136" name="Oval 40"/>
            <p:cNvSpPr>
              <a:spLocks noChangeArrowheads="1"/>
            </p:cNvSpPr>
            <p:nvPr/>
          </p:nvSpPr>
          <p:spPr bwMode="auto">
            <a:xfrm>
              <a:off x="1193" y="2400"/>
              <a:ext cx="403" cy="3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137" name="Text Box 41"/>
            <p:cNvSpPr txBox="1">
              <a:spLocks noChangeArrowheads="1"/>
            </p:cNvSpPr>
            <p:nvPr/>
          </p:nvSpPr>
          <p:spPr bwMode="auto">
            <a:xfrm>
              <a:off x="1277" y="2432"/>
              <a:ext cx="210" cy="3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A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38" name="Oval 42"/>
            <p:cNvSpPr>
              <a:spLocks noChangeArrowheads="1"/>
            </p:cNvSpPr>
            <p:nvPr/>
          </p:nvSpPr>
          <p:spPr bwMode="auto">
            <a:xfrm>
              <a:off x="1848" y="1597"/>
              <a:ext cx="403" cy="3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139" name="Text Box 43"/>
            <p:cNvSpPr txBox="1">
              <a:spLocks noChangeArrowheads="1"/>
            </p:cNvSpPr>
            <p:nvPr/>
          </p:nvSpPr>
          <p:spPr bwMode="auto">
            <a:xfrm>
              <a:off x="1932" y="1611"/>
              <a:ext cx="168" cy="3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B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0" name="Oval 44"/>
            <p:cNvSpPr>
              <a:spLocks noChangeArrowheads="1"/>
            </p:cNvSpPr>
            <p:nvPr/>
          </p:nvSpPr>
          <p:spPr bwMode="auto">
            <a:xfrm>
              <a:off x="4133" y="1463"/>
              <a:ext cx="403" cy="3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141" name="Text Box 45"/>
            <p:cNvSpPr txBox="1">
              <a:spLocks noChangeArrowheads="1"/>
            </p:cNvSpPr>
            <p:nvPr/>
          </p:nvSpPr>
          <p:spPr bwMode="auto">
            <a:xfrm>
              <a:off x="4217" y="1478"/>
              <a:ext cx="202" cy="3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F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42" name="Oval 46"/>
            <p:cNvSpPr>
              <a:spLocks noChangeArrowheads="1"/>
            </p:cNvSpPr>
            <p:nvPr/>
          </p:nvSpPr>
          <p:spPr bwMode="auto">
            <a:xfrm>
              <a:off x="2933" y="1865"/>
              <a:ext cx="403" cy="3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4000"/>
            </a:p>
          </p:txBody>
        </p:sp>
        <p:sp>
          <p:nvSpPr>
            <p:cNvPr id="4143" name="Text Box 47"/>
            <p:cNvSpPr txBox="1">
              <a:spLocks noChangeArrowheads="1"/>
            </p:cNvSpPr>
            <p:nvPr/>
          </p:nvSpPr>
          <p:spPr bwMode="auto">
            <a:xfrm>
              <a:off x="3017" y="1897"/>
              <a:ext cx="202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D</a:t>
              </a:r>
              <a:endParaRPr kumimoji="0" lang="en-US" sz="4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Meshed Tree Tables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5" y="1447800"/>
            <a:ext cx="9113375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4473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MTPDUs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295400"/>
            <a:ext cx="7729728" cy="18288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304800" y="3276600"/>
            <a:ext cx="85344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Root Election					Security</a:t>
            </a:r>
          </a:p>
          <a:p>
            <a:r>
              <a:rPr lang="en-US" dirty="0"/>
              <a:t> </a:t>
            </a:r>
          </a:p>
          <a:p>
            <a:r>
              <a:rPr lang="en-US" dirty="0"/>
              <a:t>00 – Bridges will participate in dynamic election.	00 – Default, non-secure</a:t>
            </a:r>
          </a:p>
          <a:p>
            <a:r>
              <a:rPr lang="en-US" dirty="0" smtClean="0"/>
              <a:t>01 </a:t>
            </a:r>
            <a:r>
              <a:rPr lang="en-US" dirty="0"/>
              <a:t>– Bridge cannot be a root	</a:t>
            </a:r>
            <a:r>
              <a:rPr lang="en-US" dirty="0" smtClean="0"/>
              <a:t>                        </a:t>
            </a:r>
            <a:r>
              <a:rPr lang="en-US" dirty="0"/>
              <a:t>		01 – Administratively </a:t>
            </a:r>
            <a:r>
              <a:rPr lang="en-US" dirty="0" smtClean="0"/>
              <a:t>  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</a:p>
          <a:p>
            <a:r>
              <a:rPr lang="en-US" dirty="0"/>
              <a:t> </a:t>
            </a:r>
            <a:r>
              <a:rPr lang="en-US" dirty="0" smtClean="0"/>
              <a:t>                                                                                                                      assigned </a:t>
            </a:r>
            <a:r>
              <a:rPr lang="en-US" dirty="0"/>
              <a:t>certificates </a:t>
            </a:r>
          </a:p>
          <a:p>
            <a:r>
              <a:rPr lang="en-US" dirty="0" smtClean="0"/>
              <a:t>10 </a:t>
            </a:r>
            <a:r>
              <a:rPr lang="en-US" dirty="0"/>
              <a:t>– 						10 </a:t>
            </a:r>
            <a:r>
              <a:rPr lang="en-US" dirty="0" smtClean="0"/>
              <a:t>– </a:t>
            </a:r>
            <a:endParaRPr lang="en-US" dirty="0"/>
          </a:p>
          <a:p>
            <a:r>
              <a:rPr lang="en-US" dirty="0" smtClean="0"/>
              <a:t>11 </a:t>
            </a:r>
            <a:r>
              <a:rPr lang="en-US" dirty="0"/>
              <a:t>– Bridge is the designated root		</a:t>
            </a:r>
            <a:r>
              <a:rPr lang="en-US" dirty="0" smtClean="0"/>
              <a:t>                    11 </a:t>
            </a:r>
            <a:r>
              <a:rPr lang="en-US" dirty="0"/>
              <a:t>– </a:t>
            </a:r>
          </a:p>
          <a:p>
            <a:r>
              <a:rPr lang="en-U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00080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440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Meshed Trees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5" name="Group 4"/>
          <p:cNvGrpSpPr/>
          <p:nvPr/>
        </p:nvGrpSpPr>
        <p:grpSpPr>
          <a:xfrm>
            <a:off x="1447800" y="2286000"/>
            <a:ext cx="6290359" cy="2729831"/>
            <a:chOff x="1177241" y="1308769"/>
            <a:chExt cx="6858000" cy="3466432"/>
          </a:xfrm>
        </p:grpSpPr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177241" y="1308769"/>
              <a:ext cx="6858000" cy="3466432"/>
              <a:chOff x="1231" y="934"/>
              <a:chExt cx="4295" cy="2593"/>
            </a:xfrm>
          </p:grpSpPr>
          <p:cxnSp>
            <p:nvCxnSpPr>
              <p:cNvPr id="12" name="AutoShape 5"/>
              <p:cNvCxnSpPr>
                <a:cxnSpLocks noChangeShapeType="1"/>
              </p:cNvCxnSpPr>
              <p:nvPr/>
            </p:nvCxnSpPr>
            <p:spPr bwMode="auto">
              <a:xfrm flipV="1">
                <a:off x="1563" y="1526"/>
                <a:ext cx="453" cy="53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3" name="AutoShape 6"/>
              <p:cNvCxnSpPr>
                <a:cxnSpLocks noChangeShapeType="1"/>
              </p:cNvCxnSpPr>
              <p:nvPr/>
            </p:nvCxnSpPr>
            <p:spPr bwMode="auto">
              <a:xfrm>
                <a:off x="1654" y="2292"/>
                <a:ext cx="503" cy="397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4" name="AutoShape 7"/>
              <p:cNvCxnSpPr>
                <a:cxnSpLocks noChangeShapeType="1"/>
              </p:cNvCxnSpPr>
              <p:nvPr/>
            </p:nvCxnSpPr>
            <p:spPr bwMode="auto">
              <a:xfrm flipV="1">
                <a:off x="2491" y="1842"/>
                <a:ext cx="730" cy="765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5" name="AutoShape 8"/>
              <p:cNvCxnSpPr>
                <a:cxnSpLocks noChangeShapeType="1"/>
              </p:cNvCxnSpPr>
              <p:nvPr/>
            </p:nvCxnSpPr>
            <p:spPr bwMode="auto">
              <a:xfrm>
                <a:off x="2395" y="1444"/>
                <a:ext cx="735" cy="214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6" name="AutoShape 9"/>
              <p:cNvCxnSpPr>
                <a:cxnSpLocks noChangeShapeType="1"/>
              </p:cNvCxnSpPr>
              <p:nvPr/>
            </p:nvCxnSpPr>
            <p:spPr bwMode="auto">
              <a:xfrm flipV="1">
                <a:off x="2565" y="2689"/>
                <a:ext cx="877" cy="14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7" name="AutoShape 10"/>
              <p:cNvCxnSpPr>
                <a:cxnSpLocks noChangeShapeType="1"/>
              </p:cNvCxnSpPr>
              <p:nvPr/>
            </p:nvCxnSpPr>
            <p:spPr bwMode="auto">
              <a:xfrm>
                <a:off x="3442" y="1842"/>
                <a:ext cx="192" cy="67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8" name="AutoShape 11"/>
              <p:cNvCxnSpPr>
                <a:cxnSpLocks noChangeShapeType="1"/>
              </p:cNvCxnSpPr>
              <p:nvPr/>
            </p:nvCxnSpPr>
            <p:spPr bwMode="auto">
              <a:xfrm flipV="1">
                <a:off x="3532" y="1311"/>
                <a:ext cx="894" cy="266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cxnSp>
            <p:nvCxnSpPr>
              <p:cNvPr id="19" name="AutoShape 12"/>
              <p:cNvCxnSpPr>
                <a:cxnSpLocks noChangeShapeType="1"/>
              </p:cNvCxnSpPr>
              <p:nvPr/>
            </p:nvCxnSpPr>
            <p:spPr bwMode="auto">
              <a:xfrm flipV="1">
                <a:off x="3843" y="1444"/>
                <a:ext cx="736" cy="1163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</p:cxnSp>
          <p:sp>
            <p:nvSpPr>
              <p:cNvPr id="20" name="Text Box 13"/>
              <p:cNvSpPr txBox="1">
                <a:spLocks noChangeArrowheads="1"/>
              </p:cNvSpPr>
              <p:nvPr/>
            </p:nvSpPr>
            <p:spPr bwMode="auto">
              <a:xfrm>
                <a:off x="1608" y="2006"/>
                <a:ext cx="1123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Root bridge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1" name="Text Box 14"/>
              <p:cNvSpPr txBox="1">
                <a:spLocks noChangeArrowheads="1"/>
              </p:cNvSpPr>
              <p:nvPr/>
            </p:nvSpPr>
            <p:spPr bwMode="auto">
              <a:xfrm>
                <a:off x="1373" y="1753"/>
                <a:ext cx="453" cy="39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2" name="Text Box 15"/>
              <p:cNvSpPr txBox="1">
                <a:spLocks noChangeArrowheads="1"/>
              </p:cNvSpPr>
              <p:nvPr/>
            </p:nvSpPr>
            <p:spPr bwMode="auto">
              <a:xfrm>
                <a:off x="2008" y="1522"/>
                <a:ext cx="452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sng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11 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3" name="Text Box 16"/>
              <p:cNvSpPr txBox="1">
                <a:spLocks noChangeArrowheads="1"/>
              </p:cNvSpPr>
              <p:nvPr/>
            </p:nvSpPr>
            <p:spPr bwMode="auto">
              <a:xfrm>
                <a:off x="2078" y="2873"/>
                <a:ext cx="453" cy="39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1" i="0" u="sng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12 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4" name="Text Box 17"/>
              <p:cNvSpPr txBox="1">
                <a:spLocks noChangeArrowheads="1"/>
              </p:cNvSpPr>
              <p:nvPr/>
            </p:nvSpPr>
            <p:spPr bwMode="auto">
              <a:xfrm>
                <a:off x="3113" y="934"/>
                <a:ext cx="573" cy="6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111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121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endParaRPr kumimoji="0" lang="en-US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5" name="Text Box 18"/>
              <p:cNvSpPr txBox="1">
                <a:spLocks noChangeArrowheads="1"/>
              </p:cNvSpPr>
              <p:nvPr/>
            </p:nvSpPr>
            <p:spPr bwMode="auto">
              <a:xfrm>
                <a:off x="3481" y="2740"/>
                <a:ext cx="1107" cy="78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122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1111, 1212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endParaRPr kumimoji="0" lang="en-US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6" name="Text Box 19"/>
              <p:cNvSpPr txBox="1">
                <a:spLocks noChangeArrowheads="1"/>
              </p:cNvSpPr>
              <p:nvPr/>
            </p:nvSpPr>
            <p:spPr bwMode="auto">
              <a:xfrm>
                <a:off x="4500" y="1352"/>
                <a:ext cx="1026" cy="6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b="1" i="0" u="sng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1221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1112, 1213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Tx/>
                  <a:buNone/>
                  <a:tabLst/>
                </a:pPr>
                <a:endParaRPr kumimoji="0" lang="en-US" sz="5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7" name="Oval 22"/>
              <p:cNvSpPr>
                <a:spLocks noChangeArrowheads="1"/>
              </p:cNvSpPr>
              <p:nvPr/>
            </p:nvSpPr>
            <p:spPr bwMode="auto">
              <a:xfrm>
                <a:off x="1252" y="2057"/>
                <a:ext cx="436" cy="31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/>
              </a:p>
            </p:txBody>
          </p:sp>
          <p:sp>
            <p:nvSpPr>
              <p:cNvPr id="28" name="Text Box 23"/>
              <p:cNvSpPr txBox="1">
                <a:spLocks noChangeArrowheads="1"/>
              </p:cNvSpPr>
              <p:nvPr/>
            </p:nvSpPr>
            <p:spPr bwMode="auto">
              <a:xfrm>
                <a:off x="1231" y="2036"/>
                <a:ext cx="311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A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29" name="Oval 24"/>
              <p:cNvSpPr>
                <a:spLocks noChangeArrowheads="1"/>
              </p:cNvSpPr>
              <p:nvPr/>
            </p:nvSpPr>
            <p:spPr bwMode="auto">
              <a:xfrm>
                <a:off x="1959" y="1260"/>
                <a:ext cx="436" cy="31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/>
              </a:p>
            </p:txBody>
          </p:sp>
          <p:sp>
            <p:nvSpPr>
              <p:cNvPr id="30" name="Text Box 25"/>
              <p:cNvSpPr txBox="1">
                <a:spLocks noChangeArrowheads="1"/>
              </p:cNvSpPr>
              <p:nvPr/>
            </p:nvSpPr>
            <p:spPr bwMode="auto">
              <a:xfrm>
                <a:off x="1986" y="1263"/>
                <a:ext cx="311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B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Oval 26"/>
              <p:cNvSpPr>
                <a:spLocks noChangeArrowheads="1"/>
              </p:cNvSpPr>
              <p:nvPr/>
            </p:nvSpPr>
            <p:spPr bwMode="auto">
              <a:xfrm>
                <a:off x="4426" y="1128"/>
                <a:ext cx="436" cy="31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/>
              </a:p>
            </p:txBody>
          </p:sp>
          <p:sp>
            <p:nvSpPr>
              <p:cNvPr id="32" name="Text Box 27"/>
              <p:cNvSpPr txBox="1">
                <a:spLocks noChangeArrowheads="1"/>
              </p:cNvSpPr>
              <p:nvPr/>
            </p:nvSpPr>
            <p:spPr bwMode="auto">
              <a:xfrm>
                <a:off x="4445" y="1123"/>
                <a:ext cx="311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F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3" name="Oval 28"/>
              <p:cNvSpPr>
                <a:spLocks noChangeArrowheads="1"/>
              </p:cNvSpPr>
              <p:nvPr/>
            </p:nvSpPr>
            <p:spPr bwMode="auto">
              <a:xfrm>
                <a:off x="3442" y="2516"/>
                <a:ext cx="435" cy="31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/>
              </a:p>
            </p:txBody>
          </p:sp>
          <p:sp>
            <p:nvSpPr>
              <p:cNvPr id="34" name="Text Box 29"/>
              <p:cNvSpPr txBox="1">
                <a:spLocks noChangeArrowheads="1"/>
              </p:cNvSpPr>
              <p:nvPr/>
            </p:nvSpPr>
            <p:spPr bwMode="auto">
              <a:xfrm>
                <a:off x="3492" y="2487"/>
                <a:ext cx="311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E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5" name="Oval 30"/>
              <p:cNvSpPr>
                <a:spLocks noChangeArrowheads="1"/>
              </p:cNvSpPr>
              <p:nvPr/>
            </p:nvSpPr>
            <p:spPr bwMode="auto">
              <a:xfrm>
                <a:off x="2129" y="2608"/>
                <a:ext cx="436" cy="31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/>
              </a:p>
            </p:txBody>
          </p:sp>
          <p:sp>
            <p:nvSpPr>
              <p:cNvPr id="36" name="Text Box 31"/>
              <p:cNvSpPr txBox="1">
                <a:spLocks noChangeArrowheads="1"/>
              </p:cNvSpPr>
              <p:nvPr/>
            </p:nvSpPr>
            <p:spPr bwMode="auto">
              <a:xfrm>
                <a:off x="2140" y="2595"/>
                <a:ext cx="311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C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7" name="Oval 32"/>
              <p:cNvSpPr>
                <a:spLocks noChangeArrowheads="1"/>
              </p:cNvSpPr>
              <p:nvPr/>
            </p:nvSpPr>
            <p:spPr bwMode="auto">
              <a:xfrm>
                <a:off x="3130" y="1525"/>
                <a:ext cx="436" cy="316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5400"/>
              </a:p>
            </p:txBody>
          </p:sp>
          <p:sp>
            <p:nvSpPr>
              <p:cNvPr id="38" name="Text Box 33"/>
              <p:cNvSpPr txBox="1">
                <a:spLocks noChangeArrowheads="1"/>
              </p:cNvSpPr>
              <p:nvPr/>
            </p:nvSpPr>
            <p:spPr bwMode="auto">
              <a:xfrm>
                <a:off x="3149" y="1488"/>
                <a:ext cx="311" cy="45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D</a:t>
                </a:r>
                <a:endParaRPr kumimoji="0" lang="en-US" sz="5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7" name="Freeform 6"/>
            <p:cNvSpPr/>
            <p:nvPr/>
          </p:nvSpPr>
          <p:spPr>
            <a:xfrm>
              <a:off x="1532624" y="1360275"/>
              <a:ext cx="5299364" cy="1153391"/>
            </a:xfrm>
            <a:custGeom>
              <a:avLst/>
              <a:gdLst>
                <a:gd name="connsiteX0" fmla="*/ 0 w 5299364"/>
                <a:gd name="connsiteY0" fmla="*/ 1153391 h 1153391"/>
                <a:gd name="connsiteX1" fmla="*/ 748146 w 5299364"/>
                <a:gd name="connsiteY1" fmla="*/ 353291 h 1153391"/>
                <a:gd name="connsiteX2" fmla="*/ 2452255 w 5299364"/>
                <a:gd name="connsiteY2" fmla="*/ 446809 h 1153391"/>
                <a:gd name="connsiteX3" fmla="*/ 4800600 w 5299364"/>
                <a:gd name="connsiteY3" fmla="*/ 93518 h 1153391"/>
                <a:gd name="connsiteX4" fmla="*/ 5299364 w 5299364"/>
                <a:gd name="connsiteY4" fmla="*/ 0 h 11533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99364" h="1153391">
                  <a:moveTo>
                    <a:pt x="0" y="1153391"/>
                  </a:moveTo>
                  <a:cubicBezTo>
                    <a:pt x="169718" y="812223"/>
                    <a:pt x="339437" y="471055"/>
                    <a:pt x="748146" y="353291"/>
                  </a:cubicBezTo>
                  <a:cubicBezTo>
                    <a:pt x="1156855" y="235527"/>
                    <a:pt x="1776846" y="490104"/>
                    <a:pt x="2452255" y="446809"/>
                  </a:cubicBezTo>
                  <a:cubicBezTo>
                    <a:pt x="3127664" y="403514"/>
                    <a:pt x="4326082" y="167986"/>
                    <a:pt x="4800600" y="93518"/>
                  </a:cubicBezTo>
                  <a:cubicBezTo>
                    <a:pt x="5275118" y="19050"/>
                    <a:pt x="5287241" y="9525"/>
                    <a:pt x="5299364" y="0"/>
                  </a:cubicBezTo>
                </a:path>
              </a:pathLst>
            </a:cu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 7"/>
            <p:cNvSpPr/>
            <p:nvPr/>
          </p:nvSpPr>
          <p:spPr>
            <a:xfrm>
              <a:off x="4736375" y="1767002"/>
              <a:ext cx="481446" cy="1465119"/>
            </a:xfrm>
            <a:custGeom>
              <a:avLst/>
              <a:gdLst>
                <a:gd name="connsiteX0" fmla="*/ 0 w 481446"/>
                <a:gd name="connsiteY0" fmla="*/ 0 h 1465119"/>
                <a:gd name="connsiteX1" fmla="*/ 405246 w 481446"/>
                <a:gd name="connsiteY1" fmla="*/ 467591 h 1465119"/>
                <a:gd name="connsiteX2" fmla="*/ 457200 w 481446"/>
                <a:gd name="connsiteY2" fmla="*/ 1465119 h 146511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481446" h="1465119">
                  <a:moveTo>
                    <a:pt x="0" y="0"/>
                  </a:moveTo>
                  <a:cubicBezTo>
                    <a:pt x="164523" y="111702"/>
                    <a:pt x="329046" y="223405"/>
                    <a:pt x="405246" y="467591"/>
                  </a:cubicBezTo>
                  <a:cubicBezTo>
                    <a:pt x="481446" y="711778"/>
                    <a:pt x="469323" y="1088448"/>
                    <a:pt x="457200" y="1465119"/>
                  </a:cubicBezTo>
                </a:path>
              </a:pathLst>
            </a:custGeom>
            <a:ln w="19050">
              <a:solidFill>
                <a:srgbClr val="00B05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2698705" y="2276643"/>
              <a:ext cx="3449782" cy="1309254"/>
            </a:xfrm>
            <a:custGeom>
              <a:avLst/>
              <a:gdLst>
                <a:gd name="connsiteX0" fmla="*/ 0 w 3449782"/>
                <a:gd name="connsiteY0" fmla="*/ 1132609 h 1309254"/>
                <a:gd name="connsiteX1" fmla="*/ 696191 w 3449782"/>
                <a:gd name="connsiteY1" fmla="*/ 1215736 h 1309254"/>
                <a:gd name="connsiteX2" fmla="*/ 2005446 w 3449782"/>
                <a:gd name="connsiteY2" fmla="*/ 1184564 h 1309254"/>
                <a:gd name="connsiteX3" fmla="*/ 2597728 w 3449782"/>
                <a:gd name="connsiteY3" fmla="*/ 1111827 h 1309254"/>
                <a:gd name="connsiteX4" fmla="*/ 3449782 w 3449782"/>
                <a:gd name="connsiteY4" fmla="*/ 0 h 13092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49782" h="1309254">
                  <a:moveTo>
                    <a:pt x="0" y="1132609"/>
                  </a:moveTo>
                  <a:cubicBezTo>
                    <a:pt x="180975" y="1169843"/>
                    <a:pt x="361950" y="1207077"/>
                    <a:pt x="696191" y="1215736"/>
                  </a:cubicBezTo>
                  <a:lnTo>
                    <a:pt x="2005446" y="1184564"/>
                  </a:lnTo>
                  <a:cubicBezTo>
                    <a:pt x="2322369" y="1167246"/>
                    <a:pt x="2357005" y="1309254"/>
                    <a:pt x="2597728" y="1111827"/>
                  </a:cubicBezTo>
                  <a:cubicBezTo>
                    <a:pt x="2838451" y="914400"/>
                    <a:pt x="3144116" y="457200"/>
                    <a:pt x="3449782" y="0"/>
                  </a:cubicBezTo>
                </a:path>
              </a:pathLst>
            </a:custGeom>
            <a:ln w="19050">
              <a:solidFill>
                <a:srgbClr val="0070C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/>
            <p:nvPr/>
          </p:nvSpPr>
          <p:spPr>
            <a:xfrm>
              <a:off x="2141599" y="2568013"/>
              <a:ext cx="2753591" cy="879763"/>
            </a:xfrm>
            <a:custGeom>
              <a:avLst/>
              <a:gdLst>
                <a:gd name="connsiteX0" fmla="*/ 0 w 2753591"/>
                <a:gd name="connsiteY0" fmla="*/ 531668 h 879763"/>
                <a:gd name="connsiteX1" fmla="*/ 581891 w 2753591"/>
                <a:gd name="connsiteY1" fmla="*/ 843395 h 879763"/>
                <a:gd name="connsiteX2" fmla="*/ 1163782 w 2753591"/>
                <a:gd name="connsiteY2" fmla="*/ 739486 h 879763"/>
                <a:gd name="connsiteX3" fmla="*/ 2047009 w 2753591"/>
                <a:gd name="connsiteY3" fmla="*/ 1732 h 879763"/>
                <a:gd name="connsiteX4" fmla="*/ 2753591 w 2753591"/>
                <a:gd name="connsiteY4" fmla="*/ 749877 h 8797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53591" h="879763">
                  <a:moveTo>
                    <a:pt x="0" y="531668"/>
                  </a:moveTo>
                  <a:cubicBezTo>
                    <a:pt x="193963" y="670213"/>
                    <a:pt x="387927" y="808759"/>
                    <a:pt x="581891" y="843395"/>
                  </a:cubicBezTo>
                  <a:cubicBezTo>
                    <a:pt x="775855" y="878031"/>
                    <a:pt x="919596" y="879763"/>
                    <a:pt x="1163782" y="739486"/>
                  </a:cubicBezTo>
                  <a:cubicBezTo>
                    <a:pt x="1407968" y="599209"/>
                    <a:pt x="1782041" y="0"/>
                    <a:pt x="2047009" y="1732"/>
                  </a:cubicBezTo>
                  <a:cubicBezTo>
                    <a:pt x="2311977" y="3464"/>
                    <a:pt x="2532784" y="376670"/>
                    <a:pt x="2753591" y="749877"/>
                  </a:cubicBezTo>
                </a:path>
              </a:pathLst>
            </a:cu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Freeform 10"/>
            <p:cNvSpPr/>
            <p:nvPr/>
          </p:nvSpPr>
          <p:spPr>
            <a:xfrm>
              <a:off x="4404688" y="2067695"/>
              <a:ext cx="1995055" cy="647700"/>
            </a:xfrm>
            <a:custGeom>
              <a:avLst/>
              <a:gdLst>
                <a:gd name="connsiteX0" fmla="*/ 0 w 1995055"/>
                <a:gd name="connsiteY0" fmla="*/ 581891 h 647700"/>
                <a:gd name="connsiteX1" fmla="*/ 831273 w 1995055"/>
                <a:gd name="connsiteY1" fmla="*/ 550718 h 647700"/>
                <a:gd name="connsiteX2" fmla="*/ 1995055 w 1995055"/>
                <a:gd name="connsiteY2" fmla="*/ 0 h 647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995055" h="647700">
                  <a:moveTo>
                    <a:pt x="0" y="581891"/>
                  </a:moveTo>
                  <a:cubicBezTo>
                    <a:pt x="249382" y="614795"/>
                    <a:pt x="498764" y="647700"/>
                    <a:pt x="831273" y="550718"/>
                  </a:cubicBezTo>
                  <a:cubicBezTo>
                    <a:pt x="1163782" y="453736"/>
                    <a:pt x="1579418" y="226868"/>
                    <a:pt x="1995055" y="0"/>
                  </a:cubicBezTo>
                </a:path>
              </a:pathLst>
            </a:custGeom>
            <a:ln w="19050"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9" name="TextBox 38"/>
          <p:cNvSpPr txBox="1"/>
          <p:nvPr/>
        </p:nvSpPr>
        <p:spPr>
          <a:xfrm>
            <a:off x="609600" y="5029200"/>
            <a:ext cx="6324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 us Assume C is another root – C can remove the first digit from its shortest VID – prepend its BID.   </a:t>
            </a:r>
          </a:p>
          <a:p>
            <a:endParaRPr lang="en-US" dirty="0"/>
          </a:p>
          <a:p>
            <a:r>
              <a:rPr lang="en-US" dirty="0" smtClean="0"/>
              <a:t>Is it necessary for every node to be a root – </a:t>
            </a:r>
            <a:r>
              <a:rPr lang="en-US" dirty="0" err="1" smtClean="0"/>
              <a:t>optimalilty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161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Objectives</a:t>
            </a:r>
          </a:p>
          <a:p>
            <a:r>
              <a:rPr lang="en-US" dirty="0" smtClean="0"/>
              <a:t>What is the problem to be solved</a:t>
            </a:r>
          </a:p>
          <a:p>
            <a:endParaRPr lang="en-US" dirty="0"/>
          </a:p>
          <a:p>
            <a:r>
              <a:rPr lang="en-US" dirty="0" smtClean="0"/>
              <a:t>Current Tree Solutions</a:t>
            </a:r>
          </a:p>
          <a:p>
            <a:r>
              <a:rPr lang="en-US" dirty="0" smtClean="0"/>
              <a:t>Meshed Trees Algorithm</a:t>
            </a:r>
          </a:p>
          <a:p>
            <a:pPr lvl="1"/>
            <a:r>
              <a:rPr lang="en-US" dirty="0" smtClean="0"/>
              <a:t>How can it be used</a:t>
            </a:r>
          </a:p>
          <a:p>
            <a:pPr lvl="1"/>
            <a:r>
              <a:rPr lang="en-US" dirty="0" smtClean="0"/>
              <a:t>Convergence</a:t>
            </a:r>
          </a:p>
          <a:p>
            <a:pPr lvl="1"/>
            <a:r>
              <a:rPr lang="en-US" dirty="0" smtClean="0"/>
              <a:t>Multi Meshed </a:t>
            </a:r>
            <a:r>
              <a:rPr lang="en-US" dirty="0"/>
              <a:t>T</a:t>
            </a:r>
            <a:r>
              <a:rPr lang="en-US" dirty="0" smtClean="0"/>
              <a:t>rees</a:t>
            </a:r>
          </a:p>
          <a:p>
            <a:r>
              <a:rPr lang="en-US" dirty="0" smtClean="0"/>
              <a:t>Why 802.1 is the group</a:t>
            </a:r>
          </a:p>
          <a:p>
            <a:endParaRPr lang="en-US" dirty="0"/>
          </a:p>
          <a:p>
            <a:r>
              <a:rPr lang="en-US" dirty="0" smtClean="0"/>
              <a:t>Some operational scenarios</a:t>
            </a:r>
          </a:p>
          <a:p>
            <a:pPr lvl="1"/>
            <a:r>
              <a:rPr lang="en-US" dirty="0" smtClean="0"/>
              <a:t>Link Failures</a:t>
            </a:r>
          </a:p>
          <a:p>
            <a:pPr lvl="1"/>
            <a:r>
              <a:rPr lang="en-US" dirty="0" smtClean="0"/>
              <a:t>Packet forwarding</a:t>
            </a:r>
          </a:p>
          <a:p>
            <a:pPr lvl="1"/>
            <a:r>
              <a:rPr lang="en-US" dirty="0" smtClean="0"/>
              <a:t>Broadcast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40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Slides that follow are operational comparison with TRILL on </a:t>
            </a:r>
            <a:r>
              <a:rPr lang="en-US" dirty="0" err="1" smtClean="0"/>
              <a:t>RBridges</a:t>
            </a:r>
            <a:endParaRPr lang="en-US" dirty="0" smtClean="0"/>
          </a:p>
          <a:p>
            <a:r>
              <a:rPr lang="en-US" dirty="0" smtClean="0"/>
              <a:t>Most arguments would apply to IS-IS based solutions.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6448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TRILL on </a:t>
            </a:r>
            <a:r>
              <a:rPr lang="en-US" dirty="0" err="1" smtClean="0"/>
              <a:t>RBridges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Operates above layer 2</a:t>
            </a:r>
          </a:p>
          <a:p>
            <a:r>
              <a:rPr lang="en-US" dirty="0" smtClean="0"/>
              <a:t>Uses IS-IS protocol </a:t>
            </a:r>
          </a:p>
          <a:p>
            <a:pPr lvl="1"/>
            <a:r>
              <a:rPr lang="en-US" dirty="0" smtClean="0"/>
              <a:t>Compute pair-wise optimal paths between bridges </a:t>
            </a:r>
          </a:p>
          <a:p>
            <a:r>
              <a:rPr lang="en-US" dirty="0" smtClean="0"/>
              <a:t>To avoid inconsistencies and loops </a:t>
            </a:r>
          </a:p>
          <a:p>
            <a:pPr lvl="1"/>
            <a:r>
              <a:rPr lang="en-US" dirty="0" smtClean="0"/>
              <a:t>Use hop counts </a:t>
            </a:r>
          </a:p>
          <a:p>
            <a:r>
              <a:rPr lang="en-US" dirty="0" smtClean="0"/>
              <a:t>Operation</a:t>
            </a:r>
          </a:p>
          <a:p>
            <a:pPr lvl="1"/>
            <a:r>
              <a:rPr lang="en-US" dirty="0" smtClean="0"/>
              <a:t>Designated </a:t>
            </a:r>
            <a:r>
              <a:rPr lang="en-US" dirty="0" err="1" smtClean="0"/>
              <a:t>RBridge</a:t>
            </a:r>
            <a:r>
              <a:rPr lang="en-US" dirty="0" smtClean="0"/>
              <a:t> election (typical of link sate)</a:t>
            </a:r>
          </a:p>
          <a:p>
            <a:pPr lvl="2"/>
            <a:r>
              <a:rPr lang="en-US" dirty="0" smtClean="0"/>
              <a:t>Learn membership of end nodes on that link</a:t>
            </a:r>
          </a:p>
          <a:p>
            <a:pPr lvl="1"/>
            <a:r>
              <a:rPr lang="en-US" dirty="0" smtClean="0"/>
              <a:t>Egress </a:t>
            </a:r>
            <a:r>
              <a:rPr lang="en-US" dirty="0" err="1" smtClean="0"/>
              <a:t>Rbridge</a:t>
            </a:r>
            <a:r>
              <a:rPr lang="en-US" dirty="0" smtClean="0"/>
              <a:t> encapsulates all forwarding frames </a:t>
            </a:r>
          </a:p>
          <a:p>
            <a:pPr lvl="2"/>
            <a:r>
              <a:rPr lang="en-US" dirty="0" smtClean="0"/>
              <a:t>Hop count in the header </a:t>
            </a:r>
          </a:p>
          <a:p>
            <a:pPr lvl="1"/>
            <a:r>
              <a:rPr lang="en-US" dirty="0" smtClean="0"/>
              <a:t>Also calculate spanning tree for multicasting / unknown </a:t>
            </a:r>
            <a:r>
              <a:rPr lang="en-US" dirty="0" err="1" smtClean="0"/>
              <a:t>dest</a:t>
            </a:r>
            <a:endParaRPr lang="en-US" dirty="0" smtClean="0"/>
          </a:p>
          <a:p>
            <a:pPr lvl="1"/>
            <a:r>
              <a:rPr lang="en-US" dirty="0" smtClean="0"/>
              <a:t>End Station Address distribution – ESADI </a:t>
            </a:r>
          </a:p>
          <a:p>
            <a:pPr lvl="2"/>
            <a:r>
              <a:rPr lang="en-US" dirty="0" smtClean="0"/>
              <a:t>used by </a:t>
            </a:r>
            <a:r>
              <a:rPr lang="en-US" dirty="0" err="1" smtClean="0"/>
              <a:t>RBridge</a:t>
            </a:r>
            <a:r>
              <a:rPr lang="en-US" dirty="0" smtClean="0"/>
              <a:t> to inform other </a:t>
            </a:r>
            <a:r>
              <a:rPr lang="en-US" dirty="0" err="1" smtClean="0"/>
              <a:t>RBridges</a:t>
            </a:r>
            <a:r>
              <a:rPr lang="en-US" dirty="0" smtClean="0"/>
              <a:t> of end node addresses connected on its link</a:t>
            </a:r>
          </a:p>
          <a:p>
            <a:pPr lvl="1"/>
            <a:r>
              <a:rPr lang="en-US" dirty="0" smtClean="0"/>
              <a:t>An appointed forwarder responsible for loop avoidance </a:t>
            </a:r>
          </a:p>
          <a:p>
            <a:pPr lvl="2"/>
            <a:r>
              <a:rPr lang="en-US" dirty="0" smtClean="0"/>
              <a:t>Blocks frame transmission when </a:t>
            </a:r>
            <a:r>
              <a:rPr lang="en-US" dirty="0" err="1" smtClean="0"/>
              <a:t>RBridge</a:t>
            </a:r>
            <a:r>
              <a:rPr lang="en-US" dirty="0" smtClean="0"/>
              <a:t> change is noticed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85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Implementation TRILL on </a:t>
            </a:r>
            <a:r>
              <a:rPr lang="en-US" sz="2800" dirty="0" err="1" smtClean="0"/>
              <a:t>RBridges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066800"/>
            <a:ext cx="6858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dirty="0" smtClean="0"/>
              <a:t>SPT -&gt; MT Implementation 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219201"/>
            <a:ext cx="7391400" cy="4114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6" name="AutoShape 2"/>
          <p:cNvSpPr>
            <a:spLocks noChangeArrowheads="1"/>
          </p:cNvSpPr>
          <p:nvPr/>
        </p:nvSpPr>
        <p:spPr bwMode="auto">
          <a:xfrm>
            <a:off x="457200" y="1143000"/>
            <a:ext cx="2286000" cy="685800"/>
          </a:xfrm>
          <a:prstGeom prst="wedgeRoundRectCallout">
            <a:avLst>
              <a:gd name="adj1" fmla="val 49861"/>
              <a:gd name="adj2" fmla="val 70551"/>
              <a:gd name="adj3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Arial" pitchFamily="34" charset="0"/>
              </a:rPr>
              <a:t>Replace with Meshed Tree algorithm</a:t>
            </a:r>
            <a:endParaRPr kumimoji="0" lang="en-US" sz="4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54864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ENVIRONMENT FRIENDLY – GREEN SWITCHING 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Comparison MT </a:t>
            </a:r>
            <a:r>
              <a:rPr lang="en-US" dirty="0" err="1" smtClean="0"/>
              <a:t>vs</a:t>
            </a:r>
            <a:r>
              <a:rPr lang="en-US" dirty="0" smtClean="0"/>
              <a:t> TRILL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2468882"/>
              </p:ext>
            </p:extLst>
          </p:nvPr>
        </p:nvGraphicFramePr>
        <p:xfrm>
          <a:off x="381000" y="838200"/>
          <a:ext cx="7924800" cy="4146076"/>
        </p:xfrm>
        <a:graphic>
          <a:graphicData uri="http://schemas.openxmlformats.org/drawingml/2006/table">
            <a:tbl>
              <a:tblPr/>
              <a:tblGrid>
                <a:gridCol w="1464842"/>
                <a:gridCol w="3164061"/>
                <a:gridCol w="3295897"/>
              </a:tblGrid>
              <a:tr h="31778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Feature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TRILL on Rbridges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Meshed Tree on Bridges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1016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Tree structure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One shortest path spanning tree originating at the root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Rbridge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Each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Rbridge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is present on only one branch of a single tree originating from a root bridge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Several overlapped spanning trees with one of them being the shortest path spanning tree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Each bridge can reside on multiple branches of a single meshed tree originating from a root bridge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00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Multiple trees originating at different bridges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Possible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Possible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638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Knowledge of network topology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required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NOT 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Times New Roman"/>
                        </a:rPr>
                        <a:t>required</a:t>
                      </a: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Times New Roman"/>
                          <a:ea typeface="Calibri"/>
                          <a:cs typeface="Times New Roman"/>
                        </a:rPr>
                        <a:t>Has</a:t>
                      </a:r>
                      <a:r>
                        <a:rPr lang="en-US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Path Knowledge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7638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Flooding of topology messages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required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NOT required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dirty="0" smtClean="0"/>
              <a:t>TRILL          MT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488716"/>
              </p:ext>
            </p:extLst>
          </p:nvPr>
        </p:nvGraphicFramePr>
        <p:xfrm>
          <a:off x="609600" y="990600"/>
          <a:ext cx="8077200" cy="4942242"/>
        </p:xfrm>
        <a:graphic>
          <a:graphicData uri="http://schemas.openxmlformats.org/drawingml/2006/table">
            <a:tbl>
              <a:tblPr/>
              <a:tblGrid>
                <a:gridCol w="1493012"/>
                <a:gridCol w="3385297"/>
                <a:gridCol w="3198891"/>
              </a:tblGrid>
              <a:tr h="1600200"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Action on link failure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Addition / removal of bridges and links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Generate link state updates and disseminate.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Flood topology control messages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Repair locally.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Inform bridges downstream that have a VID which is derived from the lost VID. Prune 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Times New Roman"/>
                        </a:rPr>
                        <a:t>tree.  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Build tree branches as nodes join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741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Formation of temporary loops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Yes. Loop is broken when hop count (6 bits in the header) reaches 0. 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Loop formation 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Times New Roman"/>
                        </a:rPr>
                        <a:t>prevented – Path Vector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3741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Avoidance of loop formation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Not completely avoided. 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Avoided using the numbering 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Times New Roman"/>
                        </a:rPr>
                        <a:t>scheme – Path</a:t>
                      </a:r>
                      <a:r>
                        <a:rPr lang="en-US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Vector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809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Unicast frames 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Calibri"/>
                          <a:cs typeface="Times New Roman"/>
                        </a:rPr>
                        <a:t>(known destination address)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Forwarded on pair-wise optimal paths determined by the link state routing protocol if ESADI is used.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Next hop path should be specified.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Encapsulated in TRILL header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Every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Rbridge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that forwards </a:t>
                      </a:r>
                      <a:r>
                        <a:rPr lang="en-US" sz="1600" dirty="0" err="1">
                          <a:latin typeface="Times New Roman"/>
                          <a:ea typeface="Calibri"/>
                          <a:cs typeface="Times New Roman"/>
                        </a:rPr>
                        <a:t>decapsulates</a:t>
                      </a: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 and encapsulates again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As per optimization 1, neighboring bridges can forward directly to the appropriate port. 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Forwarded on the optimal path decided by primary VID tree at the originating bridge</a:t>
                      </a:r>
                      <a:r>
                        <a:rPr lang="en-US" sz="16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600" dirty="0" smtClean="0">
                          <a:latin typeface="Times New Roman"/>
                          <a:ea typeface="Calibri"/>
                          <a:cs typeface="Times New Roman"/>
                        </a:rPr>
                        <a:t>During the</a:t>
                      </a:r>
                      <a:r>
                        <a:rPr lang="en-US" sz="16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path – when packet reaches a bridge that has knowledge – forwarded  directly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685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TRILL              MT 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652093"/>
              </p:ext>
            </p:extLst>
          </p:nvPr>
        </p:nvGraphicFramePr>
        <p:xfrm>
          <a:off x="304800" y="1066798"/>
          <a:ext cx="8610600" cy="3611882"/>
        </p:xfrm>
        <a:graphic>
          <a:graphicData uri="http://schemas.openxmlformats.org/drawingml/2006/table">
            <a:tbl>
              <a:tblPr/>
              <a:tblGrid>
                <a:gridCol w="1591607"/>
                <a:gridCol w="3437874"/>
                <a:gridCol w="3581119"/>
              </a:tblGrid>
              <a:tr h="990602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Multicast traffic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Unicast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frames (destination unknown)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Forwarded on distribution trees, using multi path to multi destination.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Tree pruning advised ( no specifications provided)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Can follow the current process using multicast addresses at layer 2.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Meshed tree at originating bridge can be used as explained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End node address learning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Open the internal Ethernet frame to determine the source address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Use ESADI protocol and inform all RBRridges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Learn from source address as no encapsulation is used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latin typeface="Times New Roman"/>
                          <a:ea typeface="Calibri"/>
                          <a:cs typeface="Times New Roman"/>
                        </a:rPr>
                        <a:t>Can use ESADI protocol</a:t>
                      </a:r>
                      <a:endParaRPr lang="en-US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70002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Computing complexity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Dijkstra’s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algorithm)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O(n</a:t>
                      </a:r>
                      <a:r>
                        <a:rPr lang="en-US" sz="1400" baseline="300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) in a dense network for node selection with ‘n’ nodes.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O(m) for edge (link) updates with ‘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m’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edges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O(m log n) b</a:t>
                      </a:r>
                      <a:r>
                        <a:rPr lang="en-US" sz="1400" dirty="0">
                          <a:latin typeface="Times New Roman"/>
                          <a:ea typeface="Times New Roman"/>
                          <a:cs typeface="Times New Roman"/>
                        </a:rPr>
                        <a:t>y using an adjacency list representation and a partially ordered tree data structure for organizing the set of edges </a:t>
                      </a:r>
                      <a:r>
                        <a:rPr lang="en-US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Convergence or decision making iteration is of O(1) on every new VID that is heard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</a:p>
                    <a:p>
                      <a:pPr marL="285750" marR="0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Greener</a:t>
                      </a:r>
                      <a:r>
                        <a:rPr lang="en-US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Solution</a:t>
                      </a:r>
                    </a:p>
                    <a:p>
                      <a:pPr marL="742950" marR="0" lvl="1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Less control traffic</a:t>
                      </a:r>
                    </a:p>
                    <a:p>
                      <a:pPr marL="742950" marR="0" lvl="1" indent="-28575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en-US" sz="1400" baseline="0" dirty="0" smtClean="0">
                          <a:latin typeface="Times New Roman"/>
                          <a:ea typeface="Calibri"/>
                          <a:cs typeface="Times New Roman"/>
                        </a:rPr>
                        <a:t>Less computation</a:t>
                      </a:r>
                      <a:endParaRPr lang="en-US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TRILL                MT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0216508"/>
              </p:ext>
            </p:extLst>
          </p:nvPr>
        </p:nvGraphicFramePr>
        <p:xfrm>
          <a:off x="533400" y="1524000"/>
          <a:ext cx="8153400" cy="4053840"/>
        </p:xfrm>
        <a:graphic>
          <a:graphicData uri="http://schemas.openxmlformats.org/drawingml/2006/table">
            <a:tbl>
              <a:tblPr/>
              <a:tblGrid>
                <a:gridCol w="1507097"/>
                <a:gridCol w="3255332"/>
                <a:gridCol w="3390971"/>
              </a:tblGrid>
              <a:tr h="3093615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Implementations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Dynamic nickname protocol to reduce TRILL header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Topology control message dissemination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Encapsulation and de-encapsulation at forwarding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Rbrdiges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. Every transit frame has to be encapsulated with an external Ethernet header. Overhead per encapsulation equals 144 bits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End Station Address Dissemination (ESADI)  protocol is optional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Election of a designated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Rbridge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per link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Designated VLAN required for </a:t>
                      </a:r>
                      <a:r>
                        <a:rPr lang="en-US" sz="1400" dirty="0" err="1">
                          <a:latin typeface="Times New Roman"/>
                          <a:ea typeface="Calibri"/>
                          <a:cs typeface="Times New Roman"/>
                        </a:rPr>
                        <a:t>Rbridge</a:t>
                      </a: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 communication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Differentiate between IS_IS at layer 2 and layer 3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Requires ‘reverse path forwarding check” to control looping 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traffic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Replace the ST algorithm with the MT algorithm. 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Define software to run the MT algorithm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Times New Roman"/>
                        </a:rPr>
                        <a:t>Works on the same principle as STA. VIDs will be sent in BPDUs</a:t>
                      </a:r>
                      <a:r>
                        <a:rPr lang="en-US" sz="1400" dirty="0" smtClean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US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8100" marR="381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Security Schemes- </a:t>
            </a:r>
            <a:r>
              <a:rPr lang="en-US" dirty="0"/>
              <a:t>R</a:t>
            </a:r>
            <a:r>
              <a:rPr lang="en-US" dirty="0" smtClean="0"/>
              <a:t>ecent </a:t>
            </a:r>
            <a:r>
              <a:rPr lang="en-US" dirty="0"/>
              <a:t>W</a:t>
            </a:r>
            <a:r>
              <a:rPr lang="en-US" dirty="0" smtClean="0"/>
              <a:t>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 hoc joining mode – non-secure </a:t>
            </a:r>
          </a:p>
          <a:p>
            <a:r>
              <a:rPr lang="en-US" dirty="0" smtClean="0"/>
              <a:t>Configured joining mode – secure mode</a:t>
            </a:r>
          </a:p>
          <a:p>
            <a:pPr lvl="1"/>
            <a:r>
              <a:rPr lang="en-US" dirty="0" smtClean="0"/>
              <a:t>Key distribution</a:t>
            </a:r>
          </a:p>
          <a:p>
            <a:r>
              <a:rPr lang="en-US" dirty="0" smtClean="0"/>
              <a:t>BPDUs will be encrypted</a:t>
            </a:r>
          </a:p>
          <a:p>
            <a:r>
              <a:rPr lang="en-US" dirty="0" smtClean="0"/>
              <a:t>False BPDU injection avoided </a:t>
            </a:r>
          </a:p>
          <a:p>
            <a:endParaRPr lang="en-US" dirty="0"/>
          </a:p>
          <a:p>
            <a:r>
              <a:rPr lang="en-US" dirty="0" smtClean="0"/>
              <a:t>Designated root failure / compromised</a:t>
            </a:r>
          </a:p>
          <a:p>
            <a:r>
              <a:rPr lang="en-US" dirty="0" smtClean="0"/>
              <a:t>1 hop bridges by default will be backup </a:t>
            </a:r>
          </a:p>
          <a:p>
            <a:r>
              <a:rPr lang="en-US" dirty="0" smtClean="0"/>
              <a:t>Monitor root bridge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5222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Questions and Discussions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 of the PAR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Apply</a:t>
            </a:r>
            <a:r>
              <a:rPr lang="en-US" dirty="0" smtClean="0"/>
              <a:t> </a:t>
            </a:r>
            <a:r>
              <a:rPr lang="en-US" dirty="0" smtClean="0"/>
              <a:t>meshed </a:t>
            </a:r>
            <a:r>
              <a:rPr lang="en-US" dirty="0" smtClean="0"/>
              <a:t>trees algorithm for </a:t>
            </a:r>
            <a:r>
              <a:rPr lang="en-US" dirty="0" smtClean="0"/>
              <a:t>loop free forwarding at layer </a:t>
            </a:r>
            <a:r>
              <a:rPr lang="en-US" dirty="0" smtClean="0"/>
              <a:t>2</a:t>
            </a:r>
          </a:p>
          <a:p>
            <a:r>
              <a:rPr lang="en-US" dirty="0" smtClean="0"/>
              <a:t>Leveraging properties of Multi Meshed Trees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Candidate – Spanning Tree, </a:t>
            </a:r>
            <a:r>
              <a:rPr lang="en-US" dirty="0" err="1" smtClean="0"/>
              <a:t>Dijkstra</a:t>
            </a:r>
            <a:r>
              <a:rPr lang="en-US" dirty="0" smtClean="0"/>
              <a:t> Tree (IS-IS)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4498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Loop Avoidance in the Algorithm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096963"/>
          </a:xfrm>
        </p:spPr>
        <p:txBody>
          <a:bodyPr/>
          <a:lstStyle/>
          <a:p>
            <a:r>
              <a:rPr lang="en-US" dirty="0" smtClean="0"/>
              <a:t>C may join under D with VID 1113</a:t>
            </a:r>
          </a:p>
          <a:p>
            <a:r>
              <a:rPr lang="en-US" dirty="0" smtClean="0"/>
              <a:t>It will not join under 121  – as 12 is its VID </a:t>
            </a:r>
            <a:endParaRPr lang="en-US" dirty="0"/>
          </a:p>
        </p:txBody>
      </p:sp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143000" y="1600200"/>
            <a:ext cx="6172200" cy="2971800"/>
            <a:chOff x="816" y="3053"/>
            <a:chExt cx="4983" cy="2432"/>
          </a:xfrm>
        </p:grpSpPr>
        <p:sp>
          <p:nvSpPr>
            <p:cNvPr id="3075" name="Text Box 3"/>
            <p:cNvSpPr txBox="1">
              <a:spLocks noChangeArrowheads="1"/>
            </p:cNvSpPr>
            <p:nvPr/>
          </p:nvSpPr>
          <p:spPr bwMode="auto">
            <a:xfrm>
              <a:off x="1868" y="5026"/>
              <a:ext cx="699" cy="4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12 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3076" name="AutoShape 4"/>
            <p:cNvCxnSpPr>
              <a:cxnSpLocks noChangeShapeType="1"/>
            </p:cNvCxnSpPr>
            <p:nvPr/>
          </p:nvCxnSpPr>
          <p:spPr bwMode="auto">
            <a:xfrm flipH="1" flipV="1">
              <a:off x="2871" y="3392"/>
              <a:ext cx="974" cy="2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3077" name="AutoShape 5"/>
            <p:cNvCxnSpPr>
              <a:cxnSpLocks noChangeShapeType="1"/>
            </p:cNvCxnSpPr>
            <p:nvPr/>
          </p:nvCxnSpPr>
          <p:spPr bwMode="auto">
            <a:xfrm flipV="1">
              <a:off x="4470" y="3430"/>
              <a:ext cx="988" cy="21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3078" name="AutoShape 6"/>
            <p:cNvCxnSpPr>
              <a:cxnSpLocks noChangeShapeType="1"/>
            </p:cNvCxnSpPr>
            <p:nvPr/>
          </p:nvCxnSpPr>
          <p:spPr bwMode="auto">
            <a:xfrm>
              <a:off x="4470" y="4180"/>
              <a:ext cx="202" cy="5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cxnSp>
          <p:nvCxnSpPr>
            <p:cNvPr id="3079" name="AutoShape 7"/>
            <p:cNvCxnSpPr>
              <a:cxnSpLocks noChangeShapeType="1"/>
            </p:cNvCxnSpPr>
            <p:nvPr/>
          </p:nvCxnSpPr>
          <p:spPr bwMode="auto">
            <a:xfrm flipH="1">
              <a:off x="2977" y="4070"/>
              <a:ext cx="794" cy="55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</p:cxnSp>
        <p:sp>
          <p:nvSpPr>
            <p:cNvPr id="3080" name="Text Box 8"/>
            <p:cNvSpPr txBox="1">
              <a:spLocks noChangeArrowheads="1"/>
            </p:cNvSpPr>
            <p:nvPr/>
          </p:nvSpPr>
          <p:spPr bwMode="auto">
            <a:xfrm>
              <a:off x="4562" y="4550"/>
              <a:ext cx="1136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111, 121</a:t>
              </a:r>
              <a:endPara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1" name="Text Box 9"/>
            <p:cNvSpPr txBox="1">
              <a:spLocks noChangeArrowheads="1"/>
            </p:cNvSpPr>
            <p:nvPr/>
          </p:nvSpPr>
          <p:spPr bwMode="auto">
            <a:xfrm>
              <a:off x="2661" y="3053"/>
              <a:ext cx="1136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111, 121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82" name="Text Box 10"/>
            <p:cNvSpPr txBox="1">
              <a:spLocks noChangeArrowheads="1"/>
            </p:cNvSpPr>
            <p:nvPr/>
          </p:nvSpPr>
          <p:spPr bwMode="auto">
            <a:xfrm>
              <a:off x="2104" y="4444"/>
              <a:ext cx="1136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111, 121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083" name="Group 11"/>
            <p:cNvGrpSpPr>
              <a:grpSpLocks/>
            </p:cNvGrpSpPr>
            <p:nvPr/>
          </p:nvGrpSpPr>
          <p:grpSpPr bwMode="auto">
            <a:xfrm>
              <a:off x="895" y="4279"/>
              <a:ext cx="673" cy="530"/>
              <a:chOff x="1570" y="6380"/>
              <a:chExt cx="770" cy="450"/>
            </a:xfrm>
          </p:grpSpPr>
          <p:sp>
            <p:nvSpPr>
              <p:cNvPr id="3084" name="Oval 12"/>
              <p:cNvSpPr>
                <a:spLocks noChangeArrowheads="1"/>
              </p:cNvSpPr>
              <p:nvPr/>
            </p:nvSpPr>
            <p:spPr bwMode="auto">
              <a:xfrm>
                <a:off x="1570" y="6440"/>
                <a:ext cx="770" cy="31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/>
              </a:p>
            </p:txBody>
          </p:sp>
          <p:sp>
            <p:nvSpPr>
              <p:cNvPr id="3085" name="Text Box 13"/>
              <p:cNvSpPr txBox="1">
                <a:spLocks noChangeArrowheads="1"/>
              </p:cNvSpPr>
              <p:nvPr/>
            </p:nvSpPr>
            <p:spPr bwMode="auto">
              <a:xfrm>
                <a:off x="1730" y="6380"/>
                <a:ext cx="550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A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086" name="Group 14"/>
            <p:cNvGrpSpPr>
              <a:grpSpLocks/>
            </p:cNvGrpSpPr>
            <p:nvPr/>
          </p:nvGrpSpPr>
          <p:grpSpPr bwMode="auto">
            <a:xfrm>
              <a:off x="1987" y="3359"/>
              <a:ext cx="673" cy="531"/>
              <a:chOff x="1570" y="6380"/>
              <a:chExt cx="770" cy="450"/>
            </a:xfrm>
          </p:grpSpPr>
          <p:sp>
            <p:nvSpPr>
              <p:cNvPr id="3087" name="Oval 15"/>
              <p:cNvSpPr>
                <a:spLocks noChangeArrowheads="1"/>
              </p:cNvSpPr>
              <p:nvPr/>
            </p:nvSpPr>
            <p:spPr bwMode="auto">
              <a:xfrm>
                <a:off x="1570" y="6440"/>
                <a:ext cx="770" cy="31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/>
              </a:p>
            </p:txBody>
          </p:sp>
          <p:sp>
            <p:nvSpPr>
              <p:cNvPr id="3088" name="Text Box 16"/>
              <p:cNvSpPr txBox="1">
                <a:spLocks noChangeArrowheads="1"/>
              </p:cNvSpPr>
              <p:nvPr/>
            </p:nvSpPr>
            <p:spPr bwMode="auto">
              <a:xfrm>
                <a:off x="1730" y="6380"/>
                <a:ext cx="550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B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089" name="Group 17"/>
            <p:cNvGrpSpPr>
              <a:grpSpLocks/>
            </p:cNvGrpSpPr>
            <p:nvPr/>
          </p:nvGrpSpPr>
          <p:grpSpPr bwMode="auto">
            <a:xfrm>
              <a:off x="2250" y="4915"/>
              <a:ext cx="673" cy="531"/>
              <a:chOff x="1570" y="6380"/>
              <a:chExt cx="770" cy="450"/>
            </a:xfrm>
          </p:grpSpPr>
          <p:sp>
            <p:nvSpPr>
              <p:cNvPr id="3090" name="Oval 18"/>
              <p:cNvSpPr>
                <a:spLocks noChangeArrowheads="1"/>
              </p:cNvSpPr>
              <p:nvPr/>
            </p:nvSpPr>
            <p:spPr bwMode="auto">
              <a:xfrm>
                <a:off x="1570" y="6440"/>
                <a:ext cx="770" cy="31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/>
              </a:p>
            </p:txBody>
          </p:sp>
          <p:sp>
            <p:nvSpPr>
              <p:cNvPr id="3091" name="Text Box 19"/>
              <p:cNvSpPr txBox="1">
                <a:spLocks noChangeArrowheads="1"/>
              </p:cNvSpPr>
              <p:nvPr/>
            </p:nvSpPr>
            <p:spPr bwMode="auto">
              <a:xfrm>
                <a:off x="1730" y="6380"/>
                <a:ext cx="550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C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092" name="Group 20"/>
            <p:cNvGrpSpPr>
              <a:grpSpLocks/>
            </p:cNvGrpSpPr>
            <p:nvPr/>
          </p:nvGrpSpPr>
          <p:grpSpPr bwMode="auto">
            <a:xfrm>
              <a:off x="3797" y="3666"/>
              <a:ext cx="673" cy="530"/>
              <a:chOff x="1570" y="6380"/>
              <a:chExt cx="770" cy="450"/>
            </a:xfrm>
          </p:grpSpPr>
          <p:sp>
            <p:nvSpPr>
              <p:cNvPr id="3093" name="Oval 21"/>
              <p:cNvSpPr>
                <a:spLocks noChangeArrowheads="1"/>
              </p:cNvSpPr>
              <p:nvPr/>
            </p:nvSpPr>
            <p:spPr bwMode="auto">
              <a:xfrm>
                <a:off x="1570" y="6440"/>
                <a:ext cx="770" cy="310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800"/>
              </a:p>
            </p:txBody>
          </p:sp>
          <p:sp>
            <p:nvSpPr>
              <p:cNvPr id="3094" name="Text Box 22"/>
              <p:cNvSpPr txBox="1">
                <a:spLocks noChangeArrowheads="1"/>
              </p:cNvSpPr>
              <p:nvPr/>
            </p:nvSpPr>
            <p:spPr bwMode="auto">
              <a:xfrm>
                <a:off x="1730" y="6380"/>
                <a:ext cx="550" cy="4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D</a:t>
                </a:r>
                <a:endParaRPr kumimoji="0" lang="en-US" sz="4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cxnSp>
          <p:nvCxnSpPr>
            <p:cNvPr id="3095" name="AutoShape 23"/>
            <p:cNvCxnSpPr>
              <a:cxnSpLocks noChangeShapeType="1"/>
            </p:cNvCxnSpPr>
            <p:nvPr/>
          </p:nvCxnSpPr>
          <p:spPr bwMode="auto">
            <a:xfrm flipV="1">
              <a:off x="1375" y="3737"/>
              <a:ext cx="700" cy="61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96" name="AutoShape 24"/>
            <p:cNvCxnSpPr>
              <a:cxnSpLocks noChangeShapeType="1"/>
            </p:cNvCxnSpPr>
            <p:nvPr/>
          </p:nvCxnSpPr>
          <p:spPr bwMode="auto">
            <a:xfrm>
              <a:off x="1515" y="4621"/>
              <a:ext cx="778" cy="45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97" name="AutoShape 25"/>
            <p:cNvCxnSpPr>
              <a:cxnSpLocks noChangeShapeType="1"/>
            </p:cNvCxnSpPr>
            <p:nvPr/>
          </p:nvCxnSpPr>
          <p:spPr bwMode="auto">
            <a:xfrm flipV="1">
              <a:off x="2809" y="4102"/>
              <a:ext cx="1128" cy="8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98" name="AutoShape 26"/>
            <p:cNvCxnSpPr>
              <a:cxnSpLocks noChangeShapeType="1"/>
            </p:cNvCxnSpPr>
            <p:nvPr/>
          </p:nvCxnSpPr>
          <p:spPr bwMode="auto">
            <a:xfrm>
              <a:off x="2660" y="3642"/>
              <a:ext cx="1137" cy="2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099" name="AutoShape 27"/>
            <p:cNvCxnSpPr>
              <a:cxnSpLocks noChangeShapeType="1"/>
            </p:cNvCxnSpPr>
            <p:nvPr/>
          </p:nvCxnSpPr>
          <p:spPr bwMode="auto">
            <a:xfrm>
              <a:off x="4278" y="4102"/>
              <a:ext cx="297" cy="77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3100" name="AutoShape 28"/>
            <p:cNvCxnSpPr>
              <a:cxnSpLocks noChangeShapeType="1"/>
            </p:cNvCxnSpPr>
            <p:nvPr/>
          </p:nvCxnSpPr>
          <p:spPr bwMode="auto">
            <a:xfrm flipV="1">
              <a:off x="4417" y="3489"/>
              <a:ext cx="1382" cy="30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3101" name="Text Box 29"/>
            <p:cNvSpPr txBox="1">
              <a:spLocks noChangeArrowheads="1"/>
            </p:cNvSpPr>
            <p:nvPr/>
          </p:nvSpPr>
          <p:spPr bwMode="auto">
            <a:xfrm>
              <a:off x="1375" y="4109"/>
              <a:ext cx="1416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Root bridge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2" name="Text Box 30"/>
            <p:cNvSpPr txBox="1">
              <a:spLocks noChangeArrowheads="1"/>
            </p:cNvSpPr>
            <p:nvPr/>
          </p:nvSpPr>
          <p:spPr bwMode="auto">
            <a:xfrm>
              <a:off x="816" y="3958"/>
              <a:ext cx="699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3" name="Text Box 31"/>
            <p:cNvSpPr txBox="1">
              <a:spLocks noChangeArrowheads="1"/>
            </p:cNvSpPr>
            <p:nvPr/>
          </p:nvSpPr>
          <p:spPr bwMode="auto">
            <a:xfrm>
              <a:off x="1646" y="3336"/>
              <a:ext cx="699" cy="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 </a:t>
              </a:r>
              <a:endParaRPr kumimoji="0" lang="en-US" sz="4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4" name="Text Box 32"/>
            <p:cNvSpPr txBox="1">
              <a:spLocks noChangeArrowheads="1"/>
            </p:cNvSpPr>
            <p:nvPr/>
          </p:nvSpPr>
          <p:spPr bwMode="auto">
            <a:xfrm>
              <a:off x="3771" y="3053"/>
              <a:ext cx="699" cy="7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sng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111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121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05" name="Text Box 33"/>
            <p:cNvSpPr txBox="1">
              <a:spLocks noChangeArrowheads="1"/>
            </p:cNvSpPr>
            <p:nvPr/>
          </p:nvSpPr>
          <p:spPr bwMode="auto">
            <a:xfrm>
              <a:off x="2977" y="5010"/>
              <a:ext cx="794" cy="436"/>
            </a:xfrm>
            <a:prstGeom prst="rect">
              <a:avLst/>
            </a:prstGeom>
            <a:solidFill>
              <a:srgbClr val="7F7F7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1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/>
                  <a:latin typeface="Times New Roman" pitchFamily="18" charset="0"/>
                  <a:cs typeface="Arial" pitchFamily="34" charset="0"/>
                </a:rPr>
                <a:t>1113</a:t>
              </a:r>
              <a:endParaRPr kumimoji="0" lang="en-US" sz="4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37" name="Straight Arrow Connector 36"/>
          <p:cNvCxnSpPr/>
          <p:nvPr/>
        </p:nvCxnSpPr>
        <p:spPr>
          <a:xfrm flipV="1">
            <a:off x="5105400" y="2971800"/>
            <a:ext cx="76200" cy="6096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 calcmode="discrete" valueType="str">
                                      <p:cBhvr>
                                        <p:cTn id="6" dur="2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4572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Problem to Solve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Current Tree algorithms – logically undo the mesh topology attributes</a:t>
            </a:r>
          </a:p>
          <a:p>
            <a:endParaRPr lang="en-US" dirty="0"/>
          </a:p>
          <a:p>
            <a:r>
              <a:rPr lang="en-US" dirty="0" smtClean="0"/>
              <a:t>Spanning Tree:  Single tree rooted at a single bridge that touches all nodes (segments) once. </a:t>
            </a:r>
          </a:p>
          <a:p>
            <a:pPr lvl="1"/>
            <a:r>
              <a:rPr lang="en-US" dirty="0" smtClean="0"/>
              <a:t>MSTP</a:t>
            </a:r>
          </a:p>
          <a:p>
            <a:pPr lvl="1"/>
            <a:endParaRPr lang="en-US" dirty="0"/>
          </a:p>
          <a:p>
            <a:r>
              <a:rPr lang="en-US" dirty="0" err="1" smtClean="0"/>
              <a:t>Dijkstra</a:t>
            </a:r>
            <a:r>
              <a:rPr lang="en-US" dirty="0" smtClean="0"/>
              <a:t> Tree: Every node is a root and has a tree that touches all nodes once.</a:t>
            </a:r>
          </a:p>
          <a:p>
            <a:endParaRPr lang="en-US" dirty="0"/>
          </a:p>
          <a:p>
            <a:r>
              <a:rPr lang="en-US" dirty="0" smtClean="0"/>
              <a:t>Meshed Tree: single root – several tree branches mesh– nodes / segments reside on several branches</a:t>
            </a:r>
          </a:p>
          <a:p>
            <a:pPr lvl="1"/>
            <a:r>
              <a:rPr lang="en-US" dirty="0" smtClean="0"/>
              <a:t>Use the mesh topology capabilities to mesh the branches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650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38200"/>
          </a:xfrm>
        </p:spPr>
        <p:txBody>
          <a:bodyPr/>
          <a:lstStyle/>
          <a:p>
            <a:r>
              <a:rPr lang="en-US" dirty="0" smtClean="0"/>
              <a:t>Problem Solved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r>
              <a:rPr lang="en-US" dirty="0" smtClean="0"/>
              <a:t>Single Tree Algorithms</a:t>
            </a:r>
          </a:p>
          <a:p>
            <a:pPr lvl="1"/>
            <a:r>
              <a:rPr lang="en-US" dirty="0" smtClean="0"/>
              <a:t>Messages  reach all nodes to construct the tree</a:t>
            </a:r>
          </a:p>
          <a:p>
            <a:pPr lvl="1"/>
            <a:r>
              <a:rPr lang="en-US" dirty="0" smtClean="0"/>
              <a:t>Link/node failure – tree resolve by sending messages</a:t>
            </a:r>
          </a:p>
          <a:p>
            <a:pPr lvl="1"/>
            <a:r>
              <a:rPr lang="en-US" dirty="0" smtClean="0"/>
              <a:t>Link State – flood the topology changes</a:t>
            </a:r>
          </a:p>
          <a:p>
            <a:pPr lvl="2"/>
            <a:r>
              <a:rPr lang="en-US" dirty="0" smtClean="0"/>
              <a:t>Run </a:t>
            </a:r>
            <a:r>
              <a:rPr lang="en-US" dirty="0" err="1" smtClean="0"/>
              <a:t>Dijkstra</a:t>
            </a:r>
            <a:r>
              <a:rPr lang="en-US" dirty="0" smtClean="0"/>
              <a:t> after Link State Database (LSDB) stabilizes</a:t>
            </a:r>
          </a:p>
          <a:p>
            <a:pPr lvl="2"/>
            <a:r>
              <a:rPr lang="en-US" dirty="0" smtClean="0"/>
              <a:t>Back up paths can be constructed – overhead/complexity</a:t>
            </a:r>
          </a:p>
          <a:p>
            <a:pPr lvl="1"/>
            <a:r>
              <a:rPr lang="en-US" dirty="0" smtClean="0"/>
              <a:t> convergence delays</a:t>
            </a:r>
          </a:p>
          <a:p>
            <a:endParaRPr lang="en-US" dirty="0" smtClean="0"/>
          </a:p>
          <a:p>
            <a:r>
              <a:rPr lang="en-US" dirty="0" smtClean="0"/>
              <a:t>Meshed Trees Algorithm</a:t>
            </a:r>
          </a:p>
          <a:p>
            <a:pPr lvl="1"/>
            <a:r>
              <a:rPr lang="en-US" dirty="0" smtClean="0"/>
              <a:t>Constructed using local messaging</a:t>
            </a:r>
          </a:p>
          <a:p>
            <a:pPr lvl="2"/>
            <a:r>
              <a:rPr lang="en-US" dirty="0" smtClean="0"/>
              <a:t>Link/ Node failure – resolved locally </a:t>
            </a:r>
          </a:p>
          <a:p>
            <a:pPr lvl="2"/>
            <a:r>
              <a:rPr lang="en-US" dirty="0" smtClean="0"/>
              <a:t>Tree branch pruned </a:t>
            </a:r>
          </a:p>
          <a:p>
            <a:pPr lvl="3"/>
            <a:r>
              <a:rPr lang="en-US" dirty="0" smtClean="0"/>
              <a:t>without impacting frame forwarding</a:t>
            </a:r>
          </a:p>
          <a:p>
            <a:pPr lvl="3"/>
            <a:r>
              <a:rPr lang="en-US" dirty="0" smtClean="0"/>
              <a:t>Without impacting other tree branches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807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Solved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Convergence time = Failure detection time + resolution time by protocol</a:t>
            </a:r>
          </a:p>
          <a:p>
            <a:endParaRPr lang="en-US" dirty="0"/>
          </a:p>
          <a:p>
            <a:r>
              <a:rPr lang="en-US" dirty="0" smtClean="0"/>
              <a:t>Failure detection time – depends on layer </a:t>
            </a:r>
          </a:p>
          <a:p>
            <a:endParaRPr lang="en-US" dirty="0"/>
          </a:p>
          <a:p>
            <a:r>
              <a:rPr lang="en-US" dirty="0" smtClean="0"/>
              <a:t>Resolution time by protocol</a:t>
            </a:r>
          </a:p>
          <a:p>
            <a:pPr lvl="2"/>
            <a:r>
              <a:rPr lang="en-US" dirty="0" smtClean="0"/>
              <a:t>Meshed Trees – node that detects resolves locally</a:t>
            </a:r>
          </a:p>
          <a:p>
            <a:pPr lvl="2"/>
            <a:r>
              <a:rPr lang="en-US" dirty="0" smtClean="0"/>
              <a:t>Local decision time </a:t>
            </a:r>
          </a:p>
          <a:p>
            <a:pPr lvl="2"/>
            <a:r>
              <a:rPr lang="en-US" dirty="0" smtClean="0"/>
              <a:t>Bypasses frame forwarding through another branch</a:t>
            </a:r>
          </a:p>
          <a:p>
            <a:pPr lvl="2"/>
            <a:r>
              <a:rPr lang="en-US" dirty="0" smtClean="0"/>
              <a:t>Prunes the broken branch</a:t>
            </a:r>
          </a:p>
          <a:p>
            <a:pPr lvl="2"/>
            <a:r>
              <a:rPr lang="en-US" dirty="0" smtClean="0"/>
              <a:t>Transparent to rest of the network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Spanning Tree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Changes in topology</a:t>
            </a:r>
          </a:p>
          <a:p>
            <a:pPr lvl="1"/>
            <a:r>
              <a:rPr lang="en-US" dirty="0" smtClean="0"/>
              <a:t>Tree has to be resolved</a:t>
            </a:r>
          </a:p>
          <a:p>
            <a:pPr lvl="1"/>
            <a:r>
              <a:rPr lang="en-US" dirty="0" smtClean="0"/>
              <a:t>Messages are exchanged</a:t>
            </a:r>
          </a:p>
          <a:p>
            <a:pPr lvl="1"/>
            <a:r>
              <a:rPr lang="en-US" dirty="0" smtClean="0"/>
              <a:t>Convergence time </a:t>
            </a:r>
          </a:p>
          <a:p>
            <a:pPr lvl="1"/>
            <a:r>
              <a:rPr lang="en-US" dirty="0" smtClean="0"/>
              <a:t>RSTP – speeded convergence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40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State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IS-IS based</a:t>
            </a:r>
          </a:p>
          <a:p>
            <a:r>
              <a:rPr lang="en-US" dirty="0" smtClean="0"/>
              <a:t>SPB and TRILL on </a:t>
            </a:r>
            <a:r>
              <a:rPr lang="en-US" dirty="0" err="1" smtClean="0"/>
              <a:t>RBridges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Link State Database</a:t>
            </a:r>
          </a:p>
          <a:p>
            <a:r>
              <a:rPr lang="en-US" dirty="0" err="1" smtClean="0"/>
              <a:t>Dijsktra</a:t>
            </a:r>
            <a:r>
              <a:rPr lang="en-US" dirty="0" smtClean="0"/>
              <a:t> algorithm</a:t>
            </a:r>
          </a:p>
          <a:p>
            <a:r>
              <a:rPr lang="en-US" dirty="0" smtClean="0"/>
              <a:t>Designated forwarder</a:t>
            </a:r>
          </a:p>
          <a:p>
            <a:r>
              <a:rPr lang="en-US" dirty="0" smtClean="0"/>
              <a:t>Still uses RSTP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Complexity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674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 so far?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19BCC5B-3508-409B-9AE1-F964226EAB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339889"/>
      </p:ext>
    </p:extLst>
  </p:cSld>
  <p:clrMapOvr>
    <a:masterClrMapping/>
  </p:clrMapOvr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/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 cap="rnd" cmpd="sng" algn="ctr">
          <a:solidFill>
            <a:schemeClr val="phClr"/>
          </a:solidFill>
          <a:prstDash val="solid"/>
        </a:ln>
        <a:ln w="12700" cap="rnd" cmpd="sng" algn="ctr">
          <a:solidFill>
            <a:schemeClr val="phClr"/>
          </a:solidFill>
          <a:prstDash val="solid"/>
        </a:ln>
        <a:ln w="2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 rotWithShape="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 rotWithShape="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1571</TotalTime>
  <Words>1628</Words>
  <Application>Microsoft Macintosh PowerPoint</Application>
  <PresentationFormat>On-screen Show (4:3)</PresentationFormat>
  <Paragraphs>364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Human</vt:lpstr>
      <vt:lpstr>Meshed Tree Algorithm for Loop Forwarding  in Switched Networks </vt:lpstr>
      <vt:lpstr>Outline</vt:lpstr>
      <vt:lpstr>Objective of the PAR</vt:lpstr>
      <vt:lpstr>Problem to Solve</vt:lpstr>
      <vt:lpstr>Problem Solved</vt:lpstr>
      <vt:lpstr>Problem Solved</vt:lpstr>
      <vt:lpstr>Spanning Tree</vt:lpstr>
      <vt:lpstr>Link State Algorithms</vt:lpstr>
      <vt:lpstr>Questions so far?</vt:lpstr>
      <vt:lpstr>Meshed Trees (Focus on Nodes)</vt:lpstr>
      <vt:lpstr>Meshed Trees Building</vt:lpstr>
      <vt:lpstr>Meshed Tree Algorithm </vt:lpstr>
      <vt:lpstr>Questions so far?</vt:lpstr>
      <vt:lpstr>Broad Casting - Primary VID Tree </vt:lpstr>
      <vt:lpstr>On Link Failure </vt:lpstr>
      <vt:lpstr>Meshed Tree Tables</vt:lpstr>
      <vt:lpstr>MTPDUs</vt:lpstr>
      <vt:lpstr>Questions?</vt:lpstr>
      <vt:lpstr>Multiple Meshed Trees</vt:lpstr>
      <vt:lpstr>Questions</vt:lpstr>
      <vt:lpstr>TRILL on RBridges</vt:lpstr>
      <vt:lpstr>Implementation TRILL on RBridges </vt:lpstr>
      <vt:lpstr>SPT -&gt; MT Implementation </vt:lpstr>
      <vt:lpstr>Comparison MT vs TRILL </vt:lpstr>
      <vt:lpstr>TRILL          MT</vt:lpstr>
      <vt:lpstr>TRILL              MT </vt:lpstr>
      <vt:lpstr>TRILL                MT</vt:lpstr>
      <vt:lpstr>Security Schemes- Recent Work</vt:lpstr>
      <vt:lpstr>PowerPoint Presentation</vt:lpstr>
      <vt:lpstr>Loop Avoidance in the Algorithm 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Nirmala Shenoy</dc:creator>
  <cp:lastModifiedBy>Nirmala Shenoy</cp:lastModifiedBy>
  <cp:revision>58</cp:revision>
  <dcterms:created xsi:type="dcterms:W3CDTF">2012-03-24T13:46:38Z</dcterms:created>
  <dcterms:modified xsi:type="dcterms:W3CDTF">2013-03-19T15:31:44Z</dcterms:modified>
</cp:coreProperties>
</file>