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83" r:id="rId3"/>
    <p:sldId id="279" r:id="rId4"/>
    <p:sldId id="286" r:id="rId5"/>
    <p:sldId id="289" r:id="rId6"/>
    <p:sldId id="287" r:id="rId7"/>
    <p:sldId id="280" r:id="rId8"/>
    <p:sldId id="288" r:id="rId9"/>
    <p:sldId id="290" r:id="rId10"/>
    <p:sldId id="278" r:id="rId11"/>
    <p:sldId id="274" r:id="rId12"/>
    <p:sldId id="296" r:id="rId13"/>
    <p:sldId id="263" r:id="rId14"/>
    <p:sldId id="282" r:id="rId15"/>
    <p:sldId id="291" r:id="rId16"/>
    <p:sldId id="294" r:id="rId17"/>
    <p:sldId id="295" r:id="rId18"/>
    <p:sldId id="27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12" d="100"/>
          <a:sy n="112" d="100"/>
        </p:scale>
        <p:origin x="-112"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TextEdit="1"/>
          </p:cNvSpPr>
          <p:nvPr>
            <p:ph type="sldImg"/>
          </p:nvPr>
        </p:nvSpPr>
        <p:spPr bwMode="auto">
          <a:xfrm>
            <a:off x="1149350" y="696913"/>
            <a:ext cx="4638675" cy="3479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6979" name="Rectangle 3"/>
          <p:cNvSpPr>
            <a:spLocks noGrp="1"/>
          </p:cNvSpPr>
          <p:nvPr>
            <p:ph type="body" idx="1"/>
          </p:nvPr>
        </p:nvSpPr>
        <p:spPr/>
        <p:txBody>
          <a:bodyPr/>
          <a:lstStyle/>
          <a:p>
            <a:endParaRPr lang="zh-CN" altLang="en-US">
              <a:latin typeface="Calibri" charset="0"/>
              <a:ea typeface="宋体" charset="0"/>
              <a:cs typeface="宋体"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35534" y="76200"/>
            <a:ext cx="2379866" cy="307777"/>
          </a:xfrm>
          <a:prstGeom prst="rect">
            <a:avLst/>
          </a:prstGeom>
        </p:spPr>
        <p:txBody>
          <a:bodyPr wrap="none">
            <a:spAutoFit/>
          </a:bodyPr>
          <a:lstStyle/>
          <a:p>
            <a:pPr algn="r"/>
            <a:r>
              <a:rPr lang="hr-HR" sz="1400" b="1" dirty="0" smtClean="0">
                <a:latin typeface="+mn-lt"/>
              </a:rPr>
              <a:t>omniran-14-0037-00-00TG</a:t>
            </a:r>
            <a:endParaRPr lang="en-US" sz="1400" b="1" dirty="0">
              <a:latin typeface="+mn-lt"/>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wmf"/><Relationship Id="rId4"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9.wmf"/><Relationship Id="rId7" Type="http://schemas.openxmlformats.org/officeDocument/2006/relationships/image" Target="../media/image10.wmf"/><Relationship Id="rId8" Type="http://schemas.openxmlformats.org/officeDocument/2006/relationships/image" Target="../media/image20.png"/><Relationship Id="rId9"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1.wmf"/><Relationship Id="rId4" Type="http://schemas.openxmlformats.org/officeDocument/2006/relationships/image" Target="../media/image22.png"/><Relationship Id="rId5" Type="http://schemas.openxmlformats.org/officeDocument/2006/relationships/image" Target="../media/image16.wmf"/><Relationship Id="rId6" Type="http://schemas.openxmlformats.org/officeDocument/2006/relationships/image" Target="../media/image9.emf"/><Relationship Id="rId7" Type="http://schemas.openxmlformats.org/officeDocument/2006/relationships/image" Target="../media/image17.PNG"/><Relationship Id="rId8" Type="http://schemas.openxmlformats.org/officeDocument/2006/relationships/image" Target="../media/image8.wmf"/><Relationship Id="rId9"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image" Target="../media/image10.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9.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emf"/><Relationship Id="rId5" Type="http://schemas.openxmlformats.org/officeDocument/2006/relationships/image" Target="../media/image10.wmf"/><Relationship Id="rId1" Type="http://schemas.openxmlformats.org/officeDocument/2006/relationships/slideLayout" Target="../slideLayouts/slideLayout2.xml"/><Relationship Id="rId2" Type="http://schemas.openxmlformats.org/officeDocument/2006/relationships/image" Target="../media/image7.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8.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 Id="rId3"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Cooperation for </a:t>
            </a:r>
            <a:br>
              <a:rPr lang="en-US" dirty="0"/>
            </a:br>
            <a:r>
              <a:rPr lang="en-US" dirty="0"/>
              <a:t>OmniRAN P802.1CF</a:t>
            </a:r>
          </a:p>
        </p:txBody>
      </p:sp>
      <p:sp>
        <p:nvSpPr>
          <p:cNvPr id="3" name="Subtitle 2"/>
          <p:cNvSpPr>
            <a:spLocks noGrp="1"/>
          </p:cNvSpPr>
          <p:nvPr>
            <p:ph type="subTitle" idx="1"/>
          </p:nvPr>
        </p:nvSpPr>
        <p:spPr/>
        <p:txBody>
          <a:bodyPr/>
          <a:lstStyle/>
          <a:p>
            <a:r>
              <a:rPr lang="en-US" dirty="0" smtClean="0"/>
              <a:t>Max Riegel, NSN</a:t>
            </a:r>
          </a:p>
          <a:p>
            <a:r>
              <a:rPr lang="en-US" dirty="0"/>
              <a:t>(Chair OmniRAN TG</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9087"/>
          </a:xfrm>
        </p:spPr>
        <p:txBody>
          <a:bodyPr/>
          <a:lstStyle/>
          <a:p>
            <a:r>
              <a:rPr lang="en-US"/>
              <a:t>Example Chapter Structure</a:t>
            </a:r>
          </a:p>
        </p:txBody>
      </p:sp>
      <p:sp>
        <p:nvSpPr>
          <p:cNvPr id="3" name="Content Placeholder 2"/>
          <p:cNvSpPr>
            <a:spLocks noGrp="1"/>
          </p:cNvSpPr>
          <p:nvPr>
            <p:ph idx="1"/>
          </p:nvPr>
        </p:nvSpPr>
        <p:spPr>
          <a:xfrm>
            <a:off x="457200" y="998729"/>
            <a:ext cx="8229600" cy="5445605"/>
          </a:xfrm>
        </p:spPr>
        <p:txBody>
          <a:bodyPr>
            <a:normAutofit fontScale="77500" lnSpcReduction="20000"/>
          </a:bodyPr>
          <a:lstStyle/>
          <a:p>
            <a:r>
              <a:rPr lang="en-US" dirty="0"/>
              <a:t>Functional Design and Decomposition</a:t>
            </a:r>
          </a:p>
          <a:p>
            <a:pPr lvl="1"/>
            <a:r>
              <a:rPr lang="en-US" dirty="0"/>
              <a:t>Access network preconfiguration</a:t>
            </a:r>
          </a:p>
          <a:p>
            <a:pPr lvl="1"/>
            <a:r>
              <a:rPr lang="en-US" dirty="0"/>
              <a:t>Network Discovery and Selection</a:t>
            </a:r>
          </a:p>
          <a:p>
            <a:pPr lvl="2"/>
            <a:r>
              <a:rPr lang="en-US" dirty="0"/>
              <a:t>Generic functional requirements and information flows</a:t>
            </a:r>
          </a:p>
          <a:p>
            <a:pPr lvl="2"/>
            <a:r>
              <a:rPr lang="en-US" dirty="0"/>
              <a:t>Ethernet functional design	&lt;- 802.3</a:t>
            </a:r>
          </a:p>
          <a:p>
            <a:pPr lvl="2"/>
            <a:r>
              <a:rPr lang="en-US" dirty="0"/>
              <a:t>WPAN functional design	&lt;- 802.15</a:t>
            </a:r>
          </a:p>
          <a:p>
            <a:pPr lvl="2"/>
            <a:r>
              <a:rPr lang="en-US" dirty="0"/>
              <a:t>WLAN functional design	&lt;- 802.11</a:t>
            </a:r>
          </a:p>
          <a:p>
            <a:pPr lvl="2"/>
            <a:r>
              <a:rPr lang="en-US" dirty="0"/>
              <a:t>WMAN functional design	&lt;- 802.16</a:t>
            </a:r>
          </a:p>
          <a:p>
            <a:pPr lvl="2"/>
            <a:r>
              <a:rPr lang="en-US" dirty="0"/>
              <a:t>WRAN functional design	&lt;- 802.22</a:t>
            </a:r>
          </a:p>
          <a:p>
            <a:pPr lvl="1">
              <a:lnSpc>
                <a:spcPct val="110000"/>
              </a:lnSpc>
              <a:spcBef>
                <a:spcPts val="0"/>
              </a:spcBef>
            </a:pPr>
            <a:r>
              <a:rPr lang="en-US" dirty="0"/>
              <a:t>Association</a:t>
            </a:r>
          </a:p>
          <a:p>
            <a:pPr lvl="1">
              <a:lnSpc>
                <a:spcPct val="110000"/>
              </a:lnSpc>
              <a:spcBef>
                <a:spcPts val="0"/>
              </a:spcBef>
            </a:pPr>
            <a:r>
              <a:rPr lang="en-US" dirty="0"/>
              <a:t>Authentication and Authorization</a:t>
            </a:r>
          </a:p>
          <a:p>
            <a:pPr lvl="1">
              <a:lnSpc>
                <a:spcPct val="110000"/>
              </a:lnSpc>
              <a:spcBef>
                <a:spcPts val="0"/>
              </a:spcBef>
            </a:pPr>
            <a:r>
              <a:rPr lang="en-US" dirty="0" err="1"/>
              <a:t>Datapath</a:t>
            </a:r>
            <a:r>
              <a:rPr lang="en-US" dirty="0"/>
              <a:t> establishment</a:t>
            </a:r>
          </a:p>
          <a:p>
            <a:pPr lvl="1">
              <a:lnSpc>
                <a:spcPct val="110000"/>
              </a:lnSpc>
              <a:spcBef>
                <a:spcPts val="0"/>
              </a:spcBef>
            </a:pPr>
            <a:r>
              <a:rPr lang="en-US" dirty="0" err="1"/>
              <a:t>QoS</a:t>
            </a:r>
            <a:r>
              <a:rPr lang="en-US" dirty="0"/>
              <a:t> and policy control</a:t>
            </a:r>
          </a:p>
          <a:p>
            <a:pPr lvl="1">
              <a:lnSpc>
                <a:spcPct val="110000"/>
              </a:lnSpc>
              <a:spcBef>
                <a:spcPts val="0"/>
              </a:spcBef>
            </a:pPr>
            <a:r>
              <a:rPr lang="en-US" dirty="0"/>
              <a:t>Datapath relocation</a:t>
            </a:r>
          </a:p>
          <a:p>
            <a:pPr lvl="1">
              <a:lnSpc>
                <a:spcPct val="110000"/>
              </a:lnSpc>
              <a:spcBef>
                <a:spcPts val="0"/>
              </a:spcBef>
            </a:pPr>
            <a:r>
              <a:rPr lang="en-US" dirty="0"/>
              <a:t>Datapath teardown</a:t>
            </a:r>
          </a:p>
          <a:p>
            <a:pPr lvl="1">
              <a:lnSpc>
                <a:spcPct val="110000"/>
              </a:lnSpc>
              <a:spcBef>
                <a:spcPts val="0"/>
              </a:spcBef>
            </a:pPr>
            <a:r>
              <a:rPr lang="en-US" dirty="0"/>
              <a:t>Disassociation</a:t>
            </a:r>
          </a:p>
          <a:p>
            <a:pPr lvl="1">
              <a:lnSpc>
                <a:spcPct val="110000"/>
              </a:lnSpc>
              <a:spcBef>
                <a:spcPts val="0"/>
              </a:spcBef>
            </a:pPr>
            <a:r>
              <a:rPr lang="en-US" dirty="0"/>
              <a:t>Accounting</a:t>
            </a:r>
          </a:p>
        </p:txBody>
      </p:sp>
      <p:sp>
        <p:nvSpPr>
          <p:cNvPr id="4" name="Rounded Rectangle 3"/>
          <p:cNvSpPr/>
          <p:nvPr/>
        </p:nvSpPr>
        <p:spPr bwMode="auto">
          <a:xfrm>
            <a:off x="566554" y="1718810"/>
            <a:ext cx="8010891" cy="2070230"/>
          </a:xfrm>
          <a:prstGeom prst="roundRect">
            <a:avLst/>
          </a:prstGeom>
          <a:noFill/>
          <a:ln w="381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3701157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NDS Functional Requirements</a:t>
            </a:r>
          </a:p>
        </p:txBody>
      </p:sp>
      <p:sp>
        <p:nvSpPr>
          <p:cNvPr id="3" name="Content Placeholder 2"/>
          <p:cNvSpPr>
            <a:spLocks noGrp="1"/>
          </p:cNvSpPr>
          <p:nvPr>
            <p:ph idx="1"/>
          </p:nvPr>
        </p:nvSpPr>
        <p:spPr>
          <a:xfrm>
            <a:off x="457200" y="1313765"/>
            <a:ext cx="8229600" cy="2565285"/>
          </a:xfrm>
        </p:spPr>
        <p:txBody>
          <a:bodyPr>
            <a:normAutofit fontScale="77500" lnSpcReduction="20000"/>
          </a:bodyPr>
          <a:lstStyle/>
          <a:p>
            <a:r>
              <a:rPr lang="en-US"/>
              <a:t>IEEE 802 network discovery and selection should support more complex scenarios: </a:t>
            </a:r>
          </a:p>
          <a:p>
            <a:pPr lvl="1"/>
            <a:r>
              <a:rPr lang="en-US"/>
              <a:t>Multiple access technologies</a:t>
            </a:r>
          </a:p>
          <a:p>
            <a:pPr lvl="1"/>
            <a:r>
              <a:rPr lang="en-US"/>
              <a:t>Multiple different access networks</a:t>
            </a:r>
          </a:p>
          <a:p>
            <a:pPr lvl="1"/>
            <a:r>
              <a:rPr lang="en-US"/>
              <a:t>Multiple subscriptions</a:t>
            </a:r>
          </a:p>
          <a:p>
            <a:pPr lvl="1"/>
            <a:r>
              <a:rPr lang="en-US"/>
              <a:t>Specific service requirements</a:t>
            </a:r>
          </a:p>
          <a:p>
            <a:pPr lvl="1"/>
            <a:r>
              <a:rPr lang="en-US"/>
              <a:t>No a-priori knowledge about offered services</a:t>
            </a:r>
          </a:p>
        </p:txBody>
      </p:sp>
      <p:pic>
        <p:nvPicPr>
          <p:cNvPr id="4" name="Picture 3" descr="MC900432683.PNG"/>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575" y="3979040"/>
            <a:ext cx="515629" cy="515629"/>
          </a:xfrm>
          <a:prstGeom prst="rect">
            <a:avLst/>
          </a:prstGeom>
        </p:spPr>
      </p:pic>
      <p:pic>
        <p:nvPicPr>
          <p:cNvPr id="5" name="Picture 4" descr="j0223598.w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2877" y="4356657"/>
            <a:ext cx="793275" cy="732968"/>
          </a:xfrm>
          <a:prstGeom prst="rect">
            <a:avLst/>
          </a:prstGeom>
        </p:spPr>
      </p:pic>
      <p:sp>
        <p:nvSpPr>
          <p:cNvPr id="10" name="Cloud 9"/>
          <p:cNvSpPr/>
          <p:nvPr/>
        </p:nvSpPr>
        <p:spPr bwMode="auto">
          <a:xfrm>
            <a:off x="4977045" y="3879050"/>
            <a:ext cx="977651" cy="872602"/>
          </a:xfrm>
          <a:prstGeom prst="cloud">
            <a:avLst/>
          </a:prstGeom>
          <a:solidFill>
            <a:schemeClr val="accent2"/>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A</a:t>
            </a:r>
          </a:p>
        </p:txBody>
      </p:sp>
      <p:pic>
        <p:nvPicPr>
          <p:cNvPr id="11" name="Picture 10"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2395" y="4104778"/>
            <a:ext cx="756804" cy="684556"/>
          </a:xfrm>
          <a:prstGeom prst="rect">
            <a:avLst/>
          </a:prstGeom>
        </p:spPr>
      </p:pic>
      <p:sp>
        <p:nvSpPr>
          <p:cNvPr id="12" name="Cloud 11"/>
          <p:cNvSpPr/>
          <p:nvPr/>
        </p:nvSpPr>
        <p:spPr bwMode="auto">
          <a:xfrm>
            <a:off x="4872094" y="5177360"/>
            <a:ext cx="912267" cy="872602"/>
          </a:xfrm>
          <a:prstGeom prst="cloud">
            <a:avLst/>
          </a:prstGeom>
          <a:solidFill>
            <a:schemeClr val="accent6"/>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B</a:t>
            </a:r>
          </a:p>
        </p:txBody>
      </p:sp>
      <p:pic>
        <p:nvPicPr>
          <p:cNvPr id="13" name="Picture 12"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12060" y="5409220"/>
            <a:ext cx="750025" cy="678424"/>
          </a:xfrm>
          <a:prstGeom prst="rect">
            <a:avLst/>
          </a:prstGeom>
        </p:spPr>
      </p:pic>
      <p:sp>
        <p:nvSpPr>
          <p:cNvPr id="14" name="Cloud 13"/>
          <p:cNvSpPr/>
          <p:nvPr/>
        </p:nvSpPr>
        <p:spPr bwMode="auto">
          <a:xfrm>
            <a:off x="6552220" y="4374105"/>
            <a:ext cx="977651" cy="872602"/>
          </a:xfrm>
          <a:prstGeom prst="cloud">
            <a:avLst/>
          </a:prstGeom>
          <a:solidFill>
            <a:schemeClr val="accent4"/>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C</a:t>
            </a:r>
          </a:p>
        </p:txBody>
      </p:sp>
      <p:pic>
        <p:nvPicPr>
          <p:cNvPr id="15" name="Picture 14"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7570" y="4624291"/>
            <a:ext cx="729765" cy="660098"/>
          </a:xfrm>
          <a:prstGeom prst="rect">
            <a:avLst/>
          </a:prstGeom>
        </p:spPr>
      </p:pic>
      <p:grpSp>
        <p:nvGrpSpPr>
          <p:cNvPr id="17" name="Group 16"/>
          <p:cNvGrpSpPr/>
          <p:nvPr/>
        </p:nvGrpSpPr>
        <p:grpSpPr>
          <a:xfrm rot="748511">
            <a:off x="1474531" y="4637106"/>
            <a:ext cx="415524" cy="122213"/>
            <a:chOff x="1511660" y="4014065"/>
            <a:chExt cx="900643" cy="270031"/>
          </a:xfrm>
        </p:grpSpPr>
        <p:pic>
          <p:nvPicPr>
            <p:cNvPr id="18" name="Picture 17"/>
            <p:cNvPicPr>
              <a:picLocks noChangeAspect="1"/>
            </p:cNvPicPr>
            <p:nvPr/>
          </p:nvPicPr>
          <p:blipFill>
            <a:blip r:embed="rId5">
              <a:duotone>
                <a:prstClr val="black"/>
                <a:schemeClr val="accent2">
                  <a:tint val="45000"/>
                  <a:satMod val="400000"/>
                </a:schemeClr>
              </a:duotone>
            </a:blip>
            <a:stretch>
              <a:fillRect/>
            </a:stretch>
          </p:blipFill>
          <p:spPr>
            <a:xfrm>
              <a:off x="1511660" y="4014066"/>
              <a:ext cx="270573" cy="270030"/>
            </a:xfrm>
            <a:prstGeom prst="rect">
              <a:avLst/>
            </a:prstGeom>
            <a:solidFill>
              <a:schemeClr val="accent6"/>
            </a:solidFill>
          </p:spPr>
        </p:pic>
        <p:pic>
          <p:nvPicPr>
            <p:cNvPr id="19" name="Picture 18"/>
            <p:cNvPicPr>
              <a:picLocks noChangeAspect="1"/>
            </p:cNvPicPr>
            <p:nvPr/>
          </p:nvPicPr>
          <p:blipFill>
            <a:blip r:embed="rId5">
              <a:duotone>
                <a:prstClr val="black"/>
                <a:schemeClr val="accent6">
                  <a:tint val="45000"/>
                  <a:satMod val="400000"/>
                </a:schemeClr>
              </a:duotone>
            </a:blip>
            <a:stretch>
              <a:fillRect/>
            </a:stretch>
          </p:blipFill>
          <p:spPr>
            <a:xfrm>
              <a:off x="1826695" y="4014065"/>
              <a:ext cx="270573" cy="270030"/>
            </a:xfrm>
            <a:prstGeom prst="rect">
              <a:avLst/>
            </a:prstGeom>
            <a:solidFill>
              <a:schemeClr val="accent6"/>
            </a:solidFill>
          </p:spPr>
        </p:pic>
        <p:pic>
          <p:nvPicPr>
            <p:cNvPr id="20" name="Picture 19"/>
            <p:cNvPicPr>
              <a:picLocks noChangeAspect="1"/>
            </p:cNvPicPr>
            <p:nvPr/>
          </p:nvPicPr>
          <p:blipFill>
            <a:blip r:embed="rId5">
              <a:duotone>
                <a:prstClr val="black"/>
                <a:schemeClr val="accent4">
                  <a:tint val="45000"/>
                  <a:satMod val="400000"/>
                </a:schemeClr>
              </a:duotone>
            </a:blip>
            <a:stretch>
              <a:fillRect/>
            </a:stretch>
          </p:blipFill>
          <p:spPr>
            <a:xfrm>
              <a:off x="2141730" y="4014065"/>
              <a:ext cx="270573" cy="270030"/>
            </a:xfrm>
            <a:prstGeom prst="rect">
              <a:avLst/>
            </a:prstGeom>
            <a:solidFill>
              <a:schemeClr val="accent6"/>
            </a:solidFill>
          </p:spPr>
        </p:pic>
      </p:grpSp>
      <p:pic>
        <p:nvPicPr>
          <p:cNvPr id="21" name="Picture 20"/>
          <p:cNvPicPr>
            <a:picLocks noChangeAspect="1"/>
          </p:cNvPicPr>
          <p:nvPr/>
        </p:nvPicPr>
        <p:blipFill>
          <a:blip r:embed="rId6"/>
          <a:stretch>
            <a:fillRect/>
          </a:stretch>
        </p:blipFill>
        <p:spPr>
          <a:xfrm flipH="1">
            <a:off x="832319" y="4177358"/>
            <a:ext cx="826523" cy="2017498"/>
          </a:xfrm>
          <a:prstGeom prst="rect">
            <a:avLst/>
          </a:prstGeom>
        </p:spPr>
      </p:pic>
      <p:cxnSp>
        <p:nvCxnSpPr>
          <p:cNvPr id="23" name="Straight Connector 22"/>
          <p:cNvCxnSpPr/>
          <p:nvPr/>
        </p:nvCxnSpPr>
        <p:spPr bwMode="auto">
          <a:xfrm flipH="1">
            <a:off x="5697125" y="4914165"/>
            <a:ext cx="900100" cy="4187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5742130" y="5544235"/>
            <a:ext cx="585065" cy="3600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5877145" y="4194085"/>
            <a:ext cx="765085" cy="4500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endCxn id="12" idx="2"/>
          </p:cNvCxnSpPr>
          <p:nvPr/>
        </p:nvCxnSpPr>
        <p:spPr bwMode="auto">
          <a:xfrm flipV="1">
            <a:off x="4121950" y="5613661"/>
            <a:ext cx="752974" cy="2006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 name="Cloud 5"/>
          <p:cNvSpPr/>
          <p:nvPr/>
        </p:nvSpPr>
        <p:spPr bwMode="auto">
          <a:xfrm>
            <a:off x="2868026" y="4593299"/>
            <a:ext cx="1343934" cy="791291"/>
          </a:xfrm>
          <a:prstGeom prst="cloud">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lIns="180000" tIns="0" rIns="0" bIns="0"/>
          <a:lstStyle/>
          <a:p>
            <a:pPr algn="ctr"/>
            <a:r>
              <a:rPr lang="en-US">
                <a:latin typeface="+mn-lt"/>
              </a:rPr>
              <a:t> Access Network</a:t>
            </a:r>
          </a:p>
          <a:p>
            <a:pPr algn="ctr"/>
            <a:r>
              <a:rPr lang="en-US" sz="1600">
                <a:latin typeface="+mn-lt"/>
              </a:rPr>
              <a:t>&gt;2&lt;</a:t>
            </a:r>
          </a:p>
        </p:txBody>
      </p:sp>
      <p:pic>
        <p:nvPicPr>
          <p:cNvPr id="34" name="Picture 3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40567" y="4554125"/>
            <a:ext cx="384856" cy="353005"/>
          </a:xfrm>
          <a:prstGeom prst="rect">
            <a:avLst/>
          </a:prstGeom>
        </p:spPr>
      </p:pic>
      <p:pic>
        <p:nvPicPr>
          <p:cNvPr id="36" name="Picture 35"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12303" y="4938565"/>
            <a:ext cx="513120" cy="470655"/>
          </a:xfrm>
          <a:prstGeom prst="rect">
            <a:avLst/>
          </a:prstGeom>
        </p:spPr>
      </p:pic>
      <p:sp>
        <p:nvSpPr>
          <p:cNvPr id="8" name="Cloud 7"/>
          <p:cNvSpPr/>
          <p:nvPr/>
        </p:nvSpPr>
        <p:spPr bwMode="auto">
          <a:xfrm>
            <a:off x="2437075" y="5466869"/>
            <a:ext cx="1774885" cy="999114"/>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lIns="180000" tIns="46800" rIns="0" bIns="0"/>
          <a:lstStyle/>
          <a:p>
            <a:pPr algn="ctr"/>
            <a:r>
              <a:rPr lang="en-US">
                <a:latin typeface="+mn-lt"/>
              </a:rPr>
              <a:t> Access </a:t>
            </a:r>
            <a:br>
              <a:rPr lang="en-US">
                <a:latin typeface="+mn-lt"/>
              </a:rPr>
            </a:br>
            <a:r>
              <a:rPr lang="en-US">
                <a:latin typeface="+mn-lt"/>
              </a:rPr>
              <a:t>Network</a:t>
            </a:r>
          </a:p>
          <a:p>
            <a:pPr algn="ctr"/>
            <a:r>
              <a:rPr lang="en-US" sz="1600">
                <a:latin typeface="+mn-lt"/>
              </a:rPr>
              <a:t>&gt;3&lt;</a:t>
            </a:r>
          </a:p>
        </p:txBody>
      </p:sp>
      <p:pic>
        <p:nvPicPr>
          <p:cNvPr id="37" name="Picture 36"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47889" y="5409220"/>
            <a:ext cx="485933" cy="445717"/>
          </a:xfrm>
          <a:prstGeom prst="rect">
            <a:avLst/>
          </a:prstGeom>
        </p:spPr>
      </p:pic>
      <p:pic>
        <p:nvPicPr>
          <p:cNvPr id="38" name="Picture 37"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85938" y="5895074"/>
            <a:ext cx="647884" cy="594266"/>
          </a:xfrm>
          <a:prstGeom prst="rect">
            <a:avLst/>
          </a:prstGeom>
        </p:spPr>
      </p:pic>
      <p:sp>
        <p:nvSpPr>
          <p:cNvPr id="43" name="Cloud 42"/>
          <p:cNvSpPr/>
          <p:nvPr/>
        </p:nvSpPr>
        <p:spPr bwMode="auto">
          <a:xfrm>
            <a:off x="3263526" y="3898874"/>
            <a:ext cx="1038444" cy="591825"/>
          </a:xfrm>
          <a:prstGeom prst="cloud">
            <a:avLst/>
          </a:prstGeom>
          <a:solidFill>
            <a:schemeClr val="accent5"/>
          </a:solidFill>
          <a:ln w="12700" cap="flat" cmpd="sng" algn="ctr">
            <a:solidFill>
              <a:schemeClr val="tx1"/>
            </a:solidFill>
            <a:prstDash val="solid"/>
            <a:round/>
            <a:headEnd type="none" w="sm" len="sm"/>
            <a:tailEnd type="none" w="sm" len="sm"/>
          </a:ln>
          <a:effectLst/>
        </p:spPr>
        <p:txBody>
          <a:bodyPr lIns="144000" tIns="0" rIns="0" bIns="0"/>
          <a:lstStyle/>
          <a:p>
            <a:pPr algn="ctr">
              <a:lnSpc>
                <a:spcPct val="80000"/>
              </a:lnSpc>
            </a:pPr>
            <a:r>
              <a:rPr lang="en-US">
                <a:latin typeface="+mn-lt"/>
              </a:rPr>
              <a:t> </a:t>
            </a:r>
            <a:r>
              <a:rPr lang="en-US" sz="1050">
                <a:latin typeface="+mn-lt"/>
              </a:rPr>
              <a:t>Access Network</a:t>
            </a:r>
          </a:p>
          <a:p>
            <a:pPr algn="ctr">
              <a:lnSpc>
                <a:spcPct val="80000"/>
              </a:lnSpc>
            </a:pPr>
            <a:r>
              <a:rPr lang="en-US">
                <a:latin typeface="+mn-lt"/>
              </a:rPr>
              <a:t>&gt;1&lt;</a:t>
            </a:r>
          </a:p>
        </p:txBody>
      </p:sp>
      <p:pic>
        <p:nvPicPr>
          <p:cNvPr id="44" name="Picture 4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17781" y="3869575"/>
            <a:ext cx="287842" cy="264020"/>
          </a:xfrm>
          <a:prstGeom prst="rect">
            <a:avLst/>
          </a:prstGeom>
        </p:spPr>
      </p:pic>
      <p:pic>
        <p:nvPicPr>
          <p:cNvPr id="45" name="Picture 44"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21849" y="4157107"/>
            <a:ext cx="383774" cy="352013"/>
          </a:xfrm>
          <a:prstGeom prst="rect">
            <a:avLst/>
          </a:prstGeom>
        </p:spPr>
      </p:pic>
      <p:cxnSp>
        <p:nvCxnSpPr>
          <p:cNvPr id="48" name="Straight Connector 47"/>
          <p:cNvCxnSpPr/>
          <p:nvPr/>
        </p:nvCxnSpPr>
        <p:spPr bwMode="auto">
          <a:xfrm>
            <a:off x="4121950" y="4889744"/>
            <a:ext cx="810090" cy="56448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a:stCxn id="43" idx="0"/>
            <a:endCxn id="10" idx="2"/>
          </p:cNvCxnSpPr>
          <p:nvPr/>
        </p:nvCxnSpPr>
        <p:spPr bwMode="auto">
          <a:xfrm>
            <a:off x="4301105" y="4194787"/>
            <a:ext cx="678973" cy="1205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flipV="1">
            <a:off x="4166955" y="4419111"/>
            <a:ext cx="900100" cy="450049"/>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22" name="Picture 21"/>
          <p:cNvPicPr>
            <a:picLocks noChangeAspect="1"/>
          </p:cNvPicPr>
          <p:nvPr/>
        </p:nvPicPr>
        <p:blipFill>
          <a:blip r:embed="rId8">
            <a:extLst>
              <a:ext uri="{BEBA8EAE-BF5A-486C-A8C5-ECC9F3942E4B}">
                <a14:imgProps xmlns:a14="http://schemas.microsoft.com/office/drawing/2010/main">
                  <a14:imgLayer r:embed="rId9">
                    <a14:imgEffect>
                      <a14:backgroundRemoval t="9524" b="92857" l="3627" r="95337"/>
                    </a14:imgEffect>
                  </a14:imgLayer>
                </a14:imgProps>
              </a:ext>
            </a:extLst>
          </a:blip>
          <a:stretch>
            <a:fillRect/>
          </a:stretch>
        </p:blipFill>
        <p:spPr>
          <a:xfrm>
            <a:off x="6147175" y="5679250"/>
            <a:ext cx="674284" cy="587854"/>
          </a:xfrm>
          <a:prstGeom prst="rect">
            <a:avLst/>
          </a:prstGeom>
        </p:spPr>
      </p:pic>
    </p:spTree>
    <p:extLst>
      <p:ext uri="{BB962C8B-B14F-4D97-AF65-F5344CB8AC3E}">
        <p14:creationId xmlns:p14="http://schemas.microsoft.com/office/powerpoint/2010/main" val="5967228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 Discovery and Selection</a:t>
            </a:r>
            <a:br>
              <a:rPr lang="en-US" dirty="0"/>
            </a:br>
            <a:r>
              <a:rPr lang="en-US" dirty="0"/>
              <a:t>Functions</a:t>
            </a:r>
          </a:p>
        </p:txBody>
      </p:sp>
      <p:sp>
        <p:nvSpPr>
          <p:cNvPr id="6" name="Content Placeholder 5"/>
          <p:cNvSpPr>
            <a:spLocks noGrp="1"/>
          </p:cNvSpPr>
          <p:nvPr>
            <p:ph idx="1"/>
          </p:nvPr>
        </p:nvSpPr>
        <p:spPr/>
        <p:txBody>
          <a:bodyPr>
            <a:normAutofit fontScale="77500" lnSpcReduction="20000"/>
          </a:bodyPr>
          <a:lstStyle/>
          <a:p>
            <a:r>
              <a:rPr lang="en-US" dirty="0"/>
              <a:t>A</a:t>
            </a:r>
            <a:r>
              <a:rPr lang="en-US" dirty="0" smtClean="0"/>
              <a:t> process which allows a station to retrieve the list of all access network interfaces in reach by</a:t>
            </a:r>
          </a:p>
          <a:p>
            <a:pPr lvl="1"/>
            <a:r>
              <a:rPr lang="en-US" dirty="0"/>
              <a:t>Passive scanning</a:t>
            </a:r>
          </a:p>
          <a:p>
            <a:pPr lvl="1"/>
            <a:r>
              <a:rPr lang="en-US" dirty="0"/>
              <a:t>Active scanning</a:t>
            </a:r>
          </a:p>
          <a:p>
            <a:pPr lvl="1"/>
            <a:r>
              <a:rPr lang="en-US" dirty="0" smtClean="0"/>
              <a:t>Data base query</a:t>
            </a:r>
          </a:p>
          <a:p>
            <a:r>
              <a:rPr lang="en-US" dirty="0"/>
              <a:t>Retrieving s</a:t>
            </a:r>
            <a:r>
              <a:rPr lang="en-US" dirty="0" smtClean="0"/>
              <a:t>upplementory information for each of the access network interfaces to learn about</a:t>
            </a:r>
          </a:p>
          <a:p>
            <a:pPr lvl="1"/>
            <a:r>
              <a:rPr lang="en-US" dirty="0"/>
              <a:t>Identity</a:t>
            </a:r>
            <a:r>
              <a:rPr lang="en-US" dirty="0" smtClean="0"/>
              <a:t> of the access network</a:t>
            </a:r>
          </a:p>
          <a:p>
            <a:pPr lvl="1"/>
            <a:r>
              <a:rPr lang="en-US" dirty="0" smtClean="0"/>
              <a:t>Supported Subscriptions</a:t>
            </a:r>
          </a:p>
          <a:p>
            <a:pPr lvl="1"/>
            <a:r>
              <a:rPr lang="en-US" dirty="0" smtClean="0"/>
              <a:t>Supported Services</a:t>
            </a:r>
          </a:p>
          <a:p>
            <a:r>
              <a:rPr lang="en-US" dirty="0"/>
              <a:t>Some</a:t>
            </a:r>
            <a:r>
              <a:rPr lang="en-US" dirty="0" smtClean="0"/>
              <a:t> algorithm in the station, which processes all the retrieved information, for determination of the ‘best’ access network interface to connect to.</a:t>
            </a:r>
            <a:endParaRPr lang="en-US" dirty="0"/>
          </a:p>
        </p:txBody>
      </p:sp>
    </p:spTree>
    <p:extLst>
      <p:ext uri="{BB962C8B-B14F-4D97-AF65-F5344CB8AC3E}">
        <p14:creationId xmlns:p14="http://schemas.microsoft.com/office/powerpoint/2010/main" val="3634525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NDS Roles and Identifiers</a:t>
            </a:r>
          </a:p>
        </p:txBody>
      </p:sp>
      <p:sp>
        <p:nvSpPr>
          <p:cNvPr id="6" name="Content Placeholder 5"/>
          <p:cNvSpPr>
            <a:spLocks noGrp="1"/>
          </p:cNvSpPr>
          <p:nvPr>
            <p:ph idx="1"/>
          </p:nvPr>
        </p:nvSpPr>
        <p:spPr>
          <a:xfrm>
            <a:off x="457200" y="1178749"/>
            <a:ext cx="8229600" cy="5175575"/>
          </a:xfrm>
        </p:spPr>
        <p:txBody>
          <a:bodyPr>
            <a:normAutofit fontScale="55000" lnSpcReduction="20000"/>
          </a:bodyPr>
          <a:lstStyle/>
          <a:p>
            <a:r>
              <a:rPr lang="en-US" dirty="0"/>
              <a:t>User</a:t>
            </a:r>
          </a:p>
          <a:p>
            <a:pPr lvl="1"/>
            <a:r>
              <a:rPr lang="en-US" dirty="0"/>
              <a:t>One or more Subscriptions</a:t>
            </a:r>
          </a:p>
          <a:p>
            <a:pPr lvl="2"/>
            <a:r>
              <a:rPr lang="en-US" dirty="0"/>
              <a:t>Subscription Identifier {NAI} + Subscription Name {String}</a:t>
            </a:r>
          </a:p>
          <a:p>
            <a:r>
              <a:rPr lang="en-US" dirty="0"/>
              <a:t>Terminal</a:t>
            </a:r>
          </a:p>
          <a:p>
            <a:pPr lvl="1"/>
            <a:r>
              <a:rPr lang="en-US" dirty="0"/>
              <a:t>Station</a:t>
            </a:r>
          </a:p>
          <a:p>
            <a:pPr lvl="2"/>
            <a:r>
              <a:rPr lang="en-US" dirty="0"/>
              <a:t>STA {EUI-48}</a:t>
            </a:r>
          </a:p>
          <a:p>
            <a:r>
              <a:rPr lang="en-US" dirty="0"/>
              <a:t>Access Network</a:t>
            </a:r>
          </a:p>
          <a:p>
            <a:pPr lvl="1"/>
            <a:r>
              <a:rPr lang="en-US" dirty="0"/>
              <a:t>One or more Access Network Interfaces</a:t>
            </a:r>
          </a:p>
          <a:p>
            <a:pPr lvl="2"/>
            <a:r>
              <a:rPr lang="en-US" dirty="0"/>
              <a:t>ANI {EUI-48}</a:t>
            </a:r>
          </a:p>
          <a:p>
            <a:pPr lvl="1"/>
            <a:r>
              <a:rPr lang="en-US" dirty="0"/>
              <a:t>Access Network</a:t>
            </a:r>
          </a:p>
          <a:p>
            <a:pPr lvl="2"/>
            <a:r>
              <a:rPr lang="en-US" dirty="0"/>
              <a:t>AN Identifier {EUI-48} + AN Name {String}</a:t>
            </a:r>
          </a:p>
          <a:p>
            <a:pPr lvl="1"/>
            <a:r>
              <a:rPr lang="en-US" dirty="0"/>
              <a:t>Supported Subscription Services</a:t>
            </a:r>
          </a:p>
          <a:p>
            <a:pPr lvl="1"/>
            <a:r>
              <a:rPr lang="en-US" dirty="0"/>
              <a:t>Supported User Services</a:t>
            </a:r>
          </a:p>
          <a:p>
            <a:pPr lvl="1"/>
            <a:r>
              <a:rPr lang="en-US" dirty="0"/>
              <a:t>Access Network Capabilities</a:t>
            </a:r>
          </a:p>
          <a:p>
            <a:pPr lvl="2"/>
            <a:r>
              <a:rPr lang="en-US" dirty="0"/>
              <a:t>Record of capabilities {t.b.d. (ANQP???}</a:t>
            </a:r>
          </a:p>
          <a:p>
            <a:r>
              <a:rPr lang="en-US" dirty="0"/>
              <a:t>CORE</a:t>
            </a:r>
          </a:p>
          <a:p>
            <a:pPr lvl="1"/>
            <a:r>
              <a:rPr lang="en-US" dirty="0"/>
              <a:t>Subscription Service – ‘Termination point of AAA’</a:t>
            </a:r>
          </a:p>
          <a:p>
            <a:pPr lvl="2"/>
            <a:r>
              <a:rPr lang="en-US" dirty="0"/>
              <a:t>SSP Identifier {FQDN} + SSP Name {String}</a:t>
            </a:r>
          </a:p>
          <a:p>
            <a:pPr lvl="1"/>
            <a:r>
              <a:rPr lang="en-US" dirty="0"/>
              <a:t>User Service – ‘Termination point of IEEE 802 user plane’</a:t>
            </a:r>
          </a:p>
          <a:p>
            <a:pPr lvl="2"/>
            <a:r>
              <a:rPr lang="en-US" dirty="0"/>
              <a:t>USP Identifier {???} + USP Name {String}</a:t>
            </a:r>
          </a:p>
          <a:p>
            <a:pPr marL="0" indent="0">
              <a:buNone/>
            </a:pPr>
            <a:r>
              <a:rPr lang="en-US" i="1" dirty="0">
                <a:solidFill>
                  <a:schemeClr val="tx2"/>
                </a:solidFill>
              </a:rPr>
              <a:t>FFS: 	Is model sufficient for complex roaming scenarios? </a:t>
            </a:r>
            <a:br>
              <a:rPr lang="en-US" i="1" dirty="0">
                <a:solidFill>
                  <a:schemeClr val="tx2"/>
                </a:solidFill>
              </a:rPr>
            </a:br>
            <a:r>
              <a:rPr lang="en-US" i="1" dirty="0">
                <a:solidFill>
                  <a:schemeClr val="tx2"/>
                </a:solidFill>
              </a:rPr>
              <a:t>	Split of CORE into SSP and USP (control- &amp; user plane functions)?</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NDS Technology Specific Design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504883360"/>
              </p:ext>
            </p:extLst>
          </p:nvPr>
        </p:nvGraphicFramePr>
        <p:xfrm>
          <a:off x="457200" y="1043735"/>
          <a:ext cx="8255261" cy="3235960"/>
        </p:xfrm>
        <a:graphic>
          <a:graphicData uri="http://schemas.openxmlformats.org/drawingml/2006/table">
            <a:tbl>
              <a:tblPr firstRow="1" bandRow="1">
                <a:tableStyleId>{5940675A-B579-460E-94D1-54222C63F5DA}</a:tableStyleId>
              </a:tblPr>
              <a:tblGrid>
                <a:gridCol w="1193184"/>
                <a:gridCol w="1165462"/>
                <a:gridCol w="1179323"/>
                <a:gridCol w="1179323"/>
                <a:gridCol w="1179323"/>
                <a:gridCol w="1179323"/>
                <a:gridCol w="1179323"/>
              </a:tblGrid>
              <a:tr h="370840">
                <a:tc gridSpan="2">
                  <a:txBody>
                    <a:bodyPr/>
                    <a:lstStyle/>
                    <a:p>
                      <a:pPr algn="ctr"/>
                      <a:endParaRPr lang="en-US"/>
                    </a:p>
                  </a:txBody>
                  <a:tcPr marL="44873" marR="44873"/>
                </a:tc>
                <a:tc hMerge="1">
                  <a:txBody>
                    <a:bodyPr/>
                    <a:lstStyle/>
                    <a:p>
                      <a:endParaRPr lang="en-US"/>
                    </a:p>
                  </a:txBody>
                  <a:tcPr/>
                </a:tc>
                <a:tc>
                  <a:txBody>
                    <a:bodyPr/>
                    <a:lstStyle/>
                    <a:p>
                      <a:pPr algn="ctr"/>
                      <a:r>
                        <a:rPr lang="en-US"/>
                        <a:t>802.3</a:t>
                      </a:r>
                    </a:p>
                  </a:txBody>
                  <a:tcPr marL="44873" marR="44873"/>
                </a:tc>
                <a:tc>
                  <a:txBody>
                    <a:bodyPr/>
                    <a:lstStyle/>
                    <a:p>
                      <a:pPr algn="ctr"/>
                      <a:r>
                        <a:rPr lang="en-US"/>
                        <a:t>802.11</a:t>
                      </a:r>
                    </a:p>
                  </a:txBody>
                  <a:tcPr marL="44873" marR="44873"/>
                </a:tc>
                <a:tc>
                  <a:txBody>
                    <a:bodyPr/>
                    <a:lstStyle/>
                    <a:p>
                      <a:pPr algn="ctr"/>
                      <a:r>
                        <a:rPr lang="en-US"/>
                        <a:t>802.15</a:t>
                      </a:r>
                    </a:p>
                  </a:txBody>
                  <a:tcPr marL="44873" marR="44873"/>
                </a:tc>
                <a:tc>
                  <a:txBody>
                    <a:bodyPr/>
                    <a:lstStyle/>
                    <a:p>
                      <a:pPr algn="ctr"/>
                      <a:r>
                        <a:rPr lang="en-US"/>
                        <a:t>802.16</a:t>
                      </a:r>
                    </a:p>
                  </a:txBody>
                  <a:tcPr marL="44873" marR="44873"/>
                </a:tc>
                <a:tc>
                  <a:txBody>
                    <a:bodyPr/>
                    <a:lstStyle/>
                    <a:p>
                      <a:pPr algn="ctr"/>
                      <a:r>
                        <a:rPr lang="en-US"/>
                        <a:t>802.22</a:t>
                      </a:r>
                    </a:p>
                  </a:txBody>
                  <a:tcPr marL="44873" marR="44873"/>
                </a:tc>
              </a:tr>
              <a:tr h="370840">
                <a:tc rowSpan="4">
                  <a:txBody>
                    <a:bodyPr/>
                    <a:lstStyle/>
                    <a:p>
                      <a:r>
                        <a:rPr lang="en-US"/>
                        <a:t>Identifiers</a:t>
                      </a:r>
                    </a:p>
                  </a:txBody>
                  <a:tcPr marL="44873" marR="44873"/>
                </a:tc>
                <a:tc>
                  <a:txBody>
                    <a:bodyPr/>
                    <a:lstStyle/>
                    <a:p>
                      <a:r>
                        <a:rPr lang="en-US"/>
                        <a:t>STA</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AN-id</a:t>
                      </a:r>
                    </a:p>
                  </a:txBody>
                  <a:tcPr marL="44873" marR="44873"/>
                </a:tc>
                <a:tc>
                  <a:txBody>
                    <a:bodyPr/>
                    <a:lstStyle/>
                    <a:p>
                      <a:r>
                        <a:rPr lang="en-US"/>
                        <a:t>???</a:t>
                      </a:r>
                    </a:p>
                  </a:txBody>
                  <a:tcPr marL="44873" marR="44873"/>
                </a:tc>
                <a:tc>
                  <a:txBody>
                    <a:bodyPr/>
                    <a:lstStyle/>
                    <a:p>
                      <a:r>
                        <a:rPr lang="en-US"/>
                        <a:t>EUI-48</a:t>
                      </a:r>
                    </a:p>
                  </a:txBody>
                  <a:tcPr marL="44873" marR="44873"/>
                </a:tc>
                <a:tc>
                  <a:txBody>
                    <a:bodyPr/>
                    <a:lstStyle/>
                    <a:p>
                      <a:r>
                        <a:rPr lang="en-US"/>
                        <a:t>???</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r>
              <a:tr h="370840">
                <a:tc vMerge="1">
                  <a:txBody>
                    <a:bodyPr/>
                    <a:lstStyle/>
                    <a:p>
                      <a:endParaRPr lang="en-US"/>
                    </a:p>
                  </a:txBody>
                  <a:tcPr/>
                </a:tc>
                <a:tc>
                  <a:txBody>
                    <a:bodyPr/>
                    <a:lstStyle/>
                    <a:p>
                      <a:r>
                        <a:rPr lang="en-US"/>
                        <a:t>AN-name</a:t>
                      </a:r>
                    </a:p>
                  </a:txBody>
                  <a:tcPr marL="44873" marR="44873"/>
                </a:tc>
                <a:tc>
                  <a:txBody>
                    <a:bodyPr/>
                    <a:lstStyle/>
                    <a:p>
                      <a:r>
                        <a:rPr lang="en-US"/>
                        <a:t>256 Char</a:t>
                      </a:r>
                    </a:p>
                  </a:txBody>
                  <a:tcPr marL="44873" marR="44873"/>
                </a:tc>
                <a:tc>
                  <a:txBody>
                    <a:bodyPr/>
                    <a:lstStyle/>
                    <a:p>
                      <a:r>
                        <a:rPr lang="en-US"/>
                        <a:t>30</a:t>
                      </a:r>
                      <a:r>
                        <a:rPr lang="en-US" baseline="0"/>
                        <a:t> Char</a:t>
                      </a:r>
                      <a:endParaRPr lang="en-US"/>
                    </a:p>
                  </a:txBody>
                  <a:tcPr marL="44873" marR="44873"/>
                </a:tc>
                <a:tc>
                  <a:txBody>
                    <a:bodyPr/>
                    <a:lstStyle/>
                    <a:p>
                      <a:r>
                        <a:rPr lang="en-US"/>
                        <a:t>???</a:t>
                      </a:r>
                    </a:p>
                  </a:txBody>
                  <a:tcPr marL="44873" marR="44873"/>
                </a:tc>
                <a:tc>
                  <a:txBody>
                    <a:bodyPr/>
                    <a:lstStyle/>
                    <a:p>
                      <a:endParaRPr lang="en-US"/>
                    </a:p>
                  </a:txBody>
                  <a:tcPr marL="44873" marR="44873"/>
                </a:tc>
                <a:tc>
                  <a:txBody>
                    <a:bodyPr/>
                    <a:lstStyle/>
                    <a:p>
                      <a:endParaRPr lang="en-US"/>
                    </a:p>
                  </a:txBody>
                  <a:tcPr marL="44873" marR="44873"/>
                </a:tc>
              </a:tr>
              <a:tr h="370840">
                <a:tc gridSpan="2">
                  <a:txBody>
                    <a:bodyPr/>
                    <a:lstStyle/>
                    <a:p>
                      <a:r>
                        <a:rPr lang="en-US"/>
                        <a:t>Subscriptions</a:t>
                      </a:r>
                    </a:p>
                  </a:txBody>
                  <a:tcPr marL="44873" marR="44873"/>
                </a:tc>
                <a:tc hMerge="1">
                  <a:txBody>
                    <a:bodyPr/>
                    <a:lstStyle/>
                    <a:p>
                      <a:endParaRPr lang="en-US"/>
                    </a:p>
                  </a:txBody>
                  <a:tcPr/>
                </a:tc>
                <a:tc>
                  <a:txBody>
                    <a:bodyPr/>
                    <a:lstStyle/>
                    <a:p>
                      <a:r>
                        <a:rPr lang="en-US"/>
                        <a:t>NAI</a:t>
                      </a:r>
                    </a:p>
                  </a:txBody>
                  <a:tcPr marL="44873" marR="44873"/>
                </a:tc>
                <a:tc>
                  <a:txBody>
                    <a:bodyPr/>
                    <a:lstStyle/>
                    <a:p>
                      <a:r>
                        <a:rPr lang="en-US"/>
                        <a:t>NAI/PSK</a:t>
                      </a:r>
                    </a:p>
                  </a:txBody>
                  <a:tcPr marL="44873" marR="44873"/>
                </a:tc>
                <a:tc>
                  <a:txBody>
                    <a:bodyPr/>
                    <a:lstStyle/>
                    <a:p>
                      <a:r>
                        <a:rPr lang="en-US"/>
                        <a:t>???/PSK</a:t>
                      </a:r>
                    </a:p>
                  </a:txBody>
                  <a:tcPr marL="44873" marR="44873"/>
                </a:tc>
                <a:tc>
                  <a:txBody>
                    <a:bodyPr/>
                    <a:lstStyle/>
                    <a:p>
                      <a:r>
                        <a:rPr lang="en-US"/>
                        <a:t>NAI</a:t>
                      </a:r>
                    </a:p>
                  </a:txBody>
                  <a:tcPr marL="44873" marR="44873"/>
                </a:tc>
                <a:tc>
                  <a:txBody>
                    <a:bodyPr/>
                    <a:lstStyle/>
                    <a:p>
                      <a:r>
                        <a:rPr lang="en-US"/>
                        <a:t>NAI</a:t>
                      </a:r>
                    </a:p>
                  </a:txBody>
                  <a:tcPr marL="44873" marR="44873"/>
                </a:tc>
              </a:tr>
              <a:tr h="370840">
                <a:tc gridSpan="2">
                  <a:txBody>
                    <a:bodyPr/>
                    <a:lstStyle/>
                    <a:p>
                      <a:r>
                        <a:rPr lang="en-US"/>
                        <a:t>Multiple COREs</a:t>
                      </a:r>
                    </a:p>
                  </a:txBody>
                  <a:tcPr marL="44873" marR="44873"/>
                </a:tc>
                <a:tc hMerge="1">
                  <a:txBody>
                    <a:bodyPr/>
                    <a:lstStyle/>
                    <a:p>
                      <a:endParaRPr lang="en-US"/>
                    </a:p>
                  </a:txBody>
                  <a:tcPr/>
                </a:tc>
                <a:tc>
                  <a:txBody>
                    <a:bodyPr/>
                    <a:lstStyle/>
                    <a:p>
                      <a:r>
                        <a:rPr lang="en-US"/>
                        <a:t>Info</a:t>
                      </a:r>
                    </a:p>
                  </a:txBody>
                  <a:tcPr marL="44873" marR="44873"/>
                </a:tc>
                <a:tc>
                  <a:txBody>
                    <a:bodyPr/>
                    <a:lstStyle/>
                    <a:p>
                      <a:r>
                        <a:rPr lang="en-US"/>
                        <a:t>ANQP</a:t>
                      </a:r>
                    </a:p>
                  </a:txBody>
                  <a:tcPr marL="44873" marR="44873"/>
                </a:tc>
                <a:tc>
                  <a:txBody>
                    <a:bodyPr/>
                    <a:lstStyle/>
                    <a:p>
                      <a:r>
                        <a:rPr lang="en-US"/>
                        <a:t>-</a:t>
                      </a:r>
                    </a:p>
                  </a:txBody>
                  <a:tcPr marL="44873" marR="44873"/>
                </a:tc>
                <a:tc>
                  <a:txBody>
                    <a:bodyPr/>
                    <a:lstStyle/>
                    <a:p>
                      <a:r>
                        <a:rPr lang="en-US"/>
                        <a:t>?</a:t>
                      </a:r>
                    </a:p>
                  </a:txBody>
                  <a:tcPr marL="44873" marR="44873"/>
                </a:tc>
                <a:tc>
                  <a:txBody>
                    <a:bodyPr/>
                    <a:lstStyle/>
                    <a:p>
                      <a:r>
                        <a:rPr lang="en-US"/>
                        <a:t>-</a:t>
                      </a:r>
                    </a:p>
                  </a:txBody>
                  <a:tcPr marL="44873" marR="44873"/>
                </a:tc>
              </a:tr>
              <a:tr h="370840">
                <a:tc gridSpan="2">
                  <a:txBody>
                    <a:bodyPr/>
                    <a:lstStyle/>
                    <a:p>
                      <a:r>
                        <a:rPr lang="en-US"/>
                        <a:t>Discovery process</a:t>
                      </a:r>
                    </a:p>
                  </a:txBody>
                  <a:tcPr marL="44873" marR="44873"/>
                </a:tc>
                <a:tc hMerge="1">
                  <a:txBody>
                    <a:bodyPr/>
                    <a:lstStyle/>
                    <a:p>
                      <a:endParaRPr lang="en-US"/>
                    </a:p>
                  </a:txBody>
                  <a:tcPr/>
                </a:tc>
                <a:tc>
                  <a:txBody>
                    <a:bodyPr/>
                    <a:lstStyle/>
                    <a:p>
                      <a:r>
                        <a:rPr lang="en-US"/>
                        <a:t>manual</a:t>
                      </a:r>
                    </a:p>
                  </a:txBody>
                  <a:tcPr marL="44873" marR="44873"/>
                </a:tc>
                <a:tc>
                  <a:txBody>
                    <a:bodyPr/>
                    <a:lstStyle/>
                    <a:p>
                      <a:r>
                        <a:rPr lang="en-US"/>
                        <a:t>passive, active</a:t>
                      </a:r>
                    </a:p>
                  </a:txBody>
                  <a:tcPr marL="44873" marR="44873"/>
                </a:tc>
                <a:tc>
                  <a:txBody>
                    <a:bodyPr/>
                    <a:lstStyle/>
                    <a:p>
                      <a:r>
                        <a:rPr lang="en-US"/>
                        <a:t>passive, active</a:t>
                      </a:r>
                    </a:p>
                  </a:txBody>
                  <a:tcPr marL="44873" marR="44873"/>
                </a:tc>
                <a:tc>
                  <a:txBody>
                    <a:bodyPr/>
                    <a:lstStyle/>
                    <a:p>
                      <a:r>
                        <a:rPr lang="en-US"/>
                        <a:t>passive</a:t>
                      </a:r>
                    </a:p>
                  </a:txBody>
                  <a:tcPr marL="44873" marR="44873"/>
                </a:tc>
                <a:tc>
                  <a:txBody>
                    <a:bodyPr/>
                    <a:lstStyle/>
                    <a:p>
                      <a:r>
                        <a:rPr lang="en-US"/>
                        <a:t>passive</a:t>
                      </a:r>
                    </a:p>
                  </a:txBody>
                  <a:tcPr marL="44873" marR="44873"/>
                </a:tc>
              </a:tr>
            </a:tbl>
          </a:graphicData>
        </a:graphic>
      </p:graphicFrame>
      <p:sp>
        <p:nvSpPr>
          <p:cNvPr id="6" name="Content Placeholder 5"/>
          <p:cNvSpPr>
            <a:spLocks noGrp="1"/>
          </p:cNvSpPr>
          <p:nvPr>
            <p:ph sz="half" idx="2"/>
          </p:nvPr>
        </p:nvSpPr>
        <p:spPr>
          <a:xfrm>
            <a:off x="431540" y="4329099"/>
            <a:ext cx="8255260" cy="2025226"/>
          </a:xfrm>
        </p:spPr>
        <p:txBody>
          <a:bodyPr>
            <a:normAutofit fontScale="62500" lnSpcReduction="20000"/>
          </a:bodyPr>
          <a:lstStyle/>
          <a:p>
            <a:r>
              <a:rPr lang="en-US"/>
              <a:t>A specific section for each of the IEEE 802 access technologies should explain, how the generic requirements are supported and realized.</a:t>
            </a:r>
          </a:p>
          <a:p>
            <a:pPr lvl="1"/>
            <a:r>
              <a:rPr lang="en-US"/>
              <a:t>It would be great, if references into the specifications would be provided.</a:t>
            </a:r>
          </a:p>
          <a:p>
            <a:r>
              <a:rPr lang="en-US"/>
              <a:t>OmniRAN would like to engage subject matter experts of the 802 WGs for creating the contributions on the particular access technologies.</a:t>
            </a:r>
          </a:p>
          <a:p>
            <a:pPr lvl="1"/>
            <a:r>
              <a:rPr lang="en-US"/>
              <a:t>Necessary effort should be managable once a kind of template is established.</a:t>
            </a:r>
          </a:p>
          <a:p>
            <a:r>
              <a:rPr lang="en-US"/>
              <a:t>A thorough review should be performed by the WGs to ensure that the access technology specific content of P802.1CF is correct.</a:t>
            </a:r>
          </a:p>
        </p:txBody>
      </p:sp>
    </p:spTree>
    <p:extLst>
      <p:ext uri="{BB962C8B-B14F-4D97-AF65-F5344CB8AC3E}">
        <p14:creationId xmlns:p14="http://schemas.microsoft.com/office/powerpoint/2010/main" val="171950206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Cooperation inside 802.1</a:t>
            </a:r>
            <a:br>
              <a:rPr lang="en-US"/>
            </a:br>
            <a:r>
              <a:rPr lang="en-US"/>
              <a:t>E.g.: PtP Link Behavior for Access Networks</a:t>
            </a:r>
          </a:p>
        </p:txBody>
      </p:sp>
      <p:sp>
        <p:nvSpPr>
          <p:cNvPr id="89" name="Content Placeholder 88"/>
          <p:cNvSpPr>
            <a:spLocks noGrp="1"/>
          </p:cNvSpPr>
          <p:nvPr>
            <p:ph idx="1"/>
          </p:nvPr>
        </p:nvSpPr>
        <p:spPr>
          <a:xfrm>
            <a:off x="457200" y="4824155"/>
            <a:ext cx="8229600" cy="1575175"/>
          </a:xfrm>
        </p:spPr>
        <p:txBody>
          <a:bodyPr>
            <a:normAutofit fontScale="55000" lnSpcReduction="20000"/>
          </a:bodyPr>
          <a:lstStyle/>
          <a:p>
            <a:r>
              <a:rPr lang="en-US"/>
              <a:t>Point-to-point link behavior is required to</a:t>
            </a:r>
          </a:p>
          <a:p>
            <a:pPr lvl="1"/>
            <a:r>
              <a:rPr lang="en-US"/>
              <a:t>Enforce all traffic passing through the CORE</a:t>
            </a:r>
          </a:p>
          <a:p>
            <a:pPr lvl="1"/>
            <a:r>
              <a:rPr lang="en-US"/>
              <a:t>Isolate terminal communication in a shared infrastructure</a:t>
            </a:r>
          </a:p>
          <a:p>
            <a:r>
              <a:rPr lang="en-US"/>
              <a:t>Mobility support is required in the bridged infrastructure</a:t>
            </a:r>
          </a:p>
          <a:p>
            <a:pPr lvl="1"/>
            <a:r>
              <a:rPr lang="en-US"/>
              <a:t>Without impacting IP connectivity, i.e. IP session has to be maintained while moving</a:t>
            </a:r>
          </a:p>
          <a:p>
            <a:r>
              <a:rPr lang="en-US"/>
              <a:t>Point-to-point link state signalling required towards CORE</a:t>
            </a:r>
          </a:p>
        </p:txBody>
      </p:sp>
      <p:grpSp>
        <p:nvGrpSpPr>
          <p:cNvPr id="3" name="Group 2"/>
          <p:cNvGrpSpPr/>
          <p:nvPr/>
        </p:nvGrpSpPr>
        <p:grpSpPr>
          <a:xfrm>
            <a:off x="971600" y="1521486"/>
            <a:ext cx="6345705" cy="3212659"/>
            <a:chOff x="973850" y="1114757"/>
            <a:chExt cx="6793505" cy="3439368"/>
          </a:xfrm>
        </p:grpSpPr>
        <p:sp>
          <p:nvSpPr>
            <p:cNvPr id="91" name="Oval 90"/>
            <p:cNvSpPr/>
            <p:nvPr/>
          </p:nvSpPr>
          <p:spPr bwMode="auto">
            <a:xfrm>
              <a:off x="1511660" y="1842383"/>
              <a:ext cx="315035" cy="315035"/>
            </a:xfrm>
            <a:prstGeom prst="ellipse">
              <a:avLst/>
            </a:prstGeom>
            <a:gradFill flip="none" rotWithShape="1">
              <a:gsLst>
                <a:gs pos="0">
                  <a:schemeClr val="accent6"/>
                </a:gs>
                <a:gs pos="100000">
                  <a:srgbClr val="FFFFFF"/>
                </a:gs>
              </a:gsLst>
              <a:path path="circle">
                <a:fillToRect l="50000" t="50000" r="50000" b="50000"/>
              </a:path>
              <a:tileRect/>
            </a:gra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2" name="Oval 91"/>
            <p:cNvSpPr/>
            <p:nvPr/>
          </p:nvSpPr>
          <p:spPr bwMode="auto">
            <a:xfrm>
              <a:off x="1050168" y="3079638"/>
              <a:ext cx="495055" cy="495055"/>
            </a:xfrm>
            <a:prstGeom prst="ellipse">
              <a:avLst/>
            </a:prstGeom>
            <a:gradFill flip="none" rotWithShape="1">
              <a:gsLst>
                <a:gs pos="0">
                  <a:schemeClr val="accent6"/>
                </a:gs>
                <a:gs pos="100000">
                  <a:srgbClr val="FFFFFF"/>
                </a:gs>
              </a:gsLst>
              <a:path path="circle">
                <a:fillToRect l="50000" t="50000" r="50000" b="50000"/>
              </a:path>
              <a:tileRect/>
            </a:gra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0" name="Oval 89"/>
            <p:cNvSpPr/>
            <p:nvPr/>
          </p:nvSpPr>
          <p:spPr bwMode="auto">
            <a:xfrm>
              <a:off x="1151620" y="1133745"/>
              <a:ext cx="450050" cy="450050"/>
            </a:xfrm>
            <a:prstGeom prst="ellipse">
              <a:avLst/>
            </a:prstGeom>
            <a:gradFill flip="none" rotWithShape="1">
              <a:gsLst>
                <a:gs pos="0">
                  <a:schemeClr val="accent2"/>
                </a:gs>
                <a:gs pos="100000">
                  <a:srgbClr val="FFFFFF"/>
                </a:gs>
              </a:gsLst>
              <a:path path="circle">
                <a:fillToRect l="50000" t="50000" r="50000" b="50000"/>
              </a:path>
              <a:tileRect/>
            </a:gra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0" name="Arc 29"/>
            <p:cNvSpPr/>
            <p:nvPr/>
          </p:nvSpPr>
          <p:spPr bwMode="auto">
            <a:xfrm rot="13367523">
              <a:off x="1306536" y="2334597"/>
              <a:ext cx="1804996" cy="2008785"/>
            </a:xfrm>
            <a:prstGeom prst="arc">
              <a:avLst/>
            </a:prstGeom>
            <a:noFill/>
            <a:ln w="25400" cap="flat" cmpd="sng" algn="ctr">
              <a:solidFill>
                <a:schemeClr val="tx1">
                  <a:lumMod val="50000"/>
                  <a:lumOff val="50000"/>
                </a:schemeClr>
              </a:solidFill>
              <a:prstDash val="dash"/>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pic>
          <p:nvPicPr>
            <p:cNvPr id="9" name="Picture 8" descr="j0398499.w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3990" y="4014065"/>
              <a:ext cx="588788" cy="540060"/>
            </a:xfrm>
            <a:prstGeom prst="rect">
              <a:avLst/>
            </a:prstGeom>
          </p:spPr>
        </p:pic>
        <p:pic>
          <p:nvPicPr>
            <p:cNvPr id="10" name="Picture 9" descr="j0398499.w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8994" y="2368762"/>
              <a:ext cx="495055" cy="454084"/>
            </a:xfrm>
            <a:prstGeom prst="rect">
              <a:avLst/>
            </a:prstGeom>
          </p:spPr>
        </p:pic>
        <p:pic>
          <p:nvPicPr>
            <p:cNvPr id="11" name="Picture 10" descr="j0398445.w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278994" y="1493785"/>
              <a:ext cx="502815" cy="405045"/>
            </a:xfrm>
            <a:prstGeom prst="rect">
              <a:avLst/>
            </a:prstGeom>
          </p:spPr>
        </p:pic>
        <p:pic>
          <p:nvPicPr>
            <p:cNvPr id="12" name="Picture 11" descr="j0398445.w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278993" y="3203976"/>
              <a:ext cx="558683" cy="450050"/>
            </a:xfrm>
            <a:prstGeom prst="rect">
              <a:avLst/>
            </a:prstGeom>
          </p:spPr>
        </p:pic>
        <p:pic>
          <p:nvPicPr>
            <p:cNvPr id="13" name="Picture 23" descr="x_big_image2"/>
            <p:cNvPicPr>
              <a:picLocks noChangeAspect="1" noChangeArrowheads="1"/>
            </p:cNvPicPr>
            <p:nvPr/>
          </p:nvPicPr>
          <p:blipFill>
            <a:blip r:embed="rId4">
              <a:lum bright="10000" contrast="40000"/>
            </a:blip>
            <a:srcRect/>
            <a:stretch>
              <a:fillRect/>
            </a:stretch>
          </p:blipFill>
          <p:spPr bwMode="auto">
            <a:xfrm>
              <a:off x="1108865" y="1114757"/>
              <a:ext cx="482617" cy="514043"/>
            </a:xfrm>
            <a:prstGeom prst="rect">
              <a:avLst/>
            </a:prstGeom>
            <a:noFill/>
            <a:ln w="9525">
              <a:noFill/>
              <a:miter lim="800000"/>
              <a:headEnd/>
              <a:tailEnd/>
            </a:ln>
          </p:spPr>
        </p:pic>
        <p:pic>
          <p:nvPicPr>
            <p:cNvPr id="14" name="Picture 13" descr="j0223598.wm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3850" y="3113965"/>
              <a:ext cx="547269" cy="446974"/>
            </a:xfrm>
            <a:prstGeom prst="rect">
              <a:avLst/>
            </a:prstGeom>
          </p:spPr>
        </p:pic>
        <p:pic>
          <p:nvPicPr>
            <p:cNvPr id="15" name="Picture 372" descr="switch"/>
            <p:cNvPicPr>
              <a:picLocks noChangeAspect="1" noChangeArrowheads="1"/>
            </p:cNvPicPr>
            <p:nvPr/>
          </p:nvPicPr>
          <p:blipFill>
            <a:blip r:embed="rId6"/>
            <a:srcRect/>
            <a:stretch>
              <a:fillRect/>
            </a:stretch>
          </p:blipFill>
          <p:spPr bwMode="auto">
            <a:xfrm>
              <a:off x="3764160" y="2258870"/>
              <a:ext cx="503237" cy="252412"/>
            </a:xfrm>
            <a:prstGeom prst="rect">
              <a:avLst/>
            </a:prstGeom>
            <a:noFill/>
          </p:spPr>
        </p:pic>
        <p:pic>
          <p:nvPicPr>
            <p:cNvPr id="16" name="Picture 372" descr="switch"/>
            <p:cNvPicPr>
              <a:picLocks noChangeAspect="1" noChangeArrowheads="1"/>
            </p:cNvPicPr>
            <p:nvPr/>
          </p:nvPicPr>
          <p:blipFill>
            <a:blip r:embed="rId6"/>
            <a:srcRect/>
            <a:stretch>
              <a:fillRect/>
            </a:stretch>
          </p:blipFill>
          <p:spPr bwMode="auto">
            <a:xfrm>
              <a:off x="3719155" y="3834045"/>
              <a:ext cx="503237" cy="252412"/>
            </a:xfrm>
            <a:prstGeom prst="rect">
              <a:avLst/>
            </a:prstGeom>
            <a:noFill/>
          </p:spPr>
        </p:pic>
        <p:pic>
          <p:nvPicPr>
            <p:cNvPr id="17" name="Picture 372" descr="switch"/>
            <p:cNvPicPr>
              <a:picLocks noChangeAspect="1" noChangeArrowheads="1"/>
            </p:cNvPicPr>
            <p:nvPr/>
          </p:nvPicPr>
          <p:blipFill>
            <a:blip r:embed="rId6"/>
            <a:srcRect/>
            <a:stretch>
              <a:fillRect/>
            </a:stretch>
          </p:blipFill>
          <p:spPr bwMode="auto">
            <a:xfrm>
              <a:off x="4926108" y="3023955"/>
              <a:ext cx="503237" cy="252412"/>
            </a:xfrm>
            <a:prstGeom prst="rect">
              <a:avLst/>
            </a:prstGeom>
            <a:noFill/>
          </p:spPr>
        </p:pic>
        <p:sp>
          <p:nvSpPr>
            <p:cNvPr id="20" name="Cloud 19"/>
            <p:cNvSpPr/>
            <p:nvPr/>
          </p:nvSpPr>
          <p:spPr bwMode="auto">
            <a:xfrm>
              <a:off x="6419455" y="1808820"/>
              <a:ext cx="1122875" cy="1080120"/>
            </a:xfrm>
            <a:prstGeom prst="cloud">
              <a:avLst/>
            </a:prstGeom>
            <a:solidFill>
              <a:schemeClr val="accent2"/>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A</a:t>
              </a:r>
            </a:p>
          </p:txBody>
        </p:sp>
        <p:pic>
          <p:nvPicPr>
            <p:cNvPr id="21" name="Picture 20" descr="MC900434845.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14510" y="2033845"/>
              <a:ext cx="807840" cy="730719"/>
            </a:xfrm>
            <a:prstGeom prst="rect">
              <a:avLst/>
            </a:prstGeom>
          </p:spPr>
        </p:pic>
        <p:pic>
          <p:nvPicPr>
            <p:cNvPr id="18" name="Picture 29"/>
            <p:cNvPicPr>
              <a:picLocks noChangeArrowheads="1"/>
            </p:cNvPicPr>
            <p:nvPr/>
          </p:nvPicPr>
          <p:blipFill>
            <a:blip r:embed="rId8"/>
            <a:srcRect/>
            <a:stretch>
              <a:fillRect/>
            </a:stretch>
          </p:blipFill>
          <p:spPr bwMode="auto">
            <a:xfrm>
              <a:off x="6509465" y="2476812"/>
              <a:ext cx="478302" cy="232108"/>
            </a:xfrm>
            <a:prstGeom prst="rect">
              <a:avLst/>
            </a:prstGeom>
            <a:noFill/>
            <a:ln w="12700">
              <a:noFill/>
              <a:miter lim="800000"/>
              <a:headEnd/>
              <a:tailEnd/>
            </a:ln>
            <a:effectLst/>
          </p:spPr>
        </p:pic>
        <p:sp>
          <p:nvSpPr>
            <p:cNvPr id="22" name="Cloud 21"/>
            <p:cNvSpPr/>
            <p:nvPr/>
          </p:nvSpPr>
          <p:spPr bwMode="auto">
            <a:xfrm>
              <a:off x="6464460" y="3293985"/>
              <a:ext cx="1122875" cy="1080120"/>
            </a:xfrm>
            <a:prstGeom prst="cloud">
              <a:avLst/>
            </a:prstGeom>
            <a:solidFill>
              <a:schemeClr val="accent6"/>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B</a:t>
              </a:r>
            </a:p>
          </p:txBody>
        </p:sp>
        <p:pic>
          <p:nvPicPr>
            <p:cNvPr id="23" name="Picture 22" descr="MC900434845.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59515" y="3519010"/>
              <a:ext cx="807840" cy="730719"/>
            </a:xfrm>
            <a:prstGeom prst="rect">
              <a:avLst/>
            </a:prstGeom>
          </p:spPr>
        </p:pic>
        <p:pic>
          <p:nvPicPr>
            <p:cNvPr id="24" name="Picture 29"/>
            <p:cNvPicPr>
              <a:picLocks noChangeArrowheads="1"/>
            </p:cNvPicPr>
            <p:nvPr/>
          </p:nvPicPr>
          <p:blipFill>
            <a:blip r:embed="rId8"/>
            <a:srcRect/>
            <a:stretch>
              <a:fillRect/>
            </a:stretch>
          </p:blipFill>
          <p:spPr bwMode="auto">
            <a:xfrm>
              <a:off x="6554470" y="3961977"/>
              <a:ext cx="478302" cy="232108"/>
            </a:xfrm>
            <a:prstGeom prst="rect">
              <a:avLst/>
            </a:prstGeom>
            <a:noFill/>
            <a:ln w="12700">
              <a:noFill/>
              <a:miter lim="800000"/>
              <a:headEnd/>
              <a:tailEnd/>
            </a:ln>
            <a:effectLst/>
          </p:spPr>
        </p:pic>
        <p:pic>
          <p:nvPicPr>
            <p:cNvPr id="25" name="Picture 24" descr="j0223598.wmf"/>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378895" y="4104075"/>
              <a:ext cx="405045" cy="330815"/>
            </a:xfrm>
            <a:prstGeom prst="rect">
              <a:avLst/>
            </a:prstGeom>
          </p:spPr>
        </p:pic>
        <p:pic>
          <p:nvPicPr>
            <p:cNvPr id="26" name="Picture 25" descr="j0223598.wmf"/>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423900" y="2393885"/>
              <a:ext cx="405045" cy="330815"/>
            </a:xfrm>
            <a:prstGeom prst="rect">
              <a:avLst/>
            </a:prstGeom>
          </p:spPr>
        </p:pic>
        <p:cxnSp>
          <p:nvCxnSpPr>
            <p:cNvPr id="32" name="Straight Connector 31"/>
            <p:cNvCxnSpPr/>
            <p:nvPr/>
          </p:nvCxnSpPr>
          <p:spPr bwMode="auto">
            <a:xfrm>
              <a:off x="1513910" y="1538790"/>
              <a:ext cx="945105" cy="0"/>
            </a:xfrm>
            <a:prstGeom prst="line">
              <a:avLst/>
            </a:prstGeom>
            <a:solidFill>
              <a:schemeClr val="accent1"/>
            </a:solidFill>
            <a:ln w="12700" cap="flat" cmpd="sng" algn="ctr">
              <a:solidFill>
                <a:schemeClr val="accent2"/>
              </a:solidFill>
              <a:prstDash val="dashDot"/>
              <a:round/>
              <a:headEnd type="none" w="sm" len="sm"/>
              <a:tailEnd type="none" w="sm" len="sm"/>
            </a:ln>
            <a:effectLst/>
          </p:spPr>
        </p:cxnSp>
        <p:cxnSp>
          <p:nvCxnSpPr>
            <p:cNvPr id="33" name="Straight Connector 32"/>
            <p:cNvCxnSpPr>
              <a:stCxn id="26" idx="3"/>
            </p:cNvCxnSpPr>
            <p:nvPr/>
          </p:nvCxnSpPr>
          <p:spPr bwMode="auto">
            <a:xfrm flipV="1">
              <a:off x="1828945" y="2393885"/>
              <a:ext cx="720080" cy="165408"/>
            </a:xfrm>
            <a:prstGeom prst="line">
              <a:avLst/>
            </a:prstGeom>
            <a:solidFill>
              <a:schemeClr val="accent1"/>
            </a:solidFill>
            <a:ln w="12700" cap="flat" cmpd="sng" algn="ctr">
              <a:solidFill>
                <a:schemeClr val="accent2">
                  <a:lumMod val="60000"/>
                  <a:lumOff val="40000"/>
                </a:schemeClr>
              </a:solidFill>
              <a:prstDash val="dashDot"/>
              <a:round/>
              <a:headEnd type="none" w="sm" len="sm"/>
              <a:tailEnd type="none" w="sm" len="sm"/>
            </a:ln>
            <a:effectLst/>
          </p:spPr>
        </p:cxnSp>
        <p:cxnSp>
          <p:nvCxnSpPr>
            <p:cNvPr id="35" name="Straight Connector 34"/>
            <p:cNvCxnSpPr>
              <a:stCxn id="14" idx="3"/>
            </p:cNvCxnSpPr>
            <p:nvPr/>
          </p:nvCxnSpPr>
          <p:spPr bwMode="auto">
            <a:xfrm flipV="1">
              <a:off x="1521119" y="3248980"/>
              <a:ext cx="937896" cy="88472"/>
            </a:xfrm>
            <a:prstGeom prst="line">
              <a:avLst/>
            </a:prstGeom>
            <a:solidFill>
              <a:schemeClr val="accent1"/>
            </a:solidFill>
            <a:ln w="12700" cap="flat" cmpd="sng" algn="ctr">
              <a:solidFill>
                <a:schemeClr val="accent2"/>
              </a:solidFill>
              <a:prstDash val="dashDot"/>
              <a:round/>
              <a:headEnd type="none" w="sm" len="sm"/>
              <a:tailEnd type="none" w="sm" len="sm"/>
            </a:ln>
            <a:effectLst/>
          </p:spPr>
        </p:cxnSp>
        <p:cxnSp>
          <p:nvCxnSpPr>
            <p:cNvPr id="43" name="Straight Connector 42"/>
            <p:cNvCxnSpPr>
              <a:stCxn id="25" idx="3"/>
            </p:cNvCxnSpPr>
            <p:nvPr/>
          </p:nvCxnSpPr>
          <p:spPr bwMode="auto">
            <a:xfrm flipV="1">
              <a:off x="1783940" y="4028678"/>
              <a:ext cx="765085" cy="240805"/>
            </a:xfrm>
            <a:prstGeom prst="line">
              <a:avLst/>
            </a:prstGeom>
            <a:solidFill>
              <a:schemeClr val="accent1"/>
            </a:solidFill>
            <a:ln w="12700" cap="flat" cmpd="sng" algn="ctr">
              <a:solidFill>
                <a:schemeClr val="accent2">
                  <a:lumMod val="60000"/>
                  <a:lumOff val="40000"/>
                </a:schemeClr>
              </a:solidFill>
              <a:prstDash val="dashDot"/>
              <a:round/>
              <a:headEnd type="none" w="sm" len="sm"/>
              <a:tailEnd type="none" w="sm" len="sm"/>
            </a:ln>
            <a:effectLst/>
          </p:spPr>
        </p:cxnSp>
        <p:cxnSp>
          <p:nvCxnSpPr>
            <p:cNvPr id="47" name="Straight Connector 46"/>
            <p:cNvCxnSpPr/>
            <p:nvPr/>
          </p:nvCxnSpPr>
          <p:spPr bwMode="auto">
            <a:xfrm>
              <a:off x="2734337" y="1824696"/>
              <a:ext cx="1035115" cy="4500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Straight Connector 47"/>
            <p:cNvCxnSpPr/>
            <p:nvPr/>
          </p:nvCxnSpPr>
          <p:spPr bwMode="auto">
            <a:xfrm flipV="1">
              <a:off x="2729045" y="2483895"/>
              <a:ext cx="1035115" cy="9451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a:off x="2729045" y="2708920"/>
              <a:ext cx="1035115" cy="112512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4" name="Straight Connector 53"/>
            <p:cNvCxnSpPr/>
            <p:nvPr/>
          </p:nvCxnSpPr>
          <p:spPr bwMode="auto">
            <a:xfrm flipV="1">
              <a:off x="2774050" y="4059070"/>
              <a:ext cx="941382" cy="22502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Connector 71"/>
            <p:cNvCxnSpPr/>
            <p:nvPr/>
          </p:nvCxnSpPr>
          <p:spPr bwMode="auto">
            <a:xfrm flipV="1">
              <a:off x="4208918" y="3254272"/>
              <a:ext cx="711898" cy="71127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4" name="Straight Connector 73"/>
            <p:cNvCxnSpPr/>
            <p:nvPr/>
          </p:nvCxnSpPr>
          <p:spPr bwMode="auto">
            <a:xfrm>
              <a:off x="4240937" y="2411536"/>
              <a:ext cx="698645" cy="63887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6" name="Straight Connector 75"/>
            <p:cNvCxnSpPr/>
            <p:nvPr/>
          </p:nvCxnSpPr>
          <p:spPr bwMode="auto">
            <a:xfrm flipV="1">
              <a:off x="5384340" y="2618911"/>
              <a:ext cx="1116943" cy="45004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9" name="Straight Connector 78"/>
            <p:cNvCxnSpPr/>
            <p:nvPr/>
          </p:nvCxnSpPr>
          <p:spPr bwMode="auto">
            <a:xfrm>
              <a:off x="5389632" y="3233104"/>
              <a:ext cx="1161948" cy="855096"/>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84" name="Picture 83" descr="MC900439836.PNG"/>
            <p:cNvPicPr>
              <a:picLocks noChangeAspect="1"/>
            </p:cNvPicPr>
            <p:nvPr/>
          </p:nvPicPr>
          <p:blipFill>
            <a:blip r:embed="rId9"/>
            <a:stretch>
              <a:fillRect/>
            </a:stretch>
          </p:blipFill>
          <p:spPr>
            <a:xfrm>
              <a:off x="1513910" y="1853825"/>
              <a:ext cx="315035" cy="315035"/>
            </a:xfrm>
            <a:prstGeom prst="rect">
              <a:avLst/>
            </a:prstGeom>
          </p:spPr>
        </p:pic>
        <p:cxnSp>
          <p:nvCxnSpPr>
            <p:cNvPr id="85" name="Straight Connector 84"/>
            <p:cNvCxnSpPr/>
            <p:nvPr/>
          </p:nvCxnSpPr>
          <p:spPr bwMode="auto">
            <a:xfrm>
              <a:off x="1828945" y="2123855"/>
              <a:ext cx="720080" cy="225025"/>
            </a:xfrm>
            <a:prstGeom prst="line">
              <a:avLst/>
            </a:prstGeom>
            <a:solidFill>
              <a:schemeClr val="accent1"/>
            </a:solidFill>
            <a:ln w="12700" cap="flat" cmpd="sng" algn="ctr">
              <a:solidFill>
                <a:schemeClr val="accent2"/>
              </a:solidFill>
              <a:prstDash val="dashDot"/>
              <a:round/>
              <a:headEnd type="none" w="sm" len="sm"/>
              <a:tailEnd type="none" w="sm" len="sm"/>
            </a:ln>
            <a:effectLst/>
          </p:spPr>
        </p:cxnSp>
      </p:grpSp>
    </p:spTree>
    <p:extLst>
      <p:ext uri="{BB962C8B-B14F-4D97-AF65-F5344CB8AC3E}">
        <p14:creationId xmlns:p14="http://schemas.microsoft.com/office/powerpoint/2010/main" val="337014047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081" name="Rectangle 129"/>
          <p:cNvSpPr>
            <a:spLocks noGrp="1" noChangeArrowheads="1"/>
          </p:cNvSpPr>
          <p:nvPr>
            <p:ph type="title"/>
          </p:nvPr>
        </p:nvSpPr>
        <p:spPr/>
        <p:txBody>
          <a:bodyPr/>
          <a:lstStyle/>
          <a:p>
            <a:r>
              <a:rPr lang="en-US" dirty="0"/>
              <a:t>Realization of point-to-point link behavior in Access Networks</a:t>
            </a:r>
            <a:endParaRPr lang="en-US" altLang="zh-CN"/>
          </a:p>
        </p:txBody>
      </p:sp>
      <p:sp>
        <p:nvSpPr>
          <p:cNvPr id="125958" name="Line 6"/>
          <p:cNvSpPr>
            <a:spLocks noChangeShapeType="1"/>
          </p:cNvSpPr>
          <p:nvPr/>
        </p:nvSpPr>
        <p:spPr bwMode="auto">
          <a:xfrm>
            <a:off x="1349374" y="2354757"/>
            <a:ext cx="54276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5959" name="Line 7"/>
          <p:cNvSpPr>
            <a:spLocks noChangeShapeType="1"/>
          </p:cNvSpPr>
          <p:nvPr/>
        </p:nvSpPr>
        <p:spPr bwMode="auto">
          <a:xfrm>
            <a:off x="854075" y="3203012"/>
            <a:ext cx="1711325"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5960" name="Line 8"/>
          <p:cNvSpPr>
            <a:spLocks noChangeShapeType="1"/>
          </p:cNvSpPr>
          <p:nvPr/>
        </p:nvSpPr>
        <p:spPr bwMode="auto">
          <a:xfrm>
            <a:off x="5562300" y="3203975"/>
            <a:ext cx="17113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5962" name="Line 10"/>
          <p:cNvSpPr>
            <a:spLocks noChangeShapeType="1"/>
          </p:cNvSpPr>
          <p:nvPr/>
        </p:nvSpPr>
        <p:spPr bwMode="auto">
          <a:xfrm>
            <a:off x="2565400" y="3202387"/>
            <a:ext cx="299671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5963" name="Rectangle 11"/>
          <p:cNvSpPr>
            <a:spLocks noChangeArrowheads="1"/>
          </p:cNvSpPr>
          <p:nvPr/>
        </p:nvSpPr>
        <p:spPr bwMode="auto">
          <a:xfrm>
            <a:off x="854075" y="2084882"/>
            <a:ext cx="49530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latin typeface="+mn-lt"/>
                <a:ea typeface="宋体" charset="0"/>
                <a:cs typeface="宋体" charset="0"/>
              </a:rPr>
              <a:t>STA</a:t>
            </a:r>
            <a:endParaRPr lang="en-US" altLang="zh-CN" sz="1800">
              <a:solidFill>
                <a:schemeClr val="tx1"/>
              </a:solidFill>
              <a:latin typeface="+mn-lt"/>
              <a:ea typeface="宋体" charset="0"/>
              <a:cs typeface="宋体" charset="0"/>
            </a:endParaRPr>
          </a:p>
        </p:txBody>
      </p:sp>
      <p:sp>
        <p:nvSpPr>
          <p:cNvPr id="125971" name="Rectangle 19"/>
          <p:cNvSpPr>
            <a:spLocks noChangeArrowheads="1"/>
          </p:cNvSpPr>
          <p:nvPr/>
        </p:nvSpPr>
        <p:spPr bwMode="auto">
          <a:xfrm>
            <a:off x="6778325" y="2084882"/>
            <a:ext cx="124145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latin typeface="+mn-lt"/>
                <a:ea typeface="宋体" charset="0"/>
                <a:cs typeface="宋体" charset="0"/>
              </a:rPr>
              <a:t>AR/Ctrl</a:t>
            </a:r>
            <a:endParaRPr lang="en-US" altLang="zh-CN" sz="1800">
              <a:solidFill>
                <a:schemeClr val="tx1"/>
              </a:solidFill>
              <a:latin typeface="+mn-lt"/>
              <a:ea typeface="宋体" charset="0"/>
              <a:cs typeface="宋体" charset="0"/>
            </a:endParaRPr>
          </a:p>
        </p:txBody>
      </p:sp>
      <p:sp>
        <p:nvSpPr>
          <p:cNvPr id="125974" name="Rectangle 22"/>
          <p:cNvSpPr>
            <a:spLocks noChangeArrowheads="1"/>
          </p:cNvSpPr>
          <p:nvPr/>
        </p:nvSpPr>
        <p:spPr bwMode="auto">
          <a:xfrm>
            <a:off x="2070100" y="2084882"/>
            <a:ext cx="99060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solidFill>
                  <a:schemeClr val="tx1"/>
                </a:solidFill>
                <a:latin typeface="+mn-lt"/>
                <a:ea typeface="宋体" charset="0"/>
                <a:cs typeface="宋体" charset="0"/>
              </a:rPr>
              <a:t>AP/BS</a:t>
            </a:r>
          </a:p>
        </p:txBody>
      </p:sp>
      <p:sp>
        <p:nvSpPr>
          <p:cNvPr id="125988" name="Rectangle 36"/>
          <p:cNvSpPr>
            <a:spLocks noChangeArrowheads="1"/>
          </p:cNvSpPr>
          <p:nvPr/>
        </p:nvSpPr>
        <p:spPr bwMode="auto">
          <a:xfrm>
            <a:off x="854075" y="3056526"/>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89" name="Rectangle 37"/>
          <p:cNvSpPr>
            <a:spLocks noChangeArrowheads="1"/>
          </p:cNvSpPr>
          <p:nvPr/>
        </p:nvSpPr>
        <p:spPr bwMode="auto">
          <a:xfrm>
            <a:off x="2070100" y="3056526"/>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90" name="Rectangle 38"/>
          <p:cNvSpPr>
            <a:spLocks noChangeArrowheads="1"/>
          </p:cNvSpPr>
          <p:nvPr/>
        </p:nvSpPr>
        <p:spPr bwMode="auto">
          <a:xfrm>
            <a:off x="2565400" y="3055902"/>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91" name="Rectangle 39"/>
          <p:cNvSpPr>
            <a:spLocks noChangeArrowheads="1"/>
          </p:cNvSpPr>
          <p:nvPr/>
        </p:nvSpPr>
        <p:spPr bwMode="auto">
          <a:xfrm>
            <a:off x="5067000" y="3055902"/>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92" name="Rectangle 40"/>
          <p:cNvSpPr>
            <a:spLocks noChangeArrowheads="1"/>
          </p:cNvSpPr>
          <p:nvPr/>
        </p:nvSpPr>
        <p:spPr bwMode="auto">
          <a:xfrm>
            <a:off x="5562300" y="3057489"/>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93" name="Rectangle 41"/>
          <p:cNvSpPr>
            <a:spLocks noChangeArrowheads="1"/>
          </p:cNvSpPr>
          <p:nvPr/>
        </p:nvSpPr>
        <p:spPr bwMode="auto">
          <a:xfrm>
            <a:off x="6778325" y="3057489"/>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96" name="Rectangle 44"/>
          <p:cNvSpPr>
            <a:spLocks noChangeArrowheads="1"/>
          </p:cNvSpPr>
          <p:nvPr/>
        </p:nvSpPr>
        <p:spPr bwMode="auto">
          <a:xfrm>
            <a:off x="854075" y="2920001"/>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5997" name="Rectangle 45"/>
          <p:cNvSpPr>
            <a:spLocks noChangeArrowheads="1"/>
          </p:cNvSpPr>
          <p:nvPr/>
        </p:nvSpPr>
        <p:spPr bwMode="auto">
          <a:xfrm>
            <a:off x="2070100" y="2920001"/>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5998" name="Rectangle 46"/>
          <p:cNvSpPr>
            <a:spLocks noChangeArrowheads="1"/>
          </p:cNvSpPr>
          <p:nvPr/>
        </p:nvSpPr>
        <p:spPr bwMode="auto">
          <a:xfrm>
            <a:off x="2565400" y="2919377"/>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5999" name="Rectangle 47"/>
          <p:cNvSpPr>
            <a:spLocks noChangeArrowheads="1"/>
          </p:cNvSpPr>
          <p:nvPr/>
        </p:nvSpPr>
        <p:spPr bwMode="auto">
          <a:xfrm>
            <a:off x="5067000" y="2919377"/>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6000" name="Rectangle 48"/>
          <p:cNvSpPr>
            <a:spLocks noChangeArrowheads="1"/>
          </p:cNvSpPr>
          <p:nvPr/>
        </p:nvSpPr>
        <p:spPr bwMode="auto">
          <a:xfrm>
            <a:off x="5562300" y="2920964"/>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6001" name="Rectangle 49"/>
          <p:cNvSpPr>
            <a:spLocks noChangeArrowheads="1"/>
          </p:cNvSpPr>
          <p:nvPr/>
        </p:nvSpPr>
        <p:spPr bwMode="auto">
          <a:xfrm>
            <a:off x="6778325" y="2920964"/>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6004" name="Rectangle 52"/>
          <p:cNvSpPr>
            <a:spLocks noChangeArrowheads="1"/>
          </p:cNvSpPr>
          <p:nvPr/>
        </p:nvSpPr>
        <p:spPr bwMode="auto">
          <a:xfrm>
            <a:off x="854075" y="2785064"/>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sp>
        <p:nvSpPr>
          <p:cNvPr id="126009" name="Rectangle 57"/>
          <p:cNvSpPr>
            <a:spLocks noChangeArrowheads="1"/>
          </p:cNvSpPr>
          <p:nvPr/>
        </p:nvSpPr>
        <p:spPr bwMode="auto">
          <a:xfrm>
            <a:off x="6778325" y="2786027"/>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sp>
        <p:nvSpPr>
          <p:cNvPr id="126027" name="Text Box 75"/>
          <p:cNvSpPr txBox="1">
            <a:spLocks noChangeArrowheads="1"/>
          </p:cNvSpPr>
          <p:nvPr/>
        </p:nvSpPr>
        <p:spPr bwMode="auto">
          <a:xfrm>
            <a:off x="539750" y="1535298"/>
            <a:ext cx="4803543"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0" hangingPunct="0"/>
            <a:r>
              <a:rPr lang="en-US" altLang="zh-CN" sz="1800">
                <a:solidFill>
                  <a:schemeClr val="tx1"/>
                </a:solidFill>
                <a:latin typeface="+mn-lt"/>
                <a:ea typeface="宋体" charset="0"/>
                <a:cs typeface="宋体" charset="0"/>
              </a:rPr>
              <a:t>Access Network Model – the desired solution </a:t>
            </a:r>
          </a:p>
        </p:txBody>
      </p:sp>
      <p:sp>
        <p:nvSpPr>
          <p:cNvPr id="126035" name="Line 83"/>
          <p:cNvSpPr>
            <a:spLocks noChangeShapeType="1"/>
          </p:cNvSpPr>
          <p:nvPr/>
        </p:nvSpPr>
        <p:spPr bwMode="auto">
          <a:xfrm>
            <a:off x="854075" y="5500585"/>
            <a:ext cx="1711325" cy="0"/>
          </a:xfrm>
          <a:prstGeom prst="line">
            <a:avLst/>
          </a:prstGeom>
          <a:noFill/>
          <a:ln w="28575">
            <a:solidFill>
              <a:schemeClr val="tx1"/>
            </a:solidFill>
            <a:prstDash val="sysDot"/>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6037" name="Line 85"/>
          <p:cNvSpPr>
            <a:spLocks noChangeShapeType="1"/>
          </p:cNvSpPr>
          <p:nvPr/>
        </p:nvSpPr>
        <p:spPr bwMode="auto">
          <a:xfrm>
            <a:off x="2565400" y="5902935"/>
            <a:ext cx="2996600" cy="0"/>
          </a:xfrm>
          <a:prstGeom prst="line">
            <a:avLst/>
          </a:prstGeom>
          <a:no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6038" name="Rectangle 86"/>
          <p:cNvSpPr>
            <a:spLocks noChangeArrowheads="1"/>
          </p:cNvSpPr>
          <p:nvPr/>
        </p:nvSpPr>
        <p:spPr bwMode="auto">
          <a:xfrm>
            <a:off x="854075" y="53656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39" name="Rectangle 87"/>
          <p:cNvSpPr>
            <a:spLocks noChangeArrowheads="1"/>
          </p:cNvSpPr>
          <p:nvPr/>
        </p:nvSpPr>
        <p:spPr bwMode="auto">
          <a:xfrm>
            <a:off x="2070100" y="53656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40" name="Rectangle 88"/>
          <p:cNvSpPr>
            <a:spLocks noChangeArrowheads="1"/>
          </p:cNvSpPr>
          <p:nvPr/>
        </p:nvSpPr>
        <p:spPr bwMode="auto">
          <a:xfrm>
            <a:off x="2565400" y="576799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41" name="Rectangle 89"/>
          <p:cNvSpPr>
            <a:spLocks noChangeArrowheads="1"/>
          </p:cNvSpPr>
          <p:nvPr/>
        </p:nvSpPr>
        <p:spPr bwMode="auto">
          <a:xfrm>
            <a:off x="5067000" y="576799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44" name="Rectangle 92"/>
          <p:cNvSpPr>
            <a:spLocks noChangeArrowheads="1"/>
          </p:cNvSpPr>
          <p:nvPr/>
        </p:nvSpPr>
        <p:spPr bwMode="auto">
          <a:xfrm>
            <a:off x="854075" y="522912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6045" name="Rectangle 93"/>
          <p:cNvSpPr>
            <a:spLocks noChangeArrowheads="1"/>
          </p:cNvSpPr>
          <p:nvPr/>
        </p:nvSpPr>
        <p:spPr bwMode="auto">
          <a:xfrm>
            <a:off x="2070100" y="522912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6046" name="Rectangle 94"/>
          <p:cNvSpPr>
            <a:spLocks noChangeArrowheads="1"/>
          </p:cNvSpPr>
          <p:nvPr/>
        </p:nvSpPr>
        <p:spPr bwMode="auto">
          <a:xfrm>
            <a:off x="2565400" y="563147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126047" name="Rectangle 95"/>
          <p:cNvSpPr>
            <a:spLocks noChangeArrowheads="1"/>
          </p:cNvSpPr>
          <p:nvPr/>
        </p:nvSpPr>
        <p:spPr bwMode="auto">
          <a:xfrm>
            <a:off x="5067000" y="563147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126050" name="Rectangle 98"/>
          <p:cNvSpPr>
            <a:spLocks noChangeArrowheads="1"/>
          </p:cNvSpPr>
          <p:nvPr/>
        </p:nvSpPr>
        <p:spPr bwMode="auto">
          <a:xfrm>
            <a:off x="854075" y="509418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sp>
        <p:nvSpPr>
          <p:cNvPr id="126052" name="Rectangle 100"/>
          <p:cNvSpPr>
            <a:spLocks noChangeArrowheads="1"/>
          </p:cNvSpPr>
          <p:nvPr/>
        </p:nvSpPr>
        <p:spPr bwMode="auto">
          <a:xfrm>
            <a:off x="2565400" y="549653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sp>
        <p:nvSpPr>
          <p:cNvPr id="126053" name="Rectangle 101"/>
          <p:cNvSpPr>
            <a:spLocks noChangeArrowheads="1"/>
          </p:cNvSpPr>
          <p:nvPr/>
        </p:nvSpPr>
        <p:spPr bwMode="auto">
          <a:xfrm>
            <a:off x="5067000" y="549653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sp>
        <p:nvSpPr>
          <p:cNvPr id="126054" name="Rectangle 102"/>
          <p:cNvSpPr>
            <a:spLocks noChangeArrowheads="1"/>
          </p:cNvSpPr>
          <p:nvPr/>
        </p:nvSpPr>
        <p:spPr bwMode="auto">
          <a:xfrm>
            <a:off x="2565400" y="536318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GRE</a:t>
            </a:r>
          </a:p>
        </p:txBody>
      </p:sp>
      <p:sp>
        <p:nvSpPr>
          <p:cNvPr id="126055" name="Rectangle 103"/>
          <p:cNvSpPr>
            <a:spLocks noChangeArrowheads="1"/>
          </p:cNvSpPr>
          <p:nvPr/>
        </p:nvSpPr>
        <p:spPr bwMode="auto">
          <a:xfrm>
            <a:off x="5067000" y="536318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GRE</a:t>
            </a:r>
          </a:p>
        </p:txBody>
      </p:sp>
      <p:sp>
        <p:nvSpPr>
          <p:cNvPr id="126058" name="Rectangle 106"/>
          <p:cNvSpPr>
            <a:spLocks noChangeArrowheads="1"/>
          </p:cNvSpPr>
          <p:nvPr/>
        </p:nvSpPr>
        <p:spPr bwMode="auto">
          <a:xfrm>
            <a:off x="2565400" y="52282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ETH</a:t>
            </a:r>
          </a:p>
        </p:txBody>
      </p:sp>
      <p:sp>
        <p:nvSpPr>
          <p:cNvPr id="126059" name="Rectangle 107"/>
          <p:cNvSpPr>
            <a:spLocks noChangeArrowheads="1"/>
          </p:cNvSpPr>
          <p:nvPr/>
        </p:nvSpPr>
        <p:spPr bwMode="auto">
          <a:xfrm>
            <a:off x="5067000" y="52282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ETH</a:t>
            </a:r>
          </a:p>
        </p:txBody>
      </p:sp>
      <p:sp>
        <p:nvSpPr>
          <p:cNvPr id="126060" name="Text Box 108"/>
          <p:cNvSpPr txBox="1">
            <a:spLocks noChangeArrowheads="1"/>
          </p:cNvSpPr>
          <p:nvPr/>
        </p:nvSpPr>
        <p:spPr bwMode="auto">
          <a:xfrm>
            <a:off x="584200" y="3879050"/>
            <a:ext cx="576564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0" hangingPunct="0"/>
            <a:r>
              <a:rPr lang="en-US" altLang="zh-CN" sz="1800">
                <a:latin typeface="+mn-lt"/>
                <a:ea typeface="宋体" charset="0"/>
                <a:cs typeface="宋体" charset="0"/>
              </a:rPr>
              <a:t>Access Network Model – nowadays real world solution</a:t>
            </a:r>
            <a:endParaRPr lang="en-US" altLang="zh-CN" sz="1800">
              <a:solidFill>
                <a:schemeClr val="tx1"/>
              </a:solidFill>
              <a:latin typeface="+mn-lt"/>
              <a:ea typeface="宋体" charset="0"/>
              <a:cs typeface="宋体" charset="0"/>
            </a:endParaRPr>
          </a:p>
        </p:txBody>
      </p:sp>
      <p:sp>
        <p:nvSpPr>
          <p:cNvPr id="126061" name="Line 109"/>
          <p:cNvSpPr>
            <a:spLocks noChangeShapeType="1"/>
          </p:cNvSpPr>
          <p:nvPr/>
        </p:nvSpPr>
        <p:spPr bwMode="auto">
          <a:xfrm>
            <a:off x="5554363" y="5500585"/>
            <a:ext cx="17113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6062" name="Rectangle 110"/>
          <p:cNvSpPr>
            <a:spLocks noChangeArrowheads="1"/>
          </p:cNvSpPr>
          <p:nvPr/>
        </p:nvSpPr>
        <p:spPr bwMode="auto">
          <a:xfrm>
            <a:off x="5554363" y="53656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63" name="Rectangle 111"/>
          <p:cNvSpPr>
            <a:spLocks noChangeArrowheads="1"/>
          </p:cNvSpPr>
          <p:nvPr/>
        </p:nvSpPr>
        <p:spPr bwMode="auto">
          <a:xfrm>
            <a:off x="6770388" y="53656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64" name="Rectangle 112"/>
          <p:cNvSpPr>
            <a:spLocks noChangeArrowheads="1"/>
          </p:cNvSpPr>
          <p:nvPr/>
        </p:nvSpPr>
        <p:spPr bwMode="auto">
          <a:xfrm>
            <a:off x="5554363" y="522912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126065" name="Rectangle 113"/>
          <p:cNvSpPr>
            <a:spLocks noChangeArrowheads="1"/>
          </p:cNvSpPr>
          <p:nvPr/>
        </p:nvSpPr>
        <p:spPr bwMode="auto">
          <a:xfrm>
            <a:off x="6770388" y="522912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126072" name="Rectangle 120"/>
          <p:cNvSpPr>
            <a:spLocks noChangeArrowheads="1"/>
          </p:cNvSpPr>
          <p:nvPr/>
        </p:nvSpPr>
        <p:spPr bwMode="auto">
          <a:xfrm>
            <a:off x="6768800" y="509418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pic>
        <p:nvPicPr>
          <p:cNvPr id="117" name="Picture 372" descr="switch"/>
          <p:cNvPicPr>
            <a:picLocks noChangeAspect="1" noChangeArrowheads="1"/>
          </p:cNvPicPr>
          <p:nvPr/>
        </p:nvPicPr>
        <p:blipFill>
          <a:blip r:embed="rId3"/>
          <a:srcRect/>
          <a:stretch>
            <a:fillRect/>
          </a:stretch>
        </p:blipFill>
        <p:spPr bwMode="auto">
          <a:xfrm>
            <a:off x="3798763" y="2234032"/>
            <a:ext cx="503237" cy="252412"/>
          </a:xfrm>
          <a:prstGeom prst="rect">
            <a:avLst/>
          </a:prstGeom>
          <a:noFill/>
        </p:spPr>
      </p:pic>
      <p:sp>
        <p:nvSpPr>
          <p:cNvPr id="119" name="Rectangle 39"/>
          <p:cNvSpPr>
            <a:spLocks noChangeArrowheads="1"/>
          </p:cNvSpPr>
          <p:nvPr/>
        </p:nvSpPr>
        <p:spPr bwMode="auto">
          <a:xfrm>
            <a:off x="3582000" y="3058539"/>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0" name="Rectangle 40"/>
          <p:cNvSpPr>
            <a:spLocks noChangeArrowheads="1"/>
          </p:cNvSpPr>
          <p:nvPr/>
        </p:nvSpPr>
        <p:spPr bwMode="auto">
          <a:xfrm>
            <a:off x="4077300" y="3060126"/>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1" name="Rectangle 47"/>
          <p:cNvSpPr>
            <a:spLocks noChangeArrowheads="1"/>
          </p:cNvSpPr>
          <p:nvPr/>
        </p:nvSpPr>
        <p:spPr bwMode="auto">
          <a:xfrm>
            <a:off x="3582000" y="2922014"/>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DLL</a:t>
            </a:r>
          </a:p>
        </p:txBody>
      </p:sp>
      <p:sp>
        <p:nvSpPr>
          <p:cNvPr id="122" name="Rectangle 48"/>
          <p:cNvSpPr>
            <a:spLocks noChangeArrowheads="1"/>
          </p:cNvSpPr>
          <p:nvPr/>
        </p:nvSpPr>
        <p:spPr bwMode="auto">
          <a:xfrm>
            <a:off x="4077300" y="2923601"/>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3" name="Rectangle 39"/>
          <p:cNvSpPr>
            <a:spLocks noChangeArrowheads="1"/>
          </p:cNvSpPr>
          <p:nvPr/>
        </p:nvSpPr>
        <p:spPr bwMode="auto">
          <a:xfrm>
            <a:off x="3581700" y="57612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4" name="Rectangle 40"/>
          <p:cNvSpPr>
            <a:spLocks noChangeArrowheads="1"/>
          </p:cNvSpPr>
          <p:nvPr/>
        </p:nvSpPr>
        <p:spPr bwMode="auto">
          <a:xfrm>
            <a:off x="4077000" y="576283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 name="Rectangle 47"/>
          <p:cNvSpPr>
            <a:spLocks noChangeArrowheads="1"/>
          </p:cNvSpPr>
          <p:nvPr/>
        </p:nvSpPr>
        <p:spPr bwMode="auto">
          <a:xfrm>
            <a:off x="3581700" y="562472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126" name="Rectangle 48"/>
          <p:cNvSpPr>
            <a:spLocks noChangeArrowheads="1"/>
          </p:cNvSpPr>
          <p:nvPr/>
        </p:nvSpPr>
        <p:spPr bwMode="auto">
          <a:xfrm>
            <a:off x="4077000" y="5626310"/>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65" name="Line 6"/>
          <p:cNvSpPr>
            <a:spLocks noChangeShapeType="1"/>
          </p:cNvSpPr>
          <p:nvPr/>
        </p:nvSpPr>
        <p:spPr bwMode="auto">
          <a:xfrm>
            <a:off x="1330994" y="4689217"/>
            <a:ext cx="54276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66" name="Rectangle 11"/>
          <p:cNvSpPr>
            <a:spLocks noChangeArrowheads="1"/>
          </p:cNvSpPr>
          <p:nvPr/>
        </p:nvSpPr>
        <p:spPr bwMode="auto">
          <a:xfrm>
            <a:off x="835695" y="4419342"/>
            <a:ext cx="49530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latin typeface="+mn-lt"/>
                <a:ea typeface="宋体" charset="0"/>
                <a:cs typeface="宋体" charset="0"/>
              </a:rPr>
              <a:t>STA</a:t>
            </a:r>
            <a:endParaRPr lang="en-US" altLang="zh-CN" sz="1800">
              <a:solidFill>
                <a:schemeClr val="tx1"/>
              </a:solidFill>
              <a:latin typeface="+mn-lt"/>
              <a:ea typeface="宋体" charset="0"/>
              <a:cs typeface="宋体" charset="0"/>
            </a:endParaRPr>
          </a:p>
        </p:txBody>
      </p:sp>
      <p:sp>
        <p:nvSpPr>
          <p:cNvPr id="67" name="Rectangle 19"/>
          <p:cNvSpPr>
            <a:spLocks noChangeArrowheads="1"/>
          </p:cNvSpPr>
          <p:nvPr/>
        </p:nvSpPr>
        <p:spPr bwMode="auto">
          <a:xfrm>
            <a:off x="6759945" y="4419342"/>
            <a:ext cx="124145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latin typeface="+mn-lt"/>
                <a:ea typeface="宋体" charset="0"/>
                <a:cs typeface="宋体" charset="0"/>
              </a:rPr>
              <a:t>AR/Ctrl</a:t>
            </a:r>
            <a:endParaRPr lang="en-US" altLang="zh-CN" sz="1800">
              <a:solidFill>
                <a:schemeClr val="tx1"/>
              </a:solidFill>
              <a:latin typeface="+mn-lt"/>
              <a:ea typeface="宋体" charset="0"/>
              <a:cs typeface="宋体" charset="0"/>
            </a:endParaRPr>
          </a:p>
        </p:txBody>
      </p:sp>
      <p:sp>
        <p:nvSpPr>
          <p:cNvPr id="68" name="Rectangle 21"/>
          <p:cNvSpPr>
            <a:spLocks noChangeArrowheads="1"/>
          </p:cNvSpPr>
          <p:nvPr/>
        </p:nvSpPr>
        <p:spPr bwMode="auto">
          <a:xfrm>
            <a:off x="5048620" y="4419342"/>
            <a:ext cx="99060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solidFill>
                  <a:schemeClr val="tx1"/>
                </a:solidFill>
                <a:latin typeface="+mn-lt"/>
                <a:ea typeface="宋体" charset="0"/>
                <a:cs typeface="宋体" charset="0"/>
              </a:rPr>
              <a:t>GW</a:t>
            </a:r>
          </a:p>
        </p:txBody>
      </p:sp>
      <p:sp>
        <p:nvSpPr>
          <p:cNvPr id="69" name="Rectangle 22"/>
          <p:cNvSpPr>
            <a:spLocks noChangeArrowheads="1"/>
          </p:cNvSpPr>
          <p:nvPr/>
        </p:nvSpPr>
        <p:spPr bwMode="auto">
          <a:xfrm>
            <a:off x="2051720" y="4419342"/>
            <a:ext cx="99060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solidFill>
                  <a:schemeClr val="tx1"/>
                </a:solidFill>
                <a:latin typeface="+mn-lt"/>
                <a:ea typeface="宋体" charset="0"/>
                <a:cs typeface="宋体" charset="0"/>
              </a:rPr>
              <a:t>AP/BS</a:t>
            </a:r>
          </a:p>
        </p:txBody>
      </p:sp>
      <p:pic>
        <p:nvPicPr>
          <p:cNvPr id="70" name="Picture 372" descr="switch"/>
          <p:cNvPicPr>
            <a:picLocks noChangeAspect="1" noChangeArrowheads="1"/>
          </p:cNvPicPr>
          <p:nvPr/>
        </p:nvPicPr>
        <p:blipFill>
          <a:blip r:embed="rId3"/>
          <a:srcRect/>
          <a:stretch>
            <a:fillRect/>
          </a:stretch>
        </p:blipFill>
        <p:spPr bwMode="auto">
          <a:xfrm>
            <a:off x="3780383" y="4568492"/>
            <a:ext cx="503237" cy="252412"/>
          </a:xfrm>
          <a:prstGeom prst="rect">
            <a:avLst/>
          </a:prstGeom>
          <a:noFill/>
        </p:spPr>
      </p:pic>
      <p:pic>
        <p:nvPicPr>
          <p:cNvPr id="71" name="Picture 372" descr="switch"/>
          <p:cNvPicPr>
            <a:picLocks noChangeAspect="1" noChangeArrowheads="1"/>
          </p:cNvPicPr>
          <p:nvPr/>
        </p:nvPicPr>
        <p:blipFill>
          <a:blip r:embed="rId3"/>
          <a:srcRect/>
          <a:stretch>
            <a:fillRect/>
          </a:stretch>
        </p:blipFill>
        <p:spPr bwMode="auto">
          <a:xfrm>
            <a:off x="5292080" y="2233863"/>
            <a:ext cx="503237" cy="25241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PtP Link Solution Approaches</a:t>
            </a:r>
          </a:p>
        </p:txBody>
      </p:sp>
      <p:sp>
        <p:nvSpPr>
          <p:cNvPr id="3" name="Content Placeholder 2"/>
          <p:cNvSpPr>
            <a:spLocks noGrp="1"/>
          </p:cNvSpPr>
          <p:nvPr>
            <p:ph idx="1"/>
          </p:nvPr>
        </p:nvSpPr>
        <p:spPr/>
        <p:txBody>
          <a:bodyPr>
            <a:normAutofit fontScale="92500"/>
          </a:bodyPr>
          <a:lstStyle/>
          <a:p>
            <a:r>
              <a:rPr lang="en-US"/>
              <a:t>Establish dedicated VLAN for each terminal</a:t>
            </a:r>
          </a:p>
          <a:p>
            <a:pPr lvl="1"/>
            <a:r>
              <a:rPr lang="en-US"/>
              <a:t>Q-in-Q</a:t>
            </a:r>
          </a:p>
          <a:p>
            <a:pPr lvl="2"/>
            <a:r>
              <a:rPr lang="en-US"/>
              <a:t>Scalability issue, max 4094 ptp links may not be enough</a:t>
            </a:r>
          </a:p>
          <a:p>
            <a:pPr lvl="1"/>
            <a:r>
              <a:rPr lang="en-US"/>
              <a:t>MAC-in-MAC</a:t>
            </a:r>
          </a:p>
          <a:p>
            <a:pPr lvl="2"/>
            <a:r>
              <a:rPr lang="en-US"/>
              <a:t>Seems to be feasible, for further study</a:t>
            </a:r>
          </a:p>
          <a:p>
            <a:r>
              <a:rPr lang="en-US"/>
              <a:t>Establish secured connection for each terminal across bridged infrastructure</a:t>
            </a:r>
          </a:p>
          <a:p>
            <a:pPr lvl="1"/>
            <a:r>
              <a:rPr lang="en-US"/>
              <a:t>MACsec</a:t>
            </a:r>
          </a:p>
          <a:p>
            <a:pPr lvl="2"/>
            <a:r>
              <a:rPr lang="en-US"/>
              <a:t>Seems to be feasible, for further study</a:t>
            </a:r>
          </a:p>
        </p:txBody>
      </p:sp>
    </p:spTree>
    <p:extLst>
      <p:ext uri="{BB962C8B-B14F-4D97-AF65-F5344CB8AC3E}">
        <p14:creationId xmlns:p14="http://schemas.microsoft.com/office/powerpoint/2010/main" val="304320935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457200" y="1313766"/>
            <a:ext cx="8229600" cy="4995554"/>
          </a:xfrm>
        </p:spPr>
        <p:txBody>
          <a:bodyPr>
            <a:normAutofit fontScale="85000" lnSpcReduction="20000"/>
          </a:bodyPr>
          <a:lstStyle/>
          <a:p>
            <a:r>
              <a:rPr lang="en-US" dirty="0"/>
              <a:t>The P802.1CF specification provides a kind of functional framework across all IEEE 802 access technologies.</a:t>
            </a:r>
          </a:p>
          <a:p>
            <a:r>
              <a:rPr lang="en-US" dirty="0"/>
              <a:t>The creation of the OmniRAN P802.1CF specification requires cooperation</a:t>
            </a:r>
          </a:p>
          <a:p>
            <a:pPr lvl="1"/>
            <a:r>
              <a:rPr lang="en-US" dirty="0"/>
              <a:t>within IEEE 802.1</a:t>
            </a:r>
          </a:p>
          <a:p>
            <a:pPr lvl="1"/>
            <a:r>
              <a:rPr lang="en-US" dirty="0"/>
              <a:t>but also with most of the other IEEE 802 WGs.</a:t>
            </a:r>
          </a:p>
          <a:p>
            <a:r>
              <a:rPr lang="en-US" dirty="0"/>
              <a:t>Subject matter experts wanted across all WGs to contribute and review technology specific input for P802.1CF.</a:t>
            </a:r>
          </a:p>
          <a:p>
            <a:pPr lvl="1"/>
            <a:r>
              <a:rPr lang="en-US" dirty="0"/>
              <a:t>Most convenient working methods in OmniRAN TG required to make contributions happen</a:t>
            </a:r>
          </a:p>
          <a:p>
            <a:pPr lvl="2"/>
            <a:r>
              <a:rPr lang="en-US" dirty="0"/>
              <a:t>E.g., a kind of template for each kind of contribution may reduce the necessary effort.</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There is Evidence to consider Commonalities of IEEE 802 Access Networks</a:t>
            </a:r>
            <a:endParaRPr lang="en-US" dirty="0"/>
          </a:p>
        </p:txBody>
      </p:sp>
      <p:sp>
        <p:nvSpPr>
          <p:cNvPr id="3" name="Content Placeholder 2"/>
          <p:cNvSpPr>
            <a:spLocks noGrp="1"/>
          </p:cNvSpPr>
          <p:nvPr>
            <p:ph idx="1"/>
          </p:nvPr>
        </p:nvSpPr>
        <p:spPr>
          <a:xfrm>
            <a:off x="457200" y="1539000"/>
            <a:ext cx="8229600" cy="5085000"/>
          </a:xfrm>
        </p:spPr>
        <p:txBody>
          <a:bodyPr>
            <a:normAutofit fontScale="70000" lnSpcReduction="20000"/>
          </a:bodyPr>
          <a:lstStyle/>
          <a:p>
            <a:r>
              <a:rPr lang="en-US" dirty="0" smtClean="0"/>
              <a:t>More (huge) networks are coming</a:t>
            </a:r>
            <a:br>
              <a:rPr lang="en-US" dirty="0" smtClean="0"/>
            </a:br>
            <a:r>
              <a:rPr lang="en-US" dirty="0" smtClean="0"/>
              <a:t>up by everything gets connected</a:t>
            </a:r>
          </a:p>
          <a:p>
            <a:pPr lvl="1"/>
            <a:r>
              <a:rPr lang="en-US" sz="2600" dirty="0" smtClean="0"/>
              <a:t>e.g. </a:t>
            </a:r>
            <a:r>
              <a:rPr lang="en-US" sz="2600" dirty="0" err="1" smtClean="0"/>
              <a:t>SmartGrid</a:t>
            </a:r>
            <a:r>
              <a:rPr lang="en-US" sz="2600" dirty="0" smtClean="0"/>
              <a:t>, ITS, </a:t>
            </a:r>
            <a:r>
              <a:rPr lang="en-US" sz="2600" dirty="0" err="1" smtClean="0"/>
              <a:t>IoT</a:t>
            </a:r>
            <a:r>
              <a:rPr lang="en-US" sz="2600" dirty="0" smtClean="0"/>
              <a:t>, …</a:t>
            </a:r>
          </a:p>
          <a:p>
            <a:r>
              <a:rPr lang="en-US" dirty="0" smtClean="0"/>
              <a:t>New markets for </a:t>
            </a:r>
            <a:br>
              <a:rPr lang="en-US" dirty="0" smtClean="0"/>
            </a:br>
            <a:r>
              <a:rPr lang="en-US" dirty="0" smtClean="0"/>
              <a:t>IEEE 802 access technologies</a:t>
            </a:r>
          </a:p>
          <a:p>
            <a:pPr lvl="1"/>
            <a:r>
              <a:rPr lang="en-US" sz="2600" dirty="0" smtClean="0"/>
              <a:t>e.g. factory automation, in-car communication, home automation, …</a:t>
            </a:r>
          </a:p>
          <a:p>
            <a:r>
              <a:rPr lang="en-US" dirty="0" smtClean="0"/>
              <a:t>IEEE 802 access is becoming more heterogeneous</a:t>
            </a:r>
          </a:p>
          <a:p>
            <a:pPr lvl="1"/>
            <a:r>
              <a:rPr lang="en-US" dirty="0" smtClean="0"/>
              <a:t>multiple network interfaces</a:t>
            </a:r>
          </a:p>
          <a:p>
            <a:pPr lvl="2"/>
            <a:r>
              <a:rPr lang="en-US" sz="2300" dirty="0" smtClean="0"/>
              <a:t>e.g. IEEE 802.3, IEEE 802.11, IEEE 802.15… </a:t>
            </a:r>
          </a:p>
          <a:p>
            <a:pPr lvl="1"/>
            <a:r>
              <a:rPr lang="en-US" dirty="0" smtClean="0"/>
              <a:t>multiple access network topologies</a:t>
            </a:r>
          </a:p>
          <a:p>
            <a:pPr lvl="2"/>
            <a:r>
              <a:rPr lang="en-US" sz="2300" dirty="0" smtClean="0"/>
              <a:t>e.g. IEEE802.11 in residential, corporate and public</a:t>
            </a:r>
          </a:p>
          <a:p>
            <a:pPr lvl="2"/>
            <a:endParaRPr lang="en-US" sz="2300" dirty="0" smtClean="0"/>
          </a:p>
          <a:p>
            <a:pPr lvl="4"/>
            <a:endParaRPr lang="en-US" dirty="0" smtClean="0"/>
          </a:p>
          <a:p>
            <a:pPr lvl="4"/>
            <a:endParaRPr lang="en-US" dirty="0" smtClean="0"/>
          </a:p>
          <a:p>
            <a:pPr lvl="1"/>
            <a:r>
              <a:rPr lang="en-US" dirty="0" smtClean="0"/>
              <a:t>multiple network subscriptions</a:t>
            </a:r>
          </a:p>
          <a:p>
            <a:pPr lvl="2"/>
            <a:r>
              <a:rPr lang="en-US" sz="2300" dirty="0" smtClean="0"/>
              <a:t>e.g. multiple subscriptions for same interface</a:t>
            </a:r>
          </a:p>
          <a:p>
            <a:r>
              <a:rPr lang="en-US" dirty="0" smtClean="0"/>
              <a:t>New emerging techniques, like SDN and virtualization</a:t>
            </a:r>
          </a:p>
          <a:p>
            <a:pPr lvl="2"/>
            <a:endParaRPr lang="en-US" dirty="0" smtClean="0"/>
          </a:p>
          <a:p>
            <a:endParaRPr lang="en-US" dirty="0"/>
          </a:p>
        </p:txBody>
      </p:sp>
      <p:pic>
        <p:nvPicPr>
          <p:cNvPr id="5" name="Picture 4" descr="olwi2-publicWiFi.png"/>
          <p:cNvPicPr>
            <a:picLocks noChangeAspect="1"/>
          </p:cNvPicPr>
          <p:nvPr/>
        </p:nvPicPr>
        <p:blipFill>
          <a:blip r:embed="rId2"/>
          <a:stretch>
            <a:fillRect/>
          </a:stretch>
        </p:blipFill>
        <p:spPr>
          <a:xfrm>
            <a:off x="5562000" y="5094000"/>
            <a:ext cx="2598752" cy="630000"/>
          </a:xfrm>
          <a:prstGeom prst="rect">
            <a:avLst/>
          </a:prstGeom>
        </p:spPr>
      </p:pic>
      <p:pic>
        <p:nvPicPr>
          <p:cNvPr id="6" name="Picture 5" descr="olwi2-residentialWiFi.png"/>
          <p:cNvPicPr>
            <a:picLocks noChangeAspect="1"/>
          </p:cNvPicPr>
          <p:nvPr/>
        </p:nvPicPr>
        <p:blipFill>
          <a:blip r:embed="rId3"/>
          <a:stretch>
            <a:fillRect/>
          </a:stretch>
        </p:blipFill>
        <p:spPr>
          <a:xfrm>
            <a:off x="1287000" y="4824000"/>
            <a:ext cx="2561353" cy="585000"/>
          </a:xfrm>
          <a:prstGeom prst="rect">
            <a:avLst/>
          </a:prstGeom>
        </p:spPr>
      </p:pic>
      <p:pic>
        <p:nvPicPr>
          <p:cNvPr id="4" name="Picture 3" descr="olwi2-corporateWiFi.png"/>
          <p:cNvPicPr>
            <a:picLocks noChangeAspect="1"/>
          </p:cNvPicPr>
          <p:nvPr/>
        </p:nvPicPr>
        <p:blipFill>
          <a:blip r:embed="rId4"/>
          <a:stretch>
            <a:fillRect/>
          </a:stretch>
        </p:blipFill>
        <p:spPr>
          <a:xfrm>
            <a:off x="3807000" y="4689000"/>
            <a:ext cx="2502000" cy="580062"/>
          </a:xfrm>
          <a:prstGeom prst="rect">
            <a:avLst/>
          </a:prstGeom>
        </p:spPr>
      </p:pic>
      <p:pic>
        <p:nvPicPr>
          <p:cNvPr id="72" name="Picture 71" descr="omniran-iot.png"/>
          <p:cNvPicPr>
            <a:picLocks noChangeAspect="1"/>
          </p:cNvPicPr>
          <p:nvPr/>
        </p:nvPicPr>
        <p:blipFill>
          <a:blip r:embed="rId5"/>
          <a:stretch>
            <a:fillRect/>
          </a:stretch>
        </p:blipFill>
        <p:spPr>
          <a:xfrm>
            <a:off x="5112000" y="1392970"/>
            <a:ext cx="3690000" cy="1633278"/>
          </a:xfrm>
          <a:prstGeom prst="rect">
            <a:avLst/>
          </a:prstGeom>
        </p:spPr>
      </p:pic>
      <p:pic>
        <p:nvPicPr>
          <p:cNvPr id="75" name="Picture 74" descr="omniran-multiradio.png"/>
          <p:cNvPicPr>
            <a:picLocks noChangeAspect="1"/>
          </p:cNvPicPr>
          <p:nvPr/>
        </p:nvPicPr>
        <p:blipFill>
          <a:blip r:embed="rId6"/>
          <a:stretch>
            <a:fillRect/>
          </a:stretch>
        </p:blipFill>
        <p:spPr>
          <a:xfrm>
            <a:off x="6957000" y="3457653"/>
            <a:ext cx="1650096" cy="139757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constraints for P802.1CF</a:t>
            </a:r>
          </a:p>
        </p:txBody>
      </p:sp>
      <p:sp>
        <p:nvSpPr>
          <p:cNvPr id="3" name="Content Placeholder 2"/>
          <p:cNvSpPr>
            <a:spLocks noGrp="1"/>
          </p:cNvSpPr>
          <p:nvPr>
            <p:ph idx="1"/>
          </p:nvPr>
        </p:nvSpPr>
        <p:spPr>
          <a:xfrm>
            <a:off x="476545" y="1403775"/>
            <a:ext cx="8229600" cy="4950550"/>
          </a:xfrm>
        </p:spPr>
        <p:txBody>
          <a:bodyPr>
            <a:normAutofit fontScale="70000" lnSpcReduction="20000"/>
          </a:bodyPr>
          <a:lstStyle/>
          <a:p>
            <a:r>
              <a:rPr lang="en-US"/>
              <a:t>Essential task is to reverse engineer a ‘Stage 2’ document based on the existing IEEE 802 protocols to document an IEEE 802 access network</a:t>
            </a:r>
          </a:p>
          <a:p>
            <a:pPr lvl="1"/>
            <a:r>
              <a:rPr lang="en-US"/>
              <a:t>Show, how the IEEE 802 protocols fit together</a:t>
            </a:r>
          </a:p>
          <a:p>
            <a:pPr lvl="1"/>
            <a:r>
              <a:rPr lang="en-US"/>
              <a:t>Show, that required functionality is available</a:t>
            </a:r>
          </a:p>
          <a:p>
            <a:pPr lvl="1"/>
            <a:r>
              <a:rPr lang="en-US"/>
              <a:t>Gaps may appear, but addressing them is not in the scope of OmniRAN</a:t>
            </a:r>
          </a:p>
          <a:p>
            <a:r>
              <a:rPr lang="en-US"/>
              <a:t>The specification establishes a Recommended Practice</a:t>
            </a:r>
          </a:p>
          <a:p>
            <a:pPr lvl="1"/>
            <a:r>
              <a:rPr lang="en-US"/>
              <a:t>It provides common understanding however does not exclude other solutions</a:t>
            </a:r>
          </a:p>
          <a:p>
            <a:pPr lvl="1"/>
            <a:r>
              <a:rPr lang="en-US"/>
              <a:t>It may lead to better alignment of capabilities of IEEE 802 access technologies (wired as well as wireless)</a:t>
            </a:r>
          </a:p>
          <a:p>
            <a:r>
              <a:rPr lang="en-US"/>
              <a:t>Aim is to sharpen the understanding of IEEE 802 for the deployment in access networks</a:t>
            </a:r>
          </a:p>
          <a:p>
            <a:pPr lvl="1"/>
            <a:r>
              <a:rPr lang="en-US"/>
              <a:t>Provide a kind of cookbook to network engineers</a:t>
            </a:r>
          </a:p>
          <a:p>
            <a:pPr lvl="1"/>
            <a:r>
              <a:rPr lang="en-US"/>
              <a:t>Provide a reference specification to other organizations and operators</a:t>
            </a:r>
          </a:p>
          <a:p>
            <a:endParaRPr lang="en-US"/>
          </a:p>
        </p:txBody>
      </p:sp>
    </p:spTree>
    <p:extLst>
      <p:ext uri="{BB962C8B-B14F-4D97-AF65-F5344CB8AC3E}">
        <p14:creationId xmlns:p14="http://schemas.microsoft.com/office/powerpoint/2010/main" val="13213920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ChangeArrowheads="1"/>
          </p:cNvSpPr>
          <p:nvPr/>
        </p:nvSpPr>
        <p:spPr bwMode="auto">
          <a:xfrm>
            <a:off x="611560" y="3889775"/>
            <a:ext cx="7829055" cy="381000"/>
          </a:xfrm>
          <a:prstGeom prst="roundRect">
            <a:avLst>
              <a:gd name="adj" fmla="val 16667"/>
            </a:avLst>
          </a:prstGeom>
          <a:solidFill>
            <a:srgbClr val="C1E9FF"/>
          </a:solidFill>
          <a:ln w="25400">
            <a:solidFill>
              <a:schemeClr val="tx1"/>
            </a:solidFill>
            <a:prstDash val="sysDot"/>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ctr" defTabSz="762000"/>
            <a:r>
              <a:rPr lang="en-US" sz="1600" i="1">
                <a:latin typeface="+mn-lt"/>
              </a:rPr>
              <a:t>Internet/Web Applications</a:t>
            </a:r>
            <a:endParaRPr lang="en-US" sz="1800">
              <a:latin typeface="+mn-lt"/>
            </a:endParaRPr>
          </a:p>
        </p:txBody>
      </p:sp>
      <p:sp>
        <p:nvSpPr>
          <p:cNvPr id="57350" name="Rectangle 6"/>
          <p:cNvSpPr>
            <a:spLocks noChangeArrowheads="1"/>
          </p:cNvSpPr>
          <p:nvPr/>
        </p:nvSpPr>
        <p:spPr bwMode="auto">
          <a:xfrm>
            <a:off x="656565" y="4727975"/>
            <a:ext cx="7784050" cy="234242"/>
          </a:xfrm>
          <a:prstGeom prst="rect">
            <a:avLst/>
          </a:prstGeom>
          <a:solidFill>
            <a:srgbClr val="C0C0C0"/>
          </a:solidFill>
          <a:ln w="12700">
            <a:solidFill>
              <a:srgbClr val="C0C0C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52" name="Freeform 8"/>
          <p:cNvSpPr>
            <a:spLocks/>
          </p:cNvSpPr>
          <p:nvPr/>
        </p:nvSpPr>
        <p:spPr bwMode="auto">
          <a:xfrm>
            <a:off x="3221850" y="2483895"/>
            <a:ext cx="492369" cy="7620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3" name="Freeform 9"/>
          <p:cNvSpPr>
            <a:spLocks/>
          </p:cNvSpPr>
          <p:nvPr/>
        </p:nvSpPr>
        <p:spPr bwMode="auto">
          <a:xfrm flipH="1">
            <a:off x="7107715" y="2432450"/>
            <a:ext cx="1125415" cy="381000"/>
          </a:xfrm>
          <a:custGeom>
            <a:avLst/>
            <a:gdLst>
              <a:gd name="T0" fmla="*/ 0 w 576"/>
              <a:gd name="T1" fmla="*/ 192 h 240"/>
              <a:gd name="T2" fmla="*/ 240 w 576"/>
              <a:gd name="T3" fmla="*/ 240 h 240"/>
              <a:gd name="T4" fmla="*/ 528 w 576"/>
              <a:gd name="T5" fmla="*/ 192 h 240"/>
              <a:gd name="T6" fmla="*/ 192 w 576"/>
              <a:gd name="T7" fmla="*/ 144 h 240"/>
              <a:gd name="T8" fmla="*/ 576 w 576"/>
              <a:gd name="T9" fmla="*/ 0 h 240"/>
            </a:gdLst>
            <a:ahLst/>
            <a:cxnLst>
              <a:cxn ang="0">
                <a:pos x="T0" y="T1"/>
              </a:cxn>
              <a:cxn ang="0">
                <a:pos x="T2" y="T3"/>
              </a:cxn>
              <a:cxn ang="0">
                <a:pos x="T4" y="T5"/>
              </a:cxn>
              <a:cxn ang="0">
                <a:pos x="T6" y="T7"/>
              </a:cxn>
              <a:cxn ang="0">
                <a:pos x="T8" y="T9"/>
              </a:cxn>
            </a:cxnLst>
            <a:rect l="0" t="0" r="r" b="b"/>
            <a:pathLst>
              <a:path w="576" h="240">
                <a:moveTo>
                  <a:pt x="0" y="192"/>
                </a:moveTo>
                <a:cubicBezTo>
                  <a:pt x="76" y="216"/>
                  <a:pt x="152" y="240"/>
                  <a:pt x="240" y="240"/>
                </a:cubicBezTo>
                <a:cubicBezTo>
                  <a:pt x="328" y="240"/>
                  <a:pt x="536" y="208"/>
                  <a:pt x="528" y="192"/>
                </a:cubicBezTo>
                <a:cubicBezTo>
                  <a:pt x="520" y="176"/>
                  <a:pt x="184" y="176"/>
                  <a:pt x="192" y="144"/>
                </a:cubicBezTo>
                <a:cubicBezTo>
                  <a:pt x="200" y="112"/>
                  <a:pt x="388" y="56"/>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4" name="Rectangle 10"/>
          <p:cNvSpPr>
            <a:spLocks noGrp="1" noChangeArrowheads="1"/>
          </p:cNvSpPr>
          <p:nvPr>
            <p:ph type="title"/>
          </p:nvPr>
        </p:nvSpPr>
        <p:spPr/>
        <p:txBody>
          <a:bodyPr/>
          <a:lstStyle/>
          <a:p>
            <a:r>
              <a:rPr lang="en-US"/>
              <a:t>OmniRAN in the big picture of the Internet</a:t>
            </a:r>
          </a:p>
        </p:txBody>
      </p:sp>
      <p:sp>
        <p:nvSpPr>
          <p:cNvPr id="57359" name="Line 15"/>
          <p:cNvSpPr>
            <a:spLocks noChangeShapeType="1"/>
          </p:cNvSpPr>
          <p:nvPr/>
        </p:nvSpPr>
        <p:spPr bwMode="auto">
          <a:xfrm>
            <a:off x="3716906" y="2483895"/>
            <a:ext cx="1289448" cy="26446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0" name="Line 16"/>
          <p:cNvSpPr>
            <a:spLocks noChangeShapeType="1"/>
          </p:cNvSpPr>
          <p:nvPr/>
        </p:nvSpPr>
        <p:spPr bwMode="auto">
          <a:xfrm>
            <a:off x="5022473" y="2287989"/>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1" name="Line 17"/>
          <p:cNvSpPr>
            <a:spLocks noChangeShapeType="1"/>
          </p:cNvSpPr>
          <p:nvPr/>
        </p:nvSpPr>
        <p:spPr bwMode="auto">
          <a:xfrm flipH="1">
            <a:off x="4424596" y="2287989"/>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2" name="Line 18"/>
          <p:cNvSpPr>
            <a:spLocks noChangeShapeType="1"/>
          </p:cNvSpPr>
          <p:nvPr/>
        </p:nvSpPr>
        <p:spPr bwMode="auto">
          <a:xfrm flipH="1">
            <a:off x="3761910" y="2407051"/>
            <a:ext cx="687598" cy="3183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3" name="Line 19"/>
          <p:cNvSpPr>
            <a:spLocks noChangeShapeType="1"/>
          </p:cNvSpPr>
          <p:nvPr/>
        </p:nvSpPr>
        <p:spPr bwMode="auto">
          <a:xfrm flipH="1" flipV="1">
            <a:off x="3921969" y="2216551"/>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4" name="Line 20"/>
          <p:cNvSpPr>
            <a:spLocks noChangeShapeType="1"/>
          </p:cNvSpPr>
          <p:nvPr/>
        </p:nvSpPr>
        <p:spPr bwMode="auto">
          <a:xfrm flipH="1">
            <a:off x="3761909" y="2232426"/>
            <a:ext cx="176179" cy="16145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5" name="Line 21"/>
          <p:cNvSpPr>
            <a:spLocks noChangeShapeType="1"/>
          </p:cNvSpPr>
          <p:nvPr/>
        </p:nvSpPr>
        <p:spPr bwMode="auto">
          <a:xfrm flipV="1">
            <a:off x="3933692" y="2167339"/>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6" name="Line 22"/>
          <p:cNvSpPr>
            <a:spLocks noChangeShapeType="1"/>
          </p:cNvSpPr>
          <p:nvPr/>
        </p:nvSpPr>
        <p:spPr bwMode="auto">
          <a:xfrm>
            <a:off x="4689831" y="2175276"/>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8" name="Line 24"/>
          <p:cNvSpPr>
            <a:spLocks noChangeShapeType="1"/>
          </p:cNvSpPr>
          <p:nvPr/>
        </p:nvSpPr>
        <p:spPr bwMode="auto">
          <a:xfrm>
            <a:off x="4449508" y="2407051"/>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5" name="Line 31"/>
          <p:cNvSpPr>
            <a:spLocks noChangeShapeType="1"/>
          </p:cNvSpPr>
          <p:nvPr/>
        </p:nvSpPr>
        <p:spPr bwMode="auto">
          <a:xfrm flipV="1">
            <a:off x="5022051" y="2707088"/>
            <a:ext cx="1512700" cy="1831"/>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6" name="Line 32"/>
          <p:cNvSpPr>
            <a:spLocks noChangeShapeType="1"/>
          </p:cNvSpPr>
          <p:nvPr/>
        </p:nvSpPr>
        <p:spPr bwMode="auto">
          <a:xfrm flipV="1">
            <a:off x="6566989" y="2435626"/>
            <a:ext cx="556846" cy="30638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7" name="Line 33"/>
          <p:cNvSpPr>
            <a:spLocks noChangeShapeType="1"/>
          </p:cNvSpPr>
          <p:nvPr/>
        </p:nvSpPr>
        <p:spPr bwMode="auto">
          <a:xfrm flipH="1" flipV="1">
            <a:off x="6543542" y="2229251"/>
            <a:ext cx="603738" cy="2317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8" name="Line 34"/>
          <p:cNvSpPr>
            <a:spLocks noChangeShapeType="1"/>
          </p:cNvSpPr>
          <p:nvPr/>
        </p:nvSpPr>
        <p:spPr bwMode="auto">
          <a:xfrm>
            <a:off x="6550869" y="2246714"/>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9" name="Line 35"/>
          <p:cNvSpPr>
            <a:spLocks noChangeShapeType="1"/>
          </p:cNvSpPr>
          <p:nvPr/>
        </p:nvSpPr>
        <p:spPr bwMode="auto">
          <a:xfrm flipH="1">
            <a:off x="5952992" y="2246714"/>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0" name="Line 36"/>
          <p:cNvSpPr>
            <a:spLocks noChangeShapeType="1"/>
          </p:cNvSpPr>
          <p:nvPr/>
        </p:nvSpPr>
        <p:spPr bwMode="auto">
          <a:xfrm flipH="1">
            <a:off x="5022050" y="2365776"/>
            <a:ext cx="955854" cy="343144"/>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1" name="Line 37"/>
          <p:cNvSpPr>
            <a:spLocks noChangeShapeType="1"/>
          </p:cNvSpPr>
          <p:nvPr/>
        </p:nvSpPr>
        <p:spPr bwMode="auto">
          <a:xfrm flipH="1" flipV="1">
            <a:off x="5450365" y="2175276"/>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2" name="Line 38"/>
          <p:cNvSpPr>
            <a:spLocks noChangeShapeType="1"/>
          </p:cNvSpPr>
          <p:nvPr/>
        </p:nvSpPr>
        <p:spPr bwMode="auto">
          <a:xfrm flipH="1">
            <a:off x="5022050" y="2191151"/>
            <a:ext cx="444435" cy="51776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3" name="Line 39"/>
          <p:cNvSpPr>
            <a:spLocks noChangeShapeType="1"/>
          </p:cNvSpPr>
          <p:nvPr/>
        </p:nvSpPr>
        <p:spPr bwMode="auto">
          <a:xfrm flipV="1">
            <a:off x="5462089" y="2126064"/>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4" name="Line 40"/>
          <p:cNvSpPr>
            <a:spLocks noChangeShapeType="1"/>
          </p:cNvSpPr>
          <p:nvPr/>
        </p:nvSpPr>
        <p:spPr bwMode="auto">
          <a:xfrm>
            <a:off x="6218227" y="2134001"/>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5" name="Line 41"/>
          <p:cNvSpPr>
            <a:spLocks noChangeShapeType="1"/>
          </p:cNvSpPr>
          <p:nvPr/>
        </p:nvSpPr>
        <p:spPr bwMode="auto">
          <a:xfrm flipH="1">
            <a:off x="5957389" y="2134001"/>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6" name="Line 42"/>
          <p:cNvSpPr>
            <a:spLocks noChangeShapeType="1"/>
          </p:cNvSpPr>
          <p:nvPr/>
        </p:nvSpPr>
        <p:spPr bwMode="auto">
          <a:xfrm>
            <a:off x="5977904" y="2365776"/>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97" name="Line 53"/>
          <p:cNvSpPr>
            <a:spLocks noChangeShapeType="1"/>
          </p:cNvSpPr>
          <p:nvPr/>
        </p:nvSpPr>
        <p:spPr bwMode="auto">
          <a:xfrm>
            <a:off x="2051721" y="5413775"/>
            <a:ext cx="624821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98" name="Line 54"/>
          <p:cNvSpPr>
            <a:spLocks noChangeShapeType="1"/>
          </p:cNvSpPr>
          <p:nvPr/>
        </p:nvSpPr>
        <p:spPr bwMode="auto">
          <a:xfrm>
            <a:off x="778441" y="5425115"/>
            <a:ext cx="1273279" cy="0"/>
          </a:xfrm>
          <a:prstGeom prst="line">
            <a:avLst/>
          </a:prstGeom>
          <a:noFill/>
          <a:ln w="381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400" name="Rectangle 56"/>
          <p:cNvSpPr>
            <a:spLocks noChangeArrowheads="1"/>
          </p:cNvSpPr>
          <p:nvPr/>
        </p:nvSpPr>
        <p:spPr bwMode="auto">
          <a:xfrm>
            <a:off x="7807569"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01" name="Rectangle 57"/>
          <p:cNvSpPr>
            <a:spLocks noChangeArrowheads="1"/>
          </p:cNvSpPr>
          <p:nvPr/>
        </p:nvSpPr>
        <p:spPr bwMode="auto">
          <a:xfrm>
            <a:off x="7807569"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03" name="Rectangle 59"/>
          <p:cNvSpPr>
            <a:spLocks noChangeArrowheads="1"/>
          </p:cNvSpPr>
          <p:nvPr/>
        </p:nvSpPr>
        <p:spPr bwMode="auto">
          <a:xfrm>
            <a:off x="7807569"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04" name="Rectangle 60"/>
          <p:cNvSpPr>
            <a:spLocks noChangeArrowheads="1"/>
          </p:cNvSpPr>
          <p:nvPr/>
        </p:nvSpPr>
        <p:spPr bwMode="auto">
          <a:xfrm>
            <a:off x="7807569"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05" name="Rectangle 61"/>
          <p:cNvSpPr>
            <a:spLocks noChangeArrowheads="1"/>
          </p:cNvSpPr>
          <p:nvPr/>
        </p:nvSpPr>
        <p:spPr bwMode="auto">
          <a:xfrm>
            <a:off x="7807569"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06" name="Rectangle 62"/>
          <p:cNvSpPr>
            <a:spLocks noChangeArrowheads="1"/>
          </p:cNvSpPr>
          <p:nvPr/>
        </p:nvSpPr>
        <p:spPr bwMode="auto">
          <a:xfrm>
            <a:off x="7807569"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19" name="Rectangle 75"/>
          <p:cNvSpPr>
            <a:spLocks noChangeArrowheads="1"/>
          </p:cNvSpPr>
          <p:nvPr/>
        </p:nvSpPr>
        <p:spPr bwMode="auto">
          <a:xfrm>
            <a:off x="1678541"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0" name="Rectangle 76"/>
          <p:cNvSpPr>
            <a:spLocks noChangeArrowheads="1"/>
          </p:cNvSpPr>
          <p:nvPr/>
        </p:nvSpPr>
        <p:spPr bwMode="auto">
          <a:xfrm>
            <a:off x="1678541"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2" name="Rectangle 78"/>
          <p:cNvSpPr>
            <a:spLocks noChangeArrowheads="1"/>
          </p:cNvSpPr>
          <p:nvPr/>
        </p:nvSpPr>
        <p:spPr bwMode="auto">
          <a:xfrm>
            <a:off x="2041847"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3" name="Rectangle 79"/>
          <p:cNvSpPr>
            <a:spLocks noChangeArrowheads="1"/>
          </p:cNvSpPr>
          <p:nvPr/>
        </p:nvSpPr>
        <p:spPr bwMode="auto">
          <a:xfrm>
            <a:off x="2041847"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5" name="Rectangle 81"/>
          <p:cNvSpPr>
            <a:spLocks noChangeArrowheads="1"/>
          </p:cNvSpPr>
          <p:nvPr/>
        </p:nvSpPr>
        <p:spPr bwMode="auto">
          <a:xfrm>
            <a:off x="746575"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6" name="Rectangle 82"/>
          <p:cNvSpPr>
            <a:spLocks noChangeArrowheads="1"/>
          </p:cNvSpPr>
          <p:nvPr/>
        </p:nvSpPr>
        <p:spPr bwMode="auto">
          <a:xfrm>
            <a:off x="746575"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7" name="Rectangle 83"/>
          <p:cNvSpPr>
            <a:spLocks noChangeArrowheads="1"/>
          </p:cNvSpPr>
          <p:nvPr/>
        </p:nvSpPr>
        <p:spPr bwMode="auto">
          <a:xfrm>
            <a:off x="746575"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28" name="Rectangle 84"/>
          <p:cNvSpPr>
            <a:spLocks noChangeArrowheads="1"/>
          </p:cNvSpPr>
          <p:nvPr/>
        </p:nvSpPr>
        <p:spPr bwMode="auto">
          <a:xfrm>
            <a:off x="746575"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29" name="Rectangle 85"/>
          <p:cNvSpPr>
            <a:spLocks noChangeArrowheads="1"/>
          </p:cNvSpPr>
          <p:nvPr/>
        </p:nvSpPr>
        <p:spPr bwMode="auto">
          <a:xfrm>
            <a:off x="746575"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30" name="Rectangle 86"/>
          <p:cNvSpPr>
            <a:spLocks noChangeArrowheads="1"/>
          </p:cNvSpPr>
          <p:nvPr/>
        </p:nvSpPr>
        <p:spPr bwMode="auto">
          <a:xfrm>
            <a:off x="746575"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31" name="Text Box 87"/>
          <p:cNvSpPr txBox="1">
            <a:spLocks noChangeArrowheads="1"/>
          </p:cNvSpPr>
          <p:nvPr/>
        </p:nvSpPr>
        <p:spPr bwMode="auto">
          <a:xfrm>
            <a:off x="656565"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(Client)</a:t>
            </a:r>
            <a:endParaRPr lang="en-US" sz="2200">
              <a:latin typeface="+mn-lt"/>
            </a:endParaRPr>
          </a:p>
        </p:txBody>
      </p:sp>
      <p:sp>
        <p:nvSpPr>
          <p:cNvPr id="57432" name="Text Box 88"/>
          <p:cNvSpPr txBox="1">
            <a:spLocks noChangeArrowheads="1"/>
          </p:cNvSpPr>
          <p:nvPr/>
        </p:nvSpPr>
        <p:spPr bwMode="auto">
          <a:xfrm>
            <a:off x="7722350"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(Server)</a:t>
            </a:r>
            <a:endParaRPr lang="en-US" sz="2200">
              <a:latin typeface="+mn-lt"/>
            </a:endParaRPr>
          </a:p>
        </p:txBody>
      </p:sp>
      <p:pic>
        <p:nvPicPr>
          <p:cNvPr id="2" name="Picture 1"/>
          <p:cNvPicPr>
            <a:picLocks noChangeAspect="1"/>
          </p:cNvPicPr>
          <p:nvPr/>
        </p:nvPicPr>
        <p:blipFill>
          <a:blip r:embed="rId2"/>
          <a:stretch>
            <a:fillRect/>
          </a:stretch>
        </p:blipFill>
        <p:spPr>
          <a:xfrm flipH="1">
            <a:off x="519459" y="2033845"/>
            <a:ext cx="1254399" cy="823525"/>
          </a:xfrm>
          <a:prstGeom prst="rect">
            <a:avLst/>
          </a:prstGeom>
        </p:spPr>
      </p:pic>
      <p:pic>
        <p:nvPicPr>
          <p:cNvPr id="88" name="Picture 29"/>
          <p:cNvPicPr>
            <a:picLocks noChangeArrowheads="1"/>
          </p:cNvPicPr>
          <p:nvPr/>
        </p:nvPicPr>
        <p:blipFill>
          <a:blip r:embed="rId3"/>
          <a:srcRect/>
          <a:stretch>
            <a:fillRect/>
          </a:stretch>
        </p:blipFill>
        <p:spPr bwMode="auto">
          <a:xfrm>
            <a:off x="3626895" y="2348880"/>
            <a:ext cx="315035" cy="200758"/>
          </a:xfrm>
          <a:prstGeom prst="rect">
            <a:avLst/>
          </a:prstGeom>
          <a:noFill/>
          <a:ln w="12700">
            <a:noFill/>
            <a:miter lim="800000"/>
            <a:headEnd/>
            <a:tailEnd/>
          </a:ln>
          <a:effectLst/>
        </p:spPr>
      </p:pic>
      <p:pic>
        <p:nvPicPr>
          <p:cNvPr id="91" name="Picture 29"/>
          <p:cNvPicPr>
            <a:picLocks noChangeArrowheads="1"/>
          </p:cNvPicPr>
          <p:nvPr/>
        </p:nvPicPr>
        <p:blipFill>
          <a:blip r:embed="rId3"/>
          <a:srcRect/>
          <a:stretch>
            <a:fillRect/>
          </a:stretch>
        </p:blipFill>
        <p:spPr bwMode="auto">
          <a:xfrm>
            <a:off x="4842031" y="2618910"/>
            <a:ext cx="315035" cy="200758"/>
          </a:xfrm>
          <a:prstGeom prst="rect">
            <a:avLst/>
          </a:prstGeom>
          <a:noFill/>
          <a:ln w="12700">
            <a:noFill/>
            <a:miter lim="800000"/>
            <a:headEnd/>
            <a:tailEnd/>
          </a:ln>
          <a:effectLst/>
        </p:spPr>
      </p:pic>
      <p:pic>
        <p:nvPicPr>
          <p:cNvPr id="93" name="Picture 29"/>
          <p:cNvPicPr>
            <a:picLocks noChangeArrowheads="1"/>
          </p:cNvPicPr>
          <p:nvPr/>
        </p:nvPicPr>
        <p:blipFill>
          <a:blip r:embed="rId3"/>
          <a:srcRect/>
          <a:stretch>
            <a:fillRect/>
          </a:stretch>
        </p:blipFill>
        <p:spPr bwMode="auto">
          <a:xfrm>
            <a:off x="6372201" y="2618910"/>
            <a:ext cx="315035" cy="200758"/>
          </a:xfrm>
          <a:prstGeom prst="rect">
            <a:avLst/>
          </a:prstGeom>
          <a:noFill/>
          <a:ln w="12700">
            <a:noFill/>
            <a:miter lim="800000"/>
            <a:headEnd/>
            <a:tailEnd/>
          </a:ln>
          <a:effectLst/>
        </p:spPr>
      </p:pic>
      <p:pic>
        <p:nvPicPr>
          <p:cNvPr id="94" name="Picture 29"/>
          <p:cNvPicPr>
            <a:picLocks noChangeArrowheads="1"/>
          </p:cNvPicPr>
          <p:nvPr/>
        </p:nvPicPr>
        <p:blipFill>
          <a:blip r:embed="rId3"/>
          <a:srcRect/>
          <a:stretch>
            <a:fillRect/>
          </a:stretch>
        </p:blipFill>
        <p:spPr bwMode="auto">
          <a:xfrm>
            <a:off x="6957266" y="2303875"/>
            <a:ext cx="315035" cy="200758"/>
          </a:xfrm>
          <a:prstGeom prst="rect">
            <a:avLst/>
          </a:prstGeom>
          <a:noFill/>
          <a:ln w="12700">
            <a:noFill/>
            <a:miter lim="800000"/>
            <a:headEnd/>
            <a:tailEnd/>
          </a:ln>
          <a:effectLst/>
        </p:spPr>
      </p:pic>
      <p:pic>
        <p:nvPicPr>
          <p:cNvPr id="98" name="Picture 29"/>
          <p:cNvPicPr>
            <a:picLocks noChangeArrowheads="1"/>
          </p:cNvPicPr>
          <p:nvPr/>
        </p:nvPicPr>
        <p:blipFill>
          <a:blip r:embed="rId3"/>
          <a:srcRect/>
          <a:stretch>
            <a:fillRect/>
          </a:stretch>
        </p:blipFill>
        <p:spPr bwMode="auto">
          <a:xfrm>
            <a:off x="3896927" y="2168859"/>
            <a:ext cx="244412" cy="155753"/>
          </a:xfrm>
          <a:prstGeom prst="rect">
            <a:avLst/>
          </a:prstGeom>
          <a:noFill/>
          <a:ln w="12700">
            <a:noFill/>
            <a:miter lim="800000"/>
            <a:headEnd/>
            <a:tailEnd/>
          </a:ln>
          <a:effectLst/>
        </p:spPr>
      </p:pic>
      <p:pic>
        <p:nvPicPr>
          <p:cNvPr id="99" name="Picture 29"/>
          <p:cNvPicPr>
            <a:picLocks noChangeArrowheads="1"/>
          </p:cNvPicPr>
          <p:nvPr/>
        </p:nvPicPr>
        <p:blipFill>
          <a:blip r:embed="rId3"/>
          <a:srcRect/>
          <a:stretch>
            <a:fillRect/>
          </a:stretch>
        </p:blipFill>
        <p:spPr bwMode="auto">
          <a:xfrm>
            <a:off x="4526996" y="2078850"/>
            <a:ext cx="244412" cy="155753"/>
          </a:xfrm>
          <a:prstGeom prst="rect">
            <a:avLst/>
          </a:prstGeom>
          <a:noFill/>
          <a:ln w="12700">
            <a:noFill/>
            <a:miter lim="800000"/>
            <a:headEnd/>
            <a:tailEnd/>
          </a:ln>
          <a:effectLst/>
        </p:spPr>
      </p:pic>
      <p:pic>
        <p:nvPicPr>
          <p:cNvPr id="100" name="Picture 29"/>
          <p:cNvPicPr>
            <a:picLocks noChangeArrowheads="1"/>
          </p:cNvPicPr>
          <p:nvPr/>
        </p:nvPicPr>
        <p:blipFill>
          <a:blip r:embed="rId3"/>
          <a:srcRect/>
          <a:stretch>
            <a:fillRect/>
          </a:stretch>
        </p:blipFill>
        <p:spPr bwMode="auto">
          <a:xfrm>
            <a:off x="4887036" y="2213865"/>
            <a:ext cx="244412" cy="155753"/>
          </a:xfrm>
          <a:prstGeom prst="rect">
            <a:avLst/>
          </a:prstGeom>
          <a:noFill/>
          <a:ln w="12700">
            <a:noFill/>
            <a:miter lim="800000"/>
            <a:headEnd/>
            <a:tailEnd/>
          </a:ln>
          <a:effectLst/>
        </p:spPr>
      </p:pic>
      <p:pic>
        <p:nvPicPr>
          <p:cNvPr id="101" name="Picture 29"/>
          <p:cNvPicPr>
            <a:picLocks noChangeArrowheads="1"/>
          </p:cNvPicPr>
          <p:nvPr/>
        </p:nvPicPr>
        <p:blipFill>
          <a:blip r:embed="rId3"/>
          <a:srcRect/>
          <a:stretch>
            <a:fillRect/>
          </a:stretch>
        </p:blipFill>
        <p:spPr bwMode="auto">
          <a:xfrm>
            <a:off x="5382091" y="2123855"/>
            <a:ext cx="244412" cy="155753"/>
          </a:xfrm>
          <a:prstGeom prst="rect">
            <a:avLst/>
          </a:prstGeom>
          <a:noFill/>
          <a:ln w="12700">
            <a:noFill/>
            <a:miter lim="800000"/>
            <a:headEnd/>
            <a:tailEnd/>
          </a:ln>
          <a:effectLst/>
        </p:spPr>
      </p:pic>
      <p:pic>
        <p:nvPicPr>
          <p:cNvPr id="102" name="Picture 29"/>
          <p:cNvPicPr>
            <a:picLocks noChangeArrowheads="1"/>
          </p:cNvPicPr>
          <p:nvPr/>
        </p:nvPicPr>
        <p:blipFill>
          <a:blip r:embed="rId3"/>
          <a:srcRect/>
          <a:stretch>
            <a:fillRect/>
          </a:stretch>
        </p:blipFill>
        <p:spPr bwMode="auto">
          <a:xfrm>
            <a:off x="6102171" y="2033845"/>
            <a:ext cx="244412" cy="155753"/>
          </a:xfrm>
          <a:prstGeom prst="rect">
            <a:avLst/>
          </a:prstGeom>
          <a:noFill/>
          <a:ln w="12700">
            <a:noFill/>
            <a:miter lim="800000"/>
            <a:headEnd/>
            <a:tailEnd/>
          </a:ln>
          <a:effectLst/>
        </p:spPr>
      </p:pic>
      <p:pic>
        <p:nvPicPr>
          <p:cNvPr id="103" name="Picture 29"/>
          <p:cNvPicPr>
            <a:picLocks noChangeArrowheads="1"/>
          </p:cNvPicPr>
          <p:nvPr/>
        </p:nvPicPr>
        <p:blipFill>
          <a:blip r:embed="rId3"/>
          <a:srcRect/>
          <a:stretch>
            <a:fillRect/>
          </a:stretch>
        </p:blipFill>
        <p:spPr bwMode="auto">
          <a:xfrm>
            <a:off x="6417206" y="2168860"/>
            <a:ext cx="244412" cy="155753"/>
          </a:xfrm>
          <a:prstGeom prst="rect">
            <a:avLst/>
          </a:prstGeom>
          <a:noFill/>
          <a:ln w="12700">
            <a:noFill/>
            <a:miter lim="800000"/>
            <a:headEnd/>
            <a:tailEnd/>
          </a:ln>
          <a:effectLst/>
        </p:spPr>
      </p:pic>
      <p:sp>
        <p:nvSpPr>
          <p:cNvPr id="57391" name="Rectangle 47"/>
          <p:cNvSpPr>
            <a:spLocks noChangeArrowheads="1"/>
          </p:cNvSpPr>
          <p:nvPr/>
        </p:nvSpPr>
        <p:spPr bwMode="auto">
          <a:xfrm>
            <a:off x="3986936" y="1700468"/>
            <a:ext cx="2439972"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defTabSz="762000"/>
            <a:r>
              <a:rPr lang="en-US" sz="4800" b="1">
                <a:solidFill>
                  <a:schemeClr val="accent1"/>
                </a:solidFill>
                <a:latin typeface="+mn-lt"/>
              </a:rPr>
              <a:t>Internet</a:t>
            </a:r>
          </a:p>
        </p:txBody>
      </p:sp>
      <p:pic>
        <p:nvPicPr>
          <p:cNvPr id="95" name="Picture 29"/>
          <p:cNvPicPr>
            <a:picLocks noChangeArrowheads="1"/>
          </p:cNvPicPr>
          <p:nvPr/>
        </p:nvPicPr>
        <p:blipFill>
          <a:blip r:embed="rId3"/>
          <a:srcRect/>
          <a:stretch>
            <a:fillRect/>
          </a:stretch>
        </p:blipFill>
        <p:spPr bwMode="auto">
          <a:xfrm>
            <a:off x="5787136" y="2258870"/>
            <a:ext cx="315035" cy="200758"/>
          </a:xfrm>
          <a:prstGeom prst="rect">
            <a:avLst/>
          </a:prstGeom>
          <a:noFill/>
          <a:ln w="12700">
            <a:noFill/>
            <a:miter lim="800000"/>
            <a:headEnd/>
            <a:tailEnd/>
          </a:ln>
          <a:effectLst/>
        </p:spPr>
      </p:pic>
      <p:sp>
        <p:nvSpPr>
          <p:cNvPr id="57367" name="Line 23"/>
          <p:cNvSpPr>
            <a:spLocks noChangeShapeType="1"/>
          </p:cNvSpPr>
          <p:nvPr/>
        </p:nvSpPr>
        <p:spPr bwMode="auto">
          <a:xfrm flipH="1">
            <a:off x="4428992" y="2175276"/>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96" name="Picture 29"/>
          <p:cNvPicPr>
            <a:picLocks noChangeArrowheads="1"/>
          </p:cNvPicPr>
          <p:nvPr/>
        </p:nvPicPr>
        <p:blipFill>
          <a:blip r:embed="rId3"/>
          <a:srcRect/>
          <a:stretch>
            <a:fillRect/>
          </a:stretch>
        </p:blipFill>
        <p:spPr bwMode="auto">
          <a:xfrm>
            <a:off x="4301971" y="2303875"/>
            <a:ext cx="315035" cy="200758"/>
          </a:xfrm>
          <a:prstGeom prst="rect">
            <a:avLst/>
          </a:prstGeom>
          <a:noFill/>
          <a:ln w="12700">
            <a:noFill/>
            <a:miter lim="800000"/>
            <a:headEnd/>
            <a:tailEnd/>
          </a:ln>
          <a:effectLst/>
        </p:spPr>
      </p:pic>
      <p:grpSp>
        <p:nvGrpSpPr>
          <p:cNvPr id="104" name="Group 122"/>
          <p:cNvGrpSpPr>
            <a:grpSpLocks/>
          </p:cNvGrpSpPr>
          <p:nvPr/>
        </p:nvGrpSpPr>
        <p:grpSpPr bwMode="auto">
          <a:xfrm>
            <a:off x="7947375" y="2213865"/>
            <a:ext cx="405044" cy="690958"/>
            <a:chOff x="4120" y="2308"/>
            <a:chExt cx="305" cy="415"/>
          </a:xfrm>
        </p:grpSpPr>
        <p:sp>
          <p:nvSpPr>
            <p:cNvPr id="10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0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0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08" name="Group 126"/>
            <p:cNvGrpSpPr>
              <a:grpSpLocks/>
            </p:cNvGrpSpPr>
            <p:nvPr/>
          </p:nvGrpSpPr>
          <p:grpSpPr bwMode="auto">
            <a:xfrm flipH="1">
              <a:off x="4164" y="2500"/>
              <a:ext cx="152" cy="109"/>
              <a:chOff x="3216" y="2784"/>
              <a:chExt cx="192" cy="144"/>
            </a:xfrm>
          </p:grpSpPr>
          <p:sp>
            <p:nvSpPr>
              <p:cNvPr id="11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1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1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1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0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16" name="Rectangle 75"/>
          <p:cNvSpPr>
            <a:spLocks noChangeArrowheads="1"/>
          </p:cNvSpPr>
          <p:nvPr/>
        </p:nvSpPr>
        <p:spPr bwMode="auto">
          <a:xfrm>
            <a:off x="6455678"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17" name="Rectangle 76"/>
          <p:cNvSpPr>
            <a:spLocks noChangeArrowheads="1"/>
          </p:cNvSpPr>
          <p:nvPr/>
        </p:nvSpPr>
        <p:spPr bwMode="auto">
          <a:xfrm>
            <a:off x="6455678"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18" name="Rectangle 77"/>
          <p:cNvSpPr>
            <a:spLocks noChangeArrowheads="1"/>
          </p:cNvSpPr>
          <p:nvPr/>
        </p:nvSpPr>
        <p:spPr bwMode="auto">
          <a:xfrm>
            <a:off x="6455678"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19" name="Rectangle 78"/>
          <p:cNvSpPr>
            <a:spLocks noChangeArrowheads="1"/>
          </p:cNvSpPr>
          <p:nvPr/>
        </p:nvSpPr>
        <p:spPr bwMode="auto">
          <a:xfrm>
            <a:off x="6818984"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0" name="Rectangle 79"/>
          <p:cNvSpPr>
            <a:spLocks noChangeArrowheads="1"/>
          </p:cNvSpPr>
          <p:nvPr/>
        </p:nvSpPr>
        <p:spPr bwMode="auto">
          <a:xfrm>
            <a:off x="6818984"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1" name="Rectangle 80"/>
          <p:cNvSpPr>
            <a:spLocks noChangeArrowheads="1"/>
          </p:cNvSpPr>
          <p:nvPr/>
        </p:nvSpPr>
        <p:spPr bwMode="auto">
          <a:xfrm>
            <a:off x="6818984"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2" name="Rectangle 75"/>
          <p:cNvSpPr>
            <a:spLocks noChangeArrowheads="1"/>
          </p:cNvSpPr>
          <p:nvPr/>
        </p:nvSpPr>
        <p:spPr bwMode="auto">
          <a:xfrm>
            <a:off x="5060523"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3" name="Rectangle 76"/>
          <p:cNvSpPr>
            <a:spLocks noChangeArrowheads="1"/>
          </p:cNvSpPr>
          <p:nvPr/>
        </p:nvSpPr>
        <p:spPr bwMode="auto">
          <a:xfrm>
            <a:off x="5060523"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4" name="Rectangle 77"/>
          <p:cNvSpPr>
            <a:spLocks noChangeArrowheads="1"/>
          </p:cNvSpPr>
          <p:nvPr/>
        </p:nvSpPr>
        <p:spPr bwMode="auto">
          <a:xfrm>
            <a:off x="5060523"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5" name="Rectangle 78"/>
          <p:cNvSpPr>
            <a:spLocks noChangeArrowheads="1"/>
          </p:cNvSpPr>
          <p:nvPr/>
        </p:nvSpPr>
        <p:spPr bwMode="auto">
          <a:xfrm>
            <a:off x="5423829"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6" name="Rectangle 79"/>
          <p:cNvSpPr>
            <a:spLocks noChangeArrowheads="1"/>
          </p:cNvSpPr>
          <p:nvPr/>
        </p:nvSpPr>
        <p:spPr bwMode="auto">
          <a:xfrm>
            <a:off x="5423829"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7" name="Rectangle 80"/>
          <p:cNvSpPr>
            <a:spLocks noChangeArrowheads="1"/>
          </p:cNvSpPr>
          <p:nvPr/>
        </p:nvSpPr>
        <p:spPr bwMode="auto">
          <a:xfrm>
            <a:off x="5423829"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8" name="Rectangle 75"/>
          <p:cNvSpPr>
            <a:spLocks noChangeArrowheads="1"/>
          </p:cNvSpPr>
          <p:nvPr/>
        </p:nvSpPr>
        <p:spPr bwMode="auto">
          <a:xfrm>
            <a:off x="3761910"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9" name="Rectangle 76"/>
          <p:cNvSpPr>
            <a:spLocks noChangeArrowheads="1"/>
          </p:cNvSpPr>
          <p:nvPr/>
        </p:nvSpPr>
        <p:spPr bwMode="auto">
          <a:xfrm>
            <a:off x="3761910"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0" name="Rectangle 77"/>
          <p:cNvSpPr>
            <a:spLocks noChangeArrowheads="1"/>
          </p:cNvSpPr>
          <p:nvPr/>
        </p:nvSpPr>
        <p:spPr bwMode="auto">
          <a:xfrm>
            <a:off x="3761910"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31" name="Rectangle 78"/>
          <p:cNvSpPr>
            <a:spLocks noChangeArrowheads="1"/>
          </p:cNvSpPr>
          <p:nvPr/>
        </p:nvSpPr>
        <p:spPr bwMode="auto">
          <a:xfrm>
            <a:off x="4125216"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32" name="Rectangle 79"/>
          <p:cNvSpPr>
            <a:spLocks noChangeArrowheads="1"/>
          </p:cNvSpPr>
          <p:nvPr/>
        </p:nvSpPr>
        <p:spPr bwMode="auto">
          <a:xfrm>
            <a:off x="4125216"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3" name="Rectangle 80"/>
          <p:cNvSpPr>
            <a:spLocks noChangeArrowheads="1"/>
          </p:cNvSpPr>
          <p:nvPr/>
        </p:nvSpPr>
        <p:spPr bwMode="auto">
          <a:xfrm>
            <a:off x="4125216"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pic>
        <p:nvPicPr>
          <p:cNvPr id="147" name="Picture 372" descr="switch"/>
          <p:cNvPicPr>
            <a:picLocks noChangeAspect="1" noChangeArrowheads="1"/>
          </p:cNvPicPr>
          <p:nvPr/>
        </p:nvPicPr>
        <p:blipFill>
          <a:blip r:embed="rId4"/>
          <a:srcRect/>
          <a:stretch>
            <a:fillRect/>
          </a:stretch>
        </p:blipFill>
        <p:spPr bwMode="auto">
          <a:xfrm>
            <a:off x="2996825" y="2483895"/>
            <a:ext cx="292468" cy="146695"/>
          </a:xfrm>
          <a:prstGeom prst="rect">
            <a:avLst/>
          </a:prstGeom>
          <a:noFill/>
        </p:spPr>
      </p:pic>
      <p:sp>
        <p:nvSpPr>
          <p:cNvPr id="148" name="Rectangle 75"/>
          <p:cNvSpPr>
            <a:spLocks noChangeArrowheads="1"/>
          </p:cNvSpPr>
          <p:nvPr/>
        </p:nvSpPr>
        <p:spPr bwMode="auto">
          <a:xfrm>
            <a:off x="2726795"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49" name="Rectangle 76"/>
          <p:cNvSpPr>
            <a:spLocks noChangeArrowheads="1"/>
          </p:cNvSpPr>
          <p:nvPr/>
        </p:nvSpPr>
        <p:spPr bwMode="auto">
          <a:xfrm>
            <a:off x="2726795"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0" name="Rectangle 78"/>
          <p:cNvSpPr>
            <a:spLocks noChangeArrowheads="1"/>
          </p:cNvSpPr>
          <p:nvPr/>
        </p:nvSpPr>
        <p:spPr bwMode="auto">
          <a:xfrm>
            <a:off x="3090101"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51" name="Rectangle 79"/>
          <p:cNvSpPr>
            <a:spLocks noChangeArrowheads="1"/>
          </p:cNvSpPr>
          <p:nvPr/>
        </p:nvSpPr>
        <p:spPr bwMode="auto">
          <a:xfrm>
            <a:off x="3090101"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2" name="Freeform 8"/>
          <p:cNvSpPr>
            <a:spLocks/>
          </p:cNvSpPr>
          <p:nvPr/>
        </p:nvSpPr>
        <p:spPr bwMode="auto">
          <a:xfrm>
            <a:off x="2411760" y="2596231"/>
            <a:ext cx="582379" cy="315034"/>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 name="Freeform 8"/>
          <p:cNvSpPr>
            <a:spLocks/>
          </p:cNvSpPr>
          <p:nvPr/>
        </p:nvSpPr>
        <p:spPr bwMode="auto">
          <a:xfrm flipV="1">
            <a:off x="2411760" y="2450230"/>
            <a:ext cx="582379" cy="9001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4" name="Picture 3"/>
          <p:cNvPicPr>
            <a:picLocks noChangeAspect="1"/>
          </p:cNvPicPr>
          <p:nvPr/>
        </p:nvPicPr>
        <p:blipFill>
          <a:blip r:embed="rId5"/>
          <a:stretch>
            <a:fillRect/>
          </a:stretch>
        </p:blipFill>
        <p:spPr>
          <a:xfrm flipH="1">
            <a:off x="2141730" y="2258870"/>
            <a:ext cx="360040" cy="330243"/>
          </a:xfrm>
          <a:prstGeom prst="rect">
            <a:avLst/>
          </a:prstGeom>
        </p:spPr>
      </p:pic>
      <p:pic>
        <p:nvPicPr>
          <p:cNvPr id="146" name="Picture 145"/>
          <p:cNvPicPr>
            <a:picLocks noChangeAspect="1"/>
          </p:cNvPicPr>
          <p:nvPr/>
        </p:nvPicPr>
        <p:blipFill>
          <a:blip r:embed="rId5"/>
          <a:stretch>
            <a:fillRect/>
          </a:stretch>
        </p:blipFill>
        <p:spPr>
          <a:xfrm flipH="1">
            <a:off x="2096725" y="2618910"/>
            <a:ext cx="483906" cy="443858"/>
          </a:xfrm>
          <a:prstGeom prst="rect">
            <a:avLst/>
          </a:prstGeom>
        </p:spPr>
      </p:pic>
      <p:grpSp>
        <p:nvGrpSpPr>
          <p:cNvPr id="3" name="Group 2"/>
          <p:cNvGrpSpPr/>
          <p:nvPr/>
        </p:nvGrpSpPr>
        <p:grpSpPr>
          <a:xfrm>
            <a:off x="701570" y="4959170"/>
            <a:ext cx="3420380" cy="909392"/>
            <a:chOff x="701570" y="4959170"/>
            <a:chExt cx="3420380" cy="909392"/>
          </a:xfrm>
        </p:grpSpPr>
        <p:sp>
          <p:nvSpPr>
            <p:cNvPr id="5" name="Rounded Rectangle 4"/>
            <p:cNvSpPr/>
            <p:nvPr/>
          </p:nvSpPr>
          <p:spPr bwMode="auto">
            <a:xfrm>
              <a:off x="701570" y="4959170"/>
              <a:ext cx="3420380" cy="585065"/>
            </a:xfrm>
            <a:prstGeom prst="roundRect">
              <a:avLst/>
            </a:prstGeom>
            <a:noFill/>
            <a:ln w="38100" cap="flat" cmpd="sng" algn="ctr">
              <a:solidFill>
                <a:schemeClr val="accent2"/>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TextBox 5"/>
            <p:cNvSpPr txBox="1"/>
            <p:nvPr/>
          </p:nvSpPr>
          <p:spPr>
            <a:xfrm>
              <a:off x="1421650" y="5499230"/>
              <a:ext cx="2083060" cy="369332"/>
            </a:xfrm>
            <a:prstGeom prst="rect">
              <a:avLst/>
            </a:prstGeom>
            <a:noFill/>
          </p:spPr>
          <p:txBody>
            <a:bodyPr wrap="none" rtlCol="0">
              <a:spAutoFit/>
            </a:bodyPr>
            <a:lstStyle/>
            <a:p>
              <a:r>
                <a:rPr lang="en-US" sz="1800" dirty="0" smtClean="0">
                  <a:solidFill>
                    <a:schemeClr val="accent2"/>
                  </a:solidFill>
                  <a:latin typeface="+mn-lt"/>
                </a:rPr>
                <a:t>OmniRAN Domain</a:t>
              </a:r>
            </a:p>
          </p:txBody>
        </p:sp>
      </p:grpSp>
      <p:sp>
        <p:nvSpPr>
          <p:cNvPr id="7" name="TextBox 6"/>
          <p:cNvSpPr txBox="1"/>
          <p:nvPr/>
        </p:nvSpPr>
        <p:spPr>
          <a:xfrm>
            <a:off x="746575" y="5724255"/>
            <a:ext cx="398441" cy="276999"/>
          </a:xfrm>
          <a:prstGeom prst="rect">
            <a:avLst/>
          </a:prstGeom>
          <a:noFill/>
        </p:spPr>
        <p:txBody>
          <a:bodyPr wrap="none" rtlCol="0">
            <a:spAutoFit/>
          </a:bodyPr>
          <a:lstStyle/>
          <a:p>
            <a:r>
              <a:rPr lang="en-US" dirty="0">
                <a:latin typeface="+mn-lt"/>
              </a:rPr>
              <a:t>UE</a:t>
            </a:r>
            <a:endParaRPr lang="en-US" dirty="0" smtClean="0">
              <a:latin typeface="+mn-lt"/>
            </a:endParaRPr>
          </a:p>
        </p:txBody>
      </p:sp>
      <p:sp>
        <p:nvSpPr>
          <p:cNvPr id="157" name="TextBox 156"/>
          <p:cNvSpPr txBox="1"/>
          <p:nvPr/>
        </p:nvSpPr>
        <p:spPr>
          <a:xfrm>
            <a:off x="3784363" y="5589240"/>
            <a:ext cx="697627" cy="461665"/>
          </a:xfrm>
          <a:prstGeom prst="rect">
            <a:avLst/>
          </a:prstGeom>
          <a:noFill/>
        </p:spPr>
        <p:txBody>
          <a:bodyPr wrap="none" rtlCol="0">
            <a:spAutoFit/>
          </a:bodyPr>
          <a:lstStyle/>
          <a:p>
            <a:pPr algn="ctr"/>
            <a:r>
              <a:rPr lang="en-US" dirty="0" smtClean="0">
                <a:latin typeface="+mn-lt"/>
              </a:rPr>
              <a:t>Access</a:t>
            </a:r>
            <a:br>
              <a:rPr lang="en-US" dirty="0" smtClean="0">
                <a:latin typeface="+mn-lt"/>
              </a:rPr>
            </a:br>
            <a:r>
              <a:rPr lang="en-US" dirty="0" smtClean="0">
                <a:latin typeface="+mn-lt"/>
              </a:rPr>
              <a:t>Router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p:cNvSpPr/>
          <p:nvPr/>
        </p:nvSpPr>
        <p:spPr bwMode="auto">
          <a:xfrm>
            <a:off x="656565" y="3068929"/>
            <a:ext cx="7875876" cy="1080151"/>
          </a:xfrm>
          <a:prstGeom prst="rect">
            <a:avLst/>
          </a:prstGeom>
          <a:solidFill>
            <a:schemeClr val="accent1">
              <a:lumMod val="40000"/>
              <a:lumOff val="6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n-lt"/>
              </a:rPr>
              <a:t>S</a:t>
            </a:r>
            <a:r>
              <a:rPr kumimoji="0" lang="en-US" sz="1200" b="0" i="0" u="none" strike="noStrike" cap="none" normalizeH="0" baseline="0" dirty="0" smtClean="0">
                <a:ln>
                  <a:noFill/>
                </a:ln>
                <a:solidFill>
                  <a:schemeClr val="tx1"/>
                </a:solidFill>
                <a:effectLst/>
                <a:latin typeface="+mn-lt"/>
              </a:rPr>
              <a:t>cope of IEEE 802</a:t>
            </a:r>
            <a:endParaRPr kumimoji="0" lang="en-US" sz="1200" b="0" i="0" u="none" strike="noStrike" cap="none" normalizeH="0" baseline="0" dirty="0">
              <a:ln>
                <a:noFill/>
              </a:ln>
              <a:solidFill>
                <a:schemeClr val="tx1"/>
              </a:solidFill>
              <a:effectLst/>
              <a:latin typeface="+mn-lt"/>
            </a:endParaRPr>
          </a:p>
        </p:txBody>
      </p:sp>
      <p:sp>
        <p:nvSpPr>
          <p:cNvPr id="9" name="Rectangle 8"/>
          <p:cNvSpPr/>
          <p:nvPr/>
        </p:nvSpPr>
        <p:spPr bwMode="auto">
          <a:xfrm>
            <a:off x="2231742" y="3068960"/>
            <a:ext cx="5850650" cy="855095"/>
          </a:xfrm>
          <a:prstGeom prst="rect">
            <a:avLst/>
          </a:prstGeom>
          <a:solidFill>
            <a:srgbClr val="B7DEE8"/>
          </a:solidFill>
          <a:ln w="12700" cap="flat" cmpd="sng" algn="ctr">
            <a:solidFill>
              <a:schemeClr val="accent5"/>
            </a:solidFill>
            <a:prstDash val="solid"/>
            <a:round/>
            <a:headEnd type="none" w="sm" len="sm"/>
            <a:tailEnd type="none" w="sm" len="sm"/>
          </a:ln>
          <a:effectLst/>
        </p:spPr>
        <p:txBody>
          <a:bodyPr vert="horz" wrap="square" lIns="91440" tIns="45720" rIns="9144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a:latin typeface="+mn-lt"/>
              </a:rPr>
              <a:t>Access Network</a:t>
            </a:r>
            <a:endParaRPr kumimoji="0" lang="en-US" sz="1200" b="1" u="none" strike="noStrike" cap="none" normalizeH="0" baseline="0">
              <a:ln>
                <a:noFill/>
              </a:ln>
              <a:solidFill>
                <a:schemeClr val="tx1"/>
              </a:solidFill>
              <a:effectLst/>
              <a:latin typeface="+mn-lt"/>
            </a:endParaRPr>
          </a:p>
        </p:txBody>
      </p:sp>
      <p:sp>
        <p:nvSpPr>
          <p:cNvPr id="37" name="Rectangle 36"/>
          <p:cNvSpPr/>
          <p:nvPr/>
        </p:nvSpPr>
        <p:spPr bwMode="auto">
          <a:xfrm>
            <a:off x="701572" y="3616364"/>
            <a:ext cx="2340259" cy="9001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8" name="Rectangle 37"/>
          <p:cNvSpPr/>
          <p:nvPr/>
        </p:nvSpPr>
        <p:spPr bwMode="auto">
          <a:xfrm>
            <a:off x="3131841" y="3616364"/>
            <a:ext cx="243027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9" name="Rectangle 38"/>
          <p:cNvSpPr/>
          <p:nvPr/>
        </p:nvSpPr>
        <p:spPr bwMode="auto">
          <a:xfrm>
            <a:off x="5697126" y="3616364"/>
            <a:ext cx="234026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Scope</a:t>
            </a:r>
            <a:r>
              <a:rPr lang="en-US" dirty="0" smtClean="0"/>
              <a:t> of OmniRAN P802.1CF mapped to the IEEE 802 Reference Model</a:t>
            </a:r>
            <a:endParaRPr lang="en-US" dirty="0"/>
          </a:p>
        </p:txBody>
      </p:sp>
      <p:sp>
        <p:nvSpPr>
          <p:cNvPr id="140" name="Content Placeholder 139"/>
          <p:cNvSpPr>
            <a:spLocks noGrp="1"/>
          </p:cNvSpPr>
          <p:nvPr>
            <p:ph idx="1"/>
          </p:nvPr>
        </p:nvSpPr>
        <p:spPr>
          <a:xfrm>
            <a:off x="457200" y="4374105"/>
            <a:ext cx="8229600" cy="2115235"/>
          </a:xfrm>
        </p:spPr>
        <p:txBody>
          <a:bodyPr>
            <a:normAutofit fontScale="47500" lnSpcReduction="20000"/>
          </a:bodyPr>
          <a:lstStyle/>
          <a:p>
            <a:pPr>
              <a:lnSpc>
                <a:spcPct val="120000"/>
              </a:lnSpc>
            </a:pPr>
            <a:r>
              <a:rPr lang="en-US" dirty="0" smtClean="0"/>
              <a:t>P802.1CF will define an abstraction of an access network based on IEEE 802 technologies</a:t>
            </a:r>
          </a:p>
          <a:p>
            <a:pPr lvl="1">
              <a:lnSpc>
                <a:spcPct val="120000"/>
              </a:lnSpc>
            </a:pPr>
            <a:r>
              <a:rPr lang="en-US" dirty="0" smtClean="0"/>
              <a:t>The access network provides the link between a station (IP host) and the first hop router</a:t>
            </a:r>
          </a:p>
          <a:p>
            <a:pPr>
              <a:lnSpc>
                <a:spcPct val="120000"/>
              </a:lnSpc>
            </a:pPr>
            <a:r>
              <a:rPr lang="en-US" dirty="0"/>
              <a:t>The abstraction leads to very few generic interfaces for all kind of implementations</a:t>
            </a:r>
            <a:endParaRPr lang="en-US" dirty="0" smtClean="0"/>
          </a:p>
          <a:p>
            <a:pPr lvl="1">
              <a:lnSpc>
                <a:spcPct val="120000"/>
              </a:lnSpc>
            </a:pPr>
            <a:r>
              <a:rPr lang="en-US" dirty="0"/>
              <a:t>R1 </a:t>
            </a:r>
            <a:r>
              <a:rPr lang="en-US" dirty="0" smtClean="0"/>
              <a:t>represents the PHY and MAC layer functions between terminal and base station, which are completely covered by the IEEE 802 specifications</a:t>
            </a:r>
          </a:p>
          <a:p>
            <a:pPr lvl="1">
              <a:lnSpc>
                <a:spcPct val="120000"/>
              </a:lnSpc>
            </a:pPr>
            <a:r>
              <a:rPr lang="en-US" dirty="0" smtClean="0"/>
              <a:t>R2 represents a control interface between terminal and central control entity, e.g. for authentication</a:t>
            </a:r>
          </a:p>
          <a:p>
            <a:pPr lvl="1">
              <a:lnSpc>
                <a:spcPct val="120000"/>
              </a:lnSpc>
            </a:pPr>
            <a:r>
              <a:rPr lang="en-US" dirty="0" smtClean="0"/>
              <a:t>R3 represents a control interface between the access network and a central control entity and the</a:t>
            </a:r>
            <a:r>
              <a:rPr lang="en-US" dirty="0"/>
              <a:t> data path interface towards the first hop router, which is defined by the IEEE 802 Data Link SAP.</a:t>
            </a:r>
          </a:p>
        </p:txBody>
      </p:sp>
      <p:sp>
        <p:nvSpPr>
          <p:cNvPr id="3" name="Rectangle 2"/>
          <p:cNvSpPr/>
          <p:nvPr/>
        </p:nvSpPr>
        <p:spPr bwMode="auto">
          <a:xfrm>
            <a:off x="65656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4" name="Rectangle 3"/>
          <p:cNvSpPr/>
          <p:nvPr/>
        </p:nvSpPr>
        <p:spPr bwMode="auto">
          <a:xfrm>
            <a:off x="65656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5" name="Rectangle 4"/>
          <p:cNvSpPr/>
          <p:nvPr/>
        </p:nvSpPr>
        <p:spPr bwMode="auto">
          <a:xfrm>
            <a:off x="656567"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sp>
        <p:nvSpPr>
          <p:cNvPr id="12" name="Rectangle 11"/>
          <p:cNvSpPr/>
          <p:nvPr/>
        </p:nvSpPr>
        <p:spPr bwMode="auto">
          <a:xfrm>
            <a:off x="722729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722729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0" name="Rectangle 19"/>
          <p:cNvSpPr/>
          <p:nvPr/>
        </p:nvSpPr>
        <p:spPr bwMode="auto">
          <a:xfrm>
            <a:off x="560711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1" name="Rectangle 20"/>
          <p:cNvSpPr/>
          <p:nvPr/>
        </p:nvSpPr>
        <p:spPr bwMode="auto">
          <a:xfrm>
            <a:off x="560711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7" name="Rectangle 26"/>
          <p:cNvSpPr/>
          <p:nvPr/>
        </p:nvSpPr>
        <p:spPr bwMode="auto">
          <a:xfrm>
            <a:off x="475202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8" name="Rectangle 27"/>
          <p:cNvSpPr/>
          <p:nvPr/>
        </p:nvSpPr>
        <p:spPr bwMode="auto">
          <a:xfrm>
            <a:off x="475202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9" name="Isosceles Triangle 28"/>
          <p:cNvSpPr/>
          <p:nvPr/>
        </p:nvSpPr>
        <p:spPr bwMode="auto">
          <a:xfrm flipV="1">
            <a:off x="475202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0" name="Rectangle 29"/>
          <p:cNvSpPr/>
          <p:nvPr/>
        </p:nvSpPr>
        <p:spPr bwMode="auto">
          <a:xfrm>
            <a:off x="308683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1" name="Rectangle 30"/>
          <p:cNvSpPr/>
          <p:nvPr/>
        </p:nvSpPr>
        <p:spPr bwMode="auto">
          <a:xfrm>
            <a:off x="308683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2" name="Rectangle 31"/>
          <p:cNvSpPr/>
          <p:nvPr/>
        </p:nvSpPr>
        <p:spPr bwMode="auto">
          <a:xfrm>
            <a:off x="223174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3" name="Rectangle 32"/>
          <p:cNvSpPr/>
          <p:nvPr/>
        </p:nvSpPr>
        <p:spPr bwMode="auto">
          <a:xfrm>
            <a:off x="223174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4" name="Isosceles Triangle 33"/>
          <p:cNvSpPr/>
          <p:nvPr/>
        </p:nvSpPr>
        <p:spPr bwMode="auto">
          <a:xfrm flipV="1">
            <a:off x="223174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pic>
        <p:nvPicPr>
          <p:cNvPr id="68" name="Picture 67" descr="MC900439836.PNG"/>
          <p:cNvPicPr>
            <a:picLocks noChangeAspect="1"/>
          </p:cNvPicPr>
          <p:nvPr/>
        </p:nvPicPr>
        <p:blipFill>
          <a:blip r:embed="rId2"/>
          <a:stretch>
            <a:fillRect/>
          </a:stretch>
        </p:blipFill>
        <p:spPr>
          <a:xfrm>
            <a:off x="791581" y="2221209"/>
            <a:ext cx="533400" cy="533400"/>
          </a:xfrm>
          <a:prstGeom prst="rect">
            <a:avLst/>
          </a:prstGeom>
        </p:spPr>
      </p:pic>
      <p:sp>
        <p:nvSpPr>
          <p:cNvPr id="102" name="Rectangle 101"/>
          <p:cNvSpPr/>
          <p:nvPr/>
        </p:nvSpPr>
        <p:spPr bwMode="auto">
          <a:xfrm>
            <a:off x="272679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4" name="Rectangle 103"/>
          <p:cNvSpPr/>
          <p:nvPr/>
        </p:nvSpPr>
        <p:spPr bwMode="auto">
          <a:xfrm>
            <a:off x="524707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5" name="Rectangle 104"/>
          <p:cNvSpPr/>
          <p:nvPr/>
        </p:nvSpPr>
        <p:spPr bwMode="auto">
          <a:xfrm>
            <a:off x="7227296"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latin typeface="+mn-lt"/>
              </a:rPr>
              <a:t>Control Entity</a:t>
            </a:r>
            <a:endParaRPr kumimoji="0" lang="en-US" sz="900" b="0" i="0" u="none" strike="noStrike" cap="none" normalizeH="0" baseline="0" dirty="0">
              <a:ln>
                <a:noFill/>
              </a:ln>
              <a:solidFill>
                <a:schemeClr val="tx1"/>
              </a:solidFill>
              <a:effectLst/>
              <a:latin typeface="+mn-lt"/>
            </a:endParaRPr>
          </a:p>
        </p:txBody>
      </p:sp>
      <p:pic>
        <p:nvPicPr>
          <p:cNvPr id="82" name="Picture 29"/>
          <p:cNvPicPr>
            <a:picLocks noChangeArrowheads="1"/>
          </p:cNvPicPr>
          <p:nvPr/>
        </p:nvPicPr>
        <p:blipFill>
          <a:blip r:embed="rId3"/>
          <a:srcRect/>
          <a:stretch>
            <a:fillRect/>
          </a:stretch>
        </p:blipFill>
        <p:spPr bwMode="auto">
          <a:xfrm>
            <a:off x="7452321" y="2765919"/>
            <a:ext cx="405045" cy="258117"/>
          </a:xfrm>
          <a:prstGeom prst="rect">
            <a:avLst/>
          </a:prstGeom>
          <a:noFill/>
          <a:ln w="12700">
            <a:noFill/>
            <a:miter lim="800000"/>
            <a:headEnd/>
            <a:tailEnd/>
          </a:ln>
          <a:effectLst/>
        </p:spPr>
      </p:pic>
      <p:grpSp>
        <p:nvGrpSpPr>
          <p:cNvPr id="6" name="Group 122"/>
          <p:cNvGrpSpPr>
            <a:grpSpLocks/>
          </p:cNvGrpSpPr>
          <p:nvPr/>
        </p:nvGrpSpPr>
        <p:grpSpPr bwMode="auto">
          <a:xfrm>
            <a:off x="7767355" y="2123855"/>
            <a:ext cx="190728" cy="325360"/>
            <a:chOff x="4120" y="2308"/>
            <a:chExt cx="305" cy="415"/>
          </a:xfrm>
        </p:grpSpPr>
        <p:sp>
          <p:nvSpPr>
            <p:cNvPr id="7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8" name="Group 126"/>
            <p:cNvGrpSpPr>
              <a:grpSpLocks/>
            </p:cNvGrpSpPr>
            <p:nvPr/>
          </p:nvGrpSpPr>
          <p:grpSpPr bwMode="auto">
            <a:xfrm flipH="1">
              <a:off x="4164" y="2500"/>
              <a:ext cx="152" cy="109"/>
              <a:chOff x="3216" y="2784"/>
              <a:chExt cx="192" cy="144"/>
            </a:xfrm>
          </p:grpSpPr>
          <p:sp>
            <p:nvSpPr>
              <p:cNvPr id="7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69" name="AutoShape 22"/>
          <p:cNvSpPr>
            <a:spLocks noChangeArrowheads="1"/>
          </p:cNvSpPr>
          <p:nvPr/>
        </p:nvSpPr>
        <p:spPr bwMode="auto">
          <a:xfrm>
            <a:off x="7317305" y="2123855"/>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114" name="Straight Arrow Connector 113"/>
          <p:cNvCxnSpPr/>
          <p:nvPr/>
        </p:nvCxnSpPr>
        <p:spPr bwMode="auto">
          <a:xfrm>
            <a:off x="551710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6" name="Straight Arrow Connector 115"/>
          <p:cNvCxnSpPr/>
          <p:nvPr/>
        </p:nvCxnSpPr>
        <p:spPr bwMode="auto">
          <a:xfrm>
            <a:off x="569712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7" name="Straight Arrow Connector 116"/>
          <p:cNvCxnSpPr/>
          <p:nvPr/>
        </p:nvCxnSpPr>
        <p:spPr bwMode="auto">
          <a:xfrm>
            <a:off x="3041831" y="2978920"/>
            <a:ext cx="0" cy="46800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8" name="Straight Arrow Connector 117"/>
          <p:cNvCxnSpPr/>
          <p:nvPr/>
        </p:nvCxnSpPr>
        <p:spPr bwMode="auto">
          <a:xfrm>
            <a:off x="313184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136" name="Freeform 135"/>
          <p:cNvSpPr/>
          <p:nvPr/>
        </p:nvSpPr>
        <p:spPr bwMode="auto">
          <a:xfrm>
            <a:off x="1403752" y="2978951"/>
            <a:ext cx="1413054" cy="144511"/>
          </a:xfrm>
          <a:custGeom>
            <a:avLst/>
            <a:gdLst>
              <a:gd name="connsiteX0" fmla="*/ 0 w 1395413"/>
              <a:gd name="connsiteY0" fmla="*/ 133350 h 138112"/>
              <a:gd name="connsiteX1" fmla="*/ 1395413 w 1395413"/>
              <a:gd name="connsiteY1" fmla="*/ 138112 h 138112"/>
              <a:gd name="connsiteX2" fmla="*/ 1395413 w 1395413"/>
              <a:gd name="connsiteY2" fmla="*/ 0 h 138112"/>
            </a:gdLst>
            <a:ahLst/>
            <a:cxnLst>
              <a:cxn ang="0">
                <a:pos x="connsiteX0" y="connsiteY0"/>
              </a:cxn>
              <a:cxn ang="0">
                <a:pos x="connsiteX1" y="connsiteY1"/>
              </a:cxn>
              <a:cxn ang="0">
                <a:pos x="connsiteX2" y="connsiteY2"/>
              </a:cxn>
            </a:cxnLst>
            <a:rect l="l" t="t" r="r" b="b"/>
            <a:pathLst>
              <a:path w="1395413" h="138112">
                <a:moveTo>
                  <a:pt x="0" y="133350"/>
                </a:moveTo>
                <a:lnTo>
                  <a:pt x="1395413" y="138112"/>
                </a:lnTo>
                <a:lnTo>
                  <a:pt x="1395413" y="0"/>
                </a:lnTo>
              </a:path>
            </a:pathLst>
          </a:custGeom>
          <a:noFill/>
          <a:ln w="12700" cap="flat" cmpd="sng" algn="ctr">
            <a:solidFill>
              <a:srgbClr val="FF0000"/>
            </a:solidFill>
            <a:prstDash val="dash"/>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5" name="Left-Right Arrow 54"/>
          <p:cNvSpPr/>
          <p:nvPr/>
        </p:nvSpPr>
        <p:spPr bwMode="auto">
          <a:xfrm>
            <a:off x="1511661" y="3213472"/>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mn-lt"/>
              </a:rPr>
              <a:t>R1</a:t>
            </a:r>
            <a:endParaRPr kumimoji="0" lang="en-US" sz="1000" b="1" i="0" u="none" strike="noStrike" cap="none" normalizeH="0" baseline="0" dirty="0">
              <a:ln>
                <a:noFill/>
              </a:ln>
              <a:solidFill>
                <a:schemeClr val="bg1"/>
              </a:solidFill>
              <a:effectLst/>
              <a:latin typeface="+mn-lt"/>
            </a:endParaRPr>
          </a:p>
        </p:txBody>
      </p:sp>
      <p:cxnSp>
        <p:nvCxnSpPr>
          <p:cNvPr id="58" name="Straight Arrow Connector 57"/>
          <p:cNvCxnSpPr>
            <a:endCxn id="29" idx="0"/>
          </p:cNvCxnSpPr>
          <p:nvPr/>
        </p:nvCxnSpPr>
        <p:spPr bwMode="auto">
          <a:xfrm flipH="1">
            <a:off x="5599746" y="2978921"/>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1" name="Straight Arrow Connector 60"/>
          <p:cNvCxnSpPr/>
          <p:nvPr/>
        </p:nvCxnSpPr>
        <p:spPr bwMode="auto">
          <a:xfrm>
            <a:off x="295182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3" name="Straight Arrow Connector 62"/>
          <p:cNvCxnSpPr/>
          <p:nvPr/>
        </p:nvCxnSpPr>
        <p:spPr bwMode="auto">
          <a:xfrm>
            <a:off x="3221851" y="2978921"/>
            <a:ext cx="0" cy="18002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7" name="Freeform 6"/>
          <p:cNvSpPr/>
          <p:nvPr/>
        </p:nvSpPr>
        <p:spPr>
          <a:xfrm>
            <a:off x="3445393" y="2267508"/>
            <a:ext cx="3798592"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9" name="Freeform 58"/>
          <p:cNvSpPr/>
          <p:nvPr/>
        </p:nvSpPr>
        <p:spPr>
          <a:xfrm>
            <a:off x="5966976" y="2259036"/>
            <a:ext cx="1260000"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0" name="Oval 9"/>
          <p:cNvSpPr/>
          <p:nvPr/>
        </p:nvSpPr>
        <p:spPr bwMode="auto">
          <a:xfrm>
            <a:off x="7610444" y="3023956"/>
            <a:ext cx="90010" cy="90010"/>
          </a:xfrm>
          <a:prstGeom prst="ellips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TextBox 10"/>
          <p:cNvSpPr txBox="1"/>
          <p:nvPr/>
        </p:nvSpPr>
        <p:spPr>
          <a:xfrm>
            <a:off x="701570" y="1583795"/>
            <a:ext cx="766180" cy="276999"/>
          </a:xfrm>
          <a:prstGeom prst="rect">
            <a:avLst/>
          </a:prstGeom>
          <a:noFill/>
        </p:spPr>
        <p:txBody>
          <a:bodyPr wrap="none" rtlCol="0">
            <a:spAutoFit/>
          </a:bodyPr>
          <a:lstStyle/>
          <a:p>
            <a:r>
              <a:rPr lang="en-US" dirty="0">
                <a:latin typeface="+mn-lt"/>
              </a:rPr>
              <a:t>Terminal</a:t>
            </a:r>
            <a:endParaRPr lang="en-US" dirty="0" smtClean="0">
              <a:latin typeface="+mn-lt"/>
            </a:endParaRPr>
          </a:p>
        </p:txBody>
      </p:sp>
      <p:sp>
        <p:nvSpPr>
          <p:cNvPr id="60" name="TextBox 59"/>
          <p:cNvSpPr txBox="1"/>
          <p:nvPr/>
        </p:nvSpPr>
        <p:spPr>
          <a:xfrm>
            <a:off x="8037385" y="2303875"/>
            <a:ext cx="629274" cy="276999"/>
          </a:xfrm>
          <a:prstGeom prst="rect">
            <a:avLst/>
          </a:prstGeom>
          <a:noFill/>
        </p:spPr>
        <p:txBody>
          <a:bodyPr wrap="none" rtlCol="0">
            <a:spAutoFit/>
          </a:bodyPr>
          <a:lstStyle/>
          <a:p>
            <a:r>
              <a:rPr lang="en-US" dirty="0">
                <a:latin typeface="+mn-lt"/>
              </a:rPr>
              <a:t>CORE</a:t>
            </a:r>
            <a:endParaRPr lang="en-US" dirty="0" smtClean="0">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bwMode="auto">
          <a:xfrm>
            <a:off x="476546" y="1448780"/>
            <a:ext cx="3735414" cy="2880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 name="Title 1"/>
          <p:cNvSpPr>
            <a:spLocks noGrp="1"/>
          </p:cNvSpPr>
          <p:nvPr>
            <p:ph type="title"/>
          </p:nvPr>
        </p:nvSpPr>
        <p:spPr/>
        <p:txBody>
          <a:bodyPr/>
          <a:lstStyle/>
          <a:p>
            <a:r>
              <a:rPr lang="en-US"/>
              <a:t> SDN is part of OmniRAN</a:t>
            </a:r>
          </a:p>
        </p:txBody>
      </p:sp>
      <p:sp>
        <p:nvSpPr>
          <p:cNvPr id="3" name="Content Placeholder 2"/>
          <p:cNvSpPr>
            <a:spLocks noGrp="1"/>
          </p:cNvSpPr>
          <p:nvPr>
            <p:ph idx="1"/>
          </p:nvPr>
        </p:nvSpPr>
        <p:spPr>
          <a:xfrm>
            <a:off x="457200" y="4464115"/>
            <a:ext cx="8229600" cy="1662048"/>
          </a:xfrm>
        </p:spPr>
        <p:txBody>
          <a:bodyPr>
            <a:normAutofit fontScale="55000" lnSpcReduction="20000"/>
          </a:bodyPr>
          <a:lstStyle/>
          <a:p>
            <a:r>
              <a:rPr lang="en-US"/>
              <a:t>SDN is based on the same architectural model as used by OmniRAN to describe the access infrastructure within the scope of IEEE 802</a:t>
            </a:r>
          </a:p>
          <a:p>
            <a:r>
              <a:rPr lang="en-US"/>
              <a:t>Effectively access networks enabling dynamic attachment of terminals to a communication infrastrucute have always been a kind of ‘software defined’ networks.</a:t>
            </a:r>
          </a:p>
          <a:p>
            <a:pPr lvl="1"/>
            <a:r>
              <a:rPr lang="en-US"/>
              <a:t>‘Software’ can just be considered as a synonym of the control protocols of the legacy access networks models.</a:t>
            </a:r>
          </a:p>
        </p:txBody>
      </p:sp>
      <p:pic>
        <p:nvPicPr>
          <p:cNvPr id="7" name="Picture 6"/>
          <p:cNvPicPr>
            <a:picLocks noChangeAspect="1"/>
          </p:cNvPicPr>
          <p:nvPr/>
        </p:nvPicPr>
        <p:blipFill>
          <a:blip r:embed="rId2"/>
          <a:stretch>
            <a:fillRect/>
          </a:stretch>
        </p:blipFill>
        <p:spPr>
          <a:xfrm>
            <a:off x="1421650" y="1583795"/>
            <a:ext cx="1778000" cy="2476500"/>
          </a:xfrm>
          <a:prstGeom prst="rect">
            <a:avLst/>
          </a:prstGeom>
        </p:spPr>
      </p:pic>
      <p:sp>
        <p:nvSpPr>
          <p:cNvPr id="8" name="Rectangle 7"/>
          <p:cNvSpPr/>
          <p:nvPr/>
        </p:nvSpPr>
        <p:spPr bwMode="auto">
          <a:xfrm>
            <a:off x="4437781" y="3519010"/>
            <a:ext cx="1170131" cy="97143"/>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9" name="Rectangle 8"/>
          <p:cNvSpPr/>
          <p:nvPr/>
        </p:nvSpPr>
        <p:spPr bwMode="auto">
          <a:xfrm>
            <a:off x="5742927" y="3519010"/>
            <a:ext cx="1215134" cy="97143"/>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2" name="Rectangle 11"/>
          <p:cNvSpPr/>
          <p:nvPr/>
        </p:nvSpPr>
        <p:spPr bwMode="auto">
          <a:xfrm>
            <a:off x="5652918" y="2986083"/>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5652919" y="3256113"/>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4" name="Rectangle 13"/>
          <p:cNvSpPr/>
          <p:nvPr/>
        </p:nvSpPr>
        <p:spPr bwMode="auto">
          <a:xfrm>
            <a:off x="4797822" y="2986083"/>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5" name="Rectangle 14"/>
          <p:cNvSpPr/>
          <p:nvPr/>
        </p:nvSpPr>
        <p:spPr bwMode="auto">
          <a:xfrm>
            <a:off x="4797823" y="3256113"/>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6" name="Isosceles Triangle 15"/>
          <p:cNvSpPr/>
          <p:nvPr/>
        </p:nvSpPr>
        <p:spPr bwMode="auto">
          <a:xfrm flipV="1">
            <a:off x="4797823" y="2986082"/>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7" name="Rectangle 16"/>
          <p:cNvSpPr/>
          <p:nvPr/>
        </p:nvSpPr>
        <p:spPr bwMode="auto">
          <a:xfrm>
            <a:off x="5292877" y="2491029"/>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8" name="Rectangle 17"/>
          <p:cNvSpPr/>
          <p:nvPr/>
        </p:nvSpPr>
        <p:spPr bwMode="auto">
          <a:xfrm>
            <a:off x="7273097" y="1763815"/>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latin typeface="+mn-lt"/>
              </a:rPr>
              <a:t>Control Entity</a:t>
            </a:r>
            <a:endParaRPr kumimoji="0" lang="en-US" sz="900" b="0" i="0" u="none" strike="noStrike" cap="none" normalizeH="0" baseline="0" dirty="0">
              <a:ln>
                <a:noFill/>
              </a:ln>
              <a:solidFill>
                <a:schemeClr val="tx1"/>
              </a:solidFill>
              <a:effectLst/>
              <a:latin typeface="+mn-lt"/>
            </a:endParaRPr>
          </a:p>
        </p:txBody>
      </p:sp>
      <p:grpSp>
        <p:nvGrpSpPr>
          <p:cNvPr id="20" name="Group 122"/>
          <p:cNvGrpSpPr>
            <a:grpSpLocks/>
          </p:cNvGrpSpPr>
          <p:nvPr/>
        </p:nvGrpSpPr>
        <p:grpSpPr bwMode="auto">
          <a:xfrm>
            <a:off x="7813156" y="2033634"/>
            <a:ext cx="190728" cy="325360"/>
            <a:chOff x="4120" y="2308"/>
            <a:chExt cx="305" cy="415"/>
          </a:xfrm>
        </p:grpSpPr>
        <p:sp>
          <p:nvSpPr>
            <p:cNvPr id="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4" name="Group 126"/>
            <p:cNvGrpSpPr>
              <a:grpSpLocks/>
            </p:cNvGrpSpPr>
            <p:nvPr/>
          </p:nvGrpSpPr>
          <p:grpSpPr bwMode="auto">
            <a:xfrm flipH="1">
              <a:off x="4164" y="2500"/>
              <a:ext cx="152" cy="109"/>
              <a:chOff x="3216" y="2784"/>
              <a:chExt cx="192" cy="144"/>
            </a:xfrm>
          </p:grpSpPr>
          <p:sp>
            <p:nvSpPr>
              <p:cNvPr id="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32" name="AutoShape 22"/>
          <p:cNvSpPr>
            <a:spLocks noChangeArrowheads="1"/>
          </p:cNvSpPr>
          <p:nvPr/>
        </p:nvSpPr>
        <p:spPr bwMode="auto">
          <a:xfrm>
            <a:off x="7363106" y="2033634"/>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33" name="Straight Arrow Connector 32"/>
          <p:cNvCxnSpPr/>
          <p:nvPr/>
        </p:nvCxnSpPr>
        <p:spPr bwMode="auto">
          <a:xfrm>
            <a:off x="5562907" y="2886547"/>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34" name="Straight Arrow Connector 33"/>
          <p:cNvCxnSpPr/>
          <p:nvPr/>
        </p:nvCxnSpPr>
        <p:spPr bwMode="auto">
          <a:xfrm>
            <a:off x="5742927" y="2886547"/>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35" name="Straight Arrow Connector 34"/>
          <p:cNvCxnSpPr>
            <a:endCxn id="16" idx="0"/>
          </p:cNvCxnSpPr>
          <p:nvPr/>
        </p:nvCxnSpPr>
        <p:spPr bwMode="auto">
          <a:xfrm flipH="1">
            <a:off x="5645547" y="2888700"/>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36" name="Freeform 35"/>
          <p:cNvSpPr/>
          <p:nvPr/>
        </p:nvSpPr>
        <p:spPr>
          <a:xfrm>
            <a:off x="6012777" y="2168815"/>
            <a:ext cx="1260000"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8" name="TextBox 37"/>
          <p:cNvSpPr txBox="1"/>
          <p:nvPr/>
        </p:nvSpPr>
        <p:spPr>
          <a:xfrm>
            <a:off x="8083186" y="2213654"/>
            <a:ext cx="629274" cy="276999"/>
          </a:xfrm>
          <a:prstGeom prst="rect">
            <a:avLst/>
          </a:prstGeom>
          <a:noFill/>
        </p:spPr>
        <p:txBody>
          <a:bodyPr wrap="none" rtlCol="0">
            <a:spAutoFit/>
          </a:bodyPr>
          <a:lstStyle/>
          <a:p>
            <a:r>
              <a:rPr lang="en-US" dirty="0">
                <a:latin typeface="+mn-lt"/>
              </a:rPr>
              <a:t>CORE</a:t>
            </a:r>
            <a:endParaRPr lang="en-US" dirty="0" smtClean="0">
              <a:latin typeface="+mn-lt"/>
            </a:endParaRPr>
          </a:p>
        </p:txBody>
      </p:sp>
      <p:sp>
        <p:nvSpPr>
          <p:cNvPr id="40" name="Rectangle 39"/>
          <p:cNvSpPr/>
          <p:nvPr/>
        </p:nvSpPr>
        <p:spPr bwMode="auto">
          <a:xfrm>
            <a:off x="4392776" y="1448780"/>
            <a:ext cx="4275475" cy="2880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1" name="TextBox 40"/>
          <p:cNvSpPr txBox="1"/>
          <p:nvPr/>
        </p:nvSpPr>
        <p:spPr>
          <a:xfrm>
            <a:off x="423797" y="4097106"/>
            <a:ext cx="2287480" cy="246221"/>
          </a:xfrm>
          <a:prstGeom prst="rect">
            <a:avLst/>
          </a:prstGeom>
          <a:noFill/>
        </p:spPr>
        <p:txBody>
          <a:bodyPr wrap="none" rtlCol="0">
            <a:spAutoFit/>
          </a:bodyPr>
          <a:lstStyle/>
          <a:p>
            <a:r>
              <a:rPr lang="en-US" sz="1000" dirty="0" smtClean="0">
                <a:latin typeface="+mn-lt"/>
              </a:rPr>
              <a:t>Openflow Switch Specification v1.3.2</a:t>
            </a:r>
          </a:p>
        </p:txBody>
      </p:sp>
    </p:spTree>
    <p:extLst>
      <p:ext uri="{BB962C8B-B14F-4D97-AF65-F5344CB8AC3E}">
        <p14:creationId xmlns:p14="http://schemas.microsoft.com/office/powerpoint/2010/main" val="13209737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pic>
        <p:nvPicPr>
          <p:cNvPr id="9" name="Picture 8" descr="omniran-nrm.png"/>
          <p:cNvPicPr>
            <a:picLocks noChangeAspect="1"/>
          </p:cNvPicPr>
          <p:nvPr/>
        </p:nvPicPr>
        <p:blipFill>
          <a:blip r:embed="rId2"/>
          <a:stretch>
            <a:fillRect/>
          </a:stretch>
        </p:blipFill>
        <p:spPr>
          <a:xfrm>
            <a:off x="5515447" y="2078850"/>
            <a:ext cx="2656953" cy="1109797"/>
          </a:xfrm>
          <a:prstGeom prst="rect">
            <a:avLst/>
          </a:prstGeom>
        </p:spPr>
      </p:pic>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43736"/>
            <a:ext cx="6545071" cy="5580619"/>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smtClean="0"/>
              <a:t>Abbreviations, Acronyms</a:t>
            </a:r>
            <a:r>
              <a:rPr lang="en-US" dirty="0"/>
              <a:t>, Definitions, </a:t>
            </a:r>
            <a:r>
              <a:rPr lang="en-US" dirty="0" smtClean="0"/>
              <a:t>and Conventions</a:t>
            </a:r>
            <a:endParaRPr lang="en-US" dirty="0"/>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smtClean="0"/>
              <a:t>Network </a:t>
            </a:r>
            <a:r>
              <a:rPr lang="en-US" dirty="0"/>
              <a:t>Reference Model</a:t>
            </a:r>
          </a:p>
          <a:p>
            <a:pPr lvl="1">
              <a:lnSpc>
                <a:spcPct val="110000"/>
              </a:lnSpc>
              <a:spcBef>
                <a:spcPts val="0"/>
              </a:spcBef>
            </a:pPr>
            <a:r>
              <a:rPr lang="en-US" dirty="0"/>
              <a:t>Overview</a:t>
            </a:r>
          </a:p>
          <a:p>
            <a:pPr lvl="1">
              <a:lnSpc>
                <a:spcPct val="110000"/>
              </a:lnSpc>
              <a:spcBef>
                <a:spcPts val="0"/>
              </a:spcBef>
            </a:pPr>
            <a:r>
              <a:rPr lang="en-US" dirty="0"/>
              <a:t>Reference </a:t>
            </a:r>
            <a:r>
              <a:rPr lang="en-US" dirty="0" smtClean="0"/>
              <a:t>Points</a:t>
            </a:r>
          </a:p>
          <a:p>
            <a:pPr lvl="1">
              <a:lnSpc>
                <a:spcPct val="110000"/>
              </a:lnSpc>
              <a:spcBef>
                <a:spcPts val="0"/>
              </a:spcBef>
            </a:pPr>
            <a:r>
              <a:rPr lang="en-US" dirty="0" smtClean="0"/>
              <a:t>Access </a:t>
            </a:r>
            <a:r>
              <a:rPr lang="en-US" dirty="0"/>
              <a:t>Network </a:t>
            </a:r>
            <a:r>
              <a:rPr lang="en-US" dirty="0" smtClean="0"/>
              <a:t>Control Architecture</a:t>
            </a:r>
            <a:endParaRPr lang="en-US" dirty="0"/>
          </a:p>
          <a:p>
            <a:pPr lvl="2">
              <a:lnSpc>
                <a:spcPct val="110000"/>
              </a:lnSpc>
              <a:spcBef>
                <a:spcPts val="0"/>
              </a:spcBef>
            </a:pPr>
            <a:r>
              <a:rPr lang="en-US" dirty="0"/>
              <a:t>Multiple deployment </a:t>
            </a:r>
            <a:r>
              <a:rPr lang="en-US" dirty="0" smtClean="0"/>
              <a:t>scenarios</a:t>
            </a:r>
            <a:endParaRPr lang="en-US" dirty="0"/>
          </a:p>
          <a:p>
            <a:pPr>
              <a:lnSpc>
                <a:spcPct val="110000"/>
              </a:lnSpc>
              <a:spcBef>
                <a:spcPts val="0"/>
              </a:spcBef>
            </a:pPr>
            <a:r>
              <a:rPr lang="en-US" dirty="0"/>
              <a:t>Functional Design and </a:t>
            </a:r>
            <a:r>
              <a:rPr lang="en-US" dirty="0" smtClean="0"/>
              <a:t>Decomposition</a:t>
            </a:r>
            <a:endParaRPr lang="en-US" dirty="0"/>
          </a:p>
          <a:p>
            <a:pPr lvl="1">
              <a:lnSpc>
                <a:spcPct val="110000"/>
              </a:lnSpc>
              <a:spcBef>
                <a:spcPts val="0"/>
              </a:spcBef>
            </a:pPr>
            <a:r>
              <a:rPr lang="en-US" dirty="0"/>
              <a:t>Access Network Preconfiguration</a:t>
            </a:r>
          </a:p>
          <a:p>
            <a:pPr lvl="1">
              <a:lnSpc>
                <a:spcPct val="110000"/>
              </a:lnSpc>
              <a:spcBef>
                <a:spcPts val="0"/>
              </a:spcBef>
            </a:pPr>
            <a:r>
              <a:rPr lang="en-US" dirty="0"/>
              <a:t>Network Discovery and </a:t>
            </a:r>
            <a:r>
              <a:rPr lang="en-US" dirty="0" smtClean="0"/>
              <a:t>Selection</a:t>
            </a:r>
          </a:p>
          <a:p>
            <a:pPr lvl="1">
              <a:lnSpc>
                <a:spcPct val="110000"/>
              </a:lnSpc>
              <a:spcBef>
                <a:spcPts val="0"/>
              </a:spcBef>
            </a:pPr>
            <a:r>
              <a:rPr lang="en-US" dirty="0" smtClean="0"/>
              <a:t>Association</a:t>
            </a:r>
            <a:endParaRPr lang="en-US" dirty="0"/>
          </a:p>
          <a:p>
            <a:pPr lvl="1">
              <a:lnSpc>
                <a:spcPct val="110000"/>
              </a:lnSpc>
              <a:spcBef>
                <a:spcPts val="0"/>
              </a:spcBef>
            </a:pPr>
            <a:r>
              <a:rPr lang="en-US" dirty="0" smtClean="0"/>
              <a:t>Authentication and Authorization</a:t>
            </a:r>
            <a:endParaRPr lang="en-US" dirty="0"/>
          </a:p>
          <a:p>
            <a:pPr lvl="1">
              <a:lnSpc>
                <a:spcPct val="110000"/>
              </a:lnSpc>
              <a:spcBef>
                <a:spcPts val="0"/>
              </a:spcBef>
            </a:pPr>
            <a:r>
              <a:rPr lang="en-US" dirty="0" err="1" smtClean="0"/>
              <a:t>Datapath</a:t>
            </a:r>
            <a:r>
              <a:rPr lang="en-US" dirty="0" smtClean="0"/>
              <a:t> establishment</a:t>
            </a:r>
          </a:p>
          <a:p>
            <a:pPr lvl="1">
              <a:lnSpc>
                <a:spcPct val="110000"/>
              </a:lnSpc>
              <a:spcBef>
                <a:spcPts val="0"/>
              </a:spcBef>
            </a:pPr>
            <a:r>
              <a:rPr lang="en-US" dirty="0" err="1" smtClean="0"/>
              <a:t>QoS</a:t>
            </a:r>
            <a:r>
              <a:rPr lang="en-US" dirty="0" smtClean="0"/>
              <a:t> </a:t>
            </a:r>
            <a:r>
              <a:rPr lang="en-US" dirty="0"/>
              <a:t>and policy control</a:t>
            </a:r>
          </a:p>
          <a:p>
            <a:pPr lvl="1">
              <a:lnSpc>
                <a:spcPct val="110000"/>
              </a:lnSpc>
              <a:spcBef>
                <a:spcPts val="0"/>
              </a:spcBef>
            </a:pPr>
            <a:r>
              <a:rPr lang="en-US" dirty="0" smtClean="0"/>
              <a:t>Datapath relocation</a:t>
            </a:r>
            <a:endParaRPr lang="en-US" dirty="0"/>
          </a:p>
          <a:p>
            <a:pPr lvl="1">
              <a:lnSpc>
                <a:spcPct val="110000"/>
              </a:lnSpc>
              <a:spcBef>
                <a:spcPts val="0"/>
              </a:spcBef>
            </a:pPr>
            <a:r>
              <a:rPr lang="en-US" dirty="0" smtClean="0"/>
              <a:t>Datapath teardown</a:t>
            </a:r>
          </a:p>
          <a:p>
            <a:pPr lvl="1">
              <a:lnSpc>
                <a:spcPct val="110000"/>
              </a:lnSpc>
              <a:spcBef>
                <a:spcPts val="0"/>
              </a:spcBef>
            </a:pPr>
            <a:r>
              <a:rPr lang="en-US" dirty="0" smtClean="0"/>
              <a:t>Disassociation</a:t>
            </a:r>
            <a:endParaRPr lang="en-US" dirty="0"/>
          </a:p>
          <a:p>
            <a:pPr lvl="1">
              <a:lnSpc>
                <a:spcPct val="110000"/>
              </a:lnSpc>
              <a:spcBef>
                <a:spcPts val="0"/>
              </a:spcBef>
            </a:pPr>
            <a:r>
              <a:rPr lang="en-US" dirty="0"/>
              <a:t>Accounting</a:t>
            </a:r>
          </a:p>
          <a:p>
            <a:pPr>
              <a:lnSpc>
                <a:spcPct val="110000"/>
              </a:lnSpc>
              <a:spcBef>
                <a:spcPts val="0"/>
              </a:spcBef>
            </a:pPr>
            <a:r>
              <a:rPr lang="en-US" i="1" dirty="0" smtClean="0"/>
              <a:t>SDN Abstraction	</a:t>
            </a:r>
            <a:endParaRPr lang="en-US" i="1" dirty="0"/>
          </a:p>
          <a:p>
            <a:pPr lvl="1">
              <a:lnSpc>
                <a:spcPct val="110000"/>
              </a:lnSpc>
              <a:spcBef>
                <a:spcPts val="0"/>
              </a:spcBef>
            </a:pPr>
            <a:r>
              <a:rPr lang="en-US" i="1" dirty="0"/>
              <a:t>Terminal</a:t>
            </a:r>
          </a:p>
          <a:p>
            <a:pPr lvl="1">
              <a:lnSpc>
                <a:spcPct val="110000"/>
              </a:lnSpc>
              <a:spcBef>
                <a:spcPts val="0"/>
              </a:spcBef>
            </a:pPr>
            <a:r>
              <a:rPr lang="en-US" i="1" dirty="0" smtClean="0"/>
              <a:t>Access</a:t>
            </a:r>
            <a:r>
              <a:rPr lang="en-US" i="1" dirty="0"/>
              <a:t> and Backhaul</a:t>
            </a:r>
          </a:p>
          <a:p>
            <a:pPr>
              <a:lnSpc>
                <a:spcPct val="110000"/>
              </a:lnSpc>
              <a:spcBef>
                <a:spcPts val="0"/>
              </a:spcBef>
            </a:pPr>
            <a:r>
              <a:rPr lang="en-US" dirty="0" smtClean="0"/>
              <a:t>Annex:</a:t>
            </a:r>
          </a:p>
          <a:p>
            <a:pPr lvl="1">
              <a:lnSpc>
                <a:spcPct val="110000"/>
              </a:lnSpc>
              <a:spcBef>
                <a:spcPts val="0"/>
              </a:spcBef>
            </a:pPr>
            <a:r>
              <a:rPr lang="en-US" dirty="0" smtClean="0"/>
              <a:t>Tenets (Informative)</a:t>
            </a:r>
          </a:p>
        </p:txBody>
      </p:sp>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omniran_template</Template>
  <TotalTime>654</TotalTime>
  <Words>1410</Words>
  <Application>Microsoft Macintosh PowerPoint</Application>
  <PresentationFormat>On-screen Show (4:3)</PresentationFormat>
  <Paragraphs>377</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omniran_template</vt:lpstr>
      <vt:lpstr>Cooperation for  OmniRAN P802.1CF</vt:lpstr>
      <vt:lpstr>There is Evidence to consider Commonalities of IEEE 802 Access Networks</vt:lpstr>
      <vt:lpstr>OmniRAN P802.1CF provides a kind of ‘Stage 2’ Specification for IEEE 802</vt:lpstr>
      <vt:lpstr>P802.1CF Project Authorization Request</vt:lpstr>
      <vt:lpstr>Key constraints for P802.1CF</vt:lpstr>
      <vt:lpstr>OmniRAN in the big picture of the Internet</vt:lpstr>
      <vt:lpstr>Scope of OmniRAN P802.1CF mapped to the IEEE 802 Reference Model</vt:lpstr>
      <vt:lpstr> SDN is part of OmniRAN</vt:lpstr>
      <vt:lpstr> P802.1CF Draft ToC </vt:lpstr>
      <vt:lpstr>Example Chapter Structure</vt:lpstr>
      <vt:lpstr>NDS Functional Requirements</vt:lpstr>
      <vt:lpstr>Network Discovery and Selection Functions</vt:lpstr>
      <vt:lpstr>NDS Roles and Identifiers</vt:lpstr>
      <vt:lpstr>NDS Technology Specific Design</vt:lpstr>
      <vt:lpstr>Cooperation inside 802.1 E.g.: PtP Link Behavior for Access Networks</vt:lpstr>
      <vt:lpstr>Realization of point-to-point link behavior in Access Networks</vt:lpstr>
      <vt:lpstr>PtP Link Solution Approaches</vt:lpstr>
      <vt:lpstr>Conclusion</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69</cp:revision>
  <cp:lastPrinted>1998-02-10T13:28:06Z</cp:lastPrinted>
  <dcterms:created xsi:type="dcterms:W3CDTF">2014-02-26T07:36:58Z</dcterms:created>
  <dcterms:modified xsi:type="dcterms:W3CDTF">2014-05-14T14:10:51Z</dcterms:modified>
</cp:coreProperties>
</file>