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lvl1pPr>
      <a:defRPr sz="1200">
        <a:latin typeface="Arial"/>
        <a:ea typeface="Arial"/>
        <a:cs typeface="Arial"/>
        <a:sym typeface="Arial"/>
      </a:defRPr>
    </a:lvl1pPr>
    <a:lvl2pPr indent="457200">
      <a:defRPr sz="1200">
        <a:latin typeface="Arial"/>
        <a:ea typeface="Arial"/>
        <a:cs typeface="Arial"/>
        <a:sym typeface="Arial"/>
      </a:defRPr>
    </a:lvl2pPr>
    <a:lvl3pPr indent="914400">
      <a:defRPr sz="1200">
        <a:latin typeface="Arial"/>
        <a:ea typeface="Arial"/>
        <a:cs typeface="Arial"/>
        <a:sym typeface="Arial"/>
      </a:defRPr>
    </a:lvl3pPr>
    <a:lvl4pPr indent="1371600">
      <a:defRPr sz="1200">
        <a:latin typeface="Arial"/>
        <a:ea typeface="Arial"/>
        <a:cs typeface="Arial"/>
        <a:sym typeface="Arial"/>
      </a:defRPr>
    </a:lvl4pPr>
    <a:lvl5pPr indent="1828800">
      <a:defRPr sz="1200">
        <a:latin typeface="Arial"/>
        <a:ea typeface="Arial"/>
        <a:cs typeface="Arial"/>
        <a:sym typeface="Arial"/>
      </a:defRPr>
    </a:lvl5pPr>
    <a:lvl6pPr indent="2286000">
      <a:defRPr sz="1200">
        <a:latin typeface="Arial"/>
        <a:ea typeface="Arial"/>
        <a:cs typeface="Arial"/>
        <a:sym typeface="Arial"/>
      </a:defRPr>
    </a:lvl6pPr>
    <a:lvl7pPr indent="2743200">
      <a:defRPr sz="1200">
        <a:latin typeface="Arial"/>
        <a:ea typeface="Arial"/>
        <a:cs typeface="Arial"/>
        <a:sym typeface="Arial"/>
      </a:defRPr>
    </a:lvl7pPr>
    <a:lvl8pPr indent="3200400">
      <a:defRPr sz="1200">
        <a:latin typeface="Arial"/>
        <a:ea typeface="Arial"/>
        <a:cs typeface="Arial"/>
        <a:sym typeface="Arial"/>
      </a:defRPr>
    </a:lvl8pPr>
    <a:lvl9pPr indent="3657600">
      <a:defRPr sz="12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4712696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</a:lstStyle>
          <a:p>
            <a:pPr lvl="0">
              <a:defRPr sz="1800"/>
            </a:pPr>
            <a:r>
              <a:rPr sz="3200"/>
              <a:t>Click to edit Master subtitle style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4000" b="1" cap="all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</a:lstStyle>
          <a:p>
            <a:pPr lvl="0">
              <a:defRPr sz="1800"/>
            </a:pPr>
            <a:r>
              <a:rPr sz="200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3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177289" indent="-320039">
              <a:spcBef>
                <a:spcPts val="600"/>
              </a:spcBef>
              <a:defRPr sz="2800"/>
            </a:lvl3pPr>
            <a:lvl4pPr marL="1555750" indent="-355600">
              <a:spcBef>
                <a:spcPts val="600"/>
              </a:spcBef>
              <a:defRPr sz="2800"/>
            </a:lvl4pPr>
            <a:lvl5pPr marL="189865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Click to edit Master text styles</a:t>
            </a:r>
          </a:p>
          <a:p>
            <a:pPr lvl="1">
              <a:defRPr sz="1800"/>
            </a:pPr>
            <a:r>
              <a:rPr sz="2800"/>
              <a:t>Second level</a:t>
            </a:r>
          </a:p>
          <a:p>
            <a:pPr lvl="2">
              <a:defRPr sz="1800"/>
            </a:pPr>
            <a:r>
              <a:rPr sz="2800"/>
              <a:t>Third level</a:t>
            </a:r>
          </a:p>
          <a:p>
            <a:pPr lvl="3">
              <a:defRPr sz="1800"/>
            </a:pPr>
            <a:r>
              <a:rPr sz="2800"/>
              <a:t>Fourth level</a:t>
            </a:r>
          </a:p>
          <a:p>
            <a:pPr lvl="4">
              <a:defRPr sz="1800"/>
            </a:pPr>
            <a:r>
              <a:rPr sz="28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479617"/>
            <a:ext cx="4040188" cy="69525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lvl="0">
              <a:defRPr sz="1800" b="0"/>
            </a:pPr>
            <a:r>
              <a:rPr sz="2400" b="1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3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869008" y="76200"/>
            <a:ext cx="204639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/>
            </a:pPr>
            <a:r>
              <a:rPr sz="1400" b="1" dirty="0" smtClean="0"/>
              <a:t>privecsg-14-</a:t>
            </a:r>
            <a:r>
              <a:rPr lang="en-US" sz="1400" b="1" dirty="0" smtClean="0"/>
              <a:t>0020</a:t>
            </a:r>
            <a:r>
              <a:rPr sz="1400" b="1" dirty="0" smtClean="0"/>
              <a:t>-00-0000</a:t>
            </a:r>
            <a:endParaRPr sz="1400" b="1" dirty="0"/>
          </a:p>
        </p:txBody>
      </p:sp>
      <p:sp>
        <p:nvSpPr>
          <p:cNvPr id="3" name="Shape 3"/>
          <p:cNvSpPr/>
          <p:nvPr/>
        </p:nvSpPr>
        <p:spPr>
          <a:xfrm>
            <a:off x="8615998" y="6400800"/>
            <a:ext cx="311459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400"/>
              <a:t>‹#›</a:t>
            </a: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1F497D"/>
                </a:solidFill>
              </a:rPr>
              <a:t>Click to edit Master title style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1pPr>
      <a:lvl2pPr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2pPr>
      <a:lvl3pPr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3pPr>
      <a:lvl4pPr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4pPr>
      <a:lvl5pPr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5pPr>
      <a:lvl6pPr indent="457200"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6pPr>
      <a:lvl7pPr indent="914400"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7pPr>
      <a:lvl8pPr indent="1371600"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8pPr>
      <a:lvl9pPr indent="1828800" algn="ctr">
        <a:defRPr sz="3200">
          <a:solidFill>
            <a:srgbClr val="1F497D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16205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56591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19088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5pPr>
      <a:lvl6pPr marL="23660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28232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2804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37376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hyperlink" Target="mailto:j.c.zuniga@ieee.or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rivRecsg/email/index.html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3"/>
          <p:cNvGraphicFramePr/>
          <p:nvPr/>
        </p:nvGraphicFramePr>
        <p:xfrm>
          <a:off x="533400" y="483089"/>
          <a:ext cx="8077201" cy="337868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2000">
                          <a:solidFill>
                            <a:srgbClr val="1F497D"/>
                          </a:solidFill>
                          <a:sym typeface="Arial"/>
                        </a:rPr>
                        <a:t>IEEE 802 Privacy concerns about 802c PAR</a:t>
                      </a:r>
                    </a:p>
                  </a:txBody>
                  <a:tcPr marL="36000" marR="36000" marT="36000" marB="3600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1200">
                          <a:sym typeface="Arial"/>
                        </a:rPr>
                        <a:t>Date: [2014-11-03]</a:t>
                      </a:r>
                    </a:p>
                  </a:txBody>
                  <a:tcPr marL="36000" marR="36000" marT="36000" marB="36000" anchor="ctr" horzOverflow="overflow">
                    <a:lnB w="12700">
                      <a:solidFill>
                        <a:srgbClr val="000000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b="1" i="1">
                          <a:sym typeface="Arial"/>
                        </a:rPr>
                        <a:t>Authors: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i="1">
                          <a:sym typeface="Arial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i="1">
                          <a:sym typeface="Arial"/>
                        </a:rPr>
                        <a:t>Affiliation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i="1">
                          <a:sym typeface="Arial"/>
                        </a:rPr>
                        <a:t>Phone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i="1">
                          <a:sym typeface="Arial"/>
                        </a:rPr>
                        <a:t>Email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sym typeface="Arial"/>
                        </a:rPr>
                        <a:t>Juan Carlos Zuniga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sym typeface="Arial"/>
                        </a:rPr>
                        <a:t>InterDigital Labs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sym typeface="Arial"/>
                          <a:hlinkClick r:id="rId2"/>
                        </a:rPr>
                        <a:t>j.c.zuniga@ieee.org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b="1" i="1">
                          <a:sym typeface="Arial"/>
                        </a:rPr>
                        <a:t>Notice:</a:t>
                      </a:r>
                      <a:endParaRPr>
                        <a:sym typeface="Arial"/>
                      </a:endParaRPr>
                    </a:p>
                    <a:p>
                      <a:pPr lvl="0" algn="l" defTabSz="457200">
                        <a:defRPr sz="1800" b="0" i="0"/>
                      </a:pPr>
                      <a:r>
                        <a:rPr sz="1000">
                          <a:sym typeface="Arial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0" marR="0" marT="0" marB="0" anchor="ctr" horzOverflow="overflow">
                    <a:lnT w="12700">
                      <a:solidFill>
                        <a:srgbClr val="000000"/>
                      </a:solidFill>
                      <a:round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b="1" i="1">
                          <a:sym typeface="Arial"/>
                        </a:rPr>
                        <a:t>Copyright policy:</a:t>
                      </a:r>
                      <a:endParaRPr>
                        <a:sym typeface="Arial"/>
                      </a:endParaRPr>
                    </a:p>
                    <a:p>
                      <a:pPr lvl="0" algn="l" defTabSz="457200">
                        <a:defRPr sz="1800" b="0" i="0"/>
                      </a:pPr>
                      <a:r>
                        <a:rPr sz="1000">
                          <a:sym typeface="Arial"/>
                        </a:rPr>
                        <a:t>The contributor is familiar with the IEEE-SA Copyright Policy &lt;</a:t>
                      </a:r>
                      <a:r>
                        <a:rPr sz="1000">
                          <a:sym typeface="Arial"/>
                          <a:hlinkClick r:id="rId3"/>
                        </a:rPr>
                        <a:t>http://standards.ieee.org/IPR/copyrightpolicy.html</a:t>
                      </a:r>
                      <a:r>
                        <a:rPr sz="1000">
                          <a:sym typeface="Arial"/>
                        </a:rPr>
                        <a:t>&gt;.</a:t>
                      </a: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000" b="1" i="1">
                          <a:sym typeface="Arial"/>
                        </a:rPr>
                        <a:t>Patent policy:</a:t>
                      </a:r>
                      <a:endParaRPr sz="1000">
                        <a:sym typeface="Arial"/>
                      </a:endParaRPr>
                    </a:p>
                    <a:p>
                      <a:pPr lvl="0" algn="l" defTabSz="457200">
                        <a:defRPr sz="1800" b="0" i="0"/>
                      </a:pPr>
                      <a:r>
                        <a:rPr sz="1000">
                          <a:sym typeface="Arial"/>
                        </a:rPr>
                        <a:t>The contributor is familiar with the IEEE-SA Patent Policy and Procedures:</a:t>
                      </a:r>
                      <a:endParaRPr>
                        <a:sym typeface="Arial"/>
                      </a:endParaRPr>
                    </a:p>
                    <a:p>
                      <a:pPr lvl="0" algn="l" defTabSz="457200">
                        <a:defRPr sz="1800" b="0" i="0"/>
                      </a:pPr>
                      <a:r>
                        <a:rPr sz="1000">
                          <a:sym typeface="Arial"/>
                        </a:rPr>
                        <a:t>&lt;</a:t>
                      </a:r>
                      <a:r>
                        <a:rPr sz="1000">
                          <a:sym typeface="Arial"/>
                          <a:hlinkClick r:id="rId4"/>
                        </a:rPr>
                        <a:t>http://standards.ieee.org/guides/bylaws/sect6-7.html#6</a:t>
                      </a:r>
                      <a:r>
                        <a:rPr sz="1000">
                          <a:sym typeface="Arial"/>
                        </a:rPr>
                        <a:t>&gt; and &lt;</a:t>
                      </a:r>
                      <a:r>
                        <a:rPr sz="1000">
                          <a:sym typeface="Arial"/>
                          <a:hlinkClick r:id="rId5"/>
                        </a:rPr>
                        <a:t>http://standards.ieee.org/guides/opman/sect6.html#6.3</a:t>
                      </a:r>
                      <a:r>
                        <a:rPr sz="1000">
                          <a:sym typeface="Arial"/>
                        </a:rPr>
                        <a:t>&gt;.</a:t>
                      </a: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Shape 34"/>
          <p:cNvSpPr/>
          <p:nvPr/>
        </p:nvSpPr>
        <p:spPr>
          <a:xfrm>
            <a:off x="1371600" y="3886200"/>
            <a:ext cx="6400800" cy="2362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6000" tIns="36000" rIns="36000" bIns="36000">
            <a:normAutofit/>
          </a:bodyPr>
          <a:lstStyle/>
          <a:p>
            <a:pPr lvl="0" algn="ctr">
              <a:defRPr sz="1800"/>
            </a:pPr>
            <a:r>
              <a:rPr sz="2000"/>
              <a:t>Abstract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/>
              <a:t>The present document aims to summarize the Privacy SG discussions related to the 802c PAR.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IEEE 802c - Privacy Concerns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3200"/>
              <a:t>Juan Carlos Zúñiga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Privacy and 802c PAR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0037" lvl="0" indent="-300037">
              <a:spcBef>
                <a:spcPts val="600"/>
              </a:spcBef>
              <a:defRPr sz="1800"/>
            </a:pPr>
            <a:r>
              <a:rPr sz="2800" dirty="0"/>
              <a:t>Long lived </a:t>
            </a:r>
            <a:r>
              <a:rPr sz="2800" dirty="0">
                <a:solidFill>
                  <a:schemeClr val="tx1"/>
                </a:solidFill>
              </a:rPr>
              <a:t>identifiers associated with a user, such as MAC addresses, have been identified as </a:t>
            </a:r>
            <a:r>
              <a:rPr sz="2800" dirty="0"/>
              <a:t>privacy risks in 802 protocols</a:t>
            </a:r>
          </a:p>
          <a:p>
            <a:pPr lvl="0">
              <a:defRPr sz="1800"/>
            </a:pPr>
            <a:endParaRPr sz="2800" dirty="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 dirty="0"/>
              <a:t>The potential 802c recommendations and rules for the use of the local address space would have direct implications on privacy issues and possible solutions being considered in the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802c PAR Proposal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0037" lvl="0" indent="-300037">
              <a:spcBef>
                <a:spcPts val="600"/>
              </a:spcBef>
              <a:defRPr sz="1800"/>
            </a:pPr>
            <a:r>
              <a:rPr sz="2800"/>
              <a:t>The amendment proposes allocating a portion of the address space for protocols using an IEEE Registration Authority assigned Company ID (CID)</a:t>
            </a:r>
          </a:p>
          <a:p>
            <a:pPr lvl="0">
              <a:defRPr sz="1800"/>
            </a:pPr>
            <a:endParaRPr sz="280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/>
              <a:t>Another portion of the local address space will be allocated for assignment by local administrators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MAC Address Randomization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5344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0037" lvl="0" indent="-300037">
              <a:spcBef>
                <a:spcPts val="600"/>
              </a:spcBef>
              <a:defRPr sz="1800"/>
            </a:pPr>
            <a:r>
              <a:rPr sz="2800"/>
              <a:t>MAC address randomization has been identified as a potential solution to the surveillance privacy threat related to the use of clear globally unique MAC addresses for over the air transmissions</a:t>
            </a:r>
          </a:p>
          <a:p>
            <a:pPr lvl="0">
              <a:defRPr sz="1800"/>
            </a:pPr>
            <a:endParaRPr sz="280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/>
              <a:t>In some cases, these transmissions take place before full L2 network data connectivity is achieved (e.g. network scanning), making it impossible to coordinate with a network entity before transmitting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Collision </a:t>
            </a:r>
            <a:r>
              <a:rPr sz="3200" dirty="0" smtClean="0">
                <a:solidFill>
                  <a:schemeClr val="tx1"/>
                </a:solidFill>
              </a:rPr>
              <a:t>Probability</a:t>
            </a:r>
            <a:endParaRPr sz="3200" strike="sngStrike" dirty="0">
              <a:solidFill>
                <a:schemeClr val="tx1"/>
              </a:solidFill>
            </a:endParaRPr>
          </a:p>
        </p:txBody>
      </p:sp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1905000"/>
            <a:ext cx="7848600" cy="4343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305800" cy="5257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pPr lvl="0">
              <a:defRPr sz="1800"/>
            </a:pPr>
            <a:r>
              <a:rPr sz="1600"/>
              <a:t>Collision probability as a function of the size of the network, for 24, 44 and 46 bits</a:t>
            </a:r>
          </a:p>
        </p:txBody>
      </p:sp>
      <p:sp>
        <p:nvSpPr>
          <p:cNvPr id="51" name="Shape 51"/>
          <p:cNvSpPr/>
          <p:nvPr/>
        </p:nvSpPr>
        <p:spPr>
          <a:xfrm>
            <a:off x="2895600" y="6324599"/>
            <a:ext cx="5638800" cy="237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100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i="0"/>
            </a:pPr>
            <a:r>
              <a:rPr sz="1100" i="1"/>
              <a:t>Source: Christian Huitema http://grouper.ieee.org/groups/802/PrivRecsg/email/msg00102.html</a:t>
            </a:r>
          </a:p>
        </p:txBody>
      </p:sp>
      <p:grpSp>
        <p:nvGrpSpPr>
          <p:cNvPr id="54" name="Group 54"/>
          <p:cNvGrpSpPr/>
          <p:nvPr/>
        </p:nvGrpSpPr>
        <p:grpSpPr>
          <a:xfrm>
            <a:off x="1523999" y="1828800"/>
            <a:ext cx="3581402" cy="4419600"/>
            <a:chOff x="0" y="0"/>
            <a:chExt cx="3581400" cy="4419600"/>
          </a:xfrm>
        </p:grpSpPr>
        <p:sp>
          <p:nvSpPr>
            <p:cNvPr id="52" name="Shape 52"/>
            <p:cNvSpPr/>
            <p:nvPr/>
          </p:nvSpPr>
          <p:spPr>
            <a:xfrm>
              <a:off x="2667000" y="0"/>
              <a:ext cx="914401" cy="441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-1" y="1732746"/>
              <a:ext cx="2865120" cy="11016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>
                <a:defRPr sz="1800"/>
              </a:pPr>
              <a:r>
                <a:rPr sz="1400">
                  <a:solidFill>
                    <a:srgbClr val="FF0000"/>
                  </a:solidFill>
                </a:rPr>
                <a:t>Large WiFi deployments in the order of 30k STAs:</a:t>
              </a:r>
              <a:endParaRPr sz="12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lvl="0">
                <a:defRPr sz="1800"/>
              </a:pPr>
              <a:endParaRPr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lvl="0">
                <a:defRPr sz="1800"/>
              </a:pPr>
              <a:r>
                <a:rPr sz="1400">
                  <a:solidFill>
                    <a:srgbClr val="FF0000"/>
                  </a:solidFill>
                </a:rPr>
                <a:t>Very high probability of address collision with 24 bits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Collision Probability </a:t>
            </a:r>
            <a:r>
              <a:rPr lang="en-US" sz="3200" dirty="0" smtClean="0">
                <a:solidFill>
                  <a:schemeClr val="tx1"/>
                </a:solidFill>
              </a:rPr>
              <a:t>–</a:t>
            </a:r>
            <a:r>
              <a:rPr sz="3200" dirty="0" smtClean="0">
                <a:solidFill>
                  <a:schemeClr val="tx1"/>
                </a:solidFill>
              </a:rPr>
              <a:t> Detail</a:t>
            </a:r>
            <a:endParaRPr sz="3200" strike="sngStrike" dirty="0">
              <a:solidFill>
                <a:schemeClr val="tx1"/>
              </a:solidFill>
            </a:endParaRP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3058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pPr lvl="0">
              <a:defRPr sz="1800"/>
            </a:pPr>
            <a:r>
              <a:rPr sz="1600"/>
              <a:t>Magnification between 10,000 and 100,000 nodes</a:t>
            </a:r>
          </a:p>
        </p:txBody>
      </p:sp>
      <p:pic>
        <p:nvPicPr>
          <p:cNvPr id="58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598" y="1681851"/>
            <a:ext cx="7924802" cy="4378536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2895600" y="6324599"/>
            <a:ext cx="5638800" cy="237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100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i="0"/>
            </a:pPr>
            <a:r>
              <a:rPr sz="1100" i="1"/>
              <a:t>Source: Christian Huitema http://grouper.ieee.org/groups/802/PrivRecsg/email/msg00102.html</a:t>
            </a:r>
          </a:p>
        </p:txBody>
      </p:sp>
      <p:grpSp>
        <p:nvGrpSpPr>
          <p:cNvPr id="62" name="Group 62"/>
          <p:cNvGrpSpPr/>
          <p:nvPr/>
        </p:nvGrpSpPr>
        <p:grpSpPr>
          <a:xfrm>
            <a:off x="1676398" y="2989157"/>
            <a:ext cx="4267205" cy="3259243"/>
            <a:chOff x="0" y="0"/>
            <a:chExt cx="4267203" cy="3259242"/>
          </a:xfrm>
        </p:grpSpPr>
        <p:sp>
          <p:nvSpPr>
            <p:cNvPr id="60" name="Shape 60"/>
            <p:cNvSpPr/>
            <p:nvPr/>
          </p:nvSpPr>
          <p:spPr>
            <a:xfrm>
              <a:off x="-1" y="1354242"/>
              <a:ext cx="2362199" cy="190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-1" y="-1"/>
              <a:ext cx="4267205" cy="12277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>
                <a:defRPr sz="1800"/>
              </a:pPr>
              <a:r>
                <a:rPr sz="1600">
                  <a:solidFill>
                    <a:srgbClr val="FF0000"/>
                  </a:solidFill>
                </a:rPr>
                <a:t>Large WiFi deployments in the order of 30k STAs:</a:t>
              </a:r>
              <a:endParaRPr sz="12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lvl="0">
                <a:defRPr sz="1800"/>
              </a:pPr>
              <a:endParaRPr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lvl="0">
                <a:defRPr sz="1800"/>
              </a:pPr>
              <a:r>
                <a:rPr sz="1600">
                  <a:solidFill>
                    <a:srgbClr val="FF0000"/>
                  </a:solidFill>
                </a:rPr>
                <a:t>Significant difference in probability of collision between 44 and 46 bits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Resources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610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endParaRPr sz="280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/>
              <a:t>EC Privacy Recommendation SG Info</a:t>
            </a:r>
          </a:p>
          <a:p>
            <a:pPr marL="702128" lvl="1" indent="-244928">
              <a:spcBef>
                <a:spcPts val="500"/>
              </a:spcBef>
              <a:defRPr sz="1800"/>
            </a:pPr>
            <a:r>
              <a:rPr sz="2400">
                <a:hlinkClick r:id="rId2"/>
              </a:rPr>
              <a:t>http://www.ieee802.org/PrivRecsg/</a:t>
            </a:r>
            <a:endParaRPr sz="2400"/>
          </a:p>
          <a:p>
            <a:pPr lvl="0">
              <a:defRPr sz="1800"/>
            </a:pPr>
            <a:endParaRPr sz="280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/>
              <a:t>Email archive</a:t>
            </a:r>
          </a:p>
          <a:p>
            <a:pPr marL="702128" lvl="1" indent="-244928">
              <a:spcBef>
                <a:spcPts val="500"/>
              </a:spcBef>
              <a:defRPr sz="1800"/>
            </a:pPr>
            <a:r>
              <a:rPr sz="2400">
                <a:hlinkClick r:id="rId3"/>
              </a:rPr>
              <a:t>http://grouper.ieee.org/groups/802/PrivRecsg/email/index.html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Helvetica Neue</vt:lpstr>
      <vt:lpstr>Times New Roman</vt:lpstr>
      <vt:lpstr>Default</vt:lpstr>
      <vt:lpstr>PowerPoint Presentation</vt:lpstr>
      <vt:lpstr>IEEE 802c - Privacy Concerns</vt:lpstr>
      <vt:lpstr>Privacy and 802c PAR</vt:lpstr>
      <vt:lpstr>802c PAR Proposal</vt:lpstr>
      <vt:lpstr>MAC Address Randomization</vt:lpstr>
      <vt:lpstr>Collision Probability</vt:lpstr>
      <vt:lpstr>Collision Probability – Detail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2</cp:revision>
  <dcterms:modified xsi:type="dcterms:W3CDTF">2014-11-03T16:57:12Z</dcterms:modified>
</cp:coreProperties>
</file>