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42" r:id="rId13"/>
    <p:sldId id="1254" r:id="rId14"/>
    <p:sldId id="1257" r:id="rId15"/>
    <p:sldId id="1255" r:id="rId16"/>
    <p:sldId id="1256" r:id="rId17"/>
    <p:sldId id="1262" r:id="rId18"/>
    <p:sldId id="1258" r:id="rId19"/>
    <p:sldId id="1259" r:id="rId20"/>
    <p:sldId id="1260" r:id="rId21"/>
    <p:sldId id="1263" r:id="rId22"/>
    <p:sldId id="1261"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82" autoAdjust="0"/>
    <p:restoredTop sz="94660" autoAdjust="0"/>
  </p:normalViewPr>
  <p:slideViewPr>
    <p:cSldViewPr>
      <p:cViewPr varScale="1">
        <p:scale>
          <a:sx n="87" d="100"/>
          <a:sy n="87" d="100"/>
        </p:scale>
        <p:origin x="-1603"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xmlns=""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xmlns=""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802.1AB</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20 </a:t>
            </a:r>
            <a:r>
              <a:rPr lang="en-US" b="0" dirty="0" smtClean="0">
                <a:solidFill>
                  <a:schemeClr val="accent2">
                    <a:lumMod val="75000"/>
                  </a:schemeClr>
                </a:solidFill>
              </a:rPr>
              <a:t>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CH.2 on IEEE 802.1AB</a:t>
            </a:r>
            <a:endParaRPr lang="en-AU" dirty="0"/>
          </a:p>
          <a:p>
            <a:pPr lvl="1"/>
            <a:r>
              <a:rPr lang="en-AU" dirty="0"/>
              <a:t>IEEE </a:t>
            </a:r>
            <a:r>
              <a:rPr lang="en-AU" dirty="0" smtClean="0"/>
              <a:t>802.1AB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apply</a:t>
            </a:r>
            <a:r>
              <a:rPr lang="en-AU" dirty="0" smtClean="0"/>
              <a:t>.</a:t>
            </a:r>
          </a:p>
          <a:p>
            <a:pPr lvl="1"/>
            <a:r>
              <a:rPr lang="en-US" dirty="0" smtClean="0"/>
              <a:t>We look forward to collaboration with the Swiss NB in the future. </a:t>
            </a:r>
            <a:endParaRPr lang="en-US" dirty="0"/>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xmlns=""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CH3 </a:t>
            </a:r>
            <a:r>
              <a:rPr lang="en-AU" dirty="0"/>
              <a:t>on </a:t>
            </a:r>
            <a:r>
              <a:rPr lang="en-AU" dirty="0" smtClean="0"/>
              <a:t>IEEE 802.1AB</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a:t>Switzerland </a:t>
            </a:r>
            <a:r>
              <a:rPr lang="en-AU" dirty="0" smtClean="0"/>
              <a:t>comment CH3 on IEEE 802.1AB</a:t>
            </a:r>
          </a:p>
          <a:p>
            <a:pPr marL="342900" lvl="1" indent="-342900">
              <a:buFont typeface="Arial" panose="020B0604020202020204" pitchFamily="34" charset="0"/>
              <a:buChar char="•"/>
            </a:pPr>
            <a:r>
              <a:rPr lang="en-GB" i="1" dirty="0" smtClean="0"/>
              <a:t>Since the year 2002, ISO/IEC 8824-1 and ITU-T Rec. X.680 have been revised.</a:t>
            </a:r>
            <a:endParaRPr lang="en-US" b="0" i="1" dirty="0" smtClean="0"/>
          </a:p>
          <a:p>
            <a:r>
              <a:rPr lang="en-US" dirty="0"/>
              <a:t>Switzerland NB proposed change </a:t>
            </a:r>
            <a:r>
              <a:rPr lang="en-US" dirty="0" smtClean="0"/>
              <a:t>CH3 </a:t>
            </a:r>
            <a:r>
              <a:rPr lang="en-US" dirty="0"/>
              <a:t>on IEEE </a:t>
            </a:r>
            <a:r>
              <a:rPr lang="en-US" dirty="0" smtClean="0"/>
              <a:t>802.1AB</a:t>
            </a:r>
            <a:endParaRPr lang="en-US" dirty="0"/>
          </a:p>
          <a:p>
            <a:pPr>
              <a:buFont typeface="Arial" panose="020B0604020202020204" pitchFamily="34" charset="0"/>
              <a:buChar char="•"/>
            </a:pPr>
            <a:r>
              <a:rPr lang="en-GB" b="0" i="1" dirty="0" smtClean="0"/>
              <a:t>Use an undated reference or a dated reference to the most recent edition.</a:t>
            </a:r>
            <a:endParaRPr lang="en-US" b="0" i="1" dirty="0" smtClean="0"/>
          </a:p>
          <a:p>
            <a:r>
              <a:rPr lang="en-AU" dirty="0"/>
              <a:t>Proposed IEEE 802 </a:t>
            </a:r>
            <a:r>
              <a:rPr lang="en-AU" dirty="0" smtClean="0"/>
              <a:t>response to CH3 on IEEE 802.1AB</a:t>
            </a:r>
            <a:endParaRPr lang="en-AU" dirty="0"/>
          </a:p>
          <a:p>
            <a:pPr lvl="1"/>
            <a:r>
              <a:rPr lang="en-AU" dirty="0" smtClean="0"/>
              <a:t>This comment will be submitted to the IEEE 802.1 maintenance process and considered by the IEEE 802.1 Maintenance Task Group for potential inclusion in a future revision or corrigendum to the standard.</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xmlns=""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CH4 on IEEE 802.1AB</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CH4 on IEEE 802.1AB</a:t>
            </a:r>
          </a:p>
          <a:p>
            <a:pPr marL="342900" lvl="1" indent="-342900">
              <a:buFont typeface="Arial" panose="020B0604020202020204" pitchFamily="34" charset="0"/>
              <a:buChar char="•"/>
            </a:pPr>
            <a:r>
              <a:rPr lang="en-GB" sz="1600" i="1" dirty="0" smtClean="0"/>
              <a:t>IEEE Std 802.1 has been submitted for publication as ISO/IEC/IEEE 8802-1X.</a:t>
            </a:r>
          </a:p>
          <a:p>
            <a:r>
              <a:rPr lang="en-AU" dirty="0" smtClean="0"/>
              <a:t>Switzerland proposed change CH4 on IEEE 802.1AB </a:t>
            </a:r>
          </a:p>
          <a:p>
            <a:pPr>
              <a:buFont typeface="Arial" panose="020B0604020202020204" pitchFamily="34" charset="0"/>
              <a:buChar char="•"/>
            </a:pPr>
            <a:r>
              <a:rPr lang="en-US" b="0" i="1" dirty="0" smtClean="0"/>
              <a:t>Reference ISO/IEC/IEEE 8802-1X.</a:t>
            </a:r>
          </a:p>
          <a:p>
            <a:r>
              <a:rPr lang="en-AU" dirty="0" smtClean="0"/>
              <a:t>Proposed IEEE 802 response to CH4 on IEEE 802.1AB</a:t>
            </a:r>
          </a:p>
          <a:p>
            <a:pPr lvl="1"/>
            <a:r>
              <a:rPr lang="en-AU" sz="1600" dirty="0" smtClean="0"/>
              <a:t>This comment will be submitted to the IEEE 802.1 maintenance process and considered by the IEEE 802.1 Maintenance Task Group for potential inclusion in a future revision or corrigendum to the standard.</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CH5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CH5 on IEEE 802.1AB</a:t>
            </a:r>
          </a:p>
          <a:p>
            <a:pPr marL="342900" lvl="1" indent="-342900">
              <a:buFont typeface="Arial" panose="020B0604020202020204" pitchFamily="34" charset="0"/>
              <a:buChar char="•"/>
            </a:pPr>
            <a:r>
              <a:rPr lang="en-GB" sz="1400" i="1" dirty="0" smtClean="0"/>
              <a:t>RFC 3232 and 3410 have only INFORMATIONAL status.</a:t>
            </a:r>
          </a:p>
          <a:p>
            <a:pPr marL="342900" lvl="1" indent="-342900">
              <a:buFont typeface="Arial" panose="020B0604020202020204" pitchFamily="34" charset="0"/>
              <a:buChar char="•"/>
            </a:pPr>
            <a:r>
              <a:rPr lang="en-GB" sz="1400" i="1" dirty="0" smtClean="0"/>
              <a:t>According to RFC 2026 a specification of INFORMATIONAL status is a non-standard-track document which is (cit.) “”not subject to the rules of Internet standardization” and (cit.) “published for the general information of the Internet community and does not represent an Internet community consensus or recommendation. … Standards track specifications normally must not depend on other standards track specifications which are at a lower maturity level or on non standards track specifications other than referenced specifications from other standards bodies.” (citation end)</a:t>
            </a:r>
          </a:p>
          <a:p>
            <a:pPr marL="342900" lvl="1" indent="-342900">
              <a:buFont typeface="Arial" panose="020B0604020202020204" pitchFamily="34" charset="0"/>
              <a:buChar char="•"/>
            </a:pPr>
            <a:r>
              <a:rPr lang="en-GB" sz="1400" i="1" dirty="0" smtClean="0"/>
              <a:t>Therefore these documents do not qualify for normative referencing.</a:t>
            </a:r>
          </a:p>
          <a:p>
            <a:r>
              <a:rPr lang="en-AU" sz="1600" dirty="0" smtClean="0"/>
              <a:t>Switzerland proposed change CH5 on IEEE 802.1AB </a:t>
            </a:r>
          </a:p>
          <a:p>
            <a:pPr>
              <a:buFont typeface="Arial" panose="020B0604020202020204" pitchFamily="34" charset="0"/>
              <a:buChar char="•"/>
            </a:pPr>
            <a:r>
              <a:rPr lang="en-GB" sz="1600" b="0" i="1" dirty="0" smtClean="0"/>
              <a:t>Resolve the issue by any of the following:</a:t>
            </a:r>
          </a:p>
          <a:p>
            <a:pPr>
              <a:buFont typeface="Arial" panose="020B0604020202020204" pitchFamily="34" charset="0"/>
              <a:buChar char="•"/>
            </a:pPr>
            <a:r>
              <a:rPr lang="en-GB" sz="1600" b="0" i="1" dirty="0" smtClean="0"/>
              <a:t>- Placing the reference into the Informative References section.</a:t>
            </a:r>
          </a:p>
          <a:p>
            <a:pPr>
              <a:buFont typeface="Arial" panose="020B0604020202020204" pitchFamily="34" charset="0"/>
              <a:buChar char="•"/>
            </a:pPr>
            <a:r>
              <a:rPr lang="en-GB" sz="1600" b="0" i="1" dirty="0" smtClean="0"/>
              <a:t>- Referencing of published standards, preferably ISO/IEC standards,</a:t>
            </a:r>
          </a:p>
          <a:p>
            <a:pPr>
              <a:buFont typeface="Arial" panose="020B0604020202020204" pitchFamily="34" charset="0"/>
              <a:buChar char="•"/>
            </a:pPr>
            <a:r>
              <a:rPr lang="en-GB" sz="1600" b="0" i="1" dirty="0" smtClean="0"/>
              <a:t>Incorporation of technical requirements into the standard text.</a:t>
            </a:r>
            <a:r>
              <a:rPr lang="en-US" sz="1600" b="0" i="1" dirty="0" smtClean="0"/>
              <a:t>.</a:t>
            </a:r>
          </a:p>
          <a:p>
            <a:r>
              <a:rPr lang="en-AU" sz="1600" dirty="0" smtClean="0"/>
              <a:t>Proposed IEEE 802 response to CH5 on IEEE 802.1AB</a:t>
            </a:r>
          </a:p>
          <a:p>
            <a:pPr lvl="1"/>
            <a:r>
              <a:rPr lang="en-AU" sz="1400" dirty="0" smtClean="0"/>
              <a:t>See </a:t>
            </a:r>
            <a:r>
              <a:rPr lang="en-GB" sz="1400" i="1" dirty="0" smtClean="0"/>
              <a:t>Proposed IEEE 802 response to CN2 on IEEE 802.1AB </a:t>
            </a:r>
            <a:r>
              <a:rPr lang="en-GB" sz="1400" dirty="0" smtClean="0"/>
              <a:t>in slide 6.</a:t>
            </a:r>
            <a:endParaRPr lang="en-AU" sz="1400"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CH6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CH6 on IEEE 802.1AB</a:t>
            </a:r>
          </a:p>
          <a:p>
            <a:pPr marL="342900" lvl="1" indent="-342900">
              <a:buFont typeface="Arial" panose="020B0604020202020204" pitchFamily="34" charset="0"/>
              <a:buChar char="•"/>
            </a:pPr>
            <a:r>
              <a:rPr lang="en-GB" sz="1400" i="1" dirty="0" smtClean="0"/>
              <a:t>RFC 2863 and 4502 have been published in the year 2000 and 2006, respectively, but are still at DRAFT STANDARD status. According to RFC 6410 they will be reclassified as PROPOSED STANDARD in October 2013.</a:t>
            </a:r>
          </a:p>
          <a:p>
            <a:pPr marL="342900" lvl="1" indent="-342900">
              <a:buFont typeface="Arial" panose="020B0604020202020204" pitchFamily="34" charset="0"/>
              <a:buChar char="•"/>
            </a:pPr>
            <a:r>
              <a:rPr lang="en-GB" sz="1400"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marL="342900" lvl="1" indent="-342900">
              <a:buFont typeface="Arial" panose="020B0604020202020204" pitchFamily="34" charset="0"/>
              <a:buChar char="•"/>
            </a:pPr>
            <a:r>
              <a:rPr lang="en-GB" sz="1400" i="1" dirty="0" smtClean="0"/>
              <a:t>By 2.2 of RFC 6410 (cit.) “An Internet Standard is characterized by a high degree of technical maturity and by a generally held belief that the specified protocol or service provides significant benefit to the Internet community.</a:t>
            </a:r>
          </a:p>
          <a:p>
            <a:pPr marL="342900" lvl="1" indent="-342900">
              <a:buFont typeface="Arial" panose="020B0604020202020204" pitchFamily="34" charset="0"/>
              <a:buChar char="•"/>
            </a:pPr>
            <a:r>
              <a:rPr lang="en-GB" sz="1400"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marL="342900" lvl="1" indent="-342900">
              <a:buFont typeface="Arial" panose="020B0604020202020204" pitchFamily="34" charset="0"/>
              <a:buChar char="•"/>
            </a:pPr>
            <a:r>
              <a:rPr lang="en-GB" sz="1400" i="1" dirty="0" smtClean="0"/>
              <a:t>(1) There are at least two independent interoperating implementations with widespread deployment and successful operational experience.</a:t>
            </a:r>
          </a:p>
          <a:p>
            <a:pPr marL="342900" lvl="1" indent="-342900">
              <a:buFont typeface="Arial" panose="020B0604020202020204" pitchFamily="34" charset="0"/>
              <a:buChar char="•"/>
            </a:pPr>
            <a:r>
              <a:rPr lang="en-GB" sz="1400" i="1" dirty="0" smtClean="0"/>
              <a:t>(2) There are no errata against the specification that would cause a new implementation to fail to interoperate with deployed ones.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CH6 on IEEE 802.1AB (continued)</a:t>
            </a:r>
            <a:endParaRPr lang="en-AU" dirty="0"/>
          </a:p>
        </p:txBody>
      </p:sp>
      <p:sp>
        <p:nvSpPr>
          <p:cNvPr id="3" name="Content Placeholder 2"/>
          <p:cNvSpPr>
            <a:spLocks noGrp="1"/>
          </p:cNvSpPr>
          <p:nvPr>
            <p:ph idx="1"/>
          </p:nvPr>
        </p:nvSpPr>
        <p:spPr>
          <a:xfrm>
            <a:off x="685800" y="1066800"/>
            <a:ext cx="7772400" cy="5029200"/>
          </a:xfrm>
        </p:spPr>
        <p:txBody>
          <a:bodyPr/>
          <a:lstStyle/>
          <a:p>
            <a:r>
              <a:rPr lang="en-AU" sz="1600" dirty="0" smtClean="0"/>
              <a:t>Switzerland comment CH6 on IEEE 802.1AB (continued)</a:t>
            </a:r>
          </a:p>
          <a:p>
            <a:pPr marL="342900" lvl="1" indent="-342900">
              <a:buFont typeface="Arial" panose="020B0604020202020204" pitchFamily="34" charset="0"/>
              <a:buChar char="•"/>
            </a:pPr>
            <a:r>
              <a:rPr lang="en-GB" sz="1400" i="1" dirty="0" smtClean="0"/>
              <a:t>(3) There are no unused features in the specification that greatly increase implementation complexity.</a:t>
            </a:r>
          </a:p>
          <a:p>
            <a:pPr marL="342900" lvl="1" indent="-342900">
              <a:buFont typeface="Arial" panose="020B0604020202020204" pitchFamily="34" charset="0"/>
              <a:buChar char="•"/>
            </a:pPr>
            <a:r>
              <a:rPr lang="en-GB" sz="1400"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a:p>
            <a:pPr marL="342900" lvl="1" indent="-342900">
              <a:buFont typeface="Arial" panose="020B0604020202020204" pitchFamily="34" charset="0"/>
              <a:buChar char="•"/>
            </a:pPr>
            <a:r>
              <a:rPr lang="en-GB" sz="1400" i="1" dirty="0" smtClean="0"/>
              <a:t>Specifications will remain at PROPOSED STANDARD level if either no request to reclassify them as INTERNET STANDARD is sent to the IESG or they fail to meet one or more of these requirements.</a:t>
            </a:r>
          </a:p>
          <a:p>
            <a:pPr marL="342900" lvl="1" indent="-342900">
              <a:buFont typeface="Arial" panose="020B0604020202020204" pitchFamily="34" charset="0"/>
              <a:buChar char="•"/>
            </a:pPr>
            <a:r>
              <a:rPr lang="en-GB" sz="1400" i="1" dirty="0" smtClean="0"/>
              <a:t>Specifications remaining at PROPOSED STANDARD level for more than four years are either not known to meet the criteria for the INTERNET STANDARD level or known to fail to meet some of them.</a:t>
            </a:r>
          </a:p>
          <a:p>
            <a:pPr marL="342900" lvl="1" indent="-342900">
              <a:buFont typeface="Arial" panose="020B0604020202020204" pitchFamily="34" charset="0"/>
              <a:buChar char="•"/>
            </a:pPr>
            <a:r>
              <a:rPr lang="en-GB" sz="1400"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marL="342900" lvl="1" indent="-342900">
              <a:buFont typeface="Arial" panose="020B0604020202020204" pitchFamily="34" charset="0"/>
              <a:buChar char="•"/>
            </a:pPr>
            <a:r>
              <a:rPr lang="en-GB" sz="1400" i="1" dirty="0" smtClean="0"/>
              <a:t>Therefore the PROPOSED STANDARD level is not a sufficient qualification for normative referencing.</a:t>
            </a:r>
          </a:p>
          <a:p>
            <a:pPr marL="342900" lvl="1" indent="-342900">
              <a:buFont typeface="Arial" panose="020B0604020202020204" pitchFamily="34" charset="0"/>
              <a:buChar char="•"/>
            </a:pPr>
            <a:endParaRPr lang="en-GB" sz="140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CH6 on IEEE 802.1AB (continued)</a:t>
            </a:r>
            <a:endParaRPr lang="en-AU" dirty="0"/>
          </a:p>
        </p:txBody>
      </p:sp>
      <p:sp>
        <p:nvSpPr>
          <p:cNvPr id="3" name="Content Placeholder 2"/>
          <p:cNvSpPr>
            <a:spLocks noGrp="1"/>
          </p:cNvSpPr>
          <p:nvPr>
            <p:ph idx="1"/>
          </p:nvPr>
        </p:nvSpPr>
        <p:spPr>
          <a:xfrm>
            <a:off x="685800" y="990600"/>
            <a:ext cx="7772400" cy="5410200"/>
          </a:xfrm>
        </p:spPr>
        <p:txBody>
          <a:bodyPr/>
          <a:lstStyle/>
          <a:p>
            <a:r>
              <a:rPr lang="en-AU" sz="1600" dirty="0" smtClean="0"/>
              <a:t>Switzerland proposed change CH6 on IEEE 802.1AB </a:t>
            </a:r>
          </a:p>
          <a:p>
            <a:pPr>
              <a:buFont typeface="Arial" panose="020B0604020202020204" pitchFamily="34" charset="0"/>
              <a:buChar char="•"/>
            </a:pPr>
            <a:r>
              <a:rPr lang="en-GB" sz="1400" b="0" i="1" dirty="0" smtClean="0"/>
              <a:t>For each of these RFCs, chose one of the following alternative actions:</a:t>
            </a:r>
          </a:p>
          <a:p>
            <a:pPr lvl="2">
              <a:buFont typeface="Arial" panose="020B0604020202020204" pitchFamily="34" charset="0"/>
              <a:buChar char="•"/>
            </a:pPr>
            <a:r>
              <a:rPr lang="en-GB" sz="1400" b="0" i="1" dirty="0" smtClean="0"/>
              <a:t>Produce an RER according to JTC1 Standing Document N5, explaining whether or not the RFC has been formally evaluated against the criteria for the INTERNET STANDARD level, and if it has been evaluated, which criteria the RFC fails to meet, furthermore why it is needed as a normative reference in the IEEE 802.1AE standard and how it is justified to allow a normative reference though IETF does not award it INTERNET STANDARD level.</a:t>
            </a:r>
          </a:p>
          <a:p>
            <a:pPr lvl="2">
              <a:buFont typeface="Arial" panose="020B0604020202020204" pitchFamily="34" charset="0"/>
              <a:buChar char="•"/>
            </a:pPr>
            <a:r>
              <a:rPr lang="en-GB" sz="1400" b="0" i="1" dirty="0" smtClean="0"/>
              <a:t>Reference published standards, preferably ISO/IEC standards,</a:t>
            </a:r>
          </a:p>
          <a:p>
            <a:pPr lvl="2">
              <a:buFont typeface="Arial" panose="020B0604020202020204" pitchFamily="34" charset="0"/>
              <a:buChar char="•"/>
            </a:pPr>
            <a:r>
              <a:rPr lang="en-GB" sz="1400" b="0" i="1" dirty="0" smtClean="0"/>
              <a:t>Incorporate technical requirements into the standard text,</a:t>
            </a:r>
          </a:p>
          <a:p>
            <a:pPr lvl="2">
              <a:buFont typeface="Arial" panose="020B0604020202020204" pitchFamily="34" charset="0"/>
              <a:buChar char="•"/>
            </a:pPr>
            <a:r>
              <a:rPr lang="en-GB" sz="1400" b="0" i="1" dirty="0" smtClean="0"/>
              <a:t>Place the reference into the Informative references section</a:t>
            </a:r>
            <a:r>
              <a:rPr lang="en-GB" sz="1400" b="0" i="1" dirty="0" smtClean="0"/>
              <a:t>.</a:t>
            </a:r>
            <a:endParaRPr lang="en-US" sz="1400" b="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CH6 on IEEE 802.1AB (continued)</a:t>
            </a:r>
            <a:endParaRPr lang="en-AU" dirty="0"/>
          </a:p>
        </p:txBody>
      </p:sp>
      <p:sp>
        <p:nvSpPr>
          <p:cNvPr id="3" name="Content Placeholder 2"/>
          <p:cNvSpPr>
            <a:spLocks noGrp="1"/>
          </p:cNvSpPr>
          <p:nvPr>
            <p:ph idx="1"/>
          </p:nvPr>
        </p:nvSpPr>
        <p:spPr>
          <a:xfrm>
            <a:off x="685800" y="990600"/>
            <a:ext cx="7772400" cy="5410200"/>
          </a:xfrm>
        </p:spPr>
        <p:txBody>
          <a:bodyPr/>
          <a:lstStyle/>
          <a:p>
            <a:r>
              <a:rPr lang="en-AU" dirty="0" smtClean="0"/>
              <a:t>Proposed </a:t>
            </a:r>
            <a:r>
              <a:rPr lang="en-AU" dirty="0" smtClean="0"/>
              <a:t>IEEE 802 response to CH6 on IEEE 802.1AB</a:t>
            </a:r>
          </a:p>
          <a:p>
            <a:pPr lvl="1"/>
            <a:r>
              <a:rPr lang="en-GB" sz="1600" dirty="0" smtClean="0"/>
              <a:t>IEEE </a:t>
            </a:r>
            <a:r>
              <a:rPr lang="en-GB" sz="1600" dirty="0" smtClean="0"/>
              <a:t>802.1AB does not and cannot specify normative references in IEEE 802.1AE. The proposed change to justify a normative reference in IEEE 802.1AE is improper. </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CH7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CH7 on IEEE 802.1AB</a:t>
            </a:r>
          </a:p>
          <a:p>
            <a:pPr marL="342900" lvl="1" indent="-342900">
              <a:buFont typeface="Arial" panose="020B0604020202020204" pitchFamily="34" charset="0"/>
              <a:buChar char="•"/>
            </a:pPr>
            <a:r>
              <a:rPr lang="en-GB" sz="1400" i="1" dirty="0" smtClean="0"/>
              <a:t>RFC 1812, 2108, 3046, 3621, 4133, 4293, 4363, 4546, 4639, 4789 and 4836 have been published between the year 1995 and 2007, respectively, but are still at PROPOSED STANDARD status.</a:t>
            </a:r>
          </a:p>
          <a:p>
            <a:pPr marL="342900" lvl="1" indent="-342900">
              <a:buFont typeface="Arial" panose="020B0604020202020204" pitchFamily="34" charset="0"/>
              <a:buChar char="•"/>
            </a:pPr>
            <a:r>
              <a:rPr lang="en-GB" sz="1400"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marL="342900" lvl="1" indent="-342900">
              <a:buFont typeface="Arial" panose="020B0604020202020204" pitchFamily="34" charset="0"/>
              <a:buChar char="•"/>
            </a:pPr>
            <a:r>
              <a:rPr lang="en-GB" sz="1400" i="1" dirty="0" smtClean="0"/>
              <a:t>By 2.2 of RFC 6410 (cit.) “An Internet Standard is characterized by a high degree of technical maturity and by a generally held belief that the specified protocol or service provides significant benefit to the Internet community.</a:t>
            </a:r>
          </a:p>
          <a:p>
            <a:pPr marL="342900" lvl="1" indent="-342900">
              <a:buFont typeface="Arial" panose="020B0604020202020204" pitchFamily="34" charset="0"/>
              <a:buChar char="•"/>
            </a:pPr>
            <a:r>
              <a:rPr lang="en-GB" sz="1400"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marL="342900" lvl="1" indent="-342900">
              <a:buFont typeface="Arial" panose="020B0604020202020204" pitchFamily="34" charset="0"/>
              <a:buChar char="•"/>
            </a:pPr>
            <a:r>
              <a:rPr lang="en-GB" sz="1400" i="1" dirty="0" smtClean="0"/>
              <a:t>(1) There are at least two independent interoperating implementations with widespread deployment and successful operational experience.</a:t>
            </a:r>
          </a:p>
          <a:p>
            <a:pPr marL="342900" lvl="1" indent="-342900">
              <a:buFont typeface="Arial" panose="020B0604020202020204" pitchFamily="34" charset="0"/>
              <a:buChar char="•"/>
            </a:pPr>
            <a:r>
              <a:rPr lang="en-GB" sz="1400" i="1" dirty="0" smtClean="0"/>
              <a:t>(2) There are no errata against the specification that would cause a new implementation to fail to interoperate with deployed ones.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CH7 on IEEE 802.1AB (continued)</a:t>
            </a:r>
            <a:endParaRPr lang="en-AU" dirty="0"/>
          </a:p>
        </p:txBody>
      </p:sp>
      <p:sp>
        <p:nvSpPr>
          <p:cNvPr id="3" name="Content Placeholder 2"/>
          <p:cNvSpPr>
            <a:spLocks noGrp="1"/>
          </p:cNvSpPr>
          <p:nvPr>
            <p:ph idx="1"/>
          </p:nvPr>
        </p:nvSpPr>
        <p:spPr>
          <a:xfrm>
            <a:off x="685800" y="1066800"/>
            <a:ext cx="7772400" cy="5029200"/>
          </a:xfrm>
        </p:spPr>
        <p:txBody>
          <a:bodyPr/>
          <a:lstStyle/>
          <a:p>
            <a:r>
              <a:rPr lang="en-AU" sz="1600" dirty="0" smtClean="0"/>
              <a:t>Switzerland comment CH7 on IEEE 802.1AB (continued)</a:t>
            </a:r>
          </a:p>
          <a:p>
            <a:pPr marL="342900" lvl="1" indent="-342900">
              <a:buFont typeface="Arial" panose="020B0604020202020204" pitchFamily="34" charset="0"/>
              <a:buChar char="•"/>
            </a:pPr>
            <a:r>
              <a:rPr lang="en-GB" sz="1400" i="1" dirty="0" smtClean="0"/>
              <a:t>(3) There are no unused features in the specification that greatly increase implementation complexity.</a:t>
            </a:r>
          </a:p>
          <a:p>
            <a:pPr marL="342900" lvl="1" indent="-342900">
              <a:buFont typeface="Arial" panose="020B0604020202020204" pitchFamily="34" charset="0"/>
              <a:buChar char="•"/>
            </a:pPr>
            <a:r>
              <a:rPr lang="en-GB" sz="1400"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a:p>
            <a:pPr marL="342900" lvl="1" indent="-342900">
              <a:buFont typeface="Arial" panose="020B0604020202020204" pitchFamily="34" charset="0"/>
              <a:buChar char="•"/>
            </a:pPr>
            <a:r>
              <a:rPr lang="en-GB" sz="1400" i="1" dirty="0" smtClean="0"/>
              <a:t>Specifications will remain at PROPOSED STANDARD level if either no request to reclassify them as INTERNET STANDARD is sent to the IESG or they fail to meet one or more of these requirements.</a:t>
            </a:r>
          </a:p>
          <a:p>
            <a:pPr marL="342900" lvl="1" indent="-342900">
              <a:buFont typeface="Arial" panose="020B0604020202020204" pitchFamily="34" charset="0"/>
              <a:buChar char="•"/>
            </a:pPr>
            <a:r>
              <a:rPr lang="en-GB" sz="1400" i="1" dirty="0" smtClean="0"/>
              <a:t>Specifications remaining at PROPOSED STANDARD level for more than four years are either not known to meet the criteria for the INTERNET STANDARD level or known to fail to meet some of them.</a:t>
            </a:r>
          </a:p>
          <a:p>
            <a:pPr marL="342900" lvl="1" indent="-342900">
              <a:buFont typeface="Arial" panose="020B0604020202020204" pitchFamily="34" charset="0"/>
              <a:buChar char="•"/>
            </a:pPr>
            <a:r>
              <a:rPr lang="en-GB" sz="1400"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marL="342900" lvl="1" indent="-342900">
              <a:buFont typeface="Arial" panose="020B0604020202020204" pitchFamily="34" charset="0"/>
              <a:buChar char="•"/>
            </a:pPr>
            <a:r>
              <a:rPr lang="en-GB" sz="1400" i="1" dirty="0" smtClean="0"/>
              <a:t>Therefore the PROPOSED STANDARD level is not a sufficient qualification for normative referencing.</a:t>
            </a:r>
          </a:p>
          <a:p>
            <a:pPr marL="342900" lvl="1" indent="-342900">
              <a:buFont typeface="Arial" panose="020B0604020202020204" pitchFamily="34" charset="0"/>
              <a:buChar char="•"/>
            </a:pPr>
            <a:endParaRPr lang="en-GB" sz="140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802.1AB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802.1AB </a:t>
            </a:r>
            <a:r>
              <a:rPr lang="en-AU" dirty="0"/>
              <a:t>in </a:t>
            </a:r>
            <a:r>
              <a:rPr lang="en-AU" dirty="0" smtClean="0"/>
              <a:t>N15829</a:t>
            </a:r>
            <a:endParaRPr lang="en-AU" dirty="0"/>
          </a:p>
          <a:p>
            <a:pPr lvl="2"/>
            <a:r>
              <a:rPr lang="en-AU" dirty="0" smtClean="0"/>
              <a:t>It passed 16/1/16 </a:t>
            </a:r>
            <a:r>
              <a:rPr lang="en-AU" dirty="0"/>
              <a:t>(</a:t>
            </a:r>
            <a:r>
              <a:rPr lang="en-AU" dirty="0" smtClean="0"/>
              <a:t>China NB 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xmlns="" val="1593706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CH7 on IEEE 802.1AB (continued)</a:t>
            </a:r>
            <a:endParaRPr lang="en-AU" dirty="0"/>
          </a:p>
        </p:txBody>
      </p:sp>
      <p:sp>
        <p:nvSpPr>
          <p:cNvPr id="3" name="Content Placeholder 2"/>
          <p:cNvSpPr>
            <a:spLocks noGrp="1"/>
          </p:cNvSpPr>
          <p:nvPr>
            <p:ph idx="1"/>
          </p:nvPr>
        </p:nvSpPr>
        <p:spPr>
          <a:xfrm>
            <a:off x="685800" y="990600"/>
            <a:ext cx="7772400" cy="5105400"/>
          </a:xfrm>
        </p:spPr>
        <p:txBody>
          <a:bodyPr/>
          <a:lstStyle/>
          <a:p>
            <a:r>
              <a:rPr lang="en-AU" sz="1600" dirty="0" smtClean="0"/>
              <a:t>Switzerland proposed change CH7 on IEEE 802.1AB </a:t>
            </a:r>
          </a:p>
          <a:p>
            <a:pPr>
              <a:buFont typeface="Arial" panose="020B0604020202020204" pitchFamily="34" charset="0"/>
              <a:buChar char="•"/>
            </a:pPr>
            <a:r>
              <a:rPr lang="en-GB" sz="1400" b="0" i="1" dirty="0" smtClean="0"/>
              <a:t>For each of these RFCs, chose one of the following alternative actions:</a:t>
            </a:r>
          </a:p>
          <a:p>
            <a:pPr lvl="2">
              <a:buFont typeface="Arial" panose="020B0604020202020204" pitchFamily="34" charset="0"/>
              <a:buChar char="•"/>
            </a:pPr>
            <a:r>
              <a:rPr lang="en-GB" sz="1400" b="0" i="1" dirty="0" smtClean="0"/>
              <a:t>Produce an RER according to JTC1 Standing Document N5, explaining whether or not the RFC has been formally evaluated against the criteria for the INTERNET STANDARD level, and if it has been evaluated, which criteria the RFC fails to meet, furthermore why it is needed as a normative reference in the IEEE 802.1AB standard and how it is justified to allow a normative reference though IETF does not award it INTERNET STANDARD level.</a:t>
            </a:r>
          </a:p>
          <a:p>
            <a:pPr lvl="2">
              <a:buFont typeface="Arial" panose="020B0604020202020204" pitchFamily="34" charset="0"/>
              <a:buChar char="•"/>
            </a:pPr>
            <a:r>
              <a:rPr lang="en-GB" sz="1400" b="0" i="1" dirty="0" smtClean="0"/>
              <a:t>Reference published standards, preferably ISO/IEC standards,</a:t>
            </a:r>
          </a:p>
          <a:p>
            <a:pPr lvl="2">
              <a:buFont typeface="Arial" panose="020B0604020202020204" pitchFamily="34" charset="0"/>
              <a:buChar char="•"/>
            </a:pPr>
            <a:r>
              <a:rPr lang="en-GB" sz="1400" b="0" i="1" dirty="0" smtClean="0"/>
              <a:t>Incorporate technical requirements into the standard text,</a:t>
            </a:r>
          </a:p>
          <a:p>
            <a:pPr lvl="2">
              <a:buFont typeface="Arial" panose="020B0604020202020204" pitchFamily="34" charset="0"/>
              <a:buChar char="•"/>
            </a:pPr>
            <a:r>
              <a:rPr lang="en-GB" sz="1400" b="0" i="1" dirty="0" smtClean="0"/>
              <a:t>Place the reference into the Informative references section.</a:t>
            </a:r>
            <a:endParaRPr lang="en-US" sz="1400" b="0" i="1" dirty="0" smtClean="0"/>
          </a:p>
          <a:p>
            <a:endParaRPr lang="en-GB" sz="1400"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CH7 on IEEE 802.1AB (continued)</a:t>
            </a:r>
            <a:endParaRPr lang="en-AU" dirty="0"/>
          </a:p>
        </p:txBody>
      </p:sp>
      <p:sp>
        <p:nvSpPr>
          <p:cNvPr id="3" name="Content Placeholder 2"/>
          <p:cNvSpPr>
            <a:spLocks noGrp="1"/>
          </p:cNvSpPr>
          <p:nvPr>
            <p:ph idx="1"/>
          </p:nvPr>
        </p:nvSpPr>
        <p:spPr>
          <a:xfrm>
            <a:off x="685800" y="990600"/>
            <a:ext cx="7772400" cy="5105400"/>
          </a:xfrm>
        </p:spPr>
        <p:txBody>
          <a:bodyPr/>
          <a:lstStyle/>
          <a:p>
            <a:endParaRPr lang="en-US" sz="1600" b="0" i="1" dirty="0" smtClean="0"/>
          </a:p>
          <a:p>
            <a:r>
              <a:rPr lang="en-AU" dirty="0" smtClean="0"/>
              <a:t>Proposed IEEE 802 response to CH7 on IEEE 802.1AB</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CH8 on IEEE 802.1AB</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CH8 on IEEE 802.1AB</a:t>
            </a:r>
          </a:p>
          <a:p>
            <a:pPr lvl="1"/>
            <a:r>
              <a:rPr lang="en-AU" i="1" dirty="0" smtClean="0"/>
              <a:t>The </a:t>
            </a:r>
            <a:r>
              <a:rPr lang="en-AU" i="1" dirty="0"/>
              <a:t>phrasing of most definitions does not conform to </a:t>
            </a:r>
            <a:r>
              <a:rPr lang="en-AU" i="1" dirty="0" smtClean="0"/>
              <a:t>the ISO/IEC </a:t>
            </a:r>
            <a:r>
              <a:rPr lang="en-AU" i="1" dirty="0"/>
              <a:t>Directives, Part 2</a:t>
            </a:r>
            <a:endParaRPr lang="en-AU" i="1" dirty="0" smtClean="0"/>
          </a:p>
          <a:p>
            <a:r>
              <a:rPr lang="en-AU" dirty="0" smtClean="0"/>
              <a:t>Switzerland proposed change CH87 on IEEE 802.1AB</a:t>
            </a:r>
          </a:p>
          <a:p>
            <a:pPr lvl="1"/>
            <a:r>
              <a:rPr lang="en-GB" i="1" dirty="0" smtClean="0"/>
              <a:t>Discard articles (“a”, “the”) at the beginning of the definition. Avoid two or more sentences. Discard Notes. Do not re-define terms (such as OID) in the scope of existing standards, but include them by normative reference</a:t>
            </a:r>
            <a:r>
              <a:rPr lang="en-AU" i="1" dirty="0" smtClean="0"/>
              <a:t>.</a:t>
            </a:r>
          </a:p>
          <a:p>
            <a:r>
              <a:rPr lang="en-AU" dirty="0" smtClean="0"/>
              <a:t>Proposed IEEE 802 response to CH8 on IEEE 802.1AB</a:t>
            </a:r>
          </a:p>
          <a:p>
            <a:pPr lvl="1"/>
            <a:r>
              <a:rPr lang="en-US" dirty="0"/>
              <a:t>IEEE </a:t>
            </a:r>
            <a:r>
              <a:rPr lang="en-US" dirty="0" smtClean="0"/>
              <a:t>802.1AB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xmlns="" val="276857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802.1AB</a:t>
            </a:r>
            <a:endParaRPr lang="en-AU" dirty="0"/>
          </a:p>
        </p:txBody>
      </p:sp>
      <p:sp>
        <p:nvSpPr>
          <p:cNvPr id="3" name="Content Placeholder 2"/>
          <p:cNvSpPr>
            <a:spLocks noGrp="1"/>
          </p:cNvSpPr>
          <p:nvPr>
            <p:ph idx="1"/>
          </p:nvPr>
        </p:nvSpPr>
        <p:spPr/>
        <p:txBody>
          <a:bodyPr/>
          <a:lstStyle/>
          <a:p>
            <a:r>
              <a:rPr lang="en-AU" dirty="0" smtClean="0"/>
              <a:t>China NB comment CN1 on IEEE 802.1AB</a:t>
            </a:r>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xmlns=""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802.1AB</a:t>
            </a:r>
          </a:p>
          <a:p>
            <a:pPr lvl="1"/>
            <a:r>
              <a:rPr lang="en-AU" dirty="0" smtClean="0"/>
              <a:t>IEEE 802 thanks </a:t>
            </a:r>
            <a:r>
              <a:rPr lang="en-AU" dirty="0"/>
              <a:t>the China NB for its carefully considered comments on the </a:t>
            </a:r>
            <a:r>
              <a:rPr lang="en-AU" dirty="0" smtClean="0"/>
              <a:t>802.1AB </a:t>
            </a:r>
            <a:r>
              <a:rPr lang="en-AU" dirty="0"/>
              <a:t>FDIS ballot</a:t>
            </a:r>
          </a:p>
          <a:p>
            <a:pPr lvl="1"/>
            <a:r>
              <a:rPr lang="en-AU" dirty="0"/>
              <a:t>We note that </a:t>
            </a:r>
            <a:r>
              <a:rPr lang="en-AU" dirty="0" smtClean="0"/>
              <a:t>IEEE </a:t>
            </a:r>
            <a:r>
              <a:rPr lang="en-AU" dirty="0"/>
              <a:t>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GB" dirty="0" smtClean="0"/>
              <a:t>We have noted the comment that the China NB is </a:t>
            </a:r>
            <a:r>
              <a:rPr lang="en-GB" i="1" dirty="0" smtClean="0"/>
              <a:t>“obliged to lose the responsibility and obligation of complying with and adopting the standard”</a:t>
            </a:r>
            <a:r>
              <a:rPr lang="en-GB" dirty="0" smtClean="0"/>
              <a:t>. It is out of scope for IEEE 802 and therefore we will forward it to ISO Central Secretariat.</a:t>
            </a:r>
            <a:endParaRPr lang="en-GB"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xmlns=""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802.1AB</a:t>
            </a:r>
            <a:endParaRPr lang="en-AU" dirty="0"/>
          </a:p>
        </p:txBody>
      </p:sp>
      <p:sp>
        <p:nvSpPr>
          <p:cNvPr id="3" name="Content Placeholder 2"/>
          <p:cNvSpPr>
            <a:spLocks noGrp="1"/>
          </p:cNvSpPr>
          <p:nvPr>
            <p:ph idx="1"/>
          </p:nvPr>
        </p:nvSpPr>
        <p:spPr/>
        <p:txBody>
          <a:bodyPr/>
          <a:lstStyle/>
          <a:p>
            <a:r>
              <a:rPr lang="en-AU" dirty="0" smtClean="0"/>
              <a:t>China NB comment CN2 on IEEE 802.1AB</a:t>
            </a:r>
          </a:p>
          <a:p>
            <a:pPr lvl="1"/>
            <a:r>
              <a:rPr lang="en-AU" i="1" dirty="0" smtClean="0"/>
              <a:t>The referenced RFC 2863, RFC 2108, RFC 2863, RFC 3629, RFC 4502 are draft standards. The referenced RFC 3232, RFC 3410 are informational standards. The referenced RFC 1812, RFC 4293 are proposed standards. The referenced RFC 3046, RFC 3621, RFC 4133, RFC 4363, RFC 4546, RFC 4639, RFC 4789, RFC 4836 are unknown type of standards. All of above listed RFC standards are unqualified for normative references in ISO standards.</a:t>
            </a:r>
          </a:p>
          <a:p>
            <a:pPr lvl="1">
              <a:buNone/>
            </a:pPr>
            <a:r>
              <a:rPr lang="en-AU" b="1" dirty="0" smtClean="0"/>
              <a:t>China NB proposed </a:t>
            </a:r>
            <a:r>
              <a:rPr lang="en-AU" b="1" dirty="0"/>
              <a:t>change </a:t>
            </a:r>
            <a:r>
              <a:rPr lang="en-AU" b="1" dirty="0" smtClean="0"/>
              <a:t>CN2 on IEEE 802.1AB</a:t>
            </a:r>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xmlns=""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802.1AB (continued)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CN2 on IEEE 802.1AB</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xmlns=""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802.1AB</a:t>
            </a:r>
            <a:endParaRPr lang="en-AU" dirty="0"/>
          </a:p>
        </p:txBody>
      </p:sp>
      <p:sp>
        <p:nvSpPr>
          <p:cNvPr id="3" name="Content Placeholder 2"/>
          <p:cNvSpPr>
            <a:spLocks noGrp="1"/>
          </p:cNvSpPr>
          <p:nvPr>
            <p:ph idx="1"/>
          </p:nvPr>
        </p:nvSpPr>
        <p:spPr>
          <a:xfrm>
            <a:off x="685800" y="1295400"/>
            <a:ext cx="7772400" cy="4572000"/>
          </a:xfrm>
        </p:spPr>
        <p:txBody>
          <a:bodyPr/>
          <a:lstStyle/>
          <a:p>
            <a:r>
              <a:rPr lang="en-AU" dirty="0"/>
              <a:t>Switzerland </a:t>
            </a:r>
            <a:r>
              <a:rPr lang="en-AU" dirty="0" smtClean="0"/>
              <a:t>comment CH1 on IEEE 802.1AB</a:t>
            </a:r>
          </a:p>
          <a:p>
            <a:pPr>
              <a:buFont typeface="Arial" panose="020B0604020202020204" pitchFamily="34" charset="0"/>
              <a:buChar char="•"/>
            </a:pPr>
            <a:r>
              <a:rPr lang="en-GB" sz="1600" b="0" i="1" dirty="0" smtClean="0"/>
              <a:t>In a conventional DIS or DIS fast-track ballot, the subsequent comments would be issued with a DISAPPROVE vote, which would be turned into APPROVAL if the comments were satisfactorily resolved.</a:t>
            </a:r>
          </a:p>
          <a:p>
            <a:pPr>
              <a:buFont typeface="Arial" panose="020B0604020202020204" pitchFamily="34" charset="0"/>
              <a:buChar char="•"/>
            </a:pPr>
            <a:r>
              <a:rPr lang="en-GB" sz="1600" b="0" i="1" dirty="0" smtClean="0"/>
              <a:t>The FDIS fast-track however postpones, by 2.7 of the ISO/IEC Directives, Part 1, such resolution to the next review of the standard. Furthermore, affirmative votes to an FDIS cannot be made conditional on the resolution of any comments.</a:t>
            </a:r>
          </a:p>
          <a:p>
            <a:pPr>
              <a:buFont typeface="Arial" panose="020B0604020202020204" pitchFamily="34" charset="0"/>
              <a:buChar char="•"/>
            </a:pPr>
            <a:r>
              <a:rPr lang="en-GB" sz="1600" b="0" i="1" dirty="0" smtClean="0"/>
              <a:t>However, we wish ISO/IEC to endorse this standard and to subjugate it under its maintenance procedures as set forth in F.2.4 of the ISO/IEC Directives, Part 1, and Sc6 Graz Resolution 6.1.10.</a:t>
            </a:r>
          </a:p>
          <a:p>
            <a:pPr>
              <a:buFont typeface="Arial" panose="020B0604020202020204" pitchFamily="34" charset="0"/>
              <a:buChar char="•"/>
            </a:pPr>
            <a:r>
              <a:rPr lang="en-GB" sz="1600" b="0"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xmlns=""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CH1 on IEEE 802.1AB</a:t>
            </a:r>
            <a:endParaRPr lang="en-AU" dirty="0"/>
          </a:p>
          <a:p>
            <a:pPr lvl="1"/>
            <a:r>
              <a:rPr lang="en-AU" dirty="0"/>
              <a:t>IEEE 802 thanks the Switzerland NB for its carefully considered comments on the IEEE </a:t>
            </a:r>
            <a:r>
              <a:rPr lang="en-AU" dirty="0" smtClean="0"/>
              <a:t>802.AB </a:t>
            </a:r>
            <a:r>
              <a:rPr lang="en-AU" dirty="0"/>
              <a:t>FDIS ballot, and assures the Switzerland NB that its comments will be processed in a timely manner by the IEEE 802.1 WG using the mechanisms defined and agreed in </a:t>
            </a:r>
            <a:r>
              <a:rPr lang="en-AU" dirty="0" smtClean="0"/>
              <a:t>6N15606</a:t>
            </a:r>
            <a:r>
              <a:rPr lang="en-AU" dirty="0"/>
              <a:t>. Swiss NB representatives are invited to participate in the comment resolution process. </a:t>
            </a:r>
            <a:r>
              <a:rPr lang="en-AU" dirty="0" smtClean="0"/>
              <a:t> </a:t>
            </a:r>
          </a:p>
          <a:p>
            <a:pPr lvl="1"/>
            <a:r>
              <a:rPr lang="en-AU" dirty="0" smtClean="0"/>
              <a:t>The </a:t>
            </a:r>
            <a:r>
              <a:rPr lang="en-AU" dirty="0"/>
              <a:t>mechanisms defined and agreed in </a:t>
            </a:r>
            <a:r>
              <a:rPr lang="en-AU" dirty="0" smtClean="0"/>
              <a:t>6N15606 apply.</a:t>
            </a:r>
            <a:r>
              <a:rPr lang="en-AU" dirty="0"/>
              <a:t> </a:t>
            </a:r>
            <a:r>
              <a:rPr lang="en-AU" dirty="0" smtClean="0"/>
              <a:t>Editing </a:t>
            </a:r>
            <a:r>
              <a:rPr lang="en-AU" dirty="0"/>
              <a:t>and maintenance will continue to be the responsibility of IEEE 802 and will conform to the IEEE policies and procedures. </a:t>
            </a:r>
            <a:endParaRPr lang="en-AU" dirty="0">
              <a:solidFill>
                <a:srgbClr val="FFC000"/>
              </a:solidFill>
            </a:endParaRPr>
          </a:p>
          <a:p>
            <a:pPr marL="1588" lvl="1" indent="0">
              <a:buNone/>
            </a:pPr>
            <a:endParaRPr lang="en-AU"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xmlns=""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CH2 on IEEE 802.1AB</a:t>
            </a:r>
          </a:p>
          <a:p>
            <a:pPr marL="342900" lvl="1" indent="-342900">
              <a:buFont typeface="Arial" panose="020B0604020202020204" pitchFamily="34" charset="0"/>
              <a:buChar char="•"/>
            </a:pPr>
            <a:r>
              <a:rPr lang="en-GB" i="1" dirty="0" smtClean="0"/>
              <a:t>When the ISO/IEC/IEEE 8802-1AB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a:t>
            </a:r>
          </a:p>
          <a:p>
            <a:pPr marL="342900" lvl="1" indent="-342900">
              <a:buFont typeface="Arial" panose="020B0604020202020204" pitchFamily="34" charset="0"/>
              <a:buChar char="•"/>
            </a:pPr>
            <a:r>
              <a:rPr lang="en-GB" i="1" dirty="0" smtClean="0"/>
              <a:t>This is a major aim of our comments. We will be pleased to find resolutions in fruitful collaboration with the IEEE 802.1 WG</a:t>
            </a:r>
            <a:r>
              <a:rPr lang="en-US" b="0" i="1" dirty="0" smtClean="0"/>
              <a:t>.</a:t>
            </a:r>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xmlns=""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3144</Words>
  <Application>Microsoft Office PowerPoint</Application>
  <PresentationFormat>On-screen Show (4:3)</PresentationFormat>
  <Paragraphs>165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IEEE 802 Response to FDIS comments  on IEEE 802.1AB</vt:lpstr>
      <vt:lpstr>This presentation provides responses to comments on IEEE 802.1AB during FDIS ballot</vt:lpstr>
      <vt:lpstr>China NB comment CN1 on IEEE 802.1AB</vt:lpstr>
      <vt:lpstr>China NB comment CN1 on IEEE 802.1AB (continued)</vt:lpstr>
      <vt:lpstr>China NB comment CN2 on IEEE 802.1AB</vt:lpstr>
      <vt:lpstr>China NB comment CN2 on IEEE 802.1AB (continued)</vt:lpstr>
      <vt:lpstr>Switzerland comment CH1 on IEEE 802.1AB</vt:lpstr>
      <vt:lpstr>Switzerland comment CH1 on IEEE 802.1AB (continued)</vt:lpstr>
      <vt:lpstr>Switzerland comment CH2 on IEEE 802.1AB</vt:lpstr>
      <vt:lpstr>Switzerland comment CH2 on IEEE 802.1AB (continued)</vt:lpstr>
      <vt:lpstr>Switzerland comment CH3 on IEEE 802.1AB</vt:lpstr>
      <vt:lpstr>Switzerland comment CH4 on IEEE 802.1AB</vt:lpstr>
      <vt:lpstr>Switzerland comment CH5 on IEEE 802.1AB</vt:lpstr>
      <vt:lpstr>Switzerland comment CH6 on IEEE 802.1AB</vt:lpstr>
      <vt:lpstr>Switzerland comment CH6 on IEEE 802.1AB (continued)</vt:lpstr>
      <vt:lpstr>Switzerland comment CH6 on IEEE 802.1AB (continued)</vt:lpstr>
      <vt:lpstr>Switzerland comment CH6 on IEEE 802.1AB (continued)</vt:lpstr>
      <vt:lpstr>Switzerland comment CH7 on IEEE 802.1AB</vt:lpstr>
      <vt:lpstr>Switzerland comment CH7 on IEEE 802.1AB (continued)</vt:lpstr>
      <vt:lpstr>Switzerland comment CH7 on IEEE 802.1AB (continued)</vt:lpstr>
      <vt:lpstr>Switzerland comment CH7 on IEEE 802.1AB (continued)</vt:lpstr>
      <vt:lpstr>Switzerland comment CH8 on IEEE 802.1AB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2014-03-20T01:27:16Z</dcterms:modified>
</cp:coreProperties>
</file>