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0"/>
  </p:notesMasterIdLst>
  <p:handoutMasterIdLst>
    <p:handoutMasterId r:id="rId61"/>
  </p:handoutMasterIdLst>
  <p:sldIdLst>
    <p:sldId id="269" r:id="rId2"/>
    <p:sldId id="1243" r:id="rId3"/>
    <p:sldId id="1181" r:id="rId4"/>
    <p:sldId id="1182" r:id="rId5"/>
    <p:sldId id="1183" r:id="rId6"/>
    <p:sldId id="1233" r:id="rId7"/>
    <p:sldId id="1230" r:id="rId8"/>
    <p:sldId id="1232" r:id="rId9"/>
    <p:sldId id="1231" r:id="rId10"/>
    <p:sldId id="1185" r:id="rId11"/>
    <p:sldId id="1186" r:id="rId12"/>
    <p:sldId id="1187" r:id="rId13"/>
    <p:sldId id="1188" r:id="rId14"/>
    <p:sldId id="1189" r:id="rId15"/>
    <p:sldId id="1190" r:id="rId16"/>
    <p:sldId id="1191" r:id="rId17"/>
    <p:sldId id="1192" r:id="rId18"/>
    <p:sldId id="1193" r:id="rId19"/>
    <p:sldId id="1235" r:id="rId20"/>
    <p:sldId id="1194" r:id="rId21"/>
    <p:sldId id="1195" r:id="rId22"/>
    <p:sldId id="1196" r:id="rId23"/>
    <p:sldId id="1197" r:id="rId24"/>
    <p:sldId id="1236" r:id="rId25"/>
    <p:sldId id="1198" r:id="rId26"/>
    <p:sldId id="1199" r:id="rId27"/>
    <p:sldId id="1200" r:id="rId28"/>
    <p:sldId id="1201" r:id="rId29"/>
    <p:sldId id="1202" r:id="rId30"/>
    <p:sldId id="1203" r:id="rId31"/>
    <p:sldId id="1204" r:id="rId32"/>
    <p:sldId id="1205" r:id="rId33"/>
    <p:sldId id="1206" r:id="rId34"/>
    <p:sldId id="1207" r:id="rId35"/>
    <p:sldId id="1208" r:id="rId36"/>
    <p:sldId id="1209" r:id="rId37"/>
    <p:sldId id="1210" r:id="rId38"/>
    <p:sldId id="1211" r:id="rId39"/>
    <p:sldId id="1242" r:id="rId40"/>
    <p:sldId id="1215" r:id="rId41"/>
    <p:sldId id="1216" r:id="rId42"/>
    <p:sldId id="1217" r:id="rId43"/>
    <p:sldId id="1237" r:id="rId44"/>
    <p:sldId id="1218" r:id="rId45"/>
    <p:sldId id="1238" r:id="rId46"/>
    <p:sldId id="1219" r:id="rId47"/>
    <p:sldId id="1239" r:id="rId48"/>
    <p:sldId id="1220" r:id="rId49"/>
    <p:sldId id="1221" r:id="rId50"/>
    <p:sldId id="1222" r:id="rId51"/>
    <p:sldId id="1223" r:id="rId52"/>
    <p:sldId id="1224" r:id="rId53"/>
    <p:sldId id="1225" r:id="rId54"/>
    <p:sldId id="1226" r:id="rId55"/>
    <p:sldId id="1241" r:id="rId56"/>
    <p:sldId id="1227" r:id="rId57"/>
    <p:sldId id="1228" r:id="rId58"/>
    <p:sldId id="1229"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8" autoAdjust="0"/>
    <p:restoredTop sz="94660" autoAdjust="0"/>
  </p:normalViewPr>
  <p:slideViewPr>
    <p:cSldViewPr>
      <p:cViewPr varScale="1">
        <p:scale>
          <a:sx n="78" d="100"/>
          <a:sy n="78" d="100"/>
        </p:scale>
        <p:origin x="161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8906"/>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smtClean="0"/>
              <a:t>doc.: IEEE 802.xxxx</a:t>
            </a: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December 2013</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smtClean="0"/>
              <a:t>doc.: IEEE 802.xxxx</a:t>
            </a: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December 2013</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doc.: IEEE 802.xxxx</a:t>
            </a:r>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December 2013</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406689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1pPr>
              <a:defRPr sz="1600"/>
            </a:lvl1pPr>
            <a:lvl2pPr>
              <a:defRPr sz="16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7894708" y="6475413"/>
            <a:ext cx="649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6468997" y="363379"/>
            <a:ext cx="1976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NNN</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13048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smtClean="0">
                <a:latin typeface="Arial" pitchFamily="34" charset="0"/>
              </a:rPr>
              <a:t>Submission to SC6</a:t>
            </a:r>
            <a:endParaRPr lang="en-US" dirty="0">
              <a:latin typeface="Arial" pitchFamily="34" charset="0"/>
            </a:endParaRP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8"/>
            <a:ext cx="15036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December 2013</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7255111" y="6475413"/>
            <a:ext cx="1288814" cy="184666"/>
          </a:xfrm>
        </p:spPr>
        <p:txBody>
          <a:bodyPr/>
          <a:lstStyle/>
          <a:p>
            <a:pPr>
              <a:defRPr/>
            </a:pPr>
            <a:endParaRPr lang="en-US" dirty="0"/>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on</a:t>
            </a:r>
            <a:br>
              <a:rPr lang="en-US" dirty="0" smtClean="0">
                <a:solidFill>
                  <a:schemeClr val="accent2">
                    <a:lumMod val="75000"/>
                  </a:schemeClr>
                </a:solidFill>
              </a:rPr>
            </a:br>
            <a:r>
              <a:rPr lang="en-US" dirty="0" smtClean="0">
                <a:solidFill>
                  <a:schemeClr val="accent2">
                    <a:lumMod val="75000"/>
                  </a:schemeClr>
                </a:solidFill>
              </a:rPr>
              <a:t>IEEE 802.1AE and IEEE 802.1X</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16 December 2013</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CN.4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600200"/>
            <a:ext cx="7772400" cy="4724400"/>
          </a:xfrm>
        </p:spPr>
        <p:txBody>
          <a:bodyPr/>
          <a:lstStyle/>
          <a:p>
            <a:r>
              <a:rPr lang="en-AU" dirty="0" smtClean="0"/>
              <a:t>IEEE 802 </a:t>
            </a:r>
            <a:r>
              <a:rPr lang="en-AU" dirty="0"/>
              <a:t>response </a:t>
            </a:r>
            <a:r>
              <a:rPr lang="en-AU" dirty="0" smtClean="0"/>
              <a:t>to </a:t>
            </a:r>
            <a:r>
              <a:rPr lang="en-AU" dirty="0"/>
              <a:t>comment </a:t>
            </a:r>
            <a:r>
              <a:rPr lang="en-AU" dirty="0" smtClean="0"/>
              <a:t>CN.4 </a:t>
            </a:r>
            <a:r>
              <a:rPr lang="en-AU" dirty="0"/>
              <a:t>on IEEE 802.1X</a:t>
            </a:r>
          </a:p>
          <a:p>
            <a:pPr lvl="1"/>
            <a:r>
              <a:rPr lang="en-US" sz="1600" dirty="0" smtClean="0"/>
              <a:t>As </a:t>
            </a:r>
            <a:r>
              <a:rPr lang="en-US" sz="1600" dirty="0"/>
              <a:t>part of the normal maintenance process for IEEE 802.1X, the IEEE 802.1 WG will review the references to ensure that only required references are included, RFC references are up to date, and normative RFC references have an appropriate status.</a:t>
            </a:r>
          </a:p>
          <a:p>
            <a:pPr lvl="1"/>
            <a:r>
              <a:rPr lang="en-US" sz="1600" dirty="0" smtClean="0"/>
              <a:t>IETF </a:t>
            </a:r>
            <a:r>
              <a:rPr lang="en-US" sz="1600" dirty="0"/>
              <a:t>Proposed Standards documents have been subject to </a:t>
            </a:r>
            <a:r>
              <a:rPr lang="en-US" sz="1600" dirty="0" smtClean="0"/>
              <a:t>open </a:t>
            </a:r>
            <a:r>
              <a:rPr lang="en-US" sz="1600" dirty="0"/>
              <a:t>development and review by the Internet technical community, </a:t>
            </a:r>
            <a:r>
              <a:rPr lang="en-US" sz="1600" dirty="0" smtClean="0"/>
              <a:t>generally </a:t>
            </a:r>
            <a:r>
              <a:rPr lang="en-US" sz="1600" dirty="0"/>
              <a:t>including a number of formal cross-discipline reviews </a:t>
            </a:r>
            <a:r>
              <a:rPr lang="en-US" sz="1600" dirty="0" smtClean="0"/>
              <a:t>including, specifically</a:t>
            </a:r>
            <a:r>
              <a:rPr lang="en-US" sz="1600" dirty="0"/>
              <a:t>, a security review.  This is further strengthened </a:t>
            </a:r>
            <a:r>
              <a:rPr lang="en-US" sz="1600" dirty="0" smtClean="0"/>
              <a:t>in many </a:t>
            </a:r>
            <a:r>
              <a:rPr lang="en-US" sz="1600" dirty="0"/>
              <a:t>cases by implementations and even the presence of </a:t>
            </a:r>
            <a:r>
              <a:rPr lang="en-US" sz="1600" dirty="0" smtClean="0"/>
              <a:t>interoperable  code</a:t>
            </a:r>
            <a:r>
              <a:rPr lang="en-US" sz="1600" dirty="0"/>
              <a:t>.  Hence IETF Proposed Standards are of such quality that </a:t>
            </a:r>
            <a:r>
              <a:rPr lang="en-US" sz="1600" dirty="0" smtClean="0"/>
              <a:t>they are </a:t>
            </a:r>
            <a:r>
              <a:rPr lang="en-US" sz="1600" dirty="0"/>
              <a:t>ready for the usual market-based product development </a:t>
            </a:r>
            <a:r>
              <a:rPr lang="en-US" sz="1600" dirty="0" smtClean="0"/>
              <a:t>and deployment </a:t>
            </a:r>
            <a:r>
              <a:rPr lang="en-US" sz="1600" dirty="0"/>
              <a:t>efforts into the Internet</a:t>
            </a:r>
            <a:r>
              <a:rPr lang="en-US" sz="1600" dirty="0" smtClean="0"/>
              <a:t>.</a:t>
            </a:r>
          </a:p>
          <a:p>
            <a:pPr lvl="1"/>
            <a:r>
              <a:rPr lang="en-US" sz="1600" dirty="0"/>
              <a:t>The </a:t>
            </a:r>
            <a:r>
              <a:rPr lang="en-US" sz="1600" dirty="0" err="1" smtClean="0"/>
              <a:t>Kolkman</a:t>
            </a:r>
            <a:r>
              <a:rPr lang="en-US" sz="1600" dirty="0" smtClean="0"/>
              <a:t> </a:t>
            </a:r>
            <a:r>
              <a:rPr lang="en-US" sz="1600" dirty="0"/>
              <a:t>draft (http://tools.ietf.org/id/draft-kolkman-proposed-standards-clarified-06.txt) is intended to clarify the interpretation of the maturity of a Proposed Standard within IETF. It is currently under consideration by the IESG for approval.</a:t>
            </a:r>
            <a:endParaRPr lang="en-US" sz="1600" dirty="0" smtClean="0"/>
          </a:p>
          <a:p>
            <a:pPr lvl="1"/>
            <a:r>
              <a:rPr lang="en-US" sz="1600" dirty="0" smtClean="0"/>
              <a:t>It </a:t>
            </a:r>
            <a:r>
              <a:rPr lang="en-US" sz="1600" dirty="0"/>
              <a:t>is appropriate to </a:t>
            </a:r>
            <a:r>
              <a:rPr lang="en-US" sz="1600" dirty="0" smtClean="0"/>
              <a:t>reference IETF Proposed Standards in IEEE Standards.</a:t>
            </a:r>
            <a:endParaRPr lang="en-US" sz="1600"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236633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802.1X</a:t>
            </a:r>
            <a:endParaRPr lang="en-AU" dirty="0"/>
          </a:p>
        </p:txBody>
      </p:sp>
      <p:sp>
        <p:nvSpPr>
          <p:cNvPr id="3" name="Content Placeholder 2"/>
          <p:cNvSpPr>
            <a:spLocks noGrp="1"/>
          </p:cNvSpPr>
          <p:nvPr>
            <p:ph idx="1"/>
          </p:nvPr>
        </p:nvSpPr>
        <p:spPr/>
        <p:txBody>
          <a:bodyPr/>
          <a:lstStyle/>
          <a:p>
            <a:r>
              <a:rPr lang="en-AU" dirty="0" smtClean="0"/>
              <a:t>Switzerland comment CH.1 on IEEE 802.1X</a:t>
            </a:r>
          </a:p>
          <a:p>
            <a:pPr lvl="1"/>
            <a:r>
              <a:rPr lang="en-AU" i="1" dirty="0"/>
              <a:t>We welcome and approve the submission of </a:t>
            </a:r>
            <a:r>
              <a:rPr lang="en-AU" i="1" dirty="0" smtClean="0"/>
              <a:t>this outstanding </a:t>
            </a:r>
            <a:r>
              <a:rPr lang="en-AU" i="1" dirty="0"/>
              <a:t>global standard to ISO/IEC because we </a:t>
            </a:r>
            <a:r>
              <a:rPr lang="en-AU" i="1" dirty="0" smtClean="0"/>
              <a:t>take the </a:t>
            </a:r>
            <a:r>
              <a:rPr lang="en-AU" i="1" dirty="0"/>
              <a:t>view that global standards should be </a:t>
            </a:r>
            <a:r>
              <a:rPr lang="en-AU" i="1" dirty="0" smtClean="0"/>
              <a:t>International Standards</a:t>
            </a:r>
            <a:r>
              <a:rPr lang="en-AU" i="1" dirty="0"/>
              <a:t>, i.e. standards approved by ISO, IEC and </a:t>
            </a:r>
            <a:r>
              <a:rPr lang="en-AU" i="1" dirty="0" smtClean="0"/>
              <a:t>ITU, respectively</a:t>
            </a:r>
            <a:r>
              <a:rPr lang="en-AU" i="1" dirty="0"/>
              <a:t>. IS approval expresses the </a:t>
            </a:r>
            <a:r>
              <a:rPr lang="en-AU" i="1" dirty="0" smtClean="0"/>
              <a:t>international consensus </a:t>
            </a:r>
            <a:r>
              <a:rPr lang="en-AU" i="1" dirty="0"/>
              <a:t>on the value of the standard.</a:t>
            </a:r>
          </a:p>
          <a:p>
            <a:pPr lvl="1"/>
            <a:r>
              <a:rPr lang="en-AU" i="1" dirty="0"/>
              <a:t>While the FDIS fast-track procedure invoked by </a:t>
            </a:r>
            <a:r>
              <a:rPr lang="en-AU" i="1" dirty="0" smtClean="0"/>
              <a:t>the PSDO </a:t>
            </a:r>
            <a:r>
              <a:rPr lang="en-AU" i="1" dirty="0"/>
              <a:t>does not foresee a resolution of comments </a:t>
            </a:r>
            <a:r>
              <a:rPr lang="en-AU" i="1" dirty="0" smtClean="0"/>
              <a:t>before publication </a:t>
            </a:r>
            <a:r>
              <a:rPr lang="en-AU" i="1" dirty="0"/>
              <a:t>of the IS, the maintenance process </a:t>
            </a:r>
            <a:r>
              <a:rPr lang="en-AU" i="1" dirty="0" smtClean="0"/>
              <a:t>of ISO/IEC-approved </a:t>
            </a:r>
            <a:r>
              <a:rPr lang="en-AU" i="1" dirty="0"/>
              <a:t>standards must enable ISO NBs </a:t>
            </a:r>
            <a:r>
              <a:rPr lang="en-AU" i="1" dirty="0" smtClean="0"/>
              <a:t>and IEC </a:t>
            </a:r>
            <a:r>
              <a:rPr lang="en-AU" i="1" dirty="0"/>
              <a:t>NCs to make contributions which are duly </a:t>
            </a:r>
            <a:r>
              <a:rPr lang="en-AU" i="1" dirty="0" smtClean="0"/>
              <a:t>considered by </a:t>
            </a:r>
            <a:r>
              <a:rPr lang="en-AU" i="1" dirty="0"/>
              <a:t>the maintenance body</a:t>
            </a:r>
            <a:r>
              <a:rPr lang="en-AU" i="1" dirty="0" smtClean="0"/>
              <a:t>.</a:t>
            </a:r>
            <a:endParaRPr lang="en-AU" i="1"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77506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comment CH.1 on IEEE 802.1X (</a:t>
            </a:r>
            <a:r>
              <a:rPr lang="en-AU" dirty="0" err="1" smtClean="0"/>
              <a:t>cont</a:t>
            </a:r>
            <a:r>
              <a:rPr lang="en-AU" dirty="0" smtClean="0"/>
              <a:t>)</a:t>
            </a:r>
          </a:p>
          <a:p>
            <a:pPr lvl="1"/>
            <a:r>
              <a:rPr lang="en-AU" i="1" dirty="0"/>
              <a:t>In Graz Resolution 6.1.10, ISO/IEC JTC1/SC6 has allocated responsibility for the revision process of the ISO/IEC 8802-1 standards to the IEEE 802.1 WG under the condition that SC 6 and its NBs have access to an established mechanism to contribute to the revision process in the IEEE 802.1 WG.</a:t>
            </a:r>
          </a:p>
          <a:p>
            <a:pPr lvl="1"/>
            <a:r>
              <a:rPr lang="en-AU" i="1" dirty="0"/>
              <a:t>In 6N15606 the IEEE 802 JTC1 Standing Committee has replied by a proposal for SC6 contributions to IEEE 802.1, 802.3 and 802.11 revision processes, encouraging Sc6 NBs to comments on 802 drafts and standards before or after an IEEE ballot closes.</a:t>
            </a:r>
          </a:p>
          <a:p>
            <a:pPr lvl="1"/>
            <a:r>
              <a:rPr lang="en-AU" i="1" dirty="0" smtClean="0"/>
              <a:t>As </a:t>
            </a:r>
            <a:r>
              <a:rPr lang="en-AU" i="1" dirty="0"/>
              <a:t>our comments are submitted after closure of the </a:t>
            </a:r>
            <a:r>
              <a:rPr lang="en-AU" i="1" dirty="0" smtClean="0"/>
              <a:t>IEEE ballot</a:t>
            </a:r>
            <a:r>
              <a:rPr lang="en-AU" i="1" dirty="0"/>
              <a:t>, we kindly ask the IEEE 802.1 WG to process </a:t>
            </a:r>
            <a:r>
              <a:rPr lang="en-AU" i="1" dirty="0" smtClean="0"/>
              <a:t>them, according </a:t>
            </a:r>
            <a:r>
              <a:rPr lang="en-AU" i="1" dirty="0"/>
              <a:t>to 6N15606, as soon as possible, either </a:t>
            </a:r>
            <a:r>
              <a:rPr lang="en-AU" i="1" dirty="0" smtClean="0"/>
              <a:t>during comment </a:t>
            </a:r>
            <a:r>
              <a:rPr lang="en-AU" i="1" dirty="0"/>
              <a:t>resolution on any subsequent draft of </a:t>
            </a:r>
            <a:r>
              <a:rPr lang="en-AU" i="1" dirty="0" smtClean="0"/>
              <a:t>during normal </a:t>
            </a:r>
            <a:r>
              <a:rPr lang="en-AU" i="1" dirty="0"/>
              <a:t>maintenance if balloting on the standard </a:t>
            </a:r>
            <a:r>
              <a:rPr lang="en-AU" i="1" dirty="0" smtClean="0"/>
              <a:t>has completed..</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128354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CH.1 </a:t>
            </a:r>
            <a:r>
              <a:rPr lang="en-AU" dirty="0"/>
              <a:t>on IEEE 802.1X</a:t>
            </a:r>
          </a:p>
          <a:p>
            <a:pPr lvl="1"/>
            <a:r>
              <a:rPr lang="en-AU" dirty="0" smtClean="0"/>
              <a:t>IEEE 802 thanks the Switzerland NB for its carefully considered </a:t>
            </a:r>
            <a:r>
              <a:rPr lang="en-AU" dirty="0"/>
              <a:t>comments on the </a:t>
            </a:r>
            <a:r>
              <a:rPr lang="en-AU" dirty="0" smtClean="0"/>
              <a:t>IEEE 802.1X </a:t>
            </a:r>
            <a:r>
              <a:rPr lang="en-AU" dirty="0"/>
              <a:t>FDIS </a:t>
            </a:r>
            <a:r>
              <a:rPr lang="en-AU" dirty="0" smtClean="0"/>
              <a:t>ballot, and assures the Switzerland NB that its comments will be processed in a timely manner by the IEEE 802.1 WG using the mechanisms defined and agreed in N15606. Swiss NB representatives are invited to participate in the comment resolution process. </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305058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CH.2 on IEEE 802.1X</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Switzerland comment CH. 2 on IEEE 802.1X</a:t>
            </a:r>
          </a:p>
          <a:p>
            <a:pPr lvl="1"/>
            <a:r>
              <a:rPr lang="en-AU" i="1" dirty="0" smtClean="0"/>
              <a:t>In a conventional DIS or DIS fast-track ballot, the subsequent comments would be issued with a DISAPPROVE vote, which would be turned into APPROVAL if the comments were satisfactorily resolved The FDIS fast-track however postpones, by 2.7 of the ISO/IEC Directives, Part 1, such resolution to the next review of the standard. Furthermore, affirmative votes to an FDIS cannot be made conditional on the resolution of any comments.</a:t>
            </a:r>
          </a:p>
          <a:p>
            <a:pPr lvl="1"/>
            <a:r>
              <a:rPr lang="en-AU" i="1" dirty="0" smtClean="0"/>
              <a:t>However, as explained above, we wish ISO/IEC to endorse this standard and to subjugate it under its maintenance procedures as set forth in F.2.4 of the ISO/IEC Directives, Part 1, and Sc6 Graz Resolution 6.1.10.</a:t>
            </a:r>
          </a:p>
          <a:p>
            <a:pPr lvl="1"/>
            <a:r>
              <a:rPr lang="en-AU"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a:p>
            <a:r>
              <a:rPr lang="en-AU" dirty="0" smtClean="0"/>
              <a:t>IEEE </a:t>
            </a:r>
            <a:r>
              <a:rPr lang="en-AU" dirty="0"/>
              <a:t>802 response to comment </a:t>
            </a:r>
            <a:r>
              <a:rPr lang="en-AU" dirty="0" smtClean="0"/>
              <a:t>CH.2 </a:t>
            </a:r>
            <a:r>
              <a:rPr lang="en-AU" dirty="0"/>
              <a:t>on IEEE 802.1X</a:t>
            </a:r>
            <a:endParaRPr lang="en-AU" dirty="0" smtClean="0"/>
          </a:p>
          <a:p>
            <a:pPr lvl="1"/>
            <a:r>
              <a:rPr lang="en-US" dirty="0" smtClean="0"/>
              <a:t>See IEEE 802 response to Switzerland comment CH.1.</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55492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CH.3 </a:t>
            </a:r>
            <a:r>
              <a:rPr lang="en-AU" dirty="0"/>
              <a:t>on </a:t>
            </a:r>
            <a:r>
              <a:rPr lang="en-AU" dirty="0" smtClean="0"/>
              <a:t>IEEE 802.1X</a:t>
            </a:r>
            <a:endParaRPr lang="en-AU" dirty="0"/>
          </a:p>
        </p:txBody>
      </p:sp>
      <p:sp>
        <p:nvSpPr>
          <p:cNvPr id="3" name="Content Placeholder 2"/>
          <p:cNvSpPr>
            <a:spLocks noGrp="1"/>
          </p:cNvSpPr>
          <p:nvPr>
            <p:ph idx="1"/>
          </p:nvPr>
        </p:nvSpPr>
        <p:spPr/>
        <p:txBody>
          <a:bodyPr/>
          <a:lstStyle/>
          <a:p>
            <a:r>
              <a:rPr lang="en-AU" dirty="0" smtClean="0"/>
              <a:t>Switzerland comment CH.3 on IEEE 802.1X</a:t>
            </a:r>
          </a:p>
          <a:p>
            <a:pPr lvl="1"/>
            <a:r>
              <a:rPr lang="en-AU" b="0" i="1" dirty="0"/>
              <a:t>When ISO/IEC/IEEE 8802-1X has been endorsed </a:t>
            </a:r>
            <a:r>
              <a:rPr lang="en-AU" b="0" i="1" dirty="0" smtClean="0"/>
              <a:t>by ISO/IEC</a:t>
            </a:r>
            <a:r>
              <a:rPr lang="en-AU" b="0" i="1" dirty="0"/>
              <a:t>, then the ISO Directives, Part 2, “Rules for </a:t>
            </a:r>
            <a:r>
              <a:rPr lang="en-AU" b="0" i="1" dirty="0" smtClean="0"/>
              <a:t>the structure </a:t>
            </a:r>
            <a:r>
              <a:rPr lang="en-AU" b="0" i="1" dirty="0"/>
              <a:t>and drafting of International Standards” as </a:t>
            </a:r>
            <a:r>
              <a:rPr lang="en-AU" b="0" i="1" dirty="0" smtClean="0"/>
              <a:t>well as </a:t>
            </a:r>
            <a:r>
              <a:rPr lang="en-AU" b="0" i="1" dirty="0"/>
              <a:t>the JTC 1 Supplement and the relevant JTC </a:t>
            </a:r>
            <a:r>
              <a:rPr lang="en-AU" b="0" i="1" dirty="0" smtClean="0"/>
              <a:t>1 Standing </a:t>
            </a:r>
            <a:r>
              <a:rPr lang="en-AU" b="0" i="1" dirty="0"/>
              <a:t>Documents must be considered. It is </a:t>
            </a:r>
            <a:r>
              <a:rPr lang="en-AU" b="0" i="1" dirty="0" smtClean="0"/>
              <a:t>desirable that </a:t>
            </a:r>
            <a:r>
              <a:rPr lang="en-AU" b="0" i="1" dirty="0"/>
              <a:t>the next revision of the specification be in line </a:t>
            </a:r>
            <a:r>
              <a:rPr lang="en-AU" b="0" i="1" dirty="0" smtClean="0"/>
              <a:t>with the </a:t>
            </a:r>
            <a:r>
              <a:rPr lang="en-AU" b="0" i="1" dirty="0"/>
              <a:t>applicable requirements.</a:t>
            </a:r>
          </a:p>
          <a:p>
            <a:pPr lvl="1"/>
            <a:r>
              <a:rPr lang="en-AU" b="0" i="1" dirty="0"/>
              <a:t>This is a major aim of our comments. We will be </a:t>
            </a:r>
            <a:r>
              <a:rPr lang="en-AU" b="0" i="1" dirty="0" smtClean="0"/>
              <a:t>pleased to </a:t>
            </a:r>
            <a:r>
              <a:rPr lang="en-AU" b="0" i="1" dirty="0"/>
              <a:t>find resolutions in fruitful collaboration with the </a:t>
            </a:r>
            <a:r>
              <a:rPr lang="en-AU" b="0" i="1" dirty="0" smtClean="0"/>
              <a:t>IEEE 802.1 </a:t>
            </a:r>
            <a:r>
              <a:rPr lang="en-AU" b="0" i="1" dirty="0"/>
              <a:t>WG</a:t>
            </a:r>
            <a:r>
              <a:rPr lang="en-AU" b="0" i="1" dirty="0" smtClean="0"/>
              <a:t>.</a:t>
            </a:r>
          </a:p>
          <a:p>
            <a:r>
              <a:rPr lang="en-AU" dirty="0"/>
              <a:t>IEEE 802 response to comment CH.3 on IEEE 802.1X</a:t>
            </a:r>
          </a:p>
          <a:p>
            <a:pPr lvl="1"/>
            <a:r>
              <a:rPr lang="en-AU" dirty="0"/>
              <a:t>IEEE 802.1X has been developed according to the IEEE Standards Association standards development process and IEEE-SA Standards Style Manual. Editing and maintenance will continue to be the responsibility of IEEE 802 and will conform to the IEEE policies and procedures. However, mechanisms defined and agreed in N15606 will apply</a:t>
            </a:r>
            <a:endParaRPr lang="en-AU" i="1" dirty="0" smtClean="0"/>
          </a:p>
          <a:p>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1738034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CH.4 </a:t>
            </a:r>
            <a:r>
              <a:rPr lang="en-AU" dirty="0"/>
              <a:t>on </a:t>
            </a:r>
            <a:r>
              <a:rPr lang="en-AU" dirty="0" smtClean="0"/>
              <a:t>IEEE 802.1X</a:t>
            </a:r>
            <a:endParaRPr lang="en-AU" dirty="0"/>
          </a:p>
        </p:txBody>
      </p:sp>
      <p:sp>
        <p:nvSpPr>
          <p:cNvPr id="3" name="Content Placeholder 2"/>
          <p:cNvSpPr>
            <a:spLocks noGrp="1"/>
          </p:cNvSpPr>
          <p:nvPr>
            <p:ph idx="1"/>
          </p:nvPr>
        </p:nvSpPr>
        <p:spPr>
          <a:xfrm>
            <a:off x="685800" y="1295400"/>
            <a:ext cx="7772400" cy="4114800"/>
          </a:xfrm>
        </p:spPr>
        <p:txBody>
          <a:bodyPr/>
          <a:lstStyle/>
          <a:p>
            <a:r>
              <a:rPr lang="en-AU" dirty="0" smtClean="0"/>
              <a:t>Switzerland comment CH.4 on IEEE 802.1X</a:t>
            </a:r>
          </a:p>
          <a:p>
            <a:pPr lvl="1"/>
            <a:r>
              <a:rPr lang="en-AU" dirty="0" smtClean="0"/>
              <a:t>Re: clause 2</a:t>
            </a:r>
          </a:p>
          <a:p>
            <a:pPr lvl="1"/>
            <a:r>
              <a:rPr lang="en-AU" b="0" i="1" dirty="0" smtClean="0"/>
              <a:t>RFC </a:t>
            </a:r>
            <a:r>
              <a:rPr lang="en-AU" b="0" i="1" dirty="0"/>
              <a:t>4017, 3580, 3579, 3410, 3394 and 2869 have </a:t>
            </a:r>
            <a:r>
              <a:rPr lang="en-AU" b="0" i="1" dirty="0" smtClean="0"/>
              <a:t>only INFORMATIONAL </a:t>
            </a:r>
            <a:r>
              <a:rPr lang="en-AU" b="0" i="1" dirty="0"/>
              <a:t>status.</a:t>
            </a:r>
          </a:p>
          <a:p>
            <a:pPr lvl="1"/>
            <a:r>
              <a:rPr lang="en-AU" b="0" i="1" dirty="0"/>
              <a:t>According to RFC 2026 a specification </a:t>
            </a:r>
            <a:r>
              <a:rPr lang="en-AU" b="0" i="1" dirty="0" smtClean="0"/>
              <a:t>of INFORMATIONAL </a:t>
            </a:r>
            <a:r>
              <a:rPr lang="en-AU" b="0" i="1" dirty="0"/>
              <a:t>status is a non-standard-track </a:t>
            </a:r>
            <a:r>
              <a:rPr lang="en-AU" b="0" i="1" dirty="0" smtClean="0"/>
              <a:t>document which </a:t>
            </a:r>
            <a:r>
              <a:rPr lang="en-AU" b="0" i="1" dirty="0"/>
              <a:t>is (cit.) “”not subject to the rules of </a:t>
            </a:r>
            <a:r>
              <a:rPr lang="en-AU" b="0" i="1" dirty="0" smtClean="0"/>
              <a:t>Internet standardization</a:t>
            </a:r>
            <a:r>
              <a:rPr lang="en-AU" b="0" i="1" dirty="0"/>
              <a:t>” and (cit.) “published for the </a:t>
            </a:r>
            <a:r>
              <a:rPr lang="en-AU" b="0" i="1" dirty="0" smtClean="0"/>
              <a:t>general information </a:t>
            </a:r>
            <a:r>
              <a:rPr lang="en-AU" b="0" i="1" dirty="0"/>
              <a:t>of the Internet community and does </a:t>
            </a:r>
            <a:r>
              <a:rPr lang="en-AU" b="0" i="1" dirty="0" smtClean="0"/>
              <a:t>not represent </a:t>
            </a:r>
            <a:r>
              <a:rPr lang="en-AU" b="0" i="1" dirty="0"/>
              <a:t>an Internet community consensus or </a:t>
            </a:r>
            <a:r>
              <a:rPr lang="en-AU" i="1" dirty="0" smtClean="0"/>
              <a:t>recommendation. …  Standards </a:t>
            </a:r>
            <a:r>
              <a:rPr lang="en-AU" i="1" dirty="0"/>
              <a:t>track specifications </a:t>
            </a:r>
            <a:r>
              <a:rPr lang="en-AU" i="1" dirty="0" smtClean="0"/>
              <a:t>normally must </a:t>
            </a:r>
            <a:r>
              <a:rPr lang="en-AU" i="1" dirty="0"/>
              <a:t>not depend on other standards track </a:t>
            </a:r>
            <a:r>
              <a:rPr lang="en-AU" i="1" dirty="0" smtClean="0"/>
              <a:t>specifications which </a:t>
            </a:r>
            <a:r>
              <a:rPr lang="en-AU" i="1" dirty="0"/>
              <a:t>are at a lower maturity level or on non </a:t>
            </a:r>
            <a:r>
              <a:rPr lang="en-AU" i="1" dirty="0" smtClean="0"/>
              <a:t>standards track </a:t>
            </a:r>
            <a:r>
              <a:rPr lang="en-AU" i="1" dirty="0"/>
              <a:t>specifications other than referenced </a:t>
            </a:r>
            <a:r>
              <a:rPr lang="en-AU" i="1" dirty="0" smtClean="0"/>
              <a:t>specifications from </a:t>
            </a:r>
            <a:r>
              <a:rPr lang="en-AU" i="1" dirty="0"/>
              <a:t>other standards bodies.” (citation end)</a:t>
            </a:r>
          </a:p>
          <a:p>
            <a:pPr lvl="1"/>
            <a:r>
              <a:rPr lang="en-AU" i="1" dirty="0"/>
              <a:t>Therefore these documents do not qualify for </a:t>
            </a:r>
            <a:r>
              <a:rPr lang="en-AU" i="1" dirty="0" smtClean="0"/>
              <a:t>normative referencing.</a:t>
            </a:r>
          </a:p>
          <a:p>
            <a:r>
              <a:rPr lang="en-AU" dirty="0"/>
              <a:t>Switzerland proposed change </a:t>
            </a:r>
            <a:r>
              <a:rPr lang="en-AU" dirty="0" smtClean="0"/>
              <a:t>CH.4 </a:t>
            </a:r>
            <a:r>
              <a:rPr lang="en-AU" dirty="0"/>
              <a:t>on IEEE 802.1X</a:t>
            </a:r>
          </a:p>
          <a:p>
            <a:pPr lvl="1"/>
            <a:r>
              <a:rPr lang="en-AU" i="1" dirty="0"/>
              <a:t>Resolve the issue by any of the following:</a:t>
            </a:r>
          </a:p>
          <a:p>
            <a:pPr lvl="2"/>
            <a:r>
              <a:rPr lang="en-AU" i="1" dirty="0"/>
              <a:t>Placing the reference into the Informative References section.</a:t>
            </a:r>
          </a:p>
          <a:p>
            <a:pPr lvl="2"/>
            <a:r>
              <a:rPr lang="en-AU" i="1" dirty="0"/>
              <a:t>Referencing of published standards, preferably ISO/IEC standards,</a:t>
            </a:r>
          </a:p>
          <a:p>
            <a:pPr lvl="2"/>
            <a:r>
              <a:rPr lang="en-AU" i="1" dirty="0"/>
              <a:t>Incorporation of technical requirements into the standard text,.</a:t>
            </a:r>
          </a:p>
          <a:p>
            <a:pPr lvl="1"/>
            <a:endParaRPr lang="en-AU" i="1" dirty="0" smtClean="0"/>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78066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CH.4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pPr lvl="0"/>
            <a:r>
              <a:rPr lang="en-AU" dirty="0" smtClean="0"/>
              <a:t>IEEE 802 response to comment CH.4 on IEEE 802.1X</a:t>
            </a:r>
          </a:p>
          <a:p>
            <a:pPr lvl="1"/>
            <a:r>
              <a:rPr lang="en-US" dirty="0" smtClean="0"/>
              <a:t>According 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r>
              <a:rPr lang="en-US" dirty="0" smtClean="0"/>
              <a:t>.”</a:t>
            </a:r>
          </a:p>
          <a:p>
            <a:pPr lvl="1"/>
            <a:r>
              <a:rPr lang="en-US" dirty="0"/>
              <a:t>It is appropriate to reference these </a:t>
            </a:r>
            <a:r>
              <a:rPr lang="en-US" dirty="0" smtClean="0"/>
              <a:t>published specifications </a:t>
            </a:r>
            <a:r>
              <a:rPr lang="en-US" dirty="0"/>
              <a:t>in IEEE Standards.</a:t>
            </a:r>
          </a:p>
          <a:p>
            <a:pPr lvl="1"/>
            <a:r>
              <a:rPr lang="en-US" dirty="0"/>
              <a:t>Additionally, see Clause 2 in the </a:t>
            </a:r>
            <a:r>
              <a:rPr lang="en-US" dirty="0" err="1"/>
              <a:t>Downref</a:t>
            </a:r>
            <a:r>
              <a:rPr lang="en-US" dirty="0"/>
              <a:t> Registry, </a:t>
            </a:r>
            <a:r>
              <a:rPr lang="en-US" dirty="0">
                <a:hlinkClick r:id="rId2"/>
              </a:rPr>
              <a:t>RFC 3967 (BCP 97)</a:t>
            </a:r>
            <a:r>
              <a:rPr lang="en-US" dirty="0"/>
              <a:t>,  "Clarifying when Standards Track Documents may Refer Normatively to Documents at a Lower Level", which specifies the rules for downward references (DOWNREFs). </a:t>
            </a:r>
          </a:p>
          <a:p>
            <a:pPr lvl="1"/>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1163554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CH.5 on IEEE 802.1X</a:t>
            </a:r>
            <a:endParaRPr lang="en-AU" dirty="0"/>
          </a:p>
        </p:txBody>
      </p:sp>
      <p:sp>
        <p:nvSpPr>
          <p:cNvPr id="3" name="Content Placeholder 2"/>
          <p:cNvSpPr>
            <a:spLocks noGrp="1"/>
          </p:cNvSpPr>
          <p:nvPr>
            <p:ph idx="1"/>
          </p:nvPr>
        </p:nvSpPr>
        <p:spPr/>
        <p:txBody>
          <a:bodyPr/>
          <a:lstStyle/>
          <a:p>
            <a:r>
              <a:rPr lang="en-AU" dirty="0" smtClean="0"/>
              <a:t>Switzerland comment CH.5 on IEEE 802.1X</a:t>
            </a:r>
          </a:p>
          <a:p>
            <a:pPr lvl="1"/>
            <a:r>
              <a:rPr lang="en-AU" dirty="0" smtClean="0"/>
              <a:t>Re: clause 2</a:t>
            </a:r>
          </a:p>
          <a:p>
            <a:pPr lvl="1"/>
            <a:r>
              <a:rPr lang="en-AU" i="1" dirty="0" smtClean="0"/>
              <a:t>RFC 2863 has been published in the year 2000 but is still at DRAFT STANDARD status. According to RFC 6410 it will be re-classified as PROPOSED STANDARD in October 2013. Therefore (see CH 6) it does not necessarily qualify for normative referencing.</a:t>
            </a:r>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3842129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CH.5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524000"/>
            <a:ext cx="7924800" cy="4724400"/>
          </a:xfrm>
        </p:spPr>
        <p:txBody>
          <a:bodyPr/>
          <a:lstStyle/>
          <a:p>
            <a:pPr lvl="0"/>
            <a:r>
              <a:rPr lang="en-AU" dirty="0" smtClean="0">
                <a:solidFill>
                  <a:srgbClr val="000000"/>
                </a:solidFill>
              </a:rPr>
              <a:t>IEEE </a:t>
            </a:r>
            <a:r>
              <a:rPr lang="en-AU" dirty="0">
                <a:solidFill>
                  <a:srgbClr val="000000"/>
                </a:solidFill>
              </a:rPr>
              <a:t>802 </a:t>
            </a:r>
            <a:r>
              <a:rPr lang="en-AU" dirty="0"/>
              <a:t>response to comment </a:t>
            </a:r>
            <a:r>
              <a:rPr lang="en-AU" dirty="0" smtClean="0"/>
              <a:t>CH.5 </a:t>
            </a:r>
            <a:r>
              <a:rPr lang="en-AU" dirty="0"/>
              <a:t>on IEEE 802.1X</a:t>
            </a:r>
            <a:endParaRPr lang="en-AU" dirty="0">
              <a:solidFill>
                <a:srgbClr val="000000"/>
              </a:solidFill>
            </a:endParaRPr>
          </a:p>
          <a:p>
            <a:pPr lvl="1"/>
            <a:r>
              <a:rPr lang="en-US" sz="1600" dirty="0" smtClean="0">
                <a:solidFill>
                  <a:srgbClr val="000000"/>
                </a:solidFill>
              </a:rPr>
              <a:t>RFC </a:t>
            </a:r>
            <a:r>
              <a:rPr lang="en-US" sz="1600" dirty="0">
                <a:solidFill>
                  <a:srgbClr val="000000"/>
                </a:solidFill>
              </a:rPr>
              <a:t>2863 </a:t>
            </a:r>
            <a:r>
              <a:rPr lang="en-US" sz="1600" dirty="0" smtClean="0">
                <a:solidFill>
                  <a:srgbClr val="000000"/>
                </a:solidFill>
              </a:rPr>
              <a:t>is </a:t>
            </a:r>
            <a:r>
              <a:rPr lang="en-US" sz="1600" i="1" dirty="0" smtClean="0">
                <a:solidFill>
                  <a:srgbClr val="000000"/>
                </a:solidFill>
              </a:rPr>
              <a:t>The </a:t>
            </a:r>
            <a:r>
              <a:rPr lang="en-US" sz="1600" i="1" dirty="0">
                <a:solidFill>
                  <a:srgbClr val="000000"/>
                </a:solidFill>
              </a:rPr>
              <a:t>Interfaces Group </a:t>
            </a:r>
            <a:r>
              <a:rPr lang="en-US" sz="1600" i="1" dirty="0" smtClean="0">
                <a:solidFill>
                  <a:srgbClr val="000000"/>
                </a:solidFill>
              </a:rPr>
              <a:t>MIB</a:t>
            </a:r>
            <a:r>
              <a:rPr lang="en-US" sz="1600" dirty="0">
                <a:solidFill>
                  <a:srgbClr val="000000"/>
                </a:solidFill>
              </a:rPr>
              <a:t> </a:t>
            </a:r>
            <a:r>
              <a:rPr lang="en-US" sz="1600" dirty="0" smtClean="0">
                <a:solidFill>
                  <a:srgbClr val="000000"/>
                </a:solidFill>
              </a:rPr>
              <a:t>and is referenced because of the PAE MIB contained in Clause 13.</a:t>
            </a:r>
          </a:p>
          <a:p>
            <a:pPr lvl="1"/>
            <a:r>
              <a:rPr lang="en-US" sz="1600" dirty="0"/>
              <a:t>As part of the normal maintenance process for IEEE 802.1X, the IEEE 802.1 WG will review the references to ensure that only required references are included, RFC references are up to date, and normative </a:t>
            </a:r>
            <a:r>
              <a:rPr lang="en-US" sz="1600" dirty="0" smtClean="0"/>
              <a:t>references </a:t>
            </a:r>
            <a:r>
              <a:rPr lang="en-US" sz="1600" dirty="0"/>
              <a:t>have an appropriate status</a:t>
            </a:r>
            <a:r>
              <a:rPr lang="en-US" sz="1600" dirty="0" smtClean="0"/>
              <a:t>.</a:t>
            </a:r>
            <a:endParaRPr lang="en-US" sz="1600" dirty="0" smtClean="0">
              <a:solidFill>
                <a:srgbClr val="000000"/>
              </a:solidFill>
            </a:endParaRPr>
          </a:p>
          <a:p>
            <a:pPr lvl="1"/>
            <a:r>
              <a:rPr lang="en-US" sz="1600" dirty="0" smtClean="0">
                <a:solidFill>
                  <a:srgbClr val="000000"/>
                </a:solidFill>
              </a:rPr>
              <a:t>According </a:t>
            </a:r>
            <a:r>
              <a:rPr lang="en-US" sz="1600" dirty="0">
                <a:solidFill>
                  <a:srgbClr val="000000"/>
                </a:solidFill>
              </a:rPr>
              <a:t>to IETF RFC 2026, “A Draft Standard is at the second level of maturity within IETF. A Draft Standard is a specification from which at least two independent and interoperable implementations from different code bases have been developed, and for which sufficient successful operational experience has been obtained</a:t>
            </a:r>
            <a:r>
              <a:rPr lang="en-US" sz="1600" dirty="0" smtClean="0">
                <a:solidFill>
                  <a:srgbClr val="000000"/>
                </a:solidFill>
              </a:rPr>
              <a:t>.”</a:t>
            </a:r>
            <a:endParaRPr lang="en-US" sz="1600" dirty="0">
              <a:solidFill>
                <a:srgbClr val="000000"/>
              </a:solidFill>
            </a:endParaRPr>
          </a:p>
          <a:p>
            <a:pPr lvl="1"/>
            <a:r>
              <a:rPr lang="en-US" sz="1600" dirty="0" smtClean="0"/>
              <a:t>IETF </a:t>
            </a:r>
            <a:r>
              <a:rPr lang="en-US" sz="1600" dirty="0"/>
              <a:t>RFC 6410 merges Draft Standard and Internet Standard. </a:t>
            </a:r>
            <a:r>
              <a:rPr lang="en-US" sz="1600" dirty="0" smtClean="0"/>
              <a:t>However, it does not reclassify Draft </a:t>
            </a:r>
            <a:r>
              <a:rPr lang="en-US" sz="1600" dirty="0"/>
              <a:t>Standards to </a:t>
            </a:r>
            <a:r>
              <a:rPr lang="en-US" sz="1600" dirty="0" smtClean="0"/>
              <a:t>Proposed </a:t>
            </a:r>
            <a:r>
              <a:rPr lang="en-US" sz="1600" dirty="0"/>
              <a:t>Standard </a:t>
            </a:r>
            <a:r>
              <a:rPr lang="en-US" sz="1600" dirty="0" smtClean="0"/>
              <a:t>status automatically.  A Draft Standard may </a:t>
            </a:r>
            <a:r>
              <a:rPr lang="en-US" sz="1600" dirty="0"/>
              <a:t>be classified as </a:t>
            </a:r>
            <a:r>
              <a:rPr lang="en-US" sz="1600" dirty="0" smtClean="0"/>
              <a:t>a Proposed Standard </a:t>
            </a:r>
            <a:r>
              <a:rPr lang="en-US" sz="1600" dirty="0"/>
              <a:t>if the IESG decides to do so.  Or </a:t>
            </a:r>
            <a:r>
              <a:rPr lang="en-US" sz="1600" dirty="0" smtClean="0"/>
              <a:t>it may become an Internet Standard </a:t>
            </a:r>
            <a:r>
              <a:rPr lang="en-US" sz="1600" dirty="0"/>
              <a:t>if </a:t>
            </a:r>
            <a:r>
              <a:rPr lang="en-US" sz="1600" dirty="0" smtClean="0"/>
              <a:t>it meets </a:t>
            </a:r>
            <a:r>
              <a:rPr lang="en-US" sz="1600" dirty="0"/>
              <a:t>the requirements of Section 2.2 of RFC </a:t>
            </a:r>
            <a:r>
              <a:rPr lang="en-US" sz="1600" dirty="0" smtClean="0"/>
              <a:t>6410.</a:t>
            </a:r>
            <a:endParaRPr lang="en-US" sz="1600" dirty="0"/>
          </a:p>
          <a:p>
            <a:pPr lvl="1"/>
            <a:r>
              <a:rPr lang="en-US" sz="1600" dirty="0"/>
              <a:t>For the purposes of IEEE 802 standards, IETF RFC 2863 is considered stable and it is appropriate to reference it.</a:t>
            </a:r>
            <a:endParaRPr lang="en-AU" sz="1600" dirty="0"/>
          </a:p>
          <a:p>
            <a:pPr marL="1588" lvl="1" indent="0">
              <a:buNone/>
            </a:pPr>
            <a:endParaRPr lang="en-AU" dirty="0">
              <a:solidFill>
                <a:srgbClr val="000000"/>
              </a:solidFill>
            </a:endParaRPr>
          </a:p>
        </p:txBody>
      </p:sp>
      <p:sp>
        <p:nvSpPr>
          <p:cNvPr id="4" name="Footer Placeholder 3"/>
          <p:cNvSpPr>
            <a:spLocks noGrp="1"/>
          </p:cNvSpPr>
          <p:nvPr>
            <p:ph type="ftr" sz="quarter" idx="10"/>
          </p:nvPr>
        </p:nvSpPr>
        <p:spPr/>
        <p:txBody>
          <a:bodyPr/>
          <a:lstStyle/>
          <a:p>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19</a:t>
            </a:fld>
            <a:endParaRPr lang="en-US">
              <a:solidFill>
                <a:srgbClr val="000000"/>
              </a:solidFill>
            </a:endParaRPr>
          </a:p>
        </p:txBody>
      </p:sp>
    </p:spTree>
    <p:extLst>
      <p:ext uri="{BB962C8B-B14F-4D97-AF65-F5344CB8AC3E}">
        <p14:creationId xmlns:p14="http://schemas.microsoft.com/office/powerpoint/2010/main" val="421817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802.1X &amp; </a:t>
            </a:r>
            <a:r>
              <a:rPr lang="en-AU" dirty="0"/>
              <a:t>IEEE </a:t>
            </a:r>
            <a:r>
              <a:rPr lang="en-AU" dirty="0" smtClean="0"/>
              <a:t>802.1AE </a:t>
            </a:r>
            <a:r>
              <a:rPr lang="en-AU" dirty="0" smtClean="0"/>
              <a:t>during FDIS ballots</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results </a:t>
            </a:r>
            <a:r>
              <a:rPr lang="en-AU" dirty="0" smtClean="0"/>
              <a:t>on IEEE 802.1X are in N15771</a:t>
            </a:r>
            <a:endParaRPr lang="en-AU" dirty="0"/>
          </a:p>
          <a:p>
            <a:pPr lvl="2"/>
            <a:r>
              <a:rPr lang="en-AU" dirty="0" smtClean="0"/>
              <a:t>It passed </a:t>
            </a:r>
            <a:r>
              <a:rPr lang="en-AU" dirty="0"/>
              <a:t>16/1/12 (</a:t>
            </a:r>
            <a:r>
              <a:rPr lang="en-AU" dirty="0" smtClean="0"/>
              <a:t>China NB </a:t>
            </a:r>
            <a:r>
              <a:rPr lang="en-AU" dirty="0"/>
              <a:t>negative)</a:t>
            </a:r>
          </a:p>
          <a:p>
            <a:pPr lvl="2"/>
            <a:r>
              <a:rPr lang="en-AU" dirty="0"/>
              <a:t>Comments </a:t>
            </a:r>
            <a:r>
              <a:rPr lang="en-AU" dirty="0" smtClean="0"/>
              <a:t>were received from China NB </a:t>
            </a:r>
            <a:r>
              <a:rPr lang="en-AU" dirty="0"/>
              <a:t>and </a:t>
            </a:r>
            <a:r>
              <a:rPr lang="en-AU" dirty="0" smtClean="0"/>
              <a:t>Switzerland NB</a:t>
            </a:r>
          </a:p>
          <a:p>
            <a:pPr lvl="1"/>
            <a:r>
              <a:rPr lang="en-AU" dirty="0" smtClean="0"/>
              <a:t>The FDIS </a:t>
            </a:r>
            <a:r>
              <a:rPr lang="en-AU" dirty="0"/>
              <a:t>voting </a:t>
            </a:r>
            <a:r>
              <a:rPr lang="en-AU" dirty="0" smtClean="0"/>
              <a:t>results </a:t>
            </a:r>
            <a:r>
              <a:rPr lang="en-AU" dirty="0"/>
              <a:t>on IEEE </a:t>
            </a:r>
            <a:r>
              <a:rPr lang="en-AU" dirty="0" smtClean="0"/>
              <a:t>802.1AE </a:t>
            </a:r>
            <a:r>
              <a:rPr lang="en-AU" dirty="0"/>
              <a:t>in N15770</a:t>
            </a:r>
          </a:p>
          <a:p>
            <a:pPr lvl="2"/>
            <a:r>
              <a:rPr lang="en-AU" dirty="0" smtClean="0"/>
              <a:t>It passed </a:t>
            </a:r>
            <a:r>
              <a:rPr lang="en-AU" dirty="0"/>
              <a:t>16/1/13 (</a:t>
            </a:r>
            <a:r>
              <a:rPr lang="en-AU" dirty="0" smtClean="0"/>
              <a:t>China NB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N15606</a:t>
            </a:r>
          </a:p>
          <a:p>
            <a:pPr lvl="1"/>
            <a:r>
              <a:rPr lang="en-AU" dirty="0" smtClean="0"/>
              <a:t>This presentation provides the proposed responses from IEEE 802 to all comments by China NB and the Switzerland NB in the FDIS ballots</a:t>
            </a:r>
            <a:endParaRPr lang="en-AU" dirty="0"/>
          </a:p>
          <a:p>
            <a:pPr lvl="2"/>
            <a:endParaRPr lang="en-AU" dirty="0"/>
          </a:p>
          <a:p>
            <a:endParaRPr lang="en-AU"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646776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802.1X</a:t>
            </a:r>
            <a:endParaRPr lang="en-AU" dirty="0"/>
          </a:p>
        </p:txBody>
      </p:sp>
      <p:sp>
        <p:nvSpPr>
          <p:cNvPr id="3" name="Content Placeholder 2"/>
          <p:cNvSpPr>
            <a:spLocks noGrp="1"/>
          </p:cNvSpPr>
          <p:nvPr>
            <p:ph idx="1"/>
          </p:nvPr>
        </p:nvSpPr>
        <p:spPr/>
        <p:txBody>
          <a:bodyPr/>
          <a:lstStyle/>
          <a:p>
            <a:r>
              <a:rPr lang="en-AU" dirty="0" smtClean="0"/>
              <a:t>Switzerland comment CH.6 on IEEE 802.1X</a:t>
            </a:r>
          </a:p>
          <a:p>
            <a:pPr lvl="1"/>
            <a:r>
              <a:rPr lang="en-AU" dirty="0" smtClean="0"/>
              <a:t>Re: clause 2</a:t>
            </a:r>
          </a:p>
          <a:p>
            <a:pPr lvl="1"/>
            <a:r>
              <a:rPr lang="en-AU" i="1" dirty="0" smtClean="0"/>
              <a:t>RFC 4675, 5216 and 5247 have been published in the year 2006, 2006, 2008 and 2008, respectively, but are still at PROPOSED STANDARD status.</a:t>
            </a:r>
          </a:p>
          <a:p>
            <a:pPr lvl="1"/>
            <a:r>
              <a:rPr lang="en-AU" i="1" dirty="0" smtClean="0"/>
              <a:t>According to 4.1.1 of RFC 2026 (cit.) “a Proposed Standard specification is generally stable, has resolved known design choices, is believed to be well-understood, has received significant community review, and appears to enjoy enough community interest to be considered valuable. However, further experience might result in a change or even retraction of the specification before it advances. … Implementers should treat Proposed Standards as immature specifications.” (citation end).</a:t>
            </a:r>
          </a:p>
          <a:p>
            <a:pPr lvl="1"/>
            <a:r>
              <a:rPr lang="en-AU" i="1" dirty="0" smtClean="0"/>
              <a:t>By 2.2 of RFC 6410 (cit.) “An Internet Standard is characterized by a high degree of technical maturity and by a generally held belief that the specified protocol or service provides significant benefit to the Internet community.</a:t>
            </a:r>
            <a:endParaRPr lang="en-AU" i="1"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val="2914483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comment CH.6 on IEEE 802.1X</a:t>
            </a:r>
          </a:p>
          <a:p>
            <a:pPr lvl="1"/>
            <a:r>
              <a:rPr lang="en-AU" i="1" dirty="0" smtClean="0"/>
              <a:t>The IESG, in an IETF-wide Last Call of at least four weeks, confirms that a document advances from Proposed Standard to Internet Standard. The request for reclassification is sent to the IESG along with an explanation of how the criteria have been met. The criteria are:</a:t>
            </a:r>
          </a:p>
          <a:p>
            <a:pPr lvl="2"/>
            <a:r>
              <a:rPr lang="en-AU" i="1" dirty="0" smtClean="0"/>
              <a:t>(1) There are at least two independent interoperating implementations with widespread deployment and successful operational experience.</a:t>
            </a:r>
          </a:p>
          <a:p>
            <a:pPr lvl="2"/>
            <a:r>
              <a:rPr lang="en-AU" i="1" dirty="0" smtClean="0"/>
              <a:t>(2) There are no errata against the specification that would cause a new implementation to fail to interoperate with deployed ones.</a:t>
            </a:r>
          </a:p>
          <a:p>
            <a:pPr lvl="2"/>
            <a:r>
              <a:rPr lang="en-AU" i="1" dirty="0" smtClean="0"/>
              <a:t>(3) There are no unused features in the specification that greatly increase implementation complexity.</a:t>
            </a:r>
          </a:p>
          <a:p>
            <a:pPr lvl="2"/>
            <a:r>
              <a:rPr lang="en-AU" i="1" dirty="0" smtClean="0"/>
              <a:t>(4) If the technology required to implement the specification requires patented or otherwise controlled technology, then the set of implementations must demonstrate at least two independent, separate and successful uses of the licensing process.” (citation end)</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3475692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 6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comment CH.6 on IEEE 802.1X</a:t>
            </a:r>
          </a:p>
          <a:p>
            <a:pPr lvl="1"/>
            <a:r>
              <a:rPr lang="en-AU" i="1" dirty="0" smtClean="0"/>
              <a:t>Specifications will remain at PROPOSED STANDARD level if either no request to reclassify them as INTERNET STANDARD is sent to the IESG or they fail to meet one or more of these requirements.</a:t>
            </a:r>
          </a:p>
          <a:p>
            <a:pPr lvl="1"/>
            <a:r>
              <a:rPr lang="en-AU" i="1" dirty="0" smtClean="0"/>
              <a:t>Specifications remaining at PROPOSED STANDARD level for more than four years are either not known to meet the criteria for the INTERNET STANDARD level or known to fail to meet some of them.</a:t>
            </a:r>
          </a:p>
          <a:p>
            <a:pPr lvl="1"/>
            <a:r>
              <a:rPr lang="en-AU" i="1" dirty="0" smtClean="0"/>
              <a:t>According the Note in 4.2.4 to RFC 2026 (cit.) “Standards track specifications normally must not depend on other standards 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lvl="1"/>
            <a:r>
              <a:rPr lang="en-AU" i="1" dirty="0" smtClean="0"/>
              <a:t>Therefore the PROPOSED STANDARD level is not a sufficient qualification for normative referencing.</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557184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a:t>Switzerland proposed change </a:t>
            </a:r>
            <a:r>
              <a:rPr lang="en-AU" dirty="0" smtClean="0"/>
              <a:t>CH.6 </a:t>
            </a:r>
            <a:r>
              <a:rPr lang="en-AU" dirty="0"/>
              <a:t>on </a:t>
            </a:r>
            <a:r>
              <a:rPr lang="en-AU" dirty="0" smtClean="0"/>
              <a:t>IEEE 802.1X</a:t>
            </a:r>
            <a:endParaRPr lang="en-AU" dirty="0"/>
          </a:p>
          <a:p>
            <a:pPr lvl="1"/>
            <a:r>
              <a:rPr lang="en-AU" b="0" i="1" dirty="0" smtClean="0"/>
              <a:t>For </a:t>
            </a:r>
            <a:r>
              <a:rPr lang="en-AU" b="0" i="1" dirty="0"/>
              <a:t>each of these RFCs, chose one of </a:t>
            </a:r>
            <a:r>
              <a:rPr lang="en-AU" b="0" i="1" dirty="0" smtClean="0"/>
              <a:t>the following </a:t>
            </a:r>
            <a:r>
              <a:rPr lang="en-AU" b="0" i="1" dirty="0"/>
              <a:t>alternative actions:</a:t>
            </a:r>
          </a:p>
          <a:p>
            <a:pPr lvl="2"/>
            <a:r>
              <a:rPr lang="en-AU" b="0" i="1" dirty="0" smtClean="0"/>
              <a:t>Produce </a:t>
            </a:r>
            <a:r>
              <a:rPr lang="en-AU" b="0" i="1" dirty="0"/>
              <a:t>an RER according to </a:t>
            </a:r>
            <a:r>
              <a:rPr lang="en-AU" b="0" i="1" dirty="0" smtClean="0"/>
              <a:t>JTC1 Standing </a:t>
            </a:r>
            <a:r>
              <a:rPr lang="en-AU" b="0" i="1" dirty="0"/>
              <a:t>Document N5, </a:t>
            </a:r>
            <a:r>
              <a:rPr lang="en-AU" b="0" i="1" dirty="0" smtClean="0"/>
              <a:t>explaining whether </a:t>
            </a:r>
            <a:r>
              <a:rPr lang="en-AU" b="0" i="1" dirty="0"/>
              <a:t>or not the RFC has </a:t>
            </a:r>
            <a:r>
              <a:rPr lang="en-AU" b="0" i="1" dirty="0" smtClean="0"/>
              <a:t>been formally </a:t>
            </a:r>
            <a:r>
              <a:rPr lang="en-AU" b="0" i="1" dirty="0"/>
              <a:t>evaluated against the criteria </a:t>
            </a:r>
            <a:r>
              <a:rPr lang="en-AU" b="0" i="1" dirty="0" smtClean="0"/>
              <a:t>for the </a:t>
            </a:r>
            <a:r>
              <a:rPr lang="en-AU" b="0" i="1" dirty="0"/>
              <a:t>INTERNET STANDARD level, and </a:t>
            </a:r>
            <a:r>
              <a:rPr lang="en-AU" b="0" i="1" dirty="0" smtClean="0"/>
              <a:t>if it </a:t>
            </a:r>
            <a:r>
              <a:rPr lang="en-AU" b="0" i="1" dirty="0"/>
              <a:t>has been evaluated, which criteria </a:t>
            </a:r>
            <a:r>
              <a:rPr lang="en-AU" b="0" i="1" dirty="0" smtClean="0"/>
              <a:t>the RFC </a:t>
            </a:r>
            <a:r>
              <a:rPr lang="en-AU" b="0" i="1" dirty="0"/>
              <a:t>fails to meet, furthermore why it </a:t>
            </a:r>
            <a:r>
              <a:rPr lang="en-AU" b="0" i="1" dirty="0" smtClean="0"/>
              <a:t>is needed </a:t>
            </a:r>
            <a:r>
              <a:rPr lang="en-AU" b="0" i="1" dirty="0"/>
              <a:t>as a normative reference in </a:t>
            </a:r>
            <a:r>
              <a:rPr lang="en-AU" b="0" i="1" dirty="0" smtClean="0"/>
              <a:t>the IEEE </a:t>
            </a:r>
            <a:r>
              <a:rPr lang="en-AU" b="0" i="1" dirty="0"/>
              <a:t>802.1X standard and how it </a:t>
            </a:r>
            <a:r>
              <a:rPr lang="en-AU" b="0" i="1" dirty="0" smtClean="0"/>
              <a:t>is justified </a:t>
            </a:r>
            <a:r>
              <a:rPr lang="en-AU" b="0" i="1" dirty="0"/>
              <a:t>to allow a normative </a:t>
            </a:r>
            <a:r>
              <a:rPr lang="en-AU" b="0" i="1" dirty="0" smtClean="0"/>
              <a:t>reference though </a:t>
            </a:r>
            <a:r>
              <a:rPr lang="en-AU" b="0" i="1" dirty="0"/>
              <a:t>IETF does not award </a:t>
            </a:r>
            <a:r>
              <a:rPr lang="en-AU" b="0" i="1" dirty="0" smtClean="0"/>
              <a:t>it INTERNET </a:t>
            </a:r>
            <a:r>
              <a:rPr lang="en-AU" b="0" i="1" dirty="0"/>
              <a:t>STANDARD level.</a:t>
            </a:r>
          </a:p>
          <a:p>
            <a:pPr lvl="2"/>
            <a:r>
              <a:rPr lang="en-AU" b="0" i="1" dirty="0" smtClean="0"/>
              <a:t>Reference </a:t>
            </a:r>
            <a:r>
              <a:rPr lang="en-AU" b="0" i="1" dirty="0"/>
              <a:t>published </a:t>
            </a:r>
            <a:r>
              <a:rPr lang="en-AU" b="0" i="1" dirty="0" smtClean="0"/>
              <a:t>standards, preferably </a:t>
            </a:r>
            <a:r>
              <a:rPr lang="en-AU" b="0" i="1" dirty="0"/>
              <a:t>ISO/IEC standards,</a:t>
            </a:r>
          </a:p>
          <a:p>
            <a:pPr lvl="2"/>
            <a:r>
              <a:rPr lang="en-AU" b="0" i="1" dirty="0" smtClean="0"/>
              <a:t>Incorporate </a:t>
            </a:r>
            <a:r>
              <a:rPr lang="en-AU" b="0" i="1" dirty="0"/>
              <a:t>technical requirements </a:t>
            </a:r>
            <a:r>
              <a:rPr lang="en-AU" b="0" i="1" dirty="0" smtClean="0"/>
              <a:t>into the </a:t>
            </a:r>
            <a:r>
              <a:rPr lang="en-AU" b="0" i="1" dirty="0"/>
              <a:t>standard text,</a:t>
            </a:r>
          </a:p>
          <a:p>
            <a:pPr lvl="2"/>
            <a:r>
              <a:rPr lang="en-AU" i="1" dirty="0"/>
              <a:t>P</a:t>
            </a:r>
            <a:r>
              <a:rPr lang="en-AU" b="0" i="1" dirty="0" smtClean="0"/>
              <a:t>lace </a:t>
            </a:r>
            <a:r>
              <a:rPr lang="en-AU" b="0" i="1" dirty="0"/>
              <a:t>the reference into the </a:t>
            </a:r>
            <a:r>
              <a:rPr lang="en-AU" b="0" i="1" dirty="0" smtClean="0"/>
              <a:t>Informative References </a:t>
            </a:r>
            <a:r>
              <a:rPr lang="en-AU" b="0" i="1" dirty="0"/>
              <a:t>section</a:t>
            </a:r>
            <a:endParaRPr lang="en-AU" i="1" dirty="0" smtClean="0"/>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836531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 6 on 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676400"/>
            <a:ext cx="7772400" cy="4953000"/>
          </a:xfrm>
        </p:spPr>
        <p:txBody>
          <a:bodyPr/>
          <a:lstStyle/>
          <a:p>
            <a:r>
              <a:rPr lang="en-AU" dirty="0" smtClean="0"/>
              <a:t>IEEE </a:t>
            </a:r>
            <a:r>
              <a:rPr lang="en-AU" dirty="0"/>
              <a:t>802 response to comment </a:t>
            </a:r>
            <a:r>
              <a:rPr lang="en-AU" dirty="0" smtClean="0"/>
              <a:t>CH.6 </a:t>
            </a:r>
            <a:r>
              <a:rPr lang="en-AU" dirty="0"/>
              <a:t>on IEEE 802.1X</a:t>
            </a:r>
          </a:p>
          <a:p>
            <a:pPr lvl="1"/>
            <a:r>
              <a:rPr lang="en-US" sz="1600" dirty="0"/>
              <a:t>As part of the normal maintenance process for IEEE 802.1X, the IEEE 802.1 WG will review the references to ensure that only required references are included, RFC references are up to date, and normative RFC references have an appropriate status.</a:t>
            </a:r>
          </a:p>
          <a:p>
            <a:pPr lvl="1"/>
            <a:r>
              <a:rPr lang="en-US" sz="1600" dirty="0" smtClean="0"/>
              <a:t>IETF </a:t>
            </a:r>
            <a:r>
              <a:rPr lang="en-US" sz="1600" dirty="0"/>
              <a:t>Proposed Standards documents have been subject to open development and review by the Internet technical community, generally including a number of formal cross-discipline reviews including, specifically, a security review.  This is further strengthened in many cases by implementations and even the presence of interoperable  code.  Hence IETF Proposed Standards are of such quality that they are ready for the usual market-based product development and deployment efforts into the Internet.</a:t>
            </a:r>
          </a:p>
          <a:p>
            <a:pPr lvl="1"/>
            <a:r>
              <a:rPr lang="en-US" sz="1600" dirty="0"/>
              <a:t>The </a:t>
            </a:r>
            <a:r>
              <a:rPr lang="en-US" sz="1600" dirty="0" err="1"/>
              <a:t>Kolkman</a:t>
            </a:r>
            <a:r>
              <a:rPr lang="en-US" sz="1600" dirty="0"/>
              <a:t> draft (http://tools.ietf.org/id/draft-kolkman-proposed-standards-clarified-06.txt) is intended to clarify the interpretation of the maturity of a Proposed Standard within IETF. It is currently under consideration by the IESG for approval.</a:t>
            </a:r>
          </a:p>
          <a:p>
            <a:pPr lvl="1"/>
            <a:r>
              <a:rPr lang="en-US" sz="1600" dirty="0" smtClean="0"/>
              <a:t>It </a:t>
            </a:r>
            <a:r>
              <a:rPr lang="en-US" sz="1600" dirty="0"/>
              <a:t>is appropriate to reference IETF Proposed Standards in IEEE Standards.</a:t>
            </a:r>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spTree>
    <p:extLst>
      <p:ext uri="{BB962C8B-B14F-4D97-AF65-F5344CB8AC3E}">
        <p14:creationId xmlns:p14="http://schemas.microsoft.com/office/powerpoint/2010/main" val="2362797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CH.7 on IEEE 802.1X</a:t>
            </a:r>
            <a:endParaRPr lang="en-AU" dirty="0"/>
          </a:p>
        </p:txBody>
      </p:sp>
      <p:sp>
        <p:nvSpPr>
          <p:cNvPr id="3" name="Content Placeholder 2"/>
          <p:cNvSpPr>
            <a:spLocks noGrp="1"/>
          </p:cNvSpPr>
          <p:nvPr>
            <p:ph idx="1"/>
          </p:nvPr>
        </p:nvSpPr>
        <p:spPr/>
        <p:txBody>
          <a:bodyPr/>
          <a:lstStyle/>
          <a:p>
            <a:r>
              <a:rPr lang="en-AU" dirty="0"/>
              <a:t>Switzerland comment </a:t>
            </a:r>
            <a:r>
              <a:rPr lang="en-AU" dirty="0" smtClean="0"/>
              <a:t>CH.7 </a:t>
            </a:r>
            <a:r>
              <a:rPr lang="en-AU" dirty="0"/>
              <a:t>on </a:t>
            </a:r>
            <a:r>
              <a:rPr lang="en-AU" dirty="0" smtClean="0"/>
              <a:t>IEEE 802.1X</a:t>
            </a:r>
          </a:p>
          <a:p>
            <a:pPr lvl="1"/>
            <a:r>
              <a:rPr lang="en-AU" dirty="0" smtClean="0"/>
              <a:t>Re</a:t>
            </a:r>
            <a:r>
              <a:rPr lang="en-AU" dirty="0"/>
              <a:t>: clause 2</a:t>
            </a:r>
          </a:p>
          <a:p>
            <a:pPr lvl="1"/>
            <a:r>
              <a:rPr lang="en-AU" i="1" dirty="0" smtClean="0"/>
              <a:t>RFC </a:t>
            </a:r>
            <a:r>
              <a:rPr lang="en-AU" i="1" dirty="0"/>
              <a:t>4346 has been obsoleted by RF 5246, which has been published in the year 2008 but is still at PROPOSED STANDARD status. Therefore it does not necessarily qualify for normative referencing</a:t>
            </a:r>
          </a:p>
          <a:p>
            <a:r>
              <a:rPr lang="en-AU" dirty="0" smtClean="0"/>
              <a:t>Switzerland proposed change CH.7 on IEEE 802.1X</a:t>
            </a:r>
          </a:p>
          <a:p>
            <a:pPr lvl="1"/>
            <a:r>
              <a:rPr lang="en-AU" b="0" i="1" dirty="0"/>
              <a:t>Find a resolution for RFC 5246 as indicated in </a:t>
            </a:r>
            <a:r>
              <a:rPr lang="en-AU" b="0" i="1" dirty="0" smtClean="0"/>
              <a:t>CH6</a:t>
            </a:r>
            <a:r>
              <a:rPr lang="en-AU" b="0" i="1" dirty="0"/>
              <a:t>.</a:t>
            </a:r>
            <a:endParaRPr lang="en-AU" i="1" dirty="0"/>
          </a:p>
          <a:p>
            <a:r>
              <a:rPr lang="en-AU" dirty="0" smtClean="0"/>
              <a:t>IEEE 802 </a:t>
            </a:r>
            <a:r>
              <a:rPr lang="en-AU" dirty="0"/>
              <a:t>response to comment </a:t>
            </a:r>
            <a:r>
              <a:rPr lang="en-AU" dirty="0" smtClean="0"/>
              <a:t>CH.7 </a:t>
            </a:r>
            <a:r>
              <a:rPr lang="en-AU" dirty="0"/>
              <a:t>on IEEE 802.1X</a:t>
            </a:r>
            <a:endParaRPr lang="en-AU" dirty="0" smtClean="0"/>
          </a:p>
          <a:p>
            <a:pPr lvl="1"/>
            <a:r>
              <a:rPr lang="en-US" dirty="0"/>
              <a:t>As part of the normal maintenance process for IEEE 802.1X, the IEEE 802.1 WG will review the references to ensure that only required references are included, RFC references are up to date, and normative RFC references have an appropriate status.</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spTree>
    <p:extLst>
      <p:ext uri="{BB962C8B-B14F-4D97-AF65-F5344CB8AC3E}">
        <p14:creationId xmlns:p14="http://schemas.microsoft.com/office/powerpoint/2010/main" val="2601363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CH.8 on IEEE 802.1X</a:t>
            </a:r>
            <a:endParaRPr lang="en-AU" dirty="0"/>
          </a:p>
        </p:txBody>
      </p:sp>
      <p:sp>
        <p:nvSpPr>
          <p:cNvPr id="3" name="Content Placeholder 2"/>
          <p:cNvSpPr>
            <a:spLocks noGrp="1"/>
          </p:cNvSpPr>
          <p:nvPr>
            <p:ph idx="1"/>
          </p:nvPr>
        </p:nvSpPr>
        <p:spPr>
          <a:xfrm>
            <a:off x="685800" y="1676400"/>
            <a:ext cx="7772400" cy="4724400"/>
          </a:xfrm>
        </p:spPr>
        <p:txBody>
          <a:bodyPr/>
          <a:lstStyle/>
          <a:p>
            <a:r>
              <a:rPr lang="en-AU" dirty="0" smtClean="0"/>
              <a:t>Switzerland comment CH.8 on IEEE 802.1X</a:t>
            </a:r>
          </a:p>
          <a:p>
            <a:pPr lvl="1"/>
            <a:r>
              <a:rPr lang="en-AU" dirty="0" smtClean="0"/>
              <a:t>Re</a:t>
            </a:r>
            <a:r>
              <a:rPr lang="en-AU" dirty="0"/>
              <a:t>: clause 2</a:t>
            </a:r>
          </a:p>
          <a:p>
            <a:pPr lvl="1"/>
            <a:r>
              <a:rPr lang="en-AU" b="0" i="1" dirty="0" smtClean="0"/>
              <a:t>FIPS </a:t>
            </a:r>
            <a:r>
              <a:rPr lang="en-AU" b="0" i="1" dirty="0"/>
              <a:t>and NIST do not have ARO status. The </a:t>
            </a:r>
            <a:r>
              <a:rPr lang="en-AU" b="0" i="1" dirty="0" smtClean="0"/>
              <a:t>related references </a:t>
            </a:r>
            <a:r>
              <a:rPr lang="en-AU" b="0" i="1" dirty="0"/>
              <a:t>do not meet the requirements of </a:t>
            </a:r>
            <a:r>
              <a:rPr lang="en-AU" b="0" i="1" dirty="0" smtClean="0"/>
              <a:t>JTC1 Standing </a:t>
            </a:r>
            <a:r>
              <a:rPr lang="en-AU" b="0" i="1" dirty="0"/>
              <a:t>Document N5</a:t>
            </a:r>
            <a:endParaRPr lang="en-AU" i="1" dirty="0"/>
          </a:p>
          <a:p>
            <a:r>
              <a:rPr lang="en-AU" dirty="0" smtClean="0"/>
              <a:t>Switzerland proposed change CH.8 on IEEE 802.1X</a:t>
            </a:r>
          </a:p>
          <a:p>
            <a:pPr lvl="1"/>
            <a:r>
              <a:rPr lang="en-AU" b="0" i="1" dirty="0"/>
              <a:t>Reference ISO/IEC standards where </a:t>
            </a:r>
            <a:r>
              <a:rPr lang="en-AU" b="0" i="1" dirty="0" smtClean="0"/>
              <a:t>available (e.g</a:t>
            </a:r>
            <a:r>
              <a:rPr lang="en-AU" b="0" i="1" dirty="0"/>
              <a:t>. for the AES) or provide RERs as required</a:t>
            </a:r>
            <a:r>
              <a:rPr lang="en-AU" b="0" i="1" dirty="0" smtClean="0"/>
              <a:t>.</a:t>
            </a:r>
            <a:endParaRPr lang="en-AU" i="1" dirty="0"/>
          </a:p>
          <a:p>
            <a:r>
              <a:rPr lang="en-AU" dirty="0" smtClean="0"/>
              <a:t>IEEE 802 </a:t>
            </a:r>
            <a:r>
              <a:rPr lang="en-AU" dirty="0"/>
              <a:t>response to comment </a:t>
            </a:r>
            <a:r>
              <a:rPr lang="en-AU" dirty="0" smtClean="0"/>
              <a:t>CH.8 </a:t>
            </a:r>
            <a:r>
              <a:rPr lang="en-AU" dirty="0"/>
              <a:t>on IEEE 802.1X</a:t>
            </a:r>
            <a:endParaRPr lang="en-AU" dirty="0" smtClean="0"/>
          </a:p>
          <a:p>
            <a:pPr lvl="1"/>
            <a:r>
              <a:rPr lang="en-AU" dirty="0"/>
              <a:t>IEEE 802.1X has been developed according to the IEEE Standards Association standards development process and IEEE-SA Standards Style Manual. Editing and maintenance will continue to be the responsibility of IEEE 802 and will conform to the IEEE policies and procedures. </a:t>
            </a:r>
            <a:r>
              <a:rPr lang="en-AU" dirty="0" smtClean="0"/>
              <a:t>The mechanisms </a:t>
            </a:r>
            <a:r>
              <a:rPr lang="en-AU" dirty="0"/>
              <a:t>defined and agreed in N15606 will apply.</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34598379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CH.9 on IEEE 802.1X</a:t>
            </a:r>
            <a:endParaRPr lang="en-AU" dirty="0"/>
          </a:p>
        </p:txBody>
      </p:sp>
      <p:sp>
        <p:nvSpPr>
          <p:cNvPr id="3" name="Content Placeholder 2"/>
          <p:cNvSpPr>
            <a:spLocks noGrp="1"/>
          </p:cNvSpPr>
          <p:nvPr>
            <p:ph idx="1"/>
          </p:nvPr>
        </p:nvSpPr>
        <p:spPr>
          <a:xfrm>
            <a:off x="609600" y="1371600"/>
            <a:ext cx="7772400" cy="4876800"/>
          </a:xfrm>
        </p:spPr>
        <p:txBody>
          <a:bodyPr/>
          <a:lstStyle/>
          <a:p>
            <a:r>
              <a:rPr lang="en-AU" dirty="0" smtClean="0"/>
              <a:t>Switzerland comment CH.9 on IEEE 802.1X</a:t>
            </a:r>
          </a:p>
          <a:p>
            <a:pPr lvl="1"/>
            <a:r>
              <a:rPr lang="en-AU" dirty="0" smtClean="0"/>
              <a:t>Re</a:t>
            </a:r>
            <a:r>
              <a:rPr lang="en-AU" dirty="0"/>
              <a:t>: clause 3</a:t>
            </a:r>
            <a:endParaRPr lang="en-AU" dirty="0" smtClean="0"/>
          </a:p>
          <a:p>
            <a:pPr lvl="1"/>
            <a:r>
              <a:rPr lang="en-AU" i="1" dirty="0" smtClean="0"/>
              <a:t>The definitions are unnumbered and the phrasing of most of them does not conform to the ISO/IEC Directives, Part 2</a:t>
            </a:r>
          </a:p>
          <a:p>
            <a:r>
              <a:rPr lang="en-AU" dirty="0" smtClean="0"/>
              <a:t>Switzerland proposed change CH.9 on IEEE 802.1X</a:t>
            </a:r>
          </a:p>
          <a:p>
            <a:pPr lvl="1"/>
            <a:r>
              <a:rPr lang="en-AU" i="1" dirty="0" smtClean="0"/>
              <a:t>Number all definitions. Discard articles (“a”, “the”) at the beginning of the definition. Avoid two or more sentences (such as in Authentication Server). Discard Notes.</a:t>
            </a:r>
          </a:p>
          <a:p>
            <a:r>
              <a:rPr lang="en-AU" dirty="0" smtClean="0"/>
              <a:t>IEEE 802 </a:t>
            </a:r>
            <a:r>
              <a:rPr lang="en-AU" dirty="0"/>
              <a:t>response to comment </a:t>
            </a:r>
            <a:r>
              <a:rPr lang="en-AU" dirty="0" smtClean="0"/>
              <a:t>CH.9 </a:t>
            </a:r>
            <a:r>
              <a:rPr lang="en-AU" dirty="0"/>
              <a:t>on IEEE 802.1X</a:t>
            </a:r>
            <a:endParaRPr lang="en-AU" dirty="0" smtClean="0"/>
          </a:p>
          <a:p>
            <a:pPr lvl="1"/>
            <a:r>
              <a:rPr lang="en-AU" dirty="0"/>
              <a:t>IEEE 802.1X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apply.</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23598921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CH.10 on IEEE 802.1X</a:t>
            </a:r>
            <a:endParaRPr lang="en-AU" dirty="0"/>
          </a:p>
        </p:txBody>
      </p:sp>
      <p:sp>
        <p:nvSpPr>
          <p:cNvPr id="3" name="Content Placeholder 2"/>
          <p:cNvSpPr>
            <a:spLocks noGrp="1"/>
          </p:cNvSpPr>
          <p:nvPr>
            <p:ph idx="1"/>
          </p:nvPr>
        </p:nvSpPr>
        <p:spPr/>
        <p:txBody>
          <a:bodyPr/>
          <a:lstStyle/>
          <a:p>
            <a:r>
              <a:rPr lang="en-AU" dirty="0" smtClean="0"/>
              <a:t>Switzerland comment CH.10 on IEEE 802.1X</a:t>
            </a:r>
          </a:p>
          <a:p>
            <a:pPr lvl="1"/>
            <a:r>
              <a:rPr lang="en-AU" dirty="0" smtClean="0"/>
              <a:t>Re: clause 5.22, Table 5-1</a:t>
            </a:r>
          </a:p>
          <a:p>
            <a:pPr lvl="1"/>
            <a:r>
              <a:rPr lang="en-AU" i="1" dirty="0"/>
              <a:t>This table fails to include the Authentication Server </a:t>
            </a:r>
            <a:r>
              <a:rPr lang="en-AU" i="1" dirty="0" smtClean="0"/>
              <a:t>which, by </a:t>
            </a:r>
            <a:r>
              <a:rPr lang="en-AU" i="1" dirty="0"/>
              <a:t>clause 3, can be located in a component </a:t>
            </a:r>
            <a:r>
              <a:rPr lang="en-AU" i="1" dirty="0" smtClean="0"/>
              <a:t>separate from </a:t>
            </a:r>
            <a:r>
              <a:rPr lang="en-AU" i="1" dirty="0"/>
              <a:t>the component hosting the Authenticator. See </a:t>
            </a:r>
            <a:r>
              <a:rPr lang="en-AU" i="1" dirty="0" smtClean="0"/>
              <a:t>also CH </a:t>
            </a:r>
            <a:r>
              <a:rPr lang="en-AU" i="1" dirty="0"/>
              <a:t>11.</a:t>
            </a:r>
            <a:endParaRPr lang="en-AU" i="1" dirty="0" smtClean="0"/>
          </a:p>
          <a:p>
            <a:r>
              <a:rPr lang="en-AU" dirty="0" smtClean="0"/>
              <a:t>Switzerland proposed change CH.10 on IEEE 802.1X</a:t>
            </a:r>
          </a:p>
          <a:p>
            <a:pPr lvl="1"/>
            <a:r>
              <a:rPr lang="en-AU" i="1" dirty="0"/>
              <a:t>Include the Authentication Server into Table 5-1..</a:t>
            </a:r>
            <a:endParaRPr lang="en-AU" i="1" dirty="0" smtClean="0"/>
          </a:p>
          <a:p>
            <a:r>
              <a:rPr lang="en-AU" dirty="0" smtClean="0"/>
              <a:t>IEEE 802 </a:t>
            </a:r>
            <a:r>
              <a:rPr lang="en-AU" dirty="0"/>
              <a:t>response to comment </a:t>
            </a:r>
            <a:r>
              <a:rPr lang="en-AU" dirty="0" smtClean="0"/>
              <a:t>CH.10 </a:t>
            </a:r>
            <a:r>
              <a:rPr lang="en-AU" dirty="0"/>
              <a:t>on IEEE 802.1X</a:t>
            </a:r>
            <a:endParaRPr lang="en-AU" dirty="0" smtClean="0"/>
          </a:p>
          <a:p>
            <a:pPr lvl="1"/>
            <a:r>
              <a:rPr lang="en-GB" dirty="0" smtClean="0"/>
              <a:t>An </a:t>
            </a:r>
            <a:r>
              <a:rPr lang="en-GB" dirty="0"/>
              <a:t>Authentication Server </a:t>
            </a:r>
            <a:r>
              <a:rPr lang="en-GB" dirty="0" smtClean="0"/>
              <a:t>is </a:t>
            </a:r>
            <a:r>
              <a:rPr lang="en-GB" dirty="0"/>
              <a:t>not necessary for a network that deploys IEEE </a:t>
            </a:r>
            <a:r>
              <a:rPr lang="en-GB" dirty="0" smtClean="0"/>
              <a:t>802.1X</a:t>
            </a:r>
            <a:r>
              <a:rPr lang="en-GB" dirty="0"/>
              <a:t> </a:t>
            </a:r>
            <a:r>
              <a:rPr lang="en-GB" dirty="0" smtClean="0"/>
              <a:t>and therefore is not included in this conformance clause. </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958505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CH.11 on IEEE 802.1X</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comment CH.11 on IEEE 802.1X</a:t>
            </a:r>
          </a:p>
          <a:p>
            <a:pPr lvl="1"/>
            <a:r>
              <a:rPr lang="en-AU" dirty="0" smtClean="0"/>
              <a:t>Re: clause 5</a:t>
            </a:r>
          </a:p>
          <a:p>
            <a:pPr lvl="1"/>
            <a:r>
              <a:rPr lang="en-AU" b="0" i="1" dirty="0"/>
              <a:t>This clause specifies requirements and options for </a:t>
            </a:r>
            <a:r>
              <a:rPr lang="en-AU" b="0" i="1" dirty="0" smtClean="0"/>
              <a:t>the Supplicant </a:t>
            </a:r>
            <a:r>
              <a:rPr lang="en-AU" b="0" i="1" dirty="0"/>
              <a:t>and the Authenticator, but none for </a:t>
            </a:r>
            <a:r>
              <a:rPr lang="en-AU" b="0" i="1" dirty="0" smtClean="0"/>
              <a:t>the Authentication </a:t>
            </a:r>
            <a:r>
              <a:rPr lang="en-AU" b="0" i="1" dirty="0"/>
              <a:t>Server, neither explicitly nor </a:t>
            </a:r>
            <a:r>
              <a:rPr lang="en-AU" b="0" i="1" dirty="0" smtClean="0"/>
              <a:t>through normative </a:t>
            </a:r>
            <a:r>
              <a:rPr lang="en-AU" b="0" i="1" dirty="0"/>
              <a:t>references.</a:t>
            </a:r>
          </a:p>
          <a:p>
            <a:pPr lvl="1"/>
            <a:r>
              <a:rPr lang="en-AU" b="0" i="1" dirty="0"/>
              <a:t>According to paragraph 3 of 1.3 (cit.) “this </a:t>
            </a:r>
            <a:r>
              <a:rPr lang="en-AU" b="0" i="1" dirty="0" smtClean="0"/>
              <a:t>standard specifies </a:t>
            </a:r>
            <a:r>
              <a:rPr lang="en-AU" b="0" i="1" dirty="0"/>
              <a:t>the use of EAP … to support </a:t>
            </a:r>
            <a:r>
              <a:rPr lang="en-AU" b="0" i="1" dirty="0" smtClean="0"/>
              <a:t>authentication using </a:t>
            </a:r>
            <a:r>
              <a:rPr lang="en-AU" b="0" i="1" dirty="0"/>
              <a:t>a centrally administered Authentication server </a:t>
            </a:r>
            <a:r>
              <a:rPr lang="en-AU" b="0" i="1" dirty="0" smtClean="0"/>
              <a:t>…”. This </a:t>
            </a:r>
            <a:r>
              <a:rPr lang="en-AU" b="0" i="1" dirty="0"/>
              <a:t>wording sketches a configuration with a </a:t>
            </a:r>
            <a:r>
              <a:rPr lang="en-AU" b="0" i="1" dirty="0" smtClean="0"/>
              <a:t>centralized Authentication </a:t>
            </a:r>
            <a:r>
              <a:rPr lang="en-AU" b="0" i="1" dirty="0"/>
              <a:t>Server component providing (by </a:t>
            </a:r>
            <a:r>
              <a:rPr lang="en-AU" b="0" i="1" dirty="0" smtClean="0"/>
              <a:t>definition) authentication </a:t>
            </a:r>
            <a:r>
              <a:rPr lang="en-AU" b="0" i="1" dirty="0"/>
              <a:t>services to a multitude of </a:t>
            </a:r>
            <a:r>
              <a:rPr lang="en-AU" b="0" i="1" dirty="0" smtClean="0"/>
              <a:t>Authenticator components</a:t>
            </a:r>
            <a:r>
              <a:rPr lang="en-AU" b="0" i="1" dirty="0"/>
              <a:t>.</a:t>
            </a:r>
          </a:p>
          <a:p>
            <a:pPr lvl="1"/>
            <a:r>
              <a:rPr lang="en-AU" b="0" i="1" dirty="0"/>
              <a:t>To be trusted for the provision of secure </a:t>
            </a:r>
            <a:r>
              <a:rPr lang="en-AU" b="0" i="1" dirty="0" smtClean="0"/>
              <a:t>authentication services </a:t>
            </a:r>
            <a:r>
              <a:rPr lang="en-AU" b="0" i="1" dirty="0"/>
              <a:t>the Authentication Server itself must be </a:t>
            </a:r>
            <a:r>
              <a:rPr lang="en-AU" b="0" i="1" dirty="0" smtClean="0"/>
              <a:t>secure. </a:t>
            </a:r>
            <a:r>
              <a:rPr lang="en-AU" b="0" i="1" dirty="0"/>
              <a:t>The security requirements however are not specified </a:t>
            </a:r>
            <a:r>
              <a:rPr lang="en-AU" b="0" i="1" dirty="0" smtClean="0"/>
              <a:t>in this </a:t>
            </a:r>
            <a:r>
              <a:rPr lang="en-AU" b="0" i="1" dirty="0"/>
              <a:t>standard.</a:t>
            </a:r>
          </a:p>
          <a:p>
            <a:pPr lvl="1"/>
            <a:r>
              <a:rPr lang="en-AU" b="0" i="1" dirty="0"/>
              <a:t>See also </a:t>
            </a:r>
            <a:r>
              <a:rPr lang="en-AU" b="0" i="1" dirty="0" smtClean="0"/>
              <a:t>CH.13 </a:t>
            </a:r>
            <a:r>
              <a:rPr lang="en-AU" b="0" i="1" dirty="0"/>
              <a:t>cc</a:t>
            </a:r>
            <a:r>
              <a:rPr lang="en-AU" b="0" i="1" dirty="0" smtClean="0"/>
              <a:t>.</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526006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on IEEE 802.1X</a:t>
            </a:r>
            <a:endParaRPr lang="en-AU" dirty="0"/>
          </a:p>
        </p:txBody>
      </p:sp>
      <p:sp>
        <p:nvSpPr>
          <p:cNvPr id="3" name="Content Placeholder 2"/>
          <p:cNvSpPr>
            <a:spLocks noGrp="1"/>
          </p:cNvSpPr>
          <p:nvPr>
            <p:ph idx="1"/>
          </p:nvPr>
        </p:nvSpPr>
        <p:spPr/>
        <p:txBody>
          <a:bodyPr/>
          <a:lstStyle/>
          <a:p>
            <a:r>
              <a:rPr lang="en-AU" dirty="0" smtClean="0"/>
              <a:t>China NB comment CN.1 on IEEE 802.1X: </a:t>
            </a:r>
          </a:p>
          <a:p>
            <a:pPr lvl="1"/>
            <a:r>
              <a:rPr lang="en-AU" i="1" dirty="0" smtClean="0"/>
              <a:t>Since the procedural and technical concerns China NB proposed in 6N15555 still haven’t reasonably disposed in this FDIS text, and referencing issues mentioned below exist in this text, so China NB has to vote against on this FDIS ballot. If these issues could not be disposed reasonably and this proposal passes the FDIS ballot, it is regretful for China to be obliged to lose the responsibility and obligation of complying with and adopting the standard. Furthermore, China NB wishes to state for the record</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1745143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CH.11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NB proposed change CH.11 on IEEE 802.1X</a:t>
            </a:r>
          </a:p>
          <a:p>
            <a:pPr lvl="1"/>
            <a:r>
              <a:rPr lang="en-AU" i="1" dirty="0" smtClean="0"/>
              <a:t>Specify </a:t>
            </a:r>
            <a:r>
              <a:rPr lang="en-AU" i="1" dirty="0"/>
              <a:t>requirements and options for </a:t>
            </a:r>
            <a:r>
              <a:rPr lang="en-AU" i="1" dirty="0" smtClean="0"/>
              <a:t>the Authentication </a:t>
            </a:r>
            <a:r>
              <a:rPr lang="en-AU" i="1" dirty="0"/>
              <a:t>Server..</a:t>
            </a:r>
            <a:endParaRPr lang="en-AU" i="1" dirty="0" smtClean="0"/>
          </a:p>
          <a:p>
            <a:r>
              <a:rPr lang="en-AU" dirty="0" smtClean="0"/>
              <a:t>IEEE 802 </a:t>
            </a:r>
            <a:r>
              <a:rPr lang="en-AU" dirty="0"/>
              <a:t>response to comment </a:t>
            </a:r>
            <a:r>
              <a:rPr lang="en-AU" dirty="0" smtClean="0"/>
              <a:t>CH.11 </a:t>
            </a:r>
            <a:r>
              <a:rPr lang="en-AU" dirty="0"/>
              <a:t>on IEEE 802.1X</a:t>
            </a:r>
            <a:endParaRPr lang="en-AU" dirty="0" smtClean="0"/>
          </a:p>
          <a:p>
            <a:pPr lvl="1"/>
            <a:r>
              <a:rPr lang="en-GB" dirty="0" smtClean="0"/>
              <a:t>The Authentication Server is </a:t>
            </a:r>
            <a:r>
              <a:rPr lang="en-GB" dirty="0"/>
              <a:t>a system role within EAP and the EAP specifications are </a:t>
            </a:r>
            <a:r>
              <a:rPr lang="en-GB" dirty="0" smtClean="0"/>
              <a:t>referenced for the requirements.</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8549015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CH.12 on IEEE 802.1X</a:t>
            </a:r>
            <a:endParaRPr lang="en-AU" dirty="0"/>
          </a:p>
        </p:txBody>
      </p:sp>
      <p:sp>
        <p:nvSpPr>
          <p:cNvPr id="3" name="Content Placeholder 2"/>
          <p:cNvSpPr>
            <a:spLocks noGrp="1"/>
          </p:cNvSpPr>
          <p:nvPr>
            <p:ph idx="1"/>
          </p:nvPr>
        </p:nvSpPr>
        <p:spPr/>
        <p:txBody>
          <a:bodyPr/>
          <a:lstStyle/>
          <a:p>
            <a:r>
              <a:rPr lang="en-AU" dirty="0" smtClean="0"/>
              <a:t>Switzerland NB comment CH.12 on IEEE 802.1X</a:t>
            </a:r>
          </a:p>
          <a:p>
            <a:pPr lvl="1"/>
            <a:r>
              <a:rPr lang="en-AU" dirty="0" smtClean="0"/>
              <a:t>Re: clause 6.3.1</a:t>
            </a:r>
          </a:p>
          <a:p>
            <a:pPr lvl="1"/>
            <a:r>
              <a:rPr lang="en-AU" i="1" dirty="0"/>
              <a:t>RFC 3748 is referenced here, but the reference is </a:t>
            </a:r>
            <a:r>
              <a:rPr lang="en-AU" i="1" dirty="0" smtClean="0"/>
              <a:t>not listed </a:t>
            </a:r>
            <a:r>
              <a:rPr lang="en-AU" i="1" dirty="0"/>
              <a:t>in clause 2. However, RFC 3748 has </a:t>
            </a:r>
            <a:r>
              <a:rPr lang="en-AU" i="1" dirty="0" smtClean="0"/>
              <a:t>been published </a:t>
            </a:r>
            <a:r>
              <a:rPr lang="en-AU" i="1" dirty="0"/>
              <a:t>in the year 2004 but is still at </a:t>
            </a:r>
            <a:r>
              <a:rPr lang="en-AU" i="1" dirty="0" smtClean="0"/>
              <a:t>PROPOSED STANDARD </a:t>
            </a:r>
            <a:r>
              <a:rPr lang="en-AU" i="1" dirty="0"/>
              <a:t>status. Therefore it does not </a:t>
            </a:r>
            <a:r>
              <a:rPr lang="en-AU" i="1" dirty="0" smtClean="0"/>
              <a:t>necessarily qualify </a:t>
            </a:r>
            <a:r>
              <a:rPr lang="en-AU" i="1" dirty="0"/>
              <a:t>for normative referencing</a:t>
            </a:r>
            <a:endParaRPr lang="en-AU" i="1" dirty="0" smtClean="0"/>
          </a:p>
          <a:p>
            <a:r>
              <a:rPr lang="en-AU" dirty="0" smtClean="0"/>
              <a:t>Switzerland NB proposed change CH.12 on IEEE 802.1X</a:t>
            </a:r>
          </a:p>
          <a:p>
            <a:pPr lvl="1"/>
            <a:r>
              <a:rPr lang="en-AU" i="1" dirty="0" smtClean="0"/>
              <a:t>See CH6.</a:t>
            </a:r>
          </a:p>
          <a:p>
            <a:r>
              <a:rPr lang="en-AU" dirty="0" smtClean="0"/>
              <a:t>IEEE 802 </a:t>
            </a:r>
            <a:r>
              <a:rPr lang="en-AU" dirty="0"/>
              <a:t>response to comment </a:t>
            </a:r>
            <a:r>
              <a:rPr lang="en-AU" dirty="0" smtClean="0"/>
              <a:t>CH.12 </a:t>
            </a:r>
            <a:r>
              <a:rPr lang="en-AU" dirty="0"/>
              <a:t>on IEEE 802.1X</a:t>
            </a:r>
            <a:endParaRPr lang="en-AU" dirty="0" smtClean="0"/>
          </a:p>
          <a:p>
            <a:pPr lvl="1"/>
            <a:r>
              <a:rPr lang="en-US" dirty="0"/>
              <a:t>As part of the normal maintenance process for IEEE 802.1X, the IEEE 802.1 WG will review the references to ensure that only required references are included, RFC references are up to date, and normative RFC references have an appropriate status.</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spTree>
    <p:extLst>
      <p:ext uri="{BB962C8B-B14F-4D97-AF65-F5344CB8AC3E}">
        <p14:creationId xmlns:p14="http://schemas.microsoft.com/office/powerpoint/2010/main" val="11191180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CH.13.1 on IEEE 802.1X</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Switzerland NB comment CH.13.1 on IEEE 802.1X</a:t>
            </a:r>
          </a:p>
          <a:p>
            <a:pPr lvl="1"/>
            <a:r>
              <a:rPr lang="en-AU" dirty="0" smtClean="0"/>
              <a:t>Re: clause 6.3.1</a:t>
            </a:r>
          </a:p>
          <a:p>
            <a:pPr lvl="1"/>
            <a:r>
              <a:rPr lang="en-AU" i="1" dirty="0" smtClean="0"/>
              <a:t>The text does not explicitly specify what security goals the authentication exchange claims to achieve.</a:t>
            </a:r>
          </a:p>
          <a:p>
            <a:pPr lvl="1"/>
            <a:r>
              <a:rPr lang="en-AU" i="1" dirty="0" smtClean="0"/>
              <a:t>By the definition in clause 3 the Authentication Server performs authentication and access control of the Supplicant. By clause 8.11, EAP methods used by the PAE shall provide mutual authentication. By 5.6.b therefore the Authentication Server is authenticated to the Supplicant.</a:t>
            </a:r>
          </a:p>
          <a:p>
            <a:pPr lvl="1"/>
            <a:r>
              <a:rPr lang="en-AU" i="1" dirty="0" smtClean="0"/>
              <a:t>The definition of the Authentication Server indicates the claim that the authentication exchange provides mutual authentication of Authenticator and Supplicant if the MKA option is used, nothing otherwise. However, this can only be guessed but is not explicitly specified.</a:t>
            </a:r>
          </a:p>
          <a:p>
            <a:pPr lvl="1"/>
            <a:r>
              <a:rPr lang="en-AU" i="1" dirty="0" smtClean="0"/>
              <a:t>The normative references of this standard do not provide the necessary explicit statements.</a:t>
            </a:r>
          </a:p>
          <a:p>
            <a:pPr lvl="1"/>
            <a:r>
              <a:rPr lang="en-AU" i="1" dirty="0" smtClean="0"/>
              <a:t>Any security standard must explicitly state the security goals claimed to  be achieved, depending from the options chosen.</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271204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CH.13.1 on 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2057400"/>
            <a:ext cx="7772400" cy="4114800"/>
          </a:xfrm>
        </p:spPr>
        <p:txBody>
          <a:bodyPr/>
          <a:lstStyle/>
          <a:p>
            <a:r>
              <a:rPr lang="en-AU" dirty="0" smtClean="0"/>
              <a:t>Switzerland NB proposed change CH.13.1 on IEEE 802.1X</a:t>
            </a:r>
          </a:p>
          <a:p>
            <a:pPr lvl="1"/>
            <a:r>
              <a:rPr lang="en-AU" b="0" i="1" dirty="0"/>
              <a:t>State explicitly all security goals claimed to </a:t>
            </a:r>
            <a:r>
              <a:rPr lang="en-AU" b="0" i="1" dirty="0" smtClean="0"/>
              <a:t>be achieved </a:t>
            </a:r>
            <a:r>
              <a:rPr lang="en-AU" b="0" i="1" dirty="0"/>
              <a:t>by the </a:t>
            </a:r>
            <a:r>
              <a:rPr lang="en-AU" b="0" i="1" dirty="0" smtClean="0"/>
              <a:t>authentication </a:t>
            </a:r>
            <a:r>
              <a:rPr lang="en-AU" b="0" i="1" dirty="0"/>
              <a:t>exchange for </a:t>
            </a:r>
            <a:r>
              <a:rPr lang="en-AU" b="0" i="1" dirty="0" smtClean="0"/>
              <a:t>each of </a:t>
            </a:r>
            <a:r>
              <a:rPr lang="en-AU" b="0" i="1" dirty="0"/>
              <a:t>the three roles and their pairwise relationships</a:t>
            </a:r>
            <a:r>
              <a:rPr lang="en-AU" i="1" dirty="0" smtClean="0"/>
              <a:t>..</a:t>
            </a:r>
          </a:p>
          <a:p>
            <a:r>
              <a:rPr lang="en-AU" dirty="0" smtClean="0"/>
              <a:t>IEEE 802 </a:t>
            </a:r>
            <a:r>
              <a:rPr lang="en-AU" dirty="0"/>
              <a:t>response to comment </a:t>
            </a:r>
            <a:r>
              <a:rPr lang="en-AU" dirty="0" smtClean="0"/>
              <a:t>CH.13.1 </a:t>
            </a:r>
            <a:r>
              <a:rPr lang="en-AU" dirty="0"/>
              <a:t>on IEEE 802.1X</a:t>
            </a:r>
            <a:endParaRPr lang="en-AU" dirty="0" smtClean="0"/>
          </a:p>
          <a:p>
            <a:pPr lvl="1"/>
            <a:r>
              <a:rPr lang="en-AU" dirty="0" smtClean="0"/>
              <a:t>The three roles listed are potential parties to an authentication exchange.</a:t>
            </a:r>
            <a:r>
              <a:rPr lang="en-AU" dirty="0"/>
              <a:t> IEEE 802 does not understand what the Swiss NB is unclear about the goals of an authentication </a:t>
            </a:r>
            <a:r>
              <a:rPr lang="en-AU" dirty="0" smtClean="0"/>
              <a:t>exchange; the goal of an authentication exchange is to perform authentication (see the definitions).</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8254769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CH.13.2 on IEEE 802.1X</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NB comment CH.13.2 on IEEE 802.1X</a:t>
            </a:r>
          </a:p>
          <a:p>
            <a:pPr lvl="1"/>
            <a:r>
              <a:rPr lang="en-AU" dirty="0" smtClean="0"/>
              <a:t>Re: clause 6.3.1</a:t>
            </a:r>
          </a:p>
          <a:p>
            <a:pPr lvl="1"/>
            <a:r>
              <a:rPr lang="en-AU" i="1" dirty="0" smtClean="0"/>
              <a:t>Neither this standard nor its normative references specify normative requirements for the securing of the exchange between Authentication Server and Authenticator. </a:t>
            </a:r>
          </a:p>
          <a:p>
            <a:pPr lvl="1"/>
            <a:r>
              <a:rPr lang="en-AU" i="1" dirty="0" smtClean="0"/>
              <a:t>Unless the exchange between Authentication Server and Authenticator is appropriately secured, the mutual authentication of Authentication Server and Supplicant is not transferred the Authenticator and not linked to the 4-way-handshake. The protocol thus fails to provide mutual authentication of Supplicant and Authenticator.</a:t>
            </a:r>
          </a:p>
          <a:p>
            <a:pPr lvl="1"/>
            <a:r>
              <a:rPr lang="en-AU" i="1" dirty="0" smtClean="0"/>
              <a:t>See 6N15523 for an analysis.</a:t>
            </a:r>
          </a:p>
          <a:p>
            <a:pPr lvl="1"/>
            <a:r>
              <a:rPr lang="en-AU" i="1" dirty="0" smtClean="0"/>
              <a:t>What security mechanisms are appropriate strongly depends on the configuration (centralized AS or collocated with the Authenticator) and the related security assumptions and requires further analysis. As according to 1.3 this standard targets a configuration with a centralized Authentication Server, it must include the security requirements for the centralized configuration..</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34</a:t>
            </a:fld>
            <a:endParaRPr lang="en-US"/>
          </a:p>
        </p:txBody>
      </p:sp>
    </p:spTree>
    <p:extLst>
      <p:ext uri="{BB962C8B-B14F-4D97-AF65-F5344CB8AC3E}">
        <p14:creationId xmlns:p14="http://schemas.microsoft.com/office/powerpoint/2010/main" val="33944053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CH.13.2 on 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752600"/>
            <a:ext cx="7772400" cy="4648200"/>
          </a:xfrm>
        </p:spPr>
        <p:txBody>
          <a:bodyPr/>
          <a:lstStyle/>
          <a:p>
            <a:r>
              <a:rPr lang="en-AU" dirty="0"/>
              <a:t>Switzerland </a:t>
            </a:r>
            <a:r>
              <a:rPr lang="en-AU" dirty="0" smtClean="0"/>
              <a:t>NB comment CH.13.2 </a:t>
            </a:r>
            <a:r>
              <a:rPr lang="en-AU" dirty="0"/>
              <a:t>on </a:t>
            </a:r>
            <a:r>
              <a:rPr lang="en-AU" dirty="0" smtClean="0"/>
              <a:t>IEEE 802.1X</a:t>
            </a:r>
            <a:endParaRPr lang="en-AU" dirty="0"/>
          </a:p>
          <a:p>
            <a:pPr lvl="1"/>
            <a:r>
              <a:rPr lang="en-AU" i="1" dirty="0"/>
              <a:t>While it is acceptable to exclude specific security mechanisms and protocols for the exchange between Authentication Server and Authenticator from this standard, the standard must include normative security requirements. Otherwise the standard is incomplete</a:t>
            </a:r>
            <a:endParaRPr lang="en-AU" dirty="0" smtClean="0"/>
          </a:p>
          <a:p>
            <a:r>
              <a:rPr lang="en-AU" dirty="0" smtClean="0"/>
              <a:t>Switzerland NB proposed change CH.13.2 on IEEE 802.1X</a:t>
            </a:r>
          </a:p>
          <a:p>
            <a:pPr lvl="1"/>
            <a:r>
              <a:rPr lang="en-AU" i="1" dirty="0"/>
              <a:t>Specify the normative security requirements of </a:t>
            </a:r>
            <a:r>
              <a:rPr lang="en-AU" i="1" dirty="0" smtClean="0"/>
              <a:t>the exchange </a:t>
            </a:r>
            <a:r>
              <a:rPr lang="en-AU" i="1" dirty="0"/>
              <a:t>between the Authentication Server </a:t>
            </a:r>
            <a:r>
              <a:rPr lang="en-AU" i="1" dirty="0" smtClean="0"/>
              <a:t>and the </a:t>
            </a:r>
            <a:r>
              <a:rPr lang="en-AU" i="1" dirty="0"/>
              <a:t>Authenticator if they are not co-located</a:t>
            </a:r>
            <a:r>
              <a:rPr lang="en-AU" i="1" dirty="0" smtClean="0"/>
              <a:t>..</a:t>
            </a:r>
          </a:p>
          <a:p>
            <a:r>
              <a:rPr lang="en-AU" dirty="0" smtClean="0"/>
              <a:t>IEEE 802 </a:t>
            </a:r>
            <a:r>
              <a:rPr lang="en-AU" dirty="0"/>
              <a:t>response to comment </a:t>
            </a:r>
            <a:r>
              <a:rPr lang="en-AU" dirty="0" smtClean="0"/>
              <a:t>CH.13.2 </a:t>
            </a:r>
            <a:r>
              <a:rPr lang="en-AU" dirty="0"/>
              <a:t>on IEEE 802.1X</a:t>
            </a:r>
            <a:endParaRPr lang="en-AU" dirty="0" smtClean="0"/>
          </a:p>
          <a:p>
            <a:pPr lvl="1"/>
            <a:r>
              <a:rPr lang="en-US" dirty="0"/>
              <a:t>Communication between Authenticator and Authentication Server is outside the scope of this </a:t>
            </a:r>
            <a:r>
              <a:rPr lang="en-US" dirty="0" smtClean="0"/>
              <a:t>standard therefore it is inappropriate to include technical requirements. However, the IETF RFCs for EAP and EAP in RADIUS are referenced and can be consulted for further details.</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35</a:t>
            </a:fld>
            <a:endParaRPr lang="en-US"/>
          </a:p>
        </p:txBody>
      </p:sp>
    </p:spTree>
    <p:extLst>
      <p:ext uri="{BB962C8B-B14F-4D97-AF65-F5344CB8AC3E}">
        <p14:creationId xmlns:p14="http://schemas.microsoft.com/office/powerpoint/2010/main" val="30843966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CH.14 on IEEE 802.1X</a:t>
            </a:r>
            <a:endParaRPr lang="en-AU" dirty="0"/>
          </a:p>
        </p:txBody>
      </p:sp>
      <p:sp>
        <p:nvSpPr>
          <p:cNvPr id="3" name="Content Placeholder 2"/>
          <p:cNvSpPr>
            <a:spLocks noGrp="1"/>
          </p:cNvSpPr>
          <p:nvPr>
            <p:ph idx="1"/>
          </p:nvPr>
        </p:nvSpPr>
        <p:spPr/>
        <p:txBody>
          <a:bodyPr/>
          <a:lstStyle/>
          <a:p>
            <a:r>
              <a:rPr lang="en-AU" dirty="0" smtClean="0"/>
              <a:t>Switzerland NB comment CH.14 on IEEE 802.1X</a:t>
            </a:r>
          </a:p>
          <a:p>
            <a:pPr lvl="1"/>
            <a:r>
              <a:rPr lang="en-AU" dirty="0" smtClean="0"/>
              <a:t>Re: clause 8.11</a:t>
            </a:r>
          </a:p>
          <a:p>
            <a:pPr lvl="1"/>
            <a:r>
              <a:rPr lang="en-AU" i="1" dirty="0" smtClean="0"/>
              <a:t>This clause allows for a variety of EAP methods.</a:t>
            </a:r>
          </a:p>
          <a:p>
            <a:pPr lvl="1"/>
            <a:r>
              <a:rPr lang="en-AU" i="1" dirty="0" smtClean="0"/>
              <a:t>Neither this standard nor its normative references specify the risks of the allowed EAP methods.</a:t>
            </a:r>
          </a:p>
          <a:p>
            <a:pPr lvl="1"/>
            <a:r>
              <a:rPr lang="en-AU" i="1" dirty="0" smtClean="0"/>
              <a:t>6N15523 and 6N15613 have pointed out attacks possible in case of the use of the strongest EAP methods (mutual authentication based on asymmetric cryptography). It may be the case that other authentication methods allowed by this clause have even more weaknesses.</a:t>
            </a:r>
          </a:p>
          <a:p>
            <a:pPr lvl="1"/>
            <a:r>
              <a:rPr lang="en-AU" i="1" dirty="0" smtClean="0"/>
              <a:t>This standard must not allow EAP methods without stating the associated known risks.</a:t>
            </a:r>
          </a:p>
          <a:p>
            <a:pPr lvl="1"/>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36</a:t>
            </a:fld>
            <a:endParaRPr lang="en-US"/>
          </a:p>
        </p:txBody>
      </p:sp>
    </p:spTree>
    <p:extLst>
      <p:ext uri="{BB962C8B-B14F-4D97-AF65-F5344CB8AC3E}">
        <p14:creationId xmlns:p14="http://schemas.microsoft.com/office/powerpoint/2010/main" val="2161769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CH.14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NB proposed change CH.14 on IEEE 802.1X</a:t>
            </a:r>
          </a:p>
          <a:p>
            <a:pPr lvl="1"/>
            <a:r>
              <a:rPr lang="en-AU" i="1" dirty="0"/>
              <a:t>Analyse all authentication methods allowed </a:t>
            </a:r>
            <a:r>
              <a:rPr lang="en-AU" i="1" dirty="0" smtClean="0"/>
              <a:t>by 8.11 </a:t>
            </a:r>
            <a:r>
              <a:rPr lang="en-AU" i="1" dirty="0"/>
              <a:t>and either discard them from the standard </a:t>
            </a:r>
            <a:r>
              <a:rPr lang="en-AU" i="1" dirty="0" smtClean="0"/>
              <a:t>or specify </a:t>
            </a:r>
            <a:r>
              <a:rPr lang="en-AU" i="1" dirty="0"/>
              <a:t>their </a:t>
            </a:r>
            <a:r>
              <a:rPr lang="en-AU" i="1" dirty="0" smtClean="0"/>
              <a:t>risks</a:t>
            </a:r>
          </a:p>
          <a:p>
            <a:r>
              <a:rPr lang="en-AU" dirty="0" smtClean="0"/>
              <a:t>IEEE 802 </a:t>
            </a:r>
            <a:r>
              <a:rPr lang="en-AU" dirty="0"/>
              <a:t>response to comment </a:t>
            </a:r>
            <a:r>
              <a:rPr lang="en-AU" dirty="0" smtClean="0"/>
              <a:t>CH.14 </a:t>
            </a:r>
            <a:r>
              <a:rPr lang="en-AU" dirty="0"/>
              <a:t>on IEEE 802.1X</a:t>
            </a:r>
            <a:endParaRPr lang="en-AU" dirty="0" smtClean="0"/>
          </a:p>
          <a:p>
            <a:pPr lvl="1"/>
            <a:r>
              <a:rPr lang="en-AU" dirty="0"/>
              <a:t>6N15523 and 6N15613 do not present any valid attacks. The “attacks” described were reviewed and technical arguments against their effectiveness were presented in 6N15646 and 6N15658 at the meeting in Seoul in June 2013. </a:t>
            </a:r>
          </a:p>
          <a:p>
            <a:pPr lvl="1"/>
            <a:r>
              <a:rPr lang="en-AU" dirty="0" smtClean="0"/>
              <a:t>IEEE 802.1X is restricted to using EAP methods that provide mutual authentication and have the characteristics described in Clause 8.11.1. </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27658522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CH.15 on IEEE 802.1X</a:t>
            </a:r>
            <a:endParaRPr lang="en-AU" dirty="0"/>
          </a:p>
        </p:txBody>
      </p:sp>
      <p:sp>
        <p:nvSpPr>
          <p:cNvPr id="3" name="Content Placeholder 2"/>
          <p:cNvSpPr>
            <a:spLocks noGrp="1"/>
          </p:cNvSpPr>
          <p:nvPr>
            <p:ph idx="1"/>
          </p:nvPr>
        </p:nvSpPr>
        <p:spPr/>
        <p:txBody>
          <a:bodyPr/>
          <a:lstStyle/>
          <a:p>
            <a:r>
              <a:rPr lang="en-AU" dirty="0" smtClean="0"/>
              <a:t>Switzerland NB comment CH.15 on IEEE 802.1X</a:t>
            </a:r>
          </a:p>
          <a:p>
            <a:pPr lvl="1"/>
            <a:r>
              <a:rPr lang="en-AU" dirty="0" smtClean="0"/>
              <a:t>Re: clause 8.11</a:t>
            </a:r>
          </a:p>
          <a:p>
            <a:pPr lvl="1"/>
            <a:r>
              <a:rPr lang="en-AU" i="1" dirty="0"/>
              <a:t>Neither the specification nor its normative </a:t>
            </a:r>
            <a:r>
              <a:rPr lang="en-AU" i="1" dirty="0" smtClean="0"/>
              <a:t>references provide </a:t>
            </a:r>
            <a:r>
              <a:rPr lang="en-AU" i="1" dirty="0"/>
              <a:t>a comprehensive list of the allowed </a:t>
            </a:r>
            <a:r>
              <a:rPr lang="en-AU" i="1" dirty="0" smtClean="0"/>
              <a:t>authentication methods</a:t>
            </a:r>
            <a:r>
              <a:rPr lang="en-AU" i="1" dirty="0"/>
              <a:t>. Unless all allowed authentication methods </a:t>
            </a:r>
            <a:r>
              <a:rPr lang="en-AU" i="1" dirty="0" smtClean="0"/>
              <a:t>are known </a:t>
            </a:r>
            <a:r>
              <a:rPr lang="en-AU" i="1" dirty="0"/>
              <a:t>and their security is well understood the security </a:t>
            </a:r>
            <a:r>
              <a:rPr lang="en-AU" i="1" dirty="0" smtClean="0"/>
              <a:t>of this </a:t>
            </a:r>
            <a:r>
              <a:rPr lang="en-AU" i="1" dirty="0"/>
              <a:t>standard cannot be assessed. Should </a:t>
            </a:r>
            <a:r>
              <a:rPr lang="en-AU" i="1" dirty="0" smtClean="0"/>
              <a:t>certain authentication </a:t>
            </a:r>
            <a:r>
              <a:rPr lang="en-AU" i="1" dirty="0"/>
              <a:t>methods fail to meet the security goals </a:t>
            </a:r>
            <a:r>
              <a:rPr lang="en-AU" i="1" dirty="0" smtClean="0"/>
              <a:t>of this </a:t>
            </a:r>
            <a:r>
              <a:rPr lang="en-AU" i="1" dirty="0"/>
              <a:t>standard, then the standard would not meet </a:t>
            </a:r>
            <a:r>
              <a:rPr lang="en-AU" i="1" dirty="0" smtClean="0"/>
              <a:t>its </a:t>
            </a:r>
            <a:r>
              <a:rPr lang="en-AU" i="1" dirty="0"/>
              <a:t>security </a:t>
            </a:r>
            <a:r>
              <a:rPr lang="en-AU" i="1" dirty="0" smtClean="0"/>
              <a:t>goals</a:t>
            </a:r>
            <a:r>
              <a:rPr lang="en-AU" dirty="0" smtClean="0"/>
              <a:t>.</a:t>
            </a:r>
            <a:endParaRPr lang="en-AU" i="1" dirty="0" smtClean="0"/>
          </a:p>
          <a:p>
            <a:r>
              <a:rPr lang="en-AU" dirty="0" smtClean="0"/>
              <a:t>Switzerland NB proposed change CH.15 on IEEE 802.1X</a:t>
            </a:r>
          </a:p>
          <a:p>
            <a:pPr lvl="1"/>
            <a:r>
              <a:rPr lang="en-AU" i="1" dirty="0"/>
              <a:t>List all allowed authentication methods </a:t>
            </a:r>
            <a:r>
              <a:rPr lang="en-AU" i="1" dirty="0" smtClean="0"/>
              <a:t>and exclude </a:t>
            </a:r>
            <a:r>
              <a:rPr lang="en-AU" i="1" dirty="0"/>
              <a:t>methods implied by 8.11 and its </a:t>
            </a:r>
            <a:r>
              <a:rPr lang="en-AU" i="1" dirty="0" smtClean="0"/>
              <a:t>normative references </a:t>
            </a:r>
            <a:r>
              <a:rPr lang="en-AU" i="1" dirty="0"/>
              <a:t>if they are not sufficiently secure</a:t>
            </a:r>
            <a:r>
              <a:rPr lang="en-AU" i="1" dirty="0" smtClean="0"/>
              <a:t>..</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38</a:t>
            </a:fld>
            <a:endParaRPr lang="en-US"/>
          </a:p>
        </p:txBody>
      </p:sp>
    </p:spTree>
    <p:extLst>
      <p:ext uri="{BB962C8B-B14F-4D97-AF65-F5344CB8AC3E}">
        <p14:creationId xmlns:p14="http://schemas.microsoft.com/office/powerpoint/2010/main" val="16578571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CH.15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CH.15 </a:t>
            </a:r>
            <a:r>
              <a:rPr lang="en-AU" dirty="0"/>
              <a:t>on IEEE 802.1X</a:t>
            </a:r>
            <a:endParaRPr lang="en-AU" dirty="0" smtClean="0"/>
          </a:p>
          <a:p>
            <a:pPr lvl="1"/>
            <a:r>
              <a:rPr lang="en-AU" dirty="0" smtClean="0"/>
              <a:t>A list of all allowed authentication methods is beyond the scope of this standard. </a:t>
            </a:r>
          </a:p>
          <a:p>
            <a:pPr lvl="1"/>
            <a:r>
              <a:rPr lang="en-AU" dirty="0" smtClean="0"/>
              <a:t>The scope of IEEE 802.1X is to </a:t>
            </a:r>
          </a:p>
          <a:p>
            <a:pPr lvl="2"/>
            <a:r>
              <a:rPr lang="en-US" dirty="0" smtClean="0"/>
              <a:t>Specify </a:t>
            </a:r>
            <a:r>
              <a:rPr lang="en-US" dirty="0"/>
              <a:t>a general method for provision of port-based network access control.</a:t>
            </a:r>
          </a:p>
          <a:p>
            <a:pPr lvl="2"/>
            <a:r>
              <a:rPr lang="en-US" dirty="0" smtClean="0"/>
              <a:t>Specify </a:t>
            </a:r>
            <a:r>
              <a:rPr lang="en-US" dirty="0"/>
              <a:t>protocols that establish secure associations for IEEE </a:t>
            </a:r>
            <a:r>
              <a:rPr lang="en-US" dirty="0" err="1"/>
              <a:t>Std</a:t>
            </a:r>
            <a:r>
              <a:rPr lang="en-US" dirty="0"/>
              <a:t> 802.1AE™ MAC Security.</a:t>
            </a:r>
          </a:p>
          <a:p>
            <a:pPr lvl="2"/>
            <a:r>
              <a:rPr lang="en-US" dirty="0" smtClean="0"/>
              <a:t>Facilitate </a:t>
            </a:r>
            <a:r>
              <a:rPr lang="en-US" dirty="0"/>
              <a:t>the use of industry standard authentication and authorization protocols</a:t>
            </a:r>
            <a:r>
              <a:rPr lang="en-US" dirty="0" smtClean="0"/>
              <a:t>.</a:t>
            </a:r>
          </a:p>
          <a:p>
            <a:pPr lvl="1"/>
            <a:r>
              <a:rPr lang="en-US" dirty="0" smtClean="0"/>
              <a:t>Furthermore</a:t>
            </a:r>
            <a:r>
              <a:rPr lang="en-US" dirty="0"/>
              <a:t>, </a:t>
            </a:r>
            <a:r>
              <a:rPr lang="en-US" dirty="0" smtClean="0"/>
              <a:t>the standard </a:t>
            </a:r>
            <a:r>
              <a:rPr lang="en-US" dirty="0"/>
              <a:t>specifies the use of </a:t>
            </a:r>
            <a:r>
              <a:rPr lang="en-US" dirty="0" smtClean="0"/>
              <a:t>EAP to support </a:t>
            </a:r>
            <a:r>
              <a:rPr lang="en-US" dirty="0"/>
              <a:t>authentication using a centrally administered Authentication Server and defines EAP </a:t>
            </a:r>
            <a:r>
              <a:rPr lang="en-US" dirty="0" smtClean="0"/>
              <a:t>encapsulation over </a:t>
            </a:r>
            <a:r>
              <a:rPr lang="en-US" dirty="0"/>
              <a:t>LANs (</a:t>
            </a:r>
            <a:r>
              <a:rPr lang="en-US" dirty="0" smtClean="0"/>
              <a:t>EAPOL) </a:t>
            </a:r>
            <a:r>
              <a:rPr lang="en-US" dirty="0"/>
              <a:t>to convey the necessary exchanges between peer PAEs attached to a LAN.</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39</a:t>
            </a:fld>
            <a:endParaRPr lang="en-US"/>
          </a:p>
        </p:txBody>
      </p:sp>
    </p:spTree>
    <p:extLst>
      <p:ext uri="{BB962C8B-B14F-4D97-AF65-F5344CB8AC3E}">
        <p14:creationId xmlns:p14="http://schemas.microsoft.com/office/powerpoint/2010/main" val="171656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a:t>IEEE </a:t>
            </a:r>
            <a:r>
              <a:rPr lang="en-AU" dirty="0" smtClean="0"/>
              <a:t>802 response to comment CN.1 </a:t>
            </a:r>
            <a:r>
              <a:rPr lang="en-AU" dirty="0"/>
              <a:t>on IEEE 802.1X</a:t>
            </a:r>
            <a:endParaRPr lang="en-AU" dirty="0" smtClean="0"/>
          </a:p>
          <a:p>
            <a:pPr lvl="1"/>
            <a:r>
              <a:rPr lang="en-AU" dirty="0" smtClean="0"/>
              <a:t>IEEE 802 thanks the China NB for its carefully considered comments on the IEEE 802.1X FDIS ballot. </a:t>
            </a:r>
          </a:p>
          <a:p>
            <a:pPr lvl="1"/>
            <a:r>
              <a:rPr lang="en-AU" dirty="0" smtClean="0"/>
              <a:t>We note that IEEE 802 responded in 6N15607 to the comments by the China NB in 6N15555. The referencing issues referred to by the China NB in this comment will be addressed in responses  specific to each issue using the process defined by 6N15606. China NB </a:t>
            </a:r>
            <a:r>
              <a:rPr lang="en-AU" dirty="0"/>
              <a:t>representatives are invited to participate in the comment resolution process. </a:t>
            </a:r>
            <a:endParaRPr lang="en-AU" dirty="0" smtClean="0"/>
          </a:p>
          <a:p>
            <a:pPr lvl="1"/>
            <a:r>
              <a:rPr lang="en-AU" dirty="0" smtClean="0"/>
              <a:t>The IEEE 802 is unable to respond to the China NB comment that they are “</a:t>
            </a:r>
            <a:r>
              <a:rPr lang="en-AU" i="1" dirty="0" smtClean="0"/>
              <a:t>obliged </a:t>
            </a:r>
            <a:r>
              <a:rPr lang="en-AU" i="1" dirty="0"/>
              <a:t>to lose the responsibility and obligation of complying with and adopting the </a:t>
            </a:r>
            <a:r>
              <a:rPr lang="en-AU" i="1" dirty="0" smtClean="0"/>
              <a:t>standard</a:t>
            </a:r>
            <a:r>
              <a:rPr lang="en-AU" dirty="0" smtClean="0"/>
              <a:t>” because this is outside the scope of IEEE 802.</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604660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802.1AE</a:t>
            </a:r>
            <a:endParaRPr lang="en-AU" dirty="0"/>
          </a:p>
        </p:txBody>
      </p:sp>
      <p:sp>
        <p:nvSpPr>
          <p:cNvPr id="3" name="Content Placeholder 2"/>
          <p:cNvSpPr>
            <a:spLocks noGrp="1"/>
          </p:cNvSpPr>
          <p:nvPr>
            <p:ph idx="1"/>
          </p:nvPr>
        </p:nvSpPr>
        <p:spPr/>
        <p:txBody>
          <a:bodyPr/>
          <a:lstStyle/>
          <a:p>
            <a:r>
              <a:rPr lang="en-AU" dirty="0" smtClean="0"/>
              <a:t>China NB comment CN.1 on IEEE 802.1AE</a:t>
            </a:r>
          </a:p>
          <a:p>
            <a:pPr lvl="1"/>
            <a:r>
              <a:rPr lang="en-AU" i="1" dirty="0"/>
              <a:t>Since the procedural and technical </a:t>
            </a:r>
            <a:r>
              <a:rPr lang="en-AU" i="1" dirty="0" smtClean="0"/>
              <a:t>concerns China </a:t>
            </a:r>
            <a:r>
              <a:rPr lang="en-AU" i="1" dirty="0"/>
              <a:t>NB proposed in 6N15556 still </a:t>
            </a:r>
            <a:r>
              <a:rPr lang="en-AU" i="1" dirty="0" smtClean="0"/>
              <a:t>haven’t reasonably </a:t>
            </a:r>
            <a:r>
              <a:rPr lang="en-AU" i="1" dirty="0"/>
              <a:t>disposed in this FDIS text, </a:t>
            </a:r>
            <a:r>
              <a:rPr lang="en-AU" i="1" dirty="0" smtClean="0"/>
              <a:t>and referencing </a:t>
            </a:r>
            <a:r>
              <a:rPr lang="en-AU" i="1" dirty="0"/>
              <a:t>issues mentioned below exist in </a:t>
            </a:r>
            <a:r>
              <a:rPr lang="en-AU" i="1" dirty="0" smtClean="0"/>
              <a:t>this text</a:t>
            </a:r>
            <a:r>
              <a:rPr lang="en-AU" i="1" dirty="0"/>
              <a:t>, so China NB has to vote against on this </a:t>
            </a:r>
            <a:r>
              <a:rPr lang="en-AU" i="1" dirty="0" smtClean="0"/>
              <a:t>FDIS ballot</a:t>
            </a:r>
            <a:r>
              <a:rPr lang="en-AU" i="1" dirty="0"/>
              <a:t>. If these issues could not be </a:t>
            </a:r>
            <a:r>
              <a:rPr lang="en-AU" i="1" dirty="0" smtClean="0"/>
              <a:t>disposed reasonably </a:t>
            </a:r>
            <a:r>
              <a:rPr lang="en-AU" i="1" dirty="0"/>
              <a:t>and this proposal passes the </a:t>
            </a:r>
            <a:r>
              <a:rPr lang="en-AU" i="1" dirty="0" smtClean="0"/>
              <a:t>FDIS ballot</a:t>
            </a:r>
            <a:r>
              <a:rPr lang="en-AU" i="1" dirty="0"/>
              <a:t>, it is regretful for China to be obliged to </a:t>
            </a:r>
            <a:r>
              <a:rPr lang="en-AU" i="1" dirty="0" smtClean="0"/>
              <a:t>lose the </a:t>
            </a:r>
            <a:r>
              <a:rPr lang="en-AU" i="1" dirty="0"/>
              <a:t>responsibility and obligation of complying </a:t>
            </a:r>
            <a:r>
              <a:rPr lang="en-AU" i="1" dirty="0" smtClean="0"/>
              <a:t>with and </a:t>
            </a:r>
            <a:r>
              <a:rPr lang="en-AU" i="1" dirty="0"/>
              <a:t>adopting the standard. Furthermore, </a:t>
            </a:r>
            <a:r>
              <a:rPr lang="en-AU" i="1" dirty="0" smtClean="0"/>
              <a:t>China NB </a:t>
            </a:r>
            <a:r>
              <a:rPr lang="en-AU" i="1" dirty="0"/>
              <a:t>wishes to state for the record</a:t>
            </a:r>
            <a:r>
              <a:rPr lang="en-AU" i="1" dirty="0" smtClean="0"/>
              <a:t>.</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19488738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CN.1 </a:t>
            </a:r>
            <a:r>
              <a:rPr lang="en-AU" dirty="0"/>
              <a:t>on IEEE </a:t>
            </a:r>
            <a:r>
              <a:rPr lang="en-AU" dirty="0" smtClean="0"/>
              <a:t>802.1AE</a:t>
            </a:r>
          </a:p>
          <a:p>
            <a:pPr lvl="1"/>
            <a:r>
              <a:rPr lang="en-AU" dirty="0" smtClean="0"/>
              <a:t>IEEE </a:t>
            </a:r>
            <a:r>
              <a:rPr lang="en-AU" dirty="0"/>
              <a:t>thanks the China NB for its carefully considered comments on the </a:t>
            </a:r>
            <a:r>
              <a:rPr lang="en-AU" dirty="0" smtClean="0"/>
              <a:t>802.1AE </a:t>
            </a:r>
            <a:r>
              <a:rPr lang="en-AU" dirty="0"/>
              <a:t>FDIS ballot</a:t>
            </a:r>
          </a:p>
          <a:p>
            <a:pPr lvl="1"/>
            <a:r>
              <a:rPr lang="en-AU" dirty="0"/>
              <a:t>We note that the IEEE 802 responded in </a:t>
            </a:r>
            <a:r>
              <a:rPr lang="en-AU" dirty="0" smtClean="0"/>
              <a:t>N15608 </a:t>
            </a:r>
            <a:r>
              <a:rPr lang="en-AU" dirty="0"/>
              <a:t>to the comments by the China in </a:t>
            </a:r>
            <a:r>
              <a:rPr lang="en-AU" dirty="0" smtClean="0"/>
              <a:t>N15556. </a:t>
            </a:r>
            <a:r>
              <a:rPr lang="en-AU" dirty="0"/>
              <a:t>The referencing issues referred to by the China NB in this comment will be addressed in responses  specific to each issue using the process defined by N15606. China NB representatives are invited to participate in the comment resolution process. </a:t>
            </a:r>
          </a:p>
          <a:p>
            <a:pPr lvl="1"/>
            <a:r>
              <a:rPr lang="en-AU" dirty="0"/>
              <a:t>The IEEE 802 is unable to respond to the China NB comment that they are “</a:t>
            </a:r>
            <a:r>
              <a:rPr lang="en-AU" i="1" dirty="0"/>
              <a:t>obliged to lose the responsibility and obligation of complying with and adopting the standard</a:t>
            </a:r>
            <a:r>
              <a:rPr lang="en-AU" dirty="0"/>
              <a:t>” because the IEEE 802 is not party to any treaty or other obligations of China.</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20420267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802.1AE</a:t>
            </a:r>
            <a:endParaRPr lang="en-AU" dirty="0"/>
          </a:p>
        </p:txBody>
      </p:sp>
      <p:sp>
        <p:nvSpPr>
          <p:cNvPr id="3" name="Content Placeholder 2"/>
          <p:cNvSpPr>
            <a:spLocks noGrp="1"/>
          </p:cNvSpPr>
          <p:nvPr>
            <p:ph idx="1"/>
          </p:nvPr>
        </p:nvSpPr>
        <p:spPr/>
        <p:txBody>
          <a:bodyPr/>
          <a:lstStyle/>
          <a:p>
            <a:r>
              <a:rPr lang="en-AU" dirty="0" smtClean="0"/>
              <a:t>China NB comment CN.2 on IEEE 802.1AE</a:t>
            </a:r>
          </a:p>
          <a:p>
            <a:pPr lvl="1"/>
            <a:r>
              <a:rPr lang="en-AU" i="1" dirty="0"/>
              <a:t>The referenced RFC 2863 is Draft Standard </a:t>
            </a:r>
            <a:r>
              <a:rPr lang="en-AU" i="1" dirty="0" smtClean="0"/>
              <a:t>that still </a:t>
            </a:r>
            <a:r>
              <a:rPr lang="en-AU" i="1" dirty="0"/>
              <a:t>requires additional or more widespread </a:t>
            </a:r>
            <a:r>
              <a:rPr lang="en-AU" i="1" dirty="0" smtClean="0"/>
              <a:t>field experience </a:t>
            </a:r>
            <a:r>
              <a:rPr lang="en-AU" i="1" dirty="0"/>
              <a:t>described in RFC 2026</a:t>
            </a:r>
            <a:r>
              <a:rPr lang="en-AU" i="1" dirty="0" smtClean="0"/>
              <a:t>.</a:t>
            </a:r>
          </a:p>
          <a:p>
            <a:r>
              <a:rPr lang="en-AU" dirty="0" smtClean="0"/>
              <a:t>China NB proposed </a:t>
            </a:r>
            <a:r>
              <a:rPr lang="en-AU" dirty="0"/>
              <a:t>change </a:t>
            </a:r>
            <a:r>
              <a:rPr lang="en-AU" dirty="0" smtClean="0"/>
              <a:t>CN.2 on IEEE 802.1AE</a:t>
            </a:r>
          </a:p>
          <a:p>
            <a:pPr lvl="1"/>
            <a:r>
              <a:rPr lang="en-AU" b="0" i="1" dirty="0"/>
              <a:t>Delete the referenced RFC and related </a:t>
            </a:r>
            <a:r>
              <a:rPr lang="en-AU" b="0" i="1" dirty="0" smtClean="0"/>
              <a:t>technology from </a:t>
            </a:r>
            <a:r>
              <a:rPr lang="en-AU" b="0" i="1" dirty="0"/>
              <a:t>the </a:t>
            </a:r>
            <a:r>
              <a:rPr lang="en-AU" b="0" i="1" dirty="0" smtClean="0"/>
              <a:t>document</a:t>
            </a:r>
            <a:endParaRPr lang="en-AU" i="1"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34625467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a:t>
            </a:r>
            <a:r>
              <a:rPr lang="en-AU" dirty="0"/>
              <a:t>802 response to comment </a:t>
            </a:r>
            <a:r>
              <a:rPr lang="en-AU" dirty="0" smtClean="0"/>
              <a:t>CN.2 </a:t>
            </a:r>
            <a:r>
              <a:rPr lang="en-AU" dirty="0"/>
              <a:t>on IEEE 802.1AE</a:t>
            </a:r>
            <a:endParaRPr lang="en-AU" dirty="0" smtClean="0"/>
          </a:p>
          <a:p>
            <a:pPr lvl="1"/>
            <a:r>
              <a:rPr lang="en-US" dirty="0">
                <a:solidFill>
                  <a:srgbClr val="000000"/>
                </a:solidFill>
              </a:rPr>
              <a:t>RFC 2863 is </a:t>
            </a:r>
            <a:r>
              <a:rPr lang="en-US" i="1" dirty="0">
                <a:solidFill>
                  <a:srgbClr val="000000"/>
                </a:solidFill>
              </a:rPr>
              <a:t>The Interfaces Group MIB</a:t>
            </a:r>
            <a:r>
              <a:rPr lang="en-US" dirty="0">
                <a:solidFill>
                  <a:srgbClr val="000000"/>
                </a:solidFill>
              </a:rPr>
              <a:t> and is referenced because of the PAE MIB contained in Clause 13.</a:t>
            </a:r>
          </a:p>
          <a:p>
            <a:pPr lvl="1"/>
            <a:r>
              <a:rPr lang="en-US" dirty="0">
                <a:solidFill>
                  <a:srgbClr val="000000"/>
                </a:solidFill>
              </a:rPr>
              <a:t>As part of the normal maintenance process for IEEE </a:t>
            </a:r>
            <a:r>
              <a:rPr lang="en-US" dirty="0" smtClean="0">
                <a:solidFill>
                  <a:srgbClr val="000000"/>
                </a:solidFill>
              </a:rPr>
              <a:t>802.1AE, </a:t>
            </a:r>
            <a:r>
              <a:rPr lang="en-US" dirty="0">
                <a:solidFill>
                  <a:srgbClr val="000000"/>
                </a:solidFill>
              </a:rPr>
              <a:t>the IEEE 802.1 WG will review the references to ensure that only required references are included, RFC references are up to date, and normative RFC references have an appropriate status.</a:t>
            </a:r>
          </a:p>
          <a:p>
            <a:pPr lvl="1"/>
            <a:r>
              <a:rPr lang="en-US" dirty="0">
                <a:solidFill>
                  <a:srgbClr val="000000"/>
                </a:solidFill>
              </a:rPr>
              <a:t>According to IETF RFC 2026, “A Draft Standard is at the second level of maturity within IETF. A Draft Standard is a specification from which at least two independent and interoperable implementations from different code bases have been developed, and for which sufficient successful operational experience has been obtained. “</a:t>
            </a:r>
          </a:p>
          <a:p>
            <a:pPr lvl="1"/>
            <a:r>
              <a:rPr lang="en-US" dirty="0">
                <a:solidFill>
                  <a:srgbClr val="000000"/>
                </a:solidFill>
              </a:rPr>
              <a:t>IETF Draft Standards are stable and it is appropriate to reference them in IEEE Standards.</a:t>
            </a:r>
            <a:endParaRPr lang="en-AU" dirty="0">
              <a:solidFill>
                <a:srgbClr val="000000"/>
              </a:solidFill>
            </a:endParaRP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36458921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smtClean="0"/>
              <a:t>Switzerland NB comment CH.1 on IEEE 802.1AE</a:t>
            </a:r>
            <a:endParaRPr lang="en-AU" dirty="0"/>
          </a:p>
        </p:txBody>
      </p:sp>
      <p:sp>
        <p:nvSpPr>
          <p:cNvPr id="3" name="Content Placeholder 2"/>
          <p:cNvSpPr>
            <a:spLocks noGrp="1"/>
          </p:cNvSpPr>
          <p:nvPr>
            <p:ph idx="1"/>
          </p:nvPr>
        </p:nvSpPr>
        <p:spPr/>
        <p:txBody>
          <a:bodyPr/>
          <a:lstStyle/>
          <a:p>
            <a:r>
              <a:rPr lang="en-AU" dirty="0" smtClean="0"/>
              <a:t>Switzerland NB comment CH.1 on IEEE 802.1AE</a:t>
            </a:r>
          </a:p>
          <a:p>
            <a:pPr lvl="1"/>
            <a:r>
              <a:rPr lang="en-GB" i="1" dirty="0" smtClean="0"/>
              <a:t>We welcome and approve the submission of this outstanding global standard to ISO/IEC because we take the view that global standards should be International Standards,  i.e. standards approved by ISO, IEC and ITU, respectively. IS approval expresses the international consensus on the value of the standard. </a:t>
            </a:r>
            <a:endParaRPr lang="en-US" i="1" dirty="0" smtClean="0"/>
          </a:p>
          <a:p>
            <a:pPr lvl="1"/>
            <a:r>
              <a:rPr lang="en-GB" i="1" dirty="0" smtClean="0"/>
              <a:t>While the FDIS fast-track procedure invoked by the PSDO does not foresee a resolution of comments before publication of the IS, the maintenance process of ISO/IEC-approved standards must enable ISO NBs and IEC NCs to make contributions which are duly considered by the maintenance body.</a:t>
            </a:r>
            <a:endParaRPr lang="en-US" i="1" dirty="0" smtClean="0"/>
          </a:p>
          <a:p>
            <a:pPr lvl="1"/>
            <a:r>
              <a:rPr lang="en-GB" i="1" dirty="0" smtClean="0"/>
              <a:t>In Graz Resolution 6.1.10, ISO/IEC JTC1/SC6 has allocated responsibility for the revision process of the ISO/IEC 8802-1 standard to the IEEE 802.1 WG under the condition that SC 6 and its NBs have access to an established mechanism to contribute to the revision process in the IEEE 802.1 WG..</a:t>
            </a:r>
            <a:endParaRPr lang="en-US" i="1"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3117745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a:t>Switzerland </a:t>
            </a:r>
            <a:r>
              <a:rPr lang="en-AU" dirty="0" smtClean="0"/>
              <a:t>NB comment CH.1 </a:t>
            </a:r>
            <a:r>
              <a:rPr lang="en-AU" dirty="0"/>
              <a:t>on IEEE </a:t>
            </a:r>
            <a:r>
              <a:rPr lang="en-AU" dirty="0" smtClean="0"/>
              <a:t>802.1AE (</a:t>
            </a:r>
            <a:r>
              <a:rPr lang="en-AU" dirty="0" err="1" smtClean="0"/>
              <a:t>cont</a:t>
            </a:r>
            <a:r>
              <a:rPr lang="en-AU" dirty="0" smtClean="0"/>
              <a:t>)</a:t>
            </a:r>
          </a:p>
          <a:p>
            <a:pPr lvl="1"/>
            <a:r>
              <a:rPr lang="en-GB" i="1" dirty="0"/>
              <a:t>In 6N15606 the IEEE 802 JTC1 Standing Committee has replied by a proposal for SC6 contributions to IEEE 802.1, 802.3 and 802.11 revision processes, encouraging Sc6 NBs to comments on 802 drafts and standards before or after an IEEE ballot closes. </a:t>
            </a:r>
            <a:endParaRPr lang="en-US" i="1" dirty="0"/>
          </a:p>
          <a:p>
            <a:pPr lvl="1"/>
            <a:r>
              <a:rPr lang="en-GB" i="1" dirty="0"/>
              <a:t>As our comments are submitted after closure of the IEEE ballot, we kindly ask the IEEE 802.1 WG to process them, according to 6N15606, as soon as possible, either during comment resolution on any subsequent draft of during normal maintenance if balloting on the standard has completed</a:t>
            </a:r>
            <a:endParaRPr lang="en-AU" i="1" dirty="0"/>
          </a:p>
          <a:p>
            <a:r>
              <a:rPr lang="en-AU" dirty="0" smtClean="0"/>
              <a:t>IEEE </a:t>
            </a:r>
            <a:r>
              <a:rPr lang="en-AU" dirty="0"/>
              <a:t>802 response to comment </a:t>
            </a:r>
            <a:r>
              <a:rPr lang="en-AU" dirty="0" smtClean="0"/>
              <a:t>CH.1 </a:t>
            </a:r>
            <a:r>
              <a:rPr lang="en-AU" dirty="0"/>
              <a:t>on IEEE 802.1AE</a:t>
            </a:r>
          </a:p>
          <a:p>
            <a:pPr lvl="1"/>
            <a:r>
              <a:rPr lang="en-AU" dirty="0"/>
              <a:t>IEEE 802 thanks the Switzerland NB for its carefully considered comments on the IEEE </a:t>
            </a:r>
            <a:r>
              <a:rPr lang="en-AU" dirty="0" smtClean="0"/>
              <a:t>802.AE </a:t>
            </a:r>
            <a:r>
              <a:rPr lang="en-AU" dirty="0"/>
              <a:t>FDIS ballot, and assures the Switzerland NB that its comments will be processed in a timely manner by the IEEE 802.1 WG using the mechanisms defined and agreed in N15606. Swiss NB representatives are invited to participate in the comment resolution process. </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40920439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smtClean="0"/>
              <a:t>Switzerland NB comment CH.2 on IEEE 802.1AE</a:t>
            </a:r>
            <a:endParaRPr lang="en-AU" dirty="0"/>
          </a:p>
        </p:txBody>
      </p:sp>
      <p:sp>
        <p:nvSpPr>
          <p:cNvPr id="3" name="Content Placeholder 2"/>
          <p:cNvSpPr>
            <a:spLocks noGrp="1"/>
          </p:cNvSpPr>
          <p:nvPr>
            <p:ph idx="1"/>
          </p:nvPr>
        </p:nvSpPr>
        <p:spPr/>
        <p:txBody>
          <a:bodyPr/>
          <a:lstStyle/>
          <a:p>
            <a:r>
              <a:rPr lang="en-AU" dirty="0" smtClean="0"/>
              <a:t>Switzerland NB comment CH.2 on IEEE 802.1AE</a:t>
            </a:r>
          </a:p>
          <a:p>
            <a:pPr lvl="1"/>
            <a:r>
              <a:rPr lang="en-GB" i="1" dirty="0" smtClean="0"/>
              <a:t>In a conventional DIS or DIS fast-track ballot, the sub-sequent comments would be issued with a DISAPPROVE vote, which would be turned into APPROVAL if the comments were satisfactorily resolved. </a:t>
            </a:r>
            <a:endParaRPr lang="en-US" i="1" dirty="0" smtClean="0"/>
          </a:p>
          <a:p>
            <a:pPr lvl="1"/>
            <a:r>
              <a:rPr lang="en-GB" i="1" dirty="0" smtClean="0"/>
              <a:t>The FDIS fast-track however postpones, by 2.7 of the ISO/IEC Directives, Part 1, such resolution to the next review of the standard. Furthermore, affirmative votes to an FDIS cannot be made conditional on the resolution of any comments.</a:t>
            </a:r>
            <a:endParaRPr lang="en-US" i="1" dirty="0" smtClean="0"/>
          </a:p>
          <a:p>
            <a:pPr lvl="1"/>
            <a:r>
              <a:rPr lang="en-GB" i="1" dirty="0" smtClean="0"/>
              <a:t>However, as explained above, we wish ISO/IEC to endorse this standard and to subjugate it under its maintenance procedures as set forth in F.2.4 of the ISO/IEC Directives, Part 1, and Sc6 Graz Resolution 6.1.10.</a:t>
            </a:r>
            <a:endParaRPr lang="en-US" i="1" dirty="0" smtClean="0"/>
          </a:p>
          <a:p>
            <a:pPr lvl="1"/>
            <a:r>
              <a:rPr lang="en-GB"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31156668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CH.2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a:t>
            </a:r>
            <a:r>
              <a:rPr lang="en-AU" dirty="0"/>
              <a:t>802 response to comment </a:t>
            </a:r>
            <a:r>
              <a:rPr lang="en-AU" dirty="0" smtClean="0"/>
              <a:t>CH.2 </a:t>
            </a:r>
            <a:r>
              <a:rPr lang="en-AU" dirty="0"/>
              <a:t>on IEEE </a:t>
            </a:r>
            <a:r>
              <a:rPr lang="en-AU" dirty="0" smtClean="0"/>
              <a:t>802.1AE</a:t>
            </a:r>
            <a:endParaRPr lang="en-AU" dirty="0"/>
          </a:p>
          <a:p>
            <a:pPr lvl="1"/>
            <a:r>
              <a:rPr lang="en-AU" dirty="0"/>
              <a:t>IEEE 802 thanks the Switzerland NB for its carefully considered comments on the IEEE </a:t>
            </a:r>
            <a:r>
              <a:rPr lang="en-AU" dirty="0" smtClean="0"/>
              <a:t>802.1AE </a:t>
            </a:r>
            <a:r>
              <a:rPr lang="en-AU" dirty="0"/>
              <a:t>FDIS ballot, and assures the Switzerland NB that its comments will be processed in a timely manner by the IEEE 802.1 WG using the mechanisms defined and agreed in N15606. Swiss NB representatives are invited to participate in the comment resolution process. </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1133164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CH.3 </a:t>
            </a:r>
            <a:r>
              <a:rPr lang="en-AU" dirty="0"/>
              <a:t>on </a:t>
            </a:r>
            <a:r>
              <a:rPr lang="en-AU" dirty="0" smtClean="0"/>
              <a:t>IEEE 802.1AE</a:t>
            </a:r>
            <a:endParaRPr lang="en-AU" dirty="0"/>
          </a:p>
        </p:txBody>
      </p:sp>
      <p:sp>
        <p:nvSpPr>
          <p:cNvPr id="3" name="Content Placeholder 2"/>
          <p:cNvSpPr>
            <a:spLocks noGrp="1"/>
          </p:cNvSpPr>
          <p:nvPr>
            <p:ph idx="1"/>
          </p:nvPr>
        </p:nvSpPr>
        <p:spPr/>
        <p:txBody>
          <a:bodyPr/>
          <a:lstStyle/>
          <a:p>
            <a:r>
              <a:rPr lang="en-AU" dirty="0"/>
              <a:t>Switzerland </a:t>
            </a:r>
            <a:r>
              <a:rPr lang="en-AU" dirty="0" smtClean="0"/>
              <a:t>NB comment CH.3 on IEEE 802.1AE</a:t>
            </a:r>
          </a:p>
          <a:p>
            <a:pPr lvl="1"/>
            <a:r>
              <a:rPr lang="en-US" i="1" dirty="0"/>
              <a:t>When the ISO/IEC/IEEE 8802-1AE standard has been endorsed by ISO/IEC, then the ISO Directives, Part 2, “Rules for the structure and drafting of International Standards” as well as the JTC 1 Supplement and the relevant JTC 1 Standing Documents must be considered. It is desirable that the next revision of the specification be in line with the applicable requirements. </a:t>
            </a:r>
            <a:endParaRPr lang="en-US" i="1" dirty="0" smtClean="0"/>
          </a:p>
          <a:p>
            <a:pPr lvl="1"/>
            <a:r>
              <a:rPr lang="en-US" i="1" dirty="0" smtClean="0"/>
              <a:t>This is a major aim of our comments. We will be pleased to find resolutions in fruitful collaboration with the IEEE 802.1 WG.</a:t>
            </a:r>
          </a:p>
          <a:p>
            <a:r>
              <a:rPr lang="en-AU" dirty="0"/>
              <a:t>IEEE 802 response to comment CH.3 on IEEE 802.1AE</a:t>
            </a:r>
          </a:p>
          <a:p>
            <a:pPr lvl="1"/>
            <a:r>
              <a:rPr lang="en-AU" dirty="0"/>
              <a:t>IEEE 802.1AE has been developed according to the IEEE Standards Association standards development process and IEEE-SA Standards Style Manual. Editing and maintenance will continue to be the responsibility of IEEE 802 and will conform to the IEEE policies and procedures. However, mechanisms defined and agreed in N15606 will apply</a:t>
            </a:r>
            <a:r>
              <a:rPr lang="en-AU" dirty="0" smtClean="0"/>
              <a:t>.</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48</a:t>
            </a:fld>
            <a:endParaRPr lang="en-US"/>
          </a:p>
        </p:txBody>
      </p:sp>
    </p:spTree>
    <p:extLst>
      <p:ext uri="{BB962C8B-B14F-4D97-AF65-F5344CB8AC3E}">
        <p14:creationId xmlns:p14="http://schemas.microsoft.com/office/powerpoint/2010/main" val="37732117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CH.4 on IEEE 802.1AE</a:t>
            </a:r>
            <a:endParaRPr lang="en-AU" dirty="0"/>
          </a:p>
        </p:txBody>
      </p:sp>
      <p:sp>
        <p:nvSpPr>
          <p:cNvPr id="3" name="Content Placeholder 2"/>
          <p:cNvSpPr>
            <a:spLocks noGrp="1"/>
          </p:cNvSpPr>
          <p:nvPr>
            <p:ph idx="1"/>
          </p:nvPr>
        </p:nvSpPr>
        <p:spPr/>
        <p:txBody>
          <a:bodyPr/>
          <a:lstStyle/>
          <a:p>
            <a:r>
              <a:rPr lang="en-AU" dirty="0" smtClean="0"/>
              <a:t>Switzerland NB comment CH.4 on IEEE 802.1AE</a:t>
            </a:r>
          </a:p>
          <a:p>
            <a:pPr lvl="1"/>
            <a:r>
              <a:rPr lang="en-AU" dirty="0" smtClean="0"/>
              <a:t>Clause 2</a:t>
            </a:r>
          </a:p>
          <a:p>
            <a:pPr lvl="1"/>
            <a:r>
              <a:rPr lang="en-AU" i="1" dirty="0" smtClean="0"/>
              <a:t>The reference to the publication by McGrew and </a:t>
            </a:r>
            <a:r>
              <a:rPr lang="en-AU" i="1" dirty="0" err="1" smtClean="0"/>
              <a:t>Viega</a:t>
            </a:r>
            <a:r>
              <a:rPr lang="en-AU" i="1" dirty="0" smtClean="0"/>
              <a:t> is not admitted by the ISO Directives </a:t>
            </a:r>
          </a:p>
          <a:p>
            <a:r>
              <a:rPr lang="en-AU" dirty="0" smtClean="0"/>
              <a:t>Switzerland NB proposed change CH.4 on IEEE 802.1AE</a:t>
            </a:r>
          </a:p>
          <a:p>
            <a:pPr lvl="1"/>
            <a:r>
              <a:rPr lang="en-AU" b="0" i="1" dirty="0" smtClean="0"/>
              <a:t>Reference </a:t>
            </a:r>
            <a:r>
              <a:rPr lang="en-AU" b="0" i="1" dirty="0"/>
              <a:t>ISO/IEC 19772 and specify </a:t>
            </a:r>
            <a:r>
              <a:rPr lang="en-AU" b="0" i="1" dirty="0" smtClean="0"/>
              <a:t>the parameters </a:t>
            </a:r>
            <a:r>
              <a:rPr lang="en-AU" b="0" i="1" dirty="0"/>
              <a:t>in the standard text</a:t>
            </a:r>
            <a:endParaRPr lang="en-AU" i="1" dirty="0" smtClean="0"/>
          </a:p>
          <a:p>
            <a:r>
              <a:rPr lang="en-AU" dirty="0" smtClean="0"/>
              <a:t>IEEE 802 </a:t>
            </a:r>
            <a:r>
              <a:rPr lang="en-AU" dirty="0"/>
              <a:t>response to comment </a:t>
            </a:r>
            <a:r>
              <a:rPr lang="en-AU" dirty="0" smtClean="0"/>
              <a:t>CH.4 </a:t>
            </a:r>
            <a:r>
              <a:rPr lang="en-AU" dirty="0"/>
              <a:t>on IEEE 802.1AE</a:t>
            </a:r>
            <a:endParaRPr lang="en-AU" dirty="0" smtClean="0"/>
          </a:p>
          <a:p>
            <a:pPr lvl="1"/>
            <a:r>
              <a:rPr lang="en-AU" dirty="0"/>
              <a:t>The </a:t>
            </a:r>
            <a:r>
              <a:rPr lang="en-AU" dirty="0" smtClean="0"/>
              <a:t>reference to the </a:t>
            </a:r>
            <a:r>
              <a:rPr lang="en-US" dirty="0" smtClean="0"/>
              <a:t>publication was removed in </a:t>
            </a:r>
            <a:r>
              <a:rPr lang="en-US" dirty="0"/>
              <a:t>IEEE </a:t>
            </a:r>
            <a:r>
              <a:rPr lang="en-US" dirty="0" smtClean="0"/>
              <a:t>802.1AEbn-2011 </a:t>
            </a:r>
            <a:r>
              <a:rPr lang="en-US" dirty="0"/>
              <a:t>amendment. </a:t>
            </a:r>
            <a:r>
              <a:rPr lang="en-US" dirty="0" smtClean="0"/>
              <a:t>Note that the final version of IEEE 802.1AEbn-2011 has been forwarded to ISO/IEC JTC1 SC6 under the PSDO agreement.</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38432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802.1X</a:t>
            </a:r>
            <a:endParaRPr lang="en-AU" dirty="0"/>
          </a:p>
        </p:txBody>
      </p:sp>
      <p:sp>
        <p:nvSpPr>
          <p:cNvPr id="3" name="Content Placeholder 2"/>
          <p:cNvSpPr>
            <a:spLocks noGrp="1"/>
          </p:cNvSpPr>
          <p:nvPr>
            <p:ph idx="1"/>
          </p:nvPr>
        </p:nvSpPr>
        <p:spPr>
          <a:xfrm>
            <a:off x="685800" y="1752600"/>
            <a:ext cx="7772400" cy="4419600"/>
          </a:xfrm>
        </p:spPr>
        <p:txBody>
          <a:bodyPr/>
          <a:lstStyle/>
          <a:p>
            <a:r>
              <a:rPr lang="en-AU" dirty="0" smtClean="0"/>
              <a:t>China NB comment CN.2 on IEEE 802.1X</a:t>
            </a:r>
          </a:p>
          <a:p>
            <a:pPr lvl="1"/>
            <a:r>
              <a:rPr lang="en-AU" i="1" dirty="0" smtClean="0"/>
              <a:t>The referenced RFC 2863 is Draft Standard that still requires additional or more widespread field experience described in RFC 2026.</a:t>
            </a:r>
          </a:p>
          <a:p>
            <a:r>
              <a:rPr lang="en-AU" dirty="0" smtClean="0"/>
              <a:t>China NB proposed </a:t>
            </a:r>
            <a:r>
              <a:rPr lang="en-AU" dirty="0"/>
              <a:t>change </a:t>
            </a:r>
            <a:r>
              <a:rPr lang="en-AU" dirty="0" smtClean="0"/>
              <a:t>CN.2 </a:t>
            </a:r>
            <a:r>
              <a:rPr lang="en-AU" dirty="0"/>
              <a:t>on </a:t>
            </a:r>
            <a:r>
              <a:rPr lang="en-AU" dirty="0" smtClean="0"/>
              <a:t>IEEE 802.1X</a:t>
            </a:r>
            <a:endParaRPr lang="en-AU" i="1" dirty="0" smtClean="0"/>
          </a:p>
          <a:p>
            <a:pPr lvl="1"/>
            <a:r>
              <a:rPr lang="en-AU" i="1" dirty="0" smtClean="0"/>
              <a:t>Delete the referenced RFC and related technology from the document</a:t>
            </a:r>
            <a:r>
              <a:rPr lang="en-AU" dirty="0" smtClean="0"/>
              <a:t>.</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9785561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CH.5 on IEEE 802.1AE</a:t>
            </a:r>
            <a:endParaRPr lang="en-AU" dirty="0"/>
          </a:p>
        </p:txBody>
      </p:sp>
      <p:sp>
        <p:nvSpPr>
          <p:cNvPr id="3" name="Content Placeholder 2"/>
          <p:cNvSpPr>
            <a:spLocks noGrp="1"/>
          </p:cNvSpPr>
          <p:nvPr>
            <p:ph idx="1"/>
          </p:nvPr>
        </p:nvSpPr>
        <p:spPr/>
        <p:txBody>
          <a:bodyPr/>
          <a:lstStyle/>
          <a:p>
            <a:r>
              <a:rPr lang="en-AU" dirty="0" smtClean="0"/>
              <a:t>Switzerland NB comment CH.5 on IEEE 802.1AE</a:t>
            </a:r>
          </a:p>
          <a:p>
            <a:pPr lvl="1"/>
            <a:r>
              <a:rPr lang="en-AU" dirty="0" smtClean="0"/>
              <a:t>Clause 2</a:t>
            </a:r>
          </a:p>
          <a:p>
            <a:pPr lvl="1"/>
            <a:r>
              <a:rPr lang="en-AU" i="1" dirty="0"/>
              <a:t>FIPS does not have ARO status. The reference to </a:t>
            </a:r>
            <a:r>
              <a:rPr lang="en-AU" i="1" dirty="0" smtClean="0"/>
              <a:t>FIPS 197 </a:t>
            </a:r>
            <a:r>
              <a:rPr lang="en-AU" i="1" dirty="0"/>
              <a:t>does not meet the requirements of JTC1 </a:t>
            </a:r>
            <a:r>
              <a:rPr lang="en-AU" i="1" dirty="0" smtClean="0"/>
              <a:t>Standing Document </a:t>
            </a:r>
            <a:r>
              <a:rPr lang="en-AU" i="1" dirty="0"/>
              <a:t>N5 </a:t>
            </a:r>
            <a:endParaRPr lang="en-AU" i="1" dirty="0" smtClean="0"/>
          </a:p>
          <a:p>
            <a:r>
              <a:rPr lang="en-AU" dirty="0" smtClean="0"/>
              <a:t>Switzerland NB proposed change CH.5 on IEEE 802.1AE</a:t>
            </a:r>
          </a:p>
          <a:p>
            <a:pPr lvl="1"/>
            <a:r>
              <a:rPr lang="en-AU" i="1" dirty="0"/>
              <a:t>Reference ISO/IEC 18033-3.</a:t>
            </a:r>
            <a:endParaRPr lang="en-AU" i="1" dirty="0" smtClean="0"/>
          </a:p>
          <a:p>
            <a:r>
              <a:rPr lang="en-AU" dirty="0" smtClean="0"/>
              <a:t>IEEE 802 </a:t>
            </a:r>
            <a:r>
              <a:rPr lang="en-AU" dirty="0"/>
              <a:t>response to comment </a:t>
            </a:r>
            <a:r>
              <a:rPr lang="en-AU" dirty="0" smtClean="0"/>
              <a:t>CH.5 </a:t>
            </a:r>
            <a:r>
              <a:rPr lang="en-AU" dirty="0"/>
              <a:t>on IEEE 802.1AE</a:t>
            </a:r>
            <a:endParaRPr lang="en-AU" dirty="0" smtClean="0"/>
          </a:p>
          <a:p>
            <a:pPr lvl="1"/>
            <a:r>
              <a:rPr lang="en-AU" dirty="0"/>
              <a:t>IEEE </a:t>
            </a:r>
            <a:r>
              <a:rPr lang="en-AU" dirty="0" smtClean="0"/>
              <a:t>802.1AE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t>
            </a:r>
            <a:r>
              <a:rPr lang="en-AU" dirty="0" smtClean="0"/>
              <a:t>apply.</a:t>
            </a:r>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31635904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802.1AE</a:t>
            </a:r>
            <a:endParaRPr lang="en-AU" dirty="0"/>
          </a:p>
        </p:txBody>
      </p:sp>
      <p:sp>
        <p:nvSpPr>
          <p:cNvPr id="3" name="Content Placeholder 2"/>
          <p:cNvSpPr>
            <a:spLocks noGrp="1"/>
          </p:cNvSpPr>
          <p:nvPr>
            <p:ph idx="1"/>
          </p:nvPr>
        </p:nvSpPr>
        <p:spPr/>
        <p:txBody>
          <a:bodyPr/>
          <a:lstStyle/>
          <a:p>
            <a:r>
              <a:rPr lang="en-AU" dirty="0" smtClean="0"/>
              <a:t>Switzerland NB comment CH.6 on IEEE 802.1AE</a:t>
            </a:r>
          </a:p>
          <a:p>
            <a:pPr lvl="1"/>
            <a:r>
              <a:rPr lang="en-AU" dirty="0" smtClean="0"/>
              <a:t>Clause 2</a:t>
            </a:r>
          </a:p>
          <a:p>
            <a:pPr lvl="1"/>
            <a:r>
              <a:rPr lang="en-AU" i="1" dirty="0"/>
              <a:t>Old versions of IEEE Std. 802.1D, 1Q, 1X, 1ad and </a:t>
            </a:r>
            <a:r>
              <a:rPr lang="en-AU" i="1" dirty="0" smtClean="0"/>
              <a:t>1AB are </a:t>
            </a:r>
            <a:r>
              <a:rPr lang="en-AU" i="1" dirty="0"/>
              <a:t>referenced</a:t>
            </a:r>
            <a:endParaRPr lang="en-AU" i="1" dirty="0" smtClean="0"/>
          </a:p>
          <a:p>
            <a:r>
              <a:rPr lang="en-AU" dirty="0" smtClean="0"/>
              <a:t>Switzerland NB proposed change CH.6 on IEEE 802.1AE</a:t>
            </a:r>
          </a:p>
          <a:p>
            <a:pPr lvl="1"/>
            <a:r>
              <a:rPr lang="en-AU" b="0" i="1" dirty="0" smtClean="0"/>
              <a:t>Reference the actual versions or use undated references</a:t>
            </a:r>
            <a:r>
              <a:rPr lang="en-AU" i="1" dirty="0" smtClean="0"/>
              <a:t>.</a:t>
            </a:r>
          </a:p>
          <a:p>
            <a:r>
              <a:rPr lang="en-AU" dirty="0" smtClean="0"/>
              <a:t>IEEE 802 </a:t>
            </a:r>
            <a:r>
              <a:rPr lang="en-AU" dirty="0"/>
              <a:t>response to comment </a:t>
            </a:r>
            <a:r>
              <a:rPr lang="en-AU" dirty="0" smtClean="0"/>
              <a:t>CH.6 </a:t>
            </a:r>
            <a:r>
              <a:rPr lang="en-AU" dirty="0"/>
              <a:t>on IEEE 802.1AE</a:t>
            </a:r>
            <a:endParaRPr lang="en-AU" dirty="0" smtClean="0"/>
          </a:p>
          <a:p>
            <a:pPr lvl="1"/>
            <a:r>
              <a:rPr lang="en-US" dirty="0" smtClean="0"/>
              <a:t>This and </a:t>
            </a:r>
            <a:r>
              <a:rPr lang="en-US" dirty="0"/>
              <a:t>other updates will be considered as part of the regular editing and maintenance process within IEEE 802.1. </a:t>
            </a:r>
          </a:p>
          <a:p>
            <a:pPr lvl="1"/>
            <a:r>
              <a:rPr lang="en-AU" dirty="0" smtClean="0"/>
              <a:t>The references to IEEE Std. 802.1Q-2005, </a:t>
            </a:r>
            <a:r>
              <a:rPr lang="en-US" dirty="0"/>
              <a:t>IEEE </a:t>
            </a:r>
            <a:r>
              <a:rPr lang="en-US" dirty="0" err="1"/>
              <a:t>Std</a:t>
            </a:r>
            <a:r>
              <a:rPr lang="en-US" dirty="0"/>
              <a:t> 802.1X-2004</a:t>
            </a:r>
            <a:r>
              <a:rPr lang="en-US" dirty="0" smtClean="0"/>
              <a:t>, and </a:t>
            </a:r>
            <a:r>
              <a:rPr lang="en-US" dirty="0"/>
              <a:t>IEEE </a:t>
            </a:r>
            <a:r>
              <a:rPr lang="en-US" dirty="0" err="1"/>
              <a:t>Std</a:t>
            </a:r>
            <a:r>
              <a:rPr lang="en-US" dirty="0"/>
              <a:t> </a:t>
            </a:r>
            <a:r>
              <a:rPr lang="en-US" dirty="0" smtClean="0"/>
              <a:t>802.1ad-2005 have been updated in IEEE 802.1AEbn-2011 amendment</a:t>
            </a:r>
            <a:r>
              <a:rPr lang="en-US" dirty="0"/>
              <a:t>. Note that the final version of IEEE 802.1AEbn-2011 has been forwarded to ISO/IEC JTC1 SC6 under the PSDO agreement.</a:t>
            </a:r>
            <a:endParaRPr lang="en-AU" dirty="0"/>
          </a:p>
          <a:p>
            <a:pPr lvl="1"/>
            <a:endParaRPr lang="en-US" dirty="0" smtClean="0"/>
          </a:p>
          <a:p>
            <a:pPr lvl="1"/>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15437405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CH.7 on IEEE 802.1AE</a:t>
            </a:r>
            <a:endParaRPr lang="en-AU" dirty="0"/>
          </a:p>
        </p:txBody>
      </p:sp>
      <p:sp>
        <p:nvSpPr>
          <p:cNvPr id="3" name="Content Placeholder 2"/>
          <p:cNvSpPr>
            <a:spLocks noGrp="1"/>
          </p:cNvSpPr>
          <p:nvPr>
            <p:ph idx="1"/>
          </p:nvPr>
        </p:nvSpPr>
        <p:spPr/>
        <p:txBody>
          <a:bodyPr/>
          <a:lstStyle/>
          <a:p>
            <a:r>
              <a:rPr lang="en-AU" dirty="0" smtClean="0"/>
              <a:t>Switzerland NB comment CH.7 on IEEE 802.1AE</a:t>
            </a:r>
          </a:p>
          <a:p>
            <a:pPr lvl="1"/>
            <a:r>
              <a:rPr lang="en-AU" dirty="0" smtClean="0"/>
              <a:t>Clause 2</a:t>
            </a:r>
          </a:p>
          <a:p>
            <a:pPr lvl="1"/>
            <a:r>
              <a:rPr lang="en-AU" i="1" dirty="0"/>
              <a:t>IEEE </a:t>
            </a:r>
            <a:r>
              <a:rPr lang="en-AU" i="1" dirty="0" err="1"/>
              <a:t>Std</a:t>
            </a:r>
            <a:r>
              <a:rPr lang="en-AU" i="1" dirty="0"/>
              <a:t> 802.11 has been published as </a:t>
            </a:r>
            <a:r>
              <a:rPr lang="en-AU" i="1" dirty="0" smtClean="0"/>
              <a:t>ISO/IEC/IEEE 802-11</a:t>
            </a:r>
          </a:p>
          <a:p>
            <a:r>
              <a:rPr lang="en-AU" dirty="0" smtClean="0"/>
              <a:t>Switzerland NB proposed change CH.7 on IEEE 802.1AE</a:t>
            </a:r>
          </a:p>
          <a:p>
            <a:pPr lvl="1"/>
            <a:r>
              <a:rPr lang="en-AU" b="0" i="1" dirty="0" smtClean="0"/>
              <a:t>Reference the actual versions or use undated references</a:t>
            </a:r>
            <a:r>
              <a:rPr lang="en-AU" i="1" dirty="0" smtClean="0"/>
              <a:t>.</a:t>
            </a:r>
          </a:p>
          <a:p>
            <a:r>
              <a:rPr lang="en-AU" dirty="0" smtClean="0"/>
              <a:t>IEEE 802 </a:t>
            </a:r>
            <a:r>
              <a:rPr lang="en-AU" dirty="0"/>
              <a:t>response to comment </a:t>
            </a:r>
            <a:r>
              <a:rPr lang="en-AU" dirty="0" smtClean="0"/>
              <a:t>CH.7 </a:t>
            </a:r>
            <a:r>
              <a:rPr lang="en-AU" dirty="0"/>
              <a:t>on IEEE 802.1AE</a:t>
            </a:r>
            <a:endParaRPr lang="en-AU" dirty="0" smtClean="0"/>
          </a:p>
          <a:p>
            <a:pPr lvl="1"/>
            <a:r>
              <a:rPr lang="en-US" dirty="0"/>
              <a:t>This and other updates will be considered as part of the regular editing and maintenance process within IEEE 802.1. </a:t>
            </a:r>
          </a:p>
          <a:p>
            <a:pPr lvl="1"/>
            <a:r>
              <a:rPr lang="en-AU" dirty="0" smtClean="0"/>
              <a:t>IEEE </a:t>
            </a:r>
            <a:r>
              <a:rPr lang="en-AU" dirty="0"/>
              <a:t>802.1AE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apply.</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12869686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CH.8 on IEEE 802.1AE</a:t>
            </a:r>
            <a:endParaRPr lang="en-AU" dirty="0"/>
          </a:p>
        </p:txBody>
      </p:sp>
      <p:sp>
        <p:nvSpPr>
          <p:cNvPr id="3" name="Content Placeholder 2"/>
          <p:cNvSpPr>
            <a:spLocks noGrp="1"/>
          </p:cNvSpPr>
          <p:nvPr>
            <p:ph idx="1"/>
          </p:nvPr>
        </p:nvSpPr>
        <p:spPr/>
        <p:txBody>
          <a:bodyPr/>
          <a:lstStyle/>
          <a:p>
            <a:r>
              <a:rPr lang="en-AU" dirty="0" smtClean="0"/>
              <a:t>Switzerland NB comment CH.8 on IEEE 802.1AE</a:t>
            </a:r>
          </a:p>
          <a:p>
            <a:pPr lvl="1"/>
            <a:r>
              <a:rPr lang="en-AU" i="1" dirty="0"/>
              <a:t>IEEE </a:t>
            </a:r>
            <a:r>
              <a:rPr lang="en-AU" i="1" dirty="0" err="1"/>
              <a:t>Std</a:t>
            </a:r>
            <a:r>
              <a:rPr lang="en-AU" i="1" dirty="0"/>
              <a:t> 802.11i has been included in the 2012 edition </a:t>
            </a:r>
            <a:r>
              <a:rPr lang="en-AU" i="1" dirty="0" smtClean="0"/>
              <a:t>of the </a:t>
            </a:r>
            <a:r>
              <a:rPr lang="en-AU" i="1" dirty="0"/>
              <a:t>802.11 standard, which is referenced by </a:t>
            </a:r>
            <a:r>
              <a:rPr lang="en-AU" i="1" dirty="0" smtClean="0"/>
              <a:t>this standard</a:t>
            </a:r>
            <a:r>
              <a:rPr lang="en-AU" i="1" dirty="0"/>
              <a:t>. The reference to 802.11i is therefore </a:t>
            </a:r>
            <a:r>
              <a:rPr lang="en-AU" i="1" dirty="0" smtClean="0"/>
              <a:t>not needed</a:t>
            </a:r>
          </a:p>
          <a:p>
            <a:r>
              <a:rPr lang="en-AU" dirty="0" smtClean="0"/>
              <a:t>Switzerland NB proposed change CH.8 on IEEE 802.1AE</a:t>
            </a:r>
          </a:p>
          <a:p>
            <a:pPr lvl="1"/>
            <a:r>
              <a:rPr lang="en-AU" i="1" dirty="0"/>
              <a:t>Delete the reference</a:t>
            </a:r>
            <a:r>
              <a:rPr lang="en-AU" i="1" dirty="0" smtClean="0"/>
              <a:t>.</a:t>
            </a:r>
          </a:p>
          <a:p>
            <a:r>
              <a:rPr lang="en-AU" dirty="0" smtClean="0"/>
              <a:t>IEEE 802 </a:t>
            </a:r>
            <a:r>
              <a:rPr lang="en-AU" dirty="0"/>
              <a:t>response to comment </a:t>
            </a:r>
            <a:r>
              <a:rPr lang="en-AU" dirty="0" smtClean="0"/>
              <a:t>CH.8 </a:t>
            </a:r>
            <a:r>
              <a:rPr lang="en-AU" dirty="0"/>
              <a:t>on IEEE 802.1AE</a:t>
            </a:r>
            <a:endParaRPr lang="en-AU" dirty="0" smtClean="0"/>
          </a:p>
          <a:p>
            <a:pPr lvl="1"/>
            <a:r>
              <a:rPr lang="en-US" dirty="0" smtClean="0"/>
              <a:t>This will </a:t>
            </a:r>
            <a:r>
              <a:rPr lang="en-US" dirty="0"/>
              <a:t>be considered as part of the regular editing and maintenance process </a:t>
            </a:r>
            <a:r>
              <a:rPr lang="en-US" dirty="0" smtClean="0"/>
              <a:t>within the </a:t>
            </a:r>
            <a:r>
              <a:rPr lang="en-US" dirty="0"/>
              <a:t>IEEE </a:t>
            </a:r>
            <a:r>
              <a:rPr lang="en-US" dirty="0" smtClean="0"/>
              <a:t>802.1 WG. </a:t>
            </a:r>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9293808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CH.9 on IEEE 802.1AE</a:t>
            </a:r>
            <a:endParaRPr lang="en-AU" dirty="0"/>
          </a:p>
        </p:txBody>
      </p:sp>
      <p:sp>
        <p:nvSpPr>
          <p:cNvPr id="3" name="Content Placeholder 2"/>
          <p:cNvSpPr>
            <a:spLocks noGrp="1"/>
          </p:cNvSpPr>
          <p:nvPr>
            <p:ph idx="1"/>
          </p:nvPr>
        </p:nvSpPr>
        <p:spPr/>
        <p:txBody>
          <a:bodyPr/>
          <a:lstStyle/>
          <a:p>
            <a:r>
              <a:rPr lang="en-AU" dirty="0" smtClean="0"/>
              <a:t>Switzerland NB comment CH.9 on IEEE 802.1AE</a:t>
            </a:r>
          </a:p>
          <a:p>
            <a:pPr lvl="1"/>
            <a:r>
              <a:rPr lang="en-AU" dirty="0" smtClean="0"/>
              <a:t>Clause 2</a:t>
            </a:r>
          </a:p>
          <a:p>
            <a:pPr lvl="1"/>
            <a:r>
              <a:rPr lang="en-AU" dirty="0" smtClean="0"/>
              <a:t>Same as Switzerland comment 5 on IEEE 802.1X</a:t>
            </a:r>
          </a:p>
          <a:p>
            <a:pPr lvl="1"/>
            <a:r>
              <a:rPr lang="en-US" i="1" dirty="0"/>
              <a:t>RFC 2863 has been published in the year 2000 but is still at DRAFT STANDARD status. According to RFC 6410 it will be re-classified as PROPOSED STANDARD in October </a:t>
            </a:r>
            <a:r>
              <a:rPr lang="en-US" i="1" dirty="0" smtClean="0"/>
              <a:t>2013….</a:t>
            </a:r>
            <a:endParaRPr lang="en-AU" i="1" dirty="0" smtClean="0"/>
          </a:p>
          <a:p>
            <a:r>
              <a:rPr lang="en-AU" dirty="0" smtClean="0"/>
              <a:t>Switzerland NB proposed change CH.9 on IEEE 802.1AE</a:t>
            </a:r>
          </a:p>
          <a:p>
            <a:pPr lvl="1"/>
            <a:r>
              <a:rPr lang="en-US" dirty="0"/>
              <a:t>For each of these RFCs, chose one of the following alternative actions…</a:t>
            </a:r>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19834197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CH.9 on 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CH.9 </a:t>
            </a:r>
            <a:r>
              <a:rPr lang="en-AU" dirty="0"/>
              <a:t>on IEEE 802.1AE</a:t>
            </a:r>
            <a:endParaRPr lang="en-AU" dirty="0" smtClean="0"/>
          </a:p>
          <a:p>
            <a:pPr lvl="1"/>
            <a:r>
              <a:rPr lang="en-US" dirty="0">
                <a:solidFill>
                  <a:srgbClr val="000000"/>
                </a:solidFill>
              </a:rPr>
              <a:t>RFC 2863 is </a:t>
            </a:r>
            <a:r>
              <a:rPr lang="en-US" i="1" dirty="0">
                <a:solidFill>
                  <a:srgbClr val="000000"/>
                </a:solidFill>
              </a:rPr>
              <a:t>The Interfaces Group MIB</a:t>
            </a:r>
            <a:r>
              <a:rPr lang="en-US" dirty="0">
                <a:solidFill>
                  <a:srgbClr val="000000"/>
                </a:solidFill>
              </a:rPr>
              <a:t> and is referenced because of the PAE MIB contained in Clause 13.</a:t>
            </a:r>
          </a:p>
          <a:p>
            <a:pPr lvl="1"/>
            <a:r>
              <a:rPr lang="en-US" dirty="0"/>
              <a:t>As part of the normal maintenance process for IEEE </a:t>
            </a:r>
            <a:r>
              <a:rPr lang="en-US" dirty="0" smtClean="0"/>
              <a:t>802.1AE, </a:t>
            </a:r>
            <a:r>
              <a:rPr lang="en-US" dirty="0"/>
              <a:t>the IEEE 802.1 WG will review the references to ensure that only required references are included, RFC references are up to date, and normative RFC references have an appropriate status.</a:t>
            </a:r>
            <a:endParaRPr lang="en-US" dirty="0">
              <a:solidFill>
                <a:srgbClr val="000000"/>
              </a:solidFill>
            </a:endParaRPr>
          </a:p>
          <a:p>
            <a:pPr lvl="1"/>
            <a:r>
              <a:rPr lang="en-US" dirty="0">
                <a:solidFill>
                  <a:srgbClr val="000000"/>
                </a:solidFill>
              </a:rPr>
              <a:t>Additionally, according to IETF RFC 2026, “A Draft Standard is at the second level of maturity within IETF. A Draft Standard is a specification from which at least two independent and interoperable implementations from different code bases have been developed, and for which sufficient successful operational experience has been obtained. “</a:t>
            </a:r>
          </a:p>
          <a:p>
            <a:pPr lvl="1"/>
            <a:r>
              <a:rPr lang="en-US" dirty="0">
                <a:solidFill>
                  <a:srgbClr val="000000"/>
                </a:solidFill>
              </a:rPr>
              <a:t>IETF Draft Standards are stable and it is appropriate to reference them in IEEE Standards.</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55</a:t>
            </a:fld>
            <a:endParaRPr lang="en-US"/>
          </a:p>
        </p:txBody>
      </p:sp>
    </p:spTree>
    <p:extLst>
      <p:ext uri="{BB962C8B-B14F-4D97-AF65-F5344CB8AC3E}">
        <p14:creationId xmlns:p14="http://schemas.microsoft.com/office/powerpoint/2010/main" val="23992332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CH.10 on IEEE 802.1AE</a:t>
            </a:r>
            <a:endParaRPr lang="en-AU" dirty="0"/>
          </a:p>
        </p:txBody>
      </p:sp>
      <p:sp>
        <p:nvSpPr>
          <p:cNvPr id="3" name="Content Placeholder 2"/>
          <p:cNvSpPr>
            <a:spLocks noGrp="1"/>
          </p:cNvSpPr>
          <p:nvPr>
            <p:ph idx="1"/>
          </p:nvPr>
        </p:nvSpPr>
        <p:spPr/>
        <p:txBody>
          <a:bodyPr/>
          <a:lstStyle/>
          <a:p>
            <a:r>
              <a:rPr lang="en-AU" dirty="0" smtClean="0"/>
              <a:t>Switzerland NB comment CH.10 on IEEE 802.1AE</a:t>
            </a:r>
          </a:p>
          <a:p>
            <a:pPr lvl="1"/>
            <a:r>
              <a:rPr lang="en-AU" dirty="0" smtClean="0"/>
              <a:t>Clause 3</a:t>
            </a:r>
          </a:p>
          <a:p>
            <a:pPr lvl="1"/>
            <a:r>
              <a:rPr lang="en-AU" i="1" dirty="0" smtClean="0"/>
              <a:t>The phrasing of most definitions does not conform to the ISO/IEC Directives, Part 2</a:t>
            </a:r>
          </a:p>
          <a:p>
            <a:r>
              <a:rPr lang="en-AU" dirty="0" smtClean="0"/>
              <a:t>Switzerland NB proposed change CH.10 on IEEE 802.1AE</a:t>
            </a:r>
          </a:p>
          <a:p>
            <a:pPr lvl="1"/>
            <a:r>
              <a:rPr lang="en-AU" i="1" dirty="0" smtClean="0"/>
              <a:t>Discard articles (“a”, “the”) at the beginning of the definition. Avoid two or more sentences (such as in 3.13). Discard Notes.</a:t>
            </a:r>
          </a:p>
          <a:p>
            <a:r>
              <a:rPr lang="en-AU" dirty="0" smtClean="0"/>
              <a:t>IEEE </a:t>
            </a:r>
            <a:r>
              <a:rPr lang="en-AU" dirty="0"/>
              <a:t>802 response to comment </a:t>
            </a:r>
            <a:r>
              <a:rPr lang="en-AU" dirty="0" smtClean="0"/>
              <a:t>CH.10 </a:t>
            </a:r>
            <a:r>
              <a:rPr lang="en-AU" dirty="0"/>
              <a:t>on IEEE 802.1AE</a:t>
            </a:r>
            <a:endParaRPr lang="en-AU" dirty="0" smtClean="0"/>
          </a:p>
          <a:p>
            <a:pPr lvl="1"/>
            <a:r>
              <a:rPr lang="en-US" dirty="0" smtClean="0"/>
              <a:t>IEEE 802.1AE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apply.</a:t>
            </a:r>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56</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CH.11 on IEEE 802.1AE</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NB comment CH.11 on IEEE 802.1AE</a:t>
            </a:r>
          </a:p>
          <a:p>
            <a:pPr lvl="1"/>
            <a:r>
              <a:rPr lang="en-AU" dirty="0" smtClean="0"/>
              <a:t>Clause 3.10</a:t>
            </a:r>
          </a:p>
          <a:p>
            <a:pPr lvl="1"/>
            <a:r>
              <a:rPr lang="en-AU" i="1" dirty="0" smtClean="0"/>
              <a:t>While MAC-SEC is not for use by ISO/IEC/IEEE 8802-11, the text makes reference to IEEE STD 802.11 in this definition as well as in several other places. Though there is nothing wrong with these references, they may be misunderstood to assume that MAC-SEC could be used in wireless networks</a:t>
            </a:r>
          </a:p>
          <a:p>
            <a:r>
              <a:rPr lang="en-AU" dirty="0" smtClean="0"/>
              <a:t>Switzerland NB proposed change CH.11 on IEEE 802.1AE</a:t>
            </a:r>
          </a:p>
          <a:p>
            <a:pPr lvl="1"/>
            <a:r>
              <a:rPr lang="en-AU" i="1" dirty="0" smtClean="0"/>
              <a:t>Add a clarifying footnote to each reference to 802.11..</a:t>
            </a:r>
          </a:p>
          <a:p>
            <a:r>
              <a:rPr lang="en-AU" dirty="0" smtClean="0"/>
              <a:t>IEEE </a:t>
            </a:r>
            <a:r>
              <a:rPr lang="en-AU" dirty="0"/>
              <a:t>802 response to comment </a:t>
            </a:r>
            <a:r>
              <a:rPr lang="en-AU" dirty="0" smtClean="0"/>
              <a:t>CH.11 </a:t>
            </a:r>
            <a:r>
              <a:rPr lang="en-AU" dirty="0"/>
              <a:t>on IEEE 802.1AE</a:t>
            </a:r>
            <a:endParaRPr lang="en-AU" dirty="0" smtClean="0"/>
          </a:p>
          <a:p>
            <a:pPr lvl="1"/>
            <a:r>
              <a:rPr lang="en-AU" dirty="0" smtClean="0"/>
              <a:t>Clause 3.10 is the definition of a LAN (generic) and provides examples of what an IEEE 802 LAN may be. IEEE 802.11 wireless LANs are considered to be conformant with the definition of an IEEE 802 LAN.</a:t>
            </a:r>
          </a:p>
          <a:p>
            <a:pPr lvl="1"/>
            <a:r>
              <a:rPr lang="en-US" dirty="0" smtClean="0"/>
              <a:t>The 'Relationship between IEEE </a:t>
            </a:r>
            <a:r>
              <a:rPr lang="en-US" dirty="0" err="1" smtClean="0"/>
              <a:t>Std</a:t>
            </a:r>
            <a:r>
              <a:rPr lang="en-US" dirty="0" smtClean="0"/>
              <a:t> 802.1AE and other IEEE 802 </a:t>
            </a:r>
            <a:r>
              <a:rPr lang="en-US" dirty="0" smtClean="0"/>
              <a:t>standards’ </a:t>
            </a:r>
            <a:r>
              <a:rPr lang="en-US" dirty="0" smtClean="0"/>
              <a:t>on page iv of 802.1AE-2006 makes it clear that IEEE 802.1AE is not intended for use with IEEE 802.11 (even though that would be possible as you say).</a:t>
            </a:r>
            <a:br>
              <a:rPr lang="en-US" dirty="0" smtClean="0"/>
            </a:br>
            <a:endParaRPr lang="en-AU" dirty="0" smtClean="0"/>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smtClean="0"/>
              <a:t>Switzerland NB comment CH.12 on IEEE 802.1AE</a:t>
            </a:r>
            <a:endParaRPr lang="en-AU" dirty="0"/>
          </a:p>
        </p:txBody>
      </p:sp>
      <p:sp>
        <p:nvSpPr>
          <p:cNvPr id="3" name="Content Placeholder 2"/>
          <p:cNvSpPr>
            <a:spLocks noGrp="1"/>
          </p:cNvSpPr>
          <p:nvPr>
            <p:ph idx="1"/>
          </p:nvPr>
        </p:nvSpPr>
        <p:spPr/>
        <p:txBody>
          <a:bodyPr/>
          <a:lstStyle/>
          <a:p>
            <a:r>
              <a:rPr lang="en-AU" dirty="0" smtClean="0"/>
              <a:t>Switzerland NB comment CH.12 on IEEE 802.1AE</a:t>
            </a:r>
          </a:p>
          <a:p>
            <a:pPr lvl="1"/>
            <a:r>
              <a:rPr lang="en-AU" dirty="0" smtClean="0"/>
              <a:t>Clause 6.9</a:t>
            </a:r>
          </a:p>
          <a:p>
            <a:pPr lvl="1"/>
            <a:r>
              <a:rPr lang="en-AU" i="1" dirty="0" err="1" smtClean="0"/>
              <a:t>MACsec</a:t>
            </a:r>
            <a:r>
              <a:rPr lang="en-AU" i="1" dirty="0" smtClean="0"/>
              <a:t> does not support message sequence integrity and thus not provide full connection mode data integrity. More specifically, it does not protect against message removal</a:t>
            </a:r>
          </a:p>
          <a:p>
            <a:r>
              <a:rPr lang="en-AU" dirty="0" smtClean="0"/>
              <a:t>Switzerland NB proposed change CH.12 on IEEE 802.1AE</a:t>
            </a:r>
          </a:p>
          <a:p>
            <a:pPr lvl="1"/>
            <a:r>
              <a:rPr lang="en-AU" i="1" dirty="0" smtClean="0"/>
              <a:t>Append an exclusion after h).</a:t>
            </a:r>
          </a:p>
          <a:p>
            <a:r>
              <a:rPr lang="en-AU" dirty="0" smtClean="0"/>
              <a:t>IEEE </a:t>
            </a:r>
            <a:r>
              <a:rPr lang="en-AU" dirty="0"/>
              <a:t>802 response to comment </a:t>
            </a:r>
            <a:r>
              <a:rPr lang="en-AU" dirty="0" smtClean="0"/>
              <a:t>CH.12 </a:t>
            </a:r>
            <a:r>
              <a:rPr lang="en-AU" dirty="0"/>
              <a:t>on IEEE 802.1AE</a:t>
            </a:r>
            <a:endParaRPr lang="en-AU" dirty="0" smtClean="0"/>
          </a:p>
          <a:p>
            <a:pPr lvl="1"/>
            <a:r>
              <a:rPr lang="en-AU" dirty="0" smtClean="0"/>
              <a:t>IEEE 802.1AE does not claim to provide  connection mode data integrity.</a:t>
            </a:r>
          </a:p>
          <a:p>
            <a:pPr lvl="1"/>
            <a:r>
              <a:rPr lang="en-US" dirty="0" smtClean="0"/>
              <a:t>The MAC Service as defined by ISO/IEC 15802-1 : 1995  (revision in </a:t>
            </a:r>
            <a:br>
              <a:rPr lang="en-US" dirty="0" smtClean="0"/>
            </a:br>
            <a:r>
              <a:rPr lang="en-US" dirty="0" smtClean="0"/>
              <a:t>progress as IEEE P802.1AC)  is a connectionless-mode service. The </a:t>
            </a:r>
            <a:br>
              <a:rPr lang="en-US" dirty="0" smtClean="0"/>
            </a:br>
            <a:r>
              <a:rPr lang="en-US" dirty="0" smtClean="0"/>
              <a:t>purpose of IEEE 802.1AE is to secure the MAC Service and not any other service; the question of connection mode data integrity does not </a:t>
            </a:r>
            <a:br>
              <a:rPr lang="en-US" dirty="0" smtClean="0"/>
            </a:br>
            <a:r>
              <a:rPr lang="en-US" dirty="0" smtClean="0"/>
              <a:t>therefore arise. See '1.2 Scope' first sentence on page 2.</a:t>
            </a:r>
            <a:br>
              <a:rPr lang="en-US" dirty="0" smtClean="0"/>
            </a:br>
            <a:endParaRPr lang="en-AU" dirty="0" smtClean="0"/>
          </a:p>
          <a:p>
            <a:pPr lvl="1"/>
            <a:endParaRPr lang="en-AU"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447800"/>
            <a:ext cx="7772400" cy="4724400"/>
          </a:xfrm>
        </p:spPr>
        <p:txBody>
          <a:bodyPr/>
          <a:lstStyle/>
          <a:p>
            <a:r>
              <a:rPr lang="en-AU" dirty="0" smtClean="0"/>
              <a:t>IEEE 802 </a:t>
            </a:r>
            <a:r>
              <a:rPr lang="en-AU" dirty="0"/>
              <a:t>response to comment </a:t>
            </a:r>
            <a:r>
              <a:rPr lang="en-AU" dirty="0" smtClean="0"/>
              <a:t>CN.2 </a:t>
            </a:r>
            <a:r>
              <a:rPr lang="en-AU" dirty="0"/>
              <a:t>on IEEE </a:t>
            </a:r>
            <a:r>
              <a:rPr lang="en-AU" dirty="0" smtClean="0"/>
              <a:t>802.1X</a:t>
            </a:r>
          </a:p>
          <a:p>
            <a:pPr lvl="1"/>
            <a:r>
              <a:rPr lang="en-US" sz="1400" dirty="0">
                <a:solidFill>
                  <a:srgbClr val="000000"/>
                </a:solidFill>
              </a:rPr>
              <a:t>RFC 2863 is </a:t>
            </a:r>
            <a:r>
              <a:rPr lang="en-US" sz="1400" i="1" dirty="0">
                <a:solidFill>
                  <a:srgbClr val="000000"/>
                </a:solidFill>
              </a:rPr>
              <a:t>The Interfaces Group MIB</a:t>
            </a:r>
            <a:r>
              <a:rPr lang="en-US" sz="1400" dirty="0">
                <a:solidFill>
                  <a:srgbClr val="000000"/>
                </a:solidFill>
              </a:rPr>
              <a:t> and is referenced because of the PAE MIB contained in Clause 13</a:t>
            </a:r>
            <a:r>
              <a:rPr lang="en-US" sz="1400" dirty="0" smtClean="0">
                <a:solidFill>
                  <a:srgbClr val="000000"/>
                </a:solidFill>
              </a:rPr>
              <a:t>.</a:t>
            </a:r>
          </a:p>
          <a:p>
            <a:pPr lvl="1"/>
            <a:r>
              <a:rPr lang="en-US" sz="1400" dirty="0"/>
              <a:t>As part of the normal maintenance process for IEEE 802.1X, the IEEE 802.1 WG will review the references to ensure that only required references are included, RFC references are up to date, and normative RFC references have an appropriate status.</a:t>
            </a:r>
          </a:p>
          <a:p>
            <a:pPr lvl="1"/>
            <a:r>
              <a:rPr lang="en-US" sz="1400" dirty="0" smtClean="0"/>
              <a:t>According to IETF RFC 2026, “A Draft Standard is at the second level of maturity within IETF. A Draft Standard is a specification </a:t>
            </a:r>
            <a:r>
              <a:rPr lang="en-US" sz="1400" dirty="0"/>
              <a:t>from which at least two independent and </a:t>
            </a:r>
            <a:r>
              <a:rPr lang="en-US" sz="1400" dirty="0" smtClean="0"/>
              <a:t>interoperable </a:t>
            </a:r>
            <a:r>
              <a:rPr lang="en-US" sz="1400" dirty="0"/>
              <a:t>implementations from different code bases have been developed, </a:t>
            </a:r>
            <a:r>
              <a:rPr lang="en-US" sz="1400" dirty="0" smtClean="0"/>
              <a:t>and for </a:t>
            </a:r>
            <a:r>
              <a:rPr lang="en-US" sz="1400" dirty="0"/>
              <a:t>which sufficient successful operational experience has </a:t>
            </a:r>
            <a:r>
              <a:rPr lang="en-US" sz="1400" dirty="0" smtClean="0"/>
              <a:t>been obtained.”</a:t>
            </a:r>
            <a:endParaRPr lang="en-US" sz="1400" dirty="0"/>
          </a:p>
          <a:p>
            <a:pPr lvl="1"/>
            <a:r>
              <a:rPr lang="en-US" sz="1400" dirty="0"/>
              <a:t>IETF RFC 6410 merges Draft Standard and Internet Standard. However, it does not reclassify Draft Standards to Proposed Standard status automatically.  A Draft Standard may be classified as a Proposed Standard if the IESG decides to do so.  Or it may become an Internet Standard if it meets the requirements of Section 2.2 of RFC 6410.</a:t>
            </a:r>
          </a:p>
          <a:p>
            <a:pPr lvl="1"/>
            <a:r>
              <a:rPr lang="en-US" sz="1400" dirty="0" smtClean="0"/>
              <a:t>For </a:t>
            </a:r>
            <a:r>
              <a:rPr lang="en-US" sz="1400" dirty="0" smtClean="0"/>
              <a:t>the purposes of IEEE 802 standards, IETF RFC 2863 is considered stable and it is appropriate to reference it.</a:t>
            </a:r>
            <a:endParaRPr lang="en-AU" sz="1400" dirty="0" smtClean="0"/>
          </a:p>
        </p:txBody>
      </p:sp>
      <p:sp>
        <p:nvSpPr>
          <p:cNvPr id="4" name="Footer Placeholder 3"/>
          <p:cNvSpPr>
            <a:spLocks noGrp="1"/>
          </p:cNvSpPr>
          <p:nvPr>
            <p:ph type="ftr" sz="quarter" idx="10"/>
          </p:nvPr>
        </p:nvSpPr>
        <p:spPr/>
        <p:txBody>
          <a:bodyPr/>
          <a:lstStyle/>
          <a:p>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4267215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CN.3 </a:t>
            </a:r>
            <a:r>
              <a:rPr lang="en-AU" dirty="0"/>
              <a:t>on </a:t>
            </a:r>
            <a:r>
              <a:rPr lang="en-AU" dirty="0" smtClean="0"/>
              <a:t>IEEE 802.1X</a:t>
            </a:r>
            <a:endParaRPr lang="en-AU" dirty="0"/>
          </a:p>
        </p:txBody>
      </p:sp>
      <p:sp>
        <p:nvSpPr>
          <p:cNvPr id="3" name="Content Placeholder 2"/>
          <p:cNvSpPr>
            <a:spLocks noGrp="1"/>
          </p:cNvSpPr>
          <p:nvPr>
            <p:ph idx="1"/>
          </p:nvPr>
        </p:nvSpPr>
        <p:spPr>
          <a:xfrm>
            <a:off x="609600" y="1828800"/>
            <a:ext cx="7772400" cy="4267200"/>
          </a:xfrm>
        </p:spPr>
        <p:txBody>
          <a:bodyPr/>
          <a:lstStyle/>
          <a:p>
            <a:r>
              <a:rPr lang="en-AU" dirty="0" smtClean="0"/>
              <a:t>China NB comment CN.3 on IEEE 802.1X</a:t>
            </a:r>
          </a:p>
          <a:p>
            <a:pPr lvl="1"/>
            <a:r>
              <a:rPr lang="en-AU" i="1" dirty="0" smtClean="0"/>
              <a:t>RFC </a:t>
            </a:r>
            <a:r>
              <a:rPr lang="en-AU" i="1" dirty="0"/>
              <a:t>2869, 3394, 3410, 3579, 3580 and 4017 </a:t>
            </a:r>
            <a:r>
              <a:rPr lang="en-AU" i="1" dirty="0" smtClean="0"/>
              <a:t>are Informational </a:t>
            </a:r>
            <a:r>
              <a:rPr lang="en-AU" i="1" dirty="0"/>
              <a:t>RFC that is defined as </a:t>
            </a:r>
            <a:r>
              <a:rPr lang="en-AU" i="1" dirty="0" smtClean="0"/>
              <a:t>a non-standard-track </a:t>
            </a:r>
            <a:r>
              <a:rPr lang="en-AU" i="1" dirty="0"/>
              <a:t>document in RFC 2026</a:t>
            </a:r>
            <a:r>
              <a:rPr lang="en-AU" i="1" dirty="0" smtClean="0"/>
              <a:t>.</a:t>
            </a:r>
          </a:p>
          <a:p>
            <a:r>
              <a:rPr lang="en-AU" dirty="0" smtClean="0"/>
              <a:t>China NB proposed </a:t>
            </a:r>
            <a:r>
              <a:rPr lang="en-AU" dirty="0"/>
              <a:t>change </a:t>
            </a:r>
            <a:r>
              <a:rPr lang="en-AU" dirty="0" smtClean="0"/>
              <a:t>CN.3 </a:t>
            </a:r>
            <a:r>
              <a:rPr lang="en-AU" dirty="0"/>
              <a:t>on </a:t>
            </a:r>
            <a:r>
              <a:rPr lang="en-AU" dirty="0" smtClean="0"/>
              <a:t>IEEE 802.1X</a:t>
            </a:r>
            <a:endParaRPr lang="en-AU" i="1" dirty="0"/>
          </a:p>
          <a:p>
            <a:pPr lvl="1"/>
            <a:r>
              <a:rPr lang="en-AU" i="1" dirty="0" smtClean="0"/>
              <a:t>Delete </a:t>
            </a:r>
            <a:r>
              <a:rPr lang="en-AU" i="1" dirty="0"/>
              <a:t>the referenced RFC and related </a:t>
            </a:r>
            <a:r>
              <a:rPr lang="en-AU" i="1" dirty="0" smtClean="0"/>
              <a:t>technology from </a:t>
            </a:r>
            <a:r>
              <a:rPr lang="en-AU" i="1" dirty="0"/>
              <a:t>the document</a:t>
            </a:r>
            <a:r>
              <a:rPr lang="en-AU" dirty="0" smtClean="0"/>
              <a:t>.</a:t>
            </a:r>
          </a:p>
          <a:p>
            <a:pPr marL="1588" lvl="1" indent="0">
              <a:buNone/>
            </a:pPr>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54204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CN.3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09600" y="1828800"/>
            <a:ext cx="7772400" cy="4267200"/>
          </a:xfrm>
        </p:spPr>
        <p:txBody>
          <a:bodyPr/>
          <a:lstStyle/>
          <a:p>
            <a:r>
              <a:rPr lang="en-AU" dirty="0"/>
              <a:t>IEEE 802 response to comment </a:t>
            </a:r>
            <a:r>
              <a:rPr lang="en-AU" dirty="0" smtClean="0"/>
              <a:t>CN.3 </a:t>
            </a:r>
            <a:r>
              <a:rPr lang="en-AU" dirty="0"/>
              <a:t>on IEEE </a:t>
            </a:r>
            <a:r>
              <a:rPr lang="en-AU" dirty="0" smtClean="0"/>
              <a:t>802.1X</a:t>
            </a:r>
          </a:p>
          <a:p>
            <a:pPr lvl="1"/>
            <a:r>
              <a:rPr lang="en-US" dirty="0" smtClean="0"/>
              <a:t>As part of the normal maintenance process for IEEE 802.1X, the IEEE 802.1 WG will review the references to ensure that only required references are included, RFC references are up to date, and normative RFC references have an appropriate status.</a:t>
            </a:r>
          </a:p>
          <a:p>
            <a:pPr lvl="1"/>
            <a:r>
              <a:rPr lang="en-US" dirty="0" smtClean="0"/>
              <a:t>According </a:t>
            </a:r>
            <a:r>
              <a:rPr lang="en-US" dirty="0"/>
              <a:t>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r>
              <a:rPr lang="en-US" dirty="0" smtClean="0"/>
              <a:t>.”</a:t>
            </a:r>
          </a:p>
          <a:p>
            <a:pPr lvl="1"/>
            <a:r>
              <a:rPr lang="en-US" dirty="0"/>
              <a:t>It is appropriate to reference </a:t>
            </a:r>
            <a:r>
              <a:rPr lang="en-US" dirty="0" smtClean="0"/>
              <a:t>these published </a:t>
            </a:r>
            <a:r>
              <a:rPr lang="en-US" dirty="0"/>
              <a:t>specifications in IEEE Standards.</a:t>
            </a:r>
          </a:p>
          <a:p>
            <a:pPr lvl="1"/>
            <a:r>
              <a:rPr lang="en-US" dirty="0" smtClean="0"/>
              <a:t>Additionally, see Clause 2 in the </a:t>
            </a:r>
            <a:r>
              <a:rPr lang="en-US" dirty="0" err="1" smtClean="0"/>
              <a:t>Downref</a:t>
            </a:r>
            <a:r>
              <a:rPr lang="en-US" dirty="0" smtClean="0"/>
              <a:t> Registry, </a:t>
            </a:r>
            <a:r>
              <a:rPr lang="en-US" dirty="0">
                <a:hlinkClick r:id="rId2"/>
              </a:rPr>
              <a:t>RFC 3967 (BCP 97)</a:t>
            </a:r>
            <a:r>
              <a:rPr lang="en-US" dirty="0"/>
              <a:t>, </a:t>
            </a:r>
            <a:r>
              <a:rPr lang="en-US" dirty="0" smtClean="0"/>
              <a:t> "</a:t>
            </a:r>
            <a:r>
              <a:rPr lang="en-US" dirty="0"/>
              <a:t>Clarifying when Standards Track Documents may Refer Normatively to Documents at a Lower Level", </a:t>
            </a:r>
            <a:r>
              <a:rPr lang="en-US" dirty="0" smtClean="0"/>
              <a:t>which specifies </a:t>
            </a:r>
            <a:r>
              <a:rPr lang="en-US" dirty="0"/>
              <a:t>the rules for downward references (DOWNREFs</a:t>
            </a:r>
            <a:r>
              <a:rPr lang="en-US" dirty="0" smtClean="0"/>
              <a:t>). </a:t>
            </a:r>
            <a:endParaRPr lang="en-US" dirty="0"/>
          </a:p>
          <a:p>
            <a:pPr marL="1588" lvl="1" indent="0">
              <a:buNone/>
            </a:pPr>
            <a:endParaRPr lang="en-AU" dirty="0" smtClean="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3927382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CN.4 </a:t>
            </a:r>
            <a:r>
              <a:rPr lang="en-AU" dirty="0"/>
              <a:t>on </a:t>
            </a:r>
            <a:r>
              <a:rPr lang="en-AU" dirty="0" smtClean="0"/>
              <a:t>IEEE 802.1X</a:t>
            </a:r>
            <a:endParaRPr lang="en-AU" dirty="0"/>
          </a:p>
        </p:txBody>
      </p:sp>
      <p:sp>
        <p:nvSpPr>
          <p:cNvPr id="3" name="Content Placeholder 2"/>
          <p:cNvSpPr>
            <a:spLocks noGrp="1"/>
          </p:cNvSpPr>
          <p:nvPr>
            <p:ph idx="1"/>
          </p:nvPr>
        </p:nvSpPr>
        <p:spPr>
          <a:xfrm>
            <a:off x="685800" y="1981200"/>
            <a:ext cx="7772400" cy="4343400"/>
          </a:xfrm>
        </p:spPr>
        <p:txBody>
          <a:bodyPr/>
          <a:lstStyle/>
          <a:p>
            <a:r>
              <a:rPr lang="en-AU" dirty="0" smtClean="0"/>
              <a:t>China NB comment CN.4 on IEEE 802.1X</a:t>
            </a:r>
          </a:p>
          <a:p>
            <a:pPr lvl="1"/>
            <a:r>
              <a:rPr lang="en-AU" i="1" dirty="0"/>
              <a:t>RFC 4346, 4675, 5216 and 5247 are </a:t>
            </a:r>
            <a:r>
              <a:rPr lang="en-AU" i="1" dirty="0" smtClean="0"/>
              <a:t>Proposed Standards </a:t>
            </a:r>
            <a:r>
              <a:rPr lang="en-AU" i="1" dirty="0"/>
              <a:t>which are treated as </a:t>
            </a:r>
            <a:r>
              <a:rPr lang="en-AU" i="1" dirty="0" smtClean="0"/>
              <a:t>immature specifications </a:t>
            </a:r>
            <a:r>
              <a:rPr lang="en-AU" i="1" dirty="0"/>
              <a:t>by implementers required in </a:t>
            </a:r>
            <a:r>
              <a:rPr lang="en-AU" i="1" dirty="0" smtClean="0"/>
              <a:t>RFC 2026.</a:t>
            </a:r>
          </a:p>
          <a:p>
            <a:r>
              <a:rPr lang="en-AU" dirty="0" smtClean="0"/>
              <a:t>China NB proposed </a:t>
            </a:r>
            <a:r>
              <a:rPr lang="en-AU" dirty="0"/>
              <a:t>change </a:t>
            </a:r>
            <a:r>
              <a:rPr lang="en-AU" dirty="0" smtClean="0"/>
              <a:t>CN.4 </a:t>
            </a:r>
            <a:r>
              <a:rPr lang="en-AU" dirty="0"/>
              <a:t>on </a:t>
            </a:r>
            <a:r>
              <a:rPr lang="en-AU" dirty="0" smtClean="0"/>
              <a:t>IEEE 802.1X</a:t>
            </a:r>
            <a:endParaRPr lang="en-AU" i="1" dirty="0" smtClean="0"/>
          </a:p>
          <a:p>
            <a:pPr lvl="1"/>
            <a:r>
              <a:rPr lang="en-AU" i="1" dirty="0" smtClean="0"/>
              <a:t>Delete the referenced RFC and related technology from the document.</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351983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7555</Words>
  <Application>Microsoft Office PowerPoint</Application>
  <PresentationFormat>On-screen Show (4:3)</PresentationFormat>
  <Paragraphs>434</Paragraphs>
  <Slides>58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Times New Roman</vt:lpstr>
      <vt:lpstr>802-11-Submission</vt:lpstr>
      <vt:lpstr>IEEE 802 Response to FDIS comments on IEEE 802.1AE and IEEE 802.1X</vt:lpstr>
      <vt:lpstr>This presentation provides responses to comments on IEEE 802.1X &amp; IEEE 802.1AE during FDIS ballots</vt:lpstr>
      <vt:lpstr>China NB comment CN.1 on IEEE 802.1X</vt:lpstr>
      <vt:lpstr>China NB comment CN.1 on IEEE 802.1X (cont)</vt:lpstr>
      <vt:lpstr>China NB comment CN.2 on IEEE 802.1X</vt:lpstr>
      <vt:lpstr>China NB comment CN.2 on IEEE 802.1X (cont)</vt:lpstr>
      <vt:lpstr>China NB comment CN.3 on IEEE 802.1X</vt:lpstr>
      <vt:lpstr>China NB comment CN.3 on IEEE 802.1X (cont)</vt:lpstr>
      <vt:lpstr>China NB comment CN.4 on IEEE 802.1X</vt:lpstr>
      <vt:lpstr>China NB comment CN.4 on IEEE 802.1X (cont)</vt:lpstr>
      <vt:lpstr>Switzerland NB comment CH.1 on IEEE 802.1X</vt:lpstr>
      <vt:lpstr>Switzerland NB comment CH.1 on IEEE 802.1X (cont)</vt:lpstr>
      <vt:lpstr>Switzerland NB comment CH.1 on IEEE 802.1X (cont)</vt:lpstr>
      <vt:lpstr>Switzerland NB comment CH.2 on IEEE 802.1X</vt:lpstr>
      <vt:lpstr>Switzerland NB comment CH.3 on IEEE 802.1X</vt:lpstr>
      <vt:lpstr>Switzerland NB comment CH.4 on IEEE 802.1X</vt:lpstr>
      <vt:lpstr>Switzerland NB comment CH.4 on IEEE 802.1X (cont)</vt:lpstr>
      <vt:lpstr>Switzerland NB comment CH.5 on IEEE 802.1X</vt:lpstr>
      <vt:lpstr>Switzerland NB comment CH.5 on IEEE 802.1X (cont)</vt:lpstr>
      <vt:lpstr>Switzerland NB comment CH.6 on IEEE 802.1X</vt:lpstr>
      <vt:lpstr>Switzerland NB comment CH.6 on IEEE 802.1X (cont)</vt:lpstr>
      <vt:lpstr>Switzerland NB comment CH. 6 on IEEE 802.1X (cont)</vt:lpstr>
      <vt:lpstr>Switzerland NB comment CH.6 on IEEE 802.1X (cont)</vt:lpstr>
      <vt:lpstr>Switzerland NB comment CH. 6 on IEEE 802.1X (cont)</vt:lpstr>
      <vt:lpstr>Switzerland NB comment CH.7 on IEEE 802.1X</vt:lpstr>
      <vt:lpstr>Switzerland NB comment CH.8 on IEEE 802.1X</vt:lpstr>
      <vt:lpstr>Switzerland NB comment CH.9 on IEEE 802.1X</vt:lpstr>
      <vt:lpstr>Switzerland NB comment CH.10 on IEEE 802.1X</vt:lpstr>
      <vt:lpstr>Switzerland NB comment CH.11 on IEEE 802.1X</vt:lpstr>
      <vt:lpstr>Switzerland NB comment CH.11 on IEEE 802.1X (cont)</vt:lpstr>
      <vt:lpstr>Switzerland NB comment CH.12 on IEEE 802.1X</vt:lpstr>
      <vt:lpstr>Switzerland NB comment CH.13.1 on IEEE 802.1X</vt:lpstr>
      <vt:lpstr>Switzerland NB comment CH.13.1 on IEEE 802.1X (cont)</vt:lpstr>
      <vt:lpstr>Switzerland NB comment CH.13.2 on IEEE 802.1X</vt:lpstr>
      <vt:lpstr>Switzerland NB comment CH.13.2 on IEEE 802.1X (cont)</vt:lpstr>
      <vt:lpstr>Switzerland NB comment CH.14 on IEEE 802.1X</vt:lpstr>
      <vt:lpstr>Switzerland NB comment CH.14 on IEEE 802.1X (cont)</vt:lpstr>
      <vt:lpstr>Switzerland NB comment CH.15 on IEEE 802.1X</vt:lpstr>
      <vt:lpstr>Switzerland NB comment CH.15 on IEEE 802.1X (cont)</vt:lpstr>
      <vt:lpstr>China NB comment CN.1 on IEEE 802.1AE</vt:lpstr>
      <vt:lpstr>China NB comment CN.1 on IEEE 802.1AE (cont)</vt:lpstr>
      <vt:lpstr>China NB comment CN.2 on IEEE 802.1AE</vt:lpstr>
      <vt:lpstr>China NB comment CN.2 on IEEE 802.1AE (cont)</vt:lpstr>
      <vt:lpstr>Switzerland NB comment CH.1 on IEEE 802.1AE</vt:lpstr>
      <vt:lpstr>Switzerland NB comment CH.1 on IEEE 802.1AE (cont)</vt:lpstr>
      <vt:lpstr>Switzerland NB comment CH.2 on IEEE 802.1AE</vt:lpstr>
      <vt:lpstr>Switzerland NB comment CH.2 on IEEE 802.1AE (cont)</vt:lpstr>
      <vt:lpstr>Switzerland NB comment CH.3 on IEEE 802.1AE</vt:lpstr>
      <vt:lpstr>Switzerland NB comment CH.4 on IEEE 802.1AE</vt:lpstr>
      <vt:lpstr>Switzerland NB comment CH.5 on IEEE 802.1AE</vt:lpstr>
      <vt:lpstr>Switzerland NB comment CH.6 on IEEE 802.1AE</vt:lpstr>
      <vt:lpstr>Switzerland NB comment CH.7 on IEEE 802.1AE</vt:lpstr>
      <vt:lpstr>Switzerland NB comment CH.8 on IEEE 802.1AE</vt:lpstr>
      <vt:lpstr>Switzerland NB comment CH.9 on IEEE 802.1AE</vt:lpstr>
      <vt:lpstr>Switzerland NB comment CH.9 on IEEE 802.1AE (cont)</vt:lpstr>
      <vt:lpstr>Switzerland NB comment CH.10 on IEEE 802.1AE</vt:lpstr>
      <vt:lpstr>Switzerland NB comment CH.11 on IEEE 802.1AE</vt:lpstr>
      <vt:lpstr>Switzerland NB comment CH.12 on IEEE 802.1AE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2013-12-17T14:14:55Z</dcterms:modified>
</cp:coreProperties>
</file>