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69" r:id="rId2"/>
    <p:sldId id="1251" r:id="rId3"/>
    <p:sldId id="1215" r:id="rId4"/>
    <p:sldId id="1216" r:id="rId5"/>
    <p:sldId id="1217" r:id="rId6"/>
    <p:sldId id="1237" r:id="rId7"/>
    <p:sldId id="1218" r:id="rId8"/>
    <p:sldId id="1238" r:id="rId9"/>
    <p:sldId id="1219" r:id="rId10"/>
    <p:sldId id="1239" r:id="rId11"/>
    <p:sldId id="1220" r:id="rId12"/>
    <p:sldId id="1262" r:id="rId13"/>
    <p:sldId id="1254" r:id="rId14"/>
    <p:sldId id="1242" r:id="rId15"/>
    <p:sldId id="126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82" autoAdjust="0"/>
    <p:restoredTop sz="94660" autoAdjust="0"/>
  </p:normalViewPr>
  <p:slideViewPr>
    <p:cSldViewPr>
      <p:cViewPr varScale="1">
        <p:scale>
          <a:sx n="87" d="100"/>
          <a:sy n="87" d="100"/>
        </p:scale>
        <p:origin x="-1603"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p:scale>
          <a:sx n="100" d="100"/>
          <a:sy n="100" d="100"/>
        </p:scale>
        <p:origin x="-1782"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Tree>
    <p:extLst>
      <p:ext uri="{BB962C8B-B14F-4D97-AF65-F5344CB8AC3E}">
        <p14:creationId xmlns:p14="http://schemas.microsoft.com/office/powerpoint/2010/main" xmlns=""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Tree>
    <p:extLst>
      <p:ext uri="{BB962C8B-B14F-4D97-AF65-F5344CB8AC3E}">
        <p14:creationId xmlns:p14="http://schemas.microsoft.com/office/powerpoint/2010/main" xmlns=""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xmlns=""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xmlns=""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389804"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February</a:t>
            </a:r>
            <a:r>
              <a:rPr lang="en-US" sz="1600" b="1" baseline="0" dirty="0" smtClean="0">
                <a:latin typeface="Arial" pitchFamily="34" charset="0"/>
              </a:rPr>
              <a:t> </a:t>
            </a:r>
            <a:r>
              <a:rPr lang="en-US" sz="1600" b="1" dirty="0" smtClean="0">
                <a:latin typeface="Arial" pitchFamily="34" charset="0"/>
              </a:rPr>
              <a:t>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rfc-editor.org/rfc/rfc3967.txt"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FDIS comments </a:t>
            </a:r>
            <a:br>
              <a:rPr lang="en-US" dirty="0" smtClean="0">
                <a:solidFill>
                  <a:schemeClr val="accent2">
                    <a:lumMod val="75000"/>
                  </a:schemeClr>
                </a:solidFill>
              </a:rPr>
            </a:br>
            <a:r>
              <a:rPr lang="en-US" dirty="0" smtClean="0">
                <a:solidFill>
                  <a:schemeClr val="accent2">
                    <a:lumMod val="75000"/>
                  </a:schemeClr>
                </a:solidFill>
              </a:rPr>
              <a:t>on IEEE </a:t>
            </a:r>
            <a:r>
              <a:rPr lang="en-US" dirty="0" smtClean="0">
                <a:solidFill>
                  <a:schemeClr val="accent2">
                    <a:lumMod val="75000"/>
                  </a:schemeClr>
                </a:solidFill>
              </a:rPr>
              <a:t>802.1AS</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18 March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CH2 </a:t>
            </a:r>
            <a:r>
              <a:rPr lang="en-AU" dirty="0"/>
              <a:t>on </a:t>
            </a:r>
            <a:r>
              <a:rPr lang="en-AU" dirty="0" smtClean="0"/>
              <a:t>IEEE </a:t>
            </a:r>
            <a:r>
              <a:rPr lang="en-AU" dirty="0" smtClean="0"/>
              <a:t>802.1AS </a:t>
            </a:r>
            <a:r>
              <a:rPr lang="en-AU" dirty="0" smtClean="0"/>
              <a:t>(continued)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CH.2 on IEEE </a:t>
            </a:r>
            <a:r>
              <a:rPr lang="en-AU" dirty="0" smtClean="0"/>
              <a:t>802.1AS</a:t>
            </a:r>
            <a:endParaRPr lang="en-AU" dirty="0"/>
          </a:p>
          <a:p>
            <a:pPr lvl="1"/>
            <a:r>
              <a:rPr lang="en-AU" dirty="0"/>
              <a:t>IEEE </a:t>
            </a:r>
            <a:r>
              <a:rPr lang="en-AU" dirty="0" smtClean="0"/>
              <a:t>802.1AS </a:t>
            </a:r>
            <a:r>
              <a:rPr lang="en-AU"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AU" dirty="0" smtClean="0"/>
              <a:t>6N15606 </a:t>
            </a:r>
            <a:r>
              <a:rPr lang="en-AU" dirty="0"/>
              <a:t>will apply</a:t>
            </a:r>
            <a:r>
              <a:rPr lang="en-AU" dirty="0" smtClean="0"/>
              <a:t>.</a:t>
            </a:r>
          </a:p>
          <a:p>
            <a:pPr lvl="1"/>
            <a:r>
              <a:rPr lang="en-US" dirty="0" smtClean="0"/>
              <a:t>We look forward to collaboration with the Swiss NB in the future. </a:t>
            </a:r>
            <a:endParaRPr lang="en-US" dirty="0"/>
          </a:p>
          <a:p>
            <a:pPr marL="1588" lvl="1" indent="0">
              <a:buNone/>
            </a:pPr>
            <a:endParaRPr lang="en-AU" dirty="0">
              <a:solidFill>
                <a:srgbClr val="FFC000"/>
              </a:solidFill>
            </a:endParaRP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xmlns="" val="113316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CH3 </a:t>
            </a:r>
            <a:r>
              <a:rPr lang="en-AU" dirty="0"/>
              <a:t>on </a:t>
            </a:r>
            <a:r>
              <a:rPr lang="en-AU" dirty="0" smtClean="0"/>
              <a:t>IEEE </a:t>
            </a:r>
            <a:r>
              <a:rPr lang="en-AU" dirty="0" smtClean="0"/>
              <a:t>802.1AS</a:t>
            </a:r>
            <a:endParaRPr lang="en-AU" dirty="0"/>
          </a:p>
        </p:txBody>
      </p:sp>
      <p:sp>
        <p:nvSpPr>
          <p:cNvPr id="3" name="Content Placeholder 2"/>
          <p:cNvSpPr>
            <a:spLocks noGrp="1"/>
          </p:cNvSpPr>
          <p:nvPr>
            <p:ph idx="1"/>
          </p:nvPr>
        </p:nvSpPr>
        <p:spPr>
          <a:xfrm>
            <a:off x="685800" y="1295400"/>
            <a:ext cx="7772400" cy="4800600"/>
          </a:xfrm>
        </p:spPr>
        <p:txBody>
          <a:bodyPr/>
          <a:lstStyle/>
          <a:p>
            <a:r>
              <a:rPr lang="en-AU" dirty="0"/>
              <a:t>Switzerland </a:t>
            </a:r>
            <a:r>
              <a:rPr lang="en-AU" dirty="0" smtClean="0"/>
              <a:t>comment </a:t>
            </a:r>
            <a:r>
              <a:rPr lang="en-AU" dirty="0" smtClean="0"/>
              <a:t>CH3 </a:t>
            </a:r>
            <a:r>
              <a:rPr lang="en-AU" dirty="0" smtClean="0"/>
              <a:t>on IEEE </a:t>
            </a:r>
            <a:r>
              <a:rPr lang="en-AU" dirty="0" smtClean="0"/>
              <a:t>802.1AS</a:t>
            </a:r>
            <a:endParaRPr lang="en-AU" dirty="0" smtClean="0"/>
          </a:p>
          <a:p>
            <a:pPr marL="342900" lvl="1" indent="-342900">
              <a:buFont typeface="Arial" panose="020B0604020202020204" pitchFamily="34" charset="0"/>
              <a:buChar char="•"/>
            </a:pPr>
            <a:r>
              <a:rPr lang="en-GB" i="1" dirty="0" smtClean="0"/>
              <a:t>ANSI and NIST are AROs, therefore he references to the cryptography standards do not comply with JTC1 Standing Document </a:t>
            </a:r>
            <a:r>
              <a:rPr lang="en-GB" i="1" dirty="0" smtClean="0"/>
              <a:t>N5.</a:t>
            </a:r>
            <a:endParaRPr lang="en-US" b="0" i="1" dirty="0" smtClean="0"/>
          </a:p>
          <a:p>
            <a:r>
              <a:rPr lang="en-US" dirty="0"/>
              <a:t>Switzerland NB proposed change </a:t>
            </a:r>
            <a:r>
              <a:rPr lang="en-US" dirty="0" smtClean="0"/>
              <a:t>CH3 </a:t>
            </a:r>
            <a:r>
              <a:rPr lang="en-US" dirty="0"/>
              <a:t>on IEEE </a:t>
            </a:r>
            <a:r>
              <a:rPr lang="en-US" dirty="0" smtClean="0"/>
              <a:t>802.1AS</a:t>
            </a:r>
            <a:endParaRPr lang="en-US" dirty="0"/>
          </a:p>
          <a:p>
            <a:pPr>
              <a:buFont typeface="Arial" panose="020B0604020202020204" pitchFamily="34" charset="0"/>
              <a:buChar char="•"/>
            </a:pPr>
            <a:r>
              <a:rPr lang="en-GB" b="0" i="1" dirty="0" smtClean="0"/>
              <a:t>For each of the cryptography standards, chose one of the following alternative actions:</a:t>
            </a:r>
          </a:p>
          <a:p>
            <a:pPr lvl="2">
              <a:buFont typeface="Arial" panose="020B0604020202020204" pitchFamily="34" charset="0"/>
              <a:buChar char="•"/>
            </a:pPr>
            <a:r>
              <a:rPr lang="en-GB" b="0" i="1" dirty="0" smtClean="0"/>
              <a:t>Produce </a:t>
            </a:r>
            <a:r>
              <a:rPr lang="en-GB" b="0" i="1" dirty="0" smtClean="0"/>
              <a:t>an RER according to JTC1 Standing Document N5.</a:t>
            </a:r>
          </a:p>
          <a:p>
            <a:pPr lvl="2">
              <a:buFont typeface="Arial" panose="020B0604020202020204" pitchFamily="34" charset="0"/>
              <a:buChar char="•"/>
            </a:pPr>
            <a:r>
              <a:rPr lang="en-GB" b="0" i="1" dirty="0" smtClean="0"/>
              <a:t>Reference </a:t>
            </a:r>
            <a:r>
              <a:rPr lang="en-GB" b="0" i="1" dirty="0" smtClean="0"/>
              <a:t>published standards, preferably ISO/IEC standards (ISO/IEC 15946-2, ISO/IEC 10118-3 and ISO/IEC 14888-3)</a:t>
            </a:r>
          </a:p>
          <a:p>
            <a:pPr lvl="2">
              <a:buFont typeface="Arial" panose="020B0604020202020204" pitchFamily="34" charset="0"/>
              <a:buChar char="•"/>
            </a:pPr>
            <a:r>
              <a:rPr lang="en-GB" b="0" i="1" dirty="0" smtClean="0"/>
              <a:t>Incorporate </a:t>
            </a:r>
            <a:r>
              <a:rPr lang="en-GB" b="0" i="1" dirty="0" smtClean="0"/>
              <a:t>technical requirements into the standard </a:t>
            </a:r>
            <a:r>
              <a:rPr lang="en-GB" b="0" i="1" dirty="0" smtClean="0"/>
              <a:t>text.</a:t>
            </a:r>
            <a:endParaRPr lang="en-US" b="0" i="1" dirty="0" smtClean="0"/>
          </a:p>
          <a:p>
            <a:r>
              <a:rPr lang="en-AU" dirty="0"/>
              <a:t>Proposed IEEE 802 </a:t>
            </a:r>
            <a:r>
              <a:rPr lang="en-AU" dirty="0" smtClean="0"/>
              <a:t>response to </a:t>
            </a:r>
            <a:r>
              <a:rPr lang="en-AU" dirty="0" smtClean="0"/>
              <a:t>CH3 </a:t>
            </a:r>
            <a:r>
              <a:rPr lang="en-AU" dirty="0" smtClean="0"/>
              <a:t>on IEEE </a:t>
            </a:r>
            <a:r>
              <a:rPr lang="en-AU" dirty="0" smtClean="0"/>
              <a:t>802.1AS</a:t>
            </a:r>
            <a:endParaRPr lang="en-AU" dirty="0"/>
          </a:p>
          <a:p>
            <a:pPr lvl="1"/>
            <a:r>
              <a:rPr lang="en-AU" dirty="0" smtClean="0"/>
              <a:t>IEEE 802.1 would respectfully observe that, as the IEEE 802.1AS standard contains no references to cryptography standards of any kind, this comment </a:t>
            </a:r>
            <a:r>
              <a:rPr lang="en-AU" dirty="0" smtClean="0"/>
              <a:t>is not relevant</a:t>
            </a:r>
            <a:r>
              <a:rPr lang="en-AU" dirty="0" smtClean="0"/>
              <a:t>.</a:t>
            </a:r>
            <a:endParaRPr lang="en-AU" dirty="0"/>
          </a:p>
          <a:p>
            <a:endParaRPr lang="en-US"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xmlns="" val="3773211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762000" y="762000"/>
            <a:ext cx="7772400" cy="1066800"/>
          </a:xfrm>
        </p:spPr>
        <p:txBody>
          <a:bodyPr/>
          <a:lstStyle/>
          <a:p>
            <a:r>
              <a:rPr lang="en-AU" dirty="0" smtClean="0"/>
              <a:t>Switzerland comment </a:t>
            </a:r>
            <a:r>
              <a:rPr lang="en-AU" dirty="0" smtClean="0"/>
              <a:t>CH4 </a:t>
            </a:r>
            <a:r>
              <a:rPr lang="en-AU" dirty="0" smtClean="0"/>
              <a:t>on IEEE </a:t>
            </a:r>
            <a:r>
              <a:rPr lang="en-AU" dirty="0" smtClean="0"/>
              <a:t>802.1AS</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a:t>
            </a:r>
            <a:r>
              <a:rPr lang="en-AU" dirty="0" smtClean="0"/>
              <a:t>CH4 </a:t>
            </a:r>
            <a:r>
              <a:rPr lang="en-AU" dirty="0" smtClean="0"/>
              <a:t>on IEEE </a:t>
            </a:r>
            <a:r>
              <a:rPr lang="en-AU" dirty="0" smtClean="0"/>
              <a:t>802.1AS</a:t>
            </a:r>
          </a:p>
          <a:p>
            <a:pPr marL="342900" lvl="1" indent="-342900">
              <a:buFont typeface="Arial" panose="020B0604020202020204" pitchFamily="34" charset="0"/>
              <a:buChar char="•"/>
            </a:pPr>
            <a:r>
              <a:rPr lang="en-GB" sz="1600" i="1" dirty="0" smtClean="0"/>
              <a:t>The reference to FIPS 140 does not comply with JTC1 Standing Document </a:t>
            </a:r>
            <a:r>
              <a:rPr lang="en-GB" sz="1600" i="1" dirty="0" smtClean="0"/>
              <a:t>N5.</a:t>
            </a:r>
          </a:p>
          <a:p>
            <a:r>
              <a:rPr lang="en-AU" dirty="0" smtClean="0"/>
              <a:t>Switzerland proposed change </a:t>
            </a:r>
            <a:r>
              <a:rPr lang="en-AU" dirty="0" smtClean="0"/>
              <a:t>CH4 </a:t>
            </a:r>
            <a:r>
              <a:rPr lang="en-AU" dirty="0" smtClean="0"/>
              <a:t>on IEEE </a:t>
            </a:r>
            <a:r>
              <a:rPr lang="en-AU" dirty="0" smtClean="0"/>
              <a:t>802.1AS </a:t>
            </a:r>
            <a:endParaRPr lang="en-AU" dirty="0" smtClean="0"/>
          </a:p>
          <a:p>
            <a:pPr>
              <a:buFont typeface="Arial" panose="020B0604020202020204" pitchFamily="34" charset="0"/>
              <a:buChar char="•"/>
            </a:pPr>
            <a:r>
              <a:rPr lang="en-GB" b="0" i="1" dirty="0" smtClean="0"/>
              <a:t>Choose one of the following alternative actions:</a:t>
            </a:r>
          </a:p>
          <a:p>
            <a:pPr>
              <a:buFont typeface="Arial" panose="020B0604020202020204" pitchFamily="34" charset="0"/>
              <a:buChar char="•"/>
            </a:pPr>
            <a:r>
              <a:rPr lang="en-GB" b="0" i="1" dirty="0" smtClean="0"/>
              <a:t>- Produce an RER according to JTC1 Standing Document N5.</a:t>
            </a:r>
          </a:p>
          <a:p>
            <a:pPr>
              <a:buFont typeface="Arial" panose="020B0604020202020204" pitchFamily="34" charset="0"/>
              <a:buChar char="•"/>
            </a:pPr>
            <a:r>
              <a:rPr lang="en-GB" b="0" i="1" dirty="0" smtClean="0"/>
              <a:t>- Reference ISO/IEC 15408 and incorporate a generic PP (Protection Profile) into the standard </a:t>
            </a:r>
            <a:r>
              <a:rPr lang="en-GB" b="0" i="1" dirty="0" smtClean="0"/>
              <a:t>text</a:t>
            </a:r>
            <a:r>
              <a:rPr lang="en-US" b="0" i="1" dirty="0" smtClean="0"/>
              <a:t>.</a:t>
            </a:r>
          </a:p>
          <a:p>
            <a:r>
              <a:rPr lang="en-AU" dirty="0" smtClean="0"/>
              <a:t>Proposed IEEE 802 response to </a:t>
            </a:r>
            <a:r>
              <a:rPr lang="en-AU" dirty="0" smtClean="0"/>
              <a:t>CH4 </a:t>
            </a:r>
            <a:r>
              <a:rPr lang="en-AU" dirty="0" smtClean="0"/>
              <a:t>on IEEE </a:t>
            </a:r>
            <a:r>
              <a:rPr lang="en-AU" dirty="0" smtClean="0"/>
              <a:t>802.1AS</a:t>
            </a:r>
            <a:endParaRPr lang="en-AU" dirty="0" smtClean="0"/>
          </a:p>
          <a:p>
            <a:pPr lvl="1"/>
            <a:r>
              <a:rPr lang="en-AU" sz="1600" dirty="0" smtClean="0"/>
              <a:t>IEEE 802.1 would respectfully observe that, as the IEEE 802.1AS standard contains no references to </a:t>
            </a:r>
            <a:r>
              <a:rPr lang="en-AU" sz="1600" dirty="0" smtClean="0"/>
              <a:t>FIPS 140, </a:t>
            </a:r>
            <a:r>
              <a:rPr lang="en-AU" sz="1600" dirty="0" smtClean="0"/>
              <a:t>this comment is not relevant.</a:t>
            </a:r>
            <a:endParaRPr lang="en-AU" sz="1600"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a:t>
            </a:r>
            <a:r>
              <a:rPr lang="en-AU" dirty="0" smtClean="0"/>
              <a:t>CH5 </a:t>
            </a:r>
            <a:r>
              <a:rPr lang="en-AU" dirty="0" smtClean="0"/>
              <a:t>on IEEE </a:t>
            </a:r>
            <a:r>
              <a:rPr lang="en-AU" dirty="0" smtClean="0"/>
              <a:t>802.1AS</a:t>
            </a:r>
            <a:endParaRPr lang="en-AU" dirty="0"/>
          </a:p>
        </p:txBody>
      </p:sp>
      <p:sp>
        <p:nvSpPr>
          <p:cNvPr id="3" name="Content Placeholder 2"/>
          <p:cNvSpPr>
            <a:spLocks noGrp="1"/>
          </p:cNvSpPr>
          <p:nvPr>
            <p:ph idx="1"/>
          </p:nvPr>
        </p:nvSpPr>
        <p:spPr>
          <a:xfrm>
            <a:off x="685800" y="762000"/>
            <a:ext cx="7772400" cy="5334000"/>
          </a:xfrm>
        </p:spPr>
        <p:txBody>
          <a:bodyPr/>
          <a:lstStyle/>
          <a:p>
            <a:r>
              <a:rPr lang="en-AU" sz="1600" dirty="0" smtClean="0"/>
              <a:t>Switzerland comment </a:t>
            </a:r>
            <a:r>
              <a:rPr lang="en-AU" sz="1600" dirty="0" smtClean="0"/>
              <a:t>CH5 </a:t>
            </a:r>
            <a:r>
              <a:rPr lang="en-AU" sz="1600" dirty="0" smtClean="0"/>
              <a:t>on IEEE </a:t>
            </a:r>
            <a:r>
              <a:rPr lang="en-AU" sz="1600" dirty="0" smtClean="0"/>
              <a:t>802.1AS</a:t>
            </a:r>
          </a:p>
          <a:p>
            <a:pPr marL="342900" lvl="1" indent="-342900">
              <a:buFont typeface="Arial" panose="020B0604020202020204" pitchFamily="34" charset="0"/>
              <a:buChar char="•"/>
            </a:pPr>
            <a:r>
              <a:rPr lang="en-GB" sz="1400" i="1" dirty="0" smtClean="0"/>
              <a:t>RFC 1588 and 3410 have only INFORMATIONAL status.</a:t>
            </a:r>
          </a:p>
          <a:p>
            <a:pPr marL="342900" lvl="1" indent="-342900">
              <a:buFont typeface="Arial" panose="020B0604020202020204" pitchFamily="34" charset="0"/>
              <a:buChar char="•"/>
            </a:pPr>
            <a:r>
              <a:rPr lang="en-GB" sz="1400" i="1" dirty="0" smtClean="0"/>
              <a:t>According to RFC 2026 a specification of INFORMATIONAL status is a non-standard-track document which is (cit.) “”not subject to the rules of Internet standardization” and (cit.) “published for the general information of the Internet community and does not represent an Internet community consensus or recommendation. … Standards track specifications normally must not depend on other standards track specifications which are at a lower maturity level or on non standards track specifications other than referenced specifications from other standards bodies.” (citation end)</a:t>
            </a:r>
          </a:p>
          <a:p>
            <a:pPr marL="342900" lvl="1" indent="-342900">
              <a:buFont typeface="Arial" panose="020B0604020202020204" pitchFamily="34" charset="0"/>
              <a:buChar char="•"/>
            </a:pPr>
            <a:r>
              <a:rPr lang="en-GB" sz="1400" i="1" dirty="0" smtClean="0"/>
              <a:t>Therefore these documents do not qualify for normative </a:t>
            </a:r>
            <a:r>
              <a:rPr lang="en-GB" sz="1400" i="1" dirty="0" smtClean="0"/>
              <a:t>referencing.</a:t>
            </a:r>
          </a:p>
          <a:p>
            <a:r>
              <a:rPr lang="en-AU" sz="1600" dirty="0" smtClean="0"/>
              <a:t>Switzerland proposed change </a:t>
            </a:r>
            <a:r>
              <a:rPr lang="en-AU" sz="1600" dirty="0" smtClean="0"/>
              <a:t>CH5 </a:t>
            </a:r>
            <a:r>
              <a:rPr lang="en-AU" sz="1600" dirty="0" smtClean="0"/>
              <a:t>on IEEE </a:t>
            </a:r>
            <a:r>
              <a:rPr lang="en-AU" sz="1600" dirty="0" smtClean="0"/>
              <a:t>802.1AS </a:t>
            </a:r>
            <a:endParaRPr lang="en-AU" sz="1600" dirty="0" smtClean="0"/>
          </a:p>
          <a:p>
            <a:pPr>
              <a:buFont typeface="Arial" panose="020B0604020202020204" pitchFamily="34" charset="0"/>
              <a:buChar char="•"/>
            </a:pPr>
            <a:r>
              <a:rPr lang="en-GB" sz="1600" b="0" i="1" dirty="0" smtClean="0"/>
              <a:t>Resolve the issue by any of the following:</a:t>
            </a:r>
          </a:p>
          <a:p>
            <a:pPr>
              <a:buFont typeface="Arial" panose="020B0604020202020204" pitchFamily="34" charset="0"/>
              <a:buChar char="•"/>
            </a:pPr>
            <a:r>
              <a:rPr lang="en-GB" sz="1600" b="0" i="1" dirty="0" smtClean="0"/>
              <a:t>- Placing the reference into the Informative References section.</a:t>
            </a:r>
          </a:p>
          <a:p>
            <a:pPr>
              <a:buFont typeface="Arial" panose="020B0604020202020204" pitchFamily="34" charset="0"/>
              <a:buChar char="•"/>
            </a:pPr>
            <a:r>
              <a:rPr lang="en-GB" sz="1600" b="0" i="1" dirty="0" smtClean="0"/>
              <a:t>- Referencing of published standards, preferably ISO/IEC standards,</a:t>
            </a:r>
          </a:p>
          <a:p>
            <a:pPr>
              <a:buFont typeface="Arial" panose="020B0604020202020204" pitchFamily="34" charset="0"/>
              <a:buChar char="•"/>
            </a:pPr>
            <a:r>
              <a:rPr lang="en-GB" sz="1600" b="0" i="1" dirty="0" smtClean="0"/>
              <a:t>Incorporation of technical requirements into the standard text.</a:t>
            </a:r>
            <a:r>
              <a:rPr lang="en-US" sz="1600" b="0" i="1" dirty="0" smtClean="0"/>
              <a:t>.</a:t>
            </a:r>
          </a:p>
          <a:p>
            <a:r>
              <a:rPr lang="en-AU" sz="1600" dirty="0" smtClean="0"/>
              <a:t>Proposed IEEE 802 response to </a:t>
            </a:r>
            <a:r>
              <a:rPr lang="en-AU" sz="1600" dirty="0" smtClean="0"/>
              <a:t>CH5 </a:t>
            </a:r>
            <a:r>
              <a:rPr lang="en-AU" sz="1600" dirty="0" smtClean="0"/>
              <a:t>on IEEE </a:t>
            </a:r>
            <a:r>
              <a:rPr lang="en-AU" sz="1600" dirty="0" smtClean="0"/>
              <a:t>802.1AS</a:t>
            </a:r>
            <a:endParaRPr lang="en-AU" sz="1600" dirty="0" smtClean="0"/>
          </a:p>
          <a:p>
            <a:pPr lvl="1"/>
            <a:r>
              <a:rPr lang="en-AU" sz="1400" dirty="0" smtClean="0"/>
              <a:t>There is no reference to RFC 1588 in this standard, so this part of the comment is not relevant.</a:t>
            </a:r>
          </a:p>
          <a:p>
            <a:pPr lvl="1"/>
            <a:r>
              <a:rPr lang="en-AU" sz="1400" dirty="0" smtClean="0"/>
              <a:t>See </a:t>
            </a:r>
            <a:r>
              <a:rPr lang="en-GB" sz="1400" i="1" dirty="0" smtClean="0"/>
              <a:t>Proposed IEEE 802 response to CN2 on IEEE </a:t>
            </a:r>
            <a:r>
              <a:rPr lang="en-GB" sz="1400" i="1" dirty="0" smtClean="0"/>
              <a:t>802.1AS </a:t>
            </a:r>
            <a:r>
              <a:rPr lang="en-GB" sz="1400" dirty="0" smtClean="0"/>
              <a:t>in slide 6.</a:t>
            </a:r>
            <a:endParaRPr lang="en-AU" sz="1400"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CH6 </a:t>
            </a:r>
            <a:r>
              <a:rPr lang="en-AU" dirty="0" smtClean="0"/>
              <a:t>on IEEE </a:t>
            </a:r>
            <a:r>
              <a:rPr lang="en-AU" dirty="0" smtClean="0"/>
              <a:t>802.1AS</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a:t>
            </a:r>
            <a:r>
              <a:rPr lang="en-AU" dirty="0" smtClean="0"/>
              <a:t>CH6 </a:t>
            </a:r>
            <a:r>
              <a:rPr lang="en-AU" dirty="0" smtClean="0"/>
              <a:t>on IEEE </a:t>
            </a:r>
            <a:r>
              <a:rPr lang="en-AU" dirty="0" smtClean="0"/>
              <a:t>802.1AS</a:t>
            </a:r>
          </a:p>
          <a:p>
            <a:pPr marL="342900" lvl="1" indent="-342900">
              <a:buFont typeface="Arial" panose="020B0604020202020204" pitchFamily="34" charset="0"/>
              <a:buChar char="•"/>
            </a:pPr>
            <a:r>
              <a:rPr lang="en-GB" sz="1600" i="1" dirty="0" smtClean="0"/>
              <a:t>IEEE Std </a:t>
            </a:r>
            <a:r>
              <a:rPr lang="en-GB" sz="1600" i="1" dirty="0" smtClean="0"/>
              <a:t>802.11 </a:t>
            </a:r>
            <a:r>
              <a:rPr lang="en-GB" sz="1600" i="1" dirty="0" smtClean="0"/>
              <a:t>has been submitted for publication as ISO/IEC/IEEE </a:t>
            </a:r>
            <a:r>
              <a:rPr lang="en-GB" sz="1600" i="1" dirty="0" smtClean="0"/>
              <a:t>8802-11.</a:t>
            </a:r>
          </a:p>
          <a:p>
            <a:r>
              <a:rPr lang="en-AU" dirty="0" smtClean="0"/>
              <a:t>Switzerland proposed change </a:t>
            </a:r>
            <a:r>
              <a:rPr lang="en-AU" dirty="0" smtClean="0"/>
              <a:t>CH6 </a:t>
            </a:r>
            <a:r>
              <a:rPr lang="en-AU" dirty="0" smtClean="0"/>
              <a:t>on IEEE </a:t>
            </a:r>
            <a:r>
              <a:rPr lang="en-AU" dirty="0" smtClean="0"/>
              <a:t>802.1AS </a:t>
            </a:r>
            <a:endParaRPr lang="en-AU" dirty="0" smtClean="0"/>
          </a:p>
          <a:p>
            <a:pPr>
              <a:buFont typeface="Arial" panose="020B0604020202020204" pitchFamily="34" charset="0"/>
              <a:buChar char="•"/>
            </a:pPr>
            <a:r>
              <a:rPr lang="en-US" b="0" i="1" dirty="0" smtClean="0"/>
              <a:t>Reference </a:t>
            </a:r>
            <a:r>
              <a:rPr lang="en-US" b="0" i="1" dirty="0" smtClean="0"/>
              <a:t>the international standard.</a:t>
            </a:r>
          </a:p>
          <a:p>
            <a:r>
              <a:rPr lang="en-AU" dirty="0" smtClean="0"/>
              <a:t>Proposed IEEE 802 response to </a:t>
            </a:r>
            <a:r>
              <a:rPr lang="en-AU" dirty="0" smtClean="0"/>
              <a:t>CH6 </a:t>
            </a:r>
            <a:r>
              <a:rPr lang="en-AU" dirty="0" smtClean="0"/>
              <a:t>on IEEE </a:t>
            </a:r>
            <a:r>
              <a:rPr lang="en-AU" dirty="0" smtClean="0"/>
              <a:t>802.1AS</a:t>
            </a:r>
            <a:endParaRPr lang="en-AU" dirty="0" smtClean="0"/>
          </a:p>
          <a:p>
            <a:pPr lvl="1"/>
            <a:r>
              <a:rPr lang="en-AU" sz="1600" dirty="0" smtClean="0"/>
              <a:t>This comment will be submitted to the IEEE 802.1 maintenance process and considered by the IEEE 802.1 Maintenance Task Group for potential inclusion in a future revision or corrigendum to the standard</a:t>
            </a:r>
            <a:r>
              <a:rPr lang="en-AU" sz="1600" dirty="0" smtClean="0"/>
              <a:t>.</a:t>
            </a:r>
            <a:endParaRPr lang="en-AU" sz="1600"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xmlns="" val="3982416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CH7 </a:t>
            </a:r>
            <a:r>
              <a:rPr lang="en-AU" dirty="0" smtClean="0"/>
              <a:t>on IEEE </a:t>
            </a:r>
            <a:r>
              <a:rPr lang="en-AU" dirty="0" smtClean="0"/>
              <a:t>802.1AS</a:t>
            </a:r>
            <a:endParaRPr lang="en-AU" dirty="0"/>
          </a:p>
        </p:txBody>
      </p:sp>
      <p:sp>
        <p:nvSpPr>
          <p:cNvPr id="3" name="Content Placeholder 2"/>
          <p:cNvSpPr>
            <a:spLocks noGrp="1"/>
          </p:cNvSpPr>
          <p:nvPr>
            <p:ph idx="1"/>
          </p:nvPr>
        </p:nvSpPr>
        <p:spPr>
          <a:xfrm>
            <a:off x="685800" y="1524000"/>
            <a:ext cx="7772400" cy="4572000"/>
          </a:xfrm>
        </p:spPr>
        <p:txBody>
          <a:bodyPr/>
          <a:lstStyle/>
          <a:p>
            <a:r>
              <a:rPr lang="en-AU" dirty="0" smtClean="0"/>
              <a:t>Switzerland comment </a:t>
            </a:r>
            <a:r>
              <a:rPr lang="en-AU" dirty="0" smtClean="0"/>
              <a:t>CH7 </a:t>
            </a:r>
            <a:r>
              <a:rPr lang="en-AU" dirty="0" smtClean="0"/>
              <a:t>on IEEE </a:t>
            </a:r>
            <a:r>
              <a:rPr lang="en-AU" dirty="0" smtClean="0"/>
              <a:t>802.1AS</a:t>
            </a:r>
            <a:endParaRPr lang="en-AU" dirty="0" smtClean="0"/>
          </a:p>
          <a:p>
            <a:pPr lvl="1"/>
            <a:r>
              <a:rPr lang="en-AU" i="1" dirty="0" smtClean="0"/>
              <a:t>The </a:t>
            </a:r>
            <a:r>
              <a:rPr lang="en-AU" i="1" dirty="0"/>
              <a:t>phrasing of </a:t>
            </a:r>
            <a:r>
              <a:rPr lang="en-AU" i="1" dirty="0" smtClean="0"/>
              <a:t>some of the definitions </a:t>
            </a:r>
            <a:r>
              <a:rPr lang="en-AU" i="1" dirty="0"/>
              <a:t>does not conform to </a:t>
            </a:r>
            <a:r>
              <a:rPr lang="en-AU" i="1" dirty="0" smtClean="0"/>
              <a:t>the ISO/IEC </a:t>
            </a:r>
            <a:r>
              <a:rPr lang="en-AU" i="1" dirty="0"/>
              <a:t>Directives, Part 2</a:t>
            </a:r>
            <a:endParaRPr lang="en-AU" i="1" dirty="0" smtClean="0"/>
          </a:p>
          <a:p>
            <a:r>
              <a:rPr lang="en-AU" dirty="0" smtClean="0"/>
              <a:t>Switzerland proposed change </a:t>
            </a:r>
            <a:r>
              <a:rPr lang="en-AU" dirty="0" smtClean="0"/>
              <a:t>CH7 </a:t>
            </a:r>
            <a:r>
              <a:rPr lang="en-AU" dirty="0" smtClean="0"/>
              <a:t>on IEEE </a:t>
            </a:r>
            <a:r>
              <a:rPr lang="en-AU" dirty="0" smtClean="0"/>
              <a:t>802.1AS</a:t>
            </a:r>
            <a:endParaRPr lang="en-AU" dirty="0" smtClean="0"/>
          </a:p>
          <a:p>
            <a:pPr lvl="1"/>
            <a:r>
              <a:rPr lang="en-GB" i="1" dirty="0" smtClean="0"/>
              <a:t>Discard articles (“a”, “the”) at the beginning of the definition. Avoid two or more sentences. Discard Notes</a:t>
            </a:r>
            <a:r>
              <a:rPr lang="en-GB" i="1" dirty="0" smtClean="0"/>
              <a:t>.</a:t>
            </a:r>
            <a:endParaRPr lang="en-AU" i="1" dirty="0" smtClean="0"/>
          </a:p>
          <a:p>
            <a:r>
              <a:rPr lang="en-AU" dirty="0" smtClean="0"/>
              <a:t>Proposed IEEE 802 response to </a:t>
            </a:r>
            <a:r>
              <a:rPr lang="en-AU" dirty="0" smtClean="0"/>
              <a:t>CH7 </a:t>
            </a:r>
            <a:r>
              <a:rPr lang="en-AU" dirty="0" smtClean="0"/>
              <a:t>on IEEE </a:t>
            </a:r>
            <a:r>
              <a:rPr lang="en-AU" dirty="0" smtClean="0"/>
              <a:t>802.1AS</a:t>
            </a:r>
            <a:endParaRPr lang="en-AU" dirty="0" smtClean="0"/>
          </a:p>
          <a:p>
            <a:pPr lvl="1"/>
            <a:r>
              <a:rPr lang="en-US" dirty="0"/>
              <a:t>IEEE </a:t>
            </a:r>
            <a:r>
              <a:rPr lang="en-US" dirty="0" smtClean="0"/>
              <a:t>802.1AS </a:t>
            </a:r>
            <a:r>
              <a:rPr lang="en-US"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US" dirty="0" smtClean="0"/>
              <a:t>6N15606 </a:t>
            </a:r>
            <a:r>
              <a:rPr lang="en-US" dirty="0"/>
              <a:t>will apply.</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xmlns="" val="2768573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a:t>
            </a:r>
            <a:r>
              <a:rPr lang="en-AU" dirty="0" smtClean="0"/>
              <a:t>802.1AS </a:t>
            </a:r>
            <a:r>
              <a:rPr lang="en-AU" dirty="0" smtClean="0"/>
              <a:t>during FDIS ballot</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a:t>
            </a:r>
            <a:r>
              <a:rPr lang="en-AU" dirty="0" smtClean="0"/>
              <a:t>results </a:t>
            </a:r>
            <a:r>
              <a:rPr lang="en-AU" dirty="0"/>
              <a:t>on IEEE </a:t>
            </a:r>
            <a:r>
              <a:rPr lang="en-AU" dirty="0" smtClean="0"/>
              <a:t>802.1AS </a:t>
            </a:r>
            <a:r>
              <a:rPr lang="en-AU" dirty="0"/>
              <a:t>in </a:t>
            </a:r>
            <a:r>
              <a:rPr lang="en-AU" dirty="0" smtClean="0"/>
              <a:t>N15831</a:t>
            </a:r>
            <a:endParaRPr lang="en-AU" dirty="0"/>
          </a:p>
          <a:p>
            <a:pPr lvl="2"/>
            <a:r>
              <a:rPr lang="en-AU" dirty="0" smtClean="0"/>
              <a:t>It passed </a:t>
            </a:r>
            <a:r>
              <a:rPr lang="en-AU" dirty="0" smtClean="0"/>
              <a:t>16/1/16 </a:t>
            </a:r>
            <a:r>
              <a:rPr lang="en-AU" dirty="0"/>
              <a:t>(</a:t>
            </a:r>
            <a:r>
              <a:rPr lang="en-AU" dirty="0" smtClean="0"/>
              <a:t>China NB </a:t>
            </a:r>
            <a:r>
              <a:rPr lang="en-AU" dirty="0" smtClean="0"/>
              <a:t>voted </a:t>
            </a:r>
            <a:r>
              <a:rPr lang="en-AU" dirty="0"/>
              <a:t>negative)</a:t>
            </a:r>
          </a:p>
          <a:p>
            <a:pPr lvl="2"/>
            <a:r>
              <a:rPr lang="en-AU" dirty="0"/>
              <a:t>Comments were received </a:t>
            </a:r>
            <a:r>
              <a:rPr lang="en-AU" dirty="0" smtClean="0"/>
              <a:t>from China NB </a:t>
            </a:r>
            <a:r>
              <a:rPr lang="en-AU" dirty="0"/>
              <a:t>and </a:t>
            </a:r>
            <a:r>
              <a:rPr lang="en-AU" dirty="0" smtClean="0"/>
              <a:t>Switzerland NB</a:t>
            </a:r>
          </a:p>
          <a:p>
            <a:pPr lvl="1"/>
            <a:r>
              <a:rPr lang="en-AU" dirty="0" smtClean="0"/>
              <a:t>The FDIS comments have been processed </a:t>
            </a:r>
            <a:r>
              <a:rPr lang="en-AU" dirty="0"/>
              <a:t>in a timely manner </a:t>
            </a:r>
            <a:r>
              <a:rPr lang="en-AU" dirty="0" smtClean="0"/>
              <a:t>using </a:t>
            </a:r>
            <a:r>
              <a:rPr lang="en-AU" dirty="0"/>
              <a:t>the mechanisms defined and agreed in </a:t>
            </a:r>
            <a:r>
              <a:rPr lang="en-AU" dirty="0" smtClean="0"/>
              <a:t>6N15606</a:t>
            </a:r>
          </a:p>
          <a:p>
            <a:pPr lvl="1"/>
            <a:r>
              <a:rPr lang="en-AU" dirty="0" smtClean="0"/>
              <a:t>This presentation provides the proposed responses from IEEE 802 to all comments by China NB and the Switzerland NB in the FDIS ballot </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xmlns="" val="159370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smtClean="0"/>
              <a:t>CN1 </a:t>
            </a:r>
            <a:r>
              <a:rPr lang="en-AU" dirty="0"/>
              <a:t>on </a:t>
            </a:r>
            <a:r>
              <a:rPr lang="en-AU" dirty="0" smtClean="0"/>
              <a:t>IEEE </a:t>
            </a:r>
            <a:r>
              <a:rPr lang="en-AU" dirty="0" smtClean="0"/>
              <a:t>802.1AS</a:t>
            </a:r>
            <a:endParaRPr lang="en-AU" dirty="0"/>
          </a:p>
        </p:txBody>
      </p:sp>
      <p:sp>
        <p:nvSpPr>
          <p:cNvPr id="3" name="Content Placeholder 2"/>
          <p:cNvSpPr>
            <a:spLocks noGrp="1"/>
          </p:cNvSpPr>
          <p:nvPr>
            <p:ph idx="1"/>
          </p:nvPr>
        </p:nvSpPr>
        <p:spPr/>
        <p:txBody>
          <a:bodyPr/>
          <a:lstStyle/>
          <a:p>
            <a:r>
              <a:rPr lang="en-AU" dirty="0" smtClean="0"/>
              <a:t>China NB comment </a:t>
            </a:r>
            <a:r>
              <a:rPr lang="en-AU" dirty="0" smtClean="0"/>
              <a:t>CN1 </a:t>
            </a:r>
            <a:r>
              <a:rPr lang="en-AU" dirty="0" smtClean="0"/>
              <a:t>on IEEE </a:t>
            </a:r>
            <a:r>
              <a:rPr lang="en-AU" dirty="0" smtClean="0"/>
              <a:t>802.1AS</a:t>
            </a:r>
            <a:endParaRPr lang="en-AU" dirty="0" smtClean="0"/>
          </a:p>
          <a:p>
            <a:pPr lvl="1"/>
            <a:r>
              <a:rPr lang="en-GB" i="1" dirty="0" smtClean="0"/>
              <a:t>Since the procedural and technical concerns China NB proposed in 6N15626 still haven’t been reasonably disposed in this FDIS text, and referencing issues mentioned below exist in this text, so China NB has to vote against on this FDIS ballot. If these issues could not be disposed reasonably and this proposal would have been passing the FDIS ballot, it is regretful for China to be obliged to lose the responsibility and obligation of complying with and adopting the standard. Furthermore, China NB wishes to state for the record.</a:t>
            </a: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xmlns="" val="194887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smtClean="0"/>
              <a:t>CN1 </a:t>
            </a:r>
            <a:r>
              <a:rPr lang="en-AU" dirty="0"/>
              <a:t>on </a:t>
            </a:r>
            <a:r>
              <a:rPr lang="en-AU" dirty="0" smtClean="0"/>
              <a:t>IEEE </a:t>
            </a:r>
            <a:r>
              <a:rPr lang="en-AU" dirty="0" smtClean="0"/>
              <a:t>802.1AS </a:t>
            </a:r>
            <a:r>
              <a:rPr lang="en-AU" dirty="0" smtClean="0"/>
              <a:t>(continued)</a:t>
            </a:r>
            <a:endParaRPr lang="en-AU" dirty="0"/>
          </a:p>
        </p:txBody>
      </p:sp>
      <p:sp>
        <p:nvSpPr>
          <p:cNvPr id="3" name="Content Placeholder 2"/>
          <p:cNvSpPr>
            <a:spLocks noGrp="1"/>
          </p:cNvSpPr>
          <p:nvPr>
            <p:ph idx="1"/>
          </p:nvPr>
        </p:nvSpPr>
        <p:spPr/>
        <p:txBody>
          <a:bodyPr/>
          <a:lstStyle/>
          <a:p>
            <a:r>
              <a:rPr lang="en-AU" dirty="0" smtClean="0"/>
              <a:t>Proposed IEEE 802 response to </a:t>
            </a:r>
            <a:r>
              <a:rPr lang="en-AU" dirty="0" smtClean="0"/>
              <a:t>CN1 </a:t>
            </a:r>
            <a:r>
              <a:rPr lang="en-AU" dirty="0" smtClean="0"/>
              <a:t>on IEEE </a:t>
            </a:r>
            <a:r>
              <a:rPr lang="en-AU" dirty="0" smtClean="0"/>
              <a:t>802.1AS</a:t>
            </a:r>
            <a:endParaRPr lang="en-AU" dirty="0" smtClean="0"/>
          </a:p>
          <a:p>
            <a:pPr lvl="1"/>
            <a:r>
              <a:rPr lang="en-AU" dirty="0" smtClean="0"/>
              <a:t>IEEE </a:t>
            </a:r>
            <a:r>
              <a:rPr lang="en-AU" dirty="0" smtClean="0"/>
              <a:t>802 thanks </a:t>
            </a:r>
            <a:r>
              <a:rPr lang="en-AU" dirty="0"/>
              <a:t>the China NB for its carefully considered comments on the </a:t>
            </a:r>
            <a:r>
              <a:rPr lang="en-AU" dirty="0" smtClean="0"/>
              <a:t>802.1AS </a:t>
            </a:r>
            <a:r>
              <a:rPr lang="en-AU" dirty="0"/>
              <a:t>FDIS ballot</a:t>
            </a:r>
          </a:p>
          <a:p>
            <a:pPr lvl="1"/>
            <a:r>
              <a:rPr lang="en-AU" dirty="0"/>
              <a:t>We note that </a:t>
            </a:r>
            <a:r>
              <a:rPr lang="en-AU" dirty="0" smtClean="0"/>
              <a:t>IEEE </a:t>
            </a:r>
            <a:r>
              <a:rPr lang="en-AU" dirty="0"/>
              <a:t>802 responded </a:t>
            </a:r>
            <a:r>
              <a:rPr lang="en-AU" dirty="0" smtClean="0"/>
              <a:t>in 6N15659 to all comments submitted by </a:t>
            </a:r>
            <a:r>
              <a:rPr lang="en-AU" dirty="0"/>
              <a:t>the </a:t>
            </a:r>
            <a:r>
              <a:rPr lang="en-AU" dirty="0" smtClean="0"/>
              <a:t>China NB. </a:t>
            </a:r>
          </a:p>
          <a:p>
            <a:pPr lvl="1"/>
            <a:r>
              <a:rPr lang="en-AU" dirty="0" smtClean="0"/>
              <a:t>Per the agreement in 6N15606, China </a:t>
            </a:r>
            <a:r>
              <a:rPr lang="en-AU" dirty="0"/>
              <a:t>NB representatives are invited to participate in </a:t>
            </a:r>
            <a:r>
              <a:rPr lang="en-AU" dirty="0" smtClean="0"/>
              <a:t>the IEEE 802 </a:t>
            </a:r>
            <a:r>
              <a:rPr lang="en-AU" dirty="0"/>
              <a:t>comment resolution process. </a:t>
            </a:r>
          </a:p>
          <a:p>
            <a:pPr lvl="1"/>
            <a:r>
              <a:rPr lang="en-AU" dirty="0" smtClean="0"/>
              <a:t>IEEE </a:t>
            </a:r>
            <a:r>
              <a:rPr lang="en-AU" dirty="0"/>
              <a:t>802 is unable to respond to the China NB comment that they are “obliged to lose the responsibility and obligation of complying with and adopting the standard” because </a:t>
            </a:r>
            <a:r>
              <a:rPr lang="en-AU" dirty="0" smtClean="0"/>
              <a:t>IEEE </a:t>
            </a:r>
            <a:r>
              <a:rPr lang="en-AU" dirty="0"/>
              <a:t>802 is not party to any treaty or other obligations of China.</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xmlns="" val="2042026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smtClean="0"/>
              <a:t>CN2 </a:t>
            </a:r>
            <a:r>
              <a:rPr lang="en-AU" dirty="0"/>
              <a:t>on </a:t>
            </a:r>
            <a:r>
              <a:rPr lang="en-AU" dirty="0" smtClean="0"/>
              <a:t>IEEE </a:t>
            </a:r>
            <a:r>
              <a:rPr lang="en-AU" dirty="0" smtClean="0"/>
              <a:t>802.1AS</a:t>
            </a:r>
            <a:endParaRPr lang="en-AU" dirty="0"/>
          </a:p>
        </p:txBody>
      </p:sp>
      <p:sp>
        <p:nvSpPr>
          <p:cNvPr id="3" name="Content Placeholder 2"/>
          <p:cNvSpPr>
            <a:spLocks noGrp="1"/>
          </p:cNvSpPr>
          <p:nvPr>
            <p:ph idx="1"/>
          </p:nvPr>
        </p:nvSpPr>
        <p:spPr/>
        <p:txBody>
          <a:bodyPr/>
          <a:lstStyle/>
          <a:p>
            <a:r>
              <a:rPr lang="en-AU" dirty="0" smtClean="0"/>
              <a:t>China NB comment </a:t>
            </a:r>
            <a:r>
              <a:rPr lang="en-AU" dirty="0" smtClean="0"/>
              <a:t>CN2 </a:t>
            </a:r>
            <a:r>
              <a:rPr lang="en-AU" dirty="0" smtClean="0"/>
              <a:t>on IEEE </a:t>
            </a:r>
            <a:r>
              <a:rPr lang="en-AU" dirty="0" smtClean="0"/>
              <a:t>802.1AS</a:t>
            </a:r>
            <a:endParaRPr lang="en-AU" dirty="0" smtClean="0"/>
          </a:p>
          <a:p>
            <a:pPr lvl="1"/>
            <a:r>
              <a:rPr lang="en-GB" i="1" dirty="0" smtClean="0"/>
              <a:t>The referenced RFC 3410 are informational standards, it is unqualified for normative references in ISO </a:t>
            </a:r>
            <a:r>
              <a:rPr lang="en-GB" i="1" dirty="0" smtClean="0"/>
              <a:t>standards</a:t>
            </a:r>
            <a:r>
              <a:rPr lang="en-AU" i="1" dirty="0" smtClean="0"/>
              <a:t>.</a:t>
            </a:r>
          </a:p>
          <a:p>
            <a:pPr lvl="1">
              <a:buNone/>
            </a:pPr>
            <a:r>
              <a:rPr lang="en-AU" b="1" dirty="0" smtClean="0"/>
              <a:t>China </a:t>
            </a:r>
            <a:r>
              <a:rPr lang="en-AU" b="1" dirty="0" smtClean="0"/>
              <a:t>NB proposed </a:t>
            </a:r>
            <a:r>
              <a:rPr lang="en-AU" b="1" dirty="0"/>
              <a:t>change </a:t>
            </a:r>
            <a:r>
              <a:rPr lang="en-AU" b="1" dirty="0" smtClean="0"/>
              <a:t>CN2 </a:t>
            </a:r>
            <a:r>
              <a:rPr lang="en-AU" b="1" dirty="0" smtClean="0"/>
              <a:t>on IEEE </a:t>
            </a:r>
            <a:r>
              <a:rPr lang="en-AU" b="1" dirty="0" smtClean="0"/>
              <a:t>802.1AS</a:t>
            </a:r>
            <a:endParaRPr lang="en-AU" b="1" dirty="0" smtClean="0"/>
          </a:p>
          <a:p>
            <a:pPr lvl="1"/>
            <a:r>
              <a:rPr lang="en-US" i="1" dirty="0"/>
              <a:t>Delete the referenced RFC and related </a:t>
            </a:r>
            <a:r>
              <a:rPr lang="en-US" i="1" dirty="0" smtClean="0"/>
              <a:t>technology from </a:t>
            </a:r>
            <a:r>
              <a:rPr lang="en-US" i="1" dirty="0"/>
              <a:t>the document.</a:t>
            </a:r>
            <a:endParaRPr lang="en-AU"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xmlns="" val="346254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a:t>
            </a:r>
            <a:r>
              <a:rPr lang="en-AU" dirty="0" smtClean="0"/>
              <a:t>CN2 </a:t>
            </a:r>
            <a:r>
              <a:rPr lang="en-AU" dirty="0"/>
              <a:t>on </a:t>
            </a:r>
            <a:r>
              <a:rPr lang="en-AU" dirty="0" smtClean="0"/>
              <a:t>IEEE </a:t>
            </a:r>
            <a:r>
              <a:rPr lang="en-AU" dirty="0" smtClean="0"/>
              <a:t>802.1AS </a:t>
            </a:r>
            <a:r>
              <a:rPr lang="en-AU" dirty="0" smtClean="0"/>
              <a:t>(continued)</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smtClean="0"/>
              <a:t>Proposed </a:t>
            </a:r>
            <a:r>
              <a:rPr lang="en-AU" dirty="0"/>
              <a:t>IEEE 802 </a:t>
            </a:r>
            <a:r>
              <a:rPr lang="en-AU" dirty="0" smtClean="0"/>
              <a:t>response to </a:t>
            </a:r>
            <a:r>
              <a:rPr lang="en-AU" dirty="0" smtClean="0"/>
              <a:t>CN2 </a:t>
            </a:r>
            <a:r>
              <a:rPr lang="en-AU" dirty="0" smtClean="0"/>
              <a:t>on IEEE </a:t>
            </a:r>
            <a:r>
              <a:rPr lang="en-AU" dirty="0" smtClean="0"/>
              <a:t>802.1AS</a:t>
            </a:r>
            <a:endParaRPr lang="en-AU" dirty="0" smtClean="0"/>
          </a:p>
          <a:p>
            <a:pPr lvl="1"/>
            <a:r>
              <a:rPr lang="en-US" sz="1600" dirty="0" smtClean="0"/>
              <a:t>As </a:t>
            </a:r>
            <a:r>
              <a:rPr lang="en-US" sz="1600" dirty="0"/>
              <a:t>part of the normal maintenance process for IEEE </a:t>
            </a:r>
            <a:r>
              <a:rPr lang="en-US" sz="1600" dirty="0" smtClean="0"/>
              <a:t>802.1AS, </a:t>
            </a:r>
            <a:r>
              <a:rPr lang="en-US" sz="1600" dirty="0"/>
              <a:t>the IEEE 802.1 WG will review </a:t>
            </a:r>
            <a:r>
              <a:rPr lang="en-US" sz="1600" dirty="0" smtClean="0"/>
              <a:t>the references </a:t>
            </a:r>
            <a:r>
              <a:rPr lang="en-US" sz="1600" dirty="0"/>
              <a:t>to ensure that only required references are included, RFC references are up to date, and normative RFC references have an appropriate status.</a:t>
            </a:r>
          </a:p>
          <a:p>
            <a:pPr lvl="1"/>
            <a:r>
              <a:rPr lang="en-US" sz="1600" dirty="0" smtClean="0"/>
              <a:t>According </a:t>
            </a:r>
            <a:r>
              <a:rPr lang="en-US" sz="1600" dirty="0"/>
              <a:t>to IETF RFC 2026, “Specifications that have been prepared outside of the Internet community and are not incorporated into the Internet Standards Process by any of the provisions of section 10 may be published as Informational RFCs, with the permission of the owner and the concurrence of the RFC Editor. An "Informational" specification is published for the general information of the Internet community.”</a:t>
            </a:r>
          </a:p>
          <a:p>
            <a:pPr lvl="1"/>
            <a:r>
              <a:rPr lang="en-US" sz="1600" dirty="0"/>
              <a:t>It is appropriate to reference these published specifications in IEEE Standards.</a:t>
            </a:r>
          </a:p>
          <a:p>
            <a:pPr lvl="1"/>
            <a:r>
              <a:rPr lang="en-US" sz="1600" dirty="0" smtClean="0"/>
              <a:t>Additionally</a:t>
            </a:r>
            <a:r>
              <a:rPr lang="en-US" sz="1600" dirty="0"/>
              <a:t>, </a:t>
            </a:r>
            <a:r>
              <a:rPr lang="en-US" sz="1600" dirty="0" smtClean="0"/>
              <a:t>the </a:t>
            </a:r>
            <a:r>
              <a:rPr lang="en-US" sz="1600" dirty="0"/>
              <a:t>IETF has defined a </a:t>
            </a:r>
            <a:r>
              <a:rPr lang="en-US" sz="1600" dirty="0" err="1"/>
              <a:t>DownRef</a:t>
            </a:r>
            <a:r>
              <a:rPr lang="en-US" sz="1600" dirty="0"/>
              <a:t> Registry, </a:t>
            </a:r>
            <a:r>
              <a:rPr lang="en-US" sz="1600" dirty="0" smtClean="0">
                <a:hlinkClick r:id="rId2"/>
              </a:rPr>
              <a:t>RFC 3967 (BCP 97)</a:t>
            </a:r>
            <a:r>
              <a:rPr lang="en-US" sz="1600" dirty="0" smtClean="0"/>
              <a:t>, "</a:t>
            </a:r>
            <a:r>
              <a:rPr lang="en-US" sz="1600" i="1" dirty="0"/>
              <a:t>Clarifying when Standards Track Documents may Refer Normatively to Documents at a Lower Level</a:t>
            </a:r>
            <a:r>
              <a:rPr lang="en-US" sz="1600" dirty="0"/>
              <a:t>". Documents added to the Registry are considered Normative by the IETF, and thus are considered as standards by the IETF</a:t>
            </a:r>
            <a:r>
              <a:rPr lang="en-US" sz="1600" dirty="0" smtClean="0"/>
              <a:t>.</a:t>
            </a:r>
            <a:endParaRPr lang="en-US" sz="1600"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xmlns="" val="364589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CH1 </a:t>
            </a:r>
            <a:r>
              <a:rPr lang="en-AU" dirty="0"/>
              <a:t>on </a:t>
            </a:r>
            <a:r>
              <a:rPr lang="en-AU" dirty="0" smtClean="0"/>
              <a:t>IEEE </a:t>
            </a:r>
            <a:r>
              <a:rPr lang="en-AU" dirty="0" smtClean="0"/>
              <a:t>802.1AS</a:t>
            </a:r>
            <a:endParaRPr lang="en-AU" dirty="0"/>
          </a:p>
        </p:txBody>
      </p:sp>
      <p:sp>
        <p:nvSpPr>
          <p:cNvPr id="3" name="Content Placeholder 2"/>
          <p:cNvSpPr>
            <a:spLocks noGrp="1"/>
          </p:cNvSpPr>
          <p:nvPr>
            <p:ph idx="1"/>
          </p:nvPr>
        </p:nvSpPr>
        <p:spPr>
          <a:xfrm>
            <a:off x="685800" y="1295400"/>
            <a:ext cx="7772400" cy="4572000"/>
          </a:xfrm>
        </p:spPr>
        <p:txBody>
          <a:bodyPr/>
          <a:lstStyle/>
          <a:p>
            <a:r>
              <a:rPr lang="en-AU" dirty="0"/>
              <a:t>Switzerland </a:t>
            </a:r>
            <a:r>
              <a:rPr lang="en-AU" dirty="0" smtClean="0"/>
              <a:t>comment </a:t>
            </a:r>
            <a:r>
              <a:rPr lang="en-AU" dirty="0" smtClean="0"/>
              <a:t>CH1 </a:t>
            </a:r>
            <a:r>
              <a:rPr lang="en-AU" dirty="0" smtClean="0"/>
              <a:t>on IEEE </a:t>
            </a:r>
            <a:r>
              <a:rPr lang="en-AU" dirty="0" smtClean="0"/>
              <a:t>802.1AS</a:t>
            </a:r>
            <a:endParaRPr lang="en-AU" dirty="0" smtClean="0"/>
          </a:p>
          <a:p>
            <a:pPr>
              <a:buFont typeface="Arial" panose="020B0604020202020204" pitchFamily="34" charset="0"/>
              <a:buChar char="•"/>
            </a:pPr>
            <a:r>
              <a:rPr lang="en-GB" sz="1600" b="0" i="1" dirty="0" smtClean="0"/>
              <a:t>In a conventional DIS or DIS fast-track ballot, the subsequent comments would be issued with a DISAPPROVE vote, which would be turned into APPROVAL if the comments were satisfactorily resolved.</a:t>
            </a:r>
          </a:p>
          <a:p>
            <a:pPr>
              <a:buFont typeface="Arial" panose="020B0604020202020204" pitchFamily="34" charset="0"/>
              <a:buChar char="•"/>
            </a:pPr>
            <a:r>
              <a:rPr lang="en-GB" sz="1600" b="0" i="1" dirty="0" smtClean="0"/>
              <a:t>The FDIS fast-track however postpones, by 2.7 of the ISO/IEC Directives, Part 1, such resolution to the next review of the standard. Furthermore, affirmative votes to an FDIS cannot be made conditional on the resolution of any comments.</a:t>
            </a:r>
          </a:p>
          <a:p>
            <a:pPr>
              <a:buFont typeface="Arial" panose="020B0604020202020204" pitchFamily="34" charset="0"/>
              <a:buChar char="•"/>
            </a:pPr>
            <a:r>
              <a:rPr lang="en-GB" sz="1600" b="0" i="1" dirty="0" smtClean="0"/>
              <a:t>However, we wish ISO/IEC to endorse this standard and to subjugate it under its maintenance procedures as set forth in F.2.4 of the ISO/IEC Directives, Part 1, and Sc6 Graz Resolution 6.1.10.</a:t>
            </a:r>
          </a:p>
          <a:p>
            <a:pPr>
              <a:buFont typeface="Arial" panose="020B0604020202020204" pitchFamily="34" charset="0"/>
              <a:buChar char="•"/>
            </a:pPr>
            <a:r>
              <a:rPr lang="en-GB" sz="1600" b="0" i="1" dirty="0" smtClean="0"/>
              <a:t>Therefore our vote is APPROVE, unconditionally. Our comments are submitted under the late option of 6N15606 to be processed by the IEEE 802.1 WG as soon as possible, i.e. either during comment resolution on any subsequent draft or during normal maintenance</a:t>
            </a:r>
            <a:r>
              <a:rPr lang="en-GB" sz="1600" b="0" i="1" dirty="0" smtClean="0"/>
              <a:t>.</a:t>
            </a:r>
          </a:p>
          <a:p>
            <a:endParaRPr lang="en-US" sz="1600" b="0" i="1" dirty="0"/>
          </a:p>
          <a:p>
            <a:endParaRPr lang="en-US" sz="1200" b="0"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xmlns="" val="311774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CH1 </a:t>
            </a:r>
            <a:r>
              <a:rPr lang="en-AU" dirty="0"/>
              <a:t>on </a:t>
            </a:r>
            <a:r>
              <a:rPr lang="en-AU" dirty="0" smtClean="0"/>
              <a:t>IEEE </a:t>
            </a:r>
            <a:r>
              <a:rPr lang="en-AU" dirty="0" smtClean="0"/>
              <a:t>802.1AS </a:t>
            </a:r>
            <a:r>
              <a:rPr lang="en-AU" dirty="0" smtClean="0"/>
              <a:t>(continued)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a:t>
            </a:r>
            <a:r>
              <a:rPr lang="en-AU" dirty="0" smtClean="0"/>
              <a:t>CH1 </a:t>
            </a:r>
            <a:r>
              <a:rPr lang="en-AU" dirty="0" smtClean="0"/>
              <a:t>on IEEE </a:t>
            </a:r>
            <a:r>
              <a:rPr lang="en-AU" dirty="0" smtClean="0"/>
              <a:t>802.1AS</a:t>
            </a:r>
            <a:endParaRPr lang="en-AU" dirty="0"/>
          </a:p>
          <a:p>
            <a:pPr lvl="1"/>
            <a:r>
              <a:rPr lang="en-AU" dirty="0"/>
              <a:t>IEEE 802 thanks the Switzerland NB for its carefully considered comments on the IEEE </a:t>
            </a:r>
            <a:r>
              <a:rPr lang="en-AU" dirty="0" smtClean="0"/>
              <a:t>802.AB </a:t>
            </a:r>
            <a:r>
              <a:rPr lang="en-AU" dirty="0"/>
              <a:t>FDIS ballot, and assures the Switzerland NB that its comments will be processed in a timely manner by the IEEE 802.1 WG using the mechanisms defined and agreed in </a:t>
            </a:r>
            <a:r>
              <a:rPr lang="en-AU" dirty="0" smtClean="0"/>
              <a:t>6N15606</a:t>
            </a:r>
            <a:r>
              <a:rPr lang="en-AU" dirty="0"/>
              <a:t>. Swiss NB representatives are invited to participate in the comment resolution process. </a:t>
            </a:r>
            <a:r>
              <a:rPr lang="en-AU" dirty="0" smtClean="0"/>
              <a:t> </a:t>
            </a:r>
          </a:p>
          <a:p>
            <a:pPr lvl="1"/>
            <a:r>
              <a:rPr lang="en-AU" dirty="0" smtClean="0"/>
              <a:t>The </a:t>
            </a:r>
            <a:r>
              <a:rPr lang="en-AU" dirty="0"/>
              <a:t>mechanisms defined and agreed in </a:t>
            </a:r>
            <a:r>
              <a:rPr lang="en-AU" dirty="0" smtClean="0"/>
              <a:t>6N15606 apply.</a:t>
            </a:r>
            <a:r>
              <a:rPr lang="en-AU" dirty="0"/>
              <a:t> </a:t>
            </a:r>
            <a:r>
              <a:rPr lang="en-AU" dirty="0" smtClean="0"/>
              <a:t>Editing </a:t>
            </a:r>
            <a:r>
              <a:rPr lang="en-AU" dirty="0"/>
              <a:t>and maintenance will continue to be the responsibility of IEEE 802 and will conform to the IEEE policies and procedures. </a:t>
            </a:r>
            <a:endParaRPr lang="en-AU" dirty="0">
              <a:solidFill>
                <a:srgbClr val="FFC000"/>
              </a:solidFill>
            </a:endParaRPr>
          </a:p>
          <a:p>
            <a:pPr marL="1588" lvl="1" indent="0">
              <a:buNone/>
            </a:pPr>
            <a:endParaRPr lang="en-AU"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xmlns="" val="409204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a:t>
            </a:r>
            <a:r>
              <a:rPr lang="en-AU" dirty="0" smtClean="0"/>
              <a:t>CH2 </a:t>
            </a:r>
            <a:r>
              <a:rPr lang="en-AU" dirty="0"/>
              <a:t>on </a:t>
            </a:r>
            <a:r>
              <a:rPr lang="en-AU" dirty="0" smtClean="0"/>
              <a:t>IEEE </a:t>
            </a:r>
            <a:r>
              <a:rPr lang="en-AU" dirty="0" smtClean="0"/>
              <a:t>802.1AS</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Switzerland </a:t>
            </a:r>
            <a:r>
              <a:rPr lang="en-AU" dirty="0" smtClean="0"/>
              <a:t>comment </a:t>
            </a:r>
            <a:r>
              <a:rPr lang="en-AU" dirty="0" smtClean="0"/>
              <a:t>CH</a:t>
            </a:r>
            <a:r>
              <a:rPr lang="en-AU" dirty="0" smtClean="0"/>
              <a:t>2 </a:t>
            </a:r>
            <a:r>
              <a:rPr lang="en-AU" dirty="0" smtClean="0"/>
              <a:t>on IEEE </a:t>
            </a:r>
            <a:r>
              <a:rPr lang="en-AU" dirty="0" smtClean="0"/>
              <a:t>802.1AS</a:t>
            </a:r>
            <a:endParaRPr lang="en-AU" dirty="0" smtClean="0"/>
          </a:p>
          <a:p>
            <a:pPr marL="342900" lvl="1" indent="-342900">
              <a:buFont typeface="Arial" panose="020B0604020202020204" pitchFamily="34" charset="0"/>
              <a:buChar char="•"/>
            </a:pPr>
            <a:r>
              <a:rPr lang="en-GB" i="1" dirty="0" smtClean="0"/>
              <a:t>When the ISO/IEC/IEEE 8802-1AB standard has been endorsed by ISO/IEC, then the ISO Directives, Part 2, “Rules for the structure and drafting of International Standards” as well as the JTC 1 Supplement and the relevant JTC 1 Standing Documents must be considered. It is desirable that the next revision of the specification be in line with the applicable requirements.</a:t>
            </a:r>
          </a:p>
          <a:p>
            <a:pPr marL="342900" lvl="1" indent="-342900">
              <a:buFont typeface="Arial" panose="020B0604020202020204" pitchFamily="34" charset="0"/>
              <a:buChar char="•"/>
            </a:pPr>
            <a:r>
              <a:rPr lang="en-GB" i="1" dirty="0" smtClean="0"/>
              <a:t>This is a major aim of our comments. We will be pleased to find resolutions in fruitful collaboration with the IEEE 802.1 </a:t>
            </a:r>
            <a:r>
              <a:rPr lang="en-GB" i="1" dirty="0" smtClean="0"/>
              <a:t>WG</a:t>
            </a:r>
            <a:r>
              <a:rPr lang="en-US" b="0" i="1" dirty="0" smtClean="0"/>
              <a:t>.</a:t>
            </a:r>
          </a:p>
          <a:p>
            <a:endParaRPr lang="en-GB" sz="1600" b="0"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xmlns="" val="311566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1718</Words>
  <Application>Microsoft Office PowerPoint</Application>
  <PresentationFormat>On-screen Show (4:3)</PresentationFormat>
  <Paragraphs>114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IEEE 802 Response to FDIS comments  on IEEE 802.1AS</vt:lpstr>
      <vt:lpstr>This presentation provides responses to comments on IEEE 802.1AS during FDIS ballot</vt:lpstr>
      <vt:lpstr>China NB comment CN1 on IEEE 802.1AS</vt:lpstr>
      <vt:lpstr>China NB comment CN1 on IEEE 802.1AS (continued)</vt:lpstr>
      <vt:lpstr>China NB comment CN2 on IEEE 802.1AS</vt:lpstr>
      <vt:lpstr>China NB comment CN2 on IEEE 802.1AS (continued)</vt:lpstr>
      <vt:lpstr>Switzerland comment CH1 on IEEE 802.1AS</vt:lpstr>
      <vt:lpstr>Switzerland comment CH1 on IEEE 802.1AS (continued)</vt:lpstr>
      <vt:lpstr>Switzerland comment CH2 on IEEE 802.1AS</vt:lpstr>
      <vt:lpstr>Switzerland comment CH2 on IEEE 802.1AS (continued)</vt:lpstr>
      <vt:lpstr>Switzerland comment CH3 on IEEE 802.1AS</vt:lpstr>
      <vt:lpstr>Switzerland comment CH4 on IEEE 802.1AS</vt:lpstr>
      <vt:lpstr>Switzerland comment CH5 on IEEE 802.1AS</vt:lpstr>
      <vt:lpstr>Switzerland comment CH6 on IEEE 802.1AS</vt:lpstr>
      <vt:lpstr>Switzerland comment CH7 on IEEE 802.1AS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2014-03-18T11:42:46Z</dcterms:modified>
</cp:coreProperties>
</file>