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9" r:id="rId4"/>
    <p:sldId id="270" r:id="rId5"/>
    <p:sldId id="272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269" autoAdjust="0"/>
  </p:normalViewPr>
  <p:slideViewPr>
    <p:cSldViewPr>
      <p:cViewPr varScale="1">
        <p:scale>
          <a:sx n="83" d="100"/>
          <a:sy n="83" d="100"/>
        </p:scale>
        <p:origin x="-74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FB7E0-AE03-194B-98B2-B1150A5A7547}" type="datetimeFigureOut">
              <a:rPr lang="en-US" smtClean="0"/>
              <a:t>1/21/14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4744F-E84C-8549-9F50-17EED5AE8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17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D8792-36AC-43B3-AE45-CA8DAA5E42AA}" type="datetimeFigureOut">
              <a:rPr lang="en-US" smtClean="0"/>
              <a:t>1/21/14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8883D-522C-4BE3-BCEB-A3EF2E96A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25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04800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trill-oam-framework/" TargetMode="External"/><Relationship Id="rId4" Type="http://schemas.openxmlformats.org/officeDocument/2006/relationships/hyperlink" Target="https://datatracker.ietf.org/doc/draft-ietf-trill-oam-fm/" TargetMode="External"/><Relationship Id="rId5" Type="http://schemas.openxmlformats.org/officeDocument/2006/relationships/hyperlink" Target="https://datatracker.ietf.org/doc/draft-ietf-trill-oam-mib/" TargetMode="External"/><Relationship Id="rId6" Type="http://schemas.openxmlformats.org/officeDocument/2006/relationships/hyperlink" Target="https://datatracker.ietf.org/doc/draft-ietf-trill-loss-delay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atatracker.ietf.org/doc/rfc690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TRILL OAM use of CFM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  <p:sp>
        <p:nvSpPr>
          <p:cNvPr id="4" name="TextBox 3"/>
          <p:cNvSpPr txBox="1"/>
          <p:nvPr/>
        </p:nvSpPr>
        <p:spPr>
          <a:xfrm>
            <a:off x="1295400" y="5418892"/>
            <a:ext cx="6553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Tissa</a:t>
            </a:r>
            <a:r>
              <a:rPr lang="en-US" sz="2000" dirty="0" smtClean="0"/>
              <a:t> </a:t>
            </a:r>
            <a:r>
              <a:rPr lang="en-US" sz="2000" dirty="0" err="1" smtClean="0"/>
              <a:t>Senevirathne</a:t>
            </a:r>
            <a:r>
              <a:rPr lang="en-US" sz="2000" dirty="0" smtClean="0"/>
              <a:t> (Cisco)</a:t>
            </a:r>
          </a:p>
          <a:p>
            <a:pPr algn="ctr"/>
            <a:r>
              <a:rPr lang="en-US" dirty="0" err="1"/>
              <a:t>tsenevir@cisco.com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new-senevirathne-trill-oam-liaison-0114-v01</a:t>
            </a:r>
            <a:endParaRPr kumimoji="0"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1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85344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83880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500"/>
              </a:spcAft>
            </a:pPr>
            <a:r>
              <a:rPr lang="en-US" dirty="0" smtClean="0"/>
              <a:t>Common OAM architecture and protocol suite between SDOs</a:t>
            </a:r>
          </a:p>
          <a:p>
            <a:pPr lvl="1">
              <a:lnSpc>
                <a:spcPct val="110000"/>
              </a:lnSpc>
              <a:spcAft>
                <a:spcPts val="500"/>
              </a:spcAft>
            </a:pPr>
            <a:r>
              <a:rPr lang="en-US" dirty="0" smtClean="0"/>
              <a:t>Not limited to TRILL, but potential use in other overlay protocols</a:t>
            </a:r>
          </a:p>
          <a:p>
            <a:pPr>
              <a:lnSpc>
                <a:spcPct val="110000"/>
              </a:lnSpc>
              <a:spcAft>
                <a:spcPts val="500"/>
              </a:spcAft>
            </a:pPr>
            <a:r>
              <a:rPr lang="en-US" dirty="0" smtClean="0"/>
              <a:t>Single toolkit for customers</a:t>
            </a:r>
          </a:p>
          <a:p>
            <a:pPr lvl="1">
              <a:lnSpc>
                <a:spcPct val="110000"/>
              </a:lnSpc>
              <a:spcAft>
                <a:spcPts val="500"/>
              </a:spcAft>
            </a:pPr>
            <a:r>
              <a:rPr lang="en-US" dirty="0" smtClean="0"/>
              <a:t>Savings in training</a:t>
            </a:r>
          </a:p>
          <a:p>
            <a:pPr lvl="1">
              <a:lnSpc>
                <a:spcPct val="110000"/>
              </a:lnSpc>
              <a:spcAft>
                <a:spcPts val="500"/>
              </a:spcAft>
            </a:pPr>
            <a:r>
              <a:rPr lang="en-US" dirty="0" smtClean="0"/>
              <a:t>Savings in OPEX (more efficient troubleshooting)</a:t>
            </a:r>
          </a:p>
          <a:p>
            <a:pPr>
              <a:lnSpc>
                <a:spcPct val="110000"/>
              </a:lnSpc>
              <a:spcAft>
                <a:spcPts val="500"/>
              </a:spcAft>
            </a:pPr>
            <a:r>
              <a:rPr lang="en-US" dirty="0" smtClean="0"/>
              <a:t>Increase CFM footprint to areas that it has not been widely used so far</a:t>
            </a:r>
          </a:p>
          <a:p>
            <a:pPr>
              <a:lnSpc>
                <a:spcPct val="110000"/>
              </a:lnSpc>
              <a:spcAft>
                <a:spcPts val="500"/>
              </a:spcAft>
            </a:pPr>
            <a:r>
              <a:rPr lang="en-US" dirty="0" smtClean="0"/>
              <a:t>Reduced R&amp;D time and hence faster time to market</a:t>
            </a:r>
          </a:p>
          <a:p>
            <a:pPr>
              <a:lnSpc>
                <a:spcPct val="110000"/>
              </a:lnSpc>
              <a:spcAft>
                <a:spcPts val="500"/>
              </a:spcAft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5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/>
          <p:nvPr/>
        </p:nvCxnSpPr>
        <p:spPr>
          <a:xfrm flipV="1">
            <a:off x="2322094" y="2590800"/>
            <a:ext cx="0" cy="1828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138989" y="2590800"/>
            <a:ext cx="0" cy="1828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5522330" y="2590800"/>
            <a:ext cx="0" cy="1143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33400" y="1828800"/>
            <a:ext cx="685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438400" y="1828800"/>
            <a:ext cx="685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962400" y="1866900"/>
            <a:ext cx="685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410200" y="1828800"/>
            <a:ext cx="685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162800" y="1828800"/>
            <a:ext cx="685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066800" y="2667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086600" y="26670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12044" y="3405912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410200" y="3396371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241883" y="266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019800" y="267101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034635" y="3977978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810000" y="3970421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219200" y="2747211"/>
            <a:ext cx="5867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3"/>
          </p:cNvCxnSpPr>
          <p:nvPr/>
        </p:nvCxnSpPr>
        <p:spPr>
          <a:xfrm>
            <a:off x="3164444" y="3482112"/>
            <a:ext cx="2436256" cy="23088"/>
          </a:xfrm>
          <a:prstGeom prst="line">
            <a:avLst/>
          </a:prstGeom>
          <a:ln w="2222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6" idx="3"/>
          </p:cNvCxnSpPr>
          <p:nvPr/>
        </p:nvCxnSpPr>
        <p:spPr>
          <a:xfrm flipV="1">
            <a:off x="3187035" y="4046623"/>
            <a:ext cx="614944" cy="755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4584032" y="3994484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5257800" y="3998495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4736432" y="4106778"/>
            <a:ext cx="673768" cy="401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1062789" y="3216905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2225932" y="319414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1253289" y="3270340"/>
            <a:ext cx="954505" cy="1203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997741" y="3162300"/>
            <a:ext cx="1183105" cy="168443"/>
            <a:chOff x="6055895" y="3978442"/>
            <a:chExt cx="1183105" cy="168443"/>
          </a:xfrm>
        </p:grpSpPr>
        <p:sp>
          <p:nvSpPr>
            <p:cNvPr id="37" name="Rounded Rectangle 36"/>
            <p:cNvSpPr/>
            <p:nvPr/>
          </p:nvSpPr>
          <p:spPr>
            <a:xfrm>
              <a:off x="6055895" y="3978442"/>
              <a:ext cx="152400" cy="152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7086600" y="3994485"/>
              <a:ext cx="152400" cy="152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>
              <a:stCxn id="37" idx="3"/>
              <a:endCxn id="38" idx="1"/>
            </p:cNvCxnSpPr>
            <p:nvPr/>
          </p:nvCxnSpPr>
          <p:spPr>
            <a:xfrm>
              <a:off x="6208295" y="4054642"/>
              <a:ext cx="878305" cy="16043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>
          <a:xfrm>
            <a:off x="685800" y="2590800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143000" y="4419600"/>
            <a:ext cx="117909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322094" y="2590800"/>
            <a:ext cx="80210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088244" y="2590800"/>
            <a:ext cx="22591" cy="98195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11" idx="2"/>
          </p:cNvCxnSpPr>
          <p:nvPr/>
        </p:nvCxnSpPr>
        <p:spPr>
          <a:xfrm flipV="1">
            <a:off x="3088244" y="3558312"/>
            <a:ext cx="0" cy="14535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088244" y="3733800"/>
            <a:ext cx="0" cy="685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88244" y="4419600"/>
            <a:ext cx="79795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3886200" y="3581400"/>
            <a:ext cx="0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886200" y="3581400"/>
            <a:ext cx="762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648200" y="3581400"/>
            <a:ext cx="12032" cy="838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660232" y="4419600"/>
            <a:ext cx="67376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5334000" y="3733800"/>
            <a:ext cx="0" cy="685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334000" y="3733800"/>
            <a:ext cx="17145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522330" y="2590800"/>
            <a:ext cx="57367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096000" y="2590800"/>
            <a:ext cx="36095" cy="1828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132095" y="4419600"/>
            <a:ext cx="103070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7162800" y="2590800"/>
            <a:ext cx="0" cy="1828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7162800" y="2590800"/>
            <a:ext cx="3429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ounded Rectangle 95"/>
          <p:cNvSpPr/>
          <p:nvPr/>
        </p:nvSpPr>
        <p:spPr>
          <a:xfrm>
            <a:off x="1022683" y="1981200"/>
            <a:ext cx="196517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2438400" y="1977189"/>
            <a:ext cx="196517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2943726" y="2015289"/>
            <a:ext cx="196517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3962400" y="2015289"/>
            <a:ext cx="196517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4467726" y="2015289"/>
            <a:ext cx="196517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/>
          <p:cNvSpPr/>
          <p:nvPr/>
        </p:nvSpPr>
        <p:spPr>
          <a:xfrm>
            <a:off x="5404183" y="2019300"/>
            <a:ext cx="196517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101"/>
          <p:cNvSpPr/>
          <p:nvPr/>
        </p:nvSpPr>
        <p:spPr>
          <a:xfrm>
            <a:off x="5899483" y="2017294"/>
            <a:ext cx="196517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7162800" y="2019300"/>
            <a:ext cx="196517" cy="228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>
            <a:stCxn id="4" idx="3"/>
            <a:endCxn id="5" idx="1"/>
          </p:cNvCxnSpPr>
          <p:nvPr/>
        </p:nvCxnSpPr>
        <p:spPr>
          <a:xfrm>
            <a:off x="1219200" y="2095500"/>
            <a:ext cx="12192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8" idx="3"/>
            <a:endCxn id="6" idx="1"/>
          </p:cNvCxnSpPr>
          <p:nvPr/>
        </p:nvCxnSpPr>
        <p:spPr>
          <a:xfrm>
            <a:off x="3140243" y="2129589"/>
            <a:ext cx="822157" cy="40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0" idx="3"/>
            <a:endCxn id="101" idx="1"/>
          </p:cNvCxnSpPr>
          <p:nvPr/>
        </p:nvCxnSpPr>
        <p:spPr>
          <a:xfrm>
            <a:off x="4664243" y="2129589"/>
            <a:ext cx="739940" cy="4011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102" idx="3"/>
            <a:endCxn id="103" idx="1"/>
          </p:cNvCxnSpPr>
          <p:nvPr/>
        </p:nvCxnSpPr>
        <p:spPr>
          <a:xfrm>
            <a:off x="6096000" y="2131594"/>
            <a:ext cx="1066800" cy="200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ounded Rectangle 113"/>
          <p:cNvSpPr/>
          <p:nvPr/>
        </p:nvSpPr>
        <p:spPr>
          <a:xfrm>
            <a:off x="685800" y="5612868"/>
            <a:ext cx="152400" cy="152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ounded Rectangle 114"/>
          <p:cNvSpPr/>
          <p:nvPr/>
        </p:nvSpPr>
        <p:spPr>
          <a:xfrm>
            <a:off x="685800" y="6248400"/>
            <a:ext cx="1524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914400" y="5562600"/>
            <a:ext cx="2196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MEP</a:t>
            </a: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for 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TRILL </a:t>
            </a:r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RBridge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914400" y="6172200"/>
            <a:ext cx="2002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MEP</a:t>
            </a: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for 802.1 bridge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3810000" y="5624900"/>
            <a:ext cx="152400" cy="1505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4158917" y="5562600"/>
            <a:ext cx="1980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MIP for 802.1 bridge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513721" y="2671011"/>
            <a:ext cx="11090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MD Level 0 … 7</a:t>
            </a:r>
            <a:endParaRPr lang="en-US" sz="1100" dirty="0"/>
          </a:p>
        </p:txBody>
      </p:sp>
      <p:sp>
        <p:nvSpPr>
          <p:cNvPr id="121" name="TextBox 120"/>
          <p:cNvSpPr txBox="1"/>
          <p:nvPr/>
        </p:nvSpPr>
        <p:spPr>
          <a:xfrm>
            <a:off x="7513720" y="3390695"/>
            <a:ext cx="11737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TRILL</a:t>
            </a:r>
          </a:p>
          <a:p>
            <a:r>
              <a:rPr lang="en-US" sz="1100" dirty="0" smtClean="0"/>
              <a:t>MD Level 0…7</a:t>
            </a:r>
            <a:endParaRPr lang="en-US" sz="11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697942" y="3703670"/>
            <a:ext cx="10384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MD Level 0…7</a:t>
            </a:r>
            <a:endParaRPr lang="en-US" sz="1100" dirty="0"/>
          </a:p>
        </p:txBody>
      </p:sp>
      <p:sp>
        <p:nvSpPr>
          <p:cNvPr id="123" name="TextBox 122"/>
          <p:cNvSpPr txBox="1"/>
          <p:nvPr/>
        </p:nvSpPr>
        <p:spPr>
          <a:xfrm>
            <a:off x="243395" y="1430179"/>
            <a:ext cx="8996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802.1 device</a:t>
            </a:r>
            <a:endParaRPr lang="en-US" sz="1000" dirty="0"/>
          </a:p>
        </p:txBody>
      </p:sp>
      <p:sp>
        <p:nvSpPr>
          <p:cNvPr id="124" name="TextBox 123"/>
          <p:cNvSpPr txBox="1"/>
          <p:nvPr/>
        </p:nvSpPr>
        <p:spPr>
          <a:xfrm>
            <a:off x="7162800" y="1430178"/>
            <a:ext cx="8996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802.1 device</a:t>
            </a:r>
            <a:endParaRPr lang="en-US" sz="1000" dirty="0"/>
          </a:p>
        </p:txBody>
      </p:sp>
      <p:sp>
        <p:nvSpPr>
          <p:cNvPr id="125" name="TextBox 124"/>
          <p:cNvSpPr txBox="1"/>
          <p:nvPr/>
        </p:nvSpPr>
        <p:spPr>
          <a:xfrm>
            <a:off x="2393038" y="1430177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TRILL device</a:t>
            </a:r>
            <a:endParaRPr lang="en-US" sz="1000" dirty="0"/>
          </a:p>
        </p:txBody>
      </p:sp>
      <p:sp>
        <p:nvSpPr>
          <p:cNvPr id="126" name="TextBox 125"/>
          <p:cNvSpPr txBox="1"/>
          <p:nvPr/>
        </p:nvSpPr>
        <p:spPr>
          <a:xfrm>
            <a:off x="3962400" y="1467487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TRILL device</a:t>
            </a:r>
            <a:endParaRPr lang="en-US" sz="1000" dirty="0"/>
          </a:p>
        </p:txBody>
      </p:sp>
      <p:sp>
        <p:nvSpPr>
          <p:cNvPr id="127" name="TextBox 126"/>
          <p:cNvSpPr txBox="1"/>
          <p:nvPr/>
        </p:nvSpPr>
        <p:spPr>
          <a:xfrm>
            <a:off x="5467313" y="1463111"/>
            <a:ext cx="8643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TRILL device</a:t>
            </a:r>
            <a:endParaRPr lang="en-US" sz="1000" dirty="0"/>
          </a:p>
        </p:txBody>
      </p:sp>
      <p:sp>
        <p:nvSpPr>
          <p:cNvPr id="128" name="TextBox 127"/>
          <p:cNvSpPr txBox="1"/>
          <p:nvPr/>
        </p:nvSpPr>
        <p:spPr>
          <a:xfrm>
            <a:off x="643373" y="304800"/>
            <a:ext cx="49937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Nested MP Interaction</a:t>
            </a:r>
            <a:endParaRPr lang="en-US" sz="4000" dirty="0"/>
          </a:p>
        </p:txBody>
      </p:sp>
      <p:sp>
        <p:nvSpPr>
          <p:cNvPr id="79" name="Oval 78"/>
          <p:cNvSpPr/>
          <p:nvPr/>
        </p:nvSpPr>
        <p:spPr>
          <a:xfrm>
            <a:off x="3810000" y="6250269"/>
            <a:ext cx="152400" cy="150531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157419" y="6172200"/>
            <a:ext cx="21739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MIP for 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TRILL </a:t>
            </a:r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RBridge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3961918" y="3414308"/>
            <a:ext cx="177013" cy="24329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086" y="2823411"/>
            <a:ext cx="13051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802.1 customer</a:t>
            </a:r>
          </a:p>
          <a:p>
            <a:r>
              <a:rPr lang="en-US" sz="1100" dirty="0" smtClean="0"/>
              <a:t> MD Levels</a:t>
            </a:r>
            <a:endParaRPr lang="en-US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7518826" y="3977978"/>
            <a:ext cx="10871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Link MD Levels</a:t>
            </a:r>
            <a:endParaRPr lang="en-US" sz="1100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36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949"/>
            <a:ext cx="8183880" cy="929640"/>
          </a:xfrm>
        </p:spPr>
        <p:txBody>
          <a:bodyPr/>
          <a:lstStyle/>
          <a:p>
            <a:r>
              <a:rPr lang="en-US" dirty="0" smtClean="0"/>
              <a:t>Ask from IEEE 8021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83880" cy="4187952"/>
          </a:xfrm>
        </p:spPr>
        <p:txBody>
          <a:bodyPr/>
          <a:lstStyle/>
          <a:p>
            <a:r>
              <a:rPr lang="en-US" dirty="0" smtClean="0"/>
              <a:t>Allocate 4 </a:t>
            </a:r>
            <a:r>
              <a:rPr lang="en-US" dirty="0" err="1" smtClean="0"/>
              <a:t>Opcodes</a:t>
            </a:r>
            <a:endParaRPr lang="en-US" dirty="0" smtClean="0"/>
          </a:p>
          <a:p>
            <a:pPr lvl="1"/>
            <a:r>
              <a:rPr lang="en-US" dirty="0" smtClean="0"/>
              <a:t>See Section 8.2 of ref-3</a:t>
            </a:r>
          </a:p>
          <a:p>
            <a:pPr lvl="2"/>
            <a:r>
              <a:rPr lang="en-US" dirty="0" smtClean="0"/>
              <a:t>Path Trace Reply</a:t>
            </a:r>
          </a:p>
          <a:p>
            <a:pPr lvl="2"/>
            <a:r>
              <a:rPr lang="en-US" dirty="0" smtClean="0"/>
              <a:t>Path Trace Message</a:t>
            </a:r>
          </a:p>
          <a:p>
            <a:pPr lvl="2"/>
            <a:r>
              <a:rPr lang="en-US" dirty="0" smtClean="0"/>
              <a:t>Multicast Tree verification Reply </a:t>
            </a:r>
          </a:p>
          <a:p>
            <a:pPr lvl="2"/>
            <a:r>
              <a:rPr lang="en-US" dirty="0" smtClean="0"/>
              <a:t>Multicast Tree verification Message</a:t>
            </a:r>
          </a:p>
          <a:p>
            <a:r>
              <a:rPr lang="en-US" dirty="0" smtClean="0"/>
              <a:t>Allocate block of 32 TLVs for IETF specific information</a:t>
            </a:r>
          </a:p>
          <a:p>
            <a:pPr lvl="1"/>
            <a:r>
              <a:rPr lang="en-US" dirty="0" smtClean="0"/>
              <a:t>See section 8.4.2 of ref-3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95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83880" cy="929640"/>
          </a:xfrm>
        </p:spPr>
        <p:txBody>
          <a:bodyPr/>
          <a:lstStyle/>
          <a:p>
            <a:r>
              <a:rPr lang="en-US" dirty="0" smtClean="0"/>
              <a:t>MIB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183880" cy="4187952"/>
          </a:xfrm>
        </p:spPr>
        <p:txBody>
          <a:bodyPr/>
          <a:lstStyle/>
          <a:p>
            <a:r>
              <a:rPr lang="en-US" dirty="0" smtClean="0"/>
              <a:t>TRILL OAM MIB is implemented as an augmentation to CFM MIB</a:t>
            </a:r>
          </a:p>
          <a:p>
            <a:pPr lvl="1"/>
            <a:r>
              <a:rPr lang="en-US" dirty="0" smtClean="0"/>
              <a:t>Allows easy implementation of nested OAM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63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777240"/>
          </a:xfrm>
        </p:spPr>
        <p:txBody>
          <a:bodyPr/>
          <a:lstStyle/>
          <a:p>
            <a:r>
              <a:rPr lang="en-US" dirty="0" smtClean="0"/>
              <a:t>References for TRILL OAM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183880" cy="418795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Requirement  </a:t>
            </a:r>
            <a:r>
              <a:rPr lang="en-US" dirty="0">
                <a:hlinkClick r:id="rId2" action="ppaction://hlinkfile"/>
              </a:rPr>
              <a:t>RFC </a:t>
            </a:r>
            <a:r>
              <a:rPr lang="en-US" dirty="0" smtClean="0">
                <a:hlinkClick r:id="rId2" action="ppaction://hlinkfile"/>
              </a:rPr>
              <a:t>6905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Framework  </a:t>
            </a:r>
            <a:r>
              <a:rPr lang="en-US" dirty="0" smtClean="0">
                <a:hlinkClick r:id="rId3" action="ppaction://hlinkfile"/>
              </a:rPr>
              <a:t>draft-ietf-trill-oam-framework-04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Fault Management </a:t>
            </a:r>
            <a:r>
              <a:rPr lang="en-US" dirty="0" smtClean="0">
                <a:hlinkClick r:id="rId4" action="ppaction://hlinkfile"/>
              </a:rPr>
              <a:t>draft-ietf-trill-oam-fm-01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MIB </a:t>
            </a:r>
            <a:r>
              <a:rPr lang="en-US" dirty="0">
                <a:hlinkClick r:id="rId5" action="ppaction://hlinkfile"/>
              </a:rPr>
              <a:t>draft-ietf-trill-oam-mib-00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Loss and Delay Measurement </a:t>
            </a:r>
            <a:r>
              <a:rPr lang="en-US" dirty="0">
                <a:hlinkClick r:id="rId6" action="ppaction://hlinkfile"/>
              </a:rPr>
              <a:t>draft-ietf-trill-loss-delay-00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new-senevirathne-trill-oam-liaison-0114-v01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1/17/14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2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3937</TotalTime>
  <Words>363</Words>
  <Application>Microsoft Macintosh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TRILL OAM use of CFM</vt:lpstr>
      <vt:lpstr>Motivation</vt:lpstr>
      <vt:lpstr>PowerPoint Presentation</vt:lpstr>
      <vt:lpstr>Ask from IEEE 8021</vt:lpstr>
      <vt:lpstr>MIB Layer</vt:lpstr>
      <vt:lpstr>References for TRILL OAM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TRILL OAM</dc:title>
  <dc:creator>Tissa Senevirathne (tsenevir)</dc:creator>
  <cp:lastModifiedBy>Donald Eastlake</cp:lastModifiedBy>
  <cp:revision>35</cp:revision>
  <dcterms:created xsi:type="dcterms:W3CDTF">2013-07-25T18:50:31Z</dcterms:created>
  <dcterms:modified xsi:type="dcterms:W3CDTF">2014-01-21T22:52:37Z</dcterms:modified>
</cp:coreProperties>
</file>