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7" r:id="rId6"/>
    <p:sldId id="266" r:id="rId7"/>
    <p:sldId id="258" r:id="rId8"/>
    <p:sldId id="259" r:id="rId9"/>
    <p:sldId id="260" r:id="rId10"/>
    <p:sldId id="261"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44" autoAdjust="0"/>
  </p:normalViewPr>
  <p:slideViewPr>
    <p:cSldViewPr>
      <p:cViewPr>
        <p:scale>
          <a:sx n="118" d="100"/>
          <a:sy n="118" d="100"/>
        </p:scale>
        <p:origin x="-136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9/11/14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9/11/14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9/11/14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9/11/14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t>9/11/14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t>9/11/14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t>9/11/14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t>9/11/14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t>9/11/14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t>9/11/14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t>9/11/14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t>9/11/14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IEEE 802.1ABrev Extension for Auto Attach </a:t>
            </a:r>
            <a:endParaRPr lang="en-GB" dirty="0"/>
          </a:p>
        </p:txBody>
      </p:sp>
      <p:sp>
        <p:nvSpPr>
          <p:cNvPr id="3" name="Subtitle 2"/>
          <p:cNvSpPr>
            <a:spLocks noGrp="1"/>
          </p:cNvSpPr>
          <p:nvPr>
            <p:ph type="subTitle" idx="1"/>
          </p:nvPr>
        </p:nvSpPr>
        <p:spPr/>
        <p:txBody>
          <a:bodyPr>
            <a:normAutofit/>
          </a:bodyPr>
          <a:lstStyle/>
          <a:p>
            <a:r>
              <a:rPr lang="en-GB" dirty="0"/>
              <a:t>Nigel </a:t>
            </a:r>
            <a:r>
              <a:rPr lang="en-GB" dirty="0" smtClean="0"/>
              <a:t>Bragg</a:t>
            </a:r>
          </a:p>
          <a:p>
            <a:r>
              <a:rPr lang="en-GB" dirty="0"/>
              <a:t>Dan </a:t>
            </a:r>
            <a:r>
              <a:rPr lang="en-GB" dirty="0" err="1"/>
              <a:t>Romascanu</a:t>
            </a:r>
            <a:endParaRPr lang="en-GB" dirty="0"/>
          </a:p>
          <a:p>
            <a:r>
              <a:rPr lang="en-GB" dirty="0" smtClean="0"/>
              <a:t>Paul </a:t>
            </a:r>
            <a:r>
              <a:rPr lang="en-GB" dirty="0" smtClean="0"/>
              <a:t>Unbehagen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the </a:t>
            </a:r>
            <a:r>
              <a:rPr lang="en-GB" dirty="0">
                <a:solidFill>
                  <a:srgbClr val="FF0000"/>
                </a:solidFill>
              </a:rPr>
              <a:t>IEEE 802.1AB and IEEE </a:t>
            </a:r>
            <a:r>
              <a:rPr lang="en-GB" dirty="0" smtClean="0">
                <a:solidFill>
                  <a:srgbClr val="FF0000"/>
                </a:solidFill>
              </a:rPr>
              <a:t>802.1aq standards. This proposal represents an extension of the first</a:t>
            </a:r>
            <a:endParaRPr lang="en-GB" dirty="0">
              <a:solidFill>
                <a:srgbClr val="FF0000"/>
              </a:solidFill>
            </a:endParaRPr>
          </a:p>
          <a:p>
            <a:pPr marL="571500" indent="-457200">
              <a:buFont typeface="+mj-lt"/>
              <a:buAutoNum type="alphaLcParenR"/>
            </a:pPr>
            <a:r>
              <a:rPr lang="en-GB" dirty="0" smtClean="0">
                <a:solidFill>
                  <a:srgbClr val="FF0000"/>
                </a:solidFill>
              </a:rPr>
              <a:t>The technology has been proven in the field and in compatibility testing carried out in testing labs.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significant, given the expected large volumes.</a:t>
            </a:r>
          </a:p>
          <a:p>
            <a:pPr marL="571500" indent="-457200">
              <a:buFont typeface="+mj-lt"/>
              <a:buAutoNum type="alphaLcParenR"/>
            </a:pPr>
            <a:r>
              <a:rPr lang="en-GB" dirty="0" smtClean="0">
                <a:solidFill>
                  <a:srgbClr val="FF0000"/>
                </a:solidFill>
              </a:rPr>
              <a:t>The cost factors are well known from implementations of IEEE 802.1AB. We are basically talking about a software upgrade</a:t>
            </a:r>
          </a:p>
          <a:p>
            <a:pPr marL="571500" indent="-457200">
              <a:buFont typeface="+mj-lt"/>
              <a:buAutoNum type="alphaLcParenR"/>
            </a:pPr>
            <a:r>
              <a:rPr lang="en-GB" dirty="0" smtClean="0">
                <a:solidFill>
                  <a:srgbClr val="FF0000"/>
                </a:solidFill>
              </a:rPr>
              <a:t>There are no incremental installation costs relative to the existing costs associated with </a:t>
            </a:r>
            <a:r>
              <a:rPr lang="en-GB" dirty="0">
                <a:solidFill>
                  <a:srgbClr val="FF0000"/>
                </a:solidFill>
              </a:rPr>
              <a:t>IEEE 802.1AB and IEEE </a:t>
            </a:r>
            <a:r>
              <a:rPr lang="en-GB" dirty="0" smtClean="0">
                <a:solidFill>
                  <a:srgbClr val="FF0000"/>
                </a:solidFill>
              </a:rPr>
              <a:t>802.1aq</a:t>
            </a:r>
          </a:p>
          <a:p>
            <a:pPr marL="571500" indent="-457200">
              <a:buFont typeface="+mj-lt"/>
              <a:buAutoNum type="alphaLcParenR"/>
            </a:pPr>
            <a:r>
              <a:rPr lang="en-GB" dirty="0" smtClean="0">
                <a:solidFill>
                  <a:srgbClr val="FF0000"/>
                </a:solidFill>
              </a:rPr>
              <a:t>There are no incremental operational costs relative to the existing costs associated with </a:t>
            </a:r>
            <a:r>
              <a:rPr lang="en-GB" dirty="0">
                <a:solidFill>
                  <a:srgbClr val="FF0000"/>
                </a:solidFill>
              </a:rPr>
              <a:t>IEEE 802.1AB and IEEE </a:t>
            </a:r>
            <a:r>
              <a:rPr lang="en-GB" dirty="0" smtClean="0">
                <a:solidFill>
                  <a:srgbClr val="FF0000"/>
                </a:solidFill>
              </a:rPr>
              <a:t>802.1aq</a:t>
            </a:r>
          </a:p>
          <a:p>
            <a:pPr marL="571500" indent="-457200">
              <a:buFont typeface="+mj-lt"/>
              <a:buAutoNum type="alphaLcParenR"/>
            </a:pPr>
            <a:r>
              <a:rPr lang="en-GB" dirty="0" smtClean="0">
                <a:solidFill>
                  <a:srgbClr val="FF0000"/>
                </a:solidFill>
              </a:rPr>
              <a:t>No other areas </a:t>
            </a:r>
            <a:r>
              <a:rPr lang="en-GB" smtClean="0">
                <a:solidFill>
                  <a:srgbClr val="FF0000"/>
                </a:solidFill>
              </a:rPr>
              <a:t>have been </a:t>
            </a:r>
            <a:r>
              <a:rPr lang="en-GB" dirty="0" smtClean="0">
                <a:solidFill>
                  <a:srgbClr val="FF0000"/>
                </a:solidFill>
              </a:rPr>
              <a:t>identified.</a:t>
            </a:r>
          </a:p>
          <a:p>
            <a:pPr marL="571500" indent="-457200">
              <a:buFont typeface="+mj-lt"/>
              <a:buAutoNum type="alphaLcParenR"/>
            </a:pPr>
            <a:endParaRPr lang="en-GB" dirty="0"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Scope</a:t>
            </a: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US" dirty="0" smtClean="0"/>
              <a:t>Define a method </a:t>
            </a:r>
            <a:r>
              <a:rPr lang="en-US" dirty="0"/>
              <a:t>of using IEEE 802.1AB Link Layer Discovery Protocol (LLDP) with IEEE 802.1aq Shortest Path Bridging (SPB) network to automatically attach network devices not supporting IEEE 802.1ah to individual services in a SPB network</a:t>
            </a:r>
            <a:r>
              <a:rPr lang="en-US" dirty="0" smtClean="0"/>
              <a:t>.</a:t>
            </a:r>
          </a:p>
          <a:p>
            <a:pPr lvl="1"/>
            <a:r>
              <a:rPr lang="en-US" dirty="0"/>
              <a:t>These network devices typically do not support SPBM, MAC- in-MAC (802.1ah), nor I-SID usage and therefore cannot easily take advantage of the SPB infrastructure without manual configuration of attachment of VLANs to I-SIDs in multiple </a:t>
            </a:r>
            <a:r>
              <a:rPr lang="en-US" dirty="0" smtClean="0"/>
              <a:t>locations</a:t>
            </a:r>
            <a:endParaRPr lang="en-US" dirty="0"/>
          </a:p>
          <a:p>
            <a:r>
              <a:rPr lang="en-US" dirty="0" smtClean="0"/>
              <a:t>Develop the extra MIB objects to the LLDP MIB as needed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SPB Auto Attach Model</a:t>
            </a:r>
            <a:endParaRPr lang="en-US" dirty="0"/>
          </a:p>
        </p:txBody>
      </p:sp>
      <p:sp>
        <p:nvSpPr>
          <p:cNvPr id="4" name="Rectangle 3"/>
          <p:cNvSpPr/>
          <p:nvPr/>
        </p:nvSpPr>
        <p:spPr>
          <a:xfrm>
            <a:off x="683568" y="2487175"/>
            <a:ext cx="2160240"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635896" y="2487175"/>
            <a:ext cx="2160240"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444208" y="2487175"/>
            <a:ext cx="2160240"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71600" y="3140968"/>
            <a:ext cx="1584176" cy="369332"/>
          </a:xfrm>
          <a:prstGeom prst="rect">
            <a:avLst/>
          </a:prstGeom>
          <a:noFill/>
        </p:spPr>
        <p:txBody>
          <a:bodyPr wrap="square" rtlCol="0">
            <a:spAutoFit/>
          </a:bodyPr>
          <a:lstStyle/>
          <a:p>
            <a:r>
              <a:rPr lang="en-US" dirty="0" smtClean="0"/>
              <a:t>   SPB Network</a:t>
            </a:r>
            <a:endParaRPr lang="en-US" dirty="0"/>
          </a:p>
        </p:txBody>
      </p:sp>
      <p:sp>
        <p:nvSpPr>
          <p:cNvPr id="8" name="TextBox 7"/>
          <p:cNvSpPr txBox="1"/>
          <p:nvPr/>
        </p:nvSpPr>
        <p:spPr>
          <a:xfrm>
            <a:off x="3995936" y="3140968"/>
            <a:ext cx="1512168" cy="369332"/>
          </a:xfrm>
          <a:prstGeom prst="rect">
            <a:avLst/>
          </a:prstGeom>
          <a:noFill/>
        </p:spPr>
        <p:txBody>
          <a:bodyPr wrap="square" rtlCol="0">
            <a:spAutoFit/>
          </a:bodyPr>
          <a:lstStyle/>
          <a:p>
            <a:r>
              <a:rPr lang="en-US" dirty="0" smtClean="0"/>
              <a:t>    BEB Server</a:t>
            </a:r>
            <a:endParaRPr lang="en-US" dirty="0"/>
          </a:p>
        </p:txBody>
      </p:sp>
      <p:sp>
        <p:nvSpPr>
          <p:cNvPr id="9" name="TextBox 8"/>
          <p:cNvSpPr txBox="1"/>
          <p:nvPr/>
        </p:nvSpPr>
        <p:spPr>
          <a:xfrm>
            <a:off x="7020272" y="3102586"/>
            <a:ext cx="1224136" cy="369332"/>
          </a:xfrm>
          <a:prstGeom prst="rect">
            <a:avLst/>
          </a:prstGeom>
          <a:noFill/>
        </p:spPr>
        <p:txBody>
          <a:bodyPr wrap="square" rtlCol="0">
            <a:spAutoFit/>
          </a:bodyPr>
          <a:lstStyle/>
          <a:p>
            <a:r>
              <a:rPr lang="en-US" dirty="0" smtClean="0"/>
              <a:t>     Client</a:t>
            </a:r>
            <a:endParaRPr lang="en-US" dirty="0"/>
          </a:p>
        </p:txBody>
      </p:sp>
      <p:cxnSp>
        <p:nvCxnSpPr>
          <p:cNvPr id="11" name="Straight Connector 10"/>
          <p:cNvCxnSpPr>
            <a:stCxn id="4" idx="3"/>
            <a:endCxn id="5" idx="1"/>
          </p:cNvCxnSpPr>
          <p:nvPr/>
        </p:nvCxnSpPr>
        <p:spPr>
          <a:xfrm>
            <a:off x="2843808" y="3315267"/>
            <a:ext cx="792088" cy="0"/>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6" idx="1"/>
          </p:cNvCxnSpPr>
          <p:nvPr/>
        </p:nvCxnSpPr>
        <p:spPr>
          <a:xfrm>
            <a:off x="5796136" y="3315267"/>
            <a:ext cx="648072" cy="0"/>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3568" y="5085184"/>
            <a:ext cx="3905200" cy="0"/>
          </a:xfrm>
          <a:prstGeom prst="straightConnector1">
            <a:avLst/>
          </a:prstGeom>
          <a:ln w="28575">
            <a:solidFill>
              <a:schemeClr val="accent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60032" y="5085184"/>
            <a:ext cx="3704825" cy="0"/>
          </a:xfrm>
          <a:prstGeom prst="straightConnector1">
            <a:avLst/>
          </a:prstGeom>
          <a:ln w="28575">
            <a:solidFill>
              <a:schemeClr val="accent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83568" y="5732596"/>
            <a:ext cx="3905200" cy="660"/>
          </a:xfrm>
          <a:prstGeom prst="straightConnector1">
            <a:avLst/>
          </a:prstGeom>
          <a:ln w="28575">
            <a:solidFill>
              <a:schemeClr val="accent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860032" y="5732596"/>
            <a:ext cx="3704825" cy="0"/>
          </a:xfrm>
          <a:prstGeom prst="straightConnector1">
            <a:avLst/>
          </a:prstGeom>
          <a:ln w="28575">
            <a:solidFill>
              <a:schemeClr val="accent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339752" y="4653136"/>
            <a:ext cx="792088" cy="369332"/>
          </a:xfrm>
          <a:prstGeom prst="rect">
            <a:avLst/>
          </a:prstGeom>
          <a:noFill/>
        </p:spPr>
        <p:txBody>
          <a:bodyPr wrap="square" rtlCol="0">
            <a:spAutoFit/>
          </a:bodyPr>
          <a:lstStyle/>
          <a:p>
            <a:r>
              <a:rPr lang="en-US" dirty="0" smtClean="0"/>
              <a:t>SPBM</a:t>
            </a:r>
            <a:endParaRPr lang="en-US" dirty="0"/>
          </a:p>
        </p:txBody>
      </p:sp>
      <p:sp>
        <p:nvSpPr>
          <p:cNvPr id="27" name="TextBox 26"/>
          <p:cNvSpPr txBox="1"/>
          <p:nvPr/>
        </p:nvSpPr>
        <p:spPr>
          <a:xfrm>
            <a:off x="6327530" y="5285573"/>
            <a:ext cx="792088" cy="369332"/>
          </a:xfrm>
          <a:prstGeom prst="rect">
            <a:avLst/>
          </a:prstGeom>
          <a:noFill/>
        </p:spPr>
        <p:txBody>
          <a:bodyPr wrap="square" rtlCol="0">
            <a:spAutoFit/>
          </a:bodyPr>
          <a:lstStyle/>
          <a:p>
            <a:r>
              <a:rPr lang="en-US" dirty="0" smtClean="0"/>
              <a:t>VLAN</a:t>
            </a:r>
            <a:endParaRPr lang="en-US" dirty="0"/>
          </a:p>
        </p:txBody>
      </p:sp>
      <p:sp>
        <p:nvSpPr>
          <p:cNvPr id="28" name="TextBox 27"/>
          <p:cNvSpPr txBox="1"/>
          <p:nvPr/>
        </p:nvSpPr>
        <p:spPr>
          <a:xfrm>
            <a:off x="2414269" y="5327268"/>
            <a:ext cx="792088" cy="369332"/>
          </a:xfrm>
          <a:prstGeom prst="rect">
            <a:avLst/>
          </a:prstGeom>
          <a:noFill/>
        </p:spPr>
        <p:txBody>
          <a:bodyPr wrap="square" rtlCol="0">
            <a:spAutoFit/>
          </a:bodyPr>
          <a:lstStyle/>
          <a:p>
            <a:r>
              <a:rPr lang="en-US" dirty="0" smtClean="0"/>
              <a:t>ISID</a:t>
            </a:r>
            <a:endParaRPr lang="en-US" dirty="0"/>
          </a:p>
        </p:txBody>
      </p:sp>
      <p:sp>
        <p:nvSpPr>
          <p:cNvPr id="29" name="TextBox 28"/>
          <p:cNvSpPr txBox="1"/>
          <p:nvPr/>
        </p:nvSpPr>
        <p:spPr>
          <a:xfrm>
            <a:off x="6316400" y="4588604"/>
            <a:ext cx="792088" cy="369332"/>
          </a:xfrm>
          <a:prstGeom prst="rect">
            <a:avLst/>
          </a:prstGeom>
          <a:noFill/>
        </p:spPr>
        <p:txBody>
          <a:bodyPr wrap="square" rtlCol="0">
            <a:spAutoFit/>
          </a:bodyPr>
          <a:lstStyle/>
          <a:p>
            <a:r>
              <a:rPr lang="en-US" dirty="0" smtClean="0"/>
              <a:t>LLDP</a:t>
            </a:r>
            <a:endParaRPr lang="en-US" dirty="0"/>
          </a:p>
        </p:txBody>
      </p:sp>
    </p:spTree>
    <p:extLst>
      <p:ext uri="{BB962C8B-B14F-4D97-AF65-F5344CB8AC3E}">
        <p14:creationId xmlns:p14="http://schemas.microsoft.com/office/powerpoint/2010/main" val="334015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LLDP Extensions</a:t>
            </a:r>
            <a:endParaRPr lang="en-US" dirty="0"/>
          </a:p>
        </p:txBody>
      </p:sp>
      <p:sp>
        <p:nvSpPr>
          <p:cNvPr id="3" name="Rectangle 2"/>
          <p:cNvSpPr/>
          <p:nvPr/>
        </p:nvSpPr>
        <p:spPr>
          <a:xfrm>
            <a:off x="779476" y="1484784"/>
            <a:ext cx="3240360" cy="4176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011097" y="1484784"/>
            <a:ext cx="3240360" cy="4176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779476" y="2060848"/>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79476" y="2564904"/>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79476" y="3212976"/>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9476" y="3886471"/>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9476" y="4509120"/>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79476" y="5157192"/>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11097" y="2005608"/>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11097" y="2495074"/>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11097" y="3067386"/>
            <a:ext cx="3240359" cy="108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35283" y="3638217"/>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11096" y="4130140"/>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011097" y="5157192"/>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043608" y="1700808"/>
            <a:ext cx="2808312" cy="369332"/>
          </a:xfrm>
          <a:prstGeom prst="rect">
            <a:avLst/>
          </a:prstGeom>
          <a:noFill/>
        </p:spPr>
        <p:txBody>
          <a:bodyPr wrap="square" rtlCol="0">
            <a:spAutoFit/>
          </a:bodyPr>
          <a:lstStyle/>
          <a:p>
            <a:r>
              <a:rPr lang="en-US" dirty="0" smtClean="0"/>
              <a:t>Type: 127 (7 bits)</a:t>
            </a:r>
            <a:endParaRPr lang="en-US" dirty="0"/>
          </a:p>
        </p:txBody>
      </p:sp>
      <p:sp>
        <p:nvSpPr>
          <p:cNvPr id="21" name="TextBox 20"/>
          <p:cNvSpPr txBox="1"/>
          <p:nvPr/>
        </p:nvSpPr>
        <p:spPr>
          <a:xfrm>
            <a:off x="1011906" y="2125742"/>
            <a:ext cx="2808312" cy="369332"/>
          </a:xfrm>
          <a:prstGeom prst="rect">
            <a:avLst/>
          </a:prstGeom>
          <a:noFill/>
        </p:spPr>
        <p:txBody>
          <a:bodyPr wrap="square" rtlCol="0">
            <a:spAutoFit/>
          </a:bodyPr>
          <a:lstStyle/>
          <a:p>
            <a:r>
              <a:rPr lang="en-US" dirty="0" smtClean="0"/>
              <a:t>Length: 16 octets (9 bits)</a:t>
            </a:r>
            <a:endParaRPr lang="en-US" dirty="0"/>
          </a:p>
        </p:txBody>
      </p:sp>
      <p:sp>
        <p:nvSpPr>
          <p:cNvPr id="22" name="TextBox 21"/>
          <p:cNvSpPr txBox="1"/>
          <p:nvPr/>
        </p:nvSpPr>
        <p:spPr>
          <a:xfrm>
            <a:off x="995500" y="2708920"/>
            <a:ext cx="2808312" cy="369332"/>
          </a:xfrm>
          <a:prstGeom prst="rect">
            <a:avLst/>
          </a:prstGeom>
          <a:noFill/>
        </p:spPr>
        <p:txBody>
          <a:bodyPr wrap="square" rtlCol="0">
            <a:spAutoFit/>
          </a:bodyPr>
          <a:lstStyle/>
          <a:p>
            <a:r>
              <a:rPr lang="en-US" dirty="0" smtClean="0"/>
              <a:t>OUI: 3 octets</a:t>
            </a:r>
            <a:endParaRPr lang="en-US" dirty="0"/>
          </a:p>
        </p:txBody>
      </p:sp>
      <p:sp>
        <p:nvSpPr>
          <p:cNvPr id="23" name="TextBox 22"/>
          <p:cNvSpPr txBox="1"/>
          <p:nvPr/>
        </p:nvSpPr>
        <p:spPr>
          <a:xfrm>
            <a:off x="1043608" y="3441740"/>
            <a:ext cx="2808312" cy="369332"/>
          </a:xfrm>
          <a:prstGeom prst="rect">
            <a:avLst/>
          </a:prstGeom>
          <a:noFill/>
        </p:spPr>
        <p:txBody>
          <a:bodyPr wrap="square" rtlCol="0">
            <a:spAutoFit/>
          </a:bodyPr>
          <a:lstStyle/>
          <a:p>
            <a:r>
              <a:rPr lang="en-US" dirty="0" smtClean="0"/>
              <a:t>Subtype: 8 (1 octet)</a:t>
            </a:r>
            <a:endParaRPr lang="en-US" dirty="0"/>
          </a:p>
        </p:txBody>
      </p:sp>
      <p:sp>
        <p:nvSpPr>
          <p:cNvPr id="24" name="TextBox 23"/>
          <p:cNvSpPr txBox="1"/>
          <p:nvPr/>
        </p:nvSpPr>
        <p:spPr>
          <a:xfrm>
            <a:off x="1047000" y="4089138"/>
            <a:ext cx="2808312" cy="369332"/>
          </a:xfrm>
          <a:prstGeom prst="rect">
            <a:avLst/>
          </a:prstGeom>
          <a:noFill/>
        </p:spPr>
        <p:txBody>
          <a:bodyPr wrap="square" rtlCol="0">
            <a:spAutoFit/>
          </a:bodyPr>
          <a:lstStyle/>
          <a:p>
            <a:r>
              <a:rPr lang="en-US" dirty="0" smtClean="0"/>
              <a:t>Element Type: 4 bits</a:t>
            </a:r>
            <a:endParaRPr lang="en-US" dirty="0"/>
          </a:p>
        </p:txBody>
      </p:sp>
      <p:sp>
        <p:nvSpPr>
          <p:cNvPr id="25" name="TextBox 24"/>
          <p:cNvSpPr txBox="1"/>
          <p:nvPr/>
        </p:nvSpPr>
        <p:spPr>
          <a:xfrm>
            <a:off x="1088225" y="4653136"/>
            <a:ext cx="2808312" cy="369332"/>
          </a:xfrm>
          <a:prstGeom prst="rect">
            <a:avLst/>
          </a:prstGeom>
          <a:noFill/>
        </p:spPr>
        <p:txBody>
          <a:bodyPr wrap="square" rtlCol="0">
            <a:spAutoFit/>
          </a:bodyPr>
          <a:lstStyle/>
          <a:p>
            <a:r>
              <a:rPr lang="en-US" dirty="0" smtClean="0"/>
              <a:t>Mgmt VLAN: 12 bits</a:t>
            </a:r>
            <a:endParaRPr lang="en-US" dirty="0"/>
          </a:p>
        </p:txBody>
      </p:sp>
      <p:sp>
        <p:nvSpPr>
          <p:cNvPr id="26" name="TextBox 25"/>
          <p:cNvSpPr txBox="1"/>
          <p:nvPr/>
        </p:nvSpPr>
        <p:spPr>
          <a:xfrm>
            <a:off x="1088225" y="5166560"/>
            <a:ext cx="2808312" cy="369332"/>
          </a:xfrm>
          <a:prstGeom prst="rect">
            <a:avLst/>
          </a:prstGeom>
          <a:noFill/>
        </p:spPr>
        <p:txBody>
          <a:bodyPr wrap="square" rtlCol="0">
            <a:spAutoFit/>
          </a:bodyPr>
          <a:lstStyle/>
          <a:p>
            <a:r>
              <a:rPr lang="en-US" dirty="0" smtClean="0"/>
              <a:t>System ID: 10 octets</a:t>
            </a:r>
            <a:endParaRPr lang="en-US" dirty="0"/>
          </a:p>
        </p:txBody>
      </p:sp>
      <p:sp>
        <p:nvSpPr>
          <p:cNvPr id="27" name="TextBox 26"/>
          <p:cNvSpPr txBox="1"/>
          <p:nvPr/>
        </p:nvSpPr>
        <p:spPr>
          <a:xfrm>
            <a:off x="5304051" y="1636276"/>
            <a:ext cx="2808312" cy="369332"/>
          </a:xfrm>
          <a:prstGeom prst="rect">
            <a:avLst/>
          </a:prstGeom>
          <a:noFill/>
        </p:spPr>
        <p:txBody>
          <a:bodyPr wrap="square" rtlCol="0">
            <a:spAutoFit/>
          </a:bodyPr>
          <a:lstStyle/>
          <a:p>
            <a:r>
              <a:rPr lang="en-US" dirty="0" smtClean="0"/>
              <a:t>Type: 127 (7 bits)</a:t>
            </a:r>
            <a:endParaRPr lang="en-US" dirty="0"/>
          </a:p>
        </p:txBody>
      </p:sp>
      <p:sp>
        <p:nvSpPr>
          <p:cNvPr id="28" name="TextBox 27"/>
          <p:cNvSpPr txBox="1"/>
          <p:nvPr/>
        </p:nvSpPr>
        <p:spPr>
          <a:xfrm>
            <a:off x="5283543" y="2060848"/>
            <a:ext cx="2808312" cy="369332"/>
          </a:xfrm>
          <a:prstGeom prst="rect">
            <a:avLst/>
          </a:prstGeom>
          <a:noFill/>
        </p:spPr>
        <p:txBody>
          <a:bodyPr wrap="square" rtlCol="0">
            <a:spAutoFit/>
          </a:bodyPr>
          <a:lstStyle/>
          <a:p>
            <a:r>
              <a:rPr lang="en-US" dirty="0"/>
              <a:t>Length: </a:t>
            </a:r>
            <a:r>
              <a:rPr lang="en-US" dirty="0" smtClean="0"/>
              <a:t>41-506 octets</a:t>
            </a:r>
            <a:endParaRPr lang="en-US" dirty="0"/>
          </a:p>
        </p:txBody>
      </p:sp>
      <p:sp>
        <p:nvSpPr>
          <p:cNvPr id="29" name="TextBox 28"/>
          <p:cNvSpPr txBox="1"/>
          <p:nvPr/>
        </p:nvSpPr>
        <p:spPr>
          <a:xfrm>
            <a:off x="5304051" y="2562164"/>
            <a:ext cx="2808312" cy="369332"/>
          </a:xfrm>
          <a:prstGeom prst="rect">
            <a:avLst/>
          </a:prstGeom>
          <a:noFill/>
        </p:spPr>
        <p:txBody>
          <a:bodyPr wrap="square" rtlCol="0">
            <a:spAutoFit/>
          </a:bodyPr>
          <a:lstStyle/>
          <a:p>
            <a:r>
              <a:rPr lang="en-US" dirty="0"/>
              <a:t>OUI: 3 octets</a:t>
            </a:r>
          </a:p>
        </p:txBody>
      </p:sp>
      <p:sp>
        <p:nvSpPr>
          <p:cNvPr id="30" name="TextBox 29"/>
          <p:cNvSpPr txBox="1"/>
          <p:nvPr/>
        </p:nvSpPr>
        <p:spPr>
          <a:xfrm>
            <a:off x="5206968" y="3203684"/>
            <a:ext cx="2808312" cy="369332"/>
          </a:xfrm>
          <a:prstGeom prst="rect">
            <a:avLst/>
          </a:prstGeom>
          <a:noFill/>
        </p:spPr>
        <p:txBody>
          <a:bodyPr wrap="square" rtlCol="0">
            <a:spAutoFit/>
          </a:bodyPr>
          <a:lstStyle/>
          <a:p>
            <a:r>
              <a:rPr lang="en-US" dirty="0"/>
              <a:t>Subtype: </a:t>
            </a:r>
            <a:r>
              <a:rPr lang="en-US" dirty="0" smtClean="0"/>
              <a:t>9 </a:t>
            </a:r>
            <a:r>
              <a:rPr lang="en-US" dirty="0"/>
              <a:t>(1 octet)</a:t>
            </a:r>
          </a:p>
        </p:txBody>
      </p:sp>
      <p:sp>
        <p:nvSpPr>
          <p:cNvPr id="31" name="TextBox 30"/>
          <p:cNvSpPr txBox="1"/>
          <p:nvPr/>
        </p:nvSpPr>
        <p:spPr>
          <a:xfrm>
            <a:off x="5108535" y="3734676"/>
            <a:ext cx="3175401" cy="369332"/>
          </a:xfrm>
          <a:prstGeom prst="rect">
            <a:avLst/>
          </a:prstGeom>
          <a:noFill/>
        </p:spPr>
        <p:txBody>
          <a:bodyPr wrap="square" rtlCol="0">
            <a:spAutoFit/>
          </a:bodyPr>
          <a:lstStyle/>
          <a:p>
            <a:r>
              <a:rPr lang="en-US" dirty="0" smtClean="0"/>
              <a:t>HMAC-SHA256 Digest: 32 octets</a:t>
            </a:r>
            <a:endParaRPr lang="en-US" dirty="0"/>
          </a:p>
        </p:txBody>
      </p:sp>
      <p:sp>
        <p:nvSpPr>
          <p:cNvPr id="32" name="TextBox 31"/>
          <p:cNvSpPr txBox="1"/>
          <p:nvPr/>
        </p:nvSpPr>
        <p:spPr>
          <a:xfrm>
            <a:off x="5304051" y="4725144"/>
            <a:ext cx="2808312" cy="369332"/>
          </a:xfrm>
          <a:prstGeom prst="rect">
            <a:avLst/>
          </a:prstGeom>
          <a:noFill/>
        </p:spPr>
        <p:txBody>
          <a:bodyPr wrap="square" rtlCol="0">
            <a:spAutoFit/>
          </a:bodyPr>
          <a:lstStyle/>
          <a:p>
            <a:r>
              <a:rPr lang="en-US" dirty="0"/>
              <a:t>VLAN: 12 bits</a:t>
            </a:r>
          </a:p>
        </p:txBody>
      </p:sp>
      <p:sp>
        <p:nvSpPr>
          <p:cNvPr id="33" name="TextBox 32"/>
          <p:cNvSpPr txBox="1"/>
          <p:nvPr/>
        </p:nvSpPr>
        <p:spPr>
          <a:xfrm>
            <a:off x="5292080" y="5229200"/>
            <a:ext cx="2808312" cy="369332"/>
          </a:xfrm>
          <a:prstGeom prst="rect">
            <a:avLst/>
          </a:prstGeom>
          <a:noFill/>
        </p:spPr>
        <p:txBody>
          <a:bodyPr wrap="square" rtlCol="0">
            <a:spAutoFit/>
          </a:bodyPr>
          <a:lstStyle/>
          <a:p>
            <a:r>
              <a:rPr lang="en-US" dirty="0" smtClean="0"/>
              <a:t>I-SID: 3 octets</a:t>
            </a:r>
            <a:endParaRPr lang="en-US" dirty="0"/>
          </a:p>
        </p:txBody>
      </p:sp>
      <p:sp>
        <p:nvSpPr>
          <p:cNvPr id="34" name="TextBox 33"/>
          <p:cNvSpPr txBox="1"/>
          <p:nvPr/>
        </p:nvSpPr>
        <p:spPr>
          <a:xfrm>
            <a:off x="899592" y="5836622"/>
            <a:ext cx="2808312" cy="461665"/>
          </a:xfrm>
          <a:prstGeom prst="rect">
            <a:avLst/>
          </a:prstGeom>
          <a:noFill/>
        </p:spPr>
        <p:txBody>
          <a:bodyPr wrap="square" rtlCol="0">
            <a:spAutoFit/>
          </a:bodyPr>
          <a:lstStyle/>
          <a:p>
            <a:r>
              <a:rPr lang="en-US" sz="2400" dirty="0" smtClean="0"/>
              <a:t>AA Element TLV</a:t>
            </a:r>
            <a:endParaRPr lang="en-US" sz="2400" dirty="0"/>
          </a:p>
        </p:txBody>
      </p:sp>
      <p:sp>
        <p:nvSpPr>
          <p:cNvPr id="35" name="TextBox 34"/>
          <p:cNvSpPr txBox="1"/>
          <p:nvPr/>
        </p:nvSpPr>
        <p:spPr>
          <a:xfrm>
            <a:off x="5108534" y="5836622"/>
            <a:ext cx="3567921" cy="461665"/>
          </a:xfrm>
          <a:prstGeom prst="rect">
            <a:avLst/>
          </a:prstGeom>
          <a:noFill/>
        </p:spPr>
        <p:txBody>
          <a:bodyPr wrap="square" rtlCol="0">
            <a:spAutoFit/>
          </a:bodyPr>
          <a:lstStyle/>
          <a:p>
            <a:r>
              <a:rPr lang="en-US" sz="2400" dirty="0" smtClean="0"/>
              <a:t>Service Assignment TLV</a:t>
            </a:r>
            <a:endParaRPr lang="en-US" sz="2400" dirty="0"/>
          </a:p>
        </p:txBody>
      </p:sp>
      <p:cxnSp>
        <p:nvCxnSpPr>
          <p:cNvPr id="38" name="Straight Connector 37"/>
          <p:cNvCxnSpPr/>
          <p:nvPr/>
        </p:nvCxnSpPr>
        <p:spPr>
          <a:xfrm>
            <a:off x="5011097" y="4648753"/>
            <a:ext cx="32403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06968" y="4273804"/>
            <a:ext cx="2884887" cy="369332"/>
          </a:xfrm>
          <a:prstGeom prst="rect">
            <a:avLst/>
          </a:prstGeom>
          <a:noFill/>
        </p:spPr>
        <p:txBody>
          <a:bodyPr wrap="square" rtlCol="0">
            <a:spAutoFit/>
          </a:bodyPr>
          <a:lstStyle/>
          <a:p>
            <a:r>
              <a:rPr lang="en-US" dirty="0" smtClean="0"/>
              <a:t>Assignment Status: 4 bits</a:t>
            </a:r>
            <a:endParaRPr lang="en-US" dirty="0"/>
          </a:p>
        </p:txBody>
      </p:sp>
    </p:spTree>
    <p:extLst>
      <p:ext uri="{BB962C8B-B14F-4D97-AF65-F5344CB8AC3E}">
        <p14:creationId xmlns:p14="http://schemas.microsoft.com/office/powerpoint/2010/main" val="275949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Uses for Auto Attach (AA) have been identified for numerous cases where end devices need to signal the need to associate itself with specific virtual networks identified by an ISID</a:t>
            </a:r>
          </a:p>
          <a:p>
            <a:r>
              <a:rPr lang="en-US" dirty="0"/>
              <a:t>A prototype functional model was created using Open </a:t>
            </a:r>
            <a:r>
              <a:rPr lang="en-US" dirty="0" err="1"/>
              <a:t>vSwitch</a:t>
            </a:r>
            <a:r>
              <a:rPr lang="en-US" dirty="0"/>
              <a:t> (OVS</a:t>
            </a:r>
            <a:r>
              <a:rPr lang="en-US" dirty="0" smtClean="0"/>
              <a:t>)</a:t>
            </a:r>
          </a:p>
          <a:p>
            <a:pPr lvl="1"/>
            <a:r>
              <a:rPr lang="en-US" dirty="0" smtClean="0"/>
              <a:t>Using a Standard 1U switch, OVS with LLDP TLV extensions, and a state machine to manage the communication of </a:t>
            </a:r>
            <a:r>
              <a:rPr lang="en-US" dirty="0" err="1" smtClean="0"/>
              <a:t>tlv’s</a:t>
            </a:r>
            <a:r>
              <a:rPr lang="en-US" dirty="0" smtClean="0"/>
              <a:t>.</a:t>
            </a:r>
          </a:p>
          <a:p>
            <a:pPr lvl="1"/>
            <a:r>
              <a:rPr lang="en-US" dirty="0" smtClean="0"/>
              <a:t>Creation and movement of VM’s triggered the creation of AA LLDP TLV’s to the </a:t>
            </a:r>
            <a:r>
              <a:rPr lang="en-US" dirty="0" err="1" smtClean="0"/>
              <a:t>ToR’s</a:t>
            </a:r>
            <a:r>
              <a:rPr lang="en-US" dirty="0" smtClean="0"/>
              <a:t> from one server to another.</a:t>
            </a:r>
            <a:endParaRPr lang="en-US" dirty="0"/>
          </a:p>
        </p:txBody>
      </p:sp>
    </p:spTree>
    <p:extLst>
      <p:ext uri="{BB962C8B-B14F-4D97-AF65-F5344CB8AC3E}">
        <p14:creationId xmlns:p14="http://schemas.microsoft.com/office/powerpoint/2010/main" val="2629604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Options</a:t>
            </a:r>
            <a:endParaRPr lang="en-US" dirty="0"/>
          </a:p>
        </p:txBody>
      </p:sp>
      <p:sp>
        <p:nvSpPr>
          <p:cNvPr id="4" name="Content Placeholder 3"/>
          <p:cNvSpPr>
            <a:spLocks noGrp="1"/>
          </p:cNvSpPr>
          <p:nvPr>
            <p:ph idx="1"/>
          </p:nvPr>
        </p:nvSpPr>
        <p:spPr/>
        <p:txBody>
          <a:bodyPr/>
          <a:lstStyle/>
          <a:p>
            <a:r>
              <a:rPr lang="en-US" dirty="0" smtClean="0"/>
              <a:t>Do nothing in IEEE 802.1 </a:t>
            </a:r>
          </a:p>
          <a:p>
            <a:pPr lvl="1"/>
            <a:r>
              <a:rPr lang="en-US" dirty="0"/>
              <a:t>may follow </a:t>
            </a:r>
            <a:r>
              <a:rPr lang="en-US" dirty="0" smtClean="0"/>
              <a:t>draft-</a:t>
            </a:r>
            <a:r>
              <a:rPr lang="en-US" dirty="0" err="1" smtClean="0"/>
              <a:t>unbehagen</a:t>
            </a:r>
            <a:r>
              <a:rPr lang="en-US" dirty="0" smtClean="0"/>
              <a:t>-</a:t>
            </a:r>
            <a:r>
              <a:rPr lang="en-US" dirty="0" err="1" smtClean="0"/>
              <a:t>lldp-spb</a:t>
            </a:r>
            <a:r>
              <a:rPr lang="en-US" dirty="0" smtClean="0"/>
              <a:t> as Informational RFC</a:t>
            </a:r>
          </a:p>
          <a:p>
            <a:r>
              <a:rPr lang="en-US" dirty="0" smtClean="0"/>
              <a:t>As part of </a:t>
            </a:r>
            <a:r>
              <a:rPr lang="en-US" dirty="0" smtClean="0"/>
              <a:t>IEEE </a:t>
            </a:r>
            <a:r>
              <a:rPr lang="en-US" dirty="0" smtClean="0"/>
              <a:t>802.1AB-REV</a:t>
            </a:r>
            <a:endParaRPr lang="en-US" dirty="0" smtClean="0"/>
          </a:p>
          <a:p>
            <a:r>
              <a:rPr lang="en-US" dirty="0" smtClean="0"/>
              <a:t>New (small) project to amend IEEE 802.1AB</a:t>
            </a:r>
          </a:p>
          <a:p>
            <a:pPr lvl="1"/>
            <a:r>
              <a:rPr lang="en-US" dirty="0" smtClean="0"/>
              <a:t>… in which case the coming slides apply</a:t>
            </a:r>
            <a:endParaRPr lang="en-US" dirty="0"/>
          </a:p>
        </p:txBody>
      </p:sp>
    </p:spTree>
    <p:extLst>
      <p:ext uri="{BB962C8B-B14F-4D97-AF65-F5344CB8AC3E}">
        <p14:creationId xmlns:p14="http://schemas.microsoft.com/office/powerpoint/2010/main" val="571295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proposed revision would apply to all 802 networks that implement IEEE 802.1AB and IEEE 802.1aq</a:t>
            </a:r>
          </a:p>
          <a:p>
            <a:pPr marL="571500" indent="-457200">
              <a:buFont typeface="+mj-lt"/>
              <a:buAutoNum type="alphaLcParenR"/>
            </a:pPr>
            <a:r>
              <a:rPr lang="en-GB" dirty="0" smtClean="0">
                <a:solidFill>
                  <a:srgbClr val="FF0000"/>
                </a:solidFill>
              </a:rPr>
              <a:t>Some vendors and users have expressed their support for this extensions and there are a number of implementations successfully deployed in the field.</a:t>
            </a:r>
            <a:endParaRPr lang="en-GB"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3421</TotalTime>
  <Words>1005</Words>
  <Application>Microsoft Macintosh PowerPoint</Application>
  <PresentationFormat>On-screen Show (4:3)</PresentationFormat>
  <Paragraphs>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IEEE 802.1ABrev Extension for Auto Attach </vt:lpstr>
      <vt:lpstr>Scope</vt:lpstr>
      <vt:lpstr>Conceptual SPB Auto Attach Model</vt:lpstr>
      <vt:lpstr>LLDP Extensions</vt:lpstr>
      <vt:lpstr>Applications</vt:lpstr>
      <vt:lpstr>Options</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Paul Unbehagen</cp:lastModifiedBy>
  <cp:revision>17</cp:revision>
  <dcterms:created xsi:type="dcterms:W3CDTF">2014-05-14T13:31:12Z</dcterms:created>
  <dcterms:modified xsi:type="dcterms:W3CDTF">2014-09-11T14:47:59Z</dcterms:modified>
</cp:coreProperties>
</file>