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0"/>
  </p:notesMasterIdLst>
  <p:handoutMasterIdLst>
    <p:handoutMasterId r:id="rId11"/>
  </p:handoutMasterIdLst>
  <p:sldIdLst>
    <p:sldId id="269" r:id="rId2"/>
    <p:sldId id="1251" r:id="rId3"/>
    <p:sldId id="1256" r:id="rId4"/>
    <p:sldId id="1258" r:id="rId5"/>
    <p:sldId id="1257" r:id="rId6"/>
    <p:sldId id="1215" r:id="rId7"/>
    <p:sldId id="1255" r:id="rId8"/>
    <p:sldId id="1254"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3" autoAdjust="0"/>
    <p:restoredTop sz="94660" autoAdjust="0"/>
  </p:normalViewPr>
  <p:slideViewPr>
    <p:cSldViewPr>
      <p:cViewPr varScale="1">
        <p:scale>
          <a:sx n="87" d="100"/>
          <a:sy n="87" d="100"/>
        </p:scale>
        <p:origin x="-90"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72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endParaRPr lang="en-US" dirty="0"/>
          </a:p>
        </p:txBody>
      </p:sp>
      <p:sp>
        <p:nvSpPr>
          <p:cNvPr id="3075" name="Rectangle 3"/>
          <p:cNvSpPr>
            <a:spLocks noGrp="1" noChangeArrowheads="1"/>
          </p:cNvSpPr>
          <p:nvPr>
            <p:ph type="dt" sz="quarter" idx="1"/>
          </p:nvPr>
        </p:nvSpPr>
        <p:spPr bwMode="auto">
          <a:xfrm>
            <a:off x="695325" y="177284"/>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endParaRPr lang="en-US" dirty="0"/>
          </a:p>
        </p:txBody>
      </p:sp>
      <p:sp>
        <p:nvSpPr>
          <p:cNvPr id="2051" name="Rectangle 3"/>
          <p:cNvSpPr>
            <a:spLocks noGrp="1" noChangeArrowheads="1"/>
          </p:cNvSpPr>
          <p:nvPr>
            <p:ph type="dt" idx="1"/>
          </p:nvPr>
        </p:nvSpPr>
        <p:spPr bwMode="auto">
          <a:xfrm>
            <a:off x="654050" y="97909"/>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endParaRPr lang="en-US">
              <a:latin typeface="Arial" pitchFamily="34" charset="0"/>
            </a:endParaRP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January 2014</a:t>
            </a:r>
          </a:p>
        </p:txBody>
      </p:sp>
      <p:sp>
        <p:nvSpPr>
          <p:cNvPr id="51204" name="Rectangle 6"/>
          <p:cNvSpPr>
            <a:spLocks noGrp="1" noChangeArrowheads="1"/>
          </p:cNvSpPr>
          <p:nvPr>
            <p:ph type="ftr" sz="quarter" idx="4"/>
          </p:nvPr>
        </p:nvSpPr>
        <p:spPr/>
        <p:txBody>
          <a:bodyPr/>
          <a:lstStyle/>
          <a:p>
            <a:pPr lvl="4">
              <a:defRPr/>
            </a:pPr>
            <a:endParaRPr lang="en-US" smtClean="0"/>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11172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March 2015</a:t>
            </a:r>
            <a:endParaRPr lang="en-US" sz="1600" b="1" dirty="0">
              <a:latin typeface="Arial" pitchFamily="34" charset="0"/>
            </a:endParaRPr>
          </a:p>
        </p:txBody>
      </p:sp>
      <p:sp>
        <p:nvSpPr>
          <p:cNvPr id="9" name="Rectangle 7"/>
          <p:cNvSpPr>
            <a:spLocks noChangeArrowheads="1"/>
          </p:cNvSpPr>
          <p:nvPr userDrawn="1"/>
        </p:nvSpPr>
        <p:spPr bwMode="auto">
          <a:xfrm>
            <a:off x="5427728" y="363221"/>
            <a:ext cx="296863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smtClean="0">
                <a:latin typeface="Arial" pitchFamily="34" charset="0"/>
              </a:rPr>
              <a:t>Doc.: IEEE 802.11-15-NNN</a:t>
            </a:r>
          </a:p>
        </p:txBody>
      </p:sp>
      <p:sp>
        <p:nvSpPr>
          <p:cNvPr id="10" name="Rectangle 9"/>
          <p:cNvSpPr>
            <a:spLocks noChangeArrowheads="1"/>
          </p:cNvSpPr>
          <p:nvPr userDrawn="1"/>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1" name="Rectangle 9"/>
          <p:cNvSpPr>
            <a:spLocks noChangeArrowheads="1"/>
          </p:cNvSpPr>
          <p:nvPr userDrawn="1"/>
        </p:nvSpPr>
        <p:spPr bwMode="auto">
          <a:xfrm>
            <a:off x="6194016" y="6501380"/>
            <a:ext cx="234038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smtClean="0">
                <a:latin typeface="Arial" pitchFamily="34" charset="0"/>
              </a:rPr>
              <a:t>Karen Randall, Randall Consulting</a:t>
            </a:r>
            <a:endParaRPr lang="en-US" sz="1200"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Response to comments on</a:t>
            </a:r>
            <a:br>
              <a:rPr lang="en-US" dirty="0" smtClean="0">
                <a:solidFill>
                  <a:schemeClr val="accent2">
                    <a:lumMod val="75000"/>
                  </a:schemeClr>
                </a:solidFill>
              </a:rPr>
            </a:br>
            <a:r>
              <a:rPr lang="en-US" dirty="0">
                <a:solidFill>
                  <a:schemeClr val="accent2">
                    <a:lumMod val="75000"/>
                  </a:schemeClr>
                </a:solidFill>
              </a:rPr>
              <a:t>IEEE 802.1Q-2014 </a:t>
            </a:r>
            <a:r>
              <a:rPr lang="en-US" dirty="0" smtClean="0">
                <a:solidFill>
                  <a:schemeClr val="accent2">
                    <a:lumMod val="75000"/>
                  </a:schemeClr>
                </a:solidFill>
              </a:rPr>
              <a:t>and IEEE 802.1Xbx-2014</a:t>
            </a:r>
            <a:r>
              <a:rPr lang="en-US" dirty="0" smtClean="0">
                <a:solidFill>
                  <a:schemeClr val="accent1"/>
                </a:solidFill>
              </a:rPr>
              <a:t> </a:t>
            </a:r>
            <a:r>
              <a:rPr lang="en-US" dirty="0" smtClean="0">
                <a:solidFill>
                  <a:schemeClr val="accent2">
                    <a:lumMod val="75000"/>
                  </a:schemeClr>
                </a:solidFill>
              </a:rPr>
              <a:t>ballots</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28 April 2015</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832543265"/>
              </p:ext>
            </p:extLst>
          </p:nvPr>
        </p:nvGraphicFramePr>
        <p:xfrm>
          <a:off x="685800" y="3429000"/>
          <a:ext cx="7696200" cy="741364"/>
        </p:xfrm>
        <a:graphic>
          <a:graphicData uri="http://schemas.openxmlformats.org/drawingml/2006/table">
            <a:tbl>
              <a:tblPr firstRow="1" bandRow="1">
                <a:tableStyleId>{5C22544A-7EE6-4342-B048-85BDC9FD1C3A}</a:tableStyleId>
              </a:tblPr>
              <a:tblGrid>
                <a:gridCol w="1924050"/>
                <a:gridCol w="1924050"/>
                <a:gridCol w="1485900"/>
                <a:gridCol w="2362200"/>
              </a:tblGrid>
              <a:tr h="370682">
                <a:tc>
                  <a:txBody>
                    <a:bodyPr/>
                    <a:lstStyle/>
                    <a:p>
                      <a:pPr>
                        <a:spcAft>
                          <a:spcPts val="0"/>
                        </a:spcAft>
                      </a:pPr>
                      <a:r>
                        <a:rPr lang="en-US" sz="1200" b="1" kern="0" dirty="0">
                          <a:effectLst/>
                          <a:latin typeface="Arial"/>
                        </a:rPr>
                        <a:t>Name</a:t>
                      </a:r>
                      <a:endParaRPr lang="en-AU" sz="1200" b="1" kern="0" dirty="0">
                        <a:effectLst/>
                        <a:latin typeface="Times New Roman"/>
                      </a:endParaRPr>
                    </a:p>
                  </a:txBody>
                  <a:tcPr marL="68580" marR="68580" marT="0" marB="0" anchor="ctr">
                    <a:solidFill>
                      <a:schemeClr val="accent2"/>
                    </a:solidFill>
                  </a:tcPr>
                </a:tc>
                <a:tc>
                  <a:txBody>
                    <a:bodyPr/>
                    <a:lstStyle/>
                    <a:p>
                      <a:pPr>
                        <a:spcAft>
                          <a:spcPts val="0"/>
                        </a:spcAft>
                      </a:pPr>
                      <a:r>
                        <a:rPr lang="en-US" sz="1200" b="1" dirty="0">
                          <a:effectLst/>
                          <a:latin typeface="Arial"/>
                          <a:ea typeface="Times New Roman"/>
                        </a:rPr>
                        <a:t>Company</a:t>
                      </a:r>
                      <a:endParaRPr lang="en-AU" sz="1200" dirty="0">
                        <a:effectLst/>
                        <a:latin typeface="Times New Roman"/>
                        <a:ea typeface="Times New Roman"/>
                      </a:endParaRPr>
                    </a:p>
                  </a:txBody>
                  <a:tcPr marL="68580" marR="68580" marT="0" marB="0" anchor="ctr">
                    <a:solidFill>
                      <a:schemeClr val="accent2"/>
                    </a:solidFill>
                  </a:tcPr>
                </a:tc>
                <a:tc>
                  <a:txBody>
                    <a:bodyPr/>
                    <a:lstStyle/>
                    <a:p>
                      <a:pPr>
                        <a:spcAft>
                          <a:spcPts val="0"/>
                        </a:spcAft>
                      </a:pPr>
                      <a:r>
                        <a:rPr lang="en-US" sz="1200" b="1" dirty="0">
                          <a:effectLst/>
                          <a:latin typeface="Arial"/>
                          <a:ea typeface="Times New Roman"/>
                        </a:rPr>
                        <a:t>Phone</a:t>
                      </a:r>
                      <a:endParaRPr lang="en-AU" sz="1200" dirty="0">
                        <a:effectLst/>
                        <a:latin typeface="Times New Roman"/>
                        <a:ea typeface="Times New Roman"/>
                      </a:endParaRPr>
                    </a:p>
                  </a:txBody>
                  <a:tcPr marL="68580" marR="68580" marT="0" marB="0" anchor="ctr">
                    <a:solidFill>
                      <a:schemeClr val="accent2"/>
                    </a:solidFill>
                  </a:tcPr>
                </a:tc>
                <a:tc>
                  <a:txBody>
                    <a:bodyPr/>
                    <a:lstStyle/>
                    <a:p>
                      <a:pPr>
                        <a:spcAft>
                          <a:spcPts val="0"/>
                        </a:spcAft>
                      </a:pPr>
                      <a:r>
                        <a:rPr lang="en-US" sz="1200" b="1" dirty="0">
                          <a:effectLst/>
                          <a:latin typeface="Arial"/>
                          <a:ea typeface="Times New Roman"/>
                        </a:rPr>
                        <a:t>email</a:t>
                      </a:r>
                      <a:endParaRPr lang="en-AU" sz="1200" dirty="0">
                        <a:effectLst/>
                        <a:latin typeface="Times New Roman"/>
                        <a:ea typeface="Times New Roman"/>
                      </a:endParaRPr>
                    </a:p>
                  </a:txBody>
                  <a:tcPr marL="68580" marR="68580" marT="0" marB="0" anchor="ctr">
                    <a:solidFill>
                      <a:schemeClr val="accent2"/>
                    </a:solidFill>
                  </a:tcPr>
                </a:tc>
              </a:tr>
              <a:tr h="370682">
                <a:tc>
                  <a:txBody>
                    <a:bodyPr/>
                    <a:lstStyle/>
                    <a:p>
                      <a:pPr>
                        <a:spcAft>
                          <a:spcPts val="0"/>
                        </a:spcAft>
                      </a:pPr>
                      <a:r>
                        <a:rPr lang="en-AU" sz="1200" dirty="0" smtClean="0">
                          <a:effectLst/>
                          <a:latin typeface="Calibri" panose="020F0502020204030204" pitchFamily="34" charset="0"/>
                          <a:ea typeface="Times New Roman"/>
                        </a:rPr>
                        <a:t>Karen Randall</a:t>
                      </a:r>
                      <a:endParaRPr lang="en-AU" sz="1200" dirty="0">
                        <a:effectLst/>
                        <a:latin typeface="Calibri" panose="020F0502020204030204" pitchFamily="34" charset="0"/>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AU" sz="1200" dirty="0" smtClean="0">
                          <a:effectLst/>
                          <a:latin typeface="Calibri" panose="020F0502020204030204" pitchFamily="34" charset="0"/>
                          <a:ea typeface="Times New Roman"/>
                        </a:rPr>
                        <a:t>Randall</a:t>
                      </a:r>
                      <a:r>
                        <a:rPr lang="en-AU" sz="1200" baseline="0" dirty="0" smtClean="0">
                          <a:effectLst/>
                          <a:latin typeface="Calibri" panose="020F0502020204030204" pitchFamily="34" charset="0"/>
                          <a:ea typeface="Times New Roman"/>
                        </a:rPr>
                        <a:t> Consulting</a:t>
                      </a:r>
                      <a:endParaRPr lang="en-AU" sz="1200" dirty="0">
                        <a:effectLst/>
                        <a:latin typeface="Calibri" panose="020F0502020204030204" pitchFamily="34" charset="0"/>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AU" sz="1200" dirty="0" smtClean="0">
                          <a:effectLst/>
                          <a:latin typeface="Calibri" panose="020F0502020204030204" pitchFamily="34" charset="0"/>
                          <a:ea typeface="Times New Roman"/>
                        </a:rPr>
                        <a:t>+1 609 240-3844</a:t>
                      </a:r>
                      <a:endParaRPr lang="en-AU" sz="1200" dirty="0">
                        <a:effectLst/>
                        <a:latin typeface="Calibri" panose="020F0502020204030204" pitchFamily="34" charset="0"/>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AU" sz="1200" dirty="0" smtClean="0">
                          <a:effectLst/>
                          <a:latin typeface="Calibri" panose="020F0502020204030204" pitchFamily="34" charset="0"/>
                          <a:ea typeface="Times New Roman"/>
                        </a:rPr>
                        <a:t>karen@randall-consulting.com</a:t>
                      </a:r>
                      <a:endParaRPr lang="en-AU" sz="1200" dirty="0">
                        <a:effectLst/>
                        <a:latin typeface="Calibri" panose="020F0502020204030204" pitchFamily="34" charset="0"/>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2000" dirty="0" smtClean="0"/>
              <a:t>This provides responses to comments on </a:t>
            </a:r>
            <a:r>
              <a:rPr lang="en-AU" sz="2000" dirty="0"/>
              <a:t>IEEE 802.1Q-2014 </a:t>
            </a:r>
            <a:r>
              <a:rPr lang="en-AU" sz="2000" dirty="0" smtClean="0"/>
              <a:t>and IEEE 802.1Xbx-2014 ballots</a:t>
            </a:r>
            <a:endParaRPr lang="en-AU" sz="2000" dirty="0"/>
          </a:p>
        </p:txBody>
      </p:sp>
      <p:sp>
        <p:nvSpPr>
          <p:cNvPr id="3" name="Content Placeholder 2"/>
          <p:cNvSpPr>
            <a:spLocks noGrp="1"/>
          </p:cNvSpPr>
          <p:nvPr>
            <p:ph idx="1"/>
          </p:nvPr>
        </p:nvSpPr>
        <p:spPr/>
        <p:txBody>
          <a:bodyPr/>
          <a:lstStyle/>
          <a:p>
            <a:pPr lvl="1"/>
            <a:r>
              <a:rPr lang="en-AU" dirty="0"/>
              <a:t>The voting results on IEEE 802.</a:t>
            </a:r>
            <a:r>
              <a:rPr lang="en-US" dirty="0"/>
              <a:t> 1Q-2014 </a:t>
            </a:r>
            <a:r>
              <a:rPr lang="en-AU" dirty="0"/>
              <a:t>in </a:t>
            </a:r>
            <a:r>
              <a:rPr lang="en-US" dirty="0"/>
              <a:t>6N16135</a:t>
            </a:r>
            <a:endParaRPr lang="en-AU" dirty="0"/>
          </a:p>
          <a:p>
            <a:pPr lvl="2"/>
            <a:r>
              <a:rPr lang="en-AU" dirty="0"/>
              <a:t>It passed </a:t>
            </a:r>
            <a:r>
              <a:rPr lang="en-AU" dirty="0" smtClean="0"/>
              <a:t>11/1/6 </a:t>
            </a:r>
            <a:r>
              <a:rPr lang="en-AU" dirty="0"/>
              <a:t>(China NB voted negative)</a:t>
            </a:r>
          </a:p>
          <a:p>
            <a:pPr lvl="2"/>
            <a:r>
              <a:rPr lang="en-AU" dirty="0" smtClean="0"/>
              <a:t>2 </a:t>
            </a:r>
            <a:r>
              <a:rPr lang="en-AU" dirty="0"/>
              <a:t>comments were received with the China NB NO vote </a:t>
            </a:r>
          </a:p>
          <a:p>
            <a:pPr lvl="1"/>
            <a:r>
              <a:rPr lang="en-AU" dirty="0" smtClean="0"/>
              <a:t>The voting results </a:t>
            </a:r>
            <a:r>
              <a:rPr lang="en-AU" dirty="0"/>
              <a:t>on IEEE </a:t>
            </a:r>
            <a:r>
              <a:rPr lang="en-AU" dirty="0" smtClean="0"/>
              <a:t>802.</a:t>
            </a:r>
            <a:r>
              <a:rPr lang="en-US" dirty="0" smtClean="0"/>
              <a:t>1Xbx-2014 </a:t>
            </a:r>
            <a:r>
              <a:rPr lang="en-AU" dirty="0" smtClean="0"/>
              <a:t>in </a:t>
            </a:r>
            <a:r>
              <a:rPr lang="en-US" dirty="0" smtClean="0"/>
              <a:t>6N16140</a:t>
            </a:r>
            <a:endParaRPr lang="en-AU" dirty="0" smtClean="0"/>
          </a:p>
          <a:p>
            <a:pPr lvl="2"/>
            <a:r>
              <a:rPr lang="en-AU" dirty="0" smtClean="0"/>
              <a:t>It </a:t>
            </a:r>
            <a:r>
              <a:rPr lang="en-AU" smtClean="0"/>
              <a:t>passed </a:t>
            </a:r>
            <a:r>
              <a:rPr lang="en-AU" smtClean="0"/>
              <a:t>8/1/10 </a:t>
            </a:r>
            <a:r>
              <a:rPr lang="en-AU" dirty="0" smtClean="0"/>
              <a:t>(China NB voted negative)</a:t>
            </a:r>
          </a:p>
          <a:p>
            <a:pPr lvl="2"/>
            <a:r>
              <a:rPr lang="en-AU" dirty="0" smtClean="0"/>
              <a:t>2 comments were </a:t>
            </a:r>
            <a:r>
              <a:rPr lang="en-AU" dirty="0"/>
              <a:t>received </a:t>
            </a:r>
            <a:r>
              <a:rPr lang="en-AU" dirty="0" smtClean="0"/>
              <a:t>with the China NB NO vote </a:t>
            </a:r>
          </a:p>
          <a:p>
            <a:pPr lvl="1"/>
            <a:r>
              <a:rPr lang="en-AU" dirty="0" smtClean="0"/>
              <a:t>The comments have been processed </a:t>
            </a:r>
            <a:r>
              <a:rPr lang="en-AU" dirty="0"/>
              <a:t>in a timely manner </a:t>
            </a:r>
            <a:r>
              <a:rPr lang="en-AU" dirty="0" smtClean="0"/>
              <a:t>using </a:t>
            </a:r>
            <a:r>
              <a:rPr lang="en-AU" dirty="0"/>
              <a:t>the mechanisms defined and agreed in </a:t>
            </a:r>
            <a:r>
              <a:rPr lang="en-AU" dirty="0" smtClean="0"/>
              <a:t>6N15606</a:t>
            </a:r>
          </a:p>
          <a:p>
            <a:pPr lvl="1"/>
            <a:r>
              <a:rPr lang="en-AU" dirty="0" smtClean="0"/>
              <a:t>This provides the proposed responses from IEEE 802 to all comments by China NB on both of the ballots.</a:t>
            </a:r>
            <a:endParaRPr lang="en-AU" dirty="0"/>
          </a:p>
          <a:p>
            <a:pPr lvl="2"/>
            <a:endParaRPr lang="en-AU" dirty="0"/>
          </a:p>
          <a:p>
            <a:endParaRPr lang="en-AU"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1593706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1 </a:t>
            </a:r>
            <a:r>
              <a:rPr lang="en-AU" dirty="0"/>
              <a:t>on </a:t>
            </a:r>
            <a:r>
              <a:rPr lang="en-AU" dirty="0" smtClean="0"/>
              <a:t>IEEE 802.1Q-2014</a:t>
            </a:r>
            <a:endParaRPr lang="en-AU" dirty="0"/>
          </a:p>
        </p:txBody>
      </p:sp>
      <p:sp>
        <p:nvSpPr>
          <p:cNvPr id="3" name="Content Placeholder 2"/>
          <p:cNvSpPr>
            <a:spLocks noGrp="1"/>
          </p:cNvSpPr>
          <p:nvPr>
            <p:ph idx="1"/>
          </p:nvPr>
        </p:nvSpPr>
        <p:spPr/>
        <p:txBody>
          <a:bodyPr/>
          <a:lstStyle/>
          <a:p>
            <a:r>
              <a:rPr lang="en-AU" dirty="0" smtClean="0"/>
              <a:t>China NB comment 1 on IEEE 802.1Q-2014</a:t>
            </a:r>
          </a:p>
          <a:p>
            <a:pPr lvl="1"/>
            <a:r>
              <a:rPr lang="en-US" i="1" dirty="0"/>
              <a:t>China NB noticed that IEEE submitted IEEE 802.1Q™-2014 (N16114) and IEEE 802.1Xbx™-2014 (N16115) for 60-day ballot according to the PSDO Agreement. As we know, IEEE </a:t>
            </a:r>
            <a:r>
              <a:rPr lang="en-US" i="1" dirty="0" err="1"/>
              <a:t>Std</a:t>
            </a:r>
            <a:r>
              <a:rPr lang="en-US" i="1" dirty="0"/>
              <a:t> 802.1Q™-2014 conducts access control by invoking IEEE 802.1x-2010, and IEEE </a:t>
            </a:r>
            <a:r>
              <a:rPr lang="en-US" i="1" dirty="0" err="1"/>
              <a:t>Std</a:t>
            </a:r>
            <a:r>
              <a:rPr lang="en-US" i="1" dirty="0"/>
              <a:t> 802.1Xbx™-2014 is the enhancement standard of IEEE 802.1x-2010, however, the security problems of IEEE 802.1x-2010 still exist, therefore, we still oppose the proposals based on IEEE 802.1x. </a:t>
            </a:r>
          </a:p>
          <a:p>
            <a:pPr lvl="1"/>
            <a:endParaRPr lang="en-US" dirty="0"/>
          </a:p>
          <a:p>
            <a:pPr lvl="1"/>
            <a:endParaRPr lang="en-US" dirty="0"/>
          </a:p>
          <a:p>
            <a:pPr lvl="1"/>
            <a:endParaRPr lang="en-US"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2696900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a:t>
            </a:r>
            <a:r>
              <a:rPr lang="en-AU" dirty="0"/>
              <a:t>1</a:t>
            </a:r>
            <a:r>
              <a:rPr lang="en-AU" dirty="0" smtClean="0"/>
              <a:t> </a:t>
            </a:r>
            <a:r>
              <a:rPr lang="en-AU" dirty="0"/>
              <a:t>on </a:t>
            </a:r>
            <a:r>
              <a:rPr lang="en-AU" dirty="0" smtClean="0"/>
              <a:t>IEEE 802.1Q-2014 (continued)</a:t>
            </a:r>
            <a:endParaRPr lang="en-AU" dirty="0"/>
          </a:p>
        </p:txBody>
      </p:sp>
      <p:sp>
        <p:nvSpPr>
          <p:cNvPr id="3" name="Content Placeholder 2"/>
          <p:cNvSpPr>
            <a:spLocks noGrp="1"/>
          </p:cNvSpPr>
          <p:nvPr>
            <p:ph idx="1"/>
          </p:nvPr>
        </p:nvSpPr>
        <p:spPr/>
        <p:txBody>
          <a:bodyPr/>
          <a:lstStyle/>
          <a:p>
            <a:r>
              <a:rPr lang="en-AU" dirty="0" smtClean="0"/>
              <a:t>Proposed </a:t>
            </a:r>
            <a:r>
              <a:rPr lang="en-AU" dirty="0"/>
              <a:t>IEEE 802 response to CN.1 on IEEE </a:t>
            </a:r>
            <a:r>
              <a:rPr lang="en-AU" dirty="0" smtClean="0"/>
              <a:t>802.1Q-2014</a:t>
            </a:r>
            <a:endParaRPr lang="en-AU" dirty="0"/>
          </a:p>
          <a:p>
            <a:pPr lvl="1"/>
            <a:r>
              <a:rPr lang="en-US" sz="1600" dirty="0"/>
              <a:t>IEEE </a:t>
            </a:r>
            <a:r>
              <a:rPr lang="en-US" sz="1600" dirty="0" err="1"/>
              <a:t>Std</a:t>
            </a:r>
            <a:r>
              <a:rPr lang="en-US" sz="1600" dirty="0"/>
              <a:t> 802.1Q explains how it can be used in conjunction with IEEE </a:t>
            </a:r>
            <a:r>
              <a:rPr lang="en-US" sz="1600" dirty="0" err="1"/>
              <a:t>Std</a:t>
            </a:r>
            <a:r>
              <a:rPr lang="en-US" sz="1600" dirty="0"/>
              <a:t> 802.1X. However conformance to and use of IEEE </a:t>
            </a:r>
            <a:r>
              <a:rPr lang="en-US" sz="1600" dirty="0" err="1"/>
              <a:t>Std</a:t>
            </a:r>
            <a:r>
              <a:rPr lang="en-US" sz="1600" dirty="0"/>
              <a:t> 802.1X is not a requirement of any of the possible claims of conformance to IEEE </a:t>
            </a:r>
            <a:r>
              <a:rPr lang="en-US" sz="1600" dirty="0" err="1"/>
              <a:t>Std</a:t>
            </a:r>
            <a:r>
              <a:rPr lang="en-US" sz="1600" dirty="0"/>
              <a:t> 802.1Q (both for the mandatory and the optional requirements). In that respect the China NB understanding of the relationship between the IEEE standards is </a:t>
            </a:r>
            <a:r>
              <a:rPr lang="en-US" sz="1600" dirty="0" smtClean="0"/>
              <a:t>incomplete. </a:t>
            </a:r>
            <a:r>
              <a:rPr lang="en-US" sz="1600" dirty="0"/>
              <a:t>IEEE </a:t>
            </a:r>
            <a:r>
              <a:rPr lang="en-US" sz="1600" dirty="0" err="1"/>
              <a:t>Std</a:t>
            </a:r>
            <a:r>
              <a:rPr lang="en-US" sz="1600" dirty="0"/>
              <a:t> 802.1Q does not depend on the use of IEEE </a:t>
            </a:r>
            <a:r>
              <a:rPr lang="en-US" sz="1600" dirty="0" err="1"/>
              <a:t>Std</a:t>
            </a:r>
            <a:r>
              <a:rPr lang="en-US" sz="1600" dirty="0"/>
              <a:t> 802.1X</a:t>
            </a:r>
            <a:r>
              <a:rPr lang="en-US" sz="1600" dirty="0" smtClean="0"/>
              <a:t>.</a:t>
            </a:r>
            <a:endParaRPr lang="en-US" dirty="0"/>
          </a:p>
          <a:p>
            <a:pPr marL="1588" lvl="1" indent="0">
              <a:buNone/>
            </a:pPr>
            <a:endParaRPr lang="en-US" dirty="0"/>
          </a:p>
          <a:p>
            <a:pPr lvl="1"/>
            <a:endParaRPr lang="en-US" dirty="0"/>
          </a:p>
          <a:p>
            <a:pPr lvl="1"/>
            <a:endParaRPr lang="en-US"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p14="http://schemas.microsoft.com/office/powerpoint/2010/main" val="4144245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2 </a:t>
            </a:r>
            <a:r>
              <a:rPr lang="en-AU" dirty="0"/>
              <a:t>on </a:t>
            </a:r>
            <a:r>
              <a:rPr lang="en-AU" dirty="0" smtClean="0"/>
              <a:t>IEEE 802.1Q-2014</a:t>
            </a:r>
            <a:endParaRPr lang="en-AU" dirty="0"/>
          </a:p>
        </p:txBody>
      </p:sp>
      <p:sp>
        <p:nvSpPr>
          <p:cNvPr id="3" name="Content Placeholder 2"/>
          <p:cNvSpPr>
            <a:spLocks noGrp="1"/>
          </p:cNvSpPr>
          <p:nvPr>
            <p:ph idx="1"/>
          </p:nvPr>
        </p:nvSpPr>
        <p:spPr>
          <a:xfrm>
            <a:off x="685800" y="1600200"/>
            <a:ext cx="7772400" cy="4419600"/>
          </a:xfrm>
        </p:spPr>
        <p:txBody>
          <a:bodyPr/>
          <a:lstStyle/>
          <a:p>
            <a:r>
              <a:rPr lang="en-AU" b="1" dirty="0" smtClean="0"/>
              <a:t>China </a:t>
            </a:r>
            <a:r>
              <a:rPr lang="en-AU" b="1" dirty="0"/>
              <a:t>NB </a:t>
            </a:r>
            <a:r>
              <a:rPr lang="fr-FR" b="1" dirty="0"/>
              <a:t>comment </a:t>
            </a:r>
            <a:r>
              <a:rPr lang="fr-FR" b="1" dirty="0" smtClean="0"/>
              <a:t>2 </a:t>
            </a:r>
            <a:r>
              <a:rPr lang="fr-FR" b="1" dirty="0"/>
              <a:t>on IEEE </a:t>
            </a:r>
            <a:r>
              <a:rPr lang="fr-FR" b="1" dirty="0" smtClean="0"/>
              <a:t>802.1Q-2014</a:t>
            </a:r>
            <a:endParaRPr lang="en-AU" b="1" dirty="0" smtClean="0"/>
          </a:p>
          <a:p>
            <a:pPr marL="0" indent="0"/>
            <a:r>
              <a:rPr lang="en-US" sz="1600" b="0" i="1" dirty="0"/>
              <a:t>Moreover, there are non-normative references in N16114 and N16115, not all the referenced RFCs are Internet Standards or Best Current Practices, we also propose to deleted them from the drafts</a:t>
            </a:r>
            <a:r>
              <a:rPr lang="en-US" sz="1600" b="0" i="1" dirty="0" smtClean="0"/>
              <a:t>.</a:t>
            </a:r>
            <a:endParaRPr lang="en-US" sz="1600" b="0" i="1" dirty="0"/>
          </a:p>
          <a:p>
            <a:r>
              <a:rPr lang="en-AU" dirty="0"/>
              <a:t>Proposed IEEE 802 response to </a:t>
            </a:r>
            <a:r>
              <a:rPr lang="en-AU" dirty="0" smtClean="0"/>
              <a:t>CN.2 </a:t>
            </a:r>
            <a:r>
              <a:rPr lang="en-AU" dirty="0"/>
              <a:t>on IEEE </a:t>
            </a:r>
            <a:r>
              <a:rPr lang="en-AU" dirty="0" smtClean="0"/>
              <a:t>802.1Q-2014</a:t>
            </a:r>
            <a:endParaRPr lang="en-AU" dirty="0"/>
          </a:p>
          <a:p>
            <a:pPr lvl="1"/>
            <a:r>
              <a:rPr lang="en-AU" sz="1600" dirty="0"/>
              <a:t>IEEE </a:t>
            </a:r>
            <a:r>
              <a:rPr lang="en-AU" sz="1600" dirty="0" err="1" smtClean="0"/>
              <a:t>Std</a:t>
            </a:r>
            <a:r>
              <a:rPr lang="en-AU" sz="1600" dirty="0" smtClean="0"/>
              <a:t> 802.1Q </a:t>
            </a:r>
            <a:r>
              <a:rPr lang="en-AU" sz="1600" dirty="0"/>
              <a:t>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6N15606 will </a:t>
            </a:r>
            <a:r>
              <a:rPr lang="en-AU" sz="1600" dirty="0" smtClean="0"/>
              <a:t>apply. </a:t>
            </a:r>
          </a:p>
          <a:p>
            <a:pPr lvl="1"/>
            <a:r>
              <a:rPr lang="en-US" sz="1600" dirty="0" smtClean="0"/>
              <a:t>It </a:t>
            </a:r>
            <a:r>
              <a:rPr lang="en-US" sz="1600" dirty="0"/>
              <a:t>is appropriate to reference these published specifications in IEEE Standards.</a:t>
            </a:r>
          </a:p>
          <a:p>
            <a:pPr lvl="1"/>
            <a:r>
              <a:rPr lang="en-US" sz="1600" dirty="0" smtClean="0"/>
              <a:t>As </a:t>
            </a:r>
            <a:r>
              <a:rPr lang="en-US" sz="1600" dirty="0"/>
              <a:t>part of the normal maintenance process for IEEE </a:t>
            </a:r>
            <a:r>
              <a:rPr lang="en-US" sz="1600" dirty="0" err="1" smtClean="0"/>
              <a:t>Std</a:t>
            </a:r>
            <a:r>
              <a:rPr lang="en-US" sz="1600" dirty="0" smtClean="0"/>
              <a:t> 802.1Q, </a:t>
            </a:r>
            <a:r>
              <a:rPr lang="en-US" sz="1600" dirty="0"/>
              <a:t>the IEEE 802.1 WG will review the references to ensure that only required references are included, RFC references are up to date, and normative RFC references have an appropriate status</a:t>
            </a:r>
            <a:r>
              <a:rPr lang="en-US" sz="1600" dirty="0" smtClean="0"/>
              <a:t>.</a:t>
            </a:r>
            <a:endParaRPr lang="en-AU" dirty="0"/>
          </a:p>
          <a:p>
            <a:pPr marL="228600" indent="-228600">
              <a:buFont typeface="Arial" panose="020B0604020202020204" pitchFamily="34" charset="0"/>
              <a:buChar char="•"/>
            </a:pPr>
            <a:endParaRPr lang="en-AU"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546412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a:t>
            </a:r>
            <a:r>
              <a:rPr lang="en-AU" dirty="0"/>
              <a:t>1</a:t>
            </a:r>
            <a:r>
              <a:rPr lang="en-AU" dirty="0" smtClean="0"/>
              <a:t> </a:t>
            </a:r>
            <a:r>
              <a:rPr lang="en-AU" dirty="0"/>
              <a:t>on </a:t>
            </a:r>
            <a:r>
              <a:rPr lang="en-AU" dirty="0" smtClean="0"/>
              <a:t>IEEE 802.1Xbx-2014</a:t>
            </a:r>
            <a:endParaRPr lang="en-AU" dirty="0"/>
          </a:p>
        </p:txBody>
      </p:sp>
      <p:sp>
        <p:nvSpPr>
          <p:cNvPr id="3" name="Content Placeholder 2"/>
          <p:cNvSpPr>
            <a:spLocks noGrp="1"/>
          </p:cNvSpPr>
          <p:nvPr>
            <p:ph idx="1"/>
          </p:nvPr>
        </p:nvSpPr>
        <p:spPr/>
        <p:txBody>
          <a:bodyPr/>
          <a:lstStyle/>
          <a:p>
            <a:r>
              <a:rPr lang="en-AU" dirty="0" smtClean="0"/>
              <a:t>China NB comment 1 on IEEE 802.1Xbx-2014</a:t>
            </a:r>
          </a:p>
          <a:p>
            <a:pPr lvl="1"/>
            <a:r>
              <a:rPr lang="en-US" i="1" dirty="0"/>
              <a:t>China NB noticed that IEEE submitted IEEE 802.1Q™-2014 (N16114) and IEEE 802.1Xbx™-2014 (N16115) for 60-day ballot according to the PSDO Agreement. As we know, IEEE </a:t>
            </a:r>
            <a:r>
              <a:rPr lang="en-US" i="1" dirty="0" err="1"/>
              <a:t>Std</a:t>
            </a:r>
            <a:r>
              <a:rPr lang="en-US" i="1" dirty="0"/>
              <a:t> 802.1Q™-2014 conducts access control by invoking IEEE 802.1x-2010, and IEEE </a:t>
            </a:r>
            <a:r>
              <a:rPr lang="en-US" i="1" dirty="0" err="1"/>
              <a:t>Std</a:t>
            </a:r>
            <a:r>
              <a:rPr lang="en-US" i="1" dirty="0"/>
              <a:t> 802.1Xbx™-2014 is the enhancement standard of IEEE 802.1x-2010, however, the security problems of IEEE 802.1x-2010 still exist, therefore, we still oppose the proposals based on IEEE 802.1x. </a:t>
            </a:r>
          </a:p>
          <a:p>
            <a:pPr lvl="1"/>
            <a:endParaRPr lang="en-US" dirty="0"/>
          </a:p>
          <a:p>
            <a:pPr lvl="1"/>
            <a:endParaRPr lang="en-US" dirty="0"/>
          </a:p>
          <a:p>
            <a:pPr lvl="1"/>
            <a:endParaRPr lang="en-US"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spTree>
    <p:extLst>
      <p:ext uri="{BB962C8B-B14F-4D97-AF65-F5344CB8AC3E}">
        <p14:creationId xmlns:p14="http://schemas.microsoft.com/office/powerpoint/2010/main" val="19488738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a:t>
            </a:r>
            <a:r>
              <a:rPr lang="en-AU" dirty="0"/>
              <a:t>1</a:t>
            </a:r>
            <a:r>
              <a:rPr lang="en-AU" dirty="0" smtClean="0"/>
              <a:t> </a:t>
            </a:r>
            <a:r>
              <a:rPr lang="en-AU" dirty="0"/>
              <a:t>on </a:t>
            </a:r>
            <a:r>
              <a:rPr lang="en-AU" dirty="0" smtClean="0"/>
              <a:t>IEEE 802.1Xbx-2014 (continued)</a:t>
            </a:r>
            <a:endParaRPr lang="en-AU" dirty="0"/>
          </a:p>
        </p:txBody>
      </p:sp>
      <p:sp>
        <p:nvSpPr>
          <p:cNvPr id="3" name="Content Placeholder 2"/>
          <p:cNvSpPr>
            <a:spLocks noGrp="1"/>
          </p:cNvSpPr>
          <p:nvPr>
            <p:ph idx="1"/>
          </p:nvPr>
        </p:nvSpPr>
        <p:spPr/>
        <p:txBody>
          <a:bodyPr/>
          <a:lstStyle/>
          <a:p>
            <a:r>
              <a:rPr lang="en-AU" dirty="0" smtClean="0"/>
              <a:t>Proposed </a:t>
            </a:r>
            <a:r>
              <a:rPr lang="en-AU" dirty="0"/>
              <a:t>IEEE 802 response to CN.1 on IEEE 802.1Xbx-2014</a:t>
            </a:r>
          </a:p>
          <a:p>
            <a:pPr lvl="1"/>
            <a:r>
              <a:rPr lang="en-AU" sz="1600" dirty="0" smtClean="0"/>
              <a:t>I</a:t>
            </a:r>
            <a:r>
              <a:rPr lang="en-US" sz="1600" dirty="0" smtClean="0"/>
              <a:t>EEE </a:t>
            </a:r>
            <a:r>
              <a:rPr lang="en-US" sz="1600" dirty="0" err="1" smtClean="0"/>
              <a:t>Std</a:t>
            </a:r>
            <a:r>
              <a:rPr lang="en-US" sz="1600" dirty="0"/>
              <a:t> 802.1X is widely and successfully used by public networks today, and is the basis for many effective authentication and authorization </a:t>
            </a:r>
            <a:r>
              <a:rPr lang="en-US" sz="1600" dirty="0" smtClean="0"/>
              <a:t>systems. Moreover</a:t>
            </a:r>
            <a:r>
              <a:rPr lang="en-US" sz="1600" dirty="0"/>
              <a:t>, IEEE 802 standards are subject to regular maintenance in order to ensure they remain relevant and up to date. For example, where an Extensible Authentication Protocol (EAP) is used, IEEE 802.1X-2010 </a:t>
            </a:r>
            <a:r>
              <a:rPr lang="en-US" sz="1600" dirty="0" smtClean="0"/>
              <a:t>mandates </a:t>
            </a:r>
            <a:r>
              <a:rPr lang="en-US" sz="1600" dirty="0"/>
              <a:t>the use of mutual authentication methods, reflecting current needs, best practice, and experience from IEEE 802.1X-2004.</a:t>
            </a:r>
            <a:endParaRPr lang="en-US" sz="1600" dirty="0" smtClean="0"/>
          </a:p>
          <a:p>
            <a:pPr lvl="1"/>
            <a:r>
              <a:rPr lang="en-US" sz="1600" dirty="0" smtClean="0"/>
              <a:t>IEEE </a:t>
            </a:r>
            <a:r>
              <a:rPr lang="en-US" sz="1600" dirty="0" err="1" smtClean="0"/>
              <a:t>Std</a:t>
            </a:r>
            <a:r>
              <a:rPr lang="en-US" sz="1600" dirty="0" smtClean="0"/>
              <a:t> 802.1X does </a:t>
            </a:r>
            <a:r>
              <a:rPr lang="en-US" sz="1600" dirty="0"/>
              <a:t>not expose the public network or its user to </a:t>
            </a:r>
            <a:r>
              <a:rPr lang="en-US" sz="1600" dirty="0" smtClean="0"/>
              <a:t>(unspecified) security problems as stated by the China NB comment. In the past, the </a:t>
            </a:r>
            <a:r>
              <a:rPr lang="en-US" sz="1600" dirty="0"/>
              <a:t>China NB </a:t>
            </a:r>
            <a:r>
              <a:rPr lang="en-US" sz="1600" dirty="0" smtClean="0"/>
              <a:t>has alleged that man-in-the-middle (and other) attacks </a:t>
            </a:r>
            <a:r>
              <a:rPr lang="en-US" sz="1600" dirty="0"/>
              <a:t>are possible </a:t>
            </a:r>
            <a:r>
              <a:rPr lang="en-US" sz="1600" dirty="0" smtClean="0"/>
              <a:t>without </a:t>
            </a:r>
            <a:r>
              <a:rPr lang="en-US" sz="1600" dirty="0"/>
              <a:t>the technical details of such an attack being supplied or the attack being demonstrated.</a:t>
            </a:r>
          </a:p>
          <a:p>
            <a:pPr marL="1588" lvl="1" indent="0">
              <a:buNone/>
            </a:pPr>
            <a:endParaRPr lang="en-US" dirty="0"/>
          </a:p>
          <a:p>
            <a:pPr lvl="1"/>
            <a:endParaRPr lang="en-US" dirty="0"/>
          </a:p>
          <a:p>
            <a:pPr lvl="1"/>
            <a:endParaRPr lang="en-US"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39202382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2 </a:t>
            </a:r>
            <a:r>
              <a:rPr lang="en-AU" dirty="0"/>
              <a:t>on </a:t>
            </a:r>
            <a:r>
              <a:rPr lang="en-AU" dirty="0" smtClean="0"/>
              <a:t>IEEE 802.1Xbx-2014</a:t>
            </a:r>
            <a:endParaRPr lang="en-AU" dirty="0"/>
          </a:p>
        </p:txBody>
      </p:sp>
      <p:sp>
        <p:nvSpPr>
          <p:cNvPr id="3" name="Content Placeholder 2"/>
          <p:cNvSpPr>
            <a:spLocks noGrp="1"/>
          </p:cNvSpPr>
          <p:nvPr>
            <p:ph idx="1"/>
          </p:nvPr>
        </p:nvSpPr>
        <p:spPr>
          <a:xfrm>
            <a:off x="685800" y="1600200"/>
            <a:ext cx="7772400" cy="4419600"/>
          </a:xfrm>
        </p:spPr>
        <p:txBody>
          <a:bodyPr/>
          <a:lstStyle/>
          <a:p>
            <a:r>
              <a:rPr lang="en-AU" b="1" dirty="0" smtClean="0"/>
              <a:t>China </a:t>
            </a:r>
            <a:r>
              <a:rPr lang="en-AU" b="1" dirty="0"/>
              <a:t>NB </a:t>
            </a:r>
            <a:r>
              <a:rPr lang="fr-FR" b="1" dirty="0"/>
              <a:t>comment </a:t>
            </a:r>
            <a:r>
              <a:rPr lang="fr-FR" b="1" dirty="0" smtClean="0"/>
              <a:t>2 </a:t>
            </a:r>
            <a:r>
              <a:rPr lang="fr-FR" b="1" dirty="0"/>
              <a:t>on IEEE </a:t>
            </a:r>
            <a:r>
              <a:rPr lang="fr-FR" b="1" dirty="0" smtClean="0"/>
              <a:t>802.1Xbx-2014</a:t>
            </a:r>
            <a:endParaRPr lang="en-AU" b="1" dirty="0" smtClean="0"/>
          </a:p>
          <a:p>
            <a:pPr marL="228600" indent="-228600">
              <a:buFont typeface="Arial" panose="020B0604020202020204" pitchFamily="34" charset="0"/>
              <a:buChar char="•"/>
            </a:pPr>
            <a:r>
              <a:rPr lang="en-US" sz="1600" b="0" i="1" dirty="0"/>
              <a:t>Moreover, there are non-normative references in N16114 and N16115, not all the referenced RFCs are Internet Standards or Best Current Practices, we also propose to deleted them from the drafts</a:t>
            </a:r>
            <a:r>
              <a:rPr lang="en-US" sz="1600" b="0" i="1" dirty="0" smtClean="0"/>
              <a:t>.</a:t>
            </a:r>
            <a:endParaRPr lang="en-US" sz="1600" b="0" i="1" dirty="0"/>
          </a:p>
          <a:p>
            <a:r>
              <a:rPr lang="en-AU" dirty="0"/>
              <a:t>Proposed IEEE 802 response to </a:t>
            </a:r>
            <a:r>
              <a:rPr lang="en-AU" dirty="0" smtClean="0"/>
              <a:t>CN.2 </a:t>
            </a:r>
            <a:r>
              <a:rPr lang="en-AU" dirty="0"/>
              <a:t>on IEEE 802.1Xbx-2014</a:t>
            </a:r>
          </a:p>
          <a:p>
            <a:pPr lvl="1"/>
            <a:r>
              <a:rPr lang="en-AU" sz="1600" dirty="0"/>
              <a:t>IEEE </a:t>
            </a:r>
            <a:r>
              <a:rPr lang="en-AU" sz="1600" dirty="0" err="1" smtClean="0"/>
              <a:t>Std</a:t>
            </a:r>
            <a:r>
              <a:rPr lang="en-AU" sz="1600" dirty="0" smtClean="0"/>
              <a:t> 802.1Xbx </a:t>
            </a:r>
            <a:r>
              <a:rPr lang="en-AU" sz="1600" dirty="0"/>
              <a:t>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6N15606 will </a:t>
            </a:r>
            <a:r>
              <a:rPr lang="en-AU" sz="1600" dirty="0" smtClean="0"/>
              <a:t>apply. </a:t>
            </a:r>
          </a:p>
          <a:p>
            <a:pPr lvl="1"/>
            <a:r>
              <a:rPr lang="en-US" sz="1600" dirty="0" smtClean="0"/>
              <a:t>It </a:t>
            </a:r>
            <a:r>
              <a:rPr lang="en-US" sz="1600" dirty="0"/>
              <a:t>is appropriate to reference these published specifications in IEEE Standards.</a:t>
            </a:r>
          </a:p>
          <a:p>
            <a:pPr lvl="1"/>
            <a:r>
              <a:rPr lang="en-US" sz="1600" dirty="0" smtClean="0"/>
              <a:t>As </a:t>
            </a:r>
            <a:r>
              <a:rPr lang="en-US" sz="1600" dirty="0"/>
              <a:t>part of the normal maintenance process for IEEE </a:t>
            </a:r>
            <a:r>
              <a:rPr lang="en-US" sz="1600" dirty="0" err="1" smtClean="0"/>
              <a:t>Std</a:t>
            </a:r>
            <a:r>
              <a:rPr lang="en-US" sz="1600" dirty="0" smtClean="0"/>
              <a:t> 802.1Xbx, </a:t>
            </a:r>
            <a:r>
              <a:rPr lang="en-US" sz="1600" dirty="0"/>
              <a:t>the IEEE 802.1 WG will review the references to ensure that only required references are included, RFC references are up to date, and normative RFC references have an appropriate status</a:t>
            </a:r>
            <a:r>
              <a:rPr lang="en-US" sz="1600" dirty="0" smtClean="0"/>
              <a:t>.</a:t>
            </a:r>
            <a:endParaRPr lang="en-AU" dirty="0"/>
          </a:p>
          <a:p>
            <a:pPr marL="228600" indent="-228600">
              <a:buFont typeface="Arial" panose="020B0604020202020204" pitchFamily="34" charset="0"/>
              <a:buChar char="•"/>
            </a:pPr>
            <a:endParaRPr lang="en-AU"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3009589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953</Words>
  <Application>Microsoft Office PowerPoint</Application>
  <PresentationFormat>On-screen Show (4:3)</PresentationFormat>
  <Paragraphs>61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802-11-Submission</vt:lpstr>
      <vt:lpstr>IEEE 802 Response to comments on IEEE 802.1Q-2014 and IEEE 802.1Xbx-2014 ballots</vt:lpstr>
      <vt:lpstr>This provides responses to comments on IEEE 802.1Q-2014 and IEEE 802.1Xbx-2014 ballots</vt:lpstr>
      <vt:lpstr>China NB comment 1 on IEEE 802.1Q-2014</vt:lpstr>
      <vt:lpstr>China NB comment 1 on IEEE 802.1Q-2014 (continued)</vt:lpstr>
      <vt:lpstr>China NB comment 2 on IEEE 802.1Q-2014</vt:lpstr>
      <vt:lpstr>China NB comment 1 on IEEE 802.1Xbx-2014</vt:lpstr>
      <vt:lpstr>China NB comment 1 on IEEE 802.1Xbx-2014 (continued)</vt:lpstr>
      <vt:lpstr>China NB comment 2 on IEEE 802.1Xbx-2014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2015-04-23T14:01:20Z</dcterms:modified>
</cp:coreProperties>
</file>