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27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E0E2D-E581-4CBB-9592-FA4EA1C0BB2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AFEDD-C500-43FD-8A89-423D96B72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64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5218C-A449-4FD8-AE25-3A2FA01E860C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88F6-9AB7-4715-AF9E-25550DCE9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0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440B7-E70C-4DF0-A258-CD07D840F732}" type="datetime1">
              <a:rPr lang="en-US" smtClean="0"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2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3BD2-EE6E-47FD-964A-8CF7D55970C0}" type="datetime1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2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E03B-E1EC-403D-AE51-27E12F8437A2}" type="datetime1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1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EB11-C468-4C9D-9637-7AE68038CB10}" type="datetime1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8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339E-D729-485F-AF0A-86D5AAD033AE}" type="datetime1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3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A111-78E8-413F-B65F-99C4D87B99B5}" type="datetime1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1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2F8B-8E0B-41DF-9D36-64F8B3F462F8}" type="datetime1">
              <a:rPr lang="en-US" smtClean="0"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E7CD-5C24-4639-AF04-D4CE59CD95DF}" type="datetime1">
              <a:rPr lang="en-US" smtClean="0"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3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5BAE-55E5-47CA-B16B-A1FB592D9108}" type="datetime1">
              <a:rPr lang="en-US" smtClean="0"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9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06C5A-0B01-4563-8942-D210BC0690A4}" type="datetime1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1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4E92-4823-42D8-B3D3-59460982AEAC}" type="datetime1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1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AA4E4-083A-40BE-B0B9-07EA602051AD}" type="datetime1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2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1904.org/3/index.s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Radio over Ethernet standards activity in IEEE1904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Jouni Korhonen</a:t>
            </a:r>
          </a:p>
          <a:p>
            <a:r>
              <a:rPr lang="en-US" dirty="0" smtClean="0"/>
              <a:t>IEEE802.1TSN @Atlanta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his is not an official IEEE1904 WG output; just an informal update </a:t>
            </a:r>
            <a:r>
              <a:rPr lang="en-US" dirty="0" smtClean="0"/>
              <a:t>what </a:t>
            </a:r>
            <a:r>
              <a:rPr lang="en-US" dirty="0" smtClean="0"/>
              <a:t>is happening regarding Radio over Ethernet in IEEE1904.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6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What, when and where..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What:</a:t>
            </a:r>
          </a:p>
          <a:p>
            <a:pPr lvl="1"/>
            <a:r>
              <a:rPr lang="en-US" dirty="0" smtClean="0"/>
              <a:t>Standards development for Radio over Ethernet (</a:t>
            </a:r>
            <a:r>
              <a:rPr lang="en-US" dirty="0" err="1" smtClean="0"/>
              <a:t>RoE</a:t>
            </a:r>
            <a:r>
              <a:rPr lang="en-US" dirty="0" smtClean="0"/>
              <a:t>) encapsulation and mappers.</a:t>
            </a:r>
          </a:p>
          <a:p>
            <a:endParaRPr lang="en-US" dirty="0" smtClean="0"/>
          </a:p>
          <a:p>
            <a:r>
              <a:rPr lang="en-US" dirty="0" smtClean="0"/>
              <a:t>When:</a:t>
            </a:r>
          </a:p>
          <a:p>
            <a:pPr lvl="1"/>
            <a:r>
              <a:rPr lang="en-US" dirty="0" smtClean="0"/>
              <a:t>PAR form submitted to </a:t>
            </a:r>
            <a:r>
              <a:rPr lang="en-US" dirty="0" err="1" smtClean="0"/>
              <a:t>NesCom</a:t>
            </a:r>
            <a:r>
              <a:rPr lang="en-US" dirty="0" smtClean="0"/>
              <a:t> in 19-Nov-2014.</a:t>
            </a:r>
          </a:p>
          <a:p>
            <a:pPr lvl="1"/>
            <a:r>
              <a:rPr lang="en-US" dirty="0" smtClean="0"/>
              <a:t>PAR approved by SASB in Dec 2014.</a:t>
            </a:r>
          </a:p>
          <a:p>
            <a:pPr lvl="1"/>
            <a:r>
              <a:rPr lang="en-US" dirty="0" smtClean="0"/>
              <a:t>First f2f meeting on week 6 in Feb 2015.</a:t>
            </a:r>
          </a:p>
          <a:p>
            <a:endParaRPr lang="en-US" dirty="0" smtClean="0"/>
          </a:p>
          <a:p>
            <a:r>
              <a:rPr lang="en-US" dirty="0" smtClean="0"/>
              <a:t>Where:</a:t>
            </a:r>
          </a:p>
          <a:p>
            <a:pPr lvl="1"/>
            <a:r>
              <a:rPr lang="en-US" dirty="0" smtClean="0"/>
              <a:t>Sponsored by IEEE </a:t>
            </a:r>
            <a:r>
              <a:rPr lang="en-US" dirty="0" err="1" smtClean="0"/>
              <a:t>ComSoc</a:t>
            </a:r>
            <a:r>
              <a:rPr lang="en-US" dirty="0" smtClean="0"/>
              <a:t>/SDB.</a:t>
            </a:r>
          </a:p>
          <a:p>
            <a:pPr lvl="1"/>
            <a:r>
              <a:rPr lang="en-US" dirty="0" smtClean="0"/>
              <a:t>Hosted by IEEE 1904 ANWG as a 1904.3 TF.</a:t>
            </a:r>
          </a:p>
          <a:p>
            <a:pPr lvl="1"/>
            <a:r>
              <a:rPr lang="en-US" dirty="0" smtClean="0"/>
              <a:t>IEEE 1904.3 is individual project and anyone can join.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3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content in a nutshell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encapsulation of digitized radio </a:t>
            </a:r>
            <a:r>
              <a:rPr lang="en-US" dirty="0" smtClean="0"/>
              <a:t>payload (e.g. IQ data), </a:t>
            </a:r>
            <a:r>
              <a:rPr lang="en-US" dirty="0" smtClean="0"/>
              <a:t>possible vendor specific, management and control data channels/flows into an encapsulating Ethernet frame payload field: 				</a:t>
            </a:r>
            <a:r>
              <a:rPr lang="en-US" dirty="0" smtClean="0"/>
              <a:t>		</a:t>
            </a:r>
            <a:r>
              <a:rPr lang="en-US" dirty="0" smtClean="0"/>
              <a:t>	</a:t>
            </a:r>
            <a:r>
              <a:rPr lang="en-US" b="1" dirty="0" smtClean="0"/>
              <a:t>-&gt; define a Native </a:t>
            </a:r>
            <a:r>
              <a:rPr lang="en-US" b="1" dirty="0" err="1" smtClean="0"/>
              <a:t>RoE</a:t>
            </a:r>
            <a:r>
              <a:rPr lang="en-US" b="1" dirty="0" smtClean="0"/>
              <a:t> Encapsulation Transport Format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header format for both structure-aware and structure-agnostic encapsulation </a:t>
            </a:r>
            <a:r>
              <a:rPr lang="en-US" dirty="0" smtClean="0"/>
              <a:t>transport </a:t>
            </a:r>
            <a:r>
              <a:rPr lang="en-US" dirty="0" smtClean="0"/>
              <a:t>formats. The structure-aware encapsulation has detailed knowledge of the encapsulated digitized radio transport format content. The structure-agnostic encapsulation is only a container for the </a:t>
            </a:r>
            <a:r>
              <a:rPr lang="en-US" dirty="0" smtClean="0"/>
              <a:t>encapsulated “alien” </a:t>
            </a:r>
            <a:r>
              <a:rPr lang="en-US" dirty="0" smtClean="0"/>
              <a:t>digitized radio transport frames: 						</a:t>
            </a:r>
            <a:r>
              <a:rPr lang="en-US" dirty="0" smtClean="0"/>
              <a:t>		</a:t>
            </a:r>
            <a:r>
              <a:rPr lang="en-US" b="1" dirty="0" smtClean="0"/>
              <a:t>-&gt; allow also </a:t>
            </a:r>
            <a:r>
              <a:rPr lang="en-US" b="1" dirty="0" smtClean="0"/>
              <a:t>alien format encapsulation and transport.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structure-aware mapper for </a:t>
            </a:r>
            <a:r>
              <a:rPr lang="en-US" dirty="0" smtClean="0"/>
              <a:t>CPRI and </a:t>
            </a:r>
            <a:r>
              <a:rPr lang="en-US" dirty="0" smtClean="0"/>
              <a:t>payloads to/from Ethernet encapsulated frames.  The </a:t>
            </a:r>
            <a:r>
              <a:rPr lang="en-US" dirty="0" smtClean="0"/>
              <a:t>structure-aware </a:t>
            </a:r>
            <a:r>
              <a:rPr lang="en-US" dirty="0" smtClean="0"/>
              <a:t>encapsulation is not restricted to </a:t>
            </a:r>
            <a:r>
              <a:rPr lang="en-US" dirty="0" smtClean="0"/>
              <a:t>current CPRI – other mappers are possible: 						</a:t>
            </a:r>
            <a:r>
              <a:rPr lang="en-US" dirty="0" smtClean="0"/>
              <a:t>		</a:t>
            </a:r>
            <a:r>
              <a:rPr lang="en-US" b="1" dirty="0" smtClean="0"/>
              <a:t>-&gt; </a:t>
            </a:r>
            <a:r>
              <a:rPr lang="en-US" b="1" dirty="0" smtClean="0"/>
              <a:t>define a “CPRI to Native </a:t>
            </a:r>
            <a:r>
              <a:rPr lang="en-US" b="1" dirty="0" err="1" smtClean="0"/>
              <a:t>RoE</a:t>
            </a:r>
            <a:r>
              <a:rPr lang="en-US" b="1" dirty="0" smtClean="0"/>
              <a:t> Format” mapper.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</a:p>
          <a:p>
            <a:pPr marL="0" indent="0">
              <a:buNone/>
            </a:pPr>
            <a:r>
              <a:rPr lang="en-US" dirty="0" smtClean="0"/>
              <a:t>          (the mapper </a:t>
            </a:r>
            <a:r>
              <a:rPr lang="en-US" b="1" dirty="0" smtClean="0"/>
              <a:t>cannot</a:t>
            </a:r>
            <a:r>
              <a:rPr lang="en-US" dirty="0" smtClean="0"/>
              <a:t> obviously map </a:t>
            </a:r>
            <a:r>
              <a:rPr lang="en-US" i="1" dirty="0" smtClean="0"/>
              <a:t>any reserved</a:t>
            </a:r>
            <a:r>
              <a:rPr lang="en-US" dirty="0" smtClean="0"/>
              <a:t> and </a:t>
            </a:r>
            <a:r>
              <a:rPr lang="en-US" i="1" dirty="0" smtClean="0"/>
              <a:t>stuffing</a:t>
            </a:r>
            <a:r>
              <a:rPr lang="en-US" dirty="0" smtClean="0"/>
              <a:t> </a:t>
            </a:r>
            <a:r>
              <a:rPr lang="en-US" dirty="0" smtClean="0"/>
              <a:t>bits if those are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used to carry meaningful data..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not part of the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changes to Ethernet Packet format</a:t>
            </a:r>
          </a:p>
          <a:p>
            <a:r>
              <a:rPr lang="en-US" dirty="0" smtClean="0"/>
              <a:t>No changes to MAC</a:t>
            </a:r>
          </a:p>
          <a:p>
            <a:r>
              <a:rPr lang="en-US" dirty="0" smtClean="0"/>
              <a:t>No normative queuing, timing and synchronization definitions.. Only ensure that:</a:t>
            </a:r>
          </a:p>
          <a:p>
            <a:pPr lvl="1"/>
            <a:r>
              <a:rPr lang="en-US" dirty="0" smtClean="0"/>
              <a:t>Desired </a:t>
            </a:r>
            <a:r>
              <a:rPr lang="en-US" dirty="0" err="1" smtClean="0"/>
              <a:t>RoE</a:t>
            </a:r>
            <a:r>
              <a:rPr lang="en-US" dirty="0" smtClean="0"/>
              <a:t> traffic fits into the available link capacity with the encapsulation overhead.</a:t>
            </a:r>
          </a:p>
          <a:p>
            <a:pPr lvl="1"/>
            <a:r>
              <a:rPr lang="en-US" dirty="0" smtClean="0"/>
              <a:t>Desired </a:t>
            </a:r>
            <a:r>
              <a:rPr lang="en-US" dirty="0" err="1" smtClean="0"/>
              <a:t>RoE</a:t>
            </a:r>
            <a:r>
              <a:rPr lang="en-US" dirty="0" smtClean="0"/>
              <a:t> traffic (structure aware or agnostic flows) have a realistic chance to meet their respective timing requirements.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0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RoE</a:t>
            </a:r>
            <a:r>
              <a:rPr lang="en-US" dirty="0" smtClean="0"/>
              <a:t> encapsulation overview – Ethernet packet remains unchanged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35052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Preamble + SFD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8100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 DA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41148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 SA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4419600"/>
            <a:ext cx="1828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EthType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0" y="4724400"/>
            <a:ext cx="1828800" cy="609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Payload &gt;= 64</a:t>
            </a:r>
          </a:p>
          <a:p>
            <a:pPr algn="ctr"/>
            <a:r>
              <a:rPr lang="en-US" dirty="0" smtClean="0"/>
              <a:t>octets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86000" y="5334000"/>
            <a:ext cx="18288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FCS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0" y="56388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 Packet GAP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14400" y="3798332"/>
            <a:ext cx="10014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</a:p>
          <a:p>
            <a:r>
              <a:rPr lang="en-US" dirty="0" smtClean="0"/>
              <a:t>change</a:t>
            </a:r>
          </a:p>
          <a:p>
            <a:r>
              <a:rPr lang="en-US" dirty="0" smtClean="0"/>
              <a:t>to</a:t>
            </a:r>
          </a:p>
          <a:p>
            <a:r>
              <a:rPr lang="en-US" dirty="0" smtClean="0"/>
              <a:t>Ethernet</a:t>
            </a:r>
          </a:p>
          <a:p>
            <a:r>
              <a:rPr lang="en-US" dirty="0" smtClean="0"/>
              <a:t>packet </a:t>
            </a:r>
          </a:p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18" name="Line Callout 1 17"/>
          <p:cNvSpPr/>
          <p:nvPr/>
        </p:nvSpPr>
        <p:spPr>
          <a:xfrm>
            <a:off x="6400800" y="3391378"/>
            <a:ext cx="1905000" cy="636843"/>
          </a:xfrm>
          <a:prstGeom prst="borderCallout1">
            <a:avLst>
              <a:gd name="adj1" fmla="val 18750"/>
              <a:gd name="adj2" fmla="val -8333"/>
              <a:gd name="adj3" fmla="val 182764"/>
              <a:gd name="adj4" fmla="val -124376"/>
            </a:avLst>
          </a:prstGeom>
          <a:solidFill>
            <a:schemeClr val="accent3">
              <a:lumMod val="20000"/>
              <a:lumOff val="80000"/>
            </a:schemeClr>
          </a:solidFill>
          <a:ln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Reserve </a:t>
            </a:r>
            <a:r>
              <a:rPr lang="en-US" dirty="0" err="1" smtClean="0">
                <a:solidFill>
                  <a:schemeClr val="tx1"/>
                </a:solidFill>
              </a:rPr>
              <a:t>EthType</a:t>
            </a:r>
            <a:r>
              <a:rPr lang="en-US" dirty="0" smtClean="0">
                <a:solidFill>
                  <a:schemeClr val="tx1"/>
                </a:solidFill>
              </a:rPr>
              <a:t>(s)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Line Callout 1 18"/>
          <p:cNvSpPr/>
          <p:nvPr/>
        </p:nvSpPr>
        <p:spPr>
          <a:xfrm>
            <a:off x="6400800" y="5611557"/>
            <a:ext cx="1905000" cy="636843"/>
          </a:xfrm>
          <a:prstGeom prst="borderCallout1">
            <a:avLst>
              <a:gd name="adj1" fmla="val 18750"/>
              <a:gd name="adj2" fmla="val -8333"/>
              <a:gd name="adj3" fmla="val -61633"/>
              <a:gd name="adj4" fmla="val -127950"/>
            </a:avLst>
          </a:prstGeom>
          <a:solidFill>
            <a:schemeClr val="accent3">
              <a:lumMod val="20000"/>
              <a:lumOff val="80000"/>
            </a:schemeClr>
          </a:solidFill>
          <a:ln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Define </a:t>
            </a:r>
            <a:r>
              <a:rPr lang="en-US" dirty="0" err="1" smtClean="0">
                <a:solidFill>
                  <a:schemeClr val="tx1"/>
                </a:solidFill>
              </a:rPr>
              <a:t>RoE</a:t>
            </a:r>
            <a:r>
              <a:rPr lang="en-US" dirty="0" smtClean="0">
                <a:solidFill>
                  <a:schemeClr val="tx1"/>
                </a:solidFill>
              </a:rPr>
              <a:t> encapsulation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Line Callout 1 19"/>
          <p:cNvSpPr/>
          <p:nvPr/>
        </p:nvSpPr>
        <p:spPr>
          <a:xfrm>
            <a:off x="6400800" y="4253578"/>
            <a:ext cx="1905000" cy="1156622"/>
          </a:xfrm>
          <a:prstGeom prst="borderCallout1">
            <a:avLst>
              <a:gd name="adj1" fmla="val 18750"/>
              <a:gd name="adj2" fmla="val -8333"/>
              <a:gd name="adj3" fmla="val 40514"/>
              <a:gd name="adj4" fmla="val -90674"/>
            </a:avLst>
          </a:prstGeom>
          <a:solidFill>
            <a:schemeClr val="accent3">
              <a:lumMod val="20000"/>
              <a:lumOff val="80000"/>
            </a:schemeClr>
          </a:solidFill>
          <a:ln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Implementation / Operational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Clarifications (only when necessary)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>
            <a:off x="1905000" y="3505200"/>
            <a:ext cx="304800" cy="2438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Callout 21"/>
          <p:cNvSpPr/>
          <p:nvPr/>
        </p:nvSpPr>
        <p:spPr>
          <a:xfrm>
            <a:off x="6400800" y="2362200"/>
            <a:ext cx="1905000" cy="762000"/>
          </a:xfrm>
          <a:prstGeom prst="downArrow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 scope</a:t>
            </a:r>
            <a:endParaRPr lang="en-US" dirty="0"/>
          </a:p>
        </p:txBody>
      </p:sp>
      <p:sp>
        <p:nvSpPr>
          <p:cNvPr id="23" name="Left Brace 22"/>
          <p:cNvSpPr/>
          <p:nvPr/>
        </p:nvSpPr>
        <p:spPr>
          <a:xfrm flipH="1">
            <a:off x="4191000" y="3798332"/>
            <a:ext cx="381000" cy="18404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362200" y="3124200"/>
            <a:ext cx="1645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 Frame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RoE</a:t>
            </a:r>
            <a:r>
              <a:rPr lang="en-US" dirty="0" smtClean="0"/>
              <a:t> Encapsulation Alternatives:</a:t>
            </a:r>
            <a:br>
              <a:rPr lang="en-US" dirty="0" smtClean="0"/>
            </a:br>
            <a:r>
              <a:rPr lang="en-US" dirty="0" smtClean="0"/>
              <a:t>Structure Agnostic Encapsulation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20574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Preamble + SFD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23622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 DA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26670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 SA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0" y="2971800"/>
            <a:ext cx="1828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EthType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0" y="3276600"/>
            <a:ext cx="1828800" cy="1371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RoE</a:t>
            </a:r>
            <a:r>
              <a:rPr lang="en-US" sz="1600" b="1" dirty="0" smtClean="0">
                <a:solidFill>
                  <a:schemeClr val="tx1"/>
                </a:solidFill>
              </a:rPr>
              <a:t> Header -&gt;</a:t>
            </a:r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Length, Type = structure agnostic, </a:t>
            </a:r>
            <a:r>
              <a:rPr lang="en-US" sz="1600" b="1" dirty="0" err="1" smtClean="0">
                <a:solidFill>
                  <a:schemeClr val="tx1"/>
                </a:solidFill>
              </a:rPr>
              <a:t>etc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endParaRPr 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5257800"/>
            <a:ext cx="18288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FCS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24000" y="55626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 Packet GAP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953328" y="16002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OBSAI frame(s)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105728" y="17526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OBSAI frame(s)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258128" y="19050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OBSAI frame(s)</a:t>
            </a:r>
          </a:p>
          <a:p>
            <a:pPr algn="ctr"/>
            <a:r>
              <a:rPr lang="en-US" dirty="0" smtClean="0"/>
              <a:t>unchanged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953328" y="35052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OBSAI frame(s)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105728" y="36576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OBSAI frame(s)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258128" y="38100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CPRI frame(s)</a:t>
            </a:r>
          </a:p>
          <a:p>
            <a:pPr algn="ctr"/>
            <a:r>
              <a:rPr lang="en-US" dirty="0" smtClean="0"/>
              <a:t>unchanged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524000" y="4648200"/>
            <a:ext cx="1828800" cy="609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RoE</a:t>
            </a:r>
            <a:r>
              <a:rPr lang="en-US" sz="1600" b="1" dirty="0" smtClean="0">
                <a:solidFill>
                  <a:schemeClr val="tx1"/>
                </a:solidFill>
              </a:rPr>
              <a:t> Payload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00" y="3569732"/>
            <a:ext cx="10014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</a:t>
            </a:r>
          </a:p>
          <a:p>
            <a:r>
              <a:rPr lang="en-US" dirty="0" smtClean="0"/>
              <a:t>frame</a:t>
            </a:r>
          </a:p>
          <a:p>
            <a:r>
              <a:rPr lang="en-US" dirty="0" smtClean="0"/>
              <a:t>payload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>
            <a:off x="1219200" y="3276600"/>
            <a:ext cx="304800" cy="1981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3352800" y="1600200"/>
            <a:ext cx="2600528" cy="30480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352800" y="2590800"/>
            <a:ext cx="2600528" cy="266618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352800" y="3505200"/>
            <a:ext cx="25908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3352800" y="4493062"/>
            <a:ext cx="2590800" cy="7639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943600" y="53340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OBSAI frame(s)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096000" y="54864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OBSAI frame(s)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6248400" y="56388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XYZ format frame(s)</a:t>
            </a:r>
          </a:p>
          <a:p>
            <a:pPr algn="ctr"/>
            <a:r>
              <a:rPr lang="en-US" dirty="0" smtClean="0"/>
              <a:t>unchanged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 flipV="1">
            <a:off x="3352800" y="4648200"/>
            <a:ext cx="2600528" cy="685800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3352800" y="5256990"/>
            <a:ext cx="2600528" cy="1067610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600200" y="1676400"/>
            <a:ext cx="1645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 Frame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6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RoE</a:t>
            </a:r>
            <a:r>
              <a:rPr lang="en-US" dirty="0" smtClean="0"/>
              <a:t> Encapsulation Alternatives:</a:t>
            </a:r>
            <a:br>
              <a:rPr lang="en-US" dirty="0" smtClean="0"/>
            </a:br>
            <a:r>
              <a:rPr lang="en-US" dirty="0" err="1" smtClean="0"/>
              <a:t>RoE</a:t>
            </a:r>
            <a:r>
              <a:rPr lang="en-US" dirty="0" smtClean="0"/>
              <a:t> Structure Aware Encapsulation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20574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Preamble + SFD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23622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 DA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26670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 SA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0" y="2971800"/>
            <a:ext cx="1828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EthType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0" y="3276600"/>
            <a:ext cx="1828800" cy="1371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RoE</a:t>
            </a:r>
            <a:r>
              <a:rPr lang="en-US" sz="1600" b="1" dirty="0" smtClean="0">
                <a:solidFill>
                  <a:schemeClr val="tx1"/>
                </a:solidFill>
              </a:rPr>
              <a:t> Header -&gt;</a:t>
            </a:r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Length, Flow ID, Flow Type = IQ/ </a:t>
            </a:r>
            <a:r>
              <a:rPr lang="en-US" sz="1600" b="1" dirty="0" err="1" smtClean="0">
                <a:solidFill>
                  <a:schemeClr val="tx1"/>
                </a:solidFill>
              </a:rPr>
              <a:t>vsd</a:t>
            </a:r>
            <a:r>
              <a:rPr lang="en-US" sz="1600" b="1" dirty="0" smtClean="0">
                <a:solidFill>
                  <a:schemeClr val="tx1"/>
                </a:solidFill>
              </a:rPr>
              <a:t>/ctrl/C&amp;M/</a:t>
            </a:r>
            <a:r>
              <a:rPr lang="en-US" sz="1600" b="1" dirty="0" err="1" smtClean="0">
                <a:solidFill>
                  <a:schemeClr val="tx1"/>
                </a:solidFill>
              </a:rPr>
              <a:t>etc</a:t>
            </a:r>
            <a:r>
              <a:rPr lang="en-US" sz="1600" b="1" dirty="0" smtClean="0">
                <a:solidFill>
                  <a:schemeClr val="tx1"/>
                </a:solidFill>
              </a:rPr>
              <a:t>, Sample size, </a:t>
            </a:r>
            <a:r>
              <a:rPr lang="en-US" sz="1600" b="1" dirty="0" err="1" smtClean="0">
                <a:solidFill>
                  <a:schemeClr val="tx1"/>
                </a:solidFill>
              </a:rPr>
              <a:t>etc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5257800"/>
            <a:ext cx="18288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FCS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24000" y="55626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 Packet GAP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0" y="4648200"/>
            <a:ext cx="1828800" cy="609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RoE</a:t>
            </a:r>
            <a:r>
              <a:rPr lang="en-US" sz="1600" b="1" dirty="0" smtClean="0">
                <a:solidFill>
                  <a:schemeClr val="tx1"/>
                </a:solidFill>
              </a:rPr>
              <a:t> Payload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3569732"/>
            <a:ext cx="10014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</a:t>
            </a:r>
          </a:p>
          <a:p>
            <a:r>
              <a:rPr lang="en-US" dirty="0" smtClean="0"/>
              <a:t>frame</a:t>
            </a:r>
          </a:p>
          <a:p>
            <a:r>
              <a:rPr lang="en-US" dirty="0" smtClean="0"/>
              <a:t>payload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>
            <a:off x="1219200" y="3276600"/>
            <a:ext cx="304800" cy="1981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53328" y="1981200"/>
            <a:ext cx="23622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OBSAI frame(s)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05728" y="2133600"/>
            <a:ext cx="2362200" cy="1817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OBSAI frame(s)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258128" y="2286000"/>
            <a:ext cx="23622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Transport of mixture of Antenna Carriers e.g., IQ data (LTE, 3G, 2G, ..)</a:t>
            </a:r>
          </a:p>
          <a:p>
            <a:pPr algn="ctr"/>
            <a:r>
              <a:rPr lang="en-US" dirty="0" smtClean="0"/>
              <a:t>Can be unmodified, preprocessed, compressed, ..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953328" y="44196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OBSAI frame(s)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105728" y="45720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OBSAI frame(s)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258128" y="4724400"/>
            <a:ext cx="2362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flows (provide only transport, content opaque)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352800" y="1981200"/>
            <a:ext cx="2590800" cy="26670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352800" y="3810000"/>
            <a:ext cx="2600528" cy="144698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352800" y="4419600"/>
            <a:ext cx="2590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3352800" y="5256990"/>
            <a:ext cx="2590800" cy="153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600200" y="1676400"/>
            <a:ext cx="1645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 Frame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6286500"/>
            <a:ext cx="2888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i.e. the “Native </a:t>
            </a:r>
            <a:r>
              <a:rPr lang="en-US" b="1" dirty="0" err="1" smtClean="0"/>
              <a:t>RoE</a:t>
            </a:r>
            <a:r>
              <a:rPr lang="en-US" b="1" dirty="0" smtClean="0"/>
              <a:t> Format”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215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1200150"/>
            <a:ext cx="58293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336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More data available:</a:t>
            </a:r>
          </a:p>
          <a:p>
            <a:pPr lvl="1"/>
            <a:r>
              <a:rPr lang="en-US" dirty="0">
                <a:hlinkClick r:id="rId3"/>
              </a:rPr>
              <a:t>http://www.ieee1904.org/3/index.shtml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443</Words>
  <Application>Microsoft Office PowerPoint</Application>
  <PresentationFormat>On-screen Show (4:3)</PresentationFormat>
  <Paragraphs>114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Radio over Ethernet standards activity in IEEE1904</vt:lpstr>
      <vt:lpstr>Disclaimer</vt:lpstr>
      <vt:lpstr>What, when and where..</vt:lpstr>
      <vt:lpstr>PAR content in a nutshell</vt:lpstr>
      <vt:lpstr>What is not part of the PAR</vt:lpstr>
      <vt:lpstr>RoE encapsulation overview – Ethernet packet remains unchanged</vt:lpstr>
      <vt:lpstr>RoE Encapsulation Alternatives: Structure Agnostic Encapsulation</vt:lpstr>
      <vt:lpstr>RoE Encapsulation Alternatives: RoE Structure Aware Encapsulation</vt:lpstr>
      <vt:lpstr>Q &amp; A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IEEE1904.3 TF Radio over Ethernet</dc:title>
  <dc:creator>Jouni Korhonen</dc:creator>
  <cp:lastModifiedBy>Jouni Korhonen</cp:lastModifiedBy>
  <cp:revision>70</cp:revision>
  <dcterms:created xsi:type="dcterms:W3CDTF">2015-01-08T22:19:28Z</dcterms:created>
  <dcterms:modified xsi:type="dcterms:W3CDTF">2015-01-14T15:33:58Z</dcterms:modified>
</cp:coreProperties>
</file>