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3" r:id="rId5"/>
    <p:sldId id="272" r:id="rId6"/>
    <p:sldId id="257" r:id="rId7"/>
    <p:sldId id="264" r:id="rId8"/>
    <p:sldId id="265" r:id="rId9"/>
    <p:sldId id="266" r:id="rId10"/>
    <p:sldId id="267"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4660"/>
  </p:normalViewPr>
  <p:slideViewPr>
    <p:cSldViewPr>
      <p:cViewPr>
        <p:scale>
          <a:sx n="100" d="100"/>
          <a:sy n="100" d="100"/>
        </p:scale>
        <p:origin x="-1014" y="8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17/05/2015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17/05/2015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17/05/2015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17/05/2015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D9B9A8-4272-48DC-B08E-8982EC3AF5E4}" type="datetimeFigureOut">
              <a:rPr lang="en-GB" smtClean="0"/>
              <a:pPr/>
              <a:t>17/05/2015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ED9B9A8-4272-48DC-B08E-8982EC3AF5E4}" type="datetimeFigureOut">
              <a:rPr lang="en-GB" smtClean="0"/>
              <a:pPr/>
              <a:t>17/05/2015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D9B9A8-4272-48DC-B08E-8982EC3AF5E4}" type="datetimeFigureOut">
              <a:rPr lang="en-GB" smtClean="0"/>
              <a:pPr/>
              <a:t>17/05/2015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ED9B9A8-4272-48DC-B08E-8982EC3AF5E4}" type="datetimeFigureOut">
              <a:rPr lang="en-GB" smtClean="0"/>
              <a:pPr/>
              <a:t>17/05/2015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9B9A8-4272-48DC-B08E-8982EC3AF5E4}" type="datetimeFigureOut">
              <a:rPr lang="en-GB" smtClean="0"/>
              <a:pPr/>
              <a:t>17/05/2015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pPr/>
              <a:t>17/05/2015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pPr/>
              <a:t>17/05/2015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9B9A8-4272-48DC-B08E-8982EC3AF5E4}" type="datetimeFigureOut">
              <a:rPr lang="en-GB" smtClean="0"/>
              <a:pPr/>
              <a:t>17/05/2015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3C97-51B2-4566-818E-4C33A84DAEE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datatracker.ietf.org/doc/rfc736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VDP </a:t>
            </a:r>
            <a:r>
              <a:rPr lang="en-GB" dirty="0" smtClean="0"/>
              <a:t>extension </a:t>
            </a:r>
            <a:r>
              <a:rPr lang="en-GB" dirty="0" smtClean="0"/>
              <a:t>to support NVO3</a:t>
            </a:r>
            <a:r>
              <a:rPr lang="en-GB" dirty="0" smtClean="0"/>
              <a:t/>
            </a:r>
            <a:br>
              <a:rPr lang="en-GB" dirty="0" smtClean="0"/>
            </a:br>
            <a:r>
              <a:rPr lang="en-GB" dirty="0" smtClean="0"/>
              <a:t>PAR and CSD </a:t>
            </a:r>
            <a:endParaRPr lang="en-GB" dirty="0"/>
          </a:p>
        </p:txBody>
      </p:sp>
      <p:sp>
        <p:nvSpPr>
          <p:cNvPr id="3" name="Subtitle 2"/>
          <p:cNvSpPr>
            <a:spLocks noGrp="1"/>
          </p:cNvSpPr>
          <p:nvPr>
            <p:ph type="subTitle" idx="1"/>
          </p:nvPr>
        </p:nvSpPr>
        <p:spPr>
          <a:xfrm>
            <a:off x="1371600" y="4221088"/>
            <a:ext cx="6400800" cy="1417712"/>
          </a:xfrm>
        </p:spPr>
        <p:txBody>
          <a:bodyPr>
            <a:normAutofit/>
          </a:bodyPr>
          <a:lstStyle/>
          <a:p>
            <a:r>
              <a:rPr lang="en-GB" sz="1800" dirty="0" err="1" smtClean="0"/>
              <a:t>Yizhou</a:t>
            </a:r>
            <a:r>
              <a:rPr lang="en-GB" sz="1800" dirty="0" smtClean="0"/>
              <a:t> Li (liyizhou@huawei.com)</a:t>
            </a:r>
          </a:p>
          <a:p>
            <a:endParaRPr lang="en-GB" sz="1800" dirty="0" smtClean="0"/>
          </a:p>
          <a:p>
            <a:r>
              <a:rPr lang="en-GB" sz="1800" dirty="0" smtClean="0"/>
              <a:t>new-yizhou-Qbg-ext-for-nvo3-par-csd-v01</a:t>
            </a:r>
          </a:p>
          <a:p>
            <a:r>
              <a:rPr lang="en-GB" sz="1800" dirty="0" smtClean="0"/>
              <a:t>May 2015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a:bodyPr>
          <a:lstStyle/>
          <a:p>
            <a:r>
              <a:rPr lang="en-GB" b="1" i="1" dirty="0" smtClean="0"/>
              <a:t>Distinct Identity</a:t>
            </a:r>
          </a:p>
          <a:p>
            <a:pPr lvl="1"/>
            <a:r>
              <a:rPr lang="en-GB" i="1" dirty="0" smtClean="0"/>
              <a:t>Each proposed IEEE 802 LMSC standard shall provide evidence of a distinct identity. Identify standards and standards projects with similar scopes and for each one describe why the proposed project is substantially different.</a:t>
            </a:r>
          </a:p>
          <a:p>
            <a:r>
              <a:rPr lang="en-GB" dirty="0" smtClean="0">
                <a:solidFill>
                  <a:srgbClr val="0000FF"/>
                </a:solidFill>
              </a:rPr>
              <a:t>There is no other 802 standard or approved project that provides the same functionality for end stations or bridges.</a:t>
            </a:r>
          </a:p>
        </p:txBody>
      </p:sp>
    </p:spTree>
    <p:extLst>
      <p:ext uri="{BB962C8B-B14F-4D97-AF65-F5344CB8AC3E}">
        <p14:creationId xmlns:p14="http://schemas.microsoft.com/office/powerpoint/2010/main" xmlns="" val="3646474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85000" lnSpcReduction="10000"/>
          </a:bodyPr>
          <a:lstStyle/>
          <a:p>
            <a:r>
              <a:rPr lang="en-GB" b="1" i="1" dirty="0" smtClean="0"/>
              <a:t>Technical Feasibility</a:t>
            </a:r>
          </a:p>
          <a:p>
            <a:pPr lvl="1"/>
            <a:r>
              <a:rPr lang="en-GB" i="1" dirty="0" smtClean="0"/>
              <a:t>Each proposed IEEE 802 LMSC standard shall provide evidence that the project is technically feasible within the time frame of the project. At a minimum, address the following items to demonstrate technical feasibility:</a:t>
            </a:r>
          </a:p>
          <a:p>
            <a:pPr marL="1371600" lvl="2" indent="-457200">
              <a:buFont typeface="+mj-lt"/>
              <a:buAutoNum type="alphaLcParenR"/>
            </a:pPr>
            <a:r>
              <a:rPr lang="en-GB" i="1" dirty="0" smtClean="0"/>
              <a:t>Demonstrated system feasibility.</a:t>
            </a:r>
          </a:p>
          <a:p>
            <a:pPr marL="1371600" lvl="2" indent="-457200">
              <a:buFont typeface="+mj-lt"/>
              <a:buAutoNum type="alphaLcParenR"/>
            </a:pPr>
            <a:r>
              <a:rPr lang="en-GB" i="1" dirty="0" smtClean="0"/>
              <a:t>Proven similar technology via testing, </a:t>
            </a:r>
            <a:r>
              <a:rPr lang="en-GB" i="1" dirty="0" err="1" smtClean="0"/>
              <a:t>modeling</a:t>
            </a:r>
            <a:r>
              <a:rPr lang="en-GB" i="1" dirty="0" smtClean="0"/>
              <a:t>, simulation, etc.</a:t>
            </a:r>
          </a:p>
          <a:p>
            <a:pPr marL="571500" indent="-457200">
              <a:buFont typeface="+mj-lt"/>
              <a:buAutoNum type="alphaLcParenR"/>
            </a:pPr>
            <a:r>
              <a:rPr lang="en-GB" dirty="0" smtClean="0">
                <a:solidFill>
                  <a:srgbClr val="0000FF"/>
                </a:solidFill>
              </a:rPr>
              <a:t>There are some existing implementations of the </a:t>
            </a:r>
            <a:r>
              <a:rPr lang="en-GB" dirty="0">
                <a:solidFill>
                  <a:srgbClr val="0000FF"/>
                </a:solidFill>
              </a:rPr>
              <a:t>IEEE </a:t>
            </a:r>
            <a:r>
              <a:rPr lang="en-GB" dirty="0" smtClean="0">
                <a:solidFill>
                  <a:srgbClr val="0000FF"/>
                </a:solidFill>
              </a:rPr>
              <a:t>802.1Qbg. This proposal represents an extension of it</a:t>
            </a:r>
            <a:endParaRPr lang="en-GB" dirty="0">
              <a:solidFill>
                <a:srgbClr val="0000FF"/>
              </a:solidFill>
            </a:endParaRPr>
          </a:p>
          <a:p>
            <a:pPr marL="571500" indent="-457200">
              <a:buFont typeface="+mj-lt"/>
              <a:buAutoNum type="alphaLcParenR"/>
            </a:pPr>
            <a:r>
              <a:rPr lang="en-US" altLang="zh-CN" dirty="0" smtClean="0">
                <a:solidFill>
                  <a:srgbClr val="0000FF"/>
                </a:solidFill>
              </a:rPr>
              <a:t>Mechanisms similar to what is being proposed exist in IEEE 802.1Qbg and have been shown to be reasonably testable. </a:t>
            </a:r>
            <a:endParaRPr lang="en-GB" dirty="0" smtClean="0">
              <a:solidFill>
                <a:srgbClr val="0000FF"/>
              </a:solidFill>
            </a:endParaRPr>
          </a:p>
        </p:txBody>
      </p:sp>
    </p:spTree>
    <p:extLst>
      <p:ext uri="{BB962C8B-B14F-4D97-AF65-F5344CB8AC3E}">
        <p14:creationId xmlns:p14="http://schemas.microsoft.com/office/powerpoint/2010/main" xmlns="" val="132853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55000" lnSpcReduction="20000"/>
          </a:bodyPr>
          <a:lstStyle/>
          <a:p>
            <a:r>
              <a:rPr lang="en-GB" b="1" i="1" dirty="0" smtClean="0"/>
              <a:t>Economic Feasibility</a:t>
            </a:r>
          </a:p>
          <a:p>
            <a:pPr lvl="1"/>
            <a:r>
              <a:rPr lang="en-GB" i="1" dirty="0" smtClean="0"/>
              <a:t>Each proposed IEEE 802 LMSC standard shall provide evidence of economic feasibility. Demonstrate, as far as can reasonably be estimated, the economic feasibility of the proposed project for its intended applications. Among the areas that may be addressed in the cost for performance analysis are the following:</a:t>
            </a:r>
          </a:p>
          <a:p>
            <a:pPr marL="1371600" lvl="2" indent="-457200">
              <a:buFont typeface="+mj-lt"/>
              <a:buAutoNum type="alphaLcParenR"/>
            </a:pPr>
            <a:r>
              <a:rPr lang="en-GB" i="1" dirty="0" smtClean="0"/>
              <a:t>Balanced costs (infrastructure versus attached stations).</a:t>
            </a:r>
          </a:p>
          <a:p>
            <a:pPr marL="1371600" lvl="2" indent="-457200">
              <a:buFont typeface="+mj-lt"/>
              <a:buAutoNum type="alphaLcParenR"/>
            </a:pPr>
            <a:r>
              <a:rPr lang="en-GB" i="1" dirty="0" smtClean="0"/>
              <a:t>Known cost factors.</a:t>
            </a:r>
          </a:p>
          <a:p>
            <a:pPr marL="1371600" lvl="2" indent="-457200">
              <a:buFont typeface="+mj-lt"/>
              <a:buAutoNum type="alphaLcParenR"/>
            </a:pPr>
            <a:r>
              <a:rPr lang="en-GB" i="1" dirty="0" smtClean="0"/>
              <a:t>Consideration of installation costs.</a:t>
            </a:r>
          </a:p>
          <a:p>
            <a:pPr marL="1371600" lvl="2" indent="-457200">
              <a:buFont typeface="+mj-lt"/>
              <a:buAutoNum type="alphaLcParenR"/>
            </a:pPr>
            <a:r>
              <a:rPr lang="en-GB" i="1" dirty="0" smtClean="0"/>
              <a:t>Consideration of operational costs (e.g., energy consumption).</a:t>
            </a:r>
          </a:p>
          <a:p>
            <a:pPr marL="1371600" lvl="2" indent="-457200">
              <a:buFont typeface="+mj-lt"/>
              <a:buAutoNum type="alphaLcParenR"/>
            </a:pPr>
            <a:r>
              <a:rPr lang="en-GB" i="1" dirty="0" smtClean="0"/>
              <a:t>Other areas, as appropriate.</a:t>
            </a:r>
          </a:p>
          <a:p>
            <a:pPr marL="571500" indent="-457200">
              <a:buFont typeface="+mj-lt"/>
              <a:buAutoNum type="alphaLcParenR"/>
            </a:pPr>
            <a:r>
              <a:rPr lang="en-US" altLang="zh-CN" dirty="0" smtClean="0">
                <a:solidFill>
                  <a:srgbClr val="0000FF"/>
                </a:solidFill>
              </a:rPr>
              <a:t>The proposed amendment will have no significant impact on the cost of bridges or end stations. Both are software upgrade. </a:t>
            </a:r>
            <a:endParaRPr lang="en-GB" dirty="0" smtClean="0">
              <a:solidFill>
                <a:srgbClr val="0000FF"/>
              </a:solidFill>
            </a:endParaRPr>
          </a:p>
          <a:p>
            <a:pPr marL="571500" indent="-457200">
              <a:buFont typeface="+mj-lt"/>
              <a:buAutoNum type="alphaLcParenR"/>
            </a:pPr>
            <a:r>
              <a:rPr lang="en-GB" dirty="0" smtClean="0">
                <a:solidFill>
                  <a:srgbClr val="0000FF"/>
                </a:solidFill>
              </a:rPr>
              <a:t>The cost factors are well known from implementations of IEEE 802.1Qbg. The proposed amendment is basically a software upgrade</a:t>
            </a:r>
          </a:p>
          <a:p>
            <a:pPr marL="571500" indent="-457200">
              <a:buFont typeface="+mj-lt"/>
              <a:buAutoNum type="alphaLcParenR"/>
            </a:pPr>
            <a:r>
              <a:rPr lang="en-GB" dirty="0" smtClean="0">
                <a:solidFill>
                  <a:srgbClr val="0000FF"/>
                </a:solidFill>
              </a:rPr>
              <a:t>There are no incremental installation costs relative to the existing costs associated with </a:t>
            </a:r>
            <a:r>
              <a:rPr lang="en-GB" dirty="0">
                <a:solidFill>
                  <a:srgbClr val="0000FF"/>
                </a:solidFill>
              </a:rPr>
              <a:t>IEEE </a:t>
            </a:r>
            <a:r>
              <a:rPr lang="en-GB" dirty="0" smtClean="0">
                <a:solidFill>
                  <a:srgbClr val="0000FF"/>
                </a:solidFill>
              </a:rPr>
              <a:t>802.1Qbg</a:t>
            </a:r>
          </a:p>
          <a:p>
            <a:pPr marL="571500" lvl="0" indent="-457200">
              <a:buFont typeface="+mj-lt"/>
              <a:buAutoNum type="alphaLcParenR"/>
            </a:pPr>
            <a:r>
              <a:rPr lang="en-US" altLang="zh-CN" sz="3300" dirty="0" smtClean="0">
                <a:solidFill>
                  <a:srgbClr val="0000FF"/>
                </a:solidFill>
                <a:sym typeface="Helvetica Neue"/>
              </a:rPr>
              <a:t>There should be no significant impact on operation. By extending the association with IP addresses, it may reduce the operational cost for L3 traffic.</a:t>
            </a:r>
            <a:endParaRPr lang="en-GB" sz="3300" dirty="0" smtClean="0">
              <a:solidFill>
                <a:srgbClr val="0000FF"/>
              </a:solidFill>
            </a:endParaRPr>
          </a:p>
          <a:p>
            <a:pPr marL="571500" indent="-457200">
              <a:buFont typeface="+mj-lt"/>
              <a:buAutoNum type="alphaLcParenR"/>
            </a:pPr>
            <a:r>
              <a:rPr lang="en-GB" dirty="0" smtClean="0">
                <a:solidFill>
                  <a:srgbClr val="0000FF"/>
                </a:solidFill>
              </a:rPr>
              <a:t>No other areas have been identified.</a:t>
            </a:r>
          </a:p>
          <a:p>
            <a:pPr marL="571500" indent="-457200">
              <a:buFont typeface="+mj-lt"/>
              <a:buAutoNum type="alphaLcParenR"/>
            </a:pPr>
            <a:endParaRPr lang="en-GB" dirty="0" smtClean="0">
              <a:solidFill>
                <a:srgbClr val="FF0000"/>
              </a:solidFill>
            </a:endParaRPr>
          </a:p>
        </p:txBody>
      </p:sp>
    </p:spTree>
    <p:extLst>
      <p:ext uri="{BB962C8B-B14F-4D97-AF65-F5344CB8AC3E}">
        <p14:creationId xmlns:p14="http://schemas.microsoft.com/office/powerpoint/2010/main" xmlns="" val="1185163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(1)</a:t>
            </a:r>
            <a:endParaRPr lang="en-US" dirty="0"/>
          </a:p>
        </p:txBody>
      </p:sp>
      <p:sp>
        <p:nvSpPr>
          <p:cNvPr id="3" name="Content Placeholder 2"/>
          <p:cNvSpPr>
            <a:spLocks noGrp="1"/>
          </p:cNvSpPr>
          <p:nvPr>
            <p:ph idx="1"/>
          </p:nvPr>
        </p:nvSpPr>
        <p:spPr/>
        <p:txBody>
          <a:bodyPr>
            <a:normAutofit/>
          </a:bodyPr>
          <a:lstStyle/>
          <a:p>
            <a:r>
              <a:rPr lang="en-US" b="1" dirty="0" smtClean="0"/>
              <a:t>2.1 </a:t>
            </a:r>
            <a:r>
              <a:rPr lang="en-US" b="1" dirty="0"/>
              <a:t>Title: </a:t>
            </a:r>
            <a:r>
              <a:rPr lang="en-US" altLang="zh-CN" dirty="0" smtClean="0"/>
              <a:t>IEEE Standard for Local and metropolitan area networks--Bridges and Bridged </a:t>
            </a:r>
            <a:r>
              <a:rPr lang="en-US" altLang="zh-CN" dirty="0" smtClean="0"/>
              <a:t>Networks </a:t>
            </a:r>
            <a:r>
              <a:rPr lang="en-US" altLang="zh-CN" dirty="0" smtClean="0"/>
              <a:t>Amendment</a:t>
            </a:r>
            <a:r>
              <a:rPr lang="en-US" altLang="zh-CN" dirty="0" smtClean="0"/>
              <a:t>: </a:t>
            </a:r>
            <a:r>
              <a:rPr lang="en-US" altLang="zh-CN" dirty="0" smtClean="0"/>
              <a:t>Virtual Station Interface (VSI) Discovery and Configuration Protocol (VDP) extension to Support Network Virtualization Overlays (NVO3)</a:t>
            </a:r>
            <a:endParaRPr lang="en-US" altLang="zh-CN" dirty="0" smtClean="0"/>
          </a:p>
        </p:txBody>
      </p:sp>
    </p:spTree>
    <p:extLst>
      <p:ext uri="{BB962C8B-B14F-4D97-AF65-F5344CB8AC3E}">
        <p14:creationId xmlns:p14="http://schemas.microsoft.com/office/powerpoint/2010/main" xmlns="" val="1693918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(2)</a:t>
            </a:r>
            <a:endParaRPr lang="en-US" dirty="0"/>
          </a:p>
        </p:txBody>
      </p:sp>
      <p:sp>
        <p:nvSpPr>
          <p:cNvPr id="3" name="Content Placeholder 2"/>
          <p:cNvSpPr>
            <a:spLocks noGrp="1"/>
          </p:cNvSpPr>
          <p:nvPr>
            <p:ph idx="1"/>
          </p:nvPr>
        </p:nvSpPr>
        <p:spPr/>
        <p:txBody>
          <a:bodyPr>
            <a:normAutofit/>
          </a:bodyPr>
          <a:lstStyle/>
          <a:p>
            <a:r>
              <a:rPr lang="en-US" sz="2400" b="1" dirty="0" smtClean="0"/>
              <a:t>5.2.b</a:t>
            </a:r>
            <a:r>
              <a:rPr lang="en-US" sz="2400" b="1" dirty="0"/>
              <a:t>. Scope of the project: </a:t>
            </a:r>
            <a:r>
              <a:rPr lang="en-US" altLang="zh-CN" sz="2400" dirty="0" smtClean="0"/>
              <a:t>This standard specifies extensions to VDP </a:t>
            </a:r>
            <a:r>
              <a:rPr lang="en-US" altLang="zh-CN" sz="2400" dirty="0" smtClean="0"/>
              <a:t>to </a:t>
            </a:r>
            <a:r>
              <a:rPr lang="en-US" altLang="zh-CN" sz="2400" dirty="0" smtClean="0"/>
              <a:t>support using the protocol between an end </a:t>
            </a:r>
            <a:r>
              <a:rPr lang="en-US" altLang="zh-CN" sz="2400" dirty="0" smtClean="0"/>
              <a:t>station and a </a:t>
            </a:r>
            <a:r>
              <a:rPr lang="en-US" altLang="zh-CN" sz="2400" dirty="0" smtClean="0"/>
              <a:t>device doing </a:t>
            </a:r>
            <a:r>
              <a:rPr lang="en-US" altLang="zh-CN" sz="2400" dirty="0" smtClean="0"/>
              <a:t>encapsulation/</a:t>
            </a:r>
            <a:r>
              <a:rPr lang="en-US" altLang="zh-CN" sz="2400" dirty="0" err="1" smtClean="0"/>
              <a:t>decapsulation</a:t>
            </a:r>
            <a:r>
              <a:rPr lang="en-US" altLang="zh-CN" sz="2400" dirty="0" smtClean="0"/>
              <a:t>  for </a:t>
            </a:r>
            <a:r>
              <a:rPr lang="en-US" altLang="zh-CN" sz="2400" dirty="0" smtClean="0"/>
              <a:t>Network </a:t>
            </a:r>
            <a:r>
              <a:rPr lang="en-US" altLang="zh-CN" sz="2400" dirty="0" smtClean="0"/>
              <a:t>Virtualization Overlays (NVO3). The extensions will include adding format types that include Internet Protocol (IP) addresses and enhancing indication of migration events</a:t>
            </a:r>
            <a:r>
              <a:rPr lang="en-US" altLang="zh-CN" sz="2400" dirty="0" smtClean="0"/>
              <a:t>.</a:t>
            </a:r>
            <a:endParaRPr lang="en-US" sz="2400" dirty="0" smtClean="0"/>
          </a:p>
          <a:p>
            <a:r>
              <a:rPr lang="en-US" altLang="zh-CN" sz="2400" b="1" dirty="0" smtClean="0"/>
              <a:t>5.3 Is the completion of this standard dependent upon the completion of another standard</a:t>
            </a:r>
            <a:r>
              <a:rPr lang="en-US" altLang="zh-CN" sz="2400" dirty="0" smtClean="0"/>
              <a:t>: No</a:t>
            </a:r>
            <a:endParaRPr lang="en-US" sz="2400" dirty="0" smtClean="0"/>
          </a:p>
        </p:txBody>
      </p:sp>
    </p:spTree>
    <p:extLst>
      <p:ext uri="{BB962C8B-B14F-4D97-AF65-F5344CB8AC3E}">
        <p14:creationId xmlns:p14="http://schemas.microsoft.com/office/powerpoint/2010/main" xmlns="" val="2019837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(3)</a:t>
            </a:r>
            <a:endParaRPr lang="en-US" dirty="0"/>
          </a:p>
        </p:txBody>
      </p:sp>
      <p:sp>
        <p:nvSpPr>
          <p:cNvPr id="3" name="Content Placeholder 2"/>
          <p:cNvSpPr>
            <a:spLocks noGrp="1"/>
          </p:cNvSpPr>
          <p:nvPr>
            <p:ph idx="1"/>
          </p:nvPr>
        </p:nvSpPr>
        <p:spPr/>
        <p:txBody>
          <a:bodyPr>
            <a:normAutofit/>
          </a:bodyPr>
          <a:lstStyle/>
          <a:p>
            <a:r>
              <a:rPr lang="en-US" sz="2400" b="1" dirty="0" smtClean="0"/>
              <a:t>5.5 </a:t>
            </a:r>
            <a:r>
              <a:rPr lang="en-US" sz="2400" b="1" dirty="0"/>
              <a:t>Need for the Project: </a:t>
            </a:r>
            <a:r>
              <a:rPr lang="en-US" sz="2400" dirty="0"/>
              <a:t>This </a:t>
            </a:r>
            <a:r>
              <a:rPr lang="en-US" sz="2400" dirty="0" smtClean="0"/>
              <a:t>amendment extends VDP protocol </a:t>
            </a:r>
            <a:r>
              <a:rPr lang="en-US" sz="2400" dirty="0" smtClean="0"/>
              <a:t>to</a:t>
            </a:r>
            <a:r>
              <a:rPr lang="en-US" altLang="zh-CN" sz="2400" dirty="0" smtClean="0"/>
              <a:t> </a:t>
            </a:r>
            <a:r>
              <a:rPr lang="en-US" altLang="zh-CN" sz="2400" dirty="0" smtClean="0"/>
              <a:t>fulfill the requirements </a:t>
            </a:r>
            <a:r>
              <a:rPr lang="en-US" altLang="zh-CN" sz="2400" dirty="0" smtClean="0"/>
              <a:t>for</a:t>
            </a:r>
            <a:r>
              <a:rPr lang="en-US" sz="2400" dirty="0" smtClean="0"/>
              <a:t> </a:t>
            </a:r>
            <a:r>
              <a:rPr lang="en-US" sz="2400" dirty="0" smtClean="0"/>
              <a:t>the control plane protocol between the virtualized end device and the external network virtualization edge in network virtualization overlays (NVO3</a:t>
            </a:r>
            <a:r>
              <a:rPr lang="en-US" sz="2400" dirty="0" smtClean="0"/>
              <a:t>). </a:t>
            </a:r>
            <a:endParaRPr lang="en-US" sz="2400" dirty="0" smtClean="0"/>
          </a:p>
          <a:p>
            <a:r>
              <a:rPr lang="en-US" sz="2400" b="1" dirty="0" smtClean="0"/>
              <a:t>5.6 </a:t>
            </a:r>
            <a:r>
              <a:rPr lang="en-US" sz="2400" b="1" dirty="0"/>
              <a:t>Stakeholders for the Standard: </a:t>
            </a:r>
            <a:r>
              <a:rPr lang="en-US" altLang="zh-CN" sz="2400" dirty="0" smtClean="0"/>
              <a:t>Developers, providers, and users of networking equipment and services, including networking IC developers, switch and NIC vendors, networking service providers, and end users. </a:t>
            </a:r>
            <a:endParaRPr lang="en-US" sz="2400" dirty="0"/>
          </a:p>
        </p:txBody>
      </p:sp>
    </p:spTree>
    <p:extLst>
      <p:ext uri="{BB962C8B-B14F-4D97-AF65-F5344CB8AC3E}">
        <p14:creationId xmlns:p14="http://schemas.microsoft.com/office/powerpoint/2010/main" xmlns="" val="2019837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(4)</a:t>
            </a:r>
            <a:endParaRPr lang="en-US" dirty="0"/>
          </a:p>
        </p:txBody>
      </p:sp>
      <p:sp>
        <p:nvSpPr>
          <p:cNvPr id="3" name="Content Placeholder 2"/>
          <p:cNvSpPr>
            <a:spLocks noGrp="1"/>
          </p:cNvSpPr>
          <p:nvPr>
            <p:ph idx="1"/>
          </p:nvPr>
        </p:nvSpPr>
        <p:spPr>
          <a:xfrm>
            <a:off x="539552" y="1340768"/>
            <a:ext cx="8229600" cy="4525963"/>
          </a:xfrm>
        </p:spPr>
        <p:txBody>
          <a:bodyPr>
            <a:noAutofit/>
          </a:bodyPr>
          <a:lstStyle/>
          <a:p>
            <a:r>
              <a:rPr lang="en-US" sz="2400" b="1" dirty="0"/>
              <a:t>Intellectual Property</a:t>
            </a:r>
          </a:p>
          <a:p>
            <a:r>
              <a:rPr lang="en-US" sz="2400" b="1" dirty="0"/>
              <a:t>6.1.a. Is the Sponsor aware of any copyright permissions needed for this project?: </a:t>
            </a:r>
            <a:r>
              <a:rPr lang="en-US" sz="2400" dirty="0"/>
              <a:t>No</a:t>
            </a:r>
          </a:p>
          <a:p>
            <a:r>
              <a:rPr lang="en-US" sz="2400" b="1" dirty="0"/>
              <a:t>6.1.b. Is the Sponsor aware of possible registration activity related to this project?: </a:t>
            </a:r>
            <a:r>
              <a:rPr lang="en-US" sz="2400" dirty="0" smtClean="0"/>
              <a:t>No</a:t>
            </a:r>
            <a:endParaRPr lang="en-US" sz="2400" dirty="0"/>
          </a:p>
          <a:p>
            <a:r>
              <a:rPr lang="en-US" sz="2400" b="1" dirty="0" smtClean="0"/>
              <a:t>7.1 </a:t>
            </a:r>
            <a:r>
              <a:rPr lang="en-US" sz="2400" b="1" dirty="0"/>
              <a:t>Are there other standards or projects with a similar scope?: </a:t>
            </a:r>
            <a:r>
              <a:rPr lang="en-US" sz="2400" dirty="0"/>
              <a:t>No</a:t>
            </a:r>
          </a:p>
          <a:p>
            <a:r>
              <a:rPr lang="en-US" sz="2400" b="1" dirty="0"/>
              <a:t>7.2 Joint Development</a:t>
            </a:r>
          </a:p>
          <a:p>
            <a:pPr marL="400050" lvl="1" indent="0">
              <a:buNone/>
            </a:pPr>
            <a:r>
              <a:rPr lang="en-US" sz="2000" b="1" dirty="0"/>
              <a:t>Is it the intent to develop this document jointly with another organization?: </a:t>
            </a:r>
            <a:r>
              <a:rPr lang="en-US" sz="2000" dirty="0"/>
              <a:t>No</a:t>
            </a:r>
          </a:p>
        </p:txBody>
      </p:sp>
    </p:spTree>
    <p:extLst>
      <p:ext uri="{BB962C8B-B14F-4D97-AF65-F5344CB8AC3E}">
        <p14:creationId xmlns:p14="http://schemas.microsoft.com/office/powerpoint/2010/main" xmlns="" val="2637799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Project process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fontScale="92500" lnSpcReduction="10000"/>
          </a:bodyPr>
          <a:lstStyle/>
          <a:p>
            <a:r>
              <a:rPr lang="en-GB" b="1" i="1" dirty="0" smtClean="0"/>
              <a:t>Managed objects</a:t>
            </a:r>
          </a:p>
          <a:p>
            <a:pPr lvl="1"/>
            <a:r>
              <a:rPr lang="en-GB" i="1" dirty="0" smtClean="0"/>
              <a:t>Describe the plan for developing a definition of managed objects. The plan shall specify one of the following:</a:t>
            </a:r>
          </a:p>
          <a:p>
            <a:pPr marL="1371600" lvl="2" indent="-457200">
              <a:buFont typeface="+mj-lt"/>
              <a:buAutoNum type="alphaLcParenR"/>
            </a:pPr>
            <a:r>
              <a:rPr lang="en-GB" i="1" dirty="0" smtClean="0"/>
              <a:t>The definitions will be part of this project.</a:t>
            </a:r>
          </a:p>
          <a:p>
            <a:pPr marL="1371600" lvl="2" indent="-457200">
              <a:buFont typeface="+mj-lt"/>
              <a:buAutoNum type="alphaLcParenR"/>
            </a:pPr>
            <a:r>
              <a:rPr lang="en-GB" i="1" dirty="0" smtClean="0"/>
              <a:t>The definitions will be part of a different project and provide the plan for that project or anticipated future project.</a:t>
            </a:r>
          </a:p>
          <a:p>
            <a:pPr marL="1371600" lvl="2" indent="-457200">
              <a:buFont typeface="+mj-lt"/>
              <a:buAutoNum type="alphaLcParenR"/>
            </a:pPr>
            <a:r>
              <a:rPr lang="en-GB" i="1" dirty="0" smtClean="0"/>
              <a:t>The definitions will not be developed and explain why such definitions are not needed.</a:t>
            </a:r>
          </a:p>
          <a:p>
            <a:pPr>
              <a:buNone/>
            </a:pPr>
            <a:r>
              <a:rPr lang="en-GB" dirty="0" smtClean="0">
                <a:solidFill>
                  <a:srgbClr val="0000FF"/>
                </a:solidFill>
              </a:rPr>
              <a:t>a</a:t>
            </a:r>
            <a:r>
              <a:rPr lang="en-GB" dirty="0" smtClean="0">
                <a:solidFill>
                  <a:srgbClr val="0000FF"/>
                </a:solidFill>
              </a:rPr>
              <a:t>) Enhancement to managed objects for VDP will be included.</a:t>
            </a:r>
            <a:endParaRPr lang="en-GB" dirty="0">
              <a:solidFill>
                <a:srgbClr val="0000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Project process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a:bodyPr>
          <a:lstStyle/>
          <a:p>
            <a:r>
              <a:rPr lang="en-GB" b="1" i="1" dirty="0" smtClean="0"/>
              <a:t>Coexistence</a:t>
            </a:r>
          </a:p>
          <a:p>
            <a:pPr lvl="1"/>
            <a:r>
              <a:rPr lang="en-GB" i="1" dirty="0" smtClean="0"/>
              <a:t>A WG proposing a wireless project shall demonstrate coexistence through the preparation of a Coexistence Assurance (CA) document unless it is not applicable.</a:t>
            </a:r>
          </a:p>
          <a:p>
            <a:pPr marL="1371600" lvl="2" indent="-457200">
              <a:buFont typeface="+mj-lt"/>
              <a:buAutoNum type="alphaLcParenR"/>
            </a:pPr>
            <a:r>
              <a:rPr lang="en-GB" i="1" dirty="0" smtClean="0"/>
              <a:t>Will the WG create a CA document as part of the WG balloting process as described in Clause 13? (yes/no)</a:t>
            </a:r>
          </a:p>
          <a:p>
            <a:pPr marL="1371600" lvl="2" indent="-457200">
              <a:buFont typeface="+mj-lt"/>
              <a:buAutoNum type="alphaLcParenR"/>
            </a:pPr>
            <a:r>
              <a:rPr lang="en-GB" i="1" dirty="0" smtClean="0"/>
              <a:t>If not, explain why the CA document is not applicable.</a:t>
            </a:r>
          </a:p>
          <a:p>
            <a:pPr marL="571500" indent="-457200"/>
            <a:r>
              <a:rPr lang="en-GB" dirty="0" smtClean="0">
                <a:solidFill>
                  <a:srgbClr val="0000FF"/>
                </a:solidFill>
              </a:rPr>
              <a:t>Not applicable – this is not a wireless project.</a:t>
            </a:r>
            <a:endParaRPr lang="en-GB" dirty="0">
              <a:solidFill>
                <a:srgbClr val="0000FF"/>
              </a:solidFill>
            </a:endParaRPr>
          </a:p>
        </p:txBody>
      </p:sp>
    </p:spTree>
    <p:extLst>
      <p:ext uri="{BB962C8B-B14F-4D97-AF65-F5344CB8AC3E}">
        <p14:creationId xmlns:p14="http://schemas.microsoft.com/office/powerpoint/2010/main" xmlns="" val="1300059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fontScale="92500" lnSpcReduction="20000"/>
          </a:bodyPr>
          <a:lstStyle/>
          <a:p>
            <a:r>
              <a:rPr lang="en-GB" b="1" i="1" dirty="0" smtClean="0"/>
              <a:t>Broad market potential</a:t>
            </a:r>
          </a:p>
          <a:p>
            <a:pPr lvl="1"/>
            <a:r>
              <a:rPr lang="en-GB" i="1" dirty="0" smtClean="0"/>
              <a:t>Each proposed IEEE 802 LMSC standard shall have broad market potential. At a minimum, address the following areas:</a:t>
            </a:r>
          </a:p>
          <a:p>
            <a:pPr marL="1371600" lvl="2" indent="-457200">
              <a:buFont typeface="+mj-lt"/>
              <a:buAutoNum type="alphaLcParenR"/>
            </a:pPr>
            <a:r>
              <a:rPr lang="en-GB" i="1" dirty="0" smtClean="0"/>
              <a:t>Broad sets of applicability.</a:t>
            </a:r>
          </a:p>
          <a:p>
            <a:pPr marL="1371600" lvl="2" indent="-457200">
              <a:buFont typeface="+mj-lt"/>
              <a:buAutoNum type="alphaLcParenR"/>
            </a:pPr>
            <a:r>
              <a:rPr lang="en-GB" i="1" dirty="0" smtClean="0"/>
              <a:t>Multiple vendors and numerous users.</a:t>
            </a:r>
          </a:p>
          <a:p>
            <a:pPr marL="571500" indent="-457200">
              <a:buFont typeface="+mj-lt"/>
              <a:buAutoNum type="alphaLcParenR"/>
            </a:pPr>
            <a:r>
              <a:rPr lang="en-GB" sz="2000" dirty="0" smtClean="0">
                <a:solidFill>
                  <a:srgbClr val="0000FF"/>
                </a:solidFill>
              </a:rPr>
              <a:t>NVO3 provides the multi-tenancy support in a data </a:t>
            </a:r>
            <a:r>
              <a:rPr lang="en-GB" sz="2000" dirty="0" err="1" smtClean="0">
                <a:solidFill>
                  <a:srgbClr val="0000FF"/>
                </a:solidFill>
              </a:rPr>
              <a:t>center</a:t>
            </a:r>
            <a:r>
              <a:rPr lang="en-GB" sz="2000" dirty="0" smtClean="0">
                <a:solidFill>
                  <a:srgbClr val="0000FF"/>
                </a:solidFill>
              </a:rPr>
              <a:t> network by isolating traffic and </a:t>
            </a:r>
            <a:r>
              <a:rPr lang="en-GB" sz="2000" dirty="0" smtClean="0">
                <a:solidFill>
                  <a:srgbClr val="0000FF"/>
                </a:solidFill>
              </a:rPr>
              <a:t>address space for tenants. </a:t>
            </a:r>
            <a:r>
              <a:rPr lang="en-GB" sz="2000" dirty="0" smtClean="0">
                <a:solidFill>
                  <a:srgbClr val="0000FF"/>
                </a:solidFill>
              </a:rPr>
              <a:t>It has being widely deployed. </a:t>
            </a:r>
            <a:r>
              <a:rPr lang="en-US" altLang="zh-CN" sz="2000" dirty="0" smtClean="0">
                <a:solidFill>
                  <a:srgbClr val="0000FF"/>
                </a:solidFill>
              </a:rPr>
              <a:t>Use </a:t>
            </a:r>
            <a:r>
              <a:rPr lang="en-US" altLang="zh-CN" sz="2000" dirty="0" smtClean="0">
                <a:solidFill>
                  <a:srgbClr val="0000FF"/>
                </a:solidFill>
              </a:rPr>
              <a:t>of an </a:t>
            </a:r>
            <a:r>
              <a:rPr lang="en-US" altLang="zh-CN" sz="2000" dirty="0" smtClean="0">
                <a:solidFill>
                  <a:srgbClr val="0000FF"/>
                </a:solidFill>
              </a:rPr>
              <a:t>NVO3-based </a:t>
            </a:r>
            <a:r>
              <a:rPr lang="en-US" altLang="zh-CN" sz="2000" dirty="0" smtClean="0">
                <a:solidFill>
                  <a:srgbClr val="0000FF"/>
                </a:solidFill>
              </a:rPr>
              <a:t>approach enables scalable deployment on large network </a:t>
            </a:r>
            <a:r>
              <a:rPr lang="en-US" altLang="zh-CN" sz="2000" dirty="0" smtClean="0">
                <a:solidFill>
                  <a:srgbClr val="0000FF"/>
                </a:solidFill>
              </a:rPr>
              <a:t>infrastructures. </a:t>
            </a:r>
            <a:r>
              <a:rPr lang="en-US" altLang="zh-CN" sz="2000" dirty="0" smtClean="0">
                <a:hlinkClick r:id="rId2" action="ppaction://hlinkfile"/>
              </a:rPr>
              <a:t>RFC </a:t>
            </a:r>
            <a:r>
              <a:rPr lang="en-US" altLang="zh-CN" sz="2000" dirty="0" smtClean="0">
                <a:hlinkClick r:id="rId2" action="ppaction://hlinkfile"/>
              </a:rPr>
              <a:t>7364</a:t>
            </a:r>
            <a:r>
              <a:rPr lang="en-US" altLang="zh-CN" sz="2000" dirty="0" smtClean="0"/>
              <a:t> </a:t>
            </a:r>
            <a:r>
              <a:rPr lang="en-US" altLang="zh-CN" sz="2100" dirty="0" smtClean="0">
                <a:solidFill>
                  <a:srgbClr val="0000FF"/>
                </a:solidFill>
              </a:rPr>
              <a:t>specifies the </a:t>
            </a:r>
            <a:r>
              <a:rPr lang="en-US" altLang="zh-CN" sz="2100" dirty="0" smtClean="0">
                <a:solidFill>
                  <a:srgbClr val="0000FF"/>
                </a:solidFill>
              </a:rPr>
              <a:t>needs for a control plane protocol to populate an external Network Virtualization Edge (NVE) with the state needed to perform the </a:t>
            </a:r>
            <a:r>
              <a:rPr lang="en-US" altLang="zh-CN" sz="2100" dirty="0" smtClean="0">
                <a:solidFill>
                  <a:srgbClr val="0000FF"/>
                </a:solidFill>
              </a:rPr>
              <a:t>VM interface </a:t>
            </a:r>
            <a:r>
              <a:rPr lang="en-US" altLang="zh-CN" sz="2100" dirty="0" smtClean="0">
                <a:solidFill>
                  <a:srgbClr val="0000FF"/>
                </a:solidFill>
              </a:rPr>
              <a:t>to virtual network (VN) association functions. </a:t>
            </a:r>
            <a:r>
              <a:rPr lang="en-GB" sz="2100" dirty="0" smtClean="0">
                <a:solidFill>
                  <a:srgbClr val="0000FF"/>
                </a:solidFill>
              </a:rPr>
              <a:t>The proposed </a:t>
            </a:r>
            <a:r>
              <a:rPr lang="en-GB" sz="2100" dirty="0" smtClean="0">
                <a:solidFill>
                  <a:srgbClr val="0000FF"/>
                </a:solidFill>
              </a:rPr>
              <a:t>VDP extension would be used to fulfil such need for NVO3. </a:t>
            </a:r>
            <a:endParaRPr lang="en-GB" sz="2100" dirty="0" smtClean="0">
              <a:solidFill>
                <a:srgbClr val="0000FF"/>
              </a:solidFill>
            </a:endParaRPr>
          </a:p>
          <a:p>
            <a:pPr marL="571500" indent="-457200">
              <a:buFont typeface="+mj-lt"/>
              <a:buAutoNum type="alphaLcParenR"/>
            </a:pPr>
            <a:r>
              <a:rPr lang="en-GB" sz="2000" dirty="0" smtClean="0">
                <a:solidFill>
                  <a:srgbClr val="0000FF"/>
                </a:solidFill>
              </a:rPr>
              <a:t>Some vendors and users have expressed their support for this extensions to be used in </a:t>
            </a:r>
            <a:r>
              <a:rPr lang="en-GB" sz="2000" dirty="0" smtClean="0">
                <a:solidFill>
                  <a:srgbClr val="0000FF"/>
                </a:solidFill>
              </a:rPr>
              <a:t>IETF NVO3.</a:t>
            </a:r>
            <a:endParaRPr lang="en-GB" sz="2000" dirty="0">
              <a:solidFill>
                <a:srgbClr val="0000FF"/>
              </a:solidFill>
            </a:endParaRPr>
          </a:p>
        </p:txBody>
      </p:sp>
    </p:spTree>
    <p:extLst>
      <p:ext uri="{BB962C8B-B14F-4D97-AF65-F5344CB8AC3E}">
        <p14:creationId xmlns:p14="http://schemas.microsoft.com/office/powerpoint/2010/main" xmlns="" val="3949212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77500" lnSpcReduction="20000"/>
          </a:bodyPr>
          <a:lstStyle/>
          <a:p>
            <a:r>
              <a:rPr lang="en-GB" b="1" i="1" dirty="0" smtClean="0"/>
              <a:t>Compatibility</a:t>
            </a:r>
          </a:p>
          <a:p>
            <a:pPr lvl="1"/>
            <a:r>
              <a:rPr lang="en-GB" i="1" dirty="0" smtClean="0"/>
              <a:t>Each proposed IEEE 802 LMSC standard should be in conformance with IEEE Std 802, IEEE 802.1AC, and IEEE 802.1Q. If any variances in conformance emerge, they shall be thoroughly disclosed and reviewed with IEEE 802.1 WG prior to submitting a PAR to the Sponsor.</a:t>
            </a:r>
          </a:p>
          <a:p>
            <a:pPr marL="1371600" lvl="2" indent="-457200">
              <a:buFont typeface="+mj-lt"/>
              <a:buAutoNum type="alphaLcParenR"/>
            </a:pPr>
            <a:r>
              <a:rPr lang="en-GB" i="1" dirty="0" smtClean="0"/>
              <a:t>Will the proposed standard comply with IEEE Std 802, IEEE Std 802.1AC and IEEE Std 802.1Q?</a:t>
            </a:r>
          </a:p>
          <a:p>
            <a:pPr marL="1371600" lvl="2" indent="-457200">
              <a:buFont typeface="+mj-lt"/>
              <a:buAutoNum type="alphaLcParenR"/>
            </a:pPr>
            <a:r>
              <a:rPr lang="en-GB" i="1" dirty="0" smtClean="0"/>
              <a:t>If the answer to a) is no, supply the response from the IEEE 802.1 WG.</a:t>
            </a:r>
          </a:p>
          <a:p>
            <a:pPr marL="971550" lvl="1" indent="-457200"/>
            <a:r>
              <a:rPr lang="en-GB" i="1" dirty="0" smtClean="0"/>
              <a:t>The review and response is not required if the proposed standard is an amendment or revision to an existing standard for which it has been previously determined that compliance with the above IEEE 802 standards is not possible. In this case, the CSD statement shall state that this is the case.</a:t>
            </a:r>
          </a:p>
          <a:p>
            <a:pPr marL="628650" indent="-514350">
              <a:buFont typeface="+mj-lt"/>
              <a:buAutoNum type="alphaLcParenR"/>
            </a:pPr>
            <a:r>
              <a:rPr lang="en-GB" dirty="0" smtClean="0">
                <a:solidFill>
                  <a:srgbClr val="0000FF"/>
                </a:solidFill>
              </a:rPr>
              <a:t>Yes.</a:t>
            </a:r>
          </a:p>
        </p:txBody>
      </p:sp>
    </p:spTree>
    <p:extLst>
      <p:ext uri="{BB962C8B-B14F-4D97-AF65-F5344CB8AC3E}">
        <p14:creationId xmlns:p14="http://schemas.microsoft.com/office/powerpoint/2010/main" xmlns="" val="34096605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3706</TotalTime>
  <Words>1012</Words>
  <Application>Microsoft Office PowerPoint</Application>
  <PresentationFormat>全屏显示(4:3)</PresentationFormat>
  <Paragraphs>71</Paragraphs>
  <Slides>12</Slides>
  <Notes>0</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Office Theme</vt:lpstr>
      <vt:lpstr>VDP extension to support NVO3 PAR and CSD </vt:lpstr>
      <vt:lpstr>PAR (1)</vt:lpstr>
      <vt:lpstr>PAR (2)</vt:lpstr>
      <vt:lpstr>PAR (3)</vt:lpstr>
      <vt:lpstr>PAR (4)</vt:lpstr>
      <vt:lpstr>Project process requirements </vt:lpstr>
      <vt:lpstr>Project process requirements </vt:lpstr>
      <vt:lpstr>5C requirements </vt:lpstr>
      <vt:lpstr>5C requirements </vt:lpstr>
      <vt:lpstr>5C requirements </vt:lpstr>
      <vt:lpstr>5C requirements </vt:lpstr>
      <vt:lpstr>5C requirements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CSD for P802.1AB-REV</dc:title>
  <dc:creator>tony@jeffree.co.uk</dc:creator>
  <cp:lastModifiedBy>l00325532</cp:lastModifiedBy>
  <cp:revision>55</cp:revision>
  <dcterms:created xsi:type="dcterms:W3CDTF">2014-05-14T13:31:12Z</dcterms:created>
  <dcterms:modified xsi:type="dcterms:W3CDTF">2015-05-17T04:02:55Z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_ms_pID_72543">
    <vt:lpwstr>(3)g7bf3Wk6inVmkOuPywOp30R8DEHvvPKsXojUSPdFZj/wFVOrrmVk5rt+jPN9s//wf92erd35
PhQvSJm19u+E0LrCx/14KTFGDKBJf2w7wdNY7laYvnbPKjhnZ3HDxPYxAlMCmuuEbSIFhOgr
qV8dEVIPwb2Oy0t5ySiFAbjYc0htduOx/LYef+0e+7IlLdKCpTUDSDmMzkYx6EisMatRieSB
THM2TDjNHvGygnOI41</vt:lpwstr>
  </property>
  <property fmtid="{D5CDD505-2E9C-101B-9397-08002B2CF9AE}" pid="3" name="_new_ms_pID_725431">
    <vt:lpwstr>+3Wd7/HhL+OXZw6XA+gHVUyyCVokn9+ZhMXnP0Pao+5QNSOvfJVoTz
9FNdS1X7+CX5QGkhU4An6ABUDTZ6PAp4iEkwtL5NR4F2awWKTNZdxX5UaFixVk3s2hHSrPyP
7JMKVKerLzQSZELl1cpJavw4EpyVg7tz4s9F+F9U6IydyPeuEk5Vg4Jq5rKskW3gVUhTpWwC
iBqlcDKz4JrSm2rWyIVLI9pgekE6aotvYQrh</vt:lpwstr>
  </property>
  <property fmtid="{D5CDD505-2E9C-101B-9397-08002B2CF9AE}" pid="4" name="_new_ms_pID_725432">
    <vt:lpwstr>wZGYPF6WTBomcF/YA8MugRf9KfnbAD6SrXOm
vWBRGhMVnICiZ5QR2WX2gyq9jYdEVwyit40HhI8m1iVIdH6DeXhZXWuaUiZcUPVzRpl7LHLw
H/vp7LXrb+ltI7TglTrSUeN5F8+Gz8W/lZGe0KWo/TdymFIfBRFIFh3CIm9Je+hEWkNxjN+b
hSvhk5JAsEtrFg==</vt:lpwstr>
  </property>
  <property fmtid="{D5CDD505-2E9C-101B-9397-08002B2CF9AE}" pid="5" name="sflag">
    <vt:lpwstr>1431832351</vt:lpwstr>
  </property>
</Properties>
</file>