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7"/>
  </p:notesMasterIdLst>
  <p:handoutMasterIdLst>
    <p:handoutMasterId r:id="rId8"/>
  </p:handoutMasterIdLst>
  <p:sldIdLst>
    <p:sldId id="269" r:id="rId2"/>
    <p:sldId id="1251" r:id="rId3"/>
    <p:sldId id="1253" r:id="rId4"/>
    <p:sldId id="1254" r:id="rId5"/>
    <p:sldId id="1215" r:id="rId6"/>
  </p:sldIdLst>
  <p:sldSz cx="9144000" cy="6858000" type="screen4x3"/>
  <p:notesSz cx="7315200" cy="96012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3" autoAdjust="0"/>
    <p:restoredTop sz="94660" autoAdjust="0"/>
  </p:normalViewPr>
  <p:slideViewPr>
    <p:cSldViewPr>
      <p:cViewPr varScale="1">
        <p:scale>
          <a:sx n="75" d="100"/>
          <a:sy n="75" d="100"/>
        </p:scale>
        <p:origin x="-456"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720" y="-72"/>
      </p:cViewPr>
      <p:guideLst>
        <p:guide orient="horz" pos="2235"/>
        <p:guide pos="30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581605" y="174402"/>
            <a:ext cx="65" cy="20005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73775" eaLnBrk="0" hangingPunct="0">
              <a:defRPr sz="1300" b="1" dirty="0">
                <a:latin typeface="Arial" pitchFamily="34" charset="0"/>
                <a:cs typeface="Arial" pitchFamily="34" charset="0"/>
              </a:defRPr>
            </a:lvl1pPr>
          </a:lstStyle>
          <a:p>
            <a:pPr>
              <a:defRPr/>
            </a:pPr>
            <a:endParaRPr lang="en-US" dirty="0"/>
          </a:p>
        </p:txBody>
      </p:sp>
      <p:sp>
        <p:nvSpPr>
          <p:cNvPr id="3075" name="Rectangle 3"/>
          <p:cNvSpPr>
            <a:spLocks noGrp="1" noChangeArrowheads="1"/>
          </p:cNvSpPr>
          <p:nvPr>
            <p:ph type="dt" sz="quarter" idx="1"/>
          </p:nvPr>
        </p:nvSpPr>
        <p:spPr bwMode="auto">
          <a:xfrm>
            <a:off x="733530" y="174402"/>
            <a:ext cx="1059585" cy="20005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73775" eaLnBrk="0" hangingPunct="0">
              <a:defRPr sz="1300" b="1">
                <a:latin typeface="Arial" pitchFamily="34" charset="0"/>
                <a:cs typeface="Arial" pitchFamily="34" charset="0"/>
              </a:defRPr>
            </a:lvl1pPr>
          </a:lstStyle>
          <a:p>
            <a:pPr>
              <a:defRPr/>
            </a:pPr>
            <a:r>
              <a:rPr lang="en-US" smtClean="0"/>
              <a:t>January 2014</a:t>
            </a:r>
            <a:endParaRPr lang="en-US" dirty="0"/>
          </a:p>
        </p:txBody>
      </p:sp>
      <p:sp>
        <p:nvSpPr>
          <p:cNvPr id="3076" name="Rectangle 4"/>
          <p:cNvSpPr>
            <a:spLocks noGrp="1" noChangeArrowheads="1"/>
          </p:cNvSpPr>
          <p:nvPr>
            <p:ph type="ftr" sz="quarter" idx="2"/>
          </p:nvPr>
        </p:nvSpPr>
        <p:spPr bwMode="auto">
          <a:xfrm>
            <a:off x="6665342" y="9292438"/>
            <a:ext cx="6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73775" eaLnBrk="0" hangingPunct="0">
              <a:defRPr>
                <a:cs typeface="+mn-cs"/>
              </a:defRPr>
            </a:lvl1pPr>
          </a:lstStyle>
          <a:p>
            <a:pPr>
              <a:defRPr/>
            </a:pPr>
            <a:endParaRPr lang="en-US"/>
          </a:p>
        </p:txBody>
      </p:sp>
      <p:sp>
        <p:nvSpPr>
          <p:cNvPr id="3077" name="Rectangle 5"/>
          <p:cNvSpPr>
            <a:spLocks noGrp="1" noChangeArrowheads="1"/>
          </p:cNvSpPr>
          <p:nvPr>
            <p:ph type="sldNum" sz="quarter" idx="3"/>
          </p:nvPr>
        </p:nvSpPr>
        <p:spPr bwMode="auto">
          <a:xfrm>
            <a:off x="3317491" y="9292438"/>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73775"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731856" y="400734"/>
            <a:ext cx="585149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5390" tIns="47695" rIns="95390" bIns="47695" anchor="ctr"/>
          <a:lstStyle/>
          <a:p>
            <a:endParaRPr lang="en-AU"/>
          </a:p>
        </p:txBody>
      </p:sp>
      <p:sp>
        <p:nvSpPr>
          <p:cNvPr id="91143" name="Rectangle 7"/>
          <p:cNvSpPr>
            <a:spLocks noChangeArrowheads="1"/>
          </p:cNvSpPr>
          <p:nvPr/>
        </p:nvSpPr>
        <p:spPr bwMode="auto">
          <a:xfrm>
            <a:off x="731855" y="9292438"/>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73775" eaLnBrk="0" hangingPunct="0"/>
            <a:r>
              <a:rPr lang="en-US"/>
              <a:t>Submission</a:t>
            </a:r>
          </a:p>
        </p:txBody>
      </p:sp>
      <p:sp>
        <p:nvSpPr>
          <p:cNvPr id="91144" name="Line 8"/>
          <p:cNvSpPr>
            <a:spLocks noChangeShapeType="1"/>
          </p:cNvSpPr>
          <p:nvPr/>
        </p:nvSpPr>
        <p:spPr bwMode="auto">
          <a:xfrm>
            <a:off x="731855" y="9280942"/>
            <a:ext cx="601393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5390" tIns="47695" rIns="95390" bIns="47695"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626823" y="92284"/>
            <a:ext cx="65" cy="20005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73775" eaLnBrk="0" hangingPunct="0">
              <a:defRPr sz="1300" b="1" dirty="0" smtClean="0">
                <a:latin typeface="Arial" pitchFamily="34" charset="0"/>
                <a:cs typeface="Arial" pitchFamily="34" charset="0"/>
              </a:defRPr>
            </a:lvl1pPr>
          </a:lstStyle>
          <a:p>
            <a:pPr>
              <a:defRPr/>
            </a:pPr>
            <a:endParaRPr lang="en-US" dirty="0"/>
          </a:p>
        </p:txBody>
      </p:sp>
      <p:sp>
        <p:nvSpPr>
          <p:cNvPr id="2051" name="Rectangle 3"/>
          <p:cNvSpPr>
            <a:spLocks noGrp="1" noChangeArrowheads="1"/>
          </p:cNvSpPr>
          <p:nvPr>
            <p:ph type="dt" idx="1"/>
          </p:nvPr>
        </p:nvSpPr>
        <p:spPr bwMode="auto">
          <a:xfrm>
            <a:off x="689988" y="92284"/>
            <a:ext cx="1059585" cy="20005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73775" eaLnBrk="0" hangingPunct="0">
              <a:defRPr sz="1300" b="1">
                <a:latin typeface="Arial" pitchFamily="34" charset="0"/>
                <a:cs typeface="Arial" pitchFamily="34" charset="0"/>
              </a:defRPr>
            </a:lvl1pPr>
          </a:lstStyle>
          <a:p>
            <a:pPr>
              <a:defRPr/>
            </a:pPr>
            <a:r>
              <a:rPr lang="en-US" smtClean="0"/>
              <a:t>January 2014</a:t>
            </a:r>
            <a:endParaRPr lang="en-US" dirty="0"/>
          </a:p>
        </p:txBody>
      </p:sp>
      <p:sp>
        <p:nvSpPr>
          <p:cNvPr id="67588" name="Rectangle 4"/>
          <p:cNvSpPr>
            <a:spLocks noGrp="1" noRot="1" noChangeAspect="1" noChangeArrowheads="1" noTextEdit="1"/>
          </p:cNvSpPr>
          <p:nvPr>
            <p:ph type="sldImg" idx="2"/>
          </p:nvPr>
        </p:nvSpPr>
        <p:spPr bwMode="auto">
          <a:xfrm>
            <a:off x="1265238" y="725488"/>
            <a:ext cx="4784725" cy="358933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74690" y="4560817"/>
            <a:ext cx="5365820" cy="4321032"/>
          </a:xfrm>
          <a:prstGeom prst="rect">
            <a:avLst/>
          </a:prstGeom>
          <a:noFill/>
          <a:ln w="9525">
            <a:noFill/>
            <a:miter lim="800000"/>
            <a:headEnd/>
            <a:tailEnd/>
          </a:ln>
          <a:effectLst/>
        </p:spPr>
        <p:txBody>
          <a:bodyPr vert="horz" wrap="square" lIns="97708" tIns="48027" rIns="97708" bIns="4802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145347" y="9295723"/>
            <a:ext cx="48154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76951" lvl="4" algn="r" defTabSz="973775" eaLnBrk="0" hangingPunct="0">
              <a:defRPr>
                <a:cs typeface="+mn-cs"/>
              </a:defRPr>
            </a:lvl5pPr>
          </a:lstStyle>
          <a:p>
            <a:pPr lvl="4">
              <a:defRPr/>
            </a:pPr>
            <a:endParaRPr lang="en-US"/>
          </a:p>
        </p:txBody>
      </p:sp>
      <p:sp>
        <p:nvSpPr>
          <p:cNvPr id="2055" name="Rectangle 7"/>
          <p:cNvSpPr>
            <a:spLocks noGrp="1" noChangeArrowheads="1"/>
          </p:cNvSpPr>
          <p:nvPr>
            <p:ph type="sldNum" sz="quarter" idx="5"/>
          </p:nvPr>
        </p:nvSpPr>
        <p:spPr bwMode="auto">
          <a:xfrm>
            <a:off x="3422861" y="9295723"/>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73775"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63675" y="929572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63675" y="9294080"/>
            <a:ext cx="578785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5390" tIns="47695" rIns="95390" bIns="47695" anchor="ctr"/>
          <a:lstStyle/>
          <a:p>
            <a:endParaRPr lang="en-AU"/>
          </a:p>
        </p:txBody>
      </p:sp>
      <p:sp>
        <p:nvSpPr>
          <p:cNvPr id="67594" name="Line 10"/>
          <p:cNvSpPr>
            <a:spLocks noChangeShapeType="1"/>
          </p:cNvSpPr>
          <p:nvPr/>
        </p:nvSpPr>
        <p:spPr bwMode="auto">
          <a:xfrm>
            <a:off x="683288" y="307121"/>
            <a:ext cx="594862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5390" tIns="47695" rIns="95390" bIns="47695"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3775" eaLnBrk="0" hangingPunct="0">
              <a:defRPr sz="1300">
                <a:solidFill>
                  <a:schemeClr val="tx1"/>
                </a:solidFill>
                <a:latin typeface="Times New Roman" pitchFamily="18" charset="0"/>
                <a:cs typeface="Arial" pitchFamily="34" charset="0"/>
              </a:defRPr>
            </a:lvl1pPr>
            <a:lvl2pPr marL="775045" indent="-298094" defTabSz="973775" eaLnBrk="0" hangingPunct="0">
              <a:defRPr sz="1300">
                <a:solidFill>
                  <a:schemeClr val="tx1"/>
                </a:solidFill>
                <a:latin typeface="Times New Roman" pitchFamily="18" charset="0"/>
                <a:cs typeface="Arial" pitchFamily="34" charset="0"/>
              </a:defRPr>
            </a:lvl2pPr>
            <a:lvl3pPr marL="1192378" indent="-238476" defTabSz="973775" eaLnBrk="0" hangingPunct="0">
              <a:defRPr sz="1300">
                <a:solidFill>
                  <a:schemeClr val="tx1"/>
                </a:solidFill>
                <a:latin typeface="Times New Roman" pitchFamily="18" charset="0"/>
                <a:cs typeface="Arial" pitchFamily="34" charset="0"/>
              </a:defRPr>
            </a:lvl3pPr>
            <a:lvl4pPr marL="1669329" indent="-238476" defTabSz="973775" eaLnBrk="0" hangingPunct="0">
              <a:defRPr sz="1300">
                <a:solidFill>
                  <a:schemeClr val="tx1"/>
                </a:solidFill>
                <a:latin typeface="Times New Roman" pitchFamily="18" charset="0"/>
                <a:cs typeface="Arial" pitchFamily="34" charset="0"/>
              </a:defRPr>
            </a:lvl4pPr>
            <a:lvl5pPr marL="2146280" indent="-238476" defTabSz="973775" eaLnBrk="0" hangingPunct="0">
              <a:defRPr sz="1300">
                <a:solidFill>
                  <a:schemeClr val="tx1"/>
                </a:solidFill>
                <a:latin typeface="Times New Roman" pitchFamily="18" charset="0"/>
                <a:cs typeface="Arial" pitchFamily="34" charset="0"/>
              </a:defRPr>
            </a:lvl5pPr>
            <a:lvl6pPr marL="2623231" indent="-238476" defTabSz="973775" eaLnBrk="0" fontAlgn="base" hangingPunct="0">
              <a:spcBef>
                <a:spcPct val="0"/>
              </a:spcBef>
              <a:spcAft>
                <a:spcPct val="0"/>
              </a:spcAft>
              <a:defRPr sz="1300">
                <a:solidFill>
                  <a:schemeClr val="tx1"/>
                </a:solidFill>
                <a:latin typeface="Times New Roman" pitchFamily="18" charset="0"/>
                <a:cs typeface="Arial" pitchFamily="34" charset="0"/>
              </a:defRPr>
            </a:lvl6pPr>
            <a:lvl7pPr marL="3100182" indent="-238476" defTabSz="973775" eaLnBrk="0" fontAlgn="base" hangingPunct="0">
              <a:spcBef>
                <a:spcPct val="0"/>
              </a:spcBef>
              <a:spcAft>
                <a:spcPct val="0"/>
              </a:spcAft>
              <a:defRPr sz="1300">
                <a:solidFill>
                  <a:schemeClr val="tx1"/>
                </a:solidFill>
                <a:latin typeface="Times New Roman" pitchFamily="18" charset="0"/>
                <a:cs typeface="Arial" pitchFamily="34" charset="0"/>
              </a:defRPr>
            </a:lvl7pPr>
            <a:lvl8pPr marL="3577133" indent="-238476" defTabSz="973775" eaLnBrk="0" fontAlgn="base" hangingPunct="0">
              <a:spcBef>
                <a:spcPct val="0"/>
              </a:spcBef>
              <a:spcAft>
                <a:spcPct val="0"/>
              </a:spcAft>
              <a:defRPr sz="1300">
                <a:solidFill>
                  <a:schemeClr val="tx1"/>
                </a:solidFill>
                <a:latin typeface="Times New Roman" pitchFamily="18" charset="0"/>
                <a:cs typeface="Arial" pitchFamily="34" charset="0"/>
              </a:defRPr>
            </a:lvl8pPr>
            <a:lvl9pPr marL="4054084" indent="-238476" defTabSz="973775" eaLnBrk="0" fontAlgn="base" hangingPunct="0">
              <a:spcBef>
                <a:spcPct val="0"/>
              </a:spcBef>
              <a:spcAft>
                <a:spcPct val="0"/>
              </a:spcAft>
              <a:defRPr sz="1300">
                <a:solidFill>
                  <a:schemeClr val="tx1"/>
                </a:solidFill>
                <a:latin typeface="Times New Roman" pitchFamily="18" charset="0"/>
                <a:cs typeface="Arial" pitchFamily="34" charset="0"/>
              </a:defRPr>
            </a:lvl9pPr>
          </a:lstStyle>
          <a:p>
            <a:endParaRPr lang="en-US">
              <a:latin typeface="Arial" pitchFamily="34" charset="0"/>
            </a:endParaRP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3775" eaLnBrk="0" hangingPunct="0">
              <a:defRPr sz="1300">
                <a:solidFill>
                  <a:schemeClr val="tx1"/>
                </a:solidFill>
                <a:latin typeface="Times New Roman" pitchFamily="18" charset="0"/>
                <a:cs typeface="Arial" pitchFamily="34" charset="0"/>
              </a:defRPr>
            </a:lvl1pPr>
            <a:lvl2pPr marL="775045" indent="-298094" defTabSz="973775" eaLnBrk="0" hangingPunct="0">
              <a:defRPr sz="1300">
                <a:solidFill>
                  <a:schemeClr val="tx1"/>
                </a:solidFill>
                <a:latin typeface="Times New Roman" pitchFamily="18" charset="0"/>
                <a:cs typeface="Arial" pitchFamily="34" charset="0"/>
              </a:defRPr>
            </a:lvl2pPr>
            <a:lvl3pPr marL="1192378" indent="-238476" defTabSz="973775" eaLnBrk="0" hangingPunct="0">
              <a:defRPr sz="1300">
                <a:solidFill>
                  <a:schemeClr val="tx1"/>
                </a:solidFill>
                <a:latin typeface="Times New Roman" pitchFamily="18" charset="0"/>
                <a:cs typeface="Arial" pitchFamily="34" charset="0"/>
              </a:defRPr>
            </a:lvl3pPr>
            <a:lvl4pPr marL="1669329" indent="-238476" defTabSz="973775" eaLnBrk="0" hangingPunct="0">
              <a:defRPr sz="1300">
                <a:solidFill>
                  <a:schemeClr val="tx1"/>
                </a:solidFill>
                <a:latin typeface="Times New Roman" pitchFamily="18" charset="0"/>
                <a:cs typeface="Arial" pitchFamily="34" charset="0"/>
              </a:defRPr>
            </a:lvl4pPr>
            <a:lvl5pPr marL="2146280" indent="-238476" defTabSz="973775" eaLnBrk="0" hangingPunct="0">
              <a:defRPr sz="1300">
                <a:solidFill>
                  <a:schemeClr val="tx1"/>
                </a:solidFill>
                <a:latin typeface="Times New Roman" pitchFamily="18" charset="0"/>
                <a:cs typeface="Arial" pitchFamily="34" charset="0"/>
              </a:defRPr>
            </a:lvl5pPr>
            <a:lvl6pPr marL="2623231" indent="-238476" defTabSz="973775" eaLnBrk="0" fontAlgn="base" hangingPunct="0">
              <a:spcBef>
                <a:spcPct val="0"/>
              </a:spcBef>
              <a:spcAft>
                <a:spcPct val="0"/>
              </a:spcAft>
              <a:defRPr sz="1300">
                <a:solidFill>
                  <a:schemeClr val="tx1"/>
                </a:solidFill>
                <a:latin typeface="Times New Roman" pitchFamily="18" charset="0"/>
                <a:cs typeface="Arial" pitchFamily="34" charset="0"/>
              </a:defRPr>
            </a:lvl6pPr>
            <a:lvl7pPr marL="3100182" indent="-238476" defTabSz="973775" eaLnBrk="0" fontAlgn="base" hangingPunct="0">
              <a:spcBef>
                <a:spcPct val="0"/>
              </a:spcBef>
              <a:spcAft>
                <a:spcPct val="0"/>
              </a:spcAft>
              <a:defRPr sz="1300">
                <a:solidFill>
                  <a:schemeClr val="tx1"/>
                </a:solidFill>
                <a:latin typeface="Times New Roman" pitchFamily="18" charset="0"/>
                <a:cs typeface="Arial" pitchFamily="34" charset="0"/>
              </a:defRPr>
            </a:lvl7pPr>
            <a:lvl8pPr marL="3577133" indent="-238476" defTabSz="973775" eaLnBrk="0" fontAlgn="base" hangingPunct="0">
              <a:spcBef>
                <a:spcPct val="0"/>
              </a:spcBef>
              <a:spcAft>
                <a:spcPct val="0"/>
              </a:spcAft>
              <a:defRPr sz="1300">
                <a:solidFill>
                  <a:schemeClr val="tx1"/>
                </a:solidFill>
                <a:latin typeface="Times New Roman" pitchFamily="18" charset="0"/>
                <a:cs typeface="Arial" pitchFamily="34" charset="0"/>
              </a:defRPr>
            </a:lvl8pPr>
            <a:lvl9pPr marL="4054084" indent="-238476" defTabSz="973775" eaLnBrk="0" fontAlgn="base" hangingPunct="0">
              <a:spcBef>
                <a:spcPct val="0"/>
              </a:spcBef>
              <a:spcAft>
                <a:spcPct val="0"/>
              </a:spcAft>
              <a:defRPr sz="1300">
                <a:solidFill>
                  <a:schemeClr val="tx1"/>
                </a:solidFill>
                <a:latin typeface="Times New Roman" pitchFamily="18" charset="0"/>
                <a:cs typeface="Arial" pitchFamily="34" charset="0"/>
              </a:defRPr>
            </a:lvl9pPr>
          </a:lstStyle>
          <a:p>
            <a:r>
              <a:rPr lang="en-US" smtClean="0">
                <a:latin typeface="Arial" pitchFamily="34" charset="0"/>
              </a:rPr>
              <a:t>January 2014</a:t>
            </a:r>
          </a:p>
        </p:txBody>
      </p:sp>
      <p:sp>
        <p:nvSpPr>
          <p:cNvPr id="51204" name="Rectangle 6"/>
          <p:cNvSpPr>
            <a:spLocks noGrp="1" noChangeArrowheads="1"/>
          </p:cNvSpPr>
          <p:nvPr>
            <p:ph type="ftr" sz="quarter" idx="4"/>
          </p:nvPr>
        </p:nvSpPr>
        <p:spPr/>
        <p:txBody>
          <a:bodyPr/>
          <a:lstStyle/>
          <a:p>
            <a:pPr lvl="4">
              <a:defRPr/>
            </a:pPr>
            <a:endParaRPr lang="en-US" smtClean="0"/>
          </a:p>
        </p:txBody>
      </p:sp>
      <p:sp>
        <p:nvSpPr>
          <p:cNvPr id="51205" name="Rectangle 7"/>
          <p:cNvSpPr>
            <a:spLocks noGrp="1" noChangeArrowheads="1"/>
          </p:cNvSpPr>
          <p:nvPr>
            <p:ph type="sldNum" sz="quarter" idx="5"/>
          </p:nvPr>
        </p:nvSpPr>
        <p:spPr>
          <a:xfrm>
            <a:off x="3525453" y="9295723"/>
            <a:ext cx="415177" cy="184666"/>
          </a:xfrm>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265238" y="725488"/>
            <a:ext cx="4784725" cy="3589337"/>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129843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January 2016</a:t>
            </a:r>
            <a:endParaRPr lang="en-US" sz="1600" b="1" dirty="0">
              <a:latin typeface="Arial" pitchFamily="34" charset="0"/>
            </a:endParaRPr>
          </a:p>
        </p:txBody>
      </p:sp>
      <p:sp>
        <p:nvSpPr>
          <p:cNvPr id="10" name="Rectangle 9"/>
          <p:cNvSpPr>
            <a:spLocks noChangeArrowheads="1"/>
          </p:cNvSpPr>
          <p:nvPr userDrawn="1"/>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dt="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Response to comments on ISO/IEC JTC1/SC6 FDIS ballot of IEEE 802.1Xbx-2014</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smtClean="0">
                <a:solidFill>
                  <a:schemeClr val="accent2">
                    <a:lumMod val="75000"/>
                  </a:schemeClr>
                </a:solidFill>
              </a:rPr>
              <a:t>19 </a:t>
            </a:r>
            <a:r>
              <a:rPr lang="en-US" b="0" dirty="0" smtClean="0">
                <a:solidFill>
                  <a:schemeClr val="accent2">
                    <a:lumMod val="75000"/>
                  </a:schemeClr>
                </a:solidFill>
              </a:rPr>
              <a:t>January 2016</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832543265"/>
              </p:ext>
            </p:extLst>
          </p:nvPr>
        </p:nvGraphicFramePr>
        <p:xfrm>
          <a:off x="685800" y="3429000"/>
          <a:ext cx="7696200" cy="741364"/>
        </p:xfrm>
        <a:graphic>
          <a:graphicData uri="http://schemas.openxmlformats.org/drawingml/2006/table">
            <a:tbl>
              <a:tblPr firstRow="1" bandRow="1">
                <a:tableStyleId>{5C22544A-7EE6-4342-B048-85BDC9FD1C3A}</a:tableStyleId>
              </a:tblPr>
              <a:tblGrid>
                <a:gridCol w="1924050"/>
                <a:gridCol w="1924050"/>
                <a:gridCol w="1485900"/>
                <a:gridCol w="2362200"/>
              </a:tblGrid>
              <a:tr h="370682">
                <a:tc>
                  <a:txBody>
                    <a:bodyPr/>
                    <a:lstStyle/>
                    <a:p>
                      <a:pPr>
                        <a:spcAft>
                          <a:spcPts val="0"/>
                        </a:spcAft>
                      </a:pPr>
                      <a:r>
                        <a:rPr lang="en-US" sz="1200" b="1" kern="0" dirty="0">
                          <a:effectLst/>
                          <a:latin typeface="Arial"/>
                        </a:rPr>
                        <a:t>Name</a:t>
                      </a:r>
                      <a:endParaRPr lang="en-AU" sz="1200" b="1" kern="0" dirty="0">
                        <a:effectLst/>
                        <a:latin typeface="Times New Roman"/>
                      </a:endParaRPr>
                    </a:p>
                  </a:txBody>
                  <a:tcPr marL="68580" marR="68580" marT="0" marB="0" anchor="ctr">
                    <a:solidFill>
                      <a:schemeClr val="accent2"/>
                    </a:solidFill>
                  </a:tcPr>
                </a:tc>
                <a:tc>
                  <a:txBody>
                    <a:bodyPr/>
                    <a:lstStyle/>
                    <a:p>
                      <a:pPr>
                        <a:spcAft>
                          <a:spcPts val="0"/>
                        </a:spcAft>
                      </a:pPr>
                      <a:r>
                        <a:rPr lang="en-US" sz="1200" b="1" dirty="0">
                          <a:effectLst/>
                          <a:latin typeface="Arial"/>
                          <a:ea typeface="Times New Roman"/>
                        </a:rPr>
                        <a:t>Company</a:t>
                      </a:r>
                      <a:endParaRPr lang="en-AU" sz="1200" dirty="0">
                        <a:effectLst/>
                        <a:latin typeface="Times New Roman"/>
                        <a:ea typeface="Times New Roman"/>
                      </a:endParaRPr>
                    </a:p>
                  </a:txBody>
                  <a:tcPr marL="68580" marR="68580" marT="0" marB="0" anchor="ctr">
                    <a:solidFill>
                      <a:schemeClr val="accent2"/>
                    </a:solidFill>
                  </a:tcPr>
                </a:tc>
                <a:tc>
                  <a:txBody>
                    <a:bodyPr/>
                    <a:lstStyle/>
                    <a:p>
                      <a:pPr>
                        <a:spcAft>
                          <a:spcPts val="0"/>
                        </a:spcAft>
                      </a:pPr>
                      <a:r>
                        <a:rPr lang="en-US" sz="1200" b="1" dirty="0">
                          <a:effectLst/>
                          <a:latin typeface="Arial"/>
                          <a:ea typeface="Times New Roman"/>
                        </a:rPr>
                        <a:t>Phone</a:t>
                      </a:r>
                      <a:endParaRPr lang="en-AU" sz="1200" dirty="0">
                        <a:effectLst/>
                        <a:latin typeface="Times New Roman"/>
                        <a:ea typeface="Times New Roman"/>
                      </a:endParaRPr>
                    </a:p>
                  </a:txBody>
                  <a:tcPr marL="68580" marR="68580" marT="0" marB="0" anchor="ctr">
                    <a:solidFill>
                      <a:schemeClr val="accent2"/>
                    </a:solidFill>
                  </a:tcPr>
                </a:tc>
                <a:tc>
                  <a:txBody>
                    <a:bodyPr/>
                    <a:lstStyle/>
                    <a:p>
                      <a:pPr>
                        <a:spcAft>
                          <a:spcPts val="0"/>
                        </a:spcAft>
                      </a:pPr>
                      <a:r>
                        <a:rPr lang="en-US" sz="1200" b="1" dirty="0">
                          <a:effectLst/>
                          <a:latin typeface="Arial"/>
                          <a:ea typeface="Times New Roman"/>
                        </a:rPr>
                        <a:t>email</a:t>
                      </a:r>
                      <a:endParaRPr lang="en-AU" sz="1200" dirty="0">
                        <a:effectLst/>
                        <a:latin typeface="Times New Roman"/>
                        <a:ea typeface="Times New Roman"/>
                      </a:endParaRPr>
                    </a:p>
                  </a:txBody>
                  <a:tcPr marL="68580" marR="68580" marT="0" marB="0" anchor="ctr">
                    <a:solidFill>
                      <a:schemeClr val="accent2"/>
                    </a:solidFill>
                  </a:tcPr>
                </a:tc>
              </a:tr>
              <a:tr h="370682">
                <a:tc>
                  <a:txBody>
                    <a:bodyPr/>
                    <a:lstStyle/>
                    <a:p>
                      <a:pPr>
                        <a:spcAft>
                          <a:spcPts val="0"/>
                        </a:spcAft>
                      </a:pPr>
                      <a:r>
                        <a:rPr lang="en-AU" sz="1200" dirty="0" smtClean="0">
                          <a:effectLst/>
                          <a:latin typeface="Calibri" panose="020F0502020204030204" pitchFamily="34" charset="0"/>
                          <a:ea typeface="Times New Roman"/>
                        </a:rPr>
                        <a:t>Karen Randall</a:t>
                      </a:r>
                      <a:endParaRPr lang="en-AU" sz="1200" dirty="0">
                        <a:effectLst/>
                        <a:latin typeface="Calibri" panose="020F0502020204030204" pitchFamily="34" charset="0"/>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AU" sz="1200" dirty="0" smtClean="0">
                          <a:effectLst/>
                          <a:latin typeface="Calibri" panose="020F0502020204030204" pitchFamily="34" charset="0"/>
                          <a:ea typeface="Times New Roman"/>
                        </a:rPr>
                        <a:t>Randall</a:t>
                      </a:r>
                      <a:r>
                        <a:rPr lang="en-AU" sz="1200" baseline="0" dirty="0" smtClean="0">
                          <a:effectLst/>
                          <a:latin typeface="Calibri" panose="020F0502020204030204" pitchFamily="34" charset="0"/>
                          <a:ea typeface="Times New Roman"/>
                        </a:rPr>
                        <a:t> Consulting</a:t>
                      </a:r>
                      <a:endParaRPr lang="en-AU" sz="1200" dirty="0">
                        <a:effectLst/>
                        <a:latin typeface="Calibri" panose="020F0502020204030204" pitchFamily="34" charset="0"/>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AU" sz="1200" dirty="0" smtClean="0">
                          <a:effectLst/>
                          <a:latin typeface="Calibri" panose="020F0502020204030204" pitchFamily="34" charset="0"/>
                          <a:ea typeface="Times New Roman"/>
                        </a:rPr>
                        <a:t>+1 609 240-3844</a:t>
                      </a:r>
                      <a:endParaRPr lang="en-AU" sz="1200" dirty="0">
                        <a:effectLst/>
                        <a:latin typeface="Calibri" panose="020F0502020204030204" pitchFamily="34" charset="0"/>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AU" sz="1200" dirty="0" smtClean="0">
                          <a:effectLst/>
                          <a:latin typeface="Calibri" panose="020F0502020204030204" pitchFamily="34" charset="0"/>
                          <a:ea typeface="Times New Roman"/>
                        </a:rPr>
                        <a:t>karen@randall-consulting.com</a:t>
                      </a:r>
                      <a:endParaRPr lang="en-AU" sz="1200" dirty="0">
                        <a:effectLst/>
                        <a:latin typeface="Calibri" panose="020F0502020204030204" pitchFamily="34" charset="0"/>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This provides responses to </a:t>
            </a:r>
            <a:r>
              <a:rPr lang="en-AU" dirty="0"/>
              <a:t>comments on 802.1Xbx-2014 during FDIS </a:t>
            </a:r>
            <a:r>
              <a:rPr lang="en-AU" dirty="0" smtClean="0"/>
              <a:t>ballot</a:t>
            </a:r>
            <a:endParaRPr lang="en-AU" dirty="0"/>
          </a:p>
        </p:txBody>
      </p:sp>
      <p:sp>
        <p:nvSpPr>
          <p:cNvPr id="3" name="Content Placeholder 2"/>
          <p:cNvSpPr>
            <a:spLocks noGrp="1"/>
          </p:cNvSpPr>
          <p:nvPr>
            <p:ph idx="1"/>
          </p:nvPr>
        </p:nvSpPr>
        <p:spPr/>
        <p:txBody>
          <a:bodyPr/>
          <a:lstStyle/>
          <a:p>
            <a:pPr lvl="1"/>
            <a:r>
              <a:rPr lang="en-AU" dirty="0" smtClean="0"/>
              <a:t>The FDIS voting results on IEEE 802 in </a:t>
            </a:r>
            <a:r>
              <a:rPr lang="en-US" dirty="0"/>
              <a:t>6N16364</a:t>
            </a:r>
            <a:endParaRPr lang="en-AU" dirty="0" smtClean="0"/>
          </a:p>
          <a:p>
            <a:pPr lvl="2"/>
            <a:r>
              <a:rPr lang="en-AU" dirty="0"/>
              <a:t>Passed </a:t>
            </a:r>
            <a:r>
              <a:rPr lang="en-AU" dirty="0" smtClean="0"/>
              <a:t>14/1/18, </a:t>
            </a:r>
            <a:r>
              <a:rPr lang="en-AU" dirty="0"/>
              <a:t>with </a:t>
            </a:r>
            <a:r>
              <a:rPr lang="en-AU" dirty="0" smtClean="0"/>
              <a:t>1 negative vote from </a:t>
            </a:r>
            <a:r>
              <a:rPr lang="en-AU" dirty="0"/>
              <a:t>China NB</a:t>
            </a:r>
          </a:p>
          <a:p>
            <a:pPr lvl="2"/>
            <a:r>
              <a:rPr lang="en-AU" dirty="0" smtClean="0"/>
              <a:t>1 comment was received </a:t>
            </a:r>
            <a:r>
              <a:rPr lang="en-AU" dirty="0"/>
              <a:t>with the China NB </a:t>
            </a:r>
            <a:r>
              <a:rPr lang="en-AU" dirty="0" smtClean="0"/>
              <a:t>vote</a:t>
            </a:r>
            <a:endParaRPr lang="en-AU" dirty="0"/>
          </a:p>
          <a:p>
            <a:pPr lvl="1"/>
            <a:r>
              <a:rPr lang="en-AU" dirty="0" smtClean="0"/>
              <a:t>The comments have been processed </a:t>
            </a:r>
            <a:r>
              <a:rPr lang="en-AU" dirty="0"/>
              <a:t>in a timely manner </a:t>
            </a:r>
            <a:r>
              <a:rPr lang="en-AU" dirty="0" smtClean="0"/>
              <a:t>using </a:t>
            </a:r>
            <a:r>
              <a:rPr lang="en-AU" dirty="0"/>
              <a:t>the mechanisms defined and agreed in </a:t>
            </a:r>
            <a:r>
              <a:rPr lang="en-AU" dirty="0" smtClean="0"/>
              <a:t>6N15606</a:t>
            </a:r>
          </a:p>
          <a:p>
            <a:pPr lvl="1"/>
            <a:r>
              <a:rPr lang="en-AU" dirty="0" smtClean="0"/>
              <a:t>This document provides the proposed responses from IEEE 802 to all comments by China NB on the ballot.</a:t>
            </a:r>
            <a:endParaRPr lang="en-AU" dirty="0"/>
          </a:p>
          <a:p>
            <a:pPr lvl="2"/>
            <a:endParaRPr lang="en-AU" dirty="0"/>
          </a:p>
          <a:p>
            <a:endParaRPr lang="en-AU"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val="1593706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China NB provided a negative comment during FDIS on IEEE 802.1Xbx-2014</a:t>
            </a:r>
            <a:endParaRPr lang="en-AU" dirty="0"/>
          </a:p>
        </p:txBody>
      </p:sp>
      <p:sp>
        <p:nvSpPr>
          <p:cNvPr id="3" name="Content Placeholder 2"/>
          <p:cNvSpPr>
            <a:spLocks noGrp="1"/>
          </p:cNvSpPr>
          <p:nvPr>
            <p:ph idx="1"/>
          </p:nvPr>
        </p:nvSpPr>
        <p:spPr/>
        <p:txBody>
          <a:bodyPr/>
          <a:lstStyle/>
          <a:p>
            <a:r>
              <a:rPr lang="en-AU" dirty="0"/>
              <a:t>China NB </a:t>
            </a:r>
            <a:r>
              <a:rPr lang="en-AU" dirty="0" smtClean="0"/>
              <a:t>comment </a:t>
            </a:r>
            <a:r>
              <a:rPr lang="en-AU" dirty="0"/>
              <a:t>on </a:t>
            </a:r>
            <a:r>
              <a:rPr lang="en-AU" dirty="0" smtClean="0"/>
              <a:t>IEEE 802.1Xbx-2014</a:t>
            </a:r>
            <a:endParaRPr lang="en-AU" dirty="0"/>
          </a:p>
          <a:p>
            <a:pPr lvl="1"/>
            <a:r>
              <a:rPr lang="en-US" i="1" dirty="0"/>
              <a:t>ISO/IEC/IEEE 8802-1X: 2013 FDAmd1 is the same as IEEE 802.1XbxTM-2014, it is based on IEEE 802.1X. China has already submitted the comments on IEEE 802.1XbxTM-2014 during its pre-FDIS ballot. Although IEEE 802 provided the response in 6N16255, it still hasn’t resolved Chinese comments. </a:t>
            </a:r>
            <a:endParaRPr lang="en-US" i="1" dirty="0" smtClean="0"/>
          </a:p>
          <a:p>
            <a:pPr lvl="1"/>
            <a:r>
              <a:rPr lang="en-US" i="1" dirty="0" smtClean="0"/>
              <a:t>Moreover</a:t>
            </a:r>
            <a:r>
              <a:rPr lang="en-US" i="1" dirty="0"/>
              <a:t>, many documents distributed in SC6 have already pointed out the existing problems in IEEE 802.1X, such as 6N15613, 6N15662, 6N15523. It is regretful that all these documents didn’t get IEEE’s much attention and reasonable solution. </a:t>
            </a:r>
            <a:endParaRPr lang="en-US" i="1" dirty="0" smtClean="0"/>
          </a:p>
          <a:p>
            <a:pPr lvl="1"/>
            <a:r>
              <a:rPr lang="en-US" i="1" dirty="0" smtClean="0"/>
              <a:t>China </a:t>
            </a:r>
            <a:r>
              <a:rPr lang="en-US" i="1" dirty="0"/>
              <a:t>NB cannot support a standard that hasn’t reasonably solved the above Chinese comments.</a:t>
            </a:r>
            <a:endParaRPr lang="en-AU" i="1"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36536599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China NB provided a negative comment during FDIS on IEEE 802.1Xbx-2014</a:t>
            </a:r>
            <a:endParaRPr lang="en-AU" dirty="0"/>
          </a:p>
        </p:txBody>
      </p:sp>
      <p:sp>
        <p:nvSpPr>
          <p:cNvPr id="3" name="Content Placeholder 2"/>
          <p:cNvSpPr>
            <a:spLocks noGrp="1"/>
          </p:cNvSpPr>
          <p:nvPr>
            <p:ph idx="1"/>
          </p:nvPr>
        </p:nvSpPr>
        <p:spPr/>
        <p:txBody>
          <a:bodyPr/>
          <a:lstStyle/>
          <a:p>
            <a:r>
              <a:rPr lang="en-AU" dirty="0"/>
              <a:t>China NB </a:t>
            </a:r>
            <a:r>
              <a:rPr lang="en-AU" dirty="0" smtClean="0"/>
              <a:t>proposed change on IEEE 802.1Xbx-2014</a:t>
            </a:r>
            <a:endParaRPr lang="en-AU" dirty="0"/>
          </a:p>
          <a:p>
            <a:pPr lvl="1"/>
            <a:r>
              <a:rPr lang="en-AU" i="1" dirty="0"/>
              <a:t>Reasonably resolve Chinese comments.</a:t>
            </a:r>
            <a:r>
              <a:rPr lang="en-AU" b="0" i="1" dirty="0"/>
              <a:t>	</a:t>
            </a:r>
          </a:p>
          <a:p>
            <a:pPr lvl="1"/>
            <a:endParaRPr lang="en-AU" i="1"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a:t>
            </a:fld>
            <a:endParaRPr lang="en-US"/>
          </a:p>
        </p:txBody>
      </p:sp>
    </p:spTree>
    <p:extLst>
      <p:ext uri="{BB962C8B-B14F-4D97-AF65-F5344CB8AC3E}">
        <p14:creationId xmlns:p14="http://schemas.microsoft.com/office/powerpoint/2010/main" val="16486108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IEEE 802 response to CN.1 on IEEE 802.1Xbx-2014</a:t>
            </a:r>
            <a:br>
              <a:rPr lang="en-AU" dirty="0"/>
            </a:br>
            <a:endParaRPr lang="en-AU" dirty="0"/>
          </a:p>
        </p:txBody>
      </p:sp>
      <p:sp>
        <p:nvSpPr>
          <p:cNvPr id="3" name="Content Placeholder 2"/>
          <p:cNvSpPr>
            <a:spLocks noGrp="1"/>
          </p:cNvSpPr>
          <p:nvPr>
            <p:ph idx="1"/>
          </p:nvPr>
        </p:nvSpPr>
        <p:spPr>
          <a:xfrm>
            <a:off x="685800" y="1676400"/>
            <a:ext cx="7772400" cy="4419600"/>
          </a:xfrm>
        </p:spPr>
        <p:txBody>
          <a:bodyPr/>
          <a:lstStyle/>
          <a:p>
            <a:pPr marL="0" indent="0" algn="just"/>
            <a:r>
              <a:rPr lang="en-US" b="0" dirty="0" smtClean="0"/>
              <a:t>IEEE </a:t>
            </a:r>
            <a:r>
              <a:rPr lang="en-US" b="0" dirty="0"/>
              <a:t>802 has given the China NB comments much attention and </a:t>
            </a:r>
            <a:r>
              <a:rPr lang="en-US" b="0" dirty="0" smtClean="0"/>
              <a:t>has previously responded to the </a:t>
            </a:r>
            <a:r>
              <a:rPr lang="en-US" b="0" dirty="0"/>
              <a:t>comments provided during the pre-FDIS ballot (</a:t>
            </a:r>
            <a:r>
              <a:rPr lang="en-US" b="0" dirty="0" smtClean="0"/>
              <a:t>6N16255). </a:t>
            </a:r>
            <a:r>
              <a:rPr lang="en-US" b="0" dirty="0"/>
              <a:t>IEEE 802.1 </a:t>
            </a:r>
            <a:r>
              <a:rPr lang="en-US" b="0" dirty="0" smtClean="0"/>
              <a:t>WG has not received corroborating </a:t>
            </a:r>
            <a:r>
              <a:rPr lang="en-US" b="0" dirty="0"/>
              <a:t>technical information to be </a:t>
            </a:r>
            <a:r>
              <a:rPr lang="en-US" b="0"/>
              <a:t>able </a:t>
            </a:r>
            <a:r>
              <a:rPr lang="en-US" b="0" smtClean="0"/>
              <a:t>to determine </a:t>
            </a:r>
            <a:r>
              <a:rPr lang="en-US" b="0" dirty="0"/>
              <a:t>if any additional action is appropriate.</a:t>
            </a:r>
          </a:p>
          <a:p>
            <a:pPr marL="0" indent="0" algn="just"/>
            <a:r>
              <a:rPr lang="en-US" b="0" dirty="0"/>
              <a:t>In the past, the China NB has alleged that man-in-the-middle (and other) attacks are possible, however the technical details of such an attack (or the attack being demonstrated) have still not been supplied by the China NB to IEEE 802 experts for review and discussion.  In the absence of technical substantiation of the claims IEEE 802.1X cannot be updated.</a:t>
            </a:r>
          </a:p>
          <a:p>
            <a:pPr marL="0" indent="0" algn="just"/>
            <a:r>
              <a:rPr lang="en-US" b="0" dirty="0"/>
              <a:t>China NB Comment 2 on the pre-FDIS ballot requested that the references be updated. This was addressed in IEEE 802.1Xbx-2014. Reference updates will continue to be part of the regular maintenance process for IEEE 802.1X in the IEEE 802.1 WG as per the PSDO agreement.  Additional updates will be incorporated in the IEEE 802.1Xck amendment (current work in progress</a:t>
            </a:r>
            <a:r>
              <a:rPr lang="en-US" b="0" dirty="0" smtClean="0"/>
              <a:t>).</a:t>
            </a:r>
            <a:endParaRPr lang="en-US" dirty="0" smtClean="0"/>
          </a:p>
          <a:p>
            <a:pPr lvl="1"/>
            <a:endParaRPr lang="en-US"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194887383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452</Words>
  <Application>Microsoft Office PowerPoint</Application>
  <PresentationFormat>On-screen Show (4:3)</PresentationFormat>
  <Paragraphs>36</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802-11-Submission</vt:lpstr>
      <vt:lpstr>IEEE 802 Response to comments on ISO/IEC JTC1/SC6 FDIS ballot of IEEE 802.1Xbx-2014</vt:lpstr>
      <vt:lpstr>This provides responses to comments on 802.1Xbx-2014 during FDIS ballot</vt:lpstr>
      <vt:lpstr>The China NB provided a negative comment during FDIS on IEEE 802.1Xbx-2014</vt:lpstr>
      <vt:lpstr>The China NB provided a negative comment during FDIS on IEEE 802.1Xbx-2014</vt:lpstr>
      <vt:lpstr>IEEE 802 response to CN.1 on IEEE 802.1Xbx-2014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2016-02-19T13:20:28Z</dcterms:modified>
</cp:coreProperties>
</file>