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3" r:id="rId4"/>
    <p:sldId id="266" r:id="rId5"/>
    <p:sldId id="268" r:id="rId6"/>
    <p:sldId id="262" r:id="rId7"/>
    <p:sldId id="269" r:id="rId8"/>
    <p:sldId id="265" r:id="rId9"/>
    <p:sldId id="260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12" autoAdjust="0"/>
  </p:normalViewPr>
  <p:slideViewPr>
    <p:cSldViewPr snapToGrid="0">
      <p:cViewPr>
        <p:scale>
          <a:sx n="70" d="100"/>
          <a:sy n="70" d="100"/>
        </p:scale>
        <p:origin x="-246" y="-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F0394-AC1B-4DD0-BC48-52077EAC0F50}" type="datetimeFigureOut">
              <a:rPr lang="en-GB" smtClean="0"/>
              <a:t>08/05/2016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D4EB9-C668-40D0-9B2F-8B4D83537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63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D4EB9-C668-40D0-9B2F-8B4D8353751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93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D4EB9-C668-40D0-9B2F-8B4D8353751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059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Actually will</a:t>
            </a:r>
            <a:r>
              <a:rPr lang="en-GB" baseline="0" dirty="0" smtClean="0"/>
              <a:t> be modelled as a property rather than a specific </a:t>
            </a:r>
            <a:r>
              <a:rPr lang="en-GB" baseline="0" smtClean="0"/>
              <a:t>IANA type.</a:t>
            </a:r>
            <a:endParaRPr lang="en-GB" smtClean="0"/>
          </a:p>
          <a:p>
            <a:r>
              <a:rPr lang="en-GB" dirty="0" smtClean="0"/>
              <a:t>Also</a:t>
            </a:r>
            <a:r>
              <a:rPr lang="en-GB" baseline="0" dirty="0" smtClean="0"/>
              <a:t> sometimes called a logical interface.</a:t>
            </a:r>
          </a:p>
          <a:p>
            <a:r>
              <a:rPr lang="en-GB" baseline="0" dirty="0" smtClean="0"/>
              <a:t>All L3 and feature configuration can generally apply to it.</a:t>
            </a:r>
          </a:p>
          <a:p>
            <a:r>
              <a:rPr lang="en-GB" baseline="0" dirty="0" smtClean="0"/>
              <a:t>Has standard interface properties like stats/MTU/etc.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D4EB9-C668-40D0-9B2F-8B4D8353751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965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LAG interface N:1 relationship is the other way around.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D4EB9-C668-40D0-9B2F-8B4D8353751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10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D4EB9-C668-40D0-9B2F-8B4D8353751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952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D4EB9-C668-40D0-9B2F-8B4D8353751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591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D4EB9-C668-40D0-9B2F-8B4D8353751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669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08/05/2016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5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08/05/2016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209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08/05/2016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23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08/05/2016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32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08/05/2016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72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08/05/2016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13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08/05/2016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39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08/05/2016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5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08/05/2016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47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08/05/2016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64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08/05/2016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84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21CCE-1F43-4EB7-A082-7864DA52DF14}" type="datetimeFigureOut">
              <a:rPr lang="en-GB" smtClean="0"/>
              <a:t>08/05/2016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1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IETF YANG models for VLAN interface classification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u="sng" dirty="0" smtClean="0"/>
              <a:t>draft-</a:t>
            </a:r>
            <a:r>
              <a:rPr lang="en-GB" u="sng" dirty="0" err="1" smtClean="0"/>
              <a:t>wilton</a:t>
            </a:r>
            <a:r>
              <a:rPr lang="en-GB" u="sng" dirty="0" smtClean="0"/>
              <a:t>-</a:t>
            </a:r>
            <a:r>
              <a:rPr lang="en-GB" u="sng" dirty="0" err="1" smtClean="0"/>
              <a:t>netmod</a:t>
            </a:r>
            <a:r>
              <a:rPr lang="en-GB" u="sng" dirty="0" smtClean="0"/>
              <a:t>-</a:t>
            </a:r>
            <a:r>
              <a:rPr lang="en-GB" u="sng" dirty="0" err="1" smtClean="0"/>
              <a:t>intf</a:t>
            </a:r>
            <a:r>
              <a:rPr lang="en-GB" u="sng" dirty="0" smtClean="0"/>
              <a:t>-</a:t>
            </a:r>
            <a:r>
              <a:rPr lang="en-GB" u="sng" dirty="0" err="1" smtClean="0"/>
              <a:t>vlan</a:t>
            </a:r>
            <a:r>
              <a:rPr lang="en-GB" u="sng" dirty="0" smtClean="0"/>
              <a:t>-yang</a:t>
            </a:r>
            <a:endParaRPr lang="en-GB" dirty="0" smtClean="0"/>
          </a:p>
          <a:p>
            <a:r>
              <a:rPr lang="en-GB" dirty="0" smtClean="0"/>
              <a:t>Robert Wilton (Cisco)</a:t>
            </a:r>
          </a:p>
        </p:txBody>
      </p:sp>
    </p:spTree>
    <p:extLst>
      <p:ext uri="{BB962C8B-B14F-4D97-AF65-F5344CB8AC3E}">
        <p14:creationId xmlns:p14="http://schemas.microsoft.com/office/powerpoint/2010/main" val="225708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32477" cy="1325563"/>
          </a:xfrm>
        </p:spPr>
        <p:txBody>
          <a:bodyPr/>
          <a:lstStyle/>
          <a:p>
            <a:r>
              <a:rPr lang="en-GB" dirty="0" smtClean="0"/>
              <a:t>Backup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456837"/>
          </a:xfrm>
        </p:spPr>
        <p:txBody>
          <a:bodyPr>
            <a:normAutofit/>
          </a:bodyPr>
          <a:lstStyle/>
          <a:p>
            <a:r>
              <a:rPr lang="en-GB" dirty="0" smtClean="0"/>
              <a:t>More generic picture of how child interface can be used to configure different forwarding services.</a:t>
            </a:r>
          </a:p>
        </p:txBody>
      </p:sp>
      <p:sp>
        <p:nvSpPr>
          <p:cNvPr id="31" name="Text Box 47"/>
          <p:cNvSpPr txBox="1">
            <a:spLocks noChangeArrowheads="1"/>
          </p:cNvSpPr>
          <p:nvPr/>
        </p:nvSpPr>
        <p:spPr bwMode="auto">
          <a:xfrm>
            <a:off x="3166995" y="3258641"/>
            <a:ext cx="2826352" cy="22658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2124" tIns="41061" rIns="82124" bIns="41061">
            <a:spAutoFit/>
          </a:bodyPr>
          <a:lstStyle/>
          <a:p>
            <a:pPr algn="ctr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</a:rPr>
              <a:t>L2 child interface connected to a </a:t>
            </a:r>
            <a:r>
              <a:rPr lang="en-US" sz="1000" dirty="0" err="1" smtClean="0">
                <a:solidFill>
                  <a:srgbClr val="000000"/>
                </a:solidFill>
                <a:latin typeface="Arial" pitchFamily="34" charset="0"/>
              </a:rPr>
              <a:t>Pseudowire</a:t>
            </a:r>
            <a:endParaRPr lang="en-US" sz="1000" kern="1200" dirty="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2148253" y="3417397"/>
            <a:ext cx="7441224" cy="3094741"/>
            <a:chOff x="1143000" y="1524000"/>
            <a:chExt cx="9871012" cy="4234910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 flipH="1">
              <a:off x="1600200" y="1600200"/>
              <a:ext cx="652463" cy="990600"/>
            </a:xfrm>
            <a:prstGeom prst="flowChartMagneticDrum">
              <a:avLst/>
            </a:prstGeom>
            <a:solidFill>
              <a:srgbClr val="FFFFCC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 flipH="1">
              <a:off x="1524000" y="2133600"/>
              <a:ext cx="341313" cy="304800"/>
            </a:xfrm>
            <a:prstGeom prst="flowChartMagneticDrum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 rot="10748149" flipH="1">
              <a:off x="7315200" y="3886200"/>
              <a:ext cx="341313" cy="304800"/>
            </a:xfrm>
            <a:prstGeom prst="flowChartMagneticDrum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8" name="AutoShape 6"/>
            <p:cNvSpPr>
              <a:spLocks/>
            </p:cNvSpPr>
            <p:nvPr/>
          </p:nvSpPr>
          <p:spPr bwMode="auto">
            <a:xfrm>
              <a:off x="1143000" y="1600200"/>
              <a:ext cx="228600" cy="3810000"/>
            </a:xfrm>
            <a:prstGeom prst="leftBrace">
              <a:avLst>
                <a:gd name="adj1" fmla="val 13888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09800" y="1752600"/>
              <a:ext cx="4876800" cy="0"/>
            </a:xfrm>
            <a:prstGeom prst="line">
              <a:avLst/>
            </a:prstGeom>
            <a:noFill/>
            <a:ln w="38100">
              <a:solidFill>
                <a:srgbClr val="339933"/>
              </a:solidFill>
              <a:round/>
              <a:headEnd type="triangle" w="med" len="med"/>
              <a:tailEnd type="triangle" w="med" len="med"/>
            </a:ln>
          </p:spPr>
          <p:txBody>
            <a:bodyPr lIns="82124" tIns="41061" rIns="82124" bIns="41061" anchor="ctr">
              <a:spAutoFit/>
            </a:bodyPr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7010400" y="1600200"/>
              <a:ext cx="609600" cy="1676400"/>
            </a:xfrm>
            <a:prstGeom prst="flowChartMagneticDrum">
              <a:avLst/>
            </a:prstGeom>
            <a:solidFill>
              <a:srgbClr val="FF0000">
                <a:alpha val="5882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defTabSz="814388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6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rPr>
                <a:t>MPLS</a:t>
              </a:r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auto">
            <a:xfrm flipH="1">
              <a:off x="1524000" y="1676400"/>
              <a:ext cx="341313" cy="304800"/>
            </a:xfrm>
            <a:prstGeom prst="flowChartMagneticDrum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2" name="AutoShape 12"/>
            <p:cNvSpPr>
              <a:spLocks noChangeArrowheads="1"/>
            </p:cNvSpPr>
            <p:nvPr/>
          </p:nvSpPr>
          <p:spPr bwMode="auto">
            <a:xfrm flipH="1">
              <a:off x="1600200" y="3048000"/>
              <a:ext cx="652463" cy="990600"/>
            </a:xfrm>
            <a:prstGeom prst="flowChartMagneticDrum">
              <a:avLst/>
            </a:prstGeom>
            <a:solidFill>
              <a:srgbClr val="FFFFCC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 flipH="1">
              <a:off x="1600200" y="4495800"/>
              <a:ext cx="652463" cy="990600"/>
            </a:xfrm>
            <a:prstGeom prst="flowChartMagneticDrum">
              <a:avLst/>
            </a:prstGeom>
            <a:solidFill>
              <a:srgbClr val="FFFFCC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4" name="AutoShape 15"/>
            <p:cNvSpPr>
              <a:spLocks noChangeArrowheads="1"/>
            </p:cNvSpPr>
            <p:nvPr/>
          </p:nvSpPr>
          <p:spPr bwMode="auto">
            <a:xfrm rot="10748149" flipH="1">
              <a:off x="7315200" y="4953000"/>
              <a:ext cx="341313" cy="304800"/>
            </a:xfrm>
            <a:prstGeom prst="flowChartMagneticDrum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5" name="AutoShape 16"/>
            <p:cNvSpPr>
              <a:spLocks noChangeArrowheads="1"/>
            </p:cNvSpPr>
            <p:nvPr/>
          </p:nvSpPr>
          <p:spPr bwMode="auto">
            <a:xfrm flipH="1">
              <a:off x="1524000" y="3733800"/>
              <a:ext cx="341313" cy="307975"/>
            </a:xfrm>
            <a:prstGeom prst="flowChartMagneticDrum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6" name="AutoShape 17"/>
            <p:cNvSpPr>
              <a:spLocks noChangeArrowheads="1"/>
            </p:cNvSpPr>
            <p:nvPr/>
          </p:nvSpPr>
          <p:spPr bwMode="auto">
            <a:xfrm flipH="1">
              <a:off x="1524000" y="3048000"/>
              <a:ext cx="341313" cy="304800"/>
            </a:xfrm>
            <a:prstGeom prst="flowChartMagneticDrum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7" name="AutoShape 18"/>
            <p:cNvSpPr>
              <a:spLocks noChangeArrowheads="1"/>
            </p:cNvSpPr>
            <p:nvPr/>
          </p:nvSpPr>
          <p:spPr bwMode="auto">
            <a:xfrm flipH="1">
              <a:off x="1524000" y="5181600"/>
              <a:ext cx="341313" cy="304800"/>
            </a:xfrm>
            <a:prstGeom prst="flowChartMagneticDrum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8" name="AutoShape 19"/>
            <p:cNvSpPr>
              <a:spLocks noChangeArrowheads="1"/>
            </p:cNvSpPr>
            <p:nvPr/>
          </p:nvSpPr>
          <p:spPr bwMode="auto">
            <a:xfrm flipH="1">
              <a:off x="1524000" y="4495800"/>
              <a:ext cx="341313" cy="304800"/>
            </a:xfrm>
            <a:prstGeom prst="flowChartMagneticDrum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9" name="AutoShape 20"/>
            <p:cNvSpPr>
              <a:spLocks noChangeArrowheads="1"/>
            </p:cNvSpPr>
            <p:nvPr/>
          </p:nvSpPr>
          <p:spPr bwMode="auto">
            <a:xfrm>
              <a:off x="7010400" y="3733800"/>
              <a:ext cx="609600" cy="1676400"/>
            </a:xfrm>
            <a:prstGeom prst="flowChartMagneticDrum">
              <a:avLst/>
            </a:prstGeom>
            <a:solidFill>
              <a:srgbClr val="FF0000">
                <a:alpha val="5882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defTabSz="814388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6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grpSp>
          <p:nvGrpSpPr>
            <p:cNvPr id="20" name="Group 22"/>
            <p:cNvGrpSpPr>
              <a:grpSpLocks/>
            </p:cNvGrpSpPr>
            <p:nvPr/>
          </p:nvGrpSpPr>
          <p:grpSpPr bwMode="auto">
            <a:xfrm>
              <a:off x="4419600" y="3924300"/>
              <a:ext cx="457200" cy="533400"/>
              <a:chOff x="2544" y="2736"/>
              <a:chExt cx="528" cy="480"/>
            </a:xfrm>
          </p:grpSpPr>
          <p:sp>
            <p:nvSpPr>
              <p:cNvPr id="21" name="Oval 23"/>
              <p:cNvSpPr>
                <a:spLocks noChangeArrowheads="1"/>
              </p:cNvSpPr>
              <p:nvPr/>
            </p:nvSpPr>
            <p:spPr bwMode="auto">
              <a:xfrm>
                <a:off x="2544" y="2736"/>
                <a:ext cx="528" cy="480"/>
              </a:xfrm>
              <a:prstGeom prst="ellipse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" name="AutoShape 24"/>
              <p:cNvSpPr>
                <a:spLocks noChangeArrowheads="1"/>
              </p:cNvSpPr>
              <p:nvPr/>
            </p:nvSpPr>
            <p:spPr bwMode="auto">
              <a:xfrm>
                <a:off x="2616" y="2784"/>
                <a:ext cx="384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5898240 60000 65536"/>
                  <a:gd name="T10" fmla="*/ 11796480 60000 65536"/>
                  <a:gd name="T11" fmla="*/ 17694720 60000 65536"/>
                  <a:gd name="T12" fmla="*/ 2138 w 21600"/>
                  <a:gd name="T13" fmla="*/ 8663 h 21600"/>
                  <a:gd name="T14" fmla="*/ 19463 w 21600"/>
                  <a:gd name="T15" fmla="*/ 1293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00" y="0"/>
                    </a:moveTo>
                    <a:lnTo>
                      <a:pt x="6480" y="4320"/>
                    </a:lnTo>
                    <a:lnTo>
                      <a:pt x="8640" y="4320"/>
                    </a:lnTo>
                    <a:lnTo>
                      <a:pt x="8640" y="8640"/>
                    </a:lnTo>
                    <a:lnTo>
                      <a:pt x="4320" y="8640"/>
                    </a:lnTo>
                    <a:lnTo>
                      <a:pt x="4320" y="6480"/>
                    </a:lnTo>
                    <a:lnTo>
                      <a:pt x="0" y="10800"/>
                    </a:lnTo>
                    <a:lnTo>
                      <a:pt x="4320" y="15120"/>
                    </a:lnTo>
                    <a:lnTo>
                      <a:pt x="4320" y="12960"/>
                    </a:lnTo>
                    <a:lnTo>
                      <a:pt x="8640" y="12960"/>
                    </a:lnTo>
                    <a:lnTo>
                      <a:pt x="8640" y="17280"/>
                    </a:lnTo>
                    <a:lnTo>
                      <a:pt x="6480" y="17280"/>
                    </a:lnTo>
                    <a:lnTo>
                      <a:pt x="10800" y="21600"/>
                    </a:lnTo>
                    <a:lnTo>
                      <a:pt x="15120" y="17280"/>
                    </a:lnTo>
                    <a:lnTo>
                      <a:pt x="12960" y="17280"/>
                    </a:lnTo>
                    <a:lnTo>
                      <a:pt x="12960" y="12960"/>
                    </a:lnTo>
                    <a:lnTo>
                      <a:pt x="17280" y="12960"/>
                    </a:lnTo>
                    <a:lnTo>
                      <a:pt x="17280" y="15120"/>
                    </a:lnTo>
                    <a:lnTo>
                      <a:pt x="21600" y="10800"/>
                    </a:lnTo>
                    <a:lnTo>
                      <a:pt x="17280" y="6480"/>
                    </a:lnTo>
                    <a:lnTo>
                      <a:pt x="17280" y="8640"/>
                    </a:lnTo>
                    <a:lnTo>
                      <a:pt x="12960" y="8640"/>
                    </a:lnTo>
                    <a:lnTo>
                      <a:pt x="12960" y="4320"/>
                    </a:lnTo>
                    <a:lnTo>
                      <a:pt x="15120" y="4320"/>
                    </a:lnTo>
                    <a:close/>
                  </a:path>
                </a:pathLst>
              </a:custGeom>
              <a:solidFill>
                <a:schemeClr val="bg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82124" tIns="41061" rIns="82124" bIns="41061" anchor="ctr">
                <a:spAutoFit/>
              </a:bodyPr>
              <a:lstStyle/>
              <a:p>
                <a: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3" name="Line 25"/>
            <p:cNvSpPr>
              <a:spLocks noChangeShapeType="1"/>
            </p:cNvSpPr>
            <p:nvPr/>
          </p:nvSpPr>
          <p:spPr bwMode="auto">
            <a:xfrm>
              <a:off x="2209799" y="2285999"/>
              <a:ext cx="2825911" cy="45719"/>
            </a:xfrm>
            <a:prstGeom prst="line">
              <a:avLst/>
            </a:prstGeom>
            <a:noFill/>
            <a:ln w="38100">
              <a:solidFill>
                <a:srgbClr val="339933"/>
              </a:solidFill>
              <a:round/>
              <a:headEnd type="triangle" w="med" len="med"/>
              <a:tailEnd type="triangle" w="med" len="med"/>
            </a:ln>
          </p:spPr>
          <p:txBody>
            <a:bodyPr wrap="square" lIns="82124" tIns="41061" rIns="82124" bIns="41061" anchor="ctr">
              <a:spAutoFit/>
            </a:bodyPr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4" name="AutoShape 26"/>
            <p:cNvSpPr>
              <a:spLocks noChangeArrowheads="1"/>
            </p:cNvSpPr>
            <p:nvPr/>
          </p:nvSpPr>
          <p:spPr bwMode="auto">
            <a:xfrm rot="2700000">
              <a:off x="4415631" y="1527969"/>
              <a:ext cx="439738" cy="431800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60 w 21600"/>
                <a:gd name="T13" fmla="*/ 8640 h 21600"/>
                <a:gd name="T14" fmla="*/ 19440 w 21600"/>
                <a:gd name="T15" fmla="*/ 129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00" y="0"/>
                  </a:moveTo>
                  <a:lnTo>
                    <a:pt x="6480" y="4320"/>
                  </a:lnTo>
                  <a:lnTo>
                    <a:pt x="8640" y="4320"/>
                  </a:lnTo>
                  <a:lnTo>
                    <a:pt x="8640" y="8640"/>
                  </a:lnTo>
                  <a:lnTo>
                    <a:pt x="4320" y="8640"/>
                  </a:lnTo>
                  <a:lnTo>
                    <a:pt x="4320" y="6480"/>
                  </a:lnTo>
                  <a:lnTo>
                    <a:pt x="0" y="10800"/>
                  </a:lnTo>
                  <a:lnTo>
                    <a:pt x="4320" y="15120"/>
                  </a:lnTo>
                  <a:lnTo>
                    <a:pt x="4320" y="12960"/>
                  </a:lnTo>
                  <a:lnTo>
                    <a:pt x="8640" y="12960"/>
                  </a:lnTo>
                  <a:lnTo>
                    <a:pt x="8640" y="17280"/>
                  </a:lnTo>
                  <a:lnTo>
                    <a:pt x="6480" y="17280"/>
                  </a:lnTo>
                  <a:lnTo>
                    <a:pt x="10800" y="21600"/>
                  </a:lnTo>
                  <a:lnTo>
                    <a:pt x="15120" y="17280"/>
                  </a:lnTo>
                  <a:lnTo>
                    <a:pt x="12960" y="17280"/>
                  </a:lnTo>
                  <a:lnTo>
                    <a:pt x="12960" y="12960"/>
                  </a:lnTo>
                  <a:lnTo>
                    <a:pt x="17280" y="12960"/>
                  </a:lnTo>
                  <a:lnTo>
                    <a:pt x="17280" y="15120"/>
                  </a:lnTo>
                  <a:lnTo>
                    <a:pt x="21600" y="10800"/>
                  </a:lnTo>
                  <a:lnTo>
                    <a:pt x="17280" y="6480"/>
                  </a:lnTo>
                  <a:lnTo>
                    <a:pt x="17280" y="8640"/>
                  </a:lnTo>
                  <a:lnTo>
                    <a:pt x="12960" y="8640"/>
                  </a:lnTo>
                  <a:lnTo>
                    <a:pt x="12960" y="4320"/>
                  </a:lnTo>
                  <a:lnTo>
                    <a:pt x="15120" y="4320"/>
                  </a:lnTo>
                  <a:close/>
                </a:path>
              </a:pathLst>
            </a:cu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124" tIns="41061" rIns="82124" bIns="41061" anchor="ctr">
              <a:spAutoFit/>
            </a:bodyPr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>
              <a:off x="2252663" y="3886200"/>
              <a:ext cx="2243137" cy="152400"/>
            </a:xfrm>
            <a:prstGeom prst="line">
              <a:avLst/>
            </a:prstGeom>
            <a:noFill/>
            <a:ln w="38100">
              <a:solidFill>
                <a:srgbClr val="339933"/>
              </a:solidFill>
              <a:round/>
              <a:headEnd type="triangle" w="med" len="med"/>
              <a:tailEnd type="triangle" w="med" len="med"/>
            </a:ln>
          </p:spPr>
          <p:txBody>
            <a:bodyPr lIns="82124" tIns="41061" rIns="82124" bIns="41061" anchor="ctr">
              <a:spAutoFit/>
            </a:bodyPr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6" name="Oval 28"/>
            <p:cNvSpPr>
              <a:spLocks noChangeArrowheads="1"/>
            </p:cNvSpPr>
            <p:nvPr/>
          </p:nvSpPr>
          <p:spPr bwMode="auto">
            <a:xfrm>
              <a:off x="5035711" y="2217105"/>
              <a:ext cx="452437" cy="363538"/>
            </a:xfrm>
            <a:prstGeom prst="ellipse">
              <a:avLst/>
            </a:prstGeom>
            <a:solidFill>
              <a:schemeClr val="accent2"/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82124" tIns="41061" rIns="82124" bIns="41061" anchor="ctr">
              <a:spAutoFit/>
            </a:bodyPr>
            <a:lstStyle/>
            <a:p>
              <a:pPr algn="ctr" defTabSz="814388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rPr>
                <a:t>L3</a:t>
              </a:r>
            </a:p>
          </p:txBody>
        </p:sp>
        <p:sp>
          <p:nvSpPr>
            <p:cNvPr id="27" name="Line 30"/>
            <p:cNvSpPr>
              <a:spLocks noChangeShapeType="1"/>
            </p:cNvSpPr>
            <p:nvPr/>
          </p:nvSpPr>
          <p:spPr bwMode="auto">
            <a:xfrm flipV="1">
              <a:off x="4876800" y="4038600"/>
              <a:ext cx="2209800" cy="152400"/>
            </a:xfrm>
            <a:prstGeom prst="line">
              <a:avLst/>
            </a:prstGeom>
            <a:noFill/>
            <a:ln w="38100">
              <a:solidFill>
                <a:srgbClr val="339933"/>
              </a:solidFill>
              <a:round/>
              <a:headEnd type="triangle" w="med" len="med"/>
              <a:tailEnd type="triangle" w="med" len="med"/>
            </a:ln>
          </p:spPr>
          <p:txBody>
            <a:bodyPr lIns="82124" tIns="41061" rIns="82124" bIns="41061" anchor="ctr">
              <a:spAutoFit/>
            </a:bodyPr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8" name="Line 42"/>
            <p:cNvSpPr>
              <a:spLocks noChangeShapeType="1"/>
            </p:cNvSpPr>
            <p:nvPr/>
          </p:nvSpPr>
          <p:spPr bwMode="auto">
            <a:xfrm flipV="1">
              <a:off x="2209800" y="4191000"/>
              <a:ext cx="2209800" cy="381000"/>
            </a:xfrm>
            <a:prstGeom prst="line">
              <a:avLst/>
            </a:prstGeom>
            <a:noFill/>
            <a:ln w="38100">
              <a:solidFill>
                <a:srgbClr val="339933"/>
              </a:solidFill>
              <a:round/>
              <a:headEnd type="triangle" w="med" len="med"/>
              <a:tailEnd type="triangle" w="med" len="med"/>
            </a:ln>
          </p:spPr>
          <p:txBody>
            <a:bodyPr lIns="82124" tIns="41061" rIns="82124" bIns="41061" anchor="ctr">
              <a:spAutoFit/>
            </a:bodyPr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9" name="Line 43"/>
            <p:cNvSpPr>
              <a:spLocks noChangeShapeType="1"/>
            </p:cNvSpPr>
            <p:nvPr/>
          </p:nvSpPr>
          <p:spPr bwMode="auto">
            <a:xfrm flipV="1">
              <a:off x="4851400" y="3048000"/>
              <a:ext cx="2159000" cy="990600"/>
            </a:xfrm>
            <a:prstGeom prst="line">
              <a:avLst/>
            </a:prstGeom>
            <a:noFill/>
            <a:ln w="38100">
              <a:solidFill>
                <a:srgbClr val="339933"/>
              </a:solidFill>
              <a:round/>
              <a:headEnd type="triangle" w="med" len="med"/>
              <a:tailEnd type="triangle" w="med" len="med"/>
            </a:ln>
          </p:spPr>
          <p:txBody>
            <a:bodyPr lIns="82124" tIns="41061" rIns="82124" bIns="41061" anchor="ctr">
              <a:spAutoFit/>
            </a:bodyPr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0" name="Line 45"/>
            <p:cNvSpPr>
              <a:spLocks noChangeShapeType="1"/>
            </p:cNvSpPr>
            <p:nvPr/>
          </p:nvSpPr>
          <p:spPr bwMode="auto">
            <a:xfrm flipV="1">
              <a:off x="2252664" y="3121342"/>
              <a:ext cx="1721010" cy="45719"/>
            </a:xfrm>
            <a:prstGeom prst="line">
              <a:avLst/>
            </a:prstGeom>
            <a:noFill/>
            <a:ln w="38100">
              <a:solidFill>
                <a:srgbClr val="339933"/>
              </a:solidFill>
              <a:round/>
              <a:headEnd type="triangle" w="med" len="med"/>
              <a:tailEnd type="triangle" w="med" len="med"/>
            </a:ln>
          </p:spPr>
          <p:txBody>
            <a:bodyPr wrap="square" lIns="82124" tIns="41061" rIns="82124" bIns="41061" anchor="ctr">
              <a:spAutoFit/>
            </a:bodyPr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2" name="Text Box 48"/>
            <p:cNvSpPr txBox="1">
              <a:spLocks noChangeArrowheads="1"/>
            </p:cNvSpPr>
            <p:nvPr/>
          </p:nvSpPr>
          <p:spPr bwMode="auto">
            <a:xfrm>
              <a:off x="4957923" y="2052005"/>
              <a:ext cx="601663" cy="2190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82124" tIns="41061" rIns="82124" bIns="41061">
              <a:spAutoFit/>
            </a:bodyPr>
            <a:lstStyle/>
            <a:p>
              <a:pPr algn="ctr" defTabSz="814388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rPr>
                <a:t>L3/VRF</a:t>
              </a:r>
            </a:p>
          </p:txBody>
        </p:sp>
        <p:sp>
          <p:nvSpPr>
            <p:cNvPr id="33" name="Text Box 51"/>
            <p:cNvSpPr txBox="1">
              <a:spLocks noChangeArrowheads="1"/>
            </p:cNvSpPr>
            <p:nvPr/>
          </p:nvSpPr>
          <p:spPr bwMode="auto">
            <a:xfrm>
              <a:off x="4358083" y="3624264"/>
              <a:ext cx="651674" cy="3030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82124" tIns="41061" rIns="82124" bIns="41061">
              <a:spAutoFit/>
            </a:bodyPr>
            <a:lstStyle/>
            <a:p>
              <a:pPr algn="ctr" defTabSz="814388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00" kern="1200" dirty="0" smtClean="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rPr>
                <a:t>VPLS</a:t>
              </a:r>
              <a:endParaRPr lang="en-US" sz="1000" kern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4" name="Text Box 52"/>
            <p:cNvSpPr txBox="1">
              <a:spLocks noChangeArrowheads="1"/>
            </p:cNvSpPr>
            <p:nvPr/>
          </p:nvSpPr>
          <p:spPr bwMode="auto">
            <a:xfrm rot="20359107">
              <a:off x="6027315" y="3003514"/>
              <a:ext cx="725488" cy="22224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82124" tIns="41061" rIns="82124" bIns="41061">
              <a:spAutoFit/>
            </a:bodyPr>
            <a:lstStyle/>
            <a:p>
              <a:pPr algn="ctr" defTabSz="814388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rPr>
                <a:t>VPLS VFI</a:t>
              </a:r>
            </a:p>
          </p:txBody>
        </p:sp>
        <p:sp>
          <p:nvSpPr>
            <p:cNvPr id="35" name="Line 55"/>
            <p:cNvSpPr>
              <a:spLocks noChangeShapeType="1"/>
            </p:cNvSpPr>
            <p:nvPr/>
          </p:nvSpPr>
          <p:spPr bwMode="auto">
            <a:xfrm flipV="1">
              <a:off x="2209800" y="5181600"/>
              <a:ext cx="4800600" cy="0"/>
            </a:xfrm>
            <a:prstGeom prst="line">
              <a:avLst/>
            </a:prstGeom>
            <a:noFill/>
            <a:ln w="38100">
              <a:solidFill>
                <a:srgbClr val="339933"/>
              </a:solidFill>
              <a:round/>
              <a:headEnd type="triangle" w="med" len="med"/>
              <a:tailEnd type="triangle" w="med" len="med"/>
            </a:ln>
          </p:spPr>
          <p:txBody>
            <a:bodyPr lIns="82124" tIns="41061" rIns="82124" bIns="41061" anchor="ctr">
              <a:spAutoFit/>
            </a:bodyPr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6" name="Text Box 56"/>
            <p:cNvSpPr txBox="1">
              <a:spLocks noChangeArrowheads="1"/>
            </p:cNvSpPr>
            <p:nvPr/>
          </p:nvSpPr>
          <p:spPr bwMode="auto">
            <a:xfrm>
              <a:off x="4191000" y="4800600"/>
              <a:ext cx="1038225" cy="2190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82124" tIns="41061" rIns="82124" bIns="41061">
              <a:spAutoFit/>
            </a:bodyPr>
            <a:lstStyle/>
            <a:p>
              <a:pPr algn="ctr" defTabSz="814388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rPr>
                <a:t>Local Connect</a:t>
              </a:r>
            </a:p>
          </p:txBody>
        </p:sp>
        <p:sp>
          <p:nvSpPr>
            <p:cNvPr id="37" name="AutoShape 57"/>
            <p:cNvSpPr>
              <a:spLocks/>
            </p:cNvSpPr>
            <p:nvPr/>
          </p:nvSpPr>
          <p:spPr bwMode="auto">
            <a:xfrm>
              <a:off x="7772400" y="3886201"/>
              <a:ext cx="380999" cy="1447800"/>
            </a:xfrm>
            <a:prstGeom prst="rightBrace">
              <a:avLst>
                <a:gd name="adj1" fmla="val 31667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82124" tIns="41061" rIns="82124" bIns="41061" anchor="ctr">
              <a:spAutoFit/>
            </a:bodyPr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8" name="Text Box 58"/>
            <p:cNvSpPr txBox="1">
              <a:spLocks noChangeArrowheads="1"/>
            </p:cNvSpPr>
            <p:nvPr/>
          </p:nvSpPr>
          <p:spPr bwMode="auto">
            <a:xfrm>
              <a:off x="8153400" y="4419596"/>
              <a:ext cx="2860612" cy="1339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rtl="0" fontAlgn="base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600" dirty="0" smtClean="0">
                  <a:solidFill>
                    <a:srgbClr val="000000"/>
                  </a:solidFill>
                  <a:latin typeface="Arial" pitchFamily="34" charset="0"/>
                </a:rPr>
                <a:t>Physical interface with 802.1Q tagged traffic classified to child-interfaces</a:t>
              </a:r>
              <a:endParaRPr lang="en-US" sz="1600" kern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9" name="AutoShape 57"/>
            <p:cNvSpPr>
              <a:spLocks/>
            </p:cNvSpPr>
            <p:nvPr/>
          </p:nvSpPr>
          <p:spPr bwMode="auto">
            <a:xfrm>
              <a:off x="7696201" y="1752600"/>
              <a:ext cx="380999" cy="1447800"/>
            </a:xfrm>
            <a:prstGeom prst="rightBrace">
              <a:avLst>
                <a:gd name="adj1" fmla="val 31667"/>
                <a:gd name="adj2" fmla="val 50000"/>
              </a:avLst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82124" tIns="41061" rIns="82124" bIns="41061" anchor="ctr">
              <a:spAutoFit/>
            </a:bodyPr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0" name="Text Box 58"/>
            <p:cNvSpPr txBox="1">
              <a:spLocks noChangeArrowheads="1"/>
            </p:cNvSpPr>
            <p:nvPr/>
          </p:nvSpPr>
          <p:spPr bwMode="auto">
            <a:xfrm>
              <a:off x="8153400" y="2286000"/>
              <a:ext cx="990600" cy="534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fontAlgn="base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GB" sz="16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rPr>
                <a:t>VPLS or PWs</a:t>
              </a:r>
              <a:endParaRPr lang="en-US" sz="12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1" name="AutoShape 44"/>
            <p:cNvSpPr>
              <a:spLocks noChangeArrowheads="1"/>
            </p:cNvSpPr>
            <p:nvPr/>
          </p:nvSpPr>
          <p:spPr bwMode="auto">
            <a:xfrm rot="2700000">
              <a:off x="4507707" y="4969669"/>
              <a:ext cx="439738" cy="431800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60 w 21600"/>
                <a:gd name="T13" fmla="*/ 8640 h 21600"/>
                <a:gd name="T14" fmla="*/ 19440 w 21600"/>
                <a:gd name="T15" fmla="*/ 1296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00" y="0"/>
                  </a:moveTo>
                  <a:lnTo>
                    <a:pt x="6480" y="4320"/>
                  </a:lnTo>
                  <a:lnTo>
                    <a:pt x="8640" y="4320"/>
                  </a:lnTo>
                  <a:lnTo>
                    <a:pt x="8640" y="8640"/>
                  </a:lnTo>
                  <a:lnTo>
                    <a:pt x="4320" y="8640"/>
                  </a:lnTo>
                  <a:lnTo>
                    <a:pt x="4320" y="6480"/>
                  </a:lnTo>
                  <a:lnTo>
                    <a:pt x="0" y="10800"/>
                  </a:lnTo>
                  <a:lnTo>
                    <a:pt x="4320" y="15120"/>
                  </a:lnTo>
                  <a:lnTo>
                    <a:pt x="4320" y="12960"/>
                  </a:lnTo>
                  <a:lnTo>
                    <a:pt x="8640" y="12960"/>
                  </a:lnTo>
                  <a:lnTo>
                    <a:pt x="8640" y="17280"/>
                  </a:lnTo>
                  <a:lnTo>
                    <a:pt x="6480" y="17280"/>
                  </a:lnTo>
                  <a:lnTo>
                    <a:pt x="10800" y="21600"/>
                  </a:lnTo>
                  <a:lnTo>
                    <a:pt x="15120" y="17280"/>
                  </a:lnTo>
                  <a:lnTo>
                    <a:pt x="12960" y="17280"/>
                  </a:lnTo>
                  <a:lnTo>
                    <a:pt x="12960" y="12960"/>
                  </a:lnTo>
                  <a:lnTo>
                    <a:pt x="17280" y="12960"/>
                  </a:lnTo>
                  <a:lnTo>
                    <a:pt x="17280" y="15120"/>
                  </a:lnTo>
                  <a:lnTo>
                    <a:pt x="21600" y="10800"/>
                  </a:lnTo>
                  <a:lnTo>
                    <a:pt x="17280" y="6480"/>
                  </a:lnTo>
                  <a:lnTo>
                    <a:pt x="17280" y="8640"/>
                  </a:lnTo>
                  <a:lnTo>
                    <a:pt x="12960" y="8640"/>
                  </a:lnTo>
                  <a:lnTo>
                    <a:pt x="12960" y="4320"/>
                  </a:lnTo>
                  <a:lnTo>
                    <a:pt x="15120" y="4320"/>
                  </a:lnTo>
                  <a:close/>
                </a:path>
              </a:pathLst>
            </a:cu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82124" tIns="41061" rIns="82124" bIns="41061" anchor="ctr">
              <a:spAutoFit/>
            </a:bodyPr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grpSp>
          <p:nvGrpSpPr>
            <p:cNvPr id="42" name="Group 22"/>
            <p:cNvGrpSpPr>
              <a:grpSpLocks/>
            </p:cNvGrpSpPr>
            <p:nvPr/>
          </p:nvGrpSpPr>
          <p:grpSpPr bwMode="auto">
            <a:xfrm>
              <a:off x="3973673" y="2829226"/>
              <a:ext cx="457200" cy="533400"/>
              <a:chOff x="2544" y="2736"/>
              <a:chExt cx="528" cy="480"/>
            </a:xfrm>
          </p:grpSpPr>
          <p:sp>
            <p:nvSpPr>
              <p:cNvPr id="43" name="Oval 23"/>
              <p:cNvSpPr>
                <a:spLocks noChangeArrowheads="1"/>
              </p:cNvSpPr>
              <p:nvPr/>
            </p:nvSpPr>
            <p:spPr bwMode="auto">
              <a:xfrm>
                <a:off x="2544" y="2736"/>
                <a:ext cx="528" cy="480"/>
              </a:xfrm>
              <a:prstGeom prst="ellipse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4" name="AutoShape 24"/>
              <p:cNvSpPr>
                <a:spLocks noChangeArrowheads="1"/>
              </p:cNvSpPr>
              <p:nvPr/>
            </p:nvSpPr>
            <p:spPr bwMode="auto">
              <a:xfrm>
                <a:off x="2616" y="2784"/>
                <a:ext cx="384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5898240 60000 65536"/>
                  <a:gd name="T10" fmla="*/ 11796480 60000 65536"/>
                  <a:gd name="T11" fmla="*/ 17694720 60000 65536"/>
                  <a:gd name="T12" fmla="*/ 2138 w 21600"/>
                  <a:gd name="T13" fmla="*/ 8663 h 21600"/>
                  <a:gd name="T14" fmla="*/ 19463 w 21600"/>
                  <a:gd name="T15" fmla="*/ 1293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00" y="0"/>
                    </a:moveTo>
                    <a:lnTo>
                      <a:pt x="6480" y="4320"/>
                    </a:lnTo>
                    <a:lnTo>
                      <a:pt x="8640" y="4320"/>
                    </a:lnTo>
                    <a:lnTo>
                      <a:pt x="8640" y="8640"/>
                    </a:lnTo>
                    <a:lnTo>
                      <a:pt x="4320" y="8640"/>
                    </a:lnTo>
                    <a:lnTo>
                      <a:pt x="4320" y="6480"/>
                    </a:lnTo>
                    <a:lnTo>
                      <a:pt x="0" y="10800"/>
                    </a:lnTo>
                    <a:lnTo>
                      <a:pt x="4320" y="15120"/>
                    </a:lnTo>
                    <a:lnTo>
                      <a:pt x="4320" y="12960"/>
                    </a:lnTo>
                    <a:lnTo>
                      <a:pt x="8640" y="12960"/>
                    </a:lnTo>
                    <a:lnTo>
                      <a:pt x="8640" y="17280"/>
                    </a:lnTo>
                    <a:lnTo>
                      <a:pt x="6480" y="17280"/>
                    </a:lnTo>
                    <a:lnTo>
                      <a:pt x="10800" y="21600"/>
                    </a:lnTo>
                    <a:lnTo>
                      <a:pt x="15120" y="17280"/>
                    </a:lnTo>
                    <a:lnTo>
                      <a:pt x="12960" y="17280"/>
                    </a:lnTo>
                    <a:lnTo>
                      <a:pt x="12960" y="12960"/>
                    </a:lnTo>
                    <a:lnTo>
                      <a:pt x="17280" y="12960"/>
                    </a:lnTo>
                    <a:lnTo>
                      <a:pt x="17280" y="15120"/>
                    </a:lnTo>
                    <a:lnTo>
                      <a:pt x="21600" y="10800"/>
                    </a:lnTo>
                    <a:lnTo>
                      <a:pt x="17280" y="6480"/>
                    </a:lnTo>
                    <a:lnTo>
                      <a:pt x="17280" y="8640"/>
                    </a:lnTo>
                    <a:lnTo>
                      <a:pt x="12960" y="8640"/>
                    </a:lnTo>
                    <a:lnTo>
                      <a:pt x="12960" y="4320"/>
                    </a:lnTo>
                    <a:lnTo>
                      <a:pt x="15120" y="4320"/>
                    </a:lnTo>
                    <a:close/>
                  </a:path>
                </a:pathLst>
              </a:custGeom>
              <a:solidFill>
                <a:schemeClr val="bg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82124" tIns="41061" rIns="82124" bIns="41061" anchor="ctr">
                <a:spAutoFit/>
              </a:bodyPr>
              <a:lstStyle/>
              <a:p>
                <a: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kern="120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5" name="Text Box 51"/>
            <p:cNvSpPr txBox="1">
              <a:spLocks noChangeArrowheads="1"/>
            </p:cNvSpPr>
            <p:nvPr/>
          </p:nvSpPr>
          <p:spPr bwMode="auto">
            <a:xfrm>
              <a:off x="3842466" y="3367389"/>
              <a:ext cx="651674" cy="3030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82124" tIns="41061" rIns="82124" bIns="41061">
              <a:spAutoFit/>
            </a:bodyPr>
            <a:lstStyle/>
            <a:p>
              <a:pPr algn="ctr" defTabSz="814388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000" kern="1200" dirty="0" smtClean="0">
                  <a:solidFill>
                    <a:srgbClr val="000000"/>
                  </a:solidFill>
                  <a:latin typeface="Arial" pitchFamily="34" charset="0"/>
                  <a:ea typeface="+mn-ea"/>
                  <a:cs typeface="+mn-cs"/>
                </a:rPr>
                <a:t>VPLS</a:t>
              </a:r>
              <a:endParaRPr lang="en-US" sz="1000" kern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 flipV="1">
              <a:off x="4419600" y="2580640"/>
              <a:ext cx="681037" cy="467358"/>
            </a:xfrm>
            <a:prstGeom prst="line">
              <a:avLst/>
            </a:prstGeom>
            <a:noFill/>
            <a:ln w="38100">
              <a:solidFill>
                <a:srgbClr val="339933"/>
              </a:solidFill>
              <a:round/>
              <a:headEnd type="triangle" w="med" len="med"/>
              <a:tailEnd type="triangle" w="med" len="med"/>
            </a:ln>
          </p:spPr>
          <p:txBody>
            <a:bodyPr wrap="square" lIns="82124" tIns="41061" rIns="82124" bIns="41061" anchor="ctr">
              <a:spAutoFit/>
            </a:bodyPr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7" name="Text Box 48"/>
            <p:cNvSpPr txBox="1">
              <a:spLocks noChangeArrowheads="1"/>
            </p:cNvSpPr>
            <p:nvPr/>
          </p:nvSpPr>
          <p:spPr bwMode="auto">
            <a:xfrm>
              <a:off x="4480364" y="2580640"/>
              <a:ext cx="371036" cy="2214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82124" tIns="41061" rIns="82124" bIns="41061">
              <a:spAutoFit/>
            </a:bodyPr>
            <a:lstStyle/>
            <a:p>
              <a:pPr algn="ctr" defTabSz="814388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000" smtClean="0">
                  <a:solidFill>
                    <a:srgbClr val="000000"/>
                  </a:solidFill>
                  <a:latin typeface="Arial" pitchFamily="34" charset="0"/>
                </a:rPr>
                <a:t>BVI</a:t>
              </a:r>
              <a:endParaRPr lang="en-US" sz="10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8" name="Line 43"/>
            <p:cNvSpPr>
              <a:spLocks noChangeShapeType="1"/>
            </p:cNvSpPr>
            <p:nvPr/>
          </p:nvSpPr>
          <p:spPr bwMode="auto">
            <a:xfrm flipV="1">
              <a:off x="4419600" y="2387266"/>
              <a:ext cx="2590800" cy="779795"/>
            </a:xfrm>
            <a:prstGeom prst="line">
              <a:avLst/>
            </a:prstGeom>
            <a:noFill/>
            <a:ln w="38100">
              <a:solidFill>
                <a:srgbClr val="339933"/>
              </a:solidFill>
              <a:round/>
              <a:headEnd type="triangle" w="med" len="med"/>
              <a:tailEnd type="triangle" w="med" len="med"/>
            </a:ln>
          </p:spPr>
          <p:txBody>
            <a:bodyPr wrap="square" lIns="82124" tIns="41061" rIns="82124" bIns="41061" anchor="ctr">
              <a:spAutoFit/>
            </a:bodyPr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9" name="Text Box 48"/>
            <p:cNvSpPr txBox="1">
              <a:spLocks noChangeArrowheads="1"/>
            </p:cNvSpPr>
            <p:nvPr/>
          </p:nvSpPr>
          <p:spPr bwMode="auto">
            <a:xfrm>
              <a:off x="6243634" y="1759778"/>
              <a:ext cx="372640" cy="2214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82124" tIns="41061" rIns="82124" bIns="41061">
              <a:spAutoFit/>
            </a:bodyPr>
            <a:lstStyle/>
            <a:p>
              <a:pPr algn="ctr" defTabSz="814388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000" smtClean="0">
                  <a:solidFill>
                    <a:srgbClr val="000000"/>
                  </a:solidFill>
                  <a:latin typeface="Arial" pitchFamily="34" charset="0"/>
                </a:rPr>
                <a:t>PW</a:t>
              </a:r>
              <a:endParaRPr lang="en-US" sz="10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50" name="Text Box 48"/>
            <p:cNvSpPr txBox="1">
              <a:spLocks noChangeArrowheads="1"/>
            </p:cNvSpPr>
            <p:nvPr/>
          </p:nvSpPr>
          <p:spPr bwMode="auto">
            <a:xfrm>
              <a:off x="6396033" y="2580640"/>
              <a:ext cx="372640" cy="2214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82124" tIns="41061" rIns="82124" bIns="41061">
              <a:spAutoFit/>
            </a:bodyPr>
            <a:lstStyle/>
            <a:p>
              <a:pPr algn="ctr" defTabSz="814388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000" smtClean="0">
                  <a:solidFill>
                    <a:srgbClr val="000000"/>
                  </a:solidFill>
                  <a:latin typeface="Arial" pitchFamily="34" charset="0"/>
                </a:rPr>
                <a:t>PW</a:t>
              </a:r>
              <a:endParaRPr lang="en-US" sz="10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51" name="Line 43"/>
            <p:cNvSpPr>
              <a:spLocks noChangeShapeType="1"/>
            </p:cNvSpPr>
            <p:nvPr/>
          </p:nvSpPr>
          <p:spPr bwMode="auto">
            <a:xfrm flipV="1">
              <a:off x="5488147" y="2052004"/>
              <a:ext cx="1533525" cy="335261"/>
            </a:xfrm>
            <a:prstGeom prst="line">
              <a:avLst/>
            </a:prstGeom>
            <a:noFill/>
            <a:ln w="38100">
              <a:solidFill>
                <a:srgbClr val="339933"/>
              </a:solidFill>
              <a:round/>
              <a:headEnd type="triangle" w="med" len="med"/>
              <a:tailEnd type="triangle" w="med" len="med"/>
            </a:ln>
          </p:spPr>
          <p:txBody>
            <a:bodyPr wrap="square" lIns="82124" tIns="41061" rIns="82124" bIns="41061" anchor="ctr">
              <a:spAutoFit/>
            </a:bodyPr>
            <a:lstStyle/>
            <a:p>
              <a: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24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52" name="Text Box 48"/>
            <p:cNvSpPr txBox="1">
              <a:spLocks noChangeArrowheads="1"/>
            </p:cNvSpPr>
            <p:nvPr/>
          </p:nvSpPr>
          <p:spPr bwMode="auto">
            <a:xfrm>
              <a:off x="5825124" y="2022888"/>
              <a:ext cx="585840" cy="2214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82124" tIns="41061" rIns="82124" bIns="41061">
              <a:spAutoFit/>
            </a:bodyPr>
            <a:lstStyle/>
            <a:p>
              <a:pPr algn="ctr" defTabSz="814388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000" smtClean="0">
                  <a:solidFill>
                    <a:srgbClr val="000000"/>
                  </a:solidFill>
                  <a:latin typeface="Arial" pitchFamily="34" charset="0"/>
                </a:rPr>
                <a:t>PW HE</a:t>
              </a:r>
              <a:endParaRPr lang="en-US" sz="1000" kern="120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53" name="Text Box 48"/>
            <p:cNvSpPr txBox="1">
              <a:spLocks noChangeArrowheads="1"/>
            </p:cNvSpPr>
            <p:nvPr/>
          </p:nvSpPr>
          <p:spPr bwMode="auto">
            <a:xfrm>
              <a:off x="2273053" y="2030888"/>
              <a:ext cx="1508626" cy="3030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82124" tIns="41061" rIns="82124" bIns="41061">
              <a:spAutoFit/>
            </a:bodyPr>
            <a:lstStyle/>
            <a:p>
              <a:pPr algn="ctr" defTabSz="814388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  <a:latin typeface="Arial" pitchFamily="34" charset="0"/>
                </a:rPr>
                <a:t>L3 child-interface</a:t>
              </a:r>
            </a:p>
          </p:txBody>
        </p:sp>
      </p:grpSp>
      <p:sp>
        <p:nvSpPr>
          <p:cNvPr id="55" name="Text Box 58"/>
          <p:cNvSpPr txBox="1">
            <a:spLocks noChangeArrowheads="1"/>
          </p:cNvSpPr>
          <p:nvPr/>
        </p:nvSpPr>
        <p:spPr bwMode="auto">
          <a:xfrm>
            <a:off x="837386" y="3939244"/>
            <a:ext cx="1424437" cy="16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</a:rPr>
              <a:t>Physical interfaces with 802.1Q tagged traffic classified to child-interfaces</a:t>
            </a:r>
            <a:endParaRPr lang="en-US" sz="1600" kern="1200" dirty="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838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Presentation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explain what this IETF model is trying to achieve</a:t>
            </a:r>
          </a:p>
          <a:p>
            <a:r>
              <a:rPr lang="en-GB" dirty="0" smtClean="0"/>
              <a:t>To justify why this is being standardized in IETF</a:t>
            </a:r>
          </a:p>
          <a:p>
            <a:r>
              <a:rPr lang="en-GB" dirty="0" smtClean="0"/>
              <a:t>To hopefully get agreement from IEEE 802.1 that it is acceptable for IETF to standardize this model …</a:t>
            </a:r>
          </a:p>
          <a:p>
            <a:pPr marL="457200" lvl="1" indent="0">
              <a:buNone/>
            </a:pPr>
            <a:r>
              <a:rPr lang="en-GB" dirty="0"/>
              <a:t>W</a:t>
            </a:r>
            <a:r>
              <a:rPr lang="en-GB" dirty="0" smtClean="0"/>
              <a:t>ithout this model a lot of standard IETF protocols are </a:t>
            </a:r>
            <a:r>
              <a:rPr lang="en-GB" dirty="0" err="1" smtClean="0"/>
              <a:t>unconfigurable</a:t>
            </a:r>
            <a:r>
              <a:rPr lang="en-GB" dirty="0" smtClean="0"/>
              <a:t> via YANG, or unusable with 802.1Q VLAN tagged traffic!</a:t>
            </a:r>
          </a:p>
          <a:p>
            <a:pPr marL="457200" lvl="1" indent="0">
              <a:buNone/>
            </a:pPr>
            <a:r>
              <a:rPr lang="en-GB" dirty="0" smtClean="0"/>
              <a:t>Draft is currently blocked in IETF at the equivalent of the PAR phase – we don’t want to antagonise IEEE 802.1 by starting a project that conflicts with IEEE.</a:t>
            </a:r>
          </a:p>
        </p:txBody>
      </p:sp>
    </p:spTree>
    <p:extLst>
      <p:ext uri="{BB962C8B-B14F-4D97-AF65-F5344CB8AC3E}">
        <p14:creationId xmlns:p14="http://schemas.microsoft.com/office/powerpoint/2010/main" val="410029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an interface?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Based on the IFMIB &amp; </a:t>
            </a:r>
            <a:r>
              <a:rPr lang="en-GB" dirty="0" err="1" smtClean="0"/>
              <a:t>ietf-interfaces.yang</a:t>
            </a:r>
            <a:r>
              <a:rPr lang="en-GB" dirty="0" smtClean="0"/>
              <a:t>, an interface can be defined as a generic container with the following characteristics:</a:t>
            </a:r>
          </a:p>
          <a:p>
            <a:r>
              <a:rPr lang="en-GB" b="1" dirty="0" smtClean="0"/>
              <a:t>It identifies a stream of network traffic </a:t>
            </a:r>
            <a:r>
              <a:rPr lang="en-GB" dirty="0" smtClean="0"/>
              <a:t>(potentially at any layer)</a:t>
            </a:r>
          </a:p>
          <a:p>
            <a:r>
              <a:rPr lang="en-GB" b="1" dirty="0" smtClean="0"/>
              <a:t>It is an anchor point to apply features and protocol forwarding configuration on that stream of traffic</a:t>
            </a:r>
          </a:p>
          <a:p>
            <a:r>
              <a:rPr lang="en-GB" dirty="0" smtClean="0"/>
              <a:t>It has an interface type (IANA defines many different flavours)</a:t>
            </a:r>
          </a:p>
          <a:p>
            <a:r>
              <a:rPr lang="en-GB" dirty="0" smtClean="0"/>
              <a:t>It has a default set of traffic statistics</a:t>
            </a:r>
          </a:p>
          <a:p>
            <a:r>
              <a:rPr lang="en-GB" dirty="0" smtClean="0"/>
              <a:t>It can be enabled/disabled via configuration</a:t>
            </a:r>
          </a:p>
        </p:txBody>
      </p:sp>
    </p:spTree>
    <p:extLst>
      <p:ext uri="{BB962C8B-B14F-4D97-AF65-F5344CB8AC3E}">
        <p14:creationId xmlns:p14="http://schemas.microsoft.com/office/powerpoint/2010/main" val="147266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32477" cy="1325563"/>
          </a:xfrm>
        </p:spPr>
        <p:txBody>
          <a:bodyPr/>
          <a:lstStyle/>
          <a:p>
            <a:r>
              <a:rPr lang="en-GB" dirty="0" smtClean="0"/>
              <a:t>What is a child interface? Why is it needed?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456837"/>
          </a:xfrm>
        </p:spPr>
        <p:txBody>
          <a:bodyPr>
            <a:normAutofit/>
          </a:bodyPr>
          <a:lstStyle/>
          <a:p>
            <a:r>
              <a:rPr lang="en-GB" dirty="0" smtClean="0"/>
              <a:t>Sometimes it is necessary to apply the feature and forwarding rules to a subset of traffic on an interface</a:t>
            </a:r>
          </a:p>
          <a:p>
            <a:r>
              <a:rPr lang="en-GB" dirty="0" smtClean="0"/>
              <a:t>This can be modelled cleanly using child-interfaces:</a:t>
            </a:r>
          </a:p>
        </p:txBody>
      </p:sp>
      <p:sp>
        <p:nvSpPr>
          <p:cNvPr id="56" name="Flowchart: Direct Access Storage 55"/>
          <p:cNvSpPr/>
          <p:nvPr/>
        </p:nvSpPr>
        <p:spPr>
          <a:xfrm>
            <a:off x="3840480" y="3708400"/>
            <a:ext cx="1341120" cy="179832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lowchart: Direct Access Storage 56"/>
          <p:cNvSpPr/>
          <p:nvPr/>
        </p:nvSpPr>
        <p:spPr>
          <a:xfrm>
            <a:off x="4785360" y="3891280"/>
            <a:ext cx="1889760" cy="375920"/>
          </a:xfrm>
          <a:prstGeom prst="flowChartMagneticDrum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Flowchart: Direct Access Storage 57"/>
          <p:cNvSpPr/>
          <p:nvPr/>
        </p:nvSpPr>
        <p:spPr>
          <a:xfrm>
            <a:off x="4785360" y="4419600"/>
            <a:ext cx="1889760" cy="375920"/>
          </a:xfrm>
          <a:prstGeom prst="flowChartMagneticDru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Flowchart: Direct Access Storage 58"/>
          <p:cNvSpPr/>
          <p:nvPr/>
        </p:nvSpPr>
        <p:spPr>
          <a:xfrm>
            <a:off x="4785360" y="4917440"/>
            <a:ext cx="1889760" cy="375920"/>
          </a:xfrm>
          <a:prstGeom prst="flowChartMagneticDrum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Left Brace 59"/>
          <p:cNvSpPr/>
          <p:nvPr/>
        </p:nvSpPr>
        <p:spPr>
          <a:xfrm>
            <a:off x="3230880" y="3708400"/>
            <a:ext cx="609600" cy="17983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ight Brace 60"/>
          <p:cNvSpPr/>
          <p:nvPr/>
        </p:nvSpPr>
        <p:spPr>
          <a:xfrm>
            <a:off x="6725920" y="4424680"/>
            <a:ext cx="589280" cy="3759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ight Brace 63"/>
          <p:cNvSpPr/>
          <p:nvPr/>
        </p:nvSpPr>
        <p:spPr>
          <a:xfrm>
            <a:off x="6736080" y="4922520"/>
            <a:ext cx="589280" cy="3759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ight Brace 64"/>
          <p:cNvSpPr/>
          <p:nvPr/>
        </p:nvSpPr>
        <p:spPr>
          <a:xfrm>
            <a:off x="6736080" y="3891280"/>
            <a:ext cx="589280" cy="3759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1214120" y="3718560"/>
            <a:ext cx="18491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Parent interface</a:t>
            </a:r>
          </a:p>
          <a:p>
            <a:r>
              <a:rPr lang="en-GB" dirty="0" smtClean="0"/>
              <a:t>E.g.</a:t>
            </a:r>
          </a:p>
          <a:p>
            <a:r>
              <a:rPr lang="en-GB" dirty="0" err="1" smtClean="0"/>
              <a:t>Phy</a:t>
            </a:r>
            <a:r>
              <a:rPr lang="en-GB" dirty="0" smtClean="0"/>
              <a:t> Ethernet, LAG, </a:t>
            </a:r>
          </a:p>
          <a:p>
            <a:r>
              <a:rPr lang="en-GB" dirty="0" smtClean="0"/>
              <a:t>Pseudo-wire,</a:t>
            </a:r>
          </a:p>
          <a:p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67" name="TextBox 66"/>
          <p:cNvSpPr txBox="1"/>
          <p:nvPr/>
        </p:nvSpPr>
        <p:spPr>
          <a:xfrm>
            <a:off x="7523480" y="3366597"/>
            <a:ext cx="184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Child interfaces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523480" y="3891280"/>
            <a:ext cx="3754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Traffic forwarded by IP in VRF x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523480" y="4426188"/>
            <a:ext cx="3754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Traffic forwarded by IP in VRF y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523480" y="4974659"/>
            <a:ext cx="3754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Traffic forwarded via VPLS instance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574280" y="5531335"/>
            <a:ext cx="3754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561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32477" cy="1325563"/>
          </a:xfrm>
        </p:spPr>
        <p:txBody>
          <a:bodyPr/>
          <a:lstStyle/>
          <a:p>
            <a:r>
              <a:rPr lang="en-GB" dirty="0" smtClean="0"/>
              <a:t>What is a child interface? Why is it needed?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A child interface is a type of interface that allows separate feature and forwarding rules to be applied to a subset of the traffic of any parent interface.</a:t>
            </a:r>
          </a:p>
          <a:p>
            <a:pPr lvl="1"/>
            <a:r>
              <a:rPr lang="en-GB" dirty="0" smtClean="0"/>
              <a:t>Feature/forwarding schema paths are the same as for any other type of interface!</a:t>
            </a:r>
          </a:p>
          <a:p>
            <a:pPr lvl="1"/>
            <a:r>
              <a:rPr lang="en-GB" dirty="0" smtClean="0"/>
              <a:t>Lots of different parent interface types can have child interfaces: Physical Ethernet, LAG, Pseudo-wire Headend, Bridge virtual interface, Frame Relay, ATM, …</a:t>
            </a:r>
          </a:p>
          <a:p>
            <a:r>
              <a:rPr lang="en-GB" dirty="0" smtClean="0"/>
              <a:t>A parent interface can have many child interfaces if required</a:t>
            </a:r>
          </a:p>
          <a:p>
            <a:r>
              <a:rPr lang="en-GB" dirty="0" smtClean="0"/>
              <a:t>Multiple layers of interface hierarchy are possible</a:t>
            </a:r>
          </a:p>
          <a:p>
            <a:r>
              <a:rPr lang="en-GB" dirty="0" smtClean="0"/>
              <a:t>Classification rules are used to </a:t>
            </a:r>
            <a:r>
              <a:rPr lang="en-GB" dirty="0" err="1" smtClean="0"/>
              <a:t>demux</a:t>
            </a:r>
            <a:r>
              <a:rPr lang="en-GB" dirty="0" smtClean="0"/>
              <a:t> traffic from a parent interface to its children interfaces</a:t>
            </a:r>
          </a:p>
          <a:p>
            <a:pPr lvl="1"/>
            <a:r>
              <a:rPr lang="en-GB" dirty="0" smtClean="0"/>
              <a:t>For interfaces with Ethernet framing VLAN Ids are often used as the </a:t>
            </a:r>
            <a:r>
              <a:rPr lang="en-GB" dirty="0" err="1" smtClean="0"/>
              <a:t>demux</a:t>
            </a:r>
            <a:r>
              <a:rPr lang="en-GB" dirty="0" smtClean="0"/>
              <a:t> classification</a:t>
            </a:r>
          </a:p>
          <a:p>
            <a:r>
              <a:rPr lang="en-GB" dirty="0" smtClean="0"/>
              <a:t>Forwarding is configured via other IETF protocol YANG models (IPv4, IPv6, MPLS, </a:t>
            </a:r>
            <a:r>
              <a:rPr lang="en-GB" dirty="0" err="1" smtClean="0"/>
              <a:t>Pseudowires</a:t>
            </a:r>
            <a:r>
              <a:rPr lang="en-GB" dirty="0" smtClean="0"/>
              <a:t>, VPLS, EVPN, L2TPv3)</a:t>
            </a:r>
          </a:p>
        </p:txBody>
      </p:sp>
    </p:spTree>
    <p:extLst>
      <p:ext uri="{BB962C8B-B14F-4D97-AF65-F5344CB8AC3E}">
        <p14:creationId xmlns:p14="http://schemas.microsoft.com/office/powerpoint/2010/main" val="72963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isn’t a child-interface?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It is not just traffic associated with a particular single VLAN Id</a:t>
            </a:r>
          </a:p>
          <a:p>
            <a:pPr marL="457200" lvl="1" indent="0">
              <a:buNone/>
            </a:pPr>
            <a:r>
              <a:rPr lang="en-GB" dirty="0"/>
              <a:t>I</a:t>
            </a:r>
            <a:r>
              <a:rPr lang="en-GB" dirty="0" smtClean="0"/>
              <a:t>t is far more flexible, matching on sets of tags, or other fields.</a:t>
            </a:r>
          </a:p>
          <a:p>
            <a:r>
              <a:rPr lang="en-GB" dirty="0" smtClean="0"/>
              <a:t>It has no predefined forwarding semantics</a:t>
            </a:r>
          </a:p>
          <a:p>
            <a:pPr marL="457200" lvl="1" indent="0">
              <a:buNone/>
            </a:pPr>
            <a:r>
              <a:rPr lang="en-GB" dirty="0"/>
              <a:t>F</a:t>
            </a:r>
            <a:r>
              <a:rPr lang="en-GB" dirty="0" smtClean="0"/>
              <a:t>orwarding models can just refer to an </a:t>
            </a:r>
            <a:r>
              <a:rPr lang="en-GB" dirty="0" err="1" smtClean="0"/>
              <a:t>if:interface</a:t>
            </a:r>
            <a:r>
              <a:rPr lang="en-GB" dirty="0" smtClean="0"/>
              <a:t> without caring about what type of interface it is, or whether it is a parent or child.  IETF forwarding models work with VLANs with no extra changes required.</a:t>
            </a:r>
          </a:p>
          <a:p>
            <a:r>
              <a:rPr lang="en-GB" dirty="0" smtClean="0"/>
              <a:t>It is not an alternative way of configuring an IEEE 802.1Q bridge</a:t>
            </a:r>
          </a:p>
          <a:p>
            <a:pPr marL="457200" lvl="1" indent="0">
              <a:buNone/>
            </a:pPr>
            <a:r>
              <a:rPr lang="en-GB" dirty="0" smtClean="0"/>
              <a:t>Mostly devices that implement child interfaces don’t implement IEEE 802.1Q bridging, although there is no reason why they can’t coexist on the same device.</a:t>
            </a:r>
            <a:endParaRPr lang="en-GB" dirty="0"/>
          </a:p>
          <a:p>
            <a:r>
              <a:rPr lang="en-GB" dirty="0" smtClean="0"/>
              <a:t>A LAG member is not a child interface</a:t>
            </a:r>
          </a:p>
          <a:p>
            <a:pPr marL="457200" lvl="1" indent="0">
              <a:buNone/>
            </a:pPr>
            <a:r>
              <a:rPr lang="en-GB" dirty="0" smtClean="0"/>
              <a:t>A different relationship is required because there are N LAG members to one LAG, and no explicit </a:t>
            </a:r>
            <a:r>
              <a:rPr lang="en-GB" dirty="0" err="1" smtClean="0"/>
              <a:t>demux</a:t>
            </a:r>
            <a:r>
              <a:rPr lang="en-GB" dirty="0" smtClean="0"/>
              <a:t> is required.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981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standardize?  Why in IETF?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Many vendors have proprietary configuration constructs similar to what is being proposed.</a:t>
            </a:r>
          </a:p>
          <a:p>
            <a:r>
              <a:rPr lang="en-GB" dirty="0" smtClean="0"/>
              <a:t>No existing standards exist for this technology in any standards body because historically the end user configuration has not been standardized.</a:t>
            </a:r>
          </a:p>
          <a:p>
            <a:r>
              <a:rPr lang="en-GB" dirty="0" smtClean="0"/>
              <a:t>However, there is now a strong market demand for automation via standard YANG models.</a:t>
            </a:r>
          </a:p>
          <a:p>
            <a:r>
              <a:rPr lang="en-GB" dirty="0" smtClean="0"/>
              <a:t>Many IETF forwarding YANG models are incomplete without being able to configure them on VLAN child interfaces.</a:t>
            </a:r>
          </a:p>
          <a:p>
            <a:r>
              <a:rPr lang="en-GB" dirty="0" smtClean="0"/>
              <a:t>IETF is the right place because IETF owns the generic interface model, this is just an extension and VLANs are one example.</a:t>
            </a:r>
          </a:p>
        </p:txBody>
      </p:sp>
    </p:spTree>
    <p:extLst>
      <p:ext uri="{BB962C8B-B14F-4D97-AF65-F5344CB8AC3E}">
        <p14:creationId xmlns:p14="http://schemas.microsoft.com/office/powerpoint/2010/main" val="180077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Clearing up other areas of confusion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Q. Doesn’t </a:t>
            </a:r>
            <a:r>
              <a:rPr lang="en-GB" dirty="0" err="1" smtClean="0"/>
              <a:t>ietf</a:t>
            </a:r>
            <a:r>
              <a:rPr lang="en-GB" dirty="0" smtClean="0"/>
              <a:t>-interfaces already model this?</a:t>
            </a:r>
          </a:p>
          <a:p>
            <a:pPr marL="457200" lvl="1" indent="0">
              <a:buNone/>
            </a:pPr>
            <a:r>
              <a:rPr lang="en-GB" i="1" dirty="0" smtClean="0"/>
              <a:t>No, it has read-only leaves for operational state, separate configuration leaves are required.</a:t>
            </a:r>
          </a:p>
          <a:p>
            <a:pPr marL="0" indent="0">
              <a:buNone/>
            </a:pPr>
            <a:r>
              <a:rPr lang="en-GB" dirty="0" smtClean="0"/>
              <a:t>Q. Is the long term plan for IEEE to adopt ownership of this model?</a:t>
            </a:r>
          </a:p>
          <a:p>
            <a:pPr marL="457200" lvl="1" indent="0">
              <a:buNone/>
            </a:pPr>
            <a:r>
              <a:rPr lang="en-GB" i="1" dirty="0" smtClean="0"/>
              <a:t>No, this model covers different technology/protocols to those standardized in IEEE.</a:t>
            </a:r>
          </a:p>
          <a:p>
            <a:pPr marL="0" indent="0">
              <a:buNone/>
            </a:pPr>
            <a:r>
              <a:rPr lang="en-GB" i="1" dirty="0" smtClean="0"/>
              <a:t>Q. </a:t>
            </a:r>
            <a:r>
              <a:rPr lang="en-GB" dirty="0" smtClean="0"/>
              <a:t>Does this model allow different VLAN traffic on different LAG member interfaces?</a:t>
            </a:r>
          </a:p>
          <a:p>
            <a:pPr marL="457200" lvl="1" indent="0">
              <a:buNone/>
            </a:pPr>
            <a:r>
              <a:rPr lang="en-GB" i="1" dirty="0" smtClean="0"/>
              <a:t>No, this model can’t be used for LAG membership.</a:t>
            </a:r>
          </a:p>
          <a:p>
            <a:pPr marL="0" indent="0">
              <a:buNone/>
            </a:pPr>
            <a:r>
              <a:rPr lang="en-GB" i="1" dirty="0" smtClean="0"/>
              <a:t>Q. </a:t>
            </a:r>
            <a:r>
              <a:rPr lang="en-GB" dirty="0" smtClean="0"/>
              <a:t>Will this model redefine VLAN types?</a:t>
            </a:r>
          </a:p>
          <a:p>
            <a:pPr marL="457200" lvl="1" indent="0">
              <a:buNone/>
            </a:pPr>
            <a:r>
              <a:rPr lang="en-GB" dirty="0" smtClean="0"/>
              <a:t>No, it will be updated to use the IEEE defined types where possible - we may request that some additional ones get added/defined by IEEE.</a:t>
            </a:r>
          </a:p>
        </p:txBody>
      </p:sp>
    </p:spTree>
    <p:extLst>
      <p:ext uri="{BB962C8B-B14F-4D97-AF65-F5344CB8AC3E}">
        <p14:creationId xmlns:p14="http://schemas.microsoft.com/office/powerpoint/2010/main" val="405085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 we reach agreement for the draft to proceed in IETF as a WG document from this meeting?</a:t>
            </a:r>
          </a:p>
          <a:p>
            <a:r>
              <a:rPr lang="en-GB" dirty="0" smtClean="0"/>
              <a:t>Otherwise what is required to unblock it:</a:t>
            </a:r>
          </a:p>
          <a:p>
            <a:pPr lvl="1"/>
            <a:r>
              <a:rPr lang="en-GB" dirty="0" smtClean="0"/>
              <a:t>A formal liaison from IETF to IEEE?</a:t>
            </a:r>
          </a:p>
          <a:p>
            <a:pPr lvl="1"/>
            <a:r>
              <a:rPr lang="en-GB" dirty="0" smtClean="0"/>
              <a:t>Presenting at the next IEEE plenary/interim?</a:t>
            </a:r>
          </a:p>
          <a:p>
            <a:r>
              <a:rPr lang="en-GB" dirty="0" smtClean="0"/>
              <a:t>In the meantime I will continue to incorporate feedback and evolve the model (on the assumption that it will eventually get unblocked </a:t>
            </a:r>
            <a:r>
              <a:rPr lang="en-GB" dirty="0" smtClean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58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2899</TotalTime>
  <Words>971</Words>
  <Application>Microsoft Office PowerPoint</Application>
  <PresentationFormat>Custom</PresentationFormat>
  <Paragraphs>98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IETF YANG models for VLAN interface classification</vt:lpstr>
      <vt:lpstr>Presentation Objectives</vt:lpstr>
      <vt:lpstr>What is an interface?</vt:lpstr>
      <vt:lpstr>What is a child interface? Why is it needed? (1)</vt:lpstr>
      <vt:lpstr>What is a child interface? Why is it needed? (2)</vt:lpstr>
      <vt:lpstr>What isn’t a child-interface?</vt:lpstr>
      <vt:lpstr>Why standardize?  Why in IETF?</vt:lpstr>
      <vt:lpstr>Clearing up other areas of confusion</vt:lpstr>
      <vt:lpstr>Next steps?</vt:lpstr>
      <vt:lpstr>Backup slide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Standardization of VLAN subinteface YANG</dc:title>
  <dc:creator>Robert Wilton -X (rwilton - ENSOFT LIMITED at Cisco)</dc:creator>
  <cp:lastModifiedBy>dromasca</cp:lastModifiedBy>
  <cp:revision>28</cp:revision>
  <dcterms:created xsi:type="dcterms:W3CDTF">2016-05-04T16:41:33Z</dcterms:created>
  <dcterms:modified xsi:type="dcterms:W3CDTF">2016-05-08T09:17:28Z</dcterms:modified>
</cp:coreProperties>
</file>