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309" r:id="rId3"/>
    <p:sldId id="257" r:id="rId4"/>
    <p:sldId id="302" r:id="rId5"/>
    <p:sldId id="301" r:id="rId6"/>
    <p:sldId id="303" r:id="rId7"/>
    <p:sldId id="304" r:id="rId8"/>
    <p:sldId id="30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5" d="100"/>
          <a:sy n="115" d="100"/>
        </p:scale>
        <p:origin x="-81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93C975-8286-46DA-9E2A-1D20C188A223}" type="datetimeFigureOut">
              <a:rPr lang="en-US" smtClean="0"/>
              <a:t>5/14/2016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6D15FA-CC3A-470E-8EBB-E89E05688C54}" type="slidenum">
              <a:rPr lang="en-US" smtClean="0"/>
              <a:t>‹#›</a:t>
            </a:fld>
            <a:endParaRPr lang="en-US"/>
          </a:p>
        </p:txBody>
      </p:sp>
    </p:spTree>
    <p:extLst>
      <p:ext uri="{BB962C8B-B14F-4D97-AF65-F5344CB8AC3E}">
        <p14:creationId xmlns:p14="http://schemas.microsoft.com/office/powerpoint/2010/main" val="2441552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D15FA-CC3A-470E-8EBB-E89E05688C54}" type="slidenum">
              <a:rPr lang="en-US" smtClean="0"/>
              <a:t>1</a:t>
            </a:fld>
            <a:endParaRPr lang="en-US"/>
          </a:p>
        </p:txBody>
      </p:sp>
    </p:spTree>
    <p:extLst>
      <p:ext uri="{BB962C8B-B14F-4D97-AF65-F5344CB8AC3E}">
        <p14:creationId xmlns:p14="http://schemas.microsoft.com/office/powerpoint/2010/main" val="66560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D15FA-CC3A-470E-8EBB-E89E05688C54}" type="slidenum">
              <a:rPr lang="en-US" smtClean="0"/>
              <a:t>2</a:t>
            </a:fld>
            <a:endParaRPr lang="en-US"/>
          </a:p>
        </p:txBody>
      </p:sp>
    </p:spTree>
    <p:extLst>
      <p:ext uri="{BB962C8B-B14F-4D97-AF65-F5344CB8AC3E}">
        <p14:creationId xmlns:p14="http://schemas.microsoft.com/office/powerpoint/2010/main" val="2684469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D15FA-CC3A-470E-8EBB-E89E05688C54}" type="slidenum">
              <a:rPr lang="en-US" smtClean="0"/>
              <a:t>3</a:t>
            </a:fld>
            <a:endParaRPr lang="en-US"/>
          </a:p>
        </p:txBody>
      </p:sp>
    </p:spTree>
    <p:extLst>
      <p:ext uri="{BB962C8B-B14F-4D97-AF65-F5344CB8AC3E}">
        <p14:creationId xmlns:p14="http://schemas.microsoft.com/office/powerpoint/2010/main" val="2684469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D15FA-CC3A-470E-8EBB-E89E05688C54}" type="slidenum">
              <a:rPr lang="en-US" smtClean="0"/>
              <a:t>4</a:t>
            </a:fld>
            <a:endParaRPr lang="en-US"/>
          </a:p>
        </p:txBody>
      </p:sp>
    </p:spTree>
    <p:extLst>
      <p:ext uri="{BB962C8B-B14F-4D97-AF65-F5344CB8AC3E}">
        <p14:creationId xmlns:p14="http://schemas.microsoft.com/office/powerpoint/2010/main" val="2684469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D15FA-CC3A-470E-8EBB-E89E05688C54}" type="slidenum">
              <a:rPr lang="en-US" smtClean="0"/>
              <a:t>5</a:t>
            </a:fld>
            <a:endParaRPr lang="en-US"/>
          </a:p>
        </p:txBody>
      </p:sp>
    </p:spTree>
    <p:extLst>
      <p:ext uri="{BB962C8B-B14F-4D97-AF65-F5344CB8AC3E}">
        <p14:creationId xmlns:p14="http://schemas.microsoft.com/office/powerpoint/2010/main" val="2684469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D15FA-CC3A-470E-8EBB-E89E05688C54}" type="slidenum">
              <a:rPr lang="en-US" smtClean="0"/>
              <a:t>6</a:t>
            </a:fld>
            <a:endParaRPr lang="en-US"/>
          </a:p>
        </p:txBody>
      </p:sp>
    </p:spTree>
    <p:extLst>
      <p:ext uri="{BB962C8B-B14F-4D97-AF65-F5344CB8AC3E}">
        <p14:creationId xmlns:p14="http://schemas.microsoft.com/office/powerpoint/2010/main" val="2684469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D15FA-CC3A-470E-8EBB-E89E05688C54}" type="slidenum">
              <a:rPr lang="en-US" smtClean="0"/>
              <a:t>7</a:t>
            </a:fld>
            <a:endParaRPr lang="en-US"/>
          </a:p>
        </p:txBody>
      </p:sp>
    </p:spTree>
    <p:extLst>
      <p:ext uri="{BB962C8B-B14F-4D97-AF65-F5344CB8AC3E}">
        <p14:creationId xmlns:p14="http://schemas.microsoft.com/office/powerpoint/2010/main" val="2684469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D15FA-CC3A-470E-8EBB-E89E05688C54}" type="slidenum">
              <a:rPr lang="en-US" smtClean="0"/>
              <a:t>8</a:t>
            </a:fld>
            <a:endParaRPr lang="en-US"/>
          </a:p>
        </p:txBody>
      </p:sp>
    </p:spTree>
    <p:extLst>
      <p:ext uri="{BB962C8B-B14F-4D97-AF65-F5344CB8AC3E}">
        <p14:creationId xmlns:p14="http://schemas.microsoft.com/office/powerpoint/2010/main" val="26844692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mholness@ciena.com"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438525"/>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4676774"/>
            <a:ext cx="6858000" cy="809625"/>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92FF1ED-B707-4F54-9931-59011D994BFD}" type="datetimeFigureOut">
              <a:rPr lang="en-US" smtClean="0"/>
              <a:t>5/14/2016</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5760B2E6-71F1-44DA-BFF5-D22AEA15C71F}" type="slidenum">
              <a:rPr lang="en-US" smtClean="0"/>
              <a:t>‹#›</a:t>
            </a:fld>
            <a:endParaRPr lang="en-US"/>
          </a:p>
        </p:txBody>
      </p:sp>
      <p:sp>
        <p:nvSpPr>
          <p:cNvPr id="21" name="Rectangle 20"/>
          <p:cNvSpPr/>
          <p:nvPr/>
        </p:nvSpPr>
        <p:spPr>
          <a:xfrm>
            <a:off x="904875" y="2826327"/>
            <a:ext cx="7315200" cy="165423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4600574"/>
            <a:ext cx="7315200" cy="96202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2826327"/>
            <a:ext cx="228600" cy="1654233"/>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4600574"/>
            <a:ext cx="228600" cy="962025"/>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2" name="Picture 18" descr="smlliee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34400" y="31820"/>
            <a:ext cx="548640" cy="6234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2FF1ED-B707-4F54-9931-59011D994BFD}" type="datetimeFigureOut">
              <a:rPr lang="en-US" smtClean="0"/>
              <a:t>5/14/2016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60B2E6-71F1-44DA-BFF5-D22AEA15C7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2FF1ED-B707-4F54-9931-59011D994BFD}" type="datetimeFigureOut">
              <a:rPr lang="en-US" smtClean="0"/>
              <a:t>5/14/2016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60B2E6-71F1-44DA-BFF5-D22AEA15C71F}"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92FF1ED-B707-4F54-9931-59011D994BFD}" type="datetimeFigureOut">
              <a:rPr lang="en-US" smtClean="0"/>
              <a:t>5/14/2016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60B2E6-71F1-44DA-BFF5-D22AEA15C71F}"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92FF1ED-B707-4F54-9931-59011D994BFD}" type="datetimeFigureOut">
              <a:rPr lang="en-US" smtClean="0"/>
              <a:t>5/14/2016</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5760B2E6-71F1-44DA-BFF5-D22AEA15C71F}"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92FF1ED-B707-4F54-9931-59011D994BFD}" type="datetimeFigureOut">
              <a:rPr lang="en-US" smtClean="0"/>
              <a:t>5/14/2016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60B2E6-71F1-44DA-BFF5-D22AEA15C71F}"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92FF1ED-B707-4F54-9931-59011D994BFD}" type="datetimeFigureOut">
              <a:rPr lang="en-US" smtClean="0"/>
              <a:t>5/14/2016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60B2E6-71F1-44DA-BFF5-D22AEA15C71F}"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92FF1ED-B707-4F54-9931-59011D994BFD}" type="datetimeFigureOut">
              <a:rPr lang="en-US" smtClean="0"/>
              <a:t>5/14/2016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60B2E6-71F1-44DA-BFF5-D22AEA15C71F}"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2FF1ED-B707-4F54-9931-59011D994BFD}" type="datetimeFigureOut">
              <a:rPr lang="en-US" smtClean="0"/>
              <a:t>5/14/2016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60B2E6-71F1-44DA-BFF5-D22AEA15C71F}"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extBox 6"/>
          <p:cNvSpPr txBox="1"/>
          <p:nvPr userDrawn="1"/>
        </p:nvSpPr>
        <p:spPr>
          <a:xfrm>
            <a:off x="5486400" y="6611779"/>
            <a:ext cx="3657600" cy="246221"/>
          </a:xfrm>
          <a:prstGeom prst="rect">
            <a:avLst/>
          </a:prstGeom>
          <a:noFill/>
        </p:spPr>
        <p:txBody>
          <a:bodyPr wrap="square" rtlCol="0">
            <a:spAutoFit/>
          </a:bodyPr>
          <a:lstStyle/>
          <a:p>
            <a:pPr algn="r"/>
            <a:r>
              <a:rPr lang="en-US" sz="1000" dirty="0" smtClean="0"/>
              <a:t>Marc Holness (</a:t>
            </a:r>
            <a:r>
              <a:rPr lang="en-US" sz="1000" dirty="0" smtClean="0">
                <a:hlinkClick r:id="rId2"/>
              </a:rPr>
              <a:t>mholness@ciena.com</a:t>
            </a:r>
            <a:r>
              <a:rPr lang="en-US" sz="1000" dirty="0" smtClean="0"/>
              <a:t>) - </a:t>
            </a:r>
            <a:fld id="{2FD8F4F2-6432-47F7-AB43-52859A925A42}" type="slidenum">
              <a:rPr lang="en-US" sz="1000" smtClean="0"/>
              <a:pPr algn="r"/>
              <a:t>‹#›</a:t>
            </a:fld>
            <a:endParaRPr lang="en-US" sz="1000" dirty="0"/>
          </a:p>
        </p:txBody>
      </p:sp>
      <p:sp>
        <p:nvSpPr>
          <p:cNvPr id="8" name="TextBox 7"/>
          <p:cNvSpPr txBox="1"/>
          <p:nvPr userDrawn="1"/>
        </p:nvSpPr>
        <p:spPr>
          <a:xfrm>
            <a:off x="0" y="6626888"/>
            <a:ext cx="1524000" cy="246221"/>
          </a:xfrm>
          <a:prstGeom prst="rect">
            <a:avLst/>
          </a:prstGeom>
          <a:noFill/>
        </p:spPr>
        <p:txBody>
          <a:bodyPr wrap="square" rtlCol="0">
            <a:spAutoFit/>
          </a:bodyPr>
          <a:lstStyle/>
          <a:p>
            <a:r>
              <a:rPr lang="en-US" sz="1000" dirty="0" smtClean="0"/>
              <a:t>18 May</a:t>
            </a:r>
            <a:r>
              <a:rPr lang="en-US" sz="1000" baseline="0" dirty="0" smtClean="0"/>
              <a:t> </a:t>
            </a:r>
            <a:r>
              <a:rPr lang="en-US" sz="1000" dirty="0" smtClean="0"/>
              <a:t>2016</a:t>
            </a:r>
            <a:endParaRPr lang="en-US" sz="1000" dirty="0"/>
          </a:p>
        </p:txBody>
      </p:sp>
      <p:pic>
        <p:nvPicPr>
          <p:cNvPr id="11" name="Picture 18" descr="smlliee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34400" y="31820"/>
            <a:ext cx="548640" cy="62345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userDrawn="1"/>
        </p:nvSpPr>
        <p:spPr>
          <a:xfrm>
            <a:off x="2514600" y="6623057"/>
            <a:ext cx="3886200" cy="246221"/>
          </a:xfrm>
          <a:prstGeom prst="rect">
            <a:avLst/>
          </a:prstGeom>
          <a:noFill/>
        </p:spPr>
        <p:txBody>
          <a:bodyPr wrap="square" rtlCol="0">
            <a:spAutoFit/>
          </a:bodyPr>
          <a:lstStyle/>
          <a:p>
            <a:pPr algn="ctr"/>
            <a:r>
              <a:rPr lang="en-US" sz="1000" dirty="0" smtClean="0"/>
              <a:t>new-mholness-YANG-8021Qcp-Update-0516-v01</a:t>
            </a:r>
            <a:endParaRPr lang="en-US" sz="10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92FF1ED-B707-4F54-9931-59011D994BFD}" type="datetimeFigureOut">
              <a:rPr lang="en-US" smtClean="0"/>
              <a:t>5/14/2016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60B2E6-71F1-44DA-BFF5-D22AEA15C71F}"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92FF1ED-B707-4F54-9931-59011D994BFD}" type="datetimeFigureOut">
              <a:rPr lang="en-US" smtClean="0"/>
              <a:t>5/14/2016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60B2E6-71F1-44DA-BFF5-D22AEA15C71F}"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92FF1ED-B707-4F54-9931-59011D994BFD}" type="datetimeFigureOut">
              <a:rPr lang="en-US" smtClean="0"/>
              <a:t>5/14/2016</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760B2E6-71F1-44DA-BFF5-D22AEA15C71F}"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1" name="Picture 2" descr="http://www.ieee802.org/smllieee.gif"/>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229600" y="613"/>
            <a:ext cx="914400" cy="29348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pages/802.1cp.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050771"/>
            <a:ext cx="6858000" cy="1378354"/>
          </a:xfrm>
        </p:spPr>
        <p:txBody>
          <a:bodyPr>
            <a:normAutofit fontScale="90000"/>
          </a:bodyPr>
          <a:lstStyle/>
          <a:p>
            <a:r>
              <a:rPr lang="en-US" dirty="0" smtClean="0"/>
              <a:t>IEEE </a:t>
            </a:r>
            <a:r>
              <a:rPr lang="en-US" dirty="0" smtClean="0"/>
              <a:t>802.1Qcp Update</a:t>
            </a:r>
            <a:br>
              <a:rPr lang="en-US" dirty="0" smtClean="0"/>
            </a:br>
            <a:r>
              <a:rPr lang="en-US" sz="2700" dirty="0" smtClean="0"/>
              <a:t>Bridges and Bridged Networks Amendment: YANG Data Model</a:t>
            </a:r>
            <a:endParaRPr lang="en-US" dirty="0"/>
          </a:p>
        </p:txBody>
      </p:sp>
      <p:sp>
        <p:nvSpPr>
          <p:cNvPr id="3" name="Subtitle 2"/>
          <p:cNvSpPr>
            <a:spLocks noGrp="1"/>
          </p:cNvSpPr>
          <p:nvPr>
            <p:ph type="subTitle" idx="1"/>
          </p:nvPr>
        </p:nvSpPr>
        <p:spPr/>
        <p:txBody>
          <a:bodyPr>
            <a:normAutofit fontScale="92500" lnSpcReduction="20000"/>
          </a:bodyPr>
          <a:lstStyle/>
          <a:p>
            <a:pPr>
              <a:spcBef>
                <a:spcPts val="0"/>
              </a:spcBef>
            </a:pPr>
            <a:r>
              <a:rPr lang="en-US" dirty="0" smtClean="0"/>
              <a:t>Marc Holness</a:t>
            </a:r>
          </a:p>
          <a:p>
            <a:pPr>
              <a:spcBef>
                <a:spcPts val="0"/>
              </a:spcBef>
            </a:pPr>
            <a:r>
              <a:rPr lang="en-US" dirty="0" smtClean="0"/>
              <a:t>Version 0.1</a:t>
            </a:r>
          </a:p>
          <a:p>
            <a:pPr>
              <a:spcBef>
                <a:spcPts val="0"/>
              </a:spcBef>
            </a:pPr>
            <a:r>
              <a:rPr lang="en-US" dirty="0" smtClean="0"/>
              <a:t>18 May 2016</a:t>
            </a:r>
            <a:endParaRPr lang="en-US" dirty="0"/>
          </a:p>
        </p:txBody>
      </p:sp>
    </p:spTree>
    <p:extLst>
      <p:ext uri="{BB962C8B-B14F-4D97-AF65-F5344CB8AC3E}">
        <p14:creationId xmlns:p14="http://schemas.microsoft.com/office/powerpoint/2010/main" val="3969500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990600"/>
            <a:ext cx="8229600" cy="5105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457200">
              <a:spcBef>
                <a:spcPts val="1200"/>
              </a:spcBef>
              <a:spcAft>
                <a:spcPts val="200"/>
              </a:spcAft>
              <a:buClr>
                <a:srgbClr val="0070C0"/>
              </a:buClr>
              <a:defRPr/>
            </a:pPr>
            <a:r>
              <a:rPr lang="en-US" sz="2400" dirty="0" smtClean="0">
                <a:solidFill>
                  <a:sysClr val="windowText" lastClr="000000"/>
                </a:solidFill>
                <a:latin typeface="Arial" panose="020B0604020202020204" pitchFamily="34" charset="0"/>
                <a:cs typeface="Arial" panose="020B0604020202020204" pitchFamily="34" charset="0"/>
              </a:rPr>
              <a:t>Draft </a:t>
            </a:r>
            <a:r>
              <a:rPr lang="en-US" sz="2400" dirty="0">
                <a:solidFill>
                  <a:sysClr val="windowText" lastClr="000000"/>
                </a:solidFill>
                <a:latin typeface="Arial" panose="020B0604020202020204" pitchFamily="34" charset="0"/>
                <a:cs typeface="Arial" panose="020B0604020202020204" pitchFamily="34" charset="0"/>
              </a:rPr>
              <a:t>0.3 uploaded to </a:t>
            </a:r>
            <a:r>
              <a:rPr lang="en-US" sz="2400" dirty="0">
                <a:solidFill>
                  <a:sysClr val="windowText" lastClr="000000"/>
                </a:solidFill>
                <a:latin typeface="Arial" panose="020B0604020202020204" pitchFamily="34" charset="0"/>
                <a:cs typeface="Arial" panose="020B0604020202020204" pitchFamily="34" charset="0"/>
                <a:hlinkClick r:id="rId3"/>
              </a:rPr>
              <a:t>802.1Qcp - Bridges and Bridged Networks Amendment: YANG Data </a:t>
            </a:r>
            <a:r>
              <a:rPr lang="en-US" sz="2400" dirty="0" smtClean="0">
                <a:solidFill>
                  <a:sysClr val="windowText" lastClr="000000"/>
                </a:solidFill>
                <a:latin typeface="Arial" panose="020B0604020202020204" pitchFamily="34" charset="0"/>
                <a:cs typeface="Arial" panose="020B0604020202020204" pitchFamily="34" charset="0"/>
                <a:hlinkClick r:id="rId3"/>
              </a:rPr>
              <a:t>Model </a:t>
            </a:r>
            <a:r>
              <a:rPr lang="en-US" sz="2400" dirty="0" smtClean="0">
                <a:solidFill>
                  <a:sysClr val="windowText" lastClr="000000"/>
                </a:solidFill>
                <a:latin typeface="Arial" panose="020B0604020202020204" pitchFamily="34" charset="0"/>
                <a:cs typeface="Arial" panose="020B0604020202020204" pitchFamily="34" charset="0"/>
              </a:rPr>
              <a:t>site</a:t>
            </a:r>
            <a:endParaRPr lang="en-US" sz="2400" dirty="0">
              <a:solidFill>
                <a:sysClr val="windowText" lastClr="000000"/>
              </a:solidFill>
              <a:latin typeface="Arial" panose="020B0604020202020204" pitchFamily="34" charset="0"/>
              <a:cs typeface="Arial" panose="020B0604020202020204" pitchFamily="34" charset="0"/>
            </a:endParaRPr>
          </a:p>
          <a:p>
            <a:pPr marL="514350" indent="-457200">
              <a:spcBef>
                <a:spcPts val="1200"/>
              </a:spcBef>
              <a:spcAft>
                <a:spcPts val="200"/>
              </a:spcAft>
              <a:buClr>
                <a:srgbClr val="0070C0"/>
              </a:buClr>
              <a:defRPr/>
            </a:pPr>
            <a:r>
              <a:rPr lang="en-US" sz="2400" dirty="0" smtClean="0">
                <a:solidFill>
                  <a:sysClr val="windowText" lastClr="000000"/>
                </a:solidFill>
                <a:latin typeface="Arial" panose="020B0604020202020204" pitchFamily="34" charset="0"/>
                <a:cs typeface="Arial" panose="020B0604020202020204" pitchFamily="34" charset="0"/>
              </a:rPr>
              <a:t>Resolution of </a:t>
            </a:r>
            <a:r>
              <a:rPr lang="en-US" sz="2400" dirty="0" smtClean="0">
                <a:solidFill>
                  <a:sysClr val="windowText" lastClr="000000"/>
                </a:solidFill>
                <a:latin typeface="Arial" panose="020B0604020202020204" pitchFamily="34" charset="0"/>
                <a:cs typeface="Arial" panose="020B0604020202020204" pitchFamily="34" charset="0"/>
              </a:rPr>
              <a:t>outstanding </a:t>
            </a:r>
            <a:r>
              <a:rPr lang="en-US" sz="2400" dirty="0" smtClean="0">
                <a:solidFill>
                  <a:sysClr val="windowText" lastClr="000000"/>
                </a:solidFill>
                <a:latin typeface="Arial" panose="020B0604020202020204" pitchFamily="34" charset="0"/>
                <a:cs typeface="Arial" panose="020B0604020202020204" pitchFamily="34" charset="0"/>
              </a:rPr>
              <a:t>comments, received during Jan 2016 IEEE Interim meeting comment resolution </a:t>
            </a:r>
            <a:r>
              <a:rPr lang="en-US" sz="2400" dirty="0" smtClean="0">
                <a:solidFill>
                  <a:sysClr val="windowText" lastClr="000000"/>
                </a:solidFill>
                <a:latin typeface="Arial" panose="020B0604020202020204" pitchFamily="34" charset="0"/>
                <a:cs typeface="Arial" panose="020B0604020202020204" pitchFamily="34" charset="0"/>
              </a:rPr>
              <a:t>session, still required</a:t>
            </a:r>
            <a:endParaRPr lang="en-US" sz="2400" dirty="0" smtClean="0">
              <a:solidFill>
                <a:sysClr val="windowText" lastClr="000000"/>
              </a:solidFill>
              <a:latin typeface="Arial" panose="020B0604020202020204" pitchFamily="34" charset="0"/>
              <a:cs typeface="Arial" panose="020B0604020202020204" pitchFamily="34" charset="0"/>
            </a:endParaRPr>
          </a:p>
        </p:txBody>
      </p:sp>
      <p:sp>
        <p:nvSpPr>
          <p:cNvPr id="5" name="TextBox 4"/>
          <p:cNvSpPr txBox="1"/>
          <p:nvPr/>
        </p:nvSpPr>
        <p:spPr>
          <a:xfrm>
            <a:off x="152400" y="158821"/>
            <a:ext cx="7772400" cy="523220"/>
          </a:xfrm>
          <a:prstGeom prst="rect">
            <a:avLst/>
          </a:prstGeom>
          <a:noFill/>
        </p:spPr>
        <p:txBody>
          <a:bodyPr wrap="square" rtlCol="0">
            <a:spAutoFit/>
          </a:bodyPr>
          <a:lstStyle/>
          <a:p>
            <a:r>
              <a:rPr lang="en-US" sz="2800" dirty="0" smtClean="0">
                <a:solidFill>
                  <a:srgbClr val="0000CC"/>
                </a:solidFill>
                <a:latin typeface="Arial" panose="020B0604020202020204" pitchFamily="34" charset="0"/>
                <a:cs typeface="Arial" panose="020B0604020202020204" pitchFamily="34" charset="0"/>
              </a:rPr>
              <a:t>IEEE 802.1Qcp </a:t>
            </a:r>
            <a:endParaRPr lang="en-US" sz="2800" dirty="0">
              <a:solidFill>
                <a:srgbClr val="0000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8452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990600"/>
            <a:ext cx="8229600" cy="5105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457200">
              <a:spcBef>
                <a:spcPts val="1200"/>
              </a:spcBef>
              <a:spcAft>
                <a:spcPts val="200"/>
              </a:spcAft>
              <a:buClr>
                <a:srgbClr val="0070C0"/>
              </a:buClr>
              <a:buFont typeface="+mj-lt"/>
              <a:buAutoNum type="arabicPeriod"/>
              <a:defRPr/>
            </a:pPr>
            <a:r>
              <a:rPr lang="en-US" sz="2400" dirty="0" smtClean="0">
                <a:solidFill>
                  <a:sysClr val="windowText" lastClr="000000"/>
                </a:solidFill>
                <a:latin typeface="Arial" panose="020B0604020202020204" pitchFamily="34" charset="0"/>
                <a:cs typeface="Arial" panose="020B0604020202020204" pitchFamily="34" charset="0"/>
              </a:rPr>
              <a:t>Received comment</a:t>
            </a:r>
          </a:p>
          <a:p>
            <a:pPr marL="857250" lvl="2" indent="0">
              <a:spcBef>
                <a:spcPts val="1200"/>
              </a:spcBef>
              <a:spcAft>
                <a:spcPts val="200"/>
              </a:spcAft>
              <a:buNone/>
              <a:defRPr/>
            </a:pPr>
            <a:r>
              <a:rPr lang="en-US" sz="1600" i="1" dirty="0">
                <a:solidFill>
                  <a:srgbClr val="C00000"/>
                </a:solidFill>
                <a:latin typeface="Arial" panose="020B0604020202020204" pitchFamily="34" charset="0"/>
                <a:cs typeface="Arial" panose="020B0604020202020204" pitchFamily="34" charset="0"/>
              </a:rPr>
              <a:t>RFC 6020 which is YANG 1.0 is referred. The IETF is close to approve YANG </a:t>
            </a:r>
            <a:r>
              <a:rPr lang="en-US" sz="1600" i="1" dirty="0" smtClean="0">
                <a:solidFill>
                  <a:srgbClr val="C00000"/>
                </a:solidFill>
                <a:latin typeface="Arial" panose="020B0604020202020204" pitchFamily="34" charset="0"/>
                <a:cs typeface="Arial" panose="020B0604020202020204" pitchFamily="34" charset="0"/>
              </a:rPr>
              <a:t>1.1 (</a:t>
            </a:r>
            <a:r>
              <a:rPr lang="en-US" sz="1600" i="1" dirty="0">
                <a:solidFill>
                  <a:srgbClr val="C00000"/>
                </a:solidFill>
                <a:latin typeface="Arial" panose="020B0604020202020204" pitchFamily="34" charset="0"/>
                <a:cs typeface="Arial" panose="020B0604020202020204" pitchFamily="34" charset="0"/>
              </a:rPr>
              <a:t>rfc6020bis) and announced that further YANG modules in the IETF will use 1.1. </a:t>
            </a:r>
            <a:r>
              <a:rPr lang="en-US" sz="1600" i="1" dirty="0" smtClean="0">
                <a:solidFill>
                  <a:srgbClr val="C00000"/>
                </a:solidFill>
                <a:latin typeface="Arial" panose="020B0604020202020204" pitchFamily="34" charset="0"/>
                <a:cs typeface="Arial" panose="020B0604020202020204" pitchFamily="34" charset="0"/>
              </a:rPr>
              <a:t>Taking into </a:t>
            </a:r>
            <a:r>
              <a:rPr lang="en-US" sz="1600" i="1" dirty="0">
                <a:solidFill>
                  <a:srgbClr val="C00000"/>
                </a:solidFill>
                <a:latin typeface="Arial" panose="020B0604020202020204" pitchFamily="34" charset="0"/>
                <a:cs typeface="Arial" panose="020B0604020202020204" pitchFamily="34" charset="0"/>
              </a:rPr>
              <a:t>account the timeline of this project and the fact that this is the first YANG project </a:t>
            </a:r>
            <a:r>
              <a:rPr lang="en-US" sz="1600" i="1" dirty="0" smtClean="0">
                <a:solidFill>
                  <a:srgbClr val="C00000"/>
                </a:solidFill>
                <a:latin typeface="Arial" panose="020B0604020202020204" pitchFamily="34" charset="0"/>
                <a:cs typeface="Arial" panose="020B0604020202020204" pitchFamily="34" charset="0"/>
              </a:rPr>
              <a:t>in IEEE </a:t>
            </a:r>
            <a:r>
              <a:rPr lang="en-US" sz="1600" i="1" dirty="0">
                <a:solidFill>
                  <a:srgbClr val="C00000"/>
                </a:solidFill>
                <a:latin typeface="Arial" panose="020B0604020202020204" pitchFamily="34" charset="0"/>
                <a:cs typeface="Arial" panose="020B0604020202020204" pitchFamily="34" charset="0"/>
              </a:rPr>
              <a:t>802.1, I suggest that development of the YANG modules starting with this project </a:t>
            </a:r>
            <a:r>
              <a:rPr lang="en-US" sz="1600" i="1" dirty="0" smtClean="0">
                <a:solidFill>
                  <a:srgbClr val="C00000"/>
                </a:solidFill>
                <a:latin typeface="Arial" panose="020B0604020202020204" pitchFamily="34" charset="0"/>
                <a:cs typeface="Arial" panose="020B0604020202020204" pitchFamily="34" charset="0"/>
              </a:rPr>
              <a:t>is done </a:t>
            </a:r>
            <a:r>
              <a:rPr lang="en-US" sz="1600" i="1" dirty="0">
                <a:solidFill>
                  <a:srgbClr val="C00000"/>
                </a:solidFill>
                <a:latin typeface="Arial" panose="020B0604020202020204" pitchFamily="34" charset="0"/>
                <a:cs typeface="Arial" panose="020B0604020202020204" pitchFamily="34" charset="0"/>
              </a:rPr>
              <a:t>in YANG 1.1</a:t>
            </a:r>
            <a:endParaRPr lang="en-US" sz="2400" i="1" dirty="0" smtClean="0">
              <a:solidFill>
                <a:srgbClr val="C00000"/>
              </a:solidFill>
              <a:latin typeface="Arial" panose="020B0604020202020204" pitchFamily="34" charset="0"/>
              <a:cs typeface="Arial" panose="020B0604020202020204" pitchFamily="34" charset="0"/>
            </a:endParaRPr>
          </a:p>
          <a:p>
            <a:pPr lvl="1">
              <a:spcBef>
                <a:spcPts val="120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How will introducing this dependency affect the schedule and progression of 802.1Qcp (and 802.1Xck)?</a:t>
            </a:r>
          </a:p>
          <a:p>
            <a:pPr lvl="1">
              <a:spcBef>
                <a:spcPts val="120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I’m hesitant to introduce this dependency at this time.</a:t>
            </a:r>
          </a:p>
          <a:p>
            <a:pPr lvl="1">
              <a:spcBef>
                <a:spcPts val="120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Can we not stick with YANG 1.0, and when YANG 1.1 (i.e., draft-ietf-netmod-rfc6020bis-12) becomes an RFC, we can revisit?</a:t>
            </a:r>
          </a:p>
        </p:txBody>
      </p:sp>
      <p:sp>
        <p:nvSpPr>
          <p:cNvPr id="5" name="TextBox 4"/>
          <p:cNvSpPr txBox="1"/>
          <p:nvPr/>
        </p:nvSpPr>
        <p:spPr>
          <a:xfrm>
            <a:off x="152400" y="158821"/>
            <a:ext cx="7772400" cy="523220"/>
          </a:xfrm>
          <a:prstGeom prst="rect">
            <a:avLst/>
          </a:prstGeom>
          <a:noFill/>
        </p:spPr>
        <p:txBody>
          <a:bodyPr wrap="square" rtlCol="0">
            <a:spAutoFit/>
          </a:bodyPr>
          <a:lstStyle/>
          <a:p>
            <a:r>
              <a:rPr lang="en-US" sz="2800" dirty="0" smtClean="0">
                <a:solidFill>
                  <a:srgbClr val="0000CC"/>
                </a:solidFill>
                <a:latin typeface="Arial" panose="020B0604020202020204" pitchFamily="34" charset="0"/>
                <a:cs typeface="Arial" panose="020B0604020202020204" pitchFamily="34" charset="0"/>
              </a:rPr>
              <a:t>IEEE 802.1Qcp </a:t>
            </a:r>
            <a:endParaRPr lang="en-US" sz="2800" dirty="0">
              <a:solidFill>
                <a:srgbClr val="0000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8502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990600"/>
            <a:ext cx="8229600" cy="5410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lvl="0" indent="-457200">
              <a:spcBef>
                <a:spcPts val="1200"/>
              </a:spcBef>
              <a:spcAft>
                <a:spcPts val="200"/>
              </a:spcAft>
              <a:buClr>
                <a:srgbClr val="0070C0"/>
              </a:buClr>
              <a:buFont typeface="+mj-lt"/>
              <a:buAutoNum type="arabicPeriod" startAt="2"/>
              <a:defRPr/>
            </a:pPr>
            <a:r>
              <a:rPr lang="en-US" sz="2400" dirty="0" smtClean="0">
                <a:solidFill>
                  <a:sysClr val="windowText" lastClr="000000"/>
                </a:solidFill>
                <a:latin typeface="Arial" panose="020B0604020202020204" pitchFamily="34" charset="0"/>
                <a:cs typeface="Arial" panose="020B0604020202020204" pitchFamily="34" charset="0"/>
              </a:rPr>
              <a:t>The 802.1Qcp YANG models define a Bridge Port which is an augmentation of the IETF Interfaces model</a:t>
            </a:r>
          </a:p>
          <a:p>
            <a:pPr lvl="1">
              <a:spcBef>
                <a:spcPts val="120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Received </a:t>
            </a:r>
            <a:r>
              <a:rPr lang="en-US" sz="2000" dirty="0">
                <a:solidFill>
                  <a:sysClr val="windowText" lastClr="000000"/>
                </a:solidFill>
                <a:latin typeface="Arial" panose="020B0604020202020204" pitchFamily="34" charset="0"/>
                <a:cs typeface="Arial" panose="020B0604020202020204" pitchFamily="34" charset="0"/>
              </a:rPr>
              <a:t>comment that “… </a:t>
            </a:r>
            <a:r>
              <a:rPr lang="en-US" sz="1600" i="1" dirty="0">
                <a:solidFill>
                  <a:srgbClr val="C00000"/>
                </a:solidFill>
                <a:latin typeface="Arial" panose="020B0604020202020204" pitchFamily="34" charset="0"/>
                <a:cs typeface="Arial" panose="020B0604020202020204" pitchFamily="34" charset="0"/>
              </a:rPr>
              <a:t>With the SNMP MIB, there was a level of indirection -- 17.3.2.2 explains why. I </a:t>
            </a:r>
            <a:r>
              <a:rPr lang="en-US" sz="1600" i="1" dirty="0" smtClean="0">
                <a:solidFill>
                  <a:srgbClr val="C00000"/>
                </a:solidFill>
                <a:latin typeface="Arial" panose="020B0604020202020204" pitchFamily="34" charset="0"/>
                <a:cs typeface="Arial" panose="020B0604020202020204" pitchFamily="34" charset="0"/>
              </a:rPr>
              <a:t>do not </a:t>
            </a:r>
            <a:r>
              <a:rPr lang="en-US" sz="1600" i="1" dirty="0">
                <a:solidFill>
                  <a:srgbClr val="C00000"/>
                </a:solidFill>
                <a:latin typeface="Arial" panose="020B0604020202020204" pitchFamily="34" charset="0"/>
                <a:cs typeface="Arial" panose="020B0604020202020204" pitchFamily="34" charset="0"/>
              </a:rPr>
              <a:t>understand why this is no longer needed. There is not always a one-to-one </a:t>
            </a:r>
            <a:r>
              <a:rPr lang="en-US" sz="1600" i="1" dirty="0" smtClean="0">
                <a:solidFill>
                  <a:srgbClr val="C00000"/>
                </a:solidFill>
                <a:latin typeface="Arial" panose="020B0604020202020204" pitchFamily="34" charset="0"/>
                <a:cs typeface="Arial" panose="020B0604020202020204" pitchFamily="34" charset="0"/>
              </a:rPr>
              <a:t>mapping between </a:t>
            </a:r>
            <a:r>
              <a:rPr lang="en-US" sz="1600" i="1" dirty="0">
                <a:solidFill>
                  <a:srgbClr val="C00000"/>
                </a:solidFill>
                <a:latin typeface="Arial" panose="020B0604020202020204" pitchFamily="34" charset="0"/>
                <a:cs typeface="Arial" panose="020B0604020202020204" pitchFamily="34" charset="0"/>
              </a:rPr>
              <a:t>the Ethernet interface and the bridge </a:t>
            </a:r>
            <a:r>
              <a:rPr lang="en-US" sz="1600" i="1" dirty="0" smtClean="0">
                <a:solidFill>
                  <a:srgbClr val="C00000"/>
                </a:solidFill>
                <a:latin typeface="Arial" panose="020B0604020202020204" pitchFamily="34" charset="0"/>
                <a:cs typeface="Arial" panose="020B0604020202020204" pitchFamily="34" charset="0"/>
              </a:rPr>
              <a:t>port </a:t>
            </a:r>
            <a:r>
              <a:rPr lang="en-US" sz="2000" dirty="0" smtClean="0">
                <a:solidFill>
                  <a:sysClr val="windowText" lastClr="000000"/>
                </a:solidFill>
                <a:latin typeface="Arial" panose="020B0604020202020204" pitchFamily="34" charset="0"/>
                <a:cs typeface="Arial" panose="020B0604020202020204" pitchFamily="34" charset="0"/>
              </a:rPr>
              <a:t>…”</a:t>
            </a:r>
          </a:p>
          <a:p>
            <a:pPr lvl="1">
              <a:spcBef>
                <a:spcPts val="120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As stated in 802.1Q-2014, 17.3.2.2</a:t>
            </a:r>
          </a:p>
          <a:p>
            <a:pPr marL="857250" lvl="2" indent="0">
              <a:spcBef>
                <a:spcPts val="0"/>
              </a:spcBef>
              <a:spcAft>
                <a:spcPts val="200"/>
              </a:spcAft>
              <a:buClr>
                <a:srgbClr val="0070C0"/>
              </a:buClr>
              <a:buNone/>
              <a:defRPr/>
            </a:pPr>
            <a:r>
              <a:rPr lang="en-US" sz="1600" i="1" dirty="0">
                <a:solidFill>
                  <a:srgbClr val="C00000"/>
                </a:solidFill>
                <a:latin typeface="Arial" panose="020B0604020202020204" pitchFamily="34" charset="0"/>
                <a:cs typeface="Arial" panose="020B0604020202020204" pitchFamily="34" charset="0"/>
              </a:rPr>
              <a:t>“… there are situations in which multiple Bridge Ports are associated </a:t>
            </a:r>
            <a:r>
              <a:rPr lang="en-US" sz="1600" i="1" dirty="0" smtClean="0">
                <a:solidFill>
                  <a:srgbClr val="C00000"/>
                </a:solidFill>
                <a:latin typeface="Arial" panose="020B0604020202020204" pitchFamily="34" charset="0"/>
                <a:cs typeface="Arial" panose="020B0604020202020204" pitchFamily="34" charset="0"/>
              </a:rPr>
              <a:t>with the </a:t>
            </a:r>
            <a:r>
              <a:rPr lang="en-US" sz="1600" i="1" dirty="0">
                <a:solidFill>
                  <a:srgbClr val="C00000"/>
                </a:solidFill>
                <a:latin typeface="Arial" panose="020B0604020202020204" pitchFamily="34" charset="0"/>
                <a:cs typeface="Arial" panose="020B0604020202020204" pitchFamily="34" charset="0"/>
              </a:rPr>
              <a:t>same interface. That is, for a given IF-MIB, interface refers to one of the interface points in the </a:t>
            </a:r>
            <a:r>
              <a:rPr lang="en-US" sz="1600" i="1" dirty="0" smtClean="0">
                <a:solidFill>
                  <a:srgbClr val="C00000"/>
                </a:solidFill>
                <a:latin typeface="Arial" panose="020B0604020202020204" pitchFamily="34" charset="0"/>
                <a:cs typeface="Arial" panose="020B0604020202020204" pitchFamily="34" charset="0"/>
              </a:rPr>
              <a:t>bridging architecture </a:t>
            </a:r>
            <a:r>
              <a:rPr lang="en-US" sz="1600" i="1" dirty="0">
                <a:solidFill>
                  <a:srgbClr val="C00000"/>
                </a:solidFill>
                <a:latin typeface="Arial" panose="020B0604020202020204" pitchFamily="34" charset="0"/>
                <a:cs typeface="Arial" panose="020B0604020202020204" pitchFamily="34" charset="0"/>
              </a:rPr>
              <a:t>(in Figure 8-1), and that zero or more multiple interface table entries can thus be instantiated </a:t>
            </a:r>
            <a:r>
              <a:rPr lang="en-US" sz="1600" i="1" dirty="0" smtClean="0">
                <a:solidFill>
                  <a:srgbClr val="C00000"/>
                </a:solidFill>
                <a:latin typeface="Arial" panose="020B0604020202020204" pitchFamily="34" charset="0"/>
                <a:cs typeface="Arial" panose="020B0604020202020204" pitchFamily="34" charset="0"/>
              </a:rPr>
              <a:t>for a </a:t>
            </a:r>
            <a:r>
              <a:rPr lang="en-US" sz="1600" i="1" dirty="0">
                <a:solidFill>
                  <a:srgbClr val="C00000"/>
                </a:solidFill>
                <a:latin typeface="Arial" panose="020B0604020202020204" pitchFamily="34" charset="0"/>
                <a:cs typeface="Arial" panose="020B0604020202020204" pitchFamily="34" charset="0"/>
              </a:rPr>
              <a:t>given Bridge Port. An example of such a situation would be several Bridge Ports each corresponding </a:t>
            </a:r>
            <a:r>
              <a:rPr lang="en-US" sz="1600" i="1" dirty="0" smtClean="0">
                <a:solidFill>
                  <a:srgbClr val="C00000"/>
                </a:solidFill>
                <a:latin typeface="Arial" panose="020B0604020202020204" pitchFamily="34" charset="0"/>
                <a:cs typeface="Arial" panose="020B0604020202020204" pitchFamily="34" charset="0"/>
              </a:rPr>
              <a:t>one-to-one </a:t>
            </a:r>
            <a:r>
              <a:rPr lang="en-US" sz="1600" i="1" dirty="0">
                <a:solidFill>
                  <a:srgbClr val="C00000"/>
                </a:solidFill>
                <a:latin typeface="Arial" panose="020B0604020202020204" pitchFamily="34" charset="0"/>
                <a:cs typeface="Arial" panose="020B0604020202020204" pitchFamily="34" charset="0"/>
              </a:rPr>
              <a:t>with several Ethernet private lines (or SDH virtual circuits) but all on the same </a:t>
            </a:r>
            <a:r>
              <a:rPr lang="en-US" sz="1600" i="1" dirty="0" smtClean="0">
                <a:solidFill>
                  <a:srgbClr val="C00000"/>
                </a:solidFill>
                <a:latin typeface="Arial" panose="020B0604020202020204" pitchFamily="34" charset="0"/>
                <a:cs typeface="Arial" panose="020B0604020202020204" pitchFamily="34" charset="0"/>
              </a:rPr>
              <a:t>interface. Alternatively</a:t>
            </a:r>
            <a:r>
              <a:rPr lang="en-US" sz="1600" i="1" dirty="0">
                <a:solidFill>
                  <a:srgbClr val="C00000"/>
                </a:solidFill>
                <a:latin typeface="Arial" panose="020B0604020202020204" pitchFamily="34" charset="0"/>
                <a:cs typeface="Arial" panose="020B0604020202020204" pitchFamily="34" charset="0"/>
              </a:rPr>
              <a:t>, there is the Link Aggregation (IEEE </a:t>
            </a:r>
            <a:r>
              <a:rPr lang="en-US" sz="1600" i="1" dirty="0" err="1">
                <a:solidFill>
                  <a:srgbClr val="C00000"/>
                </a:solidFill>
                <a:latin typeface="Arial" panose="020B0604020202020204" pitchFamily="34" charset="0"/>
                <a:cs typeface="Arial" panose="020B0604020202020204" pitchFamily="34" charset="0"/>
              </a:rPr>
              <a:t>Std</a:t>
            </a:r>
            <a:r>
              <a:rPr lang="en-US" sz="1600" i="1" dirty="0">
                <a:solidFill>
                  <a:srgbClr val="C00000"/>
                </a:solidFill>
                <a:latin typeface="Arial" panose="020B0604020202020204" pitchFamily="34" charset="0"/>
                <a:cs typeface="Arial" panose="020B0604020202020204" pitchFamily="34" charset="0"/>
              </a:rPr>
              <a:t> 802.1AX) case where there are many physical </a:t>
            </a:r>
            <a:r>
              <a:rPr lang="en-US" sz="1600" i="1" dirty="0" smtClean="0">
                <a:solidFill>
                  <a:srgbClr val="C00000"/>
                </a:solidFill>
                <a:latin typeface="Arial" panose="020B0604020202020204" pitchFamily="34" charset="0"/>
                <a:cs typeface="Arial" panose="020B0604020202020204" pitchFamily="34" charset="0"/>
              </a:rPr>
              <a:t>Ports for </a:t>
            </a:r>
            <a:r>
              <a:rPr lang="en-US" sz="1600" i="1" dirty="0">
                <a:solidFill>
                  <a:srgbClr val="C00000"/>
                </a:solidFill>
                <a:latin typeface="Arial" panose="020B0604020202020204" pitchFamily="34" charset="0"/>
                <a:cs typeface="Arial" panose="020B0604020202020204" pitchFamily="34" charset="0"/>
              </a:rPr>
              <a:t>one Bridge </a:t>
            </a:r>
            <a:r>
              <a:rPr lang="en-US" sz="1600" i="1" dirty="0" smtClean="0">
                <a:solidFill>
                  <a:srgbClr val="C00000"/>
                </a:solidFill>
                <a:latin typeface="Arial" panose="020B0604020202020204" pitchFamily="34" charset="0"/>
                <a:cs typeface="Arial" panose="020B0604020202020204" pitchFamily="34" charset="0"/>
              </a:rPr>
              <a:t>Port …”</a:t>
            </a:r>
          </a:p>
        </p:txBody>
      </p:sp>
      <p:sp>
        <p:nvSpPr>
          <p:cNvPr id="5" name="TextBox 4"/>
          <p:cNvSpPr txBox="1"/>
          <p:nvPr/>
        </p:nvSpPr>
        <p:spPr>
          <a:xfrm>
            <a:off x="152400" y="145520"/>
            <a:ext cx="7772400" cy="523220"/>
          </a:xfrm>
          <a:prstGeom prst="rect">
            <a:avLst/>
          </a:prstGeom>
          <a:noFill/>
        </p:spPr>
        <p:txBody>
          <a:bodyPr wrap="square" rtlCol="0">
            <a:spAutoFit/>
          </a:bodyPr>
          <a:lstStyle/>
          <a:p>
            <a:r>
              <a:rPr lang="en-US" sz="2800" dirty="0">
                <a:solidFill>
                  <a:srgbClr val="0000CC"/>
                </a:solidFill>
                <a:latin typeface="Arial" panose="020B0604020202020204" pitchFamily="34" charset="0"/>
                <a:cs typeface="Arial" panose="020B0604020202020204" pitchFamily="34" charset="0"/>
              </a:rPr>
              <a:t>IEEE 802.1 Active YANG Projects</a:t>
            </a:r>
          </a:p>
        </p:txBody>
      </p:sp>
    </p:spTree>
    <p:extLst>
      <p:ext uri="{BB962C8B-B14F-4D97-AF65-F5344CB8AC3E}">
        <p14:creationId xmlns:p14="http://schemas.microsoft.com/office/powerpoint/2010/main" val="220440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990600"/>
            <a:ext cx="8229600" cy="5410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lvl="0" indent="-457200">
              <a:spcBef>
                <a:spcPts val="1200"/>
              </a:spcBef>
              <a:spcAft>
                <a:spcPts val="200"/>
              </a:spcAft>
              <a:buClr>
                <a:srgbClr val="0070C0"/>
              </a:buClr>
              <a:buFont typeface="+mj-lt"/>
              <a:buAutoNum type="arabicPeriod" startAt="3"/>
              <a:defRPr/>
            </a:pPr>
            <a:r>
              <a:rPr lang="en-US" sz="2400" dirty="0" smtClean="0">
                <a:solidFill>
                  <a:sysClr val="windowText" lastClr="000000"/>
                </a:solidFill>
                <a:latin typeface="Arial" panose="020B0604020202020204" pitchFamily="34" charset="0"/>
                <a:cs typeface="Arial" panose="020B0604020202020204" pitchFamily="34" charset="0"/>
              </a:rPr>
              <a:t>The 802.1Qcp YANG models define a Bridge Port which is an augmentation of the IETF Interfaces model</a:t>
            </a:r>
          </a:p>
          <a:p>
            <a:pPr lvl="1">
              <a:spcBef>
                <a:spcPts val="120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I believe that since multiple (and distinct) Bridge Ports can augment the same Interface in the YANG model, there is no need to model things where the Bridge Port points to an Interface</a:t>
            </a:r>
          </a:p>
          <a:p>
            <a:pPr lvl="1">
              <a:spcBef>
                <a:spcPts val="120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Are there any concerns with this position?</a:t>
            </a:r>
          </a:p>
        </p:txBody>
      </p:sp>
      <p:sp>
        <p:nvSpPr>
          <p:cNvPr id="5" name="TextBox 4"/>
          <p:cNvSpPr txBox="1"/>
          <p:nvPr/>
        </p:nvSpPr>
        <p:spPr>
          <a:xfrm>
            <a:off x="152400" y="145520"/>
            <a:ext cx="7772400" cy="523220"/>
          </a:xfrm>
          <a:prstGeom prst="rect">
            <a:avLst/>
          </a:prstGeom>
          <a:noFill/>
        </p:spPr>
        <p:txBody>
          <a:bodyPr wrap="square" rtlCol="0">
            <a:spAutoFit/>
          </a:bodyPr>
          <a:lstStyle/>
          <a:p>
            <a:r>
              <a:rPr lang="en-US" sz="2800" dirty="0">
                <a:solidFill>
                  <a:srgbClr val="0000CC"/>
                </a:solidFill>
                <a:latin typeface="Arial" panose="020B0604020202020204" pitchFamily="34" charset="0"/>
                <a:cs typeface="Arial" panose="020B0604020202020204" pitchFamily="34" charset="0"/>
              </a:rPr>
              <a:t>IEEE 802.1 Active YANG Projects</a:t>
            </a:r>
          </a:p>
        </p:txBody>
      </p:sp>
    </p:spTree>
    <p:extLst>
      <p:ext uri="{BB962C8B-B14F-4D97-AF65-F5344CB8AC3E}">
        <p14:creationId xmlns:p14="http://schemas.microsoft.com/office/powerpoint/2010/main" val="3738250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990600"/>
            <a:ext cx="8229600" cy="5410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lvl="0" indent="-457200">
              <a:spcBef>
                <a:spcPts val="1200"/>
              </a:spcBef>
              <a:spcAft>
                <a:spcPts val="200"/>
              </a:spcAft>
              <a:buClr>
                <a:srgbClr val="0070C0"/>
              </a:buClr>
              <a:buFont typeface="+mj-lt"/>
              <a:buAutoNum type="arabicPeriod" startAt="4"/>
              <a:defRPr/>
            </a:pPr>
            <a:r>
              <a:rPr lang="en-US" sz="2400" dirty="0" smtClean="0">
                <a:solidFill>
                  <a:sysClr val="windowText" lastClr="000000"/>
                </a:solidFill>
                <a:latin typeface="Arial" panose="020B0604020202020204" pitchFamily="34" charset="0"/>
                <a:cs typeface="Arial" panose="020B0604020202020204" pitchFamily="34" charset="0"/>
              </a:rPr>
              <a:t>The 802.1Qcp YANG models hierarchy is illustrated below:</a:t>
            </a:r>
          </a:p>
          <a:p>
            <a:pPr marL="514350" lvl="0" indent="-457200">
              <a:spcBef>
                <a:spcPts val="1200"/>
              </a:spcBef>
              <a:spcAft>
                <a:spcPts val="200"/>
              </a:spcAft>
              <a:buClr>
                <a:srgbClr val="0070C0"/>
              </a:buClr>
              <a:buFont typeface="+mj-lt"/>
              <a:buAutoNum type="arabicPeriod" startAt="4"/>
              <a:defRPr/>
            </a:pPr>
            <a:endParaRPr lang="en-US" sz="2000" dirty="0" smtClean="0">
              <a:solidFill>
                <a:sysClr val="windowText" lastClr="000000"/>
              </a:solidFill>
              <a:latin typeface="Arial" panose="020B0604020202020204" pitchFamily="34" charset="0"/>
              <a:cs typeface="Arial" panose="020B0604020202020204" pitchFamily="34" charset="0"/>
            </a:endParaRPr>
          </a:p>
          <a:p>
            <a:pPr marL="514350" lvl="0" indent="-457200">
              <a:spcBef>
                <a:spcPts val="1200"/>
              </a:spcBef>
              <a:spcAft>
                <a:spcPts val="200"/>
              </a:spcAft>
              <a:buClr>
                <a:srgbClr val="0070C0"/>
              </a:buClr>
              <a:buFont typeface="+mj-lt"/>
              <a:buAutoNum type="arabicPeriod" startAt="4"/>
              <a:defRPr/>
            </a:pPr>
            <a:endParaRPr lang="en-US" sz="2000" dirty="0">
              <a:solidFill>
                <a:sysClr val="windowText" lastClr="000000"/>
              </a:solidFill>
              <a:latin typeface="Arial" panose="020B0604020202020204" pitchFamily="34" charset="0"/>
              <a:cs typeface="Arial" panose="020B0604020202020204" pitchFamily="34" charset="0"/>
            </a:endParaRPr>
          </a:p>
          <a:p>
            <a:pPr marL="514350" lvl="0" indent="-457200">
              <a:spcBef>
                <a:spcPts val="1200"/>
              </a:spcBef>
              <a:spcAft>
                <a:spcPts val="200"/>
              </a:spcAft>
              <a:buClr>
                <a:srgbClr val="0070C0"/>
              </a:buClr>
              <a:buFont typeface="+mj-lt"/>
              <a:buAutoNum type="arabicPeriod" startAt="4"/>
              <a:defRPr/>
            </a:pPr>
            <a:endParaRPr lang="en-US" sz="2000" dirty="0" smtClean="0">
              <a:solidFill>
                <a:sysClr val="windowText" lastClr="000000"/>
              </a:solidFill>
              <a:latin typeface="Arial" panose="020B0604020202020204" pitchFamily="34" charset="0"/>
              <a:cs typeface="Arial" panose="020B0604020202020204" pitchFamily="34" charset="0"/>
            </a:endParaRPr>
          </a:p>
          <a:p>
            <a:pPr marL="514350" lvl="0" indent="-457200">
              <a:spcBef>
                <a:spcPts val="1200"/>
              </a:spcBef>
              <a:spcAft>
                <a:spcPts val="200"/>
              </a:spcAft>
              <a:buClr>
                <a:srgbClr val="0070C0"/>
              </a:buClr>
              <a:buFont typeface="+mj-lt"/>
              <a:buAutoNum type="arabicPeriod" startAt="4"/>
              <a:defRPr/>
            </a:pPr>
            <a:endParaRPr lang="en-US" sz="2000" dirty="0">
              <a:solidFill>
                <a:sysClr val="windowText" lastClr="000000"/>
              </a:solidFill>
              <a:latin typeface="Arial" panose="020B0604020202020204" pitchFamily="34" charset="0"/>
              <a:cs typeface="Arial" panose="020B0604020202020204" pitchFamily="34" charset="0"/>
            </a:endParaRPr>
          </a:p>
          <a:p>
            <a:pPr marL="514350" lvl="0" indent="-457200">
              <a:spcBef>
                <a:spcPts val="1200"/>
              </a:spcBef>
              <a:spcAft>
                <a:spcPts val="200"/>
              </a:spcAft>
              <a:buClr>
                <a:srgbClr val="0070C0"/>
              </a:buClr>
              <a:buFont typeface="+mj-lt"/>
              <a:buAutoNum type="arabicPeriod" startAt="4"/>
              <a:defRPr/>
            </a:pPr>
            <a:endParaRPr lang="en-US" sz="2000" dirty="0" smtClean="0">
              <a:solidFill>
                <a:sysClr val="windowText" lastClr="000000"/>
              </a:solidFill>
              <a:latin typeface="Arial" panose="020B0604020202020204" pitchFamily="34" charset="0"/>
              <a:cs typeface="Arial" panose="020B0604020202020204" pitchFamily="34" charset="0"/>
            </a:endParaRPr>
          </a:p>
          <a:p>
            <a:pPr marL="514350" lvl="0" indent="-457200">
              <a:spcBef>
                <a:spcPts val="1200"/>
              </a:spcBef>
              <a:spcAft>
                <a:spcPts val="200"/>
              </a:spcAft>
              <a:buClr>
                <a:srgbClr val="0070C0"/>
              </a:buClr>
              <a:buFont typeface="+mj-lt"/>
              <a:buAutoNum type="arabicPeriod" startAt="4"/>
              <a:defRPr/>
            </a:pPr>
            <a:endParaRPr lang="en-US" sz="2000" dirty="0">
              <a:solidFill>
                <a:sysClr val="windowText" lastClr="000000"/>
              </a:solidFill>
              <a:latin typeface="Arial" panose="020B0604020202020204" pitchFamily="34" charset="0"/>
              <a:cs typeface="Arial" panose="020B0604020202020204" pitchFamily="34" charset="0"/>
            </a:endParaRPr>
          </a:p>
          <a:p>
            <a:pPr lvl="1">
              <a:spcBef>
                <a:spcPts val="1200"/>
              </a:spcBef>
              <a:spcAft>
                <a:spcPts val="200"/>
              </a:spcAft>
              <a:buClr>
                <a:srgbClr val="0070C0"/>
              </a:buClr>
              <a:defRPr/>
            </a:pPr>
            <a:endParaRPr lang="en-US" sz="1600" dirty="0" smtClean="0">
              <a:solidFill>
                <a:sysClr val="windowText" lastClr="000000"/>
              </a:solidFill>
              <a:latin typeface="Arial" panose="020B0604020202020204" pitchFamily="34" charset="0"/>
              <a:cs typeface="Arial" panose="020B0604020202020204" pitchFamily="34" charset="0"/>
            </a:endParaRPr>
          </a:p>
          <a:p>
            <a:pPr lvl="1">
              <a:spcBef>
                <a:spcPts val="1200"/>
              </a:spcBef>
              <a:spcAft>
                <a:spcPts val="200"/>
              </a:spcAft>
              <a:buClr>
                <a:srgbClr val="0070C0"/>
              </a:buClr>
              <a:defRPr/>
            </a:pPr>
            <a:r>
              <a:rPr lang="en-US" sz="1600" dirty="0" smtClean="0">
                <a:solidFill>
                  <a:sysClr val="windowText" lastClr="000000"/>
                </a:solidFill>
                <a:latin typeface="Arial" panose="020B0604020202020204" pitchFamily="34" charset="0"/>
                <a:cs typeface="Arial" panose="020B0604020202020204" pitchFamily="34" charset="0"/>
              </a:rPr>
              <a:t>Object “802.1Q Bridge” is a high level object where the other Bridge specific YANG models will augment</a:t>
            </a:r>
          </a:p>
          <a:p>
            <a:pPr lvl="1">
              <a:spcBef>
                <a:spcPts val="1200"/>
              </a:spcBef>
              <a:spcAft>
                <a:spcPts val="200"/>
              </a:spcAft>
              <a:buClr>
                <a:srgbClr val="0070C0"/>
              </a:buClr>
              <a:defRPr/>
            </a:pPr>
            <a:r>
              <a:rPr lang="en-US" sz="1600" dirty="0" smtClean="0">
                <a:solidFill>
                  <a:sysClr val="windowText" lastClr="000000"/>
                </a:solidFill>
                <a:latin typeface="Arial" panose="020B0604020202020204" pitchFamily="34" charset="0"/>
                <a:cs typeface="Arial" panose="020B0604020202020204" pitchFamily="34" charset="0"/>
              </a:rPr>
              <a:t>Are there any concerns?</a:t>
            </a:r>
          </a:p>
        </p:txBody>
      </p:sp>
      <p:sp>
        <p:nvSpPr>
          <p:cNvPr id="5" name="TextBox 4"/>
          <p:cNvSpPr txBox="1"/>
          <p:nvPr/>
        </p:nvSpPr>
        <p:spPr>
          <a:xfrm>
            <a:off x="152400" y="145520"/>
            <a:ext cx="7772400" cy="523220"/>
          </a:xfrm>
          <a:prstGeom prst="rect">
            <a:avLst/>
          </a:prstGeom>
          <a:noFill/>
        </p:spPr>
        <p:txBody>
          <a:bodyPr wrap="square" rtlCol="0">
            <a:spAutoFit/>
          </a:bodyPr>
          <a:lstStyle/>
          <a:p>
            <a:r>
              <a:rPr lang="en-US" sz="2800" dirty="0">
                <a:solidFill>
                  <a:srgbClr val="0000CC"/>
                </a:solidFill>
                <a:latin typeface="Arial" panose="020B0604020202020204" pitchFamily="34" charset="0"/>
                <a:cs typeface="Arial" panose="020B0604020202020204" pitchFamily="34" charset="0"/>
              </a:rPr>
              <a:t>IEEE 802.1 Active YANG Projects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 y="1981200"/>
            <a:ext cx="7315200" cy="288990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857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990600"/>
            <a:ext cx="8229600" cy="5410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lvl="0" indent="-457200">
              <a:spcBef>
                <a:spcPts val="1200"/>
              </a:spcBef>
              <a:spcAft>
                <a:spcPts val="200"/>
              </a:spcAft>
              <a:buClr>
                <a:srgbClr val="0070C0"/>
              </a:buClr>
              <a:buFont typeface="+mj-lt"/>
              <a:buAutoNum type="arabicPeriod" startAt="5"/>
              <a:defRPr/>
            </a:pPr>
            <a:r>
              <a:rPr lang="en-US" sz="2400" dirty="0">
                <a:solidFill>
                  <a:sysClr val="windowText" lastClr="000000"/>
                </a:solidFill>
                <a:latin typeface="Arial" panose="020B0604020202020204" pitchFamily="34" charset="0"/>
                <a:cs typeface="Arial" panose="020B0604020202020204" pitchFamily="34" charset="0"/>
              </a:rPr>
              <a:t>Received </a:t>
            </a:r>
            <a:r>
              <a:rPr lang="en-US" sz="2400" dirty="0" smtClean="0">
                <a:solidFill>
                  <a:sysClr val="windowText" lastClr="000000"/>
                </a:solidFill>
                <a:latin typeface="Arial" panose="020B0604020202020204" pitchFamily="34" charset="0"/>
                <a:cs typeface="Arial" panose="020B0604020202020204" pitchFamily="34" charset="0"/>
              </a:rPr>
              <a:t>comment</a:t>
            </a:r>
          </a:p>
          <a:p>
            <a:pPr marL="457200" lvl="1" indent="0">
              <a:spcBef>
                <a:spcPts val="1200"/>
              </a:spcBef>
              <a:spcAft>
                <a:spcPts val="200"/>
              </a:spcAft>
              <a:buClr>
                <a:srgbClr val="0070C0"/>
              </a:buClr>
              <a:buNone/>
              <a:defRPr/>
            </a:pPr>
            <a:r>
              <a:rPr lang="en-US" sz="1600" i="1" dirty="0">
                <a:solidFill>
                  <a:srgbClr val="C00000"/>
                </a:solidFill>
                <a:latin typeface="Arial" panose="020B0604020202020204" pitchFamily="34" charset="0"/>
                <a:cs typeface="Arial" panose="020B0604020202020204" pitchFamily="34" charset="0"/>
              </a:rPr>
              <a:t>“… Dynamic filtering entries do not have a VID; they have a FID instead. FID would be part </a:t>
            </a:r>
            <a:r>
              <a:rPr lang="en-US" sz="1600" i="1" dirty="0" smtClean="0">
                <a:solidFill>
                  <a:srgbClr val="C00000"/>
                </a:solidFill>
                <a:latin typeface="Arial" panose="020B0604020202020204" pitchFamily="34" charset="0"/>
                <a:cs typeface="Arial" panose="020B0604020202020204" pitchFamily="34" charset="0"/>
              </a:rPr>
              <a:t>of the </a:t>
            </a:r>
            <a:r>
              <a:rPr lang="en-US" sz="1600" i="1" dirty="0">
                <a:solidFill>
                  <a:srgbClr val="C00000"/>
                </a:solidFill>
                <a:latin typeface="Arial" panose="020B0604020202020204" pitchFamily="34" charset="0"/>
                <a:cs typeface="Arial" panose="020B0604020202020204" pitchFamily="34" charset="0"/>
              </a:rPr>
              <a:t>key for these entries. See 802.1Q 8.8.3 and </a:t>
            </a:r>
            <a:r>
              <a:rPr lang="en-US" sz="1600" i="1" dirty="0" smtClean="0">
                <a:solidFill>
                  <a:srgbClr val="C00000"/>
                </a:solidFill>
                <a:latin typeface="Arial" panose="020B0604020202020204" pitchFamily="34" charset="0"/>
                <a:cs typeface="Arial" panose="020B0604020202020204" pitchFamily="34" charset="0"/>
              </a:rPr>
              <a:t>8.8.8 …”</a:t>
            </a:r>
          </a:p>
          <a:p>
            <a:pPr lvl="1">
              <a:spcBef>
                <a:spcPts val="120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Yes, however YANG (configuration and operational) model was based off of Clause 12, which specifies that</a:t>
            </a:r>
          </a:p>
          <a:p>
            <a:pPr lvl="2">
              <a:spcBef>
                <a:spcPts val="200"/>
              </a:spcBef>
              <a:spcAft>
                <a:spcPts val="200"/>
              </a:spcAft>
              <a:buClr>
                <a:srgbClr val="0070C0"/>
              </a:buClr>
              <a:defRPr/>
            </a:pPr>
            <a:r>
              <a:rPr lang="en-US" sz="1600" dirty="0" smtClean="0">
                <a:solidFill>
                  <a:sysClr val="windowText" lastClr="000000"/>
                </a:solidFill>
                <a:latin typeface="Arial" panose="020B0604020202020204" pitchFamily="34" charset="0"/>
                <a:cs typeface="Arial" panose="020B0604020202020204" pitchFamily="34" charset="0"/>
              </a:rPr>
              <a:t>{database-id, address, VID, port-map} are required when creating static filtering entries</a:t>
            </a:r>
          </a:p>
          <a:p>
            <a:pPr lvl="2">
              <a:spcBef>
                <a:spcPts val="200"/>
              </a:spcBef>
              <a:spcAft>
                <a:spcPts val="200"/>
              </a:spcAft>
              <a:buClr>
                <a:srgbClr val="0070C0"/>
              </a:buClr>
              <a:defRPr/>
            </a:pPr>
            <a:r>
              <a:rPr lang="en-US" sz="1600" dirty="0" smtClean="0">
                <a:solidFill>
                  <a:sysClr val="windowText" lastClr="000000"/>
                </a:solidFill>
                <a:latin typeface="Arial" panose="020B0604020202020204" pitchFamily="34" charset="0"/>
                <a:cs typeface="Arial" panose="020B0604020202020204" pitchFamily="34" charset="0"/>
              </a:rPr>
              <a:t>{</a:t>
            </a:r>
            <a:r>
              <a:rPr lang="en-US" sz="1600" dirty="0">
                <a:solidFill>
                  <a:sysClr val="windowText" lastClr="000000"/>
                </a:solidFill>
                <a:latin typeface="Arial" panose="020B0604020202020204" pitchFamily="34" charset="0"/>
                <a:cs typeface="Arial" panose="020B0604020202020204" pitchFamily="34" charset="0"/>
              </a:rPr>
              <a:t>database-id, address, </a:t>
            </a:r>
            <a:r>
              <a:rPr lang="en-US" sz="1600" dirty="0" smtClean="0">
                <a:solidFill>
                  <a:sysClr val="windowText" lastClr="000000"/>
                </a:solidFill>
                <a:latin typeface="Arial" panose="020B0604020202020204" pitchFamily="34" charset="0"/>
                <a:cs typeface="Arial" panose="020B0604020202020204" pitchFamily="34" charset="0"/>
              </a:rPr>
              <a:t>VID} are required </a:t>
            </a:r>
            <a:r>
              <a:rPr lang="en-US" sz="1600" dirty="0">
                <a:solidFill>
                  <a:sysClr val="windowText" lastClr="000000"/>
                </a:solidFill>
                <a:latin typeface="Arial" panose="020B0604020202020204" pitchFamily="34" charset="0"/>
                <a:cs typeface="Arial" panose="020B0604020202020204" pitchFamily="34" charset="0"/>
              </a:rPr>
              <a:t>when </a:t>
            </a:r>
            <a:r>
              <a:rPr lang="en-US" sz="1600" dirty="0" smtClean="0">
                <a:solidFill>
                  <a:sysClr val="windowText" lastClr="000000"/>
                </a:solidFill>
                <a:latin typeface="Arial" panose="020B0604020202020204" pitchFamily="34" charset="0"/>
                <a:cs typeface="Arial" panose="020B0604020202020204" pitchFamily="34" charset="0"/>
              </a:rPr>
              <a:t>deleting static </a:t>
            </a:r>
            <a:r>
              <a:rPr lang="en-US" sz="1600" dirty="0">
                <a:solidFill>
                  <a:sysClr val="windowText" lastClr="000000"/>
                </a:solidFill>
                <a:latin typeface="Arial" panose="020B0604020202020204" pitchFamily="34" charset="0"/>
                <a:cs typeface="Arial" panose="020B0604020202020204" pitchFamily="34" charset="0"/>
              </a:rPr>
              <a:t>filtering </a:t>
            </a:r>
            <a:r>
              <a:rPr lang="en-US" sz="1600" dirty="0" smtClean="0">
                <a:solidFill>
                  <a:sysClr val="windowText" lastClr="000000"/>
                </a:solidFill>
                <a:latin typeface="Arial" panose="020B0604020202020204" pitchFamily="34" charset="0"/>
                <a:cs typeface="Arial" panose="020B0604020202020204" pitchFamily="34" charset="0"/>
              </a:rPr>
              <a:t>entries</a:t>
            </a:r>
          </a:p>
          <a:p>
            <a:pPr lvl="2">
              <a:spcBef>
                <a:spcPts val="200"/>
              </a:spcBef>
              <a:spcAft>
                <a:spcPts val="200"/>
              </a:spcAft>
              <a:buClr>
                <a:srgbClr val="0070C0"/>
              </a:buClr>
              <a:defRPr/>
            </a:pPr>
            <a:r>
              <a:rPr lang="en-US" sz="1600" dirty="0" smtClean="0">
                <a:solidFill>
                  <a:sysClr val="windowText" lastClr="000000"/>
                </a:solidFill>
                <a:latin typeface="Arial" panose="020B0604020202020204" pitchFamily="34" charset="0"/>
                <a:cs typeface="Arial" panose="020B0604020202020204" pitchFamily="34" charset="0"/>
              </a:rPr>
              <a:t>{database-id, address, VID, type} are required when reading static or dynamic entries</a:t>
            </a:r>
          </a:p>
          <a:p>
            <a:pPr lvl="1">
              <a:spcBef>
                <a:spcPts val="120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Consequently, I believe the current YANG (configuration and operational) data model is correct in this regard</a:t>
            </a:r>
            <a:endParaRPr lang="en-US" sz="2000" dirty="0">
              <a:solidFill>
                <a:sysClr val="windowText" lastClr="000000"/>
              </a:solidFill>
              <a:latin typeface="Arial" panose="020B0604020202020204" pitchFamily="34" charset="0"/>
              <a:cs typeface="Arial" panose="020B0604020202020204" pitchFamily="34" charset="0"/>
            </a:endParaRPr>
          </a:p>
        </p:txBody>
      </p:sp>
      <p:sp>
        <p:nvSpPr>
          <p:cNvPr id="5" name="TextBox 4"/>
          <p:cNvSpPr txBox="1"/>
          <p:nvPr/>
        </p:nvSpPr>
        <p:spPr>
          <a:xfrm>
            <a:off x="152400" y="145520"/>
            <a:ext cx="7772400" cy="523220"/>
          </a:xfrm>
          <a:prstGeom prst="rect">
            <a:avLst/>
          </a:prstGeom>
          <a:noFill/>
        </p:spPr>
        <p:txBody>
          <a:bodyPr wrap="square" rtlCol="0">
            <a:spAutoFit/>
          </a:bodyPr>
          <a:lstStyle/>
          <a:p>
            <a:r>
              <a:rPr lang="en-US" sz="2800" dirty="0">
                <a:solidFill>
                  <a:srgbClr val="0000CC"/>
                </a:solidFill>
                <a:latin typeface="Arial" panose="020B0604020202020204" pitchFamily="34" charset="0"/>
                <a:cs typeface="Arial" panose="020B0604020202020204" pitchFamily="34" charset="0"/>
              </a:rPr>
              <a:t>IEEE 802.1 Active YANG Projects</a:t>
            </a:r>
          </a:p>
        </p:txBody>
      </p:sp>
    </p:spTree>
    <p:extLst>
      <p:ext uri="{BB962C8B-B14F-4D97-AF65-F5344CB8AC3E}">
        <p14:creationId xmlns:p14="http://schemas.microsoft.com/office/powerpoint/2010/main" val="2198792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175760" y="1786987"/>
            <a:ext cx="4531360" cy="4978400"/>
          </a:xfrm>
          <a:prstGeom prst="roundRect">
            <a:avLst>
              <a:gd name="adj" fmla="val 10397"/>
            </a:avLst>
          </a:prstGeom>
          <a:solidFill>
            <a:schemeClr val="accent4">
              <a:lumMod val="40000"/>
              <a:lumOff val="60000"/>
            </a:schemeClr>
          </a:solidFill>
          <a:ln>
            <a:solidFill>
              <a:schemeClr val="bg1">
                <a:lumMod val="9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p:cNvSpPr txBox="1">
            <a:spLocks/>
          </p:cNvSpPr>
          <p:nvPr/>
        </p:nvSpPr>
        <p:spPr>
          <a:xfrm>
            <a:off x="457200" y="990600"/>
            <a:ext cx="8229600" cy="5410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lvl="0" indent="-457200">
              <a:spcBef>
                <a:spcPts val="1200"/>
              </a:spcBef>
              <a:spcAft>
                <a:spcPts val="200"/>
              </a:spcAft>
              <a:buClr>
                <a:srgbClr val="0070C0"/>
              </a:buClr>
              <a:buFont typeface="+mj-lt"/>
              <a:buAutoNum type="arabicPeriod" startAt="6"/>
              <a:defRPr/>
            </a:pPr>
            <a:r>
              <a:rPr lang="en-US" sz="2400" dirty="0" smtClean="0">
                <a:solidFill>
                  <a:sysClr val="windowText" lastClr="000000"/>
                </a:solidFill>
                <a:latin typeface="Arial" panose="020B0604020202020204" pitchFamily="34" charset="0"/>
                <a:cs typeface="Arial" panose="020B0604020202020204" pitchFamily="34" charset="0"/>
              </a:rPr>
              <a:t>What is the correct format of the port map structure?</a:t>
            </a:r>
          </a:p>
          <a:p>
            <a:pPr lvl="1">
              <a:spcBef>
                <a:spcPts val="0"/>
              </a:spcBef>
              <a:spcAft>
                <a:spcPts val="200"/>
              </a:spcAft>
              <a:buClr>
                <a:srgbClr val="0070C0"/>
              </a:buClr>
              <a:defRPr/>
            </a:pPr>
            <a:r>
              <a:rPr lang="en-US" sz="2000" dirty="0" smtClean="0">
                <a:solidFill>
                  <a:sysClr val="windowText" lastClr="000000"/>
                </a:solidFill>
                <a:latin typeface="Arial" panose="020B0604020202020204" pitchFamily="34" charset="0"/>
                <a:cs typeface="Arial" panose="020B0604020202020204" pitchFamily="34" charset="0"/>
              </a:rPr>
              <a:t>Each outbound Port is associated with a Port map as illustrated below</a:t>
            </a:r>
          </a:p>
        </p:txBody>
      </p:sp>
      <p:sp>
        <p:nvSpPr>
          <p:cNvPr id="5" name="TextBox 4"/>
          <p:cNvSpPr txBox="1"/>
          <p:nvPr/>
        </p:nvSpPr>
        <p:spPr>
          <a:xfrm>
            <a:off x="152400" y="145520"/>
            <a:ext cx="7772400" cy="523220"/>
          </a:xfrm>
          <a:prstGeom prst="rect">
            <a:avLst/>
          </a:prstGeom>
          <a:noFill/>
        </p:spPr>
        <p:txBody>
          <a:bodyPr wrap="square" rtlCol="0">
            <a:spAutoFit/>
          </a:bodyPr>
          <a:lstStyle/>
          <a:p>
            <a:r>
              <a:rPr lang="en-US" sz="2800" dirty="0">
                <a:solidFill>
                  <a:srgbClr val="0000CC"/>
                </a:solidFill>
                <a:latin typeface="Arial" panose="020B0604020202020204" pitchFamily="34" charset="0"/>
                <a:cs typeface="Arial" panose="020B0604020202020204" pitchFamily="34" charset="0"/>
              </a:rPr>
              <a:t>IEEE 802.1 Active YANG Projects</a:t>
            </a:r>
          </a:p>
        </p:txBody>
      </p:sp>
      <p:graphicFrame>
        <p:nvGraphicFramePr>
          <p:cNvPr id="7" name="Table 6"/>
          <p:cNvGraphicFramePr>
            <a:graphicFrameLocks noGrp="1"/>
          </p:cNvGraphicFramePr>
          <p:nvPr>
            <p:extLst>
              <p:ext uri="{D42A27DB-BD31-4B8C-83A1-F6EECF244321}">
                <p14:modId xmlns:p14="http://schemas.microsoft.com/office/powerpoint/2010/main" val="1283265161"/>
              </p:ext>
            </p:extLst>
          </p:nvPr>
        </p:nvGraphicFramePr>
        <p:xfrm>
          <a:off x="4392930" y="2267353"/>
          <a:ext cx="1905000" cy="1353007"/>
        </p:xfrm>
        <a:graphic>
          <a:graphicData uri="http://schemas.openxmlformats.org/drawingml/2006/table">
            <a:tbl>
              <a:tblPr firstRow="1" bandRow="1">
                <a:tableStyleId>{5C22544A-7EE6-4342-B048-85BDC9FD1C3A}</a:tableStyleId>
              </a:tblPr>
              <a:tblGrid>
                <a:gridCol w="838200"/>
                <a:gridCol w="1066800"/>
              </a:tblGrid>
              <a:tr h="183794">
                <a:tc rowSpan="3">
                  <a:txBody>
                    <a:bodyPr/>
                    <a:lstStyle/>
                    <a:p>
                      <a:pPr algn="ctr"/>
                      <a:r>
                        <a:rPr lang="en-US" sz="1400" b="0" dirty="0" smtClean="0">
                          <a:solidFill>
                            <a:schemeClr val="bg1"/>
                          </a:solidFill>
                          <a:latin typeface="Calibri" panose="020F0502020204030204" pitchFamily="34" charset="0"/>
                        </a:rPr>
                        <a:t>Control Element</a:t>
                      </a:r>
                      <a:endParaRPr lang="en-US" sz="1400" b="0" dirty="0">
                        <a:solidFill>
                          <a:schemeClr val="bg1"/>
                        </a:solidFill>
                        <a:latin typeface="Calibri" panose="020F0502020204030204" pitchFamily="34" charset="0"/>
                      </a:endParaRPr>
                    </a:p>
                  </a:txBody>
                  <a:tcPr vert="vert27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rgbClr val="C00000"/>
                    </a:solidFill>
                  </a:tcPr>
                </a:tc>
                <a:tc>
                  <a:txBody>
                    <a:bodyPr/>
                    <a:lstStyle/>
                    <a:p>
                      <a:pPr algn="ctr"/>
                      <a:r>
                        <a:rPr lang="en-US" sz="1200" b="0" i="1" dirty="0" smtClean="0">
                          <a:solidFill>
                            <a:schemeClr val="tx1"/>
                          </a:solidFill>
                          <a:latin typeface="Calibri" panose="020F0502020204030204" pitchFamily="34" charset="0"/>
                        </a:rPr>
                        <a:t>forwarded</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183794">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i="1" dirty="0" smtClean="0">
                          <a:solidFill>
                            <a:schemeClr val="tx1"/>
                          </a:solidFill>
                          <a:latin typeface="Calibri" panose="020F0502020204030204" pitchFamily="34" charset="0"/>
                        </a:rPr>
                        <a:t>filtered</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306324">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i="1" dirty="0" smtClean="0">
                          <a:solidFill>
                            <a:schemeClr val="tx1"/>
                          </a:solidFill>
                          <a:latin typeface="Calibri" panose="020F0502020204030204" pitchFamily="34" charset="0"/>
                        </a:rPr>
                        <a:t>forwarded or filtered</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347167">
                <a:tc gridSpan="2">
                  <a:txBody>
                    <a:bodyPr/>
                    <a:lstStyle/>
                    <a:p>
                      <a:pPr algn="ctr"/>
                      <a:r>
                        <a:rPr lang="en-US" sz="1400" b="0" dirty="0" smtClean="0">
                          <a:solidFill>
                            <a:schemeClr val="bg1"/>
                          </a:solidFill>
                          <a:latin typeface="Calibri" panose="020F0502020204030204" pitchFamily="34" charset="0"/>
                        </a:rPr>
                        <a:t>Connection Identifier</a:t>
                      </a:r>
                      <a:endParaRPr lang="en-US" sz="1400" b="0" dirty="0">
                        <a:solidFill>
                          <a:schemeClr val="bg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rgbClr val="C00000"/>
                    </a:solidFill>
                  </a:tcPr>
                </a:tc>
                <a:tc h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407591244"/>
              </p:ext>
            </p:extLst>
          </p:nvPr>
        </p:nvGraphicFramePr>
        <p:xfrm>
          <a:off x="4484469" y="4134392"/>
          <a:ext cx="1721922" cy="2464730"/>
        </p:xfrm>
        <a:graphic>
          <a:graphicData uri="http://schemas.openxmlformats.org/drawingml/2006/table">
            <a:tbl>
              <a:tblPr firstRow="1" bandRow="1">
                <a:tableStyleId>{5C22544A-7EE6-4342-B048-85BDC9FD1C3A}</a:tableStyleId>
              </a:tblPr>
              <a:tblGrid>
                <a:gridCol w="564078"/>
                <a:gridCol w="1157844"/>
              </a:tblGrid>
              <a:tr h="217496">
                <a:tc rowSpan="4">
                  <a:txBody>
                    <a:bodyPr/>
                    <a:lstStyle/>
                    <a:p>
                      <a:pPr algn="ctr"/>
                      <a:r>
                        <a:rPr lang="en-US" sz="1400" b="0" dirty="0" smtClean="0">
                          <a:solidFill>
                            <a:schemeClr val="bg1"/>
                          </a:solidFill>
                          <a:latin typeface="Calibri" panose="020F0502020204030204" pitchFamily="34" charset="0"/>
                        </a:rPr>
                        <a:t>Registrar Administrative Control</a:t>
                      </a:r>
                      <a:endParaRPr lang="en-US" sz="1400" b="0" dirty="0">
                        <a:solidFill>
                          <a:schemeClr val="bg1"/>
                        </a:solidFill>
                        <a:latin typeface="Calibri" panose="020F0502020204030204" pitchFamily="34" charset="0"/>
                      </a:endParaRPr>
                    </a:p>
                  </a:txBody>
                  <a:tcPr vert="vert27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rgbClr val="C00000"/>
                    </a:solidFill>
                  </a:tcPr>
                </a:tc>
                <a:tc>
                  <a:txBody>
                    <a:bodyPr/>
                    <a:lstStyle/>
                    <a:p>
                      <a:pPr algn="ctr"/>
                      <a:r>
                        <a:rPr lang="en-US" sz="1200" b="0" i="1" dirty="0" smtClean="0">
                          <a:solidFill>
                            <a:schemeClr val="tx1"/>
                          </a:solidFill>
                          <a:latin typeface="Calibri" panose="020F0502020204030204" pitchFamily="34" charset="0"/>
                        </a:rPr>
                        <a:t>Fixed </a:t>
                      </a:r>
                    </a:p>
                    <a:p>
                      <a:pPr algn="ctr"/>
                      <a:r>
                        <a:rPr lang="en-US" sz="1200" b="0" i="1" dirty="0" smtClean="0">
                          <a:solidFill>
                            <a:schemeClr val="tx1"/>
                          </a:solidFill>
                          <a:latin typeface="Calibri" panose="020F0502020204030204" pitchFamily="34" charset="0"/>
                        </a:rPr>
                        <a:t>(new ignored)</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217496">
                <a:tc vMerge="1">
                  <a:txBody>
                    <a:bodyPr/>
                    <a:lstStyle/>
                    <a:p>
                      <a:endParaRPr lang="en-US"/>
                    </a:p>
                  </a:txBody>
                  <a:tcPr/>
                </a:tc>
                <a:tc>
                  <a:txBody>
                    <a:bodyPr/>
                    <a:lstStyle/>
                    <a:p>
                      <a:pPr algn="ctr"/>
                      <a:r>
                        <a:rPr lang="en-US" sz="1200" b="0" i="1" dirty="0" smtClean="0">
                          <a:solidFill>
                            <a:schemeClr val="tx1"/>
                          </a:solidFill>
                          <a:latin typeface="Calibri" panose="020F0502020204030204" pitchFamily="34" charset="0"/>
                        </a:rPr>
                        <a:t>Fixed</a:t>
                      </a:r>
                    </a:p>
                    <a:p>
                      <a:pPr algn="ctr"/>
                      <a:r>
                        <a:rPr lang="en-US" sz="1200" b="0" i="1" dirty="0" smtClean="0">
                          <a:solidFill>
                            <a:schemeClr val="tx1"/>
                          </a:solidFill>
                          <a:latin typeface="Calibri" panose="020F0502020204030204" pitchFamily="34" charset="0"/>
                        </a:rPr>
                        <a:t>(new propagated)</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155659">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i="1" dirty="0" smtClean="0">
                          <a:solidFill>
                            <a:schemeClr val="tx1"/>
                          </a:solidFill>
                          <a:latin typeface="Calibri" panose="020F0502020204030204" pitchFamily="34" charset="0"/>
                        </a:rPr>
                        <a:t>Forbidden</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155659">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i="1" dirty="0" smtClean="0">
                          <a:solidFill>
                            <a:schemeClr val="tx1"/>
                          </a:solidFill>
                          <a:latin typeface="Calibri" panose="020F0502020204030204" pitchFamily="34" charset="0"/>
                        </a:rPr>
                        <a:t>Normal</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409405">
                <a:tc rowSpan="2">
                  <a:txBody>
                    <a:bodyPr/>
                    <a:lstStyle/>
                    <a:p>
                      <a:pPr algn="ctr"/>
                      <a:r>
                        <a:rPr lang="en-US" sz="1400" b="0" dirty="0" smtClean="0">
                          <a:solidFill>
                            <a:schemeClr val="bg1"/>
                          </a:solidFill>
                          <a:latin typeface="Calibri" panose="020F0502020204030204" pitchFamily="34" charset="0"/>
                        </a:rPr>
                        <a:t>Transmit</a:t>
                      </a:r>
                      <a:endParaRPr lang="en-US" sz="1400" b="0" dirty="0">
                        <a:solidFill>
                          <a:schemeClr val="bg1"/>
                        </a:solidFill>
                        <a:latin typeface="Calibri" panose="020F0502020204030204" pitchFamily="34" charset="0"/>
                      </a:endParaRPr>
                    </a:p>
                  </a:txBody>
                  <a:tcPr vert="vert27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rgbClr val="C00000"/>
                    </a:solidFill>
                  </a:tcPr>
                </a:tc>
                <a:tc>
                  <a:txBody>
                    <a:bodyPr/>
                    <a:lstStyle/>
                    <a:p>
                      <a:pPr algn="ctr"/>
                      <a:r>
                        <a:rPr lang="en-US" sz="1200" b="0" i="1" dirty="0" smtClean="0">
                          <a:solidFill>
                            <a:schemeClr val="tx1"/>
                          </a:solidFill>
                          <a:latin typeface="Calibri" panose="020F0502020204030204" pitchFamily="34" charset="0"/>
                        </a:rPr>
                        <a:t>VLAN tagged</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409405">
                <a:tc vMerge="1">
                  <a:txBody>
                    <a:bodyPr/>
                    <a:lstStyle/>
                    <a:p>
                      <a:pPr algn="ctr"/>
                      <a:endParaRPr lang="en-US" sz="1400" b="1" dirty="0">
                        <a:solidFill>
                          <a:schemeClr val="tx1"/>
                        </a:solidFill>
                        <a:latin typeface="Calibri" panose="020F0502020204030204" pitchFamily="34" charset="0"/>
                      </a:endParaRPr>
                    </a:p>
                  </a:txBody>
                  <a:tcPr vert="vert27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i="1" dirty="0" smtClean="0">
                          <a:solidFill>
                            <a:schemeClr val="tx1"/>
                          </a:solidFill>
                          <a:latin typeface="Calibri" panose="020F0502020204030204" pitchFamily="34" charset="0"/>
                        </a:rPr>
                        <a:t>VLAN untagged</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566656790"/>
              </p:ext>
            </p:extLst>
          </p:nvPr>
        </p:nvGraphicFramePr>
        <p:xfrm>
          <a:off x="6489700" y="2427067"/>
          <a:ext cx="1981200" cy="914400"/>
        </p:xfrm>
        <a:graphic>
          <a:graphicData uri="http://schemas.openxmlformats.org/drawingml/2006/table">
            <a:tbl>
              <a:tblPr firstRow="1" bandRow="1">
                <a:tableStyleId>{5C22544A-7EE6-4342-B048-85BDC9FD1C3A}</a:tableStyleId>
              </a:tblPr>
              <a:tblGrid>
                <a:gridCol w="871728"/>
                <a:gridCol w="1109472"/>
              </a:tblGrid>
              <a:tr h="212313">
                <a:tc rowSpan="2">
                  <a:txBody>
                    <a:bodyPr/>
                    <a:lstStyle/>
                    <a:p>
                      <a:pPr algn="ctr"/>
                      <a:r>
                        <a:rPr lang="en-US" sz="1400" b="0" dirty="0" smtClean="0">
                          <a:solidFill>
                            <a:schemeClr val="bg1"/>
                          </a:solidFill>
                          <a:latin typeface="Calibri" panose="020F0502020204030204" pitchFamily="34" charset="0"/>
                        </a:rPr>
                        <a:t>Control Element</a:t>
                      </a:r>
                      <a:endParaRPr lang="en-US" sz="1400" b="0" dirty="0">
                        <a:solidFill>
                          <a:schemeClr val="bg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rgbClr val="C00000"/>
                    </a:solidFill>
                  </a:tcPr>
                </a:tc>
                <a:tc>
                  <a:txBody>
                    <a:bodyPr/>
                    <a:lstStyle/>
                    <a:p>
                      <a:pPr algn="ctr"/>
                      <a:r>
                        <a:rPr lang="en-US" sz="1200" b="0" i="1" dirty="0" smtClean="0">
                          <a:solidFill>
                            <a:schemeClr val="tx1"/>
                          </a:solidFill>
                          <a:latin typeface="Calibri" panose="020F0502020204030204" pitchFamily="34" charset="0"/>
                        </a:rPr>
                        <a:t>Registered (forwarding)</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212313">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i="1" dirty="0" smtClean="0">
                          <a:solidFill>
                            <a:schemeClr val="tx1"/>
                          </a:solidFill>
                          <a:latin typeface="Calibri" panose="020F0502020204030204" pitchFamily="34" charset="0"/>
                        </a:rPr>
                        <a:t>Not Registered</a:t>
                      </a:r>
                    </a:p>
                    <a:p>
                      <a:pPr algn="ctr"/>
                      <a:r>
                        <a:rPr lang="en-US" sz="1200" b="0" i="1" dirty="0" smtClean="0">
                          <a:solidFill>
                            <a:schemeClr val="tx1"/>
                          </a:solidFill>
                          <a:latin typeface="Calibri" panose="020F0502020204030204" pitchFamily="34" charset="0"/>
                        </a:rPr>
                        <a:t>(filtering)</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753269554"/>
              </p:ext>
            </p:extLst>
          </p:nvPr>
        </p:nvGraphicFramePr>
        <p:xfrm>
          <a:off x="6489700" y="3900574"/>
          <a:ext cx="1981200" cy="518160"/>
        </p:xfrm>
        <a:graphic>
          <a:graphicData uri="http://schemas.openxmlformats.org/drawingml/2006/table">
            <a:tbl>
              <a:tblPr firstRow="1" bandRow="1">
                <a:tableStyleId>{5C22544A-7EE6-4342-B048-85BDC9FD1C3A}</a:tableStyleId>
              </a:tblPr>
              <a:tblGrid>
                <a:gridCol w="871728"/>
                <a:gridCol w="1109472"/>
              </a:tblGrid>
              <a:tr h="212313">
                <a:tc>
                  <a:txBody>
                    <a:bodyPr/>
                    <a:lstStyle/>
                    <a:p>
                      <a:pPr algn="ctr"/>
                      <a:r>
                        <a:rPr lang="en-US" sz="1400" b="0" dirty="0" smtClean="0">
                          <a:solidFill>
                            <a:schemeClr val="bg1"/>
                          </a:solidFill>
                          <a:latin typeface="Calibri" panose="020F0502020204030204" pitchFamily="34" charset="0"/>
                        </a:rPr>
                        <a:t>Control Element</a:t>
                      </a:r>
                      <a:endParaRPr lang="en-US" sz="1400" b="0" dirty="0">
                        <a:solidFill>
                          <a:schemeClr val="bg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rgbClr val="C00000"/>
                    </a:solidFill>
                  </a:tcPr>
                </a:tc>
                <a:tc>
                  <a:txBody>
                    <a:bodyPr/>
                    <a:lstStyle/>
                    <a:p>
                      <a:pPr algn="ctr"/>
                      <a:r>
                        <a:rPr lang="en-US" sz="1200" b="0" i="1" dirty="0" smtClean="0">
                          <a:solidFill>
                            <a:schemeClr val="tx1"/>
                          </a:solidFill>
                          <a:latin typeface="Calibri" panose="020F0502020204030204" pitchFamily="34" charset="0"/>
                        </a:rPr>
                        <a:t>Registered (forwarding)</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870042777"/>
              </p:ext>
            </p:extLst>
          </p:nvPr>
        </p:nvGraphicFramePr>
        <p:xfrm>
          <a:off x="6489700" y="4834987"/>
          <a:ext cx="1981200" cy="548640"/>
        </p:xfrm>
        <a:graphic>
          <a:graphicData uri="http://schemas.openxmlformats.org/drawingml/2006/table">
            <a:tbl>
              <a:tblPr firstRow="1" bandRow="1">
                <a:tableStyleId>{5C22544A-7EE6-4342-B048-85BDC9FD1C3A}</a:tableStyleId>
              </a:tblPr>
              <a:tblGrid>
                <a:gridCol w="871728"/>
                <a:gridCol w="1109472"/>
              </a:tblGrid>
              <a:tr h="212313">
                <a:tc rowSpan="2">
                  <a:txBody>
                    <a:bodyPr/>
                    <a:lstStyle/>
                    <a:p>
                      <a:pPr algn="ctr"/>
                      <a:r>
                        <a:rPr lang="en-US" sz="1400" b="0" dirty="0" smtClean="0">
                          <a:solidFill>
                            <a:schemeClr val="bg1"/>
                          </a:solidFill>
                          <a:latin typeface="Calibri" panose="020F0502020204030204" pitchFamily="34" charset="0"/>
                        </a:rPr>
                        <a:t>Control Element</a:t>
                      </a:r>
                      <a:endParaRPr lang="en-US" sz="1400" b="0" dirty="0">
                        <a:solidFill>
                          <a:schemeClr val="bg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rgbClr val="C00000"/>
                    </a:solidFill>
                  </a:tcPr>
                </a:tc>
                <a:tc>
                  <a:txBody>
                    <a:bodyPr/>
                    <a:lstStyle/>
                    <a:p>
                      <a:pPr algn="ctr"/>
                      <a:r>
                        <a:rPr lang="en-US" sz="1200" b="0" i="1" dirty="0" smtClean="0">
                          <a:solidFill>
                            <a:schemeClr val="tx1"/>
                          </a:solidFill>
                          <a:latin typeface="Calibri" panose="020F0502020204030204" pitchFamily="34" charset="0"/>
                        </a:rPr>
                        <a:t>forwarding</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r h="212313">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i="1" dirty="0" smtClean="0">
                          <a:solidFill>
                            <a:schemeClr val="tx1"/>
                          </a:solidFill>
                          <a:latin typeface="Calibri" panose="020F0502020204030204" pitchFamily="34" charset="0"/>
                        </a:rPr>
                        <a:t>filtering</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bl>
          </a:graphicData>
        </a:graphic>
      </p:graphicFrame>
      <p:sp>
        <p:nvSpPr>
          <p:cNvPr id="2" name="TextBox 1"/>
          <p:cNvSpPr txBox="1"/>
          <p:nvPr/>
        </p:nvSpPr>
        <p:spPr>
          <a:xfrm>
            <a:off x="4431030" y="1990354"/>
            <a:ext cx="1828800" cy="27699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200" b="1" cap="small" dirty="0" smtClean="0">
                <a:latin typeface="Calibri" panose="020F0502020204030204" pitchFamily="34" charset="0"/>
              </a:rPr>
              <a:t>Static Filtering Entries</a:t>
            </a:r>
            <a:endParaRPr lang="en-US" sz="1200" b="1" cap="small" dirty="0">
              <a:latin typeface="Calibri" panose="020F0502020204030204" pitchFamily="34" charset="0"/>
            </a:endParaRPr>
          </a:p>
        </p:txBody>
      </p:sp>
      <p:sp>
        <p:nvSpPr>
          <p:cNvPr id="13" name="TextBox 12"/>
          <p:cNvSpPr txBox="1"/>
          <p:nvPr/>
        </p:nvSpPr>
        <p:spPr>
          <a:xfrm>
            <a:off x="4431030" y="3684673"/>
            <a:ext cx="1828800" cy="461665"/>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200" b="1" cap="small" dirty="0" smtClean="0">
                <a:latin typeface="Calibri" panose="020F0502020204030204" pitchFamily="34" charset="0"/>
              </a:rPr>
              <a:t>Static VLAN</a:t>
            </a:r>
          </a:p>
          <a:p>
            <a:pPr algn="ctr"/>
            <a:r>
              <a:rPr lang="en-US" sz="1200" b="1" cap="small" dirty="0" smtClean="0">
                <a:latin typeface="Calibri" panose="020F0502020204030204" pitchFamily="34" charset="0"/>
              </a:rPr>
              <a:t> Registration Entries</a:t>
            </a:r>
            <a:endParaRPr lang="en-US" sz="1200" b="1" cap="small" dirty="0">
              <a:latin typeface="Calibri" panose="020F0502020204030204" pitchFamily="34" charset="0"/>
            </a:endParaRPr>
          </a:p>
        </p:txBody>
      </p:sp>
      <p:sp>
        <p:nvSpPr>
          <p:cNvPr id="15" name="TextBox 14"/>
          <p:cNvSpPr txBox="1"/>
          <p:nvPr/>
        </p:nvSpPr>
        <p:spPr>
          <a:xfrm>
            <a:off x="6565900" y="5709054"/>
            <a:ext cx="1828800" cy="27699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200" b="1" cap="small" dirty="0" smtClean="0">
                <a:latin typeface="Calibri" panose="020F0502020204030204" pitchFamily="34" charset="0"/>
              </a:rPr>
              <a:t>Dynamic Filtering Entries</a:t>
            </a:r>
            <a:endParaRPr lang="en-US" sz="1200" b="1" cap="small" dirty="0">
              <a:latin typeface="Calibri" panose="020F050202020403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657400479"/>
              </p:ext>
            </p:extLst>
          </p:nvPr>
        </p:nvGraphicFramePr>
        <p:xfrm>
          <a:off x="6489700" y="6013547"/>
          <a:ext cx="1981200" cy="518160"/>
        </p:xfrm>
        <a:graphic>
          <a:graphicData uri="http://schemas.openxmlformats.org/drawingml/2006/table">
            <a:tbl>
              <a:tblPr firstRow="1" bandRow="1">
                <a:tableStyleId>{5C22544A-7EE6-4342-B048-85BDC9FD1C3A}</a:tableStyleId>
              </a:tblPr>
              <a:tblGrid>
                <a:gridCol w="871728"/>
                <a:gridCol w="1109472"/>
              </a:tblGrid>
              <a:tr h="212313">
                <a:tc>
                  <a:txBody>
                    <a:bodyPr/>
                    <a:lstStyle/>
                    <a:p>
                      <a:pPr algn="ctr"/>
                      <a:r>
                        <a:rPr lang="en-US" sz="1400" b="0" dirty="0" smtClean="0">
                          <a:solidFill>
                            <a:schemeClr val="bg1"/>
                          </a:solidFill>
                          <a:latin typeface="Calibri" panose="020F0502020204030204" pitchFamily="34" charset="0"/>
                        </a:rPr>
                        <a:t>Control Element</a:t>
                      </a:r>
                      <a:endParaRPr lang="en-US" sz="1400" b="0" dirty="0">
                        <a:solidFill>
                          <a:schemeClr val="bg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rgbClr val="C00000"/>
                    </a:solidFill>
                  </a:tcPr>
                </a:tc>
                <a:tc>
                  <a:txBody>
                    <a:bodyPr/>
                    <a:lstStyle/>
                    <a:p>
                      <a:pPr algn="ctr"/>
                      <a:r>
                        <a:rPr lang="en-US" sz="1200" b="0" i="1" dirty="0" smtClean="0">
                          <a:solidFill>
                            <a:schemeClr val="tx1"/>
                          </a:solidFill>
                          <a:latin typeface="Calibri" panose="020F0502020204030204" pitchFamily="34" charset="0"/>
                        </a:rPr>
                        <a:t>forwarding</a:t>
                      </a:r>
                      <a:endParaRPr lang="en-US" sz="1200" b="0" i="1"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lumMod val="95000"/>
                      </a:schemeClr>
                    </a:solidFill>
                  </a:tcPr>
                </a:tc>
              </a:tr>
            </a:tbl>
          </a:graphicData>
        </a:graphic>
      </p:graphicFrame>
      <p:sp>
        <p:nvSpPr>
          <p:cNvPr id="17" name="TextBox 16"/>
          <p:cNvSpPr txBox="1"/>
          <p:nvPr/>
        </p:nvSpPr>
        <p:spPr>
          <a:xfrm>
            <a:off x="6565900" y="1977348"/>
            <a:ext cx="1828800" cy="461665"/>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200" b="1" cap="small" dirty="0" smtClean="0">
                <a:latin typeface="Calibri" panose="020F0502020204030204" pitchFamily="34" charset="0"/>
              </a:rPr>
              <a:t>MAC Address </a:t>
            </a:r>
          </a:p>
          <a:p>
            <a:pPr algn="ctr"/>
            <a:r>
              <a:rPr lang="en-US" sz="1200" b="1" cap="small" dirty="0" smtClean="0">
                <a:latin typeface="Calibri" panose="020F0502020204030204" pitchFamily="34" charset="0"/>
              </a:rPr>
              <a:t>Registration Entries</a:t>
            </a:r>
            <a:endParaRPr lang="en-US" sz="1200" b="1" cap="small" dirty="0">
              <a:latin typeface="Calibri" panose="020F0502020204030204" pitchFamily="34" charset="0"/>
            </a:endParaRPr>
          </a:p>
        </p:txBody>
      </p:sp>
      <p:sp>
        <p:nvSpPr>
          <p:cNvPr id="18" name="TextBox 17"/>
          <p:cNvSpPr txBox="1"/>
          <p:nvPr/>
        </p:nvSpPr>
        <p:spPr>
          <a:xfrm>
            <a:off x="6565900" y="3453841"/>
            <a:ext cx="1828800" cy="461665"/>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200" b="1" cap="small" dirty="0" smtClean="0">
                <a:latin typeface="Calibri" panose="020F0502020204030204" pitchFamily="34" charset="0"/>
              </a:rPr>
              <a:t>Dynamic VLAN </a:t>
            </a:r>
          </a:p>
          <a:p>
            <a:pPr algn="ctr"/>
            <a:r>
              <a:rPr lang="en-US" sz="1200" b="1" cap="small" dirty="0" smtClean="0">
                <a:latin typeface="Calibri" panose="020F0502020204030204" pitchFamily="34" charset="0"/>
              </a:rPr>
              <a:t>Registration Entries</a:t>
            </a:r>
            <a:endParaRPr lang="en-US" sz="1200" b="1" cap="small" dirty="0">
              <a:latin typeface="Calibri" panose="020F0502020204030204" pitchFamily="34" charset="0"/>
            </a:endParaRPr>
          </a:p>
        </p:txBody>
      </p:sp>
      <p:sp>
        <p:nvSpPr>
          <p:cNvPr id="19" name="TextBox 18"/>
          <p:cNvSpPr txBox="1"/>
          <p:nvPr/>
        </p:nvSpPr>
        <p:spPr>
          <a:xfrm>
            <a:off x="6515100" y="4522595"/>
            <a:ext cx="1930400" cy="27699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200" b="1" cap="small" dirty="0" smtClean="0">
                <a:latin typeface="Calibri" panose="020F0502020204030204" pitchFamily="34" charset="0"/>
              </a:rPr>
              <a:t>Dynamic Reservation Entries</a:t>
            </a:r>
            <a:endParaRPr lang="en-US" sz="1200" b="1" cap="small" dirty="0">
              <a:latin typeface="Calibri" panose="020F0502020204030204" pitchFamily="34" charset="0"/>
            </a:endParaRPr>
          </a:p>
        </p:txBody>
      </p:sp>
      <p:cxnSp>
        <p:nvCxnSpPr>
          <p:cNvPr id="20" name="Straight Arrow Connector 19"/>
          <p:cNvCxnSpPr>
            <a:stCxn id="22" idx="6"/>
            <a:endCxn id="3" idx="1"/>
          </p:cNvCxnSpPr>
          <p:nvPr/>
        </p:nvCxnSpPr>
        <p:spPr>
          <a:xfrm>
            <a:off x="1960880" y="4276187"/>
            <a:ext cx="22148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Oval 21"/>
          <p:cNvSpPr>
            <a:spLocks noChangeAspect="1"/>
          </p:cNvSpPr>
          <p:nvPr/>
        </p:nvSpPr>
        <p:spPr>
          <a:xfrm>
            <a:off x="1778000" y="4184747"/>
            <a:ext cx="182880" cy="18288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1" name="Oval 20"/>
          <p:cNvSpPr>
            <a:spLocks noChangeAspect="1"/>
          </p:cNvSpPr>
          <p:nvPr/>
        </p:nvSpPr>
        <p:spPr>
          <a:xfrm>
            <a:off x="1778000" y="5617614"/>
            <a:ext cx="182880" cy="18288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23" name="Straight Arrow Connector 22"/>
          <p:cNvCxnSpPr>
            <a:stCxn id="21" idx="6"/>
            <a:endCxn id="3" idx="1"/>
          </p:cNvCxnSpPr>
          <p:nvPr/>
        </p:nvCxnSpPr>
        <p:spPr>
          <a:xfrm flipV="1">
            <a:off x="1960880" y="4276187"/>
            <a:ext cx="2214880" cy="14328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3366962381"/>
              </p:ext>
            </p:extLst>
          </p:nvPr>
        </p:nvGraphicFramePr>
        <p:xfrm>
          <a:off x="1082040" y="4103495"/>
          <a:ext cx="1066800" cy="2044700"/>
        </p:xfrm>
        <a:graphic>
          <a:graphicData uri="http://schemas.openxmlformats.org/drawingml/2006/table">
            <a:tbl>
              <a:tblPr firstRow="1" bandRow="1">
                <a:tableStyleId>{5C22544A-7EE6-4342-B048-85BDC9FD1C3A}</a:tableStyleId>
              </a:tblPr>
              <a:tblGrid>
                <a:gridCol w="497840"/>
                <a:gridCol w="568960"/>
              </a:tblGrid>
              <a:tr h="292100">
                <a:tc rowSpan="7">
                  <a:txBody>
                    <a:bodyPr/>
                    <a:lstStyle/>
                    <a:p>
                      <a:pPr algn="ctr"/>
                      <a:r>
                        <a:rPr lang="en-US" sz="1400" b="1" dirty="0" smtClean="0">
                          <a:solidFill>
                            <a:schemeClr val="bg1"/>
                          </a:solidFill>
                          <a:latin typeface="Calibri" panose="020F0502020204030204" pitchFamily="34" charset="0"/>
                        </a:rPr>
                        <a:t>Outbound Bridge Port</a:t>
                      </a:r>
                      <a:endParaRPr lang="en-US" sz="1400" b="1" dirty="0">
                        <a:solidFill>
                          <a:schemeClr val="bg1"/>
                        </a:solidFill>
                        <a:latin typeface="Calibri" panose="020F0502020204030204" pitchFamily="34" charset="0"/>
                      </a:endParaRPr>
                    </a:p>
                  </a:txBody>
                  <a:tcPr marT="0" marB="0" vert="vert27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rgbClr val="C00000"/>
                    </a:solidFill>
                  </a:tcPr>
                </a:tc>
                <a:tc>
                  <a:txBody>
                    <a:bodyPr/>
                    <a:lstStyle/>
                    <a:p>
                      <a:pPr algn="ctr"/>
                      <a:r>
                        <a:rPr lang="en-US" sz="1200" b="0" dirty="0" smtClean="0">
                          <a:solidFill>
                            <a:schemeClr val="tx1"/>
                          </a:solidFill>
                          <a:latin typeface="Corbel" panose="020B0503020204020204" pitchFamily="34" charset="0"/>
                        </a:rPr>
                        <a:t>1</a:t>
                      </a:r>
                      <a:endParaRPr lang="en-US" sz="1200" b="0" dirty="0">
                        <a:solidFill>
                          <a:schemeClr val="tx1"/>
                        </a:solidFill>
                        <a:latin typeface="Corbel" panose="020B0503020204020204" pitchFamily="34" charset="0"/>
                      </a:endParaRPr>
                    </a:p>
                  </a:txBody>
                  <a:tcPr marL="0" marR="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r>
              <a:tr h="292100">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latin typeface="Corbel" panose="020B0503020204020204" pitchFamily="34" charset="0"/>
                        </a:rPr>
                        <a:t>2</a:t>
                      </a:r>
                      <a:endParaRPr lang="en-US" sz="1200" b="0" dirty="0">
                        <a:solidFill>
                          <a:schemeClr val="tx1"/>
                        </a:solidFill>
                        <a:latin typeface="Corbel" panose="020B0503020204020204" pitchFamily="34" charset="0"/>
                      </a:endParaRPr>
                    </a:p>
                  </a:txBody>
                  <a:tcPr marL="0" marR="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r>
              <a:tr h="292100">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latin typeface="Corbel" panose="020B0503020204020204" pitchFamily="34" charset="0"/>
                        </a:rPr>
                        <a:t>:</a:t>
                      </a:r>
                      <a:endParaRPr lang="en-US" sz="1200" b="0" dirty="0">
                        <a:solidFill>
                          <a:schemeClr val="tx1"/>
                        </a:solidFill>
                        <a:latin typeface="Corbel" panose="020B0503020204020204" pitchFamily="34" charset="0"/>
                      </a:endParaRPr>
                    </a:p>
                  </a:txBody>
                  <a:tcPr marL="0" marR="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r>
              <a:tr h="292100">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latin typeface="Corbel" panose="020B0503020204020204" pitchFamily="34" charset="0"/>
                        </a:rPr>
                        <a:t>102</a:t>
                      </a:r>
                      <a:endParaRPr lang="en-US" sz="1200" b="0" dirty="0">
                        <a:solidFill>
                          <a:schemeClr val="tx1"/>
                        </a:solidFill>
                        <a:latin typeface="Corbel" panose="020B0503020204020204" pitchFamily="34" charset="0"/>
                      </a:endParaRPr>
                    </a:p>
                  </a:txBody>
                  <a:tcPr marL="0" marR="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r>
              <a:tr h="292100">
                <a:tc vMerge="1">
                  <a:txBody>
                    <a:bodyPr/>
                    <a:lstStyle/>
                    <a:p>
                      <a:endParaRPr lang="en-US"/>
                    </a:p>
                  </a:txBody>
                  <a:tcPr/>
                </a:tc>
                <a:tc>
                  <a:txBody>
                    <a:bodyPr/>
                    <a:lstStyle/>
                    <a:p>
                      <a:pPr algn="ctr"/>
                      <a:r>
                        <a:rPr lang="en-US" sz="1200" b="0" dirty="0" smtClean="0">
                          <a:solidFill>
                            <a:schemeClr val="tx1"/>
                          </a:solidFill>
                          <a:latin typeface="Corbel" panose="020B0503020204020204" pitchFamily="34" charset="0"/>
                        </a:rPr>
                        <a:t>103</a:t>
                      </a:r>
                      <a:endParaRPr lang="en-US" sz="1200" b="0" dirty="0">
                        <a:solidFill>
                          <a:schemeClr val="tx1"/>
                        </a:solidFill>
                        <a:latin typeface="Corbel" panose="020B0503020204020204" pitchFamily="34" charset="0"/>
                      </a:endParaRPr>
                    </a:p>
                  </a:txBody>
                  <a:tcPr marL="0" marR="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r>
              <a:tr h="292100">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latin typeface="Corbel" panose="020B0503020204020204" pitchFamily="34" charset="0"/>
                        </a:rPr>
                        <a:t>:</a:t>
                      </a:r>
                      <a:endParaRPr lang="en-US" sz="1200" b="0" dirty="0">
                        <a:solidFill>
                          <a:schemeClr val="tx1"/>
                        </a:solidFill>
                        <a:latin typeface="Corbel" panose="020B0503020204020204" pitchFamily="34" charset="0"/>
                      </a:endParaRPr>
                    </a:p>
                  </a:txBody>
                  <a:tcPr marL="0" marR="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r>
              <a:tr h="292100">
                <a:tc vMerge="1">
                  <a:txBody>
                    <a:bodyPr/>
                    <a:lstStyle/>
                    <a:p>
                      <a:pPr algn="ctr"/>
                      <a:endParaRPr lang="en-US" sz="1400" b="0" dirty="0">
                        <a:solidFill>
                          <a:schemeClr val="tx1"/>
                        </a:solidFill>
                        <a:latin typeface="Calibri" panose="020F050202020403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latin typeface="Corbel" panose="020B0503020204020204" pitchFamily="34" charset="0"/>
                        </a:rPr>
                        <a:t>4095</a:t>
                      </a:r>
                      <a:endParaRPr lang="en-US" sz="1200" b="0" dirty="0">
                        <a:solidFill>
                          <a:schemeClr val="tx1"/>
                        </a:solidFill>
                        <a:latin typeface="Corbel" panose="020B0503020204020204" pitchFamily="34" charset="0"/>
                      </a:endParaRPr>
                    </a:p>
                  </a:txBody>
                  <a:tcPr marL="0" marR="0" marT="0"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8448736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1466</TotalTime>
  <Words>715</Words>
  <Application>Microsoft Office PowerPoint</Application>
  <PresentationFormat>On-screen Show (4:3)</PresentationFormat>
  <Paragraphs>95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Origin</vt:lpstr>
      <vt:lpstr>IEEE 802.1Qcp Update Bridges and Bridged Networks Amendment: YANG Data Model</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CIENA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YANG Update</dc:title>
  <dc:creator>Ciena;mholness@ciena.com</dc:creator>
  <cp:lastModifiedBy>Ciena</cp:lastModifiedBy>
  <cp:revision>140</cp:revision>
  <dcterms:created xsi:type="dcterms:W3CDTF">2015-02-18T23:35:51Z</dcterms:created>
  <dcterms:modified xsi:type="dcterms:W3CDTF">2016-05-14T23:29:14Z</dcterms:modified>
</cp:coreProperties>
</file>