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358" r:id="rId3"/>
    <p:sldId id="359" r:id="rId4"/>
    <p:sldId id="361" r:id="rId5"/>
  </p:sldIdLst>
  <p:sldSz cx="9144000" cy="6858000" type="screen4x3"/>
  <p:notesSz cx="7315200" cy="96012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5pPr>
    <a:lvl6pPr marL="2286000" algn="l" defTabSz="914400" rtl="0" eaLnBrk="1" latinLnBrk="0" hangingPunct="1"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6pPr>
    <a:lvl7pPr marL="2743200" algn="l" defTabSz="914400" rtl="0" eaLnBrk="1" latinLnBrk="0" hangingPunct="1"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7pPr>
    <a:lvl8pPr marL="3200400" algn="l" defTabSz="914400" rtl="0" eaLnBrk="1" latinLnBrk="0" hangingPunct="1"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8pPr>
    <a:lvl9pPr marL="3657600" algn="l" defTabSz="914400" rtl="0" eaLnBrk="1" latinLnBrk="0" hangingPunct="1">
      <a:defRPr kumimoji="1" b="1" kern="1200">
        <a:solidFill>
          <a:schemeClr val="tx1"/>
        </a:solidFill>
        <a:latin typeface="Gulim" panose="020B0600000101010101" pitchFamily="34" charset="-127"/>
        <a:ea typeface="Gulim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99"/>
    <a:srgbClr val="00000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95" autoAdjust="0"/>
  </p:normalViewPr>
  <p:slideViewPr>
    <p:cSldViewPr>
      <p:cViewPr varScale="1">
        <p:scale>
          <a:sx n="69" d="100"/>
          <a:sy n="69" d="100"/>
        </p:scale>
        <p:origin x="9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1301"/>
    </p:cViewPr>
  </p:sorterViewPr>
  <p:notesViewPr>
    <p:cSldViewPr>
      <p:cViewPr varScale="1">
        <p:scale>
          <a:sx n="90" d="100"/>
          <a:sy n="90" d="100"/>
        </p:scale>
        <p:origin x="-3712" y="-112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>
            <a:lvl1pPr defTabSz="911225">
              <a:defRPr sz="1200" b="0">
                <a:latin typeface="Gulim" charset="0"/>
                <a:ea typeface="Gulim" charset="0"/>
                <a:cs typeface="Gulim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6388" y="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2" tIns="45700" rIns="91402" bIns="45700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 b="0">
                <a:latin typeface="Gulim" charset="0"/>
                <a:ea typeface="Gulim" charset="0"/>
                <a:cs typeface="Gulim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44000"/>
            <a:ext cx="3201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2" tIns="45700" rIns="91402" bIns="45700" numCol="1" anchor="b" anchorCtr="0" compatLnSpc="1">
            <a:prstTxWarp prst="textNoShape">
              <a:avLst/>
            </a:prstTxWarp>
          </a:bodyPr>
          <a:lstStyle>
            <a:lvl1pPr defTabSz="911225">
              <a:defRPr sz="1200" b="0">
                <a:latin typeface="Gulim" charset="0"/>
                <a:ea typeface="Gulim" charset="0"/>
                <a:cs typeface="Gulim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6388" y="9144000"/>
            <a:ext cx="3198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2" tIns="45700" rIns="91402" bIns="45700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b="0"/>
            </a:lvl1pPr>
          </a:lstStyle>
          <a:p>
            <a:fld id="{ADA87922-939E-4883-B836-03C6E2B9BE2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0" rIns="96621" bIns="48310" numCol="1" anchor="t" anchorCtr="0" compatLnSpc="1">
            <a:prstTxWarp prst="textNoShape">
              <a:avLst/>
            </a:prstTxWarp>
          </a:bodyPr>
          <a:lstStyle>
            <a:lvl1pPr defTabSz="963613">
              <a:defRPr sz="1300" b="0">
                <a:latin typeface="Gulim" charset="0"/>
                <a:ea typeface="Gulim" charset="0"/>
                <a:cs typeface="Gulim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0" rIns="96621" bIns="48310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 b="0">
                <a:latin typeface="Gulim" charset="0"/>
                <a:ea typeface="Gulim" charset="0"/>
                <a:cs typeface="Gulim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0" rIns="96621" bIns="483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0" rIns="96621" bIns="48310" numCol="1" anchor="b" anchorCtr="0" compatLnSpc="1">
            <a:prstTxWarp prst="textNoShape">
              <a:avLst/>
            </a:prstTxWarp>
          </a:bodyPr>
          <a:lstStyle>
            <a:lvl1pPr defTabSz="963613">
              <a:defRPr sz="1300" b="0">
                <a:latin typeface="Gulim" charset="0"/>
                <a:ea typeface="Gulim" charset="0"/>
                <a:cs typeface="Gulim" charset="0"/>
              </a:defRPr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21" tIns="48310" rIns="96621" bIns="48310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 b="0"/>
            </a:lvl1pPr>
          </a:lstStyle>
          <a:p>
            <a:fld id="{2B6B476E-8C7D-4862-9507-4EFBA3F433FE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Gulim" charset="0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Gulim" charset="0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Gulim" charset="0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Gulim" charset="0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Gulim" pitchFamily="34" charset="-127"/>
        <a:ea typeface="Gulim" pitchFamily="34" charset="-127"/>
        <a:cs typeface="Gulim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3613" eaLnBrk="0" hangingPunct="0"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1pPr>
            <a:lvl2pPr marL="742950" indent="-285750" defTabSz="963613" eaLnBrk="0" hangingPunct="0"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2pPr>
            <a:lvl3pPr marL="1143000" indent="-228600" defTabSz="963613" eaLnBrk="0" hangingPunct="0"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3pPr>
            <a:lvl4pPr marL="1600200" indent="-228600" defTabSz="963613" eaLnBrk="0" hangingPunct="0"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4pPr>
            <a:lvl5pPr marL="2057400" indent="-228600" defTabSz="963613" eaLnBrk="0" hangingPunct="0"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5pPr>
            <a:lvl6pPr marL="2514600" indent="-228600" defTabSz="963613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6pPr>
            <a:lvl7pPr marL="2971800" indent="-228600" defTabSz="963613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7pPr>
            <a:lvl8pPr marL="3429000" indent="-228600" defTabSz="963613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8pPr>
            <a:lvl9pPr marL="3886200" indent="-228600" defTabSz="963613" eaLnBrk="0" fontAlgn="base" latinLnBrk="1" hangingPunct="0">
              <a:spcBef>
                <a:spcPct val="0"/>
              </a:spcBef>
              <a:spcAft>
                <a:spcPct val="0"/>
              </a:spcAft>
              <a:defRPr kumimoji="1" b="1">
                <a:solidFill>
                  <a:schemeClr val="tx1"/>
                </a:solidFill>
                <a:latin typeface="Gulim" panose="020B0600000101010101" pitchFamily="34" charset="-127"/>
                <a:ea typeface="Gulim" panose="020B0600000101010101" pitchFamily="34" charset="-127"/>
              </a:defRPr>
            </a:lvl9pPr>
          </a:lstStyle>
          <a:p>
            <a:pPr eaLnBrk="1" hangingPunct="1"/>
            <a:fld id="{F9CCA97A-D1A6-405E-883A-D540DB949208}" type="slidenum">
              <a:rPr lang="en-US" altLang="ko-KR" b="0"/>
              <a:pPr eaLnBrk="1" hangingPunct="1"/>
              <a:t>1</a:t>
            </a:fld>
            <a:endParaRPr lang="en-US" altLang="ko-KR" b="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lIns="91440" tIns="45720" rIns="91440" bIns="45720"/>
          <a:lstStyle>
            <a:lvl1pPr>
              <a:defRPr sz="2400" b="0">
                <a:latin typeface="Tahoma" pitchFamily="34" charset="0"/>
              </a:defRPr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 eaLnBrk="1" latinLnBrk="1" hangingPunct="1">
              <a:buFont typeface="Wingdings" pitchFamily="2" charset="2"/>
              <a:buNone/>
              <a:defRPr>
                <a:latin typeface="Arial Narrow" pitchFamily="34" charset="0"/>
              </a:defRPr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 anchor="t"/>
          <a:lstStyle>
            <a:lvl1pPr>
              <a:defRPr sz="1400" b="0">
                <a:solidFill>
                  <a:schemeClr val="tx1"/>
                </a:solidFill>
                <a:latin typeface="Gulim" pitchFamily="34" charset="-127"/>
                <a:ea typeface="Gulim" pitchFamily="34" charset="-127"/>
              </a:defRPr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  <a:latin typeface="Gulim" panose="020B0600000101010101" pitchFamily="34" charset="-127"/>
              </a:defRPr>
            </a:lvl1pPr>
          </a:lstStyle>
          <a:p>
            <a:fld id="{7E5881E1-F129-4BC1-9AF2-9FBBCCDD2857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62406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67363-8C7C-445D-8CC6-23AFC9B37D82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83809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6AFBC-05BC-470C-A014-C6CCB627DA58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31654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43288-9123-46DE-BB1E-C0EE0FD8CAE7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91057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827734-6C19-4355-9F7C-6C8DBCB3E63E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190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65175"/>
            <a:ext cx="4038600" cy="5360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65175"/>
            <a:ext cx="4038600" cy="5360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AD82E-6D48-4507-A1BD-B01B8FEF8692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5390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25D6D7-CED0-4E36-8F71-567C1B96B74E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4667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DD56E-A797-4643-8A99-6A936DEF7CDF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28346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01D8C-A385-41C5-B4BC-81E787836205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363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E99C84-AC30-4CE0-A89D-F73862700E07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63627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DD8C43-30E5-404F-9B9C-5ACEC9F1F3B7}" type="slidenum">
              <a:rPr lang="en-US" altLang="ko-KR"/>
              <a:pPr/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77821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765175"/>
            <a:ext cx="8229600" cy="5360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53047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accent2"/>
                </a:solidFill>
                <a:latin typeface="+mn-lt"/>
                <a:ea typeface="굴림" pitchFamily="34" charset="-127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46425" y="6453188"/>
            <a:ext cx="3032125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  <a:ea typeface="굴림" pitchFamily="34" charset="-127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fld id="{BBEAA9FA-EFD3-4480-A661-9D21403059DA}" type="slidenum">
              <a:rPr lang="en-US" altLang="ko-KR"/>
              <a:pPr/>
              <a:t>‹#›</a:t>
            </a:fld>
            <a:endParaRPr lang="en-US" altLang="ko-KR" dirty="0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68313" y="6330950"/>
            <a:ext cx="8245475" cy="76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468313" y="549275"/>
            <a:ext cx="8245475" cy="76200"/>
          </a:xfrm>
          <a:prstGeom prst="rect">
            <a:avLst/>
          </a:prstGeom>
          <a:solidFill>
            <a:srgbClr val="99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0" r:id="rId1"/>
    <p:sldLayoutId id="2147484681" r:id="rId2"/>
    <p:sldLayoutId id="2147484682" r:id="rId3"/>
    <p:sldLayoutId id="2147484683" r:id="rId4"/>
    <p:sldLayoutId id="2147484684" r:id="rId5"/>
    <p:sldLayoutId id="2147484685" r:id="rId6"/>
    <p:sldLayoutId id="2147484686" r:id="rId7"/>
    <p:sldLayoutId id="2147484687" r:id="rId8"/>
    <p:sldLayoutId id="2147484688" r:id="rId9"/>
    <p:sldLayoutId id="2147484689" r:id="rId10"/>
    <p:sldLayoutId id="2147484690" r:id="rId11"/>
  </p:sldLayoutIdLst>
  <p:hf hdr="0"/>
  <p:txStyles>
    <p:titleStyle>
      <a:lvl1pPr marL="195263" indent="-195263" algn="l" defTabSz="7620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+mj-lt"/>
          <a:ea typeface="+mj-ea"/>
          <a:cs typeface="Dotum" charset="0"/>
        </a:defRPr>
      </a:lvl1pPr>
      <a:lvl2pPr marL="195263" indent="-195263" algn="l" defTabSz="7620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  <a:cs typeface="Dotum" charset="0"/>
        </a:defRPr>
      </a:lvl2pPr>
      <a:lvl3pPr marL="195263" indent="-195263" algn="l" defTabSz="7620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  <a:cs typeface="Dotum" charset="0"/>
        </a:defRPr>
      </a:lvl3pPr>
      <a:lvl4pPr marL="195263" indent="-195263" algn="l" defTabSz="7620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  <a:cs typeface="Dotum" charset="0"/>
        </a:defRPr>
      </a:lvl4pPr>
      <a:lvl5pPr marL="195263" indent="-195263" algn="l" defTabSz="762000" rtl="0" eaLnBrk="0" fontAlgn="base" hangingPunct="0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  <a:cs typeface="Dotum" charset="0"/>
        </a:defRPr>
      </a:lvl5pPr>
      <a:lvl6pPr marL="652463" algn="l" defTabSz="762000" rtl="0" fontAlgn="base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</a:defRPr>
      </a:lvl6pPr>
      <a:lvl7pPr marL="1109663" algn="l" defTabSz="762000" rtl="0" fontAlgn="base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</a:defRPr>
      </a:lvl7pPr>
      <a:lvl8pPr marL="1566863" algn="l" defTabSz="762000" rtl="0" fontAlgn="base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</a:defRPr>
      </a:lvl8pPr>
      <a:lvl9pPr marL="2024063" algn="l" defTabSz="762000" rtl="0" fontAlgn="base">
        <a:spcBef>
          <a:spcPct val="0"/>
        </a:spcBef>
        <a:spcAft>
          <a:spcPct val="0"/>
        </a:spcAft>
        <a:defRPr kumimoji="1" sz="2800" b="1">
          <a:solidFill>
            <a:schemeClr val="tx1"/>
          </a:solidFill>
          <a:latin typeface="Trebuchet MS" pitchFamily="34" charset="0"/>
          <a:ea typeface="Dotum" pitchFamily="34" charset="-127"/>
        </a:defRPr>
      </a:lvl9pPr>
    </p:titleStyle>
    <p:bodyStyle>
      <a:lvl1pPr marL="190500" indent="-190500" algn="l" rtl="0" eaLnBrk="0" fontAlgn="base" hangingPunct="0">
        <a:spcBef>
          <a:spcPct val="35000"/>
        </a:spcBef>
        <a:spcAft>
          <a:spcPct val="0"/>
        </a:spcAft>
        <a:buFont typeface="Wingdings" panose="05000000000000000000" pitchFamily="2" charset="2"/>
        <a:buChar char="q"/>
        <a:defRPr kumimoji="1" sz="2000">
          <a:solidFill>
            <a:srgbClr val="000099"/>
          </a:solidFill>
          <a:latin typeface="+mn-lt"/>
          <a:ea typeface="Gulim" pitchFamily="34" charset="-127"/>
          <a:cs typeface="+mn-cs"/>
        </a:defRPr>
      </a:lvl1pPr>
      <a:lvl2pPr marL="482600" indent="-101600" algn="l" rtl="0" eaLnBrk="0" fontAlgn="base" hangingPunct="0">
        <a:spcBef>
          <a:spcPct val="35000"/>
        </a:spcBef>
        <a:spcAft>
          <a:spcPct val="0"/>
        </a:spcAft>
        <a:buFont typeface="Wingdings" panose="05000000000000000000" pitchFamily="2" charset="2"/>
        <a:buChar char="§"/>
        <a:defRPr kumimoji="1" sz="2800">
          <a:solidFill>
            <a:schemeClr val="tx1"/>
          </a:solidFill>
          <a:latin typeface="+mn-lt"/>
          <a:ea typeface="Gulim" pitchFamily="34" charset="-127"/>
          <a:cs typeface="+mn-cs"/>
        </a:defRPr>
      </a:lvl2pPr>
      <a:lvl3pPr marL="762000" indent="-88900" algn="l" rtl="0" eaLnBrk="0" fontAlgn="base" hangingPunct="0">
        <a:spcBef>
          <a:spcPct val="35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Gulim" pitchFamily="34" charset="-127"/>
          <a:cs typeface="+mn-cs"/>
        </a:defRPr>
      </a:lvl3pPr>
      <a:lvl4pPr marL="1054100" indent="-101600" algn="l" rtl="0" eaLnBrk="0" fontAlgn="base" hangingPunct="0">
        <a:spcBef>
          <a:spcPct val="35000"/>
        </a:spcBef>
        <a:spcAft>
          <a:spcPct val="0"/>
        </a:spcAft>
        <a:buChar char="–"/>
        <a:defRPr kumimoji="1" sz="1400">
          <a:solidFill>
            <a:schemeClr val="tx1"/>
          </a:solidFill>
          <a:latin typeface="+mn-lt"/>
          <a:ea typeface="Gulim" pitchFamily="34" charset="-127"/>
          <a:cs typeface="+mn-cs"/>
        </a:defRPr>
      </a:lvl4pPr>
      <a:lvl5pPr marL="1244600" indent="584200" algn="l" rtl="0" eaLnBrk="0" fontAlgn="base" hangingPunct="0">
        <a:spcBef>
          <a:spcPct val="35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Gulim" pitchFamily="34" charset="-127"/>
          <a:cs typeface="+mn-cs"/>
        </a:defRPr>
      </a:lvl5pPr>
      <a:lvl6pPr marL="1701800" algn="l" rtl="0" eaLnBrk="0" fontAlgn="base" hangingPunct="0">
        <a:spcBef>
          <a:spcPct val="35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  <a:cs typeface="+mn-cs"/>
        </a:defRPr>
      </a:lvl6pPr>
      <a:lvl7pPr marL="2159000" algn="l" rtl="0" eaLnBrk="0" fontAlgn="base" hangingPunct="0">
        <a:spcBef>
          <a:spcPct val="35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  <a:cs typeface="+mn-cs"/>
        </a:defRPr>
      </a:lvl7pPr>
      <a:lvl8pPr marL="2616200" algn="l" rtl="0" eaLnBrk="0" fontAlgn="base" hangingPunct="0">
        <a:spcBef>
          <a:spcPct val="35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  <a:cs typeface="+mn-cs"/>
        </a:defRPr>
      </a:lvl8pPr>
      <a:lvl9pPr marL="3073400" algn="l" rtl="0" eaLnBrk="0" fontAlgn="base" hangingPunct="0">
        <a:spcBef>
          <a:spcPct val="35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557338"/>
            <a:ext cx="7920806" cy="2057400"/>
          </a:xfrm>
        </p:spPr>
        <p:txBody>
          <a:bodyPr/>
          <a:lstStyle/>
          <a:p>
            <a:pPr marL="0" indent="195263" algn="ctr" eaLnBrk="1" hangingPunct="1"/>
            <a:r>
              <a:rPr lang="en-US" sz="3600" dirty="0"/>
              <a:t>Collection of Bullet Points for use in drafting WFA Liaison</a:t>
            </a:r>
            <a:br>
              <a:rPr lang="en-US" altLang="ko-KR" sz="3400" dirty="0"/>
            </a:br>
            <a:endParaRPr lang="en-US" altLang="ko-KR" sz="3400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3429000"/>
            <a:ext cx="6400800" cy="209708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ko-KR" sz="1400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 b="1" dirty="0">
                <a:latin typeface="Tahoma" panose="020B0604030504040204" pitchFamily="34" charset="0"/>
              </a:rPr>
              <a:t>Geoffrey M. Garner</a:t>
            </a:r>
          </a:p>
          <a:p>
            <a:pPr>
              <a:lnSpc>
                <a:spcPct val="80000"/>
              </a:lnSpc>
            </a:pPr>
            <a:r>
              <a:rPr lang="en-US" altLang="ko-KR" sz="1400" b="1" dirty="0">
                <a:latin typeface="Tahoma" panose="020B0604030504040204" pitchFamily="34" charset="0"/>
              </a:rPr>
              <a:t>Huawei (Consultant)</a:t>
            </a:r>
          </a:p>
          <a:p>
            <a:pPr>
              <a:lnSpc>
                <a:spcPct val="80000"/>
              </a:lnSpc>
            </a:pPr>
            <a:endParaRPr lang="en-US" altLang="ko-KR" sz="1400" b="1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 b="1" dirty="0">
                <a:latin typeface="Tahoma" panose="020B0604030504040204" pitchFamily="34" charset="0"/>
              </a:rPr>
              <a:t>gmgarner@alum.mit.edu</a:t>
            </a:r>
          </a:p>
          <a:p>
            <a:pPr>
              <a:lnSpc>
                <a:spcPct val="80000"/>
              </a:lnSpc>
            </a:pPr>
            <a:endParaRPr lang="en-US" altLang="ko-KR" sz="1400" b="1" dirty="0">
              <a:latin typeface="Tahoma" panose="020B060403050404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ko-KR" sz="1400" i="1" dirty="0">
                <a:latin typeface="Tahoma" panose="020B0604030504040204" pitchFamily="34" charset="0"/>
              </a:rPr>
              <a:t>IEEE 802.1 TSN TG</a:t>
            </a:r>
          </a:p>
          <a:p>
            <a:pPr>
              <a:lnSpc>
                <a:spcPct val="80000"/>
              </a:lnSpc>
            </a:pPr>
            <a:r>
              <a:rPr lang="en-US" altLang="ko-KR" sz="1400" dirty="0">
                <a:latin typeface="Tahoma" panose="020B0604030504040204" pitchFamily="34" charset="0"/>
              </a:rPr>
              <a:t>2017.10.23 TSN Call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9189F-A3F1-4880-B8B3-724758B7D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07560-5074-49C3-8B04-4DDC1450F2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807" y="692696"/>
            <a:ext cx="8229600" cy="5360988"/>
          </a:xfrm>
        </p:spPr>
        <p:txBody>
          <a:bodyPr/>
          <a:lstStyle/>
          <a:p>
            <a:r>
              <a:rPr lang="en-US" dirty="0"/>
              <a:t>In the September 25, 2017 802.1AS-Rev call, it was decided to begin drafting a liaison to WFA in the October 23 call, to request input on whether TM and/or FTM should be mandatory or optional (and possibly different requirements in bridges and end stations) in 802.1AS-Rev</a:t>
            </a:r>
          </a:p>
          <a:p>
            <a:r>
              <a:rPr lang="en-US" dirty="0"/>
              <a:t>Participants were asked to send possible items/bullet points for the liaison to the reflector</a:t>
            </a:r>
          </a:p>
          <a:p>
            <a:r>
              <a:rPr lang="en-US" dirty="0"/>
              <a:t>Editor was to collect the bullet points for the October 23 call</a:t>
            </a:r>
          </a:p>
          <a:p>
            <a:r>
              <a:rPr lang="en-US" dirty="0"/>
              <a:t>This ppt file collects the bullet points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28E53E-A3E2-4023-8F50-93C3A9468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Sept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06263-DF4B-4A78-A66A-FDFE61878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B1C31-5577-41FD-8531-CA23688F1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3288-9123-46DE-BB1E-C0EE0FD8CAE7}" type="slidenum">
              <a:rPr lang="en-US" altLang="ko-KR" smtClean="0"/>
              <a:pPr/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3991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0E553-C1CD-4900-91E3-161C4A2B4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0"/>
            <a:ext cx="8820472" cy="549275"/>
          </a:xfrm>
        </p:spPr>
        <p:txBody>
          <a:bodyPr/>
          <a:lstStyle/>
          <a:p>
            <a:r>
              <a:rPr lang="en-US" sz="2400" dirty="0"/>
              <a:t>Possible Items (Bullet Points) as Input for WFA Liaison –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D417B-5CE4-4AF2-83B0-9107F218F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bullet points</a:t>
            </a:r>
          </a:p>
          <a:p>
            <a:pPr lvl="1"/>
            <a:r>
              <a:rPr lang="en-US" sz="1800" dirty="0"/>
              <a:t>Is FTM time synch certification waiting for 802.1AS-Rev to be published?</a:t>
            </a:r>
          </a:p>
          <a:p>
            <a:pPr lvl="1"/>
            <a:r>
              <a:rPr lang="en-US" sz="1800" dirty="0"/>
              <a:t>Does FTM location service certification make FTM time synch certification any more likely to occur?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D07D0E-12EC-4794-9B33-6105690E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D0FA-02CC-47D0-8A60-E4EFA9CCC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IEEE 802.1 TSN</a:t>
            </a:r>
            <a:endParaRPr lang="en-US" altLang="ko-K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884DC-48FC-4202-B636-FF730BCC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3288-9123-46DE-BB1E-C0EE0FD8CAE7}" type="slidenum">
              <a:rPr lang="en-US" altLang="ko-KR" smtClean="0"/>
              <a:pPr/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47862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2444D-AE26-4DCF-9096-F4D804B90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795320" cy="549275"/>
          </a:xfrm>
        </p:spPr>
        <p:txBody>
          <a:bodyPr/>
          <a:lstStyle/>
          <a:p>
            <a:r>
              <a:rPr lang="en-US" sz="2400" dirty="0"/>
              <a:t>Possible Items (Bullet Points) as Input for WFA Liaison –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D08C0-7ABB-43B8-BF64-DE033B298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77999"/>
            <a:ext cx="8229600" cy="5360988"/>
          </a:xfrm>
        </p:spPr>
        <p:txBody>
          <a:bodyPr/>
          <a:lstStyle/>
          <a:p>
            <a:r>
              <a:rPr lang="en-US" dirty="0"/>
              <a:t>Response to Initial Bullet points</a:t>
            </a:r>
          </a:p>
          <a:p>
            <a:pPr lvl="2"/>
            <a:r>
              <a:rPr lang="en-US" dirty="0"/>
              <a:t>Focus on commercial technology, rather than implementation details and timeline</a:t>
            </a:r>
          </a:p>
          <a:p>
            <a:pPr lvl="2"/>
            <a:r>
              <a:rPr lang="en-US" dirty="0"/>
              <a:t>“Firmware update” implies some assumptions that would need to be spelled out</a:t>
            </a:r>
          </a:p>
          <a:p>
            <a:pPr lvl="1"/>
            <a:r>
              <a:rPr lang="en-US" sz="1800" dirty="0"/>
              <a:t>Provide to WFA some basic history of TM/FTM, but keep it brief</a:t>
            </a:r>
          </a:p>
          <a:p>
            <a:pPr lvl="1"/>
            <a:r>
              <a:rPr lang="en-US" sz="1800" dirty="0"/>
              <a:t>Then state that for the next revision of the IEEE 802.1AS time sync standard, for Wi-Fi support of time sync, there is an open question as to the requirements for TM and/or FTM.</a:t>
            </a:r>
          </a:p>
          <a:p>
            <a:pPr lvl="2"/>
            <a:r>
              <a:rPr lang="en-US" dirty="0"/>
              <a:t>The 802.1 Working Group is asking for opinions from WFA members, toward the goal of seeking the best long-term Wi-Fi technology for time sync.</a:t>
            </a:r>
          </a:p>
          <a:p>
            <a:pPr lvl="1"/>
            <a:r>
              <a:rPr lang="en-US" sz="1800" dirty="0"/>
              <a:t>Suggestion for straw poll question for WFA (choose one)</a:t>
            </a:r>
          </a:p>
          <a:p>
            <a:pPr lvl="2"/>
            <a:r>
              <a:rPr lang="en-US" dirty="0"/>
              <a:t>What do you think is the most commercially viable time sync technology for Wi-Fi products?</a:t>
            </a:r>
          </a:p>
          <a:p>
            <a:pPr marL="1295400" lvl="3" indent="-342900">
              <a:buAutoNum type="arabicPeriod"/>
            </a:pPr>
            <a:r>
              <a:rPr lang="en-US" dirty="0"/>
              <a:t>TM</a:t>
            </a:r>
          </a:p>
          <a:p>
            <a:pPr marL="1295400" lvl="3" indent="-342900">
              <a:buAutoNum type="arabicPeriod"/>
            </a:pPr>
            <a:r>
              <a:rPr lang="en-US" dirty="0"/>
              <a:t>FTM</a:t>
            </a:r>
          </a:p>
          <a:p>
            <a:pPr marL="1295400" lvl="3" indent="-342900">
              <a:buAutoNum type="arabicPeriod"/>
            </a:pPr>
            <a:r>
              <a:rPr lang="en-US" dirty="0"/>
              <a:t>Both. TM is a good fit for some applications. FTM is a good fit for other applications.</a:t>
            </a:r>
          </a:p>
          <a:p>
            <a:pPr marL="1295400" lvl="3" indent="-342900">
              <a:buAutoNum type="arabicPeriod"/>
            </a:pPr>
            <a:r>
              <a:rPr lang="en-US" dirty="0"/>
              <a:t>Neither. I don't see time sync as an important Wi-Fi technology.</a:t>
            </a:r>
          </a:p>
          <a:p>
            <a:pPr marL="1485900" lvl="4" indent="-342900"/>
            <a:r>
              <a:rPr lang="en-US" sz="1200" dirty="0"/>
              <a:t>Having choice 4 (Neither) is important because if everyone voted that way, maybe that's a sign that Wi-Fi time sync is unlikely, and 802.1/1588 should consider alternative wireless technologies.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C61FA-A3CA-4D73-B37C-7B6E96F90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Sept 2017</a:t>
            </a:r>
            <a:endParaRPr lang="en-US" altLang="ko-KR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6A02B-02FC-4726-8A2F-B967C6FE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IEEE 802.1 TSN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C144E-0573-4A1B-8A37-540FA93A4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43288-9123-46DE-BB1E-C0EE0FD8CAE7}" type="slidenum">
              <a:rPr lang="en-US" altLang="ko-KR" smtClean="0"/>
              <a:pPr/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08217402"/>
      </p:ext>
    </p:extLst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Trebuchet MS"/>
        <a:ea typeface="Dotum"/>
        <a:cs typeface=""/>
      </a:majorFont>
      <a:minorFont>
        <a:latin typeface="Arial"/>
        <a:ea typeface="굴림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굴림" pitchFamily="34" charset="-127"/>
            <a:ea typeface="굴림" pitchFamily="34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10704</TotalTime>
  <Words>400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4" baseType="lpstr">
      <vt:lpstr>Dotum</vt:lpstr>
      <vt:lpstr>굴림</vt:lpstr>
      <vt:lpstr>굴림</vt:lpstr>
      <vt:lpstr>Arial</vt:lpstr>
      <vt:lpstr>Arial Narrow</vt:lpstr>
      <vt:lpstr>Tahoma</vt:lpstr>
      <vt:lpstr>Times New Roman</vt:lpstr>
      <vt:lpstr>Trebuchet MS</vt:lpstr>
      <vt:lpstr>Wingdings</vt:lpstr>
      <vt:lpstr>기본 디자인</vt:lpstr>
      <vt:lpstr>Collection of Bullet Points for use in drafting WFA Liaison </vt:lpstr>
      <vt:lpstr>Introduction</vt:lpstr>
      <vt:lpstr>Possible Items (Bullet Points) as Input for WFA Liaison – 1</vt:lpstr>
      <vt:lpstr>Possible Items (Bullet Points) as Input for WFA Liaison – 3</vt:lpstr>
    </vt:vector>
  </TitlesOfParts>
  <Company>Samsung Advanced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Time Synchronization Error in IEEE 802.1AS</dc:title>
  <dc:creator>Geoffrey M. Garner</dc:creator>
  <cp:lastModifiedBy>Geoffrey M. Garner - 11</cp:lastModifiedBy>
  <cp:revision>631</cp:revision>
  <cp:lastPrinted>2016-05-20T23:08:34Z</cp:lastPrinted>
  <dcterms:created xsi:type="dcterms:W3CDTF">2005-05-12T22:06:39Z</dcterms:created>
  <dcterms:modified xsi:type="dcterms:W3CDTF">2017-10-23T15:48:30Z</dcterms:modified>
</cp:coreProperties>
</file>