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6" r:id="rId2"/>
    <p:sldId id="303" r:id="rId3"/>
    <p:sldId id="306" r:id="rId4"/>
    <p:sldId id="307" r:id="rId5"/>
    <p:sldId id="308" r:id="rId6"/>
    <p:sldId id="305" r:id="rId7"/>
    <p:sldId id="310" r:id="rId8"/>
    <p:sldId id="309" r:id="rId9"/>
    <p:sldId id="30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en Haddock" initials="SH"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9" autoAdjust="0"/>
    <p:restoredTop sz="94627" autoAdjust="0"/>
  </p:normalViewPr>
  <p:slideViewPr>
    <p:cSldViewPr>
      <p:cViewPr varScale="1">
        <p:scale>
          <a:sx n="70" d="100"/>
          <a:sy n="70" d="100"/>
        </p:scale>
        <p:origin x="36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1AA43C-EBF5-4A06-BE38-33FB2E4DC268}" type="datetimeFigureOut">
              <a:rPr lang="en-US" smtClean="0"/>
              <a:pPr/>
              <a:t>7/11/2017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FA0064-0B89-48BD-AB5E-2F975ABA4FB0}" type="slidenum">
              <a:rPr lang="en-US" smtClean="0"/>
              <a:pPr/>
              <a:t>‹#›</a:t>
            </a:fld>
            <a:endParaRPr lang="en-US"/>
          </a:p>
        </p:txBody>
      </p:sp>
    </p:spTree>
    <p:extLst>
      <p:ext uri="{BB962C8B-B14F-4D97-AF65-F5344CB8AC3E}">
        <p14:creationId xmlns:p14="http://schemas.microsoft.com/office/powerpoint/2010/main" val="3540764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DC7FBE-A7F4-4A8A-AB66-EE2FE683F333}" type="slidenum">
              <a:rPr lang="en-US" smtClean="0"/>
              <a:pPr/>
              <a:t>1</a:t>
            </a:fld>
            <a:endParaRPr lang="en-US" smtClean="0"/>
          </a:p>
        </p:txBody>
      </p:sp>
    </p:spTree>
    <p:extLst>
      <p:ext uri="{BB962C8B-B14F-4D97-AF65-F5344CB8AC3E}">
        <p14:creationId xmlns:p14="http://schemas.microsoft.com/office/powerpoint/2010/main" val="1177978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7D54D-88F7-459D-ACE0-94825ABE4DE1}" type="datetimeFigureOut">
              <a:rPr lang="en-US" smtClean="0"/>
              <a:pPr/>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97D54D-88F7-459D-ACE0-94825ABE4DE1}" type="datetimeFigureOut">
              <a:rPr lang="en-US" smtClean="0"/>
              <a:pPr/>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97D54D-88F7-459D-ACE0-94825ABE4DE1}" type="datetimeFigureOut">
              <a:rPr lang="en-US" smtClean="0"/>
              <a:pPr/>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97D54D-88F7-459D-ACE0-94825ABE4DE1}" type="datetimeFigureOut">
              <a:rPr lang="en-US" smtClean="0"/>
              <a:pPr/>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7D54D-88F7-459D-ACE0-94825ABE4DE1}" type="datetimeFigureOut">
              <a:rPr lang="en-US" smtClean="0"/>
              <a:pPr/>
              <a:t>7/11/2017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7D54D-88F7-459D-ACE0-94825ABE4DE1}" type="datetimeFigureOut">
              <a:rPr lang="en-US" smtClean="0"/>
              <a:pPr/>
              <a:t>7/11/2017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D080B-F5C7-461C-BC56-86E1D15D9F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ieee802.org/1/files/public/docs2017/ax-rev-seaman-wait-to-restore-0117-v0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txBox="1">
            <a:spLocks noGrp="1"/>
          </p:cNvSpPr>
          <p:nvPr/>
        </p:nvSpPr>
        <p:spPr bwMode="auto">
          <a:xfrm>
            <a:off x="685800" y="6248400"/>
            <a:ext cx="1905000" cy="457200"/>
          </a:xfrm>
          <a:prstGeom prst="rect">
            <a:avLst/>
          </a:prstGeom>
          <a:noFill/>
          <a:ln w="9525">
            <a:noFill/>
            <a:miter lim="800000"/>
            <a:headEnd/>
            <a:tailEnd/>
          </a:ln>
        </p:spPr>
        <p:txBody>
          <a:bodyPr/>
          <a:lstStyle/>
          <a:p>
            <a:endParaRPr lang="en-US" sz="1400"/>
          </a:p>
        </p:txBody>
      </p:sp>
      <p:sp>
        <p:nvSpPr>
          <p:cNvPr id="2051" name="Footer Placeholder 4"/>
          <p:cNvSpPr txBox="1">
            <a:spLocks noGrp="1"/>
          </p:cNvSpPr>
          <p:nvPr/>
        </p:nvSpPr>
        <p:spPr bwMode="auto">
          <a:xfrm>
            <a:off x="3124200" y="6248400"/>
            <a:ext cx="2895600" cy="457200"/>
          </a:xfrm>
          <a:prstGeom prst="rect">
            <a:avLst/>
          </a:prstGeom>
          <a:noFill/>
          <a:ln w="9525">
            <a:noFill/>
            <a:miter lim="800000"/>
            <a:headEnd/>
            <a:tailEnd/>
          </a:ln>
        </p:spPr>
        <p:txBody>
          <a:bodyPr/>
          <a:lstStyle/>
          <a:p>
            <a:pPr algn="ctr"/>
            <a:endParaRPr lang="en-US" sz="1400"/>
          </a:p>
        </p:txBody>
      </p:sp>
      <p:sp>
        <p:nvSpPr>
          <p:cNvPr id="2052" name="Rectangle 2"/>
          <p:cNvSpPr>
            <a:spLocks noGrp="1" noChangeArrowheads="1"/>
          </p:cNvSpPr>
          <p:nvPr>
            <p:ph type="ctrTitle"/>
          </p:nvPr>
        </p:nvSpPr>
        <p:spPr>
          <a:xfrm>
            <a:off x="685800" y="2286000"/>
            <a:ext cx="7772400" cy="2438400"/>
          </a:xfrm>
        </p:spPr>
        <p:txBody>
          <a:bodyPr>
            <a:normAutofit fontScale="90000"/>
          </a:bodyPr>
          <a:lstStyle/>
          <a:p>
            <a:pPr eaLnBrk="1" hangingPunct="1"/>
            <a:r>
              <a:rPr lang="en-US" dirty="0" smtClean="0"/>
              <a:t>802.1AX -- Link Aggregation:</a:t>
            </a:r>
            <a:br>
              <a:rPr lang="en-US" dirty="0" smtClean="0"/>
            </a:br>
            <a:r>
              <a:rPr lang="en-US" dirty="0" smtClean="0"/>
              <a:t/>
            </a:r>
            <a:br>
              <a:rPr lang="en-US" dirty="0" smtClean="0"/>
            </a:br>
            <a:r>
              <a:rPr lang="en-US" dirty="0" smtClean="0"/>
              <a:t>Editor’s Report:  July 2017</a:t>
            </a:r>
            <a:br>
              <a:rPr lang="en-US" dirty="0" smtClean="0"/>
            </a:br>
            <a:r>
              <a:rPr lang="en-US" sz="2400" dirty="0" smtClean="0"/>
              <a:t>Version  </a:t>
            </a:r>
            <a:r>
              <a:rPr lang="en-US" sz="2400" dirty="0"/>
              <a:t>3</a:t>
            </a:r>
            <a:r>
              <a:rPr lang="en-US" sz="2400" dirty="0" smtClean="0"/>
              <a:t/>
            </a:r>
            <a:br>
              <a:rPr lang="en-US" sz="2400" dirty="0" smtClean="0"/>
            </a:br>
            <a:r>
              <a:rPr lang="en-US" sz="2400" dirty="0" smtClean="0"/>
              <a:t/>
            </a:r>
            <a:br>
              <a:rPr lang="en-US" sz="2400" dirty="0" smtClean="0"/>
            </a:br>
            <a:endParaRPr lang="en-US" dirty="0" smtClean="0"/>
          </a:p>
        </p:txBody>
      </p:sp>
      <p:sp>
        <p:nvSpPr>
          <p:cNvPr id="2053" name="Rectangle 3"/>
          <p:cNvSpPr>
            <a:spLocks noGrp="1" noChangeArrowheads="1"/>
          </p:cNvSpPr>
          <p:nvPr>
            <p:ph type="subTitle" idx="1"/>
          </p:nvPr>
        </p:nvSpPr>
        <p:spPr>
          <a:xfrm>
            <a:off x="1333500" y="4786312"/>
            <a:ext cx="6400800" cy="1752600"/>
          </a:xfrm>
        </p:spPr>
        <p:txBody>
          <a:bodyPr/>
          <a:lstStyle/>
          <a:p>
            <a:pPr eaLnBrk="1" hangingPunct="1"/>
            <a:endParaRPr lang="en-US" sz="2000" dirty="0" smtClean="0"/>
          </a:p>
          <a:p>
            <a:pPr eaLnBrk="1" hangingPunct="1"/>
            <a:r>
              <a:rPr lang="en-US" sz="2000" dirty="0" smtClean="0"/>
              <a:t>Stephen Haddock</a:t>
            </a:r>
          </a:p>
          <a:p>
            <a:pPr eaLnBrk="1" hangingPunct="1"/>
            <a:r>
              <a:rPr lang="en-US" sz="2000" dirty="0" smtClean="0"/>
              <a:t>July </a:t>
            </a:r>
            <a:r>
              <a:rPr lang="en-US" sz="2000" dirty="0" smtClean="0"/>
              <a:t>12,  </a:t>
            </a:r>
            <a:r>
              <a:rPr lang="en-US" sz="2000" dirty="0" smtClean="0"/>
              <a:t>2017</a:t>
            </a:r>
          </a:p>
        </p:txBody>
      </p:sp>
      <p:sp>
        <p:nvSpPr>
          <p:cNvPr id="2054" name="Slide Number Placeholder 5"/>
          <p:cNvSpPr>
            <a:spLocks noGrp="1"/>
          </p:cNvSpPr>
          <p:nvPr>
            <p:ph type="sldNum" sz="quarter" idx="12"/>
          </p:nvPr>
        </p:nvSpPr>
        <p:spPr>
          <a:noFill/>
        </p:spPr>
        <p:txBody>
          <a:bodyPr/>
          <a:lstStyle/>
          <a:p>
            <a:endParaRPr lang="en-US" smtClean="0"/>
          </a:p>
          <a:p>
            <a:fld id="{B79864EF-63EB-468D-8377-8E8CFFA15094}" type="slidenum">
              <a:rPr lang="en-US" smtClean="0"/>
              <a:pPr/>
              <a:t>1</a:t>
            </a:fld>
            <a:endParaRPr lang="en-US" smtClean="0"/>
          </a:p>
        </p:txBody>
      </p:sp>
    </p:spTree>
    <p:extLst>
      <p:ext uri="{BB962C8B-B14F-4D97-AF65-F5344CB8AC3E}">
        <p14:creationId xmlns:p14="http://schemas.microsoft.com/office/powerpoint/2010/main" val="1657602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0.1</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sz="2800" dirty="0" smtClean="0"/>
              <a:t>Draft generated for first Task Force ballot</a:t>
            </a:r>
          </a:p>
          <a:p>
            <a:pPr lvl="1"/>
            <a:r>
              <a:rPr lang="en-US" sz="2000" dirty="0" smtClean="0"/>
              <a:t>Change bars relative to draft 0.0 (merge of 802.1AX-2014 and 802.1AX-2014-Cor1-2017)</a:t>
            </a:r>
          </a:p>
          <a:p>
            <a:pPr lvl="1"/>
            <a:r>
              <a:rPr lang="en-US" sz="2000" dirty="0" smtClean="0"/>
              <a:t>Bulk of changes in Clause 6.  Other clauses, in particular Clause 9 (DRNI), have very few updates as of yet.</a:t>
            </a:r>
          </a:p>
          <a:p>
            <a:r>
              <a:rPr lang="en-US" sz="2800" dirty="0" smtClean="0"/>
              <a:t>Significant changes to Clause 6:</a:t>
            </a:r>
          </a:p>
          <a:p>
            <a:pPr lvl="1"/>
            <a:r>
              <a:rPr lang="en-US" sz="2000" dirty="0" smtClean="0"/>
              <a:t>Replace Mux state machine with </a:t>
            </a:r>
            <a:r>
              <a:rPr lang="en-US" sz="2000" dirty="0"/>
              <a:t>proposal from </a:t>
            </a:r>
            <a:r>
              <a:rPr lang="en-US" sz="1400" dirty="0">
                <a:hlinkClick r:id="rId2"/>
              </a:rPr>
              <a:t>http://</a:t>
            </a:r>
            <a:r>
              <a:rPr lang="en-US" sz="1400" dirty="0" smtClean="0">
                <a:hlinkClick r:id="rId2"/>
              </a:rPr>
              <a:t>www.ieee802.org/1/files/public/docs2017/ax-rev-seaman-wait-to-restore-0117-v01.pdf</a:t>
            </a:r>
            <a:endParaRPr lang="en-US" sz="1400" dirty="0" smtClean="0"/>
          </a:p>
          <a:p>
            <a:pPr lvl="1"/>
            <a:r>
              <a:rPr lang="en-US" sz="2000" dirty="0" smtClean="0"/>
              <a:t>Integrate the per-Aggregation Port portions of Conversation-sensitive Distribution and Collection (CSDC) into existing LACP state machines.</a:t>
            </a:r>
          </a:p>
          <a:p>
            <a:pPr lvl="1"/>
            <a:r>
              <a:rPr lang="en-US" sz="2000" dirty="0" smtClean="0"/>
              <a:t>Modify CSDC Update Mask state machine to correct behavior when defaulted, specify behavior when management changes administrative variables, and (hopefully) clarify information flow.</a:t>
            </a:r>
          </a:p>
          <a:p>
            <a:pPr lvl="1"/>
            <a:r>
              <a:rPr lang="en-US" sz="2000" dirty="0" smtClean="0"/>
              <a:t>Added informative text on how CSDC works (and a little on why you might want it).</a:t>
            </a:r>
            <a:endParaRPr lang="en-US" sz="2000" dirty="0"/>
          </a:p>
        </p:txBody>
      </p:sp>
    </p:spTree>
    <p:extLst>
      <p:ext uri="{BB962C8B-B14F-4D97-AF65-F5344CB8AC3E}">
        <p14:creationId xmlns:p14="http://schemas.microsoft.com/office/powerpoint/2010/main" val="3818376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Ballot results</a:t>
            </a:r>
            <a:endParaRPr lang="en-US" dirty="0"/>
          </a:p>
        </p:txBody>
      </p:sp>
      <p:sp>
        <p:nvSpPr>
          <p:cNvPr id="3" name="Content Placeholder 2"/>
          <p:cNvSpPr>
            <a:spLocks noGrp="1"/>
          </p:cNvSpPr>
          <p:nvPr>
            <p:ph idx="1"/>
          </p:nvPr>
        </p:nvSpPr>
        <p:spPr/>
        <p:txBody>
          <a:bodyPr>
            <a:normAutofit/>
          </a:bodyPr>
          <a:lstStyle/>
          <a:p>
            <a:r>
              <a:rPr lang="en-US" sz="2800" dirty="0" smtClean="0"/>
              <a:t>Ballot Results</a:t>
            </a:r>
          </a:p>
          <a:p>
            <a:pPr lvl="1"/>
            <a:r>
              <a:rPr lang="en-US" sz="2000" dirty="0" smtClean="0"/>
              <a:t>Approve:		 4</a:t>
            </a:r>
          </a:p>
          <a:p>
            <a:pPr lvl="1"/>
            <a:r>
              <a:rPr lang="en-US" sz="2000" dirty="0" smtClean="0"/>
              <a:t>Disapprove:	 4</a:t>
            </a:r>
          </a:p>
          <a:p>
            <a:pPr lvl="1"/>
            <a:r>
              <a:rPr lang="en-US" sz="2000" dirty="0" smtClean="0"/>
              <a:t>Abstain:		12</a:t>
            </a:r>
          </a:p>
          <a:p>
            <a:endParaRPr lang="en-US" sz="2400" dirty="0"/>
          </a:p>
          <a:p>
            <a:r>
              <a:rPr lang="en-US" sz="2800" dirty="0" smtClean="0"/>
              <a:t>Comments</a:t>
            </a:r>
          </a:p>
          <a:p>
            <a:pPr lvl="1"/>
            <a:r>
              <a:rPr lang="en-US" sz="2400" dirty="0" smtClean="0"/>
              <a:t>Commenters: 	 5</a:t>
            </a:r>
          </a:p>
          <a:p>
            <a:pPr lvl="1"/>
            <a:r>
              <a:rPr lang="en-US" sz="2400" dirty="0" smtClean="0"/>
              <a:t>Comments:	199</a:t>
            </a:r>
          </a:p>
          <a:p>
            <a:pPr lvl="2"/>
            <a:r>
              <a:rPr lang="en-US" sz="2000" dirty="0" smtClean="0"/>
              <a:t>TR:  67        T:  34</a:t>
            </a:r>
          </a:p>
          <a:p>
            <a:pPr lvl="2"/>
            <a:r>
              <a:rPr lang="en-US" sz="2000" dirty="0" smtClean="0"/>
              <a:t>ER:  24        E:  74</a:t>
            </a:r>
            <a:endParaRPr lang="en-US" sz="2000" dirty="0"/>
          </a:p>
        </p:txBody>
      </p:sp>
    </p:spTree>
    <p:extLst>
      <p:ext uri="{BB962C8B-B14F-4D97-AF65-F5344CB8AC3E}">
        <p14:creationId xmlns:p14="http://schemas.microsoft.com/office/powerpoint/2010/main" val="1209832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a:t>
            </a:r>
            <a:endParaRPr lang="en-US" dirty="0"/>
          </a:p>
        </p:txBody>
      </p:sp>
      <p:sp>
        <p:nvSpPr>
          <p:cNvPr id="3" name="Content Placeholder 2"/>
          <p:cNvSpPr>
            <a:spLocks noGrp="1"/>
          </p:cNvSpPr>
          <p:nvPr>
            <p:ph idx="1"/>
          </p:nvPr>
        </p:nvSpPr>
        <p:spPr/>
        <p:txBody>
          <a:bodyPr>
            <a:normAutofit/>
          </a:bodyPr>
          <a:lstStyle/>
          <a:p>
            <a:r>
              <a:rPr lang="en-US" sz="2800" dirty="0" smtClean="0"/>
              <a:t>Proposed dispositions </a:t>
            </a:r>
            <a:r>
              <a:rPr lang="en-US" sz="2800" dirty="0"/>
              <a:t>in </a:t>
            </a:r>
            <a:endParaRPr lang="en-US" sz="2800" dirty="0" smtClean="0"/>
          </a:p>
          <a:p>
            <a:pPr lvl="1"/>
            <a:r>
              <a:rPr lang="en-US" sz="1600" dirty="0" smtClean="0"/>
              <a:t>http</a:t>
            </a:r>
            <a:r>
              <a:rPr lang="en-US" sz="1600" dirty="0"/>
              <a:t>://ieee802.org/1/files/private/ax-rev-drafts/d0/802-1AX-Rev-d0-1-pdis-v01.pdf</a:t>
            </a:r>
            <a:endParaRPr lang="en-US" sz="1600" dirty="0" smtClean="0"/>
          </a:p>
          <a:p>
            <a:r>
              <a:rPr lang="en-US" sz="2800" dirty="0" smtClean="0"/>
              <a:t>Large number of comments are “Propose Accept” or “Propose Accept in Principle” with minor variations on the suggested remedy.</a:t>
            </a:r>
          </a:p>
          <a:p>
            <a:pPr lvl="1"/>
            <a:r>
              <a:rPr lang="en-US" sz="2400" dirty="0" smtClean="0"/>
              <a:t>Includes any comments not mentioned in subsequent slides.</a:t>
            </a:r>
          </a:p>
          <a:p>
            <a:pPr lvl="1"/>
            <a:r>
              <a:rPr lang="en-US" sz="2400" dirty="0" smtClean="0"/>
              <a:t>These will be accepted as is unless someone specifically requests discussion of them. </a:t>
            </a:r>
            <a:endParaRPr lang="en-US" sz="2400" dirty="0"/>
          </a:p>
        </p:txBody>
      </p:sp>
    </p:spTree>
    <p:extLst>
      <p:ext uri="{BB962C8B-B14F-4D97-AF65-F5344CB8AC3E}">
        <p14:creationId xmlns:p14="http://schemas.microsoft.com/office/powerpoint/2010/main" val="1052213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to Discuss</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smtClean="0">
                <a:solidFill>
                  <a:srgbClr val="0070C0"/>
                </a:solidFill>
              </a:rPr>
              <a:t>Port Algorithms: 16</a:t>
            </a:r>
          </a:p>
          <a:p>
            <a:r>
              <a:rPr lang="en-US" sz="2000" dirty="0" smtClean="0">
                <a:solidFill>
                  <a:srgbClr val="0070C0"/>
                </a:solidFill>
              </a:rPr>
              <a:t>TLV length:  133</a:t>
            </a:r>
          </a:p>
          <a:p>
            <a:r>
              <a:rPr lang="en-US" sz="2000" dirty="0" smtClean="0">
                <a:solidFill>
                  <a:srgbClr val="0070C0"/>
                </a:solidFill>
              </a:rPr>
              <a:t>Bit order:  129</a:t>
            </a:r>
          </a:p>
          <a:p>
            <a:r>
              <a:rPr lang="en-US" sz="2000" dirty="0" smtClean="0">
                <a:solidFill>
                  <a:srgbClr val="0070C0"/>
                </a:solidFill>
              </a:rPr>
              <a:t>Point-to-point support:  91, 92, 178</a:t>
            </a:r>
          </a:p>
          <a:p>
            <a:r>
              <a:rPr lang="en-US" sz="2000" dirty="0" smtClean="0">
                <a:solidFill>
                  <a:srgbClr val="0070C0"/>
                </a:solidFill>
              </a:rPr>
              <a:t>Addressing:  97</a:t>
            </a:r>
          </a:p>
          <a:p>
            <a:r>
              <a:rPr lang="en-US" sz="2000" dirty="0" smtClean="0">
                <a:solidFill>
                  <a:srgbClr val="0070C0"/>
                </a:solidFill>
              </a:rPr>
              <a:t>ISS </a:t>
            </a:r>
            <a:r>
              <a:rPr lang="en-US" sz="2000" dirty="0" err="1" smtClean="0">
                <a:solidFill>
                  <a:srgbClr val="0070C0"/>
                </a:solidFill>
              </a:rPr>
              <a:t>MAC_Enable</a:t>
            </a:r>
            <a:r>
              <a:rPr lang="en-US" sz="2000" dirty="0" smtClean="0">
                <a:solidFill>
                  <a:srgbClr val="0070C0"/>
                </a:solidFill>
              </a:rPr>
              <a:t>: 171, 191</a:t>
            </a:r>
          </a:p>
          <a:p>
            <a:r>
              <a:rPr lang="en-US" sz="2000" dirty="0" smtClean="0">
                <a:solidFill>
                  <a:srgbClr val="0070C0"/>
                </a:solidFill>
              </a:rPr>
              <a:t>Digests:  77, 78</a:t>
            </a:r>
          </a:p>
          <a:p>
            <a:r>
              <a:rPr lang="en-US" sz="2000" dirty="0" smtClean="0"/>
              <a:t>Parameter names: 26, 27, </a:t>
            </a:r>
            <a:r>
              <a:rPr lang="en-US" sz="2000" dirty="0" smtClean="0">
                <a:solidFill>
                  <a:srgbClr val="0070C0"/>
                </a:solidFill>
              </a:rPr>
              <a:t>11, 161, </a:t>
            </a:r>
            <a:r>
              <a:rPr lang="en-US" sz="2000" dirty="0" smtClean="0"/>
              <a:t>39</a:t>
            </a:r>
          </a:p>
          <a:p>
            <a:r>
              <a:rPr lang="en-US" sz="2000" dirty="0" smtClean="0"/>
              <a:t>Determinism:  189</a:t>
            </a:r>
          </a:p>
          <a:p>
            <a:r>
              <a:rPr lang="en-US" sz="2000" dirty="0" err="1" smtClean="0"/>
              <a:t>Mis</a:t>
            </a:r>
            <a:r>
              <a:rPr lang="en-US" sz="2000" dirty="0" smtClean="0"/>
              <a:t>-ordering: 145, 151, 157</a:t>
            </a:r>
          </a:p>
          <a:p>
            <a:r>
              <a:rPr lang="en-US" sz="2000" dirty="0" smtClean="0"/>
              <a:t>Loopback:  184</a:t>
            </a:r>
          </a:p>
          <a:p>
            <a:r>
              <a:rPr lang="en-US" sz="2000" dirty="0" smtClean="0">
                <a:solidFill>
                  <a:srgbClr val="0070C0"/>
                </a:solidFill>
              </a:rPr>
              <a:t>Individual:  185</a:t>
            </a:r>
          </a:p>
          <a:p>
            <a:r>
              <a:rPr lang="en-US" sz="2000" dirty="0" smtClean="0">
                <a:solidFill>
                  <a:srgbClr val="0070C0"/>
                </a:solidFill>
              </a:rPr>
              <a:t>Conformance:  17, 18, 19</a:t>
            </a:r>
          </a:p>
          <a:p>
            <a:r>
              <a:rPr lang="en-US" sz="2000" dirty="0" smtClean="0"/>
              <a:t>Misc.:  20, 82, 47, 135, 162, 188, 132</a:t>
            </a:r>
            <a:endParaRPr lang="en-US" sz="2000" dirty="0"/>
          </a:p>
        </p:txBody>
      </p:sp>
      <p:sp>
        <p:nvSpPr>
          <p:cNvPr id="6" name="TextBox 5"/>
          <p:cNvSpPr txBox="1"/>
          <p:nvPr/>
        </p:nvSpPr>
        <p:spPr>
          <a:xfrm>
            <a:off x="5562600" y="5105400"/>
            <a:ext cx="2667000" cy="646331"/>
          </a:xfrm>
          <a:prstGeom prst="rect">
            <a:avLst/>
          </a:prstGeom>
          <a:noFill/>
        </p:spPr>
        <p:txBody>
          <a:bodyPr wrap="square" rtlCol="0">
            <a:spAutoFit/>
          </a:bodyPr>
          <a:lstStyle/>
          <a:p>
            <a:r>
              <a:rPr lang="en-US" dirty="0" smtClean="0">
                <a:solidFill>
                  <a:srgbClr val="0070C0"/>
                </a:solidFill>
              </a:rPr>
              <a:t>Items in blue discussed July 11-12 2017 in Berlin</a:t>
            </a:r>
            <a:endParaRPr lang="en-US" dirty="0">
              <a:solidFill>
                <a:srgbClr val="0070C0"/>
              </a:solidFill>
            </a:endParaRPr>
          </a:p>
        </p:txBody>
      </p:sp>
    </p:spTree>
    <p:extLst>
      <p:ext uri="{BB962C8B-B14F-4D97-AF65-F5344CB8AC3E}">
        <p14:creationId xmlns:p14="http://schemas.microsoft.com/office/powerpoint/2010/main" val="1187948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Mux/WTR comments</a:t>
            </a:r>
            <a:endParaRPr lang="en-US" dirty="0"/>
          </a:p>
        </p:txBody>
      </p:sp>
      <p:sp>
        <p:nvSpPr>
          <p:cNvPr id="3" name="Content Placeholder 2"/>
          <p:cNvSpPr>
            <a:spLocks noGrp="1"/>
          </p:cNvSpPr>
          <p:nvPr>
            <p:ph idx="1"/>
          </p:nvPr>
        </p:nvSpPr>
        <p:spPr/>
        <p:txBody>
          <a:bodyPr>
            <a:normAutofit/>
          </a:bodyPr>
          <a:lstStyle/>
          <a:p>
            <a:r>
              <a:rPr lang="en-US" sz="2400" dirty="0" smtClean="0"/>
              <a:t>Comments to be discussed</a:t>
            </a:r>
          </a:p>
          <a:p>
            <a:pPr lvl="1"/>
            <a:r>
              <a:rPr lang="en-US" sz="2000" dirty="0" smtClean="0">
                <a:solidFill>
                  <a:srgbClr val="0070C0"/>
                </a:solidFill>
              </a:rPr>
              <a:t>Transition with “|| (</a:t>
            </a:r>
            <a:r>
              <a:rPr lang="en-US" sz="2000" dirty="0" err="1" smtClean="0">
                <a:solidFill>
                  <a:srgbClr val="0070C0"/>
                </a:solidFill>
              </a:rPr>
              <a:t>Wtr_timeout</a:t>
            </a:r>
            <a:r>
              <a:rPr lang="en-US" sz="2000" dirty="0" smtClean="0">
                <a:solidFill>
                  <a:srgbClr val="0070C0"/>
                </a:solidFill>
              </a:rPr>
              <a:t> == 0)”?:  29, 192</a:t>
            </a:r>
          </a:p>
          <a:p>
            <a:pPr lvl="1"/>
            <a:r>
              <a:rPr lang="en-US" sz="2000" dirty="0" smtClean="0">
                <a:solidFill>
                  <a:srgbClr val="0070C0"/>
                </a:solidFill>
              </a:rPr>
              <a:t>NTT in DETACHED?:  9</a:t>
            </a:r>
          </a:p>
          <a:p>
            <a:pPr lvl="1"/>
            <a:r>
              <a:rPr lang="en-US" sz="2000" dirty="0" smtClean="0">
                <a:solidFill>
                  <a:srgbClr val="0070C0"/>
                </a:solidFill>
              </a:rPr>
              <a:t>Optional WTR?:  35, 38</a:t>
            </a:r>
          </a:p>
          <a:p>
            <a:pPr lvl="1"/>
            <a:r>
              <a:rPr lang="en-US" sz="2000" dirty="0" smtClean="0">
                <a:solidFill>
                  <a:srgbClr val="0070C0"/>
                </a:solidFill>
              </a:rPr>
              <a:t>Timer semantics and names?:  29, 33, 30, 31</a:t>
            </a:r>
          </a:p>
          <a:p>
            <a:pPr lvl="1"/>
            <a:r>
              <a:rPr lang="en-US" sz="2000" dirty="0" smtClean="0">
                <a:solidFill>
                  <a:srgbClr val="0070C0"/>
                </a:solidFill>
              </a:rPr>
              <a:t>Detached when non-</a:t>
            </a:r>
            <a:r>
              <a:rPr lang="en-US" sz="2000" dirty="0" err="1" smtClean="0">
                <a:solidFill>
                  <a:srgbClr val="0070C0"/>
                </a:solidFill>
              </a:rPr>
              <a:t>revertive</a:t>
            </a:r>
            <a:r>
              <a:rPr lang="en-US" sz="2000" dirty="0" smtClean="0">
                <a:solidFill>
                  <a:srgbClr val="0070C0"/>
                </a:solidFill>
              </a:rPr>
              <a:t>?:  139, 177, 72</a:t>
            </a:r>
          </a:p>
          <a:p>
            <a:pPr lvl="1"/>
            <a:r>
              <a:rPr lang="en-US" sz="2000" dirty="0" err="1" smtClean="0">
                <a:solidFill>
                  <a:srgbClr val="0070C0"/>
                </a:solidFill>
              </a:rPr>
              <a:t>Coupled_control</a:t>
            </a:r>
            <a:r>
              <a:rPr lang="en-US" sz="2000" dirty="0" smtClean="0">
                <a:solidFill>
                  <a:srgbClr val="0070C0"/>
                </a:solidFill>
              </a:rPr>
              <a:t> and COLLECTING?:  146</a:t>
            </a:r>
          </a:p>
        </p:txBody>
      </p:sp>
      <p:sp>
        <p:nvSpPr>
          <p:cNvPr id="4" name="TextBox 3"/>
          <p:cNvSpPr txBox="1"/>
          <p:nvPr/>
        </p:nvSpPr>
        <p:spPr>
          <a:xfrm>
            <a:off x="5562600" y="5105400"/>
            <a:ext cx="2667000" cy="646331"/>
          </a:xfrm>
          <a:prstGeom prst="rect">
            <a:avLst/>
          </a:prstGeom>
          <a:noFill/>
        </p:spPr>
        <p:txBody>
          <a:bodyPr wrap="square" rtlCol="0">
            <a:spAutoFit/>
          </a:bodyPr>
          <a:lstStyle/>
          <a:p>
            <a:r>
              <a:rPr lang="en-US" dirty="0" smtClean="0">
                <a:solidFill>
                  <a:srgbClr val="0070C0"/>
                </a:solidFill>
              </a:rPr>
              <a:t>Items in blue discussed July 11-12 2017 in Berlin</a:t>
            </a:r>
            <a:endParaRPr lang="en-US" dirty="0">
              <a:solidFill>
                <a:srgbClr val="0070C0"/>
              </a:solidFill>
            </a:endParaRPr>
          </a:p>
        </p:txBody>
      </p:sp>
    </p:spTree>
    <p:extLst>
      <p:ext uri="{BB962C8B-B14F-4D97-AF65-F5344CB8AC3E}">
        <p14:creationId xmlns:p14="http://schemas.microsoft.com/office/powerpoint/2010/main" val="3669906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Individual Ports</a:t>
            </a:r>
            <a:endParaRPr lang="en-US" dirty="0"/>
          </a:p>
        </p:txBody>
      </p:sp>
      <p:sp>
        <p:nvSpPr>
          <p:cNvPr id="5" name="Content Placeholder 4"/>
          <p:cNvSpPr>
            <a:spLocks noGrp="1"/>
          </p:cNvSpPr>
          <p:nvPr>
            <p:ph idx="1"/>
          </p:nvPr>
        </p:nvSpPr>
        <p:spPr/>
        <p:txBody>
          <a:bodyPr>
            <a:normAutofit fontScale="92500" lnSpcReduction="10000"/>
          </a:bodyPr>
          <a:lstStyle/>
          <a:p>
            <a:r>
              <a:rPr lang="en-US" sz="2400" dirty="0" smtClean="0"/>
              <a:t>A port designated as “Individual” (i.e. not “</a:t>
            </a:r>
            <a:r>
              <a:rPr lang="en-US" sz="2400" dirty="0" err="1" smtClean="0"/>
              <a:t>Aggregateable</a:t>
            </a:r>
            <a:r>
              <a:rPr lang="en-US" sz="2400" dirty="0" smtClean="0"/>
              <a:t>”) will not form a Link Aggregation Group with any other link.</a:t>
            </a:r>
          </a:p>
          <a:p>
            <a:r>
              <a:rPr lang="en-US" sz="2400" dirty="0" smtClean="0"/>
              <a:t>What does this mean in terms of selecting an Aggregator?</a:t>
            </a:r>
          </a:p>
          <a:p>
            <a:pPr marL="914400" lvl="1" indent="-457200">
              <a:buFont typeface="+mj-lt"/>
              <a:buAutoNum type="alphaLcParenR"/>
            </a:pPr>
            <a:r>
              <a:rPr lang="en-US" sz="2000" dirty="0" smtClean="0"/>
              <a:t>An Individual Aggregation Port always has an associated Aggregator that is dedicated to that port.  This Aggregation Port cannot select any other Aggregator and no other Aggregation Port can select this Aggregator.</a:t>
            </a:r>
          </a:p>
          <a:p>
            <a:pPr lvl="2" indent="-285750"/>
            <a:r>
              <a:rPr lang="en-US" sz="1600" dirty="0" smtClean="0"/>
              <a:t>This is explicitly the case in the context of “Recommended </a:t>
            </a:r>
            <a:r>
              <a:rPr lang="en-US" sz="1600" dirty="0"/>
              <a:t>d</a:t>
            </a:r>
            <a:r>
              <a:rPr lang="en-US" sz="1600" dirty="0" smtClean="0"/>
              <a:t>efault operation” in revisions prior to 802.1AX-2014-Cor-1.  </a:t>
            </a:r>
          </a:p>
          <a:p>
            <a:pPr lvl="2" indent="-285750"/>
            <a:r>
              <a:rPr lang="en-US" sz="1600" dirty="0" smtClean="0"/>
              <a:t>This functionality can be achieved by assigning the Aggregation Port and Aggregator a key not used by any other port or Aggregator, independent of designating the port Individual</a:t>
            </a:r>
          </a:p>
          <a:p>
            <a:pPr marL="914400" lvl="1" indent="-457200">
              <a:buFont typeface="+mj-lt"/>
              <a:buAutoNum type="alphaLcParenR"/>
            </a:pPr>
            <a:r>
              <a:rPr lang="en-US" sz="2000" dirty="0" smtClean="0"/>
              <a:t>An Individual Aggregation Port selects an Aggregator using the same selection rules as any other port, with the added constraint that no other Aggregation Ports can select the same Aggregator.  The fact that a port is designated “Individual” does not, in itself, give that port a higher claim to any particular Aggregator.</a:t>
            </a:r>
          </a:p>
          <a:p>
            <a:pPr lvl="2" indent="-285750"/>
            <a:r>
              <a:rPr lang="en-US" sz="1600" dirty="0" smtClean="0"/>
              <a:t>This seems to be what is envisioned in the “Selection Logic requirements”</a:t>
            </a:r>
            <a:endParaRPr lang="en-US" sz="1600" dirty="0"/>
          </a:p>
        </p:txBody>
      </p:sp>
      <p:sp>
        <p:nvSpPr>
          <p:cNvPr id="6" name="TextBox 5"/>
          <p:cNvSpPr txBox="1"/>
          <p:nvPr/>
        </p:nvSpPr>
        <p:spPr>
          <a:xfrm>
            <a:off x="32982" y="4876800"/>
            <a:ext cx="1524000" cy="584775"/>
          </a:xfrm>
          <a:prstGeom prst="rect">
            <a:avLst/>
          </a:prstGeom>
          <a:noFill/>
        </p:spPr>
        <p:txBody>
          <a:bodyPr wrap="square" rtlCol="0">
            <a:spAutoFit/>
          </a:bodyPr>
          <a:lstStyle/>
          <a:p>
            <a:r>
              <a:rPr lang="en-US" sz="1600" dirty="0" smtClean="0">
                <a:solidFill>
                  <a:srgbClr val="0070C0"/>
                </a:solidFill>
              </a:rPr>
              <a:t>July 12 2017:  </a:t>
            </a:r>
          </a:p>
          <a:p>
            <a:r>
              <a:rPr lang="en-US" sz="1600" dirty="0" smtClean="0">
                <a:solidFill>
                  <a:srgbClr val="0070C0"/>
                </a:solidFill>
              </a:rPr>
              <a:t>Prefer b)</a:t>
            </a:r>
            <a:endParaRPr lang="en-US" sz="1600" dirty="0">
              <a:solidFill>
                <a:srgbClr val="0070C0"/>
              </a:solidFill>
            </a:endParaRPr>
          </a:p>
        </p:txBody>
      </p:sp>
    </p:spTree>
    <p:extLst>
      <p:ext uri="{BB962C8B-B14F-4D97-AF65-F5344CB8AC3E}">
        <p14:creationId xmlns:p14="http://schemas.microsoft.com/office/powerpoint/2010/main" val="240844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Possible diagram for 6.6.3</a:t>
            </a:r>
            <a:br>
              <a:rPr lang="en-US" dirty="0" smtClean="0"/>
            </a:br>
            <a:r>
              <a:rPr lang="en-US" sz="2000" dirty="0" smtClean="0"/>
              <a:t>re:  Comment #161</a:t>
            </a:r>
            <a:endParaRPr lang="en-US" dirty="0"/>
          </a:p>
        </p:txBody>
      </p:sp>
      <p:cxnSp>
        <p:nvCxnSpPr>
          <p:cNvPr id="6" name="Straight Connector 5"/>
          <p:cNvCxnSpPr/>
          <p:nvPr/>
        </p:nvCxnSpPr>
        <p:spPr>
          <a:xfrm>
            <a:off x="1219200" y="1828800"/>
            <a:ext cx="0" cy="449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810000" y="1828800"/>
            <a:ext cx="0" cy="449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400800" y="1828800"/>
            <a:ext cx="0" cy="449580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905000" y="1295400"/>
            <a:ext cx="1319198" cy="646331"/>
          </a:xfrm>
          <a:prstGeom prst="rect">
            <a:avLst/>
          </a:prstGeom>
          <a:noFill/>
        </p:spPr>
        <p:txBody>
          <a:bodyPr wrap="square" rtlCol="0">
            <a:spAutoFit/>
          </a:bodyPr>
          <a:lstStyle/>
          <a:p>
            <a:pPr algn="ctr"/>
            <a:r>
              <a:rPr lang="en-US" dirty="0" smtClean="0"/>
              <a:t>Aggregator</a:t>
            </a:r>
          </a:p>
          <a:p>
            <a:pPr algn="ctr"/>
            <a:r>
              <a:rPr lang="en-US" dirty="0" smtClean="0"/>
              <a:t>variables</a:t>
            </a:r>
            <a:endParaRPr lang="en-US" dirty="0"/>
          </a:p>
        </p:txBody>
      </p:sp>
      <p:sp>
        <p:nvSpPr>
          <p:cNvPr id="11" name="TextBox 10"/>
          <p:cNvSpPr txBox="1"/>
          <p:nvPr/>
        </p:nvSpPr>
        <p:spPr>
          <a:xfrm>
            <a:off x="4267200" y="1371600"/>
            <a:ext cx="1818205" cy="646331"/>
          </a:xfrm>
          <a:prstGeom prst="rect">
            <a:avLst/>
          </a:prstGeom>
          <a:noFill/>
        </p:spPr>
        <p:txBody>
          <a:bodyPr wrap="square" rtlCol="0">
            <a:spAutoFit/>
          </a:bodyPr>
          <a:lstStyle/>
          <a:p>
            <a:pPr algn="ctr"/>
            <a:r>
              <a:rPr lang="en-US" dirty="0" smtClean="0"/>
              <a:t>Aggregation Port</a:t>
            </a:r>
          </a:p>
          <a:p>
            <a:pPr algn="ctr"/>
            <a:r>
              <a:rPr lang="en-US" dirty="0" smtClean="0"/>
              <a:t>variables</a:t>
            </a:r>
            <a:endParaRPr lang="en-US" dirty="0"/>
          </a:p>
        </p:txBody>
      </p:sp>
      <p:sp>
        <p:nvSpPr>
          <p:cNvPr id="12" name="TextBox 11"/>
          <p:cNvSpPr txBox="1"/>
          <p:nvPr/>
        </p:nvSpPr>
        <p:spPr>
          <a:xfrm>
            <a:off x="304800" y="1524000"/>
            <a:ext cx="914401" cy="369332"/>
          </a:xfrm>
          <a:prstGeom prst="rect">
            <a:avLst/>
          </a:prstGeom>
          <a:noFill/>
        </p:spPr>
        <p:txBody>
          <a:bodyPr wrap="square" rtlCol="0">
            <a:spAutoFit/>
          </a:bodyPr>
          <a:lstStyle/>
          <a:p>
            <a:r>
              <a:rPr lang="en-US" dirty="0" err="1" smtClean="0"/>
              <a:t>Mgmt</a:t>
            </a:r>
            <a:endParaRPr lang="en-US" dirty="0"/>
          </a:p>
        </p:txBody>
      </p:sp>
      <p:sp>
        <p:nvSpPr>
          <p:cNvPr id="13" name="TextBox 12"/>
          <p:cNvSpPr txBox="1"/>
          <p:nvPr/>
        </p:nvSpPr>
        <p:spPr>
          <a:xfrm>
            <a:off x="6858000" y="1524000"/>
            <a:ext cx="1056205" cy="369332"/>
          </a:xfrm>
          <a:prstGeom prst="rect">
            <a:avLst/>
          </a:prstGeom>
          <a:noFill/>
        </p:spPr>
        <p:txBody>
          <a:bodyPr wrap="square" rtlCol="0">
            <a:spAutoFit/>
          </a:bodyPr>
          <a:lstStyle/>
          <a:p>
            <a:r>
              <a:rPr lang="en-US" dirty="0" smtClean="0"/>
              <a:t>Link </a:t>
            </a:r>
            <a:endParaRPr lang="en-US" dirty="0"/>
          </a:p>
        </p:txBody>
      </p:sp>
      <p:sp>
        <p:nvSpPr>
          <p:cNvPr id="14" name="Oval 13"/>
          <p:cNvSpPr/>
          <p:nvPr/>
        </p:nvSpPr>
        <p:spPr>
          <a:xfrm>
            <a:off x="1458982" y="1981200"/>
            <a:ext cx="2046218" cy="1295400"/>
          </a:xfrm>
          <a:prstGeom prst="ellipse">
            <a:avLst/>
          </a:prstGeom>
          <a:solidFill>
            <a:schemeClr val="accent1">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133600" y="2069068"/>
            <a:ext cx="692177" cy="369332"/>
          </a:xfrm>
          <a:prstGeom prst="rect">
            <a:avLst/>
          </a:prstGeom>
          <a:noFill/>
        </p:spPr>
        <p:txBody>
          <a:bodyPr wrap="none" rtlCol="0">
            <a:spAutoFit/>
          </a:bodyPr>
          <a:lstStyle/>
          <a:p>
            <a:r>
              <a:rPr lang="en-US" dirty="0" smtClean="0"/>
              <a:t>Actor</a:t>
            </a:r>
            <a:endParaRPr lang="en-US" dirty="0"/>
          </a:p>
        </p:txBody>
      </p:sp>
      <p:sp>
        <p:nvSpPr>
          <p:cNvPr id="16" name="TextBox 15"/>
          <p:cNvSpPr txBox="1"/>
          <p:nvPr/>
        </p:nvSpPr>
        <p:spPr>
          <a:xfrm>
            <a:off x="1524000" y="2401669"/>
            <a:ext cx="2046219" cy="646331"/>
          </a:xfrm>
          <a:prstGeom prst="rect">
            <a:avLst/>
          </a:prstGeom>
          <a:noFill/>
        </p:spPr>
        <p:txBody>
          <a:bodyPr wrap="square" rtlCol="0">
            <a:spAutoFit/>
          </a:bodyPr>
          <a:lstStyle/>
          <a:p>
            <a:r>
              <a:rPr lang="en-US" sz="1200" dirty="0" smtClean="0"/>
              <a:t>_</a:t>
            </a:r>
            <a:r>
              <a:rPr lang="en-US" sz="1200" dirty="0" err="1" smtClean="0"/>
              <a:t>Port_Algorithm</a:t>
            </a:r>
            <a:endParaRPr lang="en-US" sz="1200" dirty="0" smtClean="0"/>
          </a:p>
          <a:p>
            <a:r>
              <a:rPr lang="en-US" sz="1200" dirty="0" smtClean="0"/>
              <a:t>_</a:t>
            </a:r>
            <a:r>
              <a:rPr lang="en-US" sz="1200" dirty="0" err="1" smtClean="0"/>
              <a:t>Conv_Service_Map_Digest</a:t>
            </a:r>
            <a:endParaRPr lang="en-US" sz="1200" dirty="0" smtClean="0"/>
          </a:p>
          <a:p>
            <a:r>
              <a:rPr lang="en-US" sz="1200" dirty="0" smtClean="0"/>
              <a:t>_</a:t>
            </a:r>
            <a:r>
              <a:rPr lang="en-US" sz="1200" dirty="0" err="1" smtClean="0"/>
              <a:t>Conv_Link_Map_Digest</a:t>
            </a:r>
            <a:endParaRPr lang="en-US" sz="1200" dirty="0"/>
          </a:p>
        </p:txBody>
      </p:sp>
      <p:sp>
        <p:nvSpPr>
          <p:cNvPr id="17" name="Oval 16"/>
          <p:cNvSpPr/>
          <p:nvPr/>
        </p:nvSpPr>
        <p:spPr>
          <a:xfrm>
            <a:off x="1447800" y="3657600"/>
            <a:ext cx="2046218" cy="1295400"/>
          </a:xfrm>
          <a:prstGeom prst="ellipse">
            <a:avLst/>
          </a:prstGeom>
          <a:solidFill>
            <a:schemeClr val="accent1">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710966" y="3745468"/>
            <a:ext cx="1612814" cy="369332"/>
          </a:xfrm>
          <a:prstGeom prst="rect">
            <a:avLst/>
          </a:prstGeom>
          <a:noFill/>
        </p:spPr>
        <p:txBody>
          <a:bodyPr wrap="none" rtlCol="0">
            <a:spAutoFit/>
          </a:bodyPr>
          <a:lstStyle/>
          <a:p>
            <a:r>
              <a:rPr lang="en-US" dirty="0" err="1" smtClean="0"/>
              <a:t>Partner_Admin</a:t>
            </a:r>
            <a:endParaRPr lang="en-US" dirty="0"/>
          </a:p>
        </p:txBody>
      </p:sp>
      <p:sp>
        <p:nvSpPr>
          <p:cNvPr id="19" name="TextBox 18"/>
          <p:cNvSpPr txBox="1"/>
          <p:nvPr/>
        </p:nvSpPr>
        <p:spPr>
          <a:xfrm>
            <a:off x="1512818" y="4031144"/>
            <a:ext cx="2046219" cy="646331"/>
          </a:xfrm>
          <a:prstGeom prst="rect">
            <a:avLst/>
          </a:prstGeom>
          <a:noFill/>
        </p:spPr>
        <p:txBody>
          <a:bodyPr wrap="square" rtlCol="0">
            <a:spAutoFit/>
          </a:bodyPr>
          <a:lstStyle/>
          <a:p>
            <a:r>
              <a:rPr lang="en-US" sz="1200" dirty="0" smtClean="0"/>
              <a:t>_</a:t>
            </a:r>
            <a:r>
              <a:rPr lang="en-US" sz="1200" dirty="0" err="1" smtClean="0"/>
              <a:t>Port_Algorithm</a:t>
            </a:r>
            <a:endParaRPr lang="en-US" sz="1200" dirty="0" smtClean="0"/>
          </a:p>
          <a:p>
            <a:r>
              <a:rPr lang="en-US" sz="1200" dirty="0" smtClean="0"/>
              <a:t>_</a:t>
            </a:r>
            <a:r>
              <a:rPr lang="en-US" sz="1200" dirty="0" err="1" smtClean="0"/>
              <a:t>Conv_Service_Map_Digest</a:t>
            </a:r>
            <a:endParaRPr lang="en-US" sz="1200" dirty="0" smtClean="0"/>
          </a:p>
          <a:p>
            <a:r>
              <a:rPr lang="en-US" sz="1200" dirty="0" smtClean="0"/>
              <a:t>_</a:t>
            </a:r>
            <a:r>
              <a:rPr lang="en-US" sz="1200" dirty="0" err="1" smtClean="0"/>
              <a:t>Conv_Link_Map_Digest</a:t>
            </a:r>
            <a:endParaRPr lang="en-US" sz="1200" dirty="0"/>
          </a:p>
        </p:txBody>
      </p:sp>
      <p:sp>
        <p:nvSpPr>
          <p:cNvPr id="20" name="Oval 19"/>
          <p:cNvSpPr/>
          <p:nvPr/>
        </p:nvSpPr>
        <p:spPr>
          <a:xfrm>
            <a:off x="1478252" y="5334000"/>
            <a:ext cx="2046218" cy="1295400"/>
          </a:xfrm>
          <a:prstGeom prst="ellipse">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057400" y="5421868"/>
            <a:ext cx="883447" cy="369332"/>
          </a:xfrm>
          <a:prstGeom prst="rect">
            <a:avLst/>
          </a:prstGeom>
          <a:noFill/>
        </p:spPr>
        <p:txBody>
          <a:bodyPr wrap="none" rtlCol="0">
            <a:spAutoFit/>
          </a:bodyPr>
          <a:lstStyle/>
          <a:p>
            <a:r>
              <a:rPr lang="en-US" dirty="0" smtClean="0"/>
              <a:t>Partner</a:t>
            </a:r>
            <a:endParaRPr lang="en-US" dirty="0"/>
          </a:p>
        </p:txBody>
      </p:sp>
      <p:sp>
        <p:nvSpPr>
          <p:cNvPr id="22" name="TextBox 21"/>
          <p:cNvSpPr txBox="1"/>
          <p:nvPr/>
        </p:nvSpPr>
        <p:spPr>
          <a:xfrm>
            <a:off x="1543270" y="5754469"/>
            <a:ext cx="2046219" cy="646331"/>
          </a:xfrm>
          <a:prstGeom prst="rect">
            <a:avLst/>
          </a:prstGeom>
          <a:noFill/>
        </p:spPr>
        <p:txBody>
          <a:bodyPr wrap="square" rtlCol="0">
            <a:spAutoFit/>
          </a:bodyPr>
          <a:lstStyle/>
          <a:p>
            <a:r>
              <a:rPr lang="en-US" sz="1200" dirty="0" smtClean="0"/>
              <a:t>_</a:t>
            </a:r>
            <a:r>
              <a:rPr lang="en-US" sz="1200" dirty="0" err="1" smtClean="0"/>
              <a:t>Port_Algorithm</a:t>
            </a:r>
            <a:endParaRPr lang="en-US" sz="1200" dirty="0" smtClean="0"/>
          </a:p>
          <a:p>
            <a:r>
              <a:rPr lang="en-US" sz="1200" dirty="0" smtClean="0"/>
              <a:t>_</a:t>
            </a:r>
            <a:r>
              <a:rPr lang="en-US" sz="1200" dirty="0" err="1" smtClean="0"/>
              <a:t>Conv_Service_Map_Digest</a:t>
            </a:r>
            <a:endParaRPr lang="en-US" sz="1200" dirty="0" smtClean="0"/>
          </a:p>
          <a:p>
            <a:r>
              <a:rPr lang="en-US" sz="1200" dirty="0" smtClean="0"/>
              <a:t>_</a:t>
            </a:r>
            <a:r>
              <a:rPr lang="en-US" sz="1200" dirty="0" err="1" smtClean="0"/>
              <a:t>Conv_Link_Map_Digest</a:t>
            </a:r>
            <a:endParaRPr lang="en-US" sz="1200" dirty="0"/>
          </a:p>
        </p:txBody>
      </p:sp>
      <p:sp>
        <p:nvSpPr>
          <p:cNvPr id="23" name="Oval 22"/>
          <p:cNvSpPr/>
          <p:nvPr/>
        </p:nvSpPr>
        <p:spPr>
          <a:xfrm>
            <a:off x="4136577" y="2628900"/>
            <a:ext cx="2046218" cy="1295400"/>
          </a:xfrm>
          <a:prstGeom prst="ellipse">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495800" y="2716768"/>
            <a:ext cx="1277273" cy="369332"/>
          </a:xfrm>
          <a:prstGeom prst="rect">
            <a:avLst/>
          </a:prstGeom>
          <a:noFill/>
        </p:spPr>
        <p:txBody>
          <a:bodyPr wrap="none" rtlCol="0">
            <a:spAutoFit/>
          </a:bodyPr>
          <a:lstStyle/>
          <a:p>
            <a:r>
              <a:rPr lang="en-US" dirty="0" err="1" smtClean="0"/>
              <a:t>Actor_Oper</a:t>
            </a:r>
            <a:endParaRPr lang="en-US" dirty="0"/>
          </a:p>
        </p:txBody>
      </p:sp>
      <p:sp>
        <p:nvSpPr>
          <p:cNvPr id="25" name="TextBox 24"/>
          <p:cNvSpPr txBox="1"/>
          <p:nvPr/>
        </p:nvSpPr>
        <p:spPr>
          <a:xfrm>
            <a:off x="4201595" y="3011269"/>
            <a:ext cx="2046219" cy="646331"/>
          </a:xfrm>
          <a:prstGeom prst="rect">
            <a:avLst/>
          </a:prstGeom>
          <a:noFill/>
        </p:spPr>
        <p:txBody>
          <a:bodyPr wrap="square" rtlCol="0">
            <a:spAutoFit/>
          </a:bodyPr>
          <a:lstStyle/>
          <a:p>
            <a:r>
              <a:rPr lang="en-US" sz="1200" dirty="0" smtClean="0"/>
              <a:t>_</a:t>
            </a:r>
            <a:r>
              <a:rPr lang="en-US" sz="1200" dirty="0" err="1" smtClean="0"/>
              <a:t>Port_Algorithm</a:t>
            </a:r>
            <a:endParaRPr lang="en-US" sz="1200" dirty="0" smtClean="0"/>
          </a:p>
          <a:p>
            <a:r>
              <a:rPr lang="en-US" sz="1200" dirty="0" smtClean="0"/>
              <a:t>_</a:t>
            </a:r>
            <a:r>
              <a:rPr lang="en-US" sz="1200" dirty="0" err="1" smtClean="0"/>
              <a:t>Conv_Service_Map_Digest</a:t>
            </a:r>
            <a:endParaRPr lang="en-US" sz="1200" dirty="0" smtClean="0"/>
          </a:p>
          <a:p>
            <a:r>
              <a:rPr lang="en-US" sz="1200" dirty="0" smtClean="0"/>
              <a:t>_</a:t>
            </a:r>
            <a:r>
              <a:rPr lang="en-US" sz="1200" dirty="0" err="1" smtClean="0"/>
              <a:t>Conv_Link_Map_Digest</a:t>
            </a:r>
            <a:endParaRPr lang="en-US" sz="1200" dirty="0"/>
          </a:p>
        </p:txBody>
      </p:sp>
      <p:sp>
        <p:nvSpPr>
          <p:cNvPr id="26" name="Oval 25"/>
          <p:cNvSpPr/>
          <p:nvPr/>
        </p:nvSpPr>
        <p:spPr>
          <a:xfrm>
            <a:off x="4111163" y="4652939"/>
            <a:ext cx="2046218" cy="1295400"/>
          </a:xfrm>
          <a:prstGeom prst="ellipse">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419600" y="4740807"/>
            <a:ext cx="1468544" cy="369332"/>
          </a:xfrm>
          <a:prstGeom prst="rect">
            <a:avLst/>
          </a:prstGeom>
          <a:noFill/>
        </p:spPr>
        <p:txBody>
          <a:bodyPr wrap="none" rtlCol="0">
            <a:spAutoFit/>
          </a:bodyPr>
          <a:lstStyle/>
          <a:p>
            <a:r>
              <a:rPr lang="en-US" dirty="0" err="1" smtClean="0"/>
              <a:t>Partner_Oper</a:t>
            </a:r>
            <a:endParaRPr lang="en-US" dirty="0"/>
          </a:p>
        </p:txBody>
      </p:sp>
      <p:sp>
        <p:nvSpPr>
          <p:cNvPr id="28" name="TextBox 27"/>
          <p:cNvSpPr txBox="1"/>
          <p:nvPr/>
        </p:nvSpPr>
        <p:spPr>
          <a:xfrm>
            <a:off x="4176181" y="5068669"/>
            <a:ext cx="2046219" cy="646331"/>
          </a:xfrm>
          <a:prstGeom prst="rect">
            <a:avLst/>
          </a:prstGeom>
          <a:noFill/>
        </p:spPr>
        <p:txBody>
          <a:bodyPr wrap="square" rtlCol="0">
            <a:spAutoFit/>
          </a:bodyPr>
          <a:lstStyle/>
          <a:p>
            <a:r>
              <a:rPr lang="en-US" sz="1200" dirty="0" smtClean="0"/>
              <a:t>_</a:t>
            </a:r>
            <a:r>
              <a:rPr lang="en-US" sz="1200" dirty="0" err="1" smtClean="0"/>
              <a:t>Port_Algorithm</a:t>
            </a:r>
            <a:endParaRPr lang="en-US" sz="1200" dirty="0" smtClean="0"/>
          </a:p>
          <a:p>
            <a:r>
              <a:rPr lang="en-US" sz="1200" dirty="0" smtClean="0"/>
              <a:t>_</a:t>
            </a:r>
            <a:r>
              <a:rPr lang="en-US" sz="1200" dirty="0" err="1" smtClean="0"/>
              <a:t>Conv_Service_Map_Digest</a:t>
            </a:r>
            <a:endParaRPr lang="en-US" sz="1200" dirty="0" smtClean="0"/>
          </a:p>
          <a:p>
            <a:r>
              <a:rPr lang="en-US" sz="1200" dirty="0" smtClean="0"/>
              <a:t>_</a:t>
            </a:r>
            <a:r>
              <a:rPr lang="en-US" sz="1200" dirty="0" err="1" smtClean="0"/>
              <a:t>Conv_Link_Map_Digest</a:t>
            </a:r>
            <a:endParaRPr lang="en-US" sz="1200" dirty="0"/>
          </a:p>
        </p:txBody>
      </p:sp>
      <p:cxnSp>
        <p:nvCxnSpPr>
          <p:cNvPr id="30" name="Straight Arrow Connector 29"/>
          <p:cNvCxnSpPr/>
          <p:nvPr/>
        </p:nvCxnSpPr>
        <p:spPr>
          <a:xfrm>
            <a:off x="685800" y="2590800"/>
            <a:ext cx="762000" cy="0"/>
          </a:xfrm>
          <a:prstGeom prst="straightConnector1">
            <a:avLst/>
          </a:prstGeom>
          <a:ln w="25400">
            <a:solidFill>
              <a:schemeClr val="tx1"/>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85800" y="4267200"/>
            <a:ext cx="762000" cy="0"/>
          </a:xfrm>
          <a:prstGeom prst="straightConnector1">
            <a:avLst/>
          </a:prstGeom>
          <a:ln w="25400">
            <a:solidFill>
              <a:schemeClr val="tx1"/>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3559037" y="2590800"/>
            <a:ext cx="642558" cy="381000"/>
          </a:xfrm>
          <a:prstGeom prst="straightConnector1">
            <a:avLst/>
          </a:prstGeom>
          <a:ln w="25400">
            <a:solidFill>
              <a:schemeClr val="tx1"/>
            </a:solidFill>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34" name="Arc 33"/>
          <p:cNvSpPr/>
          <p:nvPr/>
        </p:nvSpPr>
        <p:spPr>
          <a:xfrm rot="2400000">
            <a:off x="2258331" y="4137726"/>
            <a:ext cx="1140884" cy="2076798"/>
          </a:xfrm>
          <a:prstGeom prst="arc">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p:cNvSpPr/>
          <p:nvPr/>
        </p:nvSpPr>
        <p:spPr>
          <a:xfrm rot="-4260000">
            <a:off x="3282092" y="5321994"/>
            <a:ext cx="1163024" cy="952035"/>
          </a:xfrm>
          <a:prstGeom prst="arc">
            <a:avLst/>
          </a:prstGeom>
          <a:ln w="254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6" name="Straight Arrow Connector 35"/>
          <p:cNvCxnSpPr/>
          <p:nvPr/>
        </p:nvCxnSpPr>
        <p:spPr>
          <a:xfrm>
            <a:off x="6182795" y="3276600"/>
            <a:ext cx="1742005" cy="0"/>
          </a:xfrm>
          <a:prstGeom prst="straightConnector1">
            <a:avLst/>
          </a:prstGeom>
          <a:ln w="25400">
            <a:solidFill>
              <a:schemeClr val="tx1"/>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172200" y="5334000"/>
            <a:ext cx="1742005" cy="0"/>
          </a:xfrm>
          <a:prstGeom prst="straightConnector1">
            <a:avLst/>
          </a:prstGeom>
          <a:ln w="254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792394" y="2833172"/>
            <a:ext cx="1285392" cy="369332"/>
          </a:xfrm>
          <a:prstGeom prst="rect">
            <a:avLst/>
          </a:prstGeom>
          <a:noFill/>
        </p:spPr>
        <p:txBody>
          <a:bodyPr wrap="square" rtlCol="0">
            <a:spAutoFit/>
          </a:bodyPr>
          <a:lstStyle/>
          <a:p>
            <a:r>
              <a:rPr lang="en-US" dirty="0" smtClean="0"/>
              <a:t>TX LACPDU </a:t>
            </a:r>
            <a:endParaRPr lang="en-US" dirty="0"/>
          </a:p>
        </p:txBody>
      </p:sp>
      <p:sp>
        <p:nvSpPr>
          <p:cNvPr id="40" name="TextBox 39"/>
          <p:cNvSpPr txBox="1"/>
          <p:nvPr/>
        </p:nvSpPr>
        <p:spPr>
          <a:xfrm>
            <a:off x="6769779" y="5385137"/>
            <a:ext cx="1285392" cy="369332"/>
          </a:xfrm>
          <a:prstGeom prst="rect">
            <a:avLst/>
          </a:prstGeom>
          <a:noFill/>
        </p:spPr>
        <p:txBody>
          <a:bodyPr wrap="square" rtlCol="0">
            <a:spAutoFit/>
          </a:bodyPr>
          <a:lstStyle/>
          <a:p>
            <a:r>
              <a:rPr lang="en-US" dirty="0" smtClean="0"/>
              <a:t>RX LACPDU </a:t>
            </a:r>
            <a:endParaRPr lang="en-US" dirty="0"/>
          </a:p>
        </p:txBody>
      </p:sp>
      <p:sp>
        <p:nvSpPr>
          <p:cNvPr id="41" name="TextBox 40"/>
          <p:cNvSpPr txBox="1"/>
          <p:nvPr/>
        </p:nvSpPr>
        <p:spPr>
          <a:xfrm>
            <a:off x="6581153" y="3849469"/>
            <a:ext cx="2192441" cy="646331"/>
          </a:xfrm>
          <a:prstGeom prst="rect">
            <a:avLst/>
          </a:prstGeom>
          <a:noFill/>
        </p:spPr>
        <p:txBody>
          <a:bodyPr wrap="square" rtlCol="0">
            <a:spAutoFit/>
          </a:bodyPr>
          <a:lstStyle/>
          <a:p>
            <a:r>
              <a:rPr lang="en-US" sz="1200" dirty="0" err="1" smtClean="0"/>
              <a:t>Port_Algorithm_TLV</a:t>
            </a:r>
            <a:endParaRPr lang="en-US" sz="1200" dirty="0" smtClean="0"/>
          </a:p>
          <a:p>
            <a:r>
              <a:rPr lang="en-US" sz="1200" dirty="0" err="1" smtClean="0"/>
              <a:t>Conv_Service_Map_Digest_TLV</a:t>
            </a:r>
            <a:endParaRPr lang="en-US" sz="1200" dirty="0" smtClean="0"/>
          </a:p>
          <a:p>
            <a:r>
              <a:rPr lang="en-US" sz="1200" dirty="0" err="1" smtClean="0"/>
              <a:t>Conv_Link_Map_Digest_TLV</a:t>
            </a:r>
            <a:endParaRPr lang="en-US" sz="1200" dirty="0"/>
          </a:p>
        </p:txBody>
      </p:sp>
      <p:cxnSp>
        <p:nvCxnSpPr>
          <p:cNvPr id="43" name="Straight Arrow Connector 42"/>
          <p:cNvCxnSpPr/>
          <p:nvPr/>
        </p:nvCxnSpPr>
        <p:spPr>
          <a:xfrm flipH="1">
            <a:off x="3933227" y="2465842"/>
            <a:ext cx="232297" cy="2509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4079673" y="2228046"/>
            <a:ext cx="1347228" cy="307777"/>
          </a:xfrm>
          <a:prstGeom prst="rect">
            <a:avLst/>
          </a:prstGeom>
          <a:noFill/>
        </p:spPr>
        <p:txBody>
          <a:bodyPr wrap="none" rtlCol="0">
            <a:spAutoFit/>
          </a:bodyPr>
          <a:lstStyle/>
          <a:p>
            <a:r>
              <a:rPr lang="en-US" sz="1400" dirty="0">
                <a:solidFill>
                  <a:srgbClr val="3399FF"/>
                </a:solidFill>
              </a:rPr>
              <a:t>w</a:t>
            </a:r>
            <a:r>
              <a:rPr lang="en-US" sz="1400" dirty="0" smtClean="0">
                <a:solidFill>
                  <a:srgbClr val="3399FF"/>
                </a:solidFill>
              </a:rPr>
              <a:t>hen SELECTED</a:t>
            </a:r>
            <a:endParaRPr lang="en-US" sz="1400" dirty="0">
              <a:solidFill>
                <a:srgbClr val="3399FF"/>
              </a:solidFill>
            </a:endParaRPr>
          </a:p>
        </p:txBody>
      </p:sp>
      <p:cxnSp>
        <p:nvCxnSpPr>
          <p:cNvPr id="45" name="Straight Arrow Connector 44"/>
          <p:cNvCxnSpPr/>
          <p:nvPr/>
        </p:nvCxnSpPr>
        <p:spPr>
          <a:xfrm flipH="1">
            <a:off x="3618150" y="4335462"/>
            <a:ext cx="623514" cy="840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110681" y="4099437"/>
            <a:ext cx="1565942" cy="523220"/>
          </a:xfrm>
          <a:prstGeom prst="rect">
            <a:avLst/>
          </a:prstGeom>
          <a:noFill/>
        </p:spPr>
        <p:txBody>
          <a:bodyPr wrap="none" rtlCol="0">
            <a:spAutoFit/>
          </a:bodyPr>
          <a:lstStyle/>
          <a:p>
            <a:r>
              <a:rPr lang="en-US" sz="1400" dirty="0">
                <a:solidFill>
                  <a:srgbClr val="3399FF"/>
                </a:solidFill>
              </a:rPr>
              <a:t>w</a:t>
            </a:r>
            <a:r>
              <a:rPr lang="en-US" sz="1400" dirty="0" smtClean="0">
                <a:solidFill>
                  <a:srgbClr val="3399FF"/>
                </a:solidFill>
              </a:rPr>
              <a:t>hen </a:t>
            </a:r>
            <a:r>
              <a:rPr lang="en-US" sz="1400" dirty="0" err="1" smtClean="0">
                <a:solidFill>
                  <a:srgbClr val="3399FF"/>
                </a:solidFill>
              </a:rPr>
              <a:t>actor.sync</a:t>
            </a:r>
            <a:endParaRPr lang="en-US" sz="1400" dirty="0" smtClean="0">
              <a:solidFill>
                <a:srgbClr val="3399FF"/>
              </a:solidFill>
            </a:endParaRPr>
          </a:p>
          <a:p>
            <a:r>
              <a:rPr lang="en-US" sz="1400" dirty="0">
                <a:solidFill>
                  <a:srgbClr val="3399FF"/>
                </a:solidFill>
              </a:rPr>
              <a:t> </a:t>
            </a:r>
            <a:r>
              <a:rPr lang="en-US" sz="1400" dirty="0" smtClean="0">
                <a:solidFill>
                  <a:srgbClr val="3399FF"/>
                </a:solidFill>
              </a:rPr>
              <a:t>    &amp;&amp; </a:t>
            </a:r>
            <a:r>
              <a:rPr lang="en-US" sz="1400" dirty="0" err="1" smtClean="0">
                <a:solidFill>
                  <a:srgbClr val="3399FF"/>
                </a:solidFill>
              </a:rPr>
              <a:t>partner.sync</a:t>
            </a:r>
            <a:endParaRPr lang="en-US" sz="1400" dirty="0">
              <a:solidFill>
                <a:srgbClr val="3399FF"/>
              </a:solidFill>
            </a:endParaRPr>
          </a:p>
        </p:txBody>
      </p:sp>
      <p:sp>
        <p:nvSpPr>
          <p:cNvPr id="50" name="Oval 49"/>
          <p:cNvSpPr/>
          <p:nvPr/>
        </p:nvSpPr>
        <p:spPr>
          <a:xfrm>
            <a:off x="2356609" y="3064997"/>
            <a:ext cx="228600" cy="212193"/>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1</a:t>
            </a:r>
            <a:endParaRPr lang="en-US" sz="1600" dirty="0">
              <a:solidFill>
                <a:schemeClr val="tx1"/>
              </a:solidFill>
            </a:endParaRPr>
          </a:p>
        </p:txBody>
      </p:sp>
      <p:sp>
        <p:nvSpPr>
          <p:cNvPr id="51" name="Oval 50"/>
          <p:cNvSpPr/>
          <p:nvPr/>
        </p:nvSpPr>
        <p:spPr>
          <a:xfrm>
            <a:off x="2356609" y="4713280"/>
            <a:ext cx="228600" cy="212193"/>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2</a:t>
            </a:r>
            <a:endParaRPr lang="en-US" sz="1600" dirty="0">
              <a:solidFill>
                <a:schemeClr val="tx1"/>
              </a:solidFill>
            </a:endParaRPr>
          </a:p>
        </p:txBody>
      </p:sp>
      <p:sp>
        <p:nvSpPr>
          <p:cNvPr id="52" name="Oval 51"/>
          <p:cNvSpPr/>
          <p:nvPr/>
        </p:nvSpPr>
        <p:spPr>
          <a:xfrm>
            <a:off x="2365388" y="6411404"/>
            <a:ext cx="228600" cy="212193"/>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5</a:t>
            </a:r>
            <a:endParaRPr lang="en-US" sz="1600" dirty="0">
              <a:solidFill>
                <a:schemeClr val="tx1"/>
              </a:solidFill>
            </a:endParaRPr>
          </a:p>
        </p:txBody>
      </p:sp>
      <p:sp>
        <p:nvSpPr>
          <p:cNvPr id="53" name="Oval 52"/>
          <p:cNvSpPr/>
          <p:nvPr/>
        </p:nvSpPr>
        <p:spPr>
          <a:xfrm>
            <a:off x="5019972" y="3722646"/>
            <a:ext cx="228600" cy="212193"/>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3</a:t>
            </a:r>
            <a:endParaRPr lang="en-US" sz="1600" dirty="0">
              <a:solidFill>
                <a:schemeClr val="tx1"/>
              </a:solidFill>
            </a:endParaRPr>
          </a:p>
        </p:txBody>
      </p:sp>
      <p:sp>
        <p:nvSpPr>
          <p:cNvPr id="54" name="Oval 53"/>
          <p:cNvSpPr/>
          <p:nvPr/>
        </p:nvSpPr>
        <p:spPr>
          <a:xfrm>
            <a:off x="5045421" y="5725573"/>
            <a:ext cx="228600" cy="212193"/>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4</a:t>
            </a:r>
            <a:endParaRPr lang="en-US" sz="1600" dirty="0">
              <a:solidFill>
                <a:schemeClr val="tx1"/>
              </a:solidFill>
            </a:endParaRPr>
          </a:p>
        </p:txBody>
      </p:sp>
    </p:spTree>
    <p:extLst>
      <p:ext uri="{BB962C8B-B14F-4D97-AF65-F5344CB8AC3E}">
        <p14:creationId xmlns:p14="http://schemas.microsoft.com/office/powerpoint/2010/main" val="2613755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Backup Slides</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32447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66636</TotalTime>
  <Words>632</Words>
  <Application>Microsoft Office PowerPoint</Application>
  <PresentationFormat>On-screen Show (4:3)</PresentationFormat>
  <Paragraphs>109</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802.1AX -- Link Aggregation:  Editor’s Report:  July 2017 Version  3  </vt:lpstr>
      <vt:lpstr>Draft 0.1</vt:lpstr>
      <vt:lpstr>Task Group Ballot results</vt:lpstr>
      <vt:lpstr>Comment Resolution</vt:lpstr>
      <vt:lpstr>Comments to Discuss</vt:lpstr>
      <vt:lpstr>Mux/WTR comments</vt:lpstr>
      <vt:lpstr>Individual Ports</vt:lpstr>
      <vt:lpstr>Possible diagram for 6.6.3 re:  Comment #161</vt:lpstr>
      <vt:lpstr>Backup Slides</vt:lpstr>
    </vt:vector>
  </TitlesOfParts>
  <Company>Stephen Haddock Consulting,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Haddock</dc:creator>
  <cp:lastModifiedBy>Stephen Haddock</cp:lastModifiedBy>
  <cp:revision>354</cp:revision>
  <cp:lastPrinted>2017-07-12T10:56:29Z</cp:lastPrinted>
  <dcterms:created xsi:type="dcterms:W3CDTF">2013-11-13T15:32:23Z</dcterms:created>
  <dcterms:modified xsi:type="dcterms:W3CDTF">2017-07-13T09:37:23Z</dcterms:modified>
</cp:coreProperties>
</file>