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6" r:id="rId2"/>
    <p:sldId id="321" r:id="rId3"/>
    <p:sldId id="305" r:id="rId4"/>
    <p:sldId id="307" r:id="rId5"/>
    <p:sldId id="308" r:id="rId6"/>
    <p:sldId id="309" r:id="rId7"/>
    <p:sldId id="310" r:id="rId8"/>
    <p:sldId id="320" r:id="rId9"/>
    <p:sldId id="311" r:id="rId10"/>
    <p:sldId id="317" r:id="rId11"/>
    <p:sldId id="318" r:id="rId12"/>
    <p:sldId id="313" r:id="rId13"/>
    <p:sldId id="314" r:id="rId14"/>
    <p:sldId id="312" r:id="rId15"/>
    <p:sldId id="303" r:id="rId16"/>
    <p:sldId id="302" r:id="rId17"/>
    <p:sldId id="316" r:id="rId18"/>
    <p:sldId id="304" r:id="rId19"/>
    <p:sldId id="291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addock" initials="S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27" autoAdjust="0"/>
  </p:normalViewPr>
  <p:slideViewPr>
    <p:cSldViewPr>
      <p:cViewPr varScale="1">
        <p:scale>
          <a:sx n="67" d="100"/>
          <a:sy n="67" d="100"/>
        </p:scale>
        <p:origin x="9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43C-EBF5-4A06-BE38-33FB2E4DC268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0064-0B89-48BD-AB5E-2F975ABA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C7FBE-A7F4-4A8A-AB66-EE2FE683F33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797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D54D-88F7-459D-ACE0-94825ABE4DE1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rhaddock/LinkAggSi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051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Link Aggregation Simulator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Version  </a:t>
            </a:r>
            <a:r>
              <a:rPr lang="en-US" sz="2400" dirty="0" smtClean="0"/>
              <a:t>2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Stephen Haddock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March 16,  </a:t>
            </a:r>
            <a:r>
              <a:rPr lang="en-US" sz="2000" dirty="0" smtClean="0"/>
              <a:t>2017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B79864EF-63EB-468D-8377-8E8CFFA1509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76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Service Sublayer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07760" y="2438400"/>
            <a:ext cx="6650440" cy="3657600"/>
            <a:chOff x="4724400" y="4571998"/>
            <a:chExt cx="2667000" cy="533402"/>
          </a:xfrm>
        </p:grpSpPr>
        <p:sp>
          <p:nvSpPr>
            <p:cNvPr id="4" name="Rectangle 3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3" name="Straight Connector 62"/>
                <p:cNvCxnSpPr>
                  <a:endCxn id="6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Isosceles Triangle 6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5" name="Straight Connector 64"/>
                <p:cNvCxnSpPr>
                  <a:stCxn id="6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Isosceles Triangle 6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9" name="Straight Connector 58"/>
                <p:cNvCxnSpPr>
                  <a:endCxn id="6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Isosceles Triangle 5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" name="Straight Connector 60"/>
                <p:cNvCxnSpPr>
                  <a:stCxn id="6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Isosceles Triangle 6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5" name="Straight Connector 54"/>
                <p:cNvCxnSpPr>
                  <a:endCxn id="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Isosceles Triangle 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7" name="Straight Connector 56"/>
                <p:cNvCxnSpPr>
                  <a:stCxn id="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" name="Straight Connector 50"/>
                <p:cNvCxnSpPr>
                  <a:endCxn id="5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" name="Straight Connector 52"/>
                <p:cNvCxnSpPr>
                  <a:stCxn id="5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Isosceles Triangle 5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" name="Straight Connector 46"/>
                <p:cNvCxnSpPr>
                  <a:endCxn id="4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Isosceles Triangle 4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" name="Straight Connector 48"/>
                <p:cNvCxnSpPr>
                  <a:stCxn id="4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Isosceles Triangle 4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3" name="Straight Connector 42"/>
                <p:cNvCxnSpPr>
                  <a:endCxn id="4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Isosceles Triangle 4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5" name="Straight Connector 44"/>
                <p:cNvCxnSpPr>
                  <a:stCxn id="4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Isosceles Triangle 4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" name="Straight Connector 32"/>
                <p:cNvCxnSpPr>
                  <a:endCxn id="3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Isosceles Triangle 3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5" name="Straight Connector 34"/>
                <p:cNvCxnSpPr>
                  <a:stCxn id="3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Isosceles Triangle 3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" name="Straight Connector 28"/>
                <p:cNvCxnSpPr>
                  <a:endCxn id="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Isosceles Triangle 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" name="Straight Connector 30"/>
                <p:cNvCxnSpPr>
                  <a:stCxn id="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Isosceles Triangle 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" name="Straight Connector 24"/>
                <p:cNvCxnSpPr>
                  <a:endCxn id="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" name="Straight Connector 26"/>
                <p:cNvCxnSpPr>
                  <a:stCxn id="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Isosceles Triangle 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1" name="Straight Connector 20"/>
                <p:cNvCxnSpPr>
                  <a:endCxn id="2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Isosceles Triangle 2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/>
                <p:cNvCxnSpPr>
                  <a:stCxn id="2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" name="Straight Connector 16"/>
                <p:cNvCxnSpPr>
                  <a:endCxn id="1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Isosceles Triangle 1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" name="Straight Connector 18"/>
                <p:cNvCxnSpPr>
                  <a:stCxn id="1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Isosceles Triangle 1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3" name="Straight Connector 12"/>
                <p:cNvCxnSpPr>
                  <a:endCxn id="1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Isosceles Triangle 1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" name="Straight Connector 14"/>
                <p:cNvCxnSpPr>
                  <a:stCxn id="1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Isosceles Triangle 1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67" name="TextBox 66"/>
          <p:cNvSpPr txBox="1"/>
          <p:nvPr/>
        </p:nvSpPr>
        <p:spPr>
          <a:xfrm>
            <a:off x="456131" y="1807454"/>
            <a:ext cx="1220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Aggregator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Ports</a:t>
            </a:r>
          </a:p>
        </p:txBody>
      </p:sp>
      <p:sp>
        <p:nvSpPr>
          <p:cNvPr id="68" name="Arc 67"/>
          <p:cNvSpPr/>
          <p:nvPr/>
        </p:nvSpPr>
        <p:spPr>
          <a:xfrm>
            <a:off x="862116" y="2118383"/>
            <a:ext cx="1508623" cy="842538"/>
          </a:xfrm>
          <a:prstGeom prst="arc">
            <a:avLst>
              <a:gd name="adj1" fmla="val 16200000"/>
              <a:gd name="adj2" fmla="val 303061"/>
            </a:avLst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57200" y="5715000"/>
            <a:ext cx="1317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Aggregation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Ports</a:t>
            </a:r>
          </a:p>
        </p:txBody>
      </p:sp>
      <p:sp>
        <p:nvSpPr>
          <p:cNvPr id="70" name="Arc 69"/>
          <p:cNvSpPr/>
          <p:nvPr/>
        </p:nvSpPr>
        <p:spPr>
          <a:xfrm flipV="1">
            <a:off x="853577" y="5257800"/>
            <a:ext cx="1508623" cy="842538"/>
          </a:xfrm>
          <a:prstGeom prst="arc">
            <a:avLst>
              <a:gd name="adj1" fmla="val 16200000"/>
              <a:gd name="adj2" fmla="val 21117724"/>
            </a:avLst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1807760" y="3581400"/>
            <a:ext cx="665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299449" y="1427127"/>
            <a:ext cx="1359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LinkAgg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4" name="Arc 73"/>
          <p:cNvSpPr/>
          <p:nvPr/>
        </p:nvSpPr>
        <p:spPr>
          <a:xfrm>
            <a:off x="8087623" y="1750291"/>
            <a:ext cx="903977" cy="2516909"/>
          </a:xfrm>
          <a:prstGeom prst="arc">
            <a:avLst>
              <a:gd name="adj1" fmla="val 16200000"/>
              <a:gd name="adj2" fmla="val 4707547"/>
            </a:avLst>
          </a:prstGeom>
          <a:ln w="158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289537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05763" y="2700182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Aggregator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05763" y="4689445"/>
            <a:ext cx="144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AggPort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Class/Objects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9" name="Right Brace 78"/>
          <p:cNvSpPr/>
          <p:nvPr/>
        </p:nvSpPr>
        <p:spPr>
          <a:xfrm>
            <a:off x="8382000" y="2555938"/>
            <a:ext cx="379561" cy="3155234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1807760" y="4648200"/>
            <a:ext cx="665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40386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1054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2484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315200" y="2555938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100181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89560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40388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51056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2486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315430" y="4648200"/>
            <a:ext cx="0" cy="10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241742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43400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484961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519781" y="4803132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61342" y="4800600"/>
            <a:ext cx="492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Agg</a:t>
            </a:r>
            <a:endParaRPr lang="en-US" sz="1400" dirty="0" smtClean="0"/>
          </a:p>
          <a:p>
            <a:pPr algn="ctr"/>
            <a:r>
              <a:rPr lang="en-US" sz="1400" dirty="0" smtClean="0"/>
              <a:t>Port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903882" y="3121223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045443" y="3118691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075238" y="3126732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16799" y="3124200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85039" y="3126732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426599" y="3124200"/>
            <a:ext cx="993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Aggregator</a:t>
            </a: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1396768" y="3023347"/>
            <a:ext cx="3775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1396768" y="5012610"/>
            <a:ext cx="3775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38838" y="3593430"/>
            <a:ext cx="2209800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495800" y="3581400"/>
            <a:ext cx="1176163" cy="10908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495800" y="3581400"/>
            <a:ext cx="32933" cy="1066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646059" y="3833336"/>
            <a:ext cx="1697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Aggregator maintains a list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of attached </a:t>
            </a:r>
            <a:r>
              <a:rPr lang="en-US" sz="1400" dirty="0" err="1" smtClean="0">
                <a:solidFill>
                  <a:srgbClr val="FF0000"/>
                </a:solidFill>
              </a:rPr>
              <a:t>AggPorts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114" name="Arc 113"/>
          <p:cNvSpPr/>
          <p:nvPr/>
        </p:nvSpPr>
        <p:spPr>
          <a:xfrm flipV="1">
            <a:off x="2948135" y="3117317"/>
            <a:ext cx="1508623" cy="981909"/>
          </a:xfrm>
          <a:prstGeom prst="arc">
            <a:avLst>
              <a:gd name="adj1" fmla="val 18235425"/>
              <a:gd name="adj2" fmla="val 21411734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727047" y="3672097"/>
            <a:ext cx="1697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FF0000"/>
                </a:solidFill>
              </a:rPr>
              <a:t>AggPort</a:t>
            </a:r>
            <a:r>
              <a:rPr lang="en-US" sz="1400" dirty="0" smtClean="0">
                <a:solidFill>
                  <a:srgbClr val="FF0000"/>
                </a:solidFill>
              </a:rPr>
              <a:t> maintains  the identifier of the selected Aggregator</a:t>
            </a:r>
          </a:p>
        </p:txBody>
      </p:sp>
      <p:sp>
        <p:nvSpPr>
          <p:cNvPr id="116" name="Arc 115"/>
          <p:cNvSpPr/>
          <p:nvPr/>
        </p:nvSpPr>
        <p:spPr>
          <a:xfrm rot="5400000" flipV="1">
            <a:off x="6584294" y="3776225"/>
            <a:ext cx="1053955" cy="981909"/>
          </a:xfrm>
          <a:prstGeom prst="arc">
            <a:avLst>
              <a:gd name="adj1" fmla="val 12817393"/>
              <a:gd name="adj2" fmla="val 18346486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code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LinkAgg</a:t>
            </a:r>
            <a:r>
              <a:rPr lang="en-US" sz="2400" dirty="0" smtClean="0"/>
              <a:t> Class</a:t>
            </a:r>
          </a:p>
          <a:p>
            <a:pPr lvl="1"/>
            <a:r>
              <a:rPr lang="en-US" sz="2000" dirty="0" smtClean="0"/>
              <a:t>Includes vector of Aggregator objects and vector of </a:t>
            </a:r>
            <a:r>
              <a:rPr lang="en-US" sz="2000" dirty="0" err="1" smtClean="0"/>
              <a:t>AggPort</a:t>
            </a:r>
            <a:r>
              <a:rPr lang="en-US" sz="2000" dirty="0" smtClean="0"/>
              <a:t> objects </a:t>
            </a:r>
          </a:p>
          <a:p>
            <a:pPr lvl="2"/>
            <a:r>
              <a:rPr lang="en-US" sz="1600" dirty="0" smtClean="0"/>
              <a:t>Aggregator and </a:t>
            </a:r>
            <a:r>
              <a:rPr lang="en-US" sz="1600" dirty="0" err="1" smtClean="0"/>
              <a:t>AggPort</a:t>
            </a:r>
            <a:r>
              <a:rPr lang="en-US" sz="1600" dirty="0" smtClean="0"/>
              <a:t> objects always come in a pairs</a:t>
            </a:r>
          </a:p>
          <a:p>
            <a:pPr lvl="1"/>
            <a:r>
              <a:rPr lang="en-US" sz="2000" dirty="0" smtClean="0"/>
              <a:t>Implements functions that use parameters of multiple Aggregator and/or </a:t>
            </a:r>
            <a:r>
              <a:rPr lang="en-US" sz="2000" dirty="0" err="1" smtClean="0"/>
              <a:t>AggPort</a:t>
            </a:r>
            <a:r>
              <a:rPr lang="en-US" sz="2000" dirty="0" smtClean="0"/>
              <a:t> objects</a:t>
            </a:r>
          </a:p>
          <a:p>
            <a:pPr lvl="2"/>
            <a:r>
              <a:rPr lang="en-US" sz="1600" dirty="0" smtClean="0"/>
              <a:t>E.g.  Simulation Logic, Conversation Sensitive Collection and Distribution</a:t>
            </a:r>
          </a:p>
          <a:p>
            <a:r>
              <a:rPr lang="en-US" sz="2400" dirty="0" smtClean="0"/>
              <a:t>Aggregator Class</a:t>
            </a:r>
          </a:p>
          <a:p>
            <a:pPr lvl="1"/>
            <a:r>
              <a:rPr lang="en-US" sz="2000" dirty="0" smtClean="0"/>
              <a:t>Provides the Aggregator Port SAP</a:t>
            </a:r>
          </a:p>
          <a:p>
            <a:pPr lvl="2"/>
            <a:r>
              <a:rPr lang="en-US" sz="1600" dirty="0" smtClean="0"/>
              <a:t>By inheriting the </a:t>
            </a:r>
            <a:r>
              <a:rPr lang="en-US" sz="1600" dirty="0" err="1" smtClean="0"/>
              <a:t>IssQ</a:t>
            </a:r>
            <a:r>
              <a:rPr lang="en-US" sz="1600" dirty="0" smtClean="0"/>
              <a:t> class which inherits the </a:t>
            </a:r>
            <a:r>
              <a:rPr lang="en-US" sz="1600" dirty="0" err="1" smtClean="0"/>
              <a:t>Iss</a:t>
            </a:r>
            <a:r>
              <a:rPr lang="en-US" sz="1600" dirty="0" smtClean="0"/>
              <a:t> class</a:t>
            </a:r>
          </a:p>
          <a:p>
            <a:pPr lvl="1"/>
            <a:r>
              <a:rPr lang="en-US" sz="2000" dirty="0" smtClean="0"/>
              <a:t>Stores Aggregator specific state, but no significant functions.</a:t>
            </a:r>
            <a:endParaRPr lang="en-US" sz="1600" dirty="0" smtClean="0"/>
          </a:p>
          <a:p>
            <a:r>
              <a:rPr lang="en-US" sz="2400" dirty="0" err="1" smtClean="0"/>
              <a:t>AggPort</a:t>
            </a:r>
            <a:r>
              <a:rPr lang="en-US" sz="2400" dirty="0" smtClean="0"/>
              <a:t> Class</a:t>
            </a:r>
          </a:p>
          <a:p>
            <a:pPr lvl="1"/>
            <a:r>
              <a:rPr lang="en-US" sz="2000" dirty="0" smtClean="0"/>
              <a:t>Client of the Aggregation Port SAP</a:t>
            </a:r>
          </a:p>
          <a:p>
            <a:pPr lvl="2"/>
            <a:r>
              <a:rPr lang="en-US" sz="1600" dirty="0" smtClean="0"/>
              <a:t>Has a pointer to the </a:t>
            </a:r>
            <a:r>
              <a:rPr lang="en-US" sz="1600" dirty="0" err="1" smtClean="0"/>
              <a:t>Iss</a:t>
            </a:r>
            <a:r>
              <a:rPr lang="en-US" sz="1600" dirty="0" smtClean="0"/>
              <a:t> of a class that provides the Port SAP (typically a MAC)</a:t>
            </a:r>
          </a:p>
          <a:p>
            <a:pPr lvl="1"/>
            <a:r>
              <a:rPr lang="en-US" sz="2000" dirty="0" smtClean="0"/>
              <a:t>Contains nested classes that implement LACP per-port state machines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11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“Canned”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Edit main program to define simulation scenarios.</a:t>
            </a:r>
          </a:p>
          <a:p>
            <a:r>
              <a:rPr lang="en-US" sz="2400" dirty="0" smtClean="0"/>
              <a:t>Can create customized scenarios.</a:t>
            </a:r>
          </a:p>
          <a:p>
            <a:r>
              <a:rPr lang="en-US" sz="2400" dirty="0" smtClean="0"/>
              <a:t>There are a number of “canned” scenarios provided:</a:t>
            </a:r>
          </a:p>
          <a:p>
            <a:pPr lvl="1"/>
            <a:r>
              <a:rPr lang="en-US" sz="2000" dirty="0" smtClean="0"/>
              <a:t>Basic LAG test</a:t>
            </a:r>
          </a:p>
          <a:p>
            <a:pPr lvl="1"/>
            <a:r>
              <a:rPr lang="en-US" sz="2000" dirty="0" smtClean="0"/>
              <a:t>LAG Loopback test</a:t>
            </a:r>
          </a:p>
          <a:p>
            <a:pPr lvl="1"/>
            <a:r>
              <a:rPr lang="en-US" sz="2000" dirty="0" smtClean="0"/>
              <a:t>Non-</a:t>
            </a:r>
            <a:r>
              <a:rPr lang="en-US" sz="2000" dirty="0" err="1" smtClean="0"/>
              <a:t>Aggregatable</a:t>
            </a:r>
            <a:r>
              <a:rPr lang="en-US" sz="2000" dirty="0" smtClean="0"/>
              <a:t> Port test</a:t>
            </a:r>
          </a:p>
          <a:p>
            <a:pPr lvl="1"/>
            <a:r>
              <a:rPr lang="en-US" sz="2000" dirty="0"/>
              <a:t>Preferred Aggregator test</a:t>
            </a:r>
          </a:p>
          <a:p>
            <a:pPr lvl="1"/>
            <a:r>
              <a:rPr lang="en-US" sz="2000" dirty="0" smtClean="0"/>
              <a:t>Limited Aggregators test</a:t>
            </a:r>
          </a:p>
          <a:p>
            <a:pPr lvl="1"/>
            <a:r>
              <a:rPr lang="en-US" sz="2000" dirty="0" smtClean="0"/>
              <a:t>Dual-homing test</a:t>
            </a:r>
          </a:p>
          <a:p>
            <a:pPr lvl="1"/>
            <a:r>
              <a:rPr lang="en-US" sz="2000" dirty="0" smtClean="0"/>
              <a:t>802.1AXbk (LAG of LAGs) test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16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Dual-Homing test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15240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5998760" y="3057410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442824" y="3057410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86888" y="3057408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330952" y="3057410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775016" y="3057410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219080" y="3057410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998760" y="1838208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5998760" y="2524006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4550244" y="27963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4106180" y="27963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4029979" y="15240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4106180" y="22098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304800" y="15240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436160" y="30574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880224" y="30574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1324288" y="30574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1768352" y="30574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2212416" y="30574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656480" y="30574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436160" y="18382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436160" y="25240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9" name="Group 8"/>
          <p:cNvGrpSpPr/>
          <p:nvPr/>
        </p:nvGrpSpPr>
        <p:grpSpPr>
          <a:xfrm>
            <a:off x="4755795" y="3124200"/>
            <a:ext cx="1474805" cy="802083"/>
            <a:chOff x="4755795" y="3276600"/>
            <a:chExt cx="1474805" cy="802083"/>
          </a:xfrm>
        </p:grpSpPr>
        <p:cxnSp>
          <p:nvCxnSpPr>
            <p:cNvPr id="556" name="Straight Connector 555"/>
            <p:cNvCxnSpPr/>
            <p:nvPr/>
          </p:nvCxnSpPr>
          <p:spPr>
            <a:xfrm>
              <a:off x="4763368" y="3276600"/>
              <a:ext cx="0" cy="80208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/>
            <p:nvPr/>
          </p:nvCxnSpPr>
          <p:spPr>
            <a:xfrm>
              <a:off x="6230600" y="3547037"/>
              <a:ext cx="0" cy="52155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/>
            <p:nvPr/>
          </p:nvCxnSpPr>
          <p:spPr>
            <a:xfrm flipH="1">
              <a:off x="4755795" y="4068588"/>
              <a:ext cx="147480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>
            <a:stCxn id="404" idx="0"/>
            <a:endCxn id="414" idx="0"/>
          </p:cNvCxnSpPr>
          <p:nvPr/>
        </p:nvCxnSpPr>
        <p:spPr>
          <a:xfrm>
            <a:off x="4321857" y="2286001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>
            <a:stCxn id="404" idx="0"/>
            <a:endCxn id="408" idx="0"/>
          </p:cNvCxnSpPr>
          <p:nvPr/>
        </p:nvCxnSpPr>
        <p:spPr>
          <a:xfrm>
            <a:off x="4321857" y="2286001"/>
            <a:ext cx="441510" cy="45720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>
            <a:stCxn id="496" idx="0"/>
            <a:endCxn id="526" idx="0"/>
          </p:cNvCxnSpPr>
          <p:nvPr/>
        </p:nvCxnSpPr>
        <p:spPr>
          <a:xfrm>
            <a:off x="2869603" y="2600208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/>
          <p:cNvCxnSpPr>
            <a:stCxn id="305" idx="0"/>
            <a:endCxn id="62" idx="3"/>
          </p:cNvCxnSpPr>
          <p:nvPr/>
        </p:nvCxnSpPr>
        <p:spPr>
          <a:xfrm>
            <a:off x="6211883" y="2600207"/>
            <a:ext cx="2554" cy="4572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3" name="Group 572"/>
          <p:cNvGrpSpPr/>
          <p:nvPr/>
        </p:nvGrpSpPr>
        <p:grpSpPr>
          <a:xfrm>
            <a:off x="4106180" y="1676398"/>
            <a:ext cx="444064" cy="533401"/>
            <a:chOff x="7620000" y="2362199"/>
            <a:chExt cx="444064" cy="533401"/>
          </a:xfrm>
        </p:grpSpPr>
        <p:sp>
          <p:nvSpPr>
            <p:cNvPr id="574" name="Rectangle 57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5" name="Straight Connector 574"/>
            <p:cNvCxnSpPr>
              <a:endCxn id="57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Isosceles Triangle 57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7" name="Straight Connector 576"/>
            <p:cNvCxnSpPr>
              <a:stCxn id="57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Isosceles Triangle 57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7" name="Group 386"/>
          <p:cNvGrpSpPr/>
          <p:nvPr/>
        </p:nvGrpSpPr>
        <p:grpSpPr>
          <a:xfrm flipH="1">
            <a:off x="2882622" y="3124200"/>
            <a:ext cx="1474805" cy="802083"/>
            <a:chOff x="4755795" y="3283070"/>
            <a:chExt cx="1474805" cy="802083"/>
          </a:xfrm>
        </p:grpSpPr>
        <p:cxnSp>
          <p:nvCxnSpPr>
            <p:cNvPr id="388" name="Straight Connector 387"/>
            <p:cNvCxnSpPr/>
            <p:nvPr/>
          </p:nvCxnSpPr>
          <p:spPr>
            <a:xfrm flipH="1">
              <a:off x="4763367" y="3283070"/>
              <a:ext cx="0" cy="80208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6230600" y="3547037"/>
              <a:ext cx="0" cy="52155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 flipH="1">
              <a:off x="4755795" y="4068588"/>
              <a:ext cx="147480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2" name="Content Placeholder 2"/>
          <p:cNvSpPr txBox="1">
            <a:spLocks/>
          </p:cNvSpPr>
          <p:nvPr/>
        </p:nvSpPr>
        <p:spPr>
          <a:xfrm>
            <a:off x="457200" y="3948737"/>
            <a:ext cx="8229600" cy="26806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End Station Components have a single SAP pointer. </a:t>
            </a:r>
          </a:p>
          <a:p>
            <a:pPr lvl="1"/>
            <a:r>
              <a:rPr lang="en-US" sz="1600" dirty="0" smtClean="0"/>
              <a:t>Therefore Link </a:t>
            </a:r>
            <a:r>
              <a:rPr lang="en-US" sz="1600" dirty="0" err="1" smtClean="0"/>
              <a:t>Agg</a:t>
            </a:r>
            <a:r>
              <a:rPr lang="en-US" sz="1600" dirty="0" smtClean="0"/>
              <a:t> configured so only one Aggregator shares a key value with the Aggregation Ports.  (Assures Ports don’t select an Aggregator with no client.)</a:t>
            </a:r>
            <a:endParaRPr lang="en-US" sz="1600" dirty="0"/>
          </a:p>
          <a:p>
            <a:r>
              <a:rPr lang="en-US" sz="2000" dirty="0" smtClean="0"/>
              <a:t>Both links become operational, but only one can select the Aggregator.</a:t>
            </a:r>
          </a:p>
          <a:p>
            <a:pPr lvl="1"/>
            <a:r>
              <a:rPr lang="en-US" sz="1600" dirty="0" smtClean="0"/>
              <a:t>Since the Bridges have different System IDs, the two links cannot be in the same LAG.</a:t>
            </a:r>
          </a:p>
          <a:p>
            <a:pPr lvl="1"/>
            <a:r>
              <a:rPr lang="en-US" sz="1600" dirty="0" smtClean="0"/>
              <a:t>One link will attach to the Aggregator and provide connectivity to the End Station; the other link waits …</a:t>
            </a:r>
          </a:p>
          <a:p>
            <a:pPr lvl="1"/>
            <a:r>
              <a:rPr lang="en-US" sz="1600" dirty="0" smtClean="0"/>
              <a:t>If the link initially attached goes down, the other link will select the Aggregator and continue to provide connectivity to the End Station.</a:t>
            </a:r>
          </a:p>
        </p:txBody>
      </p:sp>
    </p:spTree>
    <p:extLst>
      <p:ext uri="{BB962C8B-B14F-4D97-AF65-F5344CB8AC3E}">
        <p14:creationId xmlns:p14="http://schemas.microsoft.com/office/powerpoint/2010/main" val="28113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609600" y="3429000"/>
            <a:ext cx="3276601" cy="3015571"/>
            <a:chOff x="609600" y="3429000"/>
            <a:chExt cx="3276601" cy="301557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66800" y="3429000"/>
              <a:ext cx="0" cy="28194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/>
            <p:cNvCxnSpPr/>
            <p:nvPr/>
          </p:nvCxnSpPr>
          <p:spPr>
            <a:xfrm>
              <a:off x="3434122" y="6024106"/>
              <a:ext cx="0" cy="2242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/>
            <p:nvPr/>
          </p:nvCxnSpPr>
          <p:spPr>
            <a:xfrm>
              <a:off x="609600" y="3429000"/>
              <a:ext cx="0" cy="30155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/>
            <p:nvPr/>
          </p:nvCxnSpPr>
          <p:spPr>
            <a:xfrm>
              <a:off x="3886200" y="6019800"/>
              <a:ext cx="0" cy="4247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Straight Connector 554"/>
            <p:cNvCxnSpPr/>
            <p:nvPr/>
          </p:nvCxnSpPr>
          <p:spPr>
            <a:xfrm flipH="1">
              <a:off x="609600" y="6444571"/>
              <a:ext cx="327660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Connector 724"/>
            <p:cNvCxnSpPr/>
            <p:nvPr/>
          </p:nvCxnSpPr>
          <p:spPr>
            <a:xfrm flipH="1">
              <a:off x="1066801" y="6248400"/>
              <a:ext cx="236732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1524000" y="3240206"/>
            <a:ext cx="2388306" cy="655402"/>
            <a:chOff x="1524000" y="3240206"/>
            <a:chExt cx="2388306" cy="655402"/>
          </a:xfrm>
        </p:grpSpPr>
        <p:cxnSp>
          <p:nvCxnSpPr>
            <p:cNvPr id="724" name="Straight Connector 723"/>
            <p:cNvCxnSpPr/>
            <p:nvPr/>
          </p:nvCxnSpPr>
          <p:spPr>
            <a:xfrm flipH="1">
              <a:off x="1524000" y="3886200"/>
              <a:ext cx="2388306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Straight Connector 550"/>
            <p:cNvCxnSpPr/>
            <p:nvPr/>
          </p:nvCxnSpPr>
          <p:spPr>
            <a:xfrm flipH="1">
              <a:off x="1905000" y="3657600"/>
              <a:ext cx="15291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Straight Connector 719"/>
            <p:cNvCxnSpPr/>
            <p:nvPr/>
          </p:nvCxnSpPr>
          <p:spPr>
            <a:xfrm>
              <a:off x="1905000" y="3429000"/>
              <a:ext cx="0" cy="2286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Straight Connector 720"/>
            <p:cNvCxnSpPr/>
            <p:nvPr/>
          </p:nvCxnSpPr>
          <p:spPr>
            <a:xfrm>
              <a:off x="1524000" y="3429000"/>
              <a:ext cx="0" cy="46660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2" name="Straight Connector 721"/>
            <p:cNvCxnSpPr/>
            <p:nvPr/>
          </p:nvCxnSpPr>
          <p:spPr>
            <a:xfrm>
              <a:off x="3434122" y="3240206"/>
              <a:ext cx="0" cy="4173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Straight Connector 722"/>
            <p:cNvCxnSpPr/>
            <p:nvPr/>
          </p:nvCxnSpPr>
          <p:spPr>
            <a:xfrm>
              <a:off x="3886200" y="3240206"/>
              <a:ext cx="0" cy="65540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802.1AXbk (LAG of LAGs) test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53122" y="1370463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3184482" y="2903873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28546" y="2903873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072610" y="2903871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516674" y="2903873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960738" y="2903873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404802" y="2903873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84482" y="1684671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S-VLAN 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3184482" y="2370469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31011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31011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1" y="1371600"/>
            <a:ext cx="193083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/>
        </p:nvSpPr>
        <p:spPr>
          <a:xfrm>
            <a:off x="3053122" y="4162877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3184482" y="5696287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3628546" y="5696287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4072610" y="5696285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4516674" y="5696287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4960738" y="5696287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5404802" y="5696287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3184482" y="4477085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S-VLAN 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3184482" y="5162883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62" name="Group 561"/>
          <p:cNvGrpSpPr/>
          <p:nvPr/>
        </p:nvGrpSpPr>
        <p:grpSpPr>
          <a:xfrm>
            <a:off x="381001" y="1447800"/>
            <a:ext cx="444064" cy="533401"/>
            <a:chOff x="7620000" y="2362199"/>
            <a:chExt cx="444064" cy="533401"/>
          </a:xfrm>
        </p:grpSpPr>
        <p:sp>
          <p:nvSpPr>
            <p:cNvPr id="573" name="Rectangle 572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4" name="Straight Connector 573"/>
            <p:cNvCxnSpPr>
              <a:endCxn id="575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5" name="Isosceles Triangle 574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6" name="Straight Connector 575"/>
            <p:cNvCxnSpPr>
              <a:stCxn id="575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Isosceles Triangle 576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4" name="Group 583"/>
          <p:cNvGrpSpPr/>
          <p:nvPr/>
        </p:nvGrpSpPr>
        <p:grpSpPr>
          <a:xfrm>
            <a:off x="1697440" y="3101179"/>
            <a:ext cx="436160" cy="327821"/>
            <a:chOff x="2992840" y="2362198"/>
            <a:chExt cx="436160" cy="327821"/>
          </a:xfrm>
        </p:grpSpPr>
        <p:sp>
          <p:nvSpPr>
            <p:cNvPr id="585" name="Rectangle 58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6" name="Straight Connector 585"/>
            <p:cNvCxnSpPr>
              <a:endCxn id="58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7" name="Isosceles Triangle 58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8" name="Straight Connector 587"/>
            <p:cNvCxnSpPr>
              <a:stCxn id="58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9" name="Isosceles Triangle 58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0" name="Group 589"/>
          <p:cNvGrpSpPr/>
          <p:nvPr/>
        </p:nvGrpSpPr>
        <p:grpSpPr>
          <a:xfrm>
            <a:off x="1253376" y="3101179"/>
            <a:ext cx="436160" cy="327821"/>
            <a:chOff x="7620000" y="2948779"/>
            <a:chExt cx="436160" cy="327821"/>
          </a:xfrm>
        </p:grpSpPr>
        <p:sp>
          <p:nvSpPr>
            <p:cNvPr id="591" name="Rectangle 590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2" name="Straight Connector 591"/>
            <p:cNvCxnSpPr>
              <a:endCxn id="593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3" name="Isosceles Triangle 592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4" name="Straight Connector 593"/>
            <p:cNvCxnSpPr>
              <a:stCxn id="593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5" name="Isosceles Triangle 594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1001" y="2514600"/>
            <a:ext cx="1752599" cy="533402"/>
            <a:chOff x="381001" y="2438398"/>
            <a:chExt cx="1752599" cy="533402"/>
          </a:xfrm>
        </p:grpSpPr>
        <p:sp>
          <p:nvSpPr>
            <p:cNvPr id="392" name="Rectangle 391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8" name="Group 59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610" name="Group 60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16" name="Straight Connector 615"/>
                <p:cNvCxnSpPr>
                  <a:endCxn id="6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7" name="Isosceles Triangle 6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8" name="Straight Connector 617"/>
                <p:cNvCxnSpPr>
                  <a:stCxn id="6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9" name="Isosceles Triangle 6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1" name="Group 61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12" name="Straight Connector 611"/>
                <p:cNvCxnSpPr>
                  <a:endCxn id="6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3" name="Isosceles Triangle 6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4" name="Straight Connector 613"/>
                <p:cNvCxnSpPr>
                  <a:stCxn id="6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5" name="Isosceles Triangle 6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9" name="Group 59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600" name="Group 59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06" name="Straight Connector 605"/>
                <p:cNvCxnSpPr>
                  <a:endCxn id="60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7" name="Isosceles Triangle 60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8" name="Straight Connector 607"/>
                <p:cNvCxnSpPr>
                  <a:stCxn id="60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9" name="Isosceles Triangle 60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01" name="Group 60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02" name="Straight Connector 601"/>
                <p:cNvCxnSpPr>
                  <a:endCxn id="60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3" name="Isosceles Triangle 60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4" name="Straight Connector 603"/>
                <p:cNvCxnSpPr>
                  <a:stCxn id="60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5" name="Isosceles Triangle 60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674" name="Group 673"/>
          <p:cNvGrpSpPr/>
          <p:nvPr/>
        </p:nvGrpSpPr>
        <p:grpSpPr>
          <a:xfrm>
            <a:off x="381000" y="1981200"/>
            <a:ext cx="1752599" cy="533402"/>
            <a:chOff x="381001" y="2438398"/>
            <a:chExt cx="1752599" cy="533402"/>
          </a:xfrm>
        </p:grpSpPr>
        <p:sp>
          <p:nvSpPr>
            <p:cNvPr id="675" name="Rectangle 674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676" name="Group 675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710" name="Group 70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16" name="Straight Connector 715"/>
                <p:cNvCxnSpPr>
                  <a:endCxn id="7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7" name="Isosceles Triangle 7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8" name="Straight Connector 717"/>
                <p:cNvCxnSpPr>
                  <a:stCxn id="7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9" name="Isosceles Triangle 7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1" name="Group 71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12" name="Straight Connector 711"/>
                <p:cNvCxnSpPr>
                  <a:endCxn id="7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3" name="Isosceles Triangle 7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4" name="Straight Connector 713"/>
                <p:cNvCxnSpPr>
                  <a:stCxn id="7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5" name="Isosceles Triangle 7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7" name="Group 676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700" name="Group 69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06" name="Straight Connector 705"/>
                <p:cNvCxnSpPr>
                  <a:endCxn id="70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7" name="Isosceles Triangle 70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8" name="Straight Connector 707"/>
                <p:cNvCxnSpPr>
                  <a:stCxn id="70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9" name="Isosceles Triangle 70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1" name="Group 70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02" name="Straight Connector 701"/>
                <p:cNvCxnSpPr>
                  <a:endCxn id="70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3" name="Isosceles Triangle 70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4" name="Straight Connector 703"/>
                <p:cNvCxnSpPr>
                  <a:stCxn id="70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5" name="Isosceles Triangle 70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8" name="Group 67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690" name="Group 68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96" name="Straight Connector 695"/>
                <p:cNvCxnSpPr>
                  <a:endCxn id="69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7" name="Isosceles Triangle 69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98" name="Straight Connector 697"/>
                <p:cNvCxnSpPr>
                  <a:stCxn id="69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9" name="Isosceles Triangle 69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92" name="Straight Connector 691"/>
                <p:cNvCxnSpPr>
                  <a:endCxn id="6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3" name="Isosceles Triangle 6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94" name="Straight Connector 693"/>
                <p:cNvCxnSpPr>
                  <a:stCxn id="6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5" name="Isosceles Triangle 6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79" name="Group 67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680" name="Group 67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686" name="Straight Connector 685"/>
                <p:cNvCxnSpPr>
                  <a:endCxn id="68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7" name="Isosceles Triangle 68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8" name="Straight Connector 687"/>
                <p:cNvCxnSpPr>
                  <a:stCxn id="68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9" name="Isosceles Triangle 68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1" name="Group 68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682" name="Straight Connector 681"/>
                <p:cNvCxnSpPr>
                  <a:endCxn id="68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3" name="Isosceles Triangle 68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4" name="Straight Connector 683"/>
                <p:cNvCxnSpPr>
                  <a:stCxn id="68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5" name="Isosceles Triangle 68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27" name="Group 726"/>
          <p:cNvGrpSpPr/>
          <p:nvPr/>
        </p:nvGrpSpPr>
        <p:grpSpPr>
          <a:xfrm>
            <a:off x="7352434" y="3101179"/>
            <a:ext cx="436160" cy="327821"/>
            <a:chOff x="2992840" y="2362198"/>
            <a:chExt cx="436160" cy="327821"/>
          </a:xfrm>
        </p:grpSpPr>
        <p:sp>
          <p:nvSpPr>
            <p:cNvPr id="728" name="Rectangle 72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9" name="Straight Connector 728"/>
            <p:cNvCxnSpPr>
              <a:endCxn id="7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Isosceles Triangle 7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1" name="Straight Connector 730"/>
            <p:cNvCxnSpPr>
              <a:stCxn id="7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2" name="Isosceles Triangle 7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3" name="Group 732"/>
          <p:cNvGrpSpPr/>
          <p:nvPr/>
        </p:nvGrpSpPr>
        <p:grpSpPr>
          <a:xfrm>
            <a:off x="6908370" y="3101179"/>
            <a:ext cx="436160" cy="327821"/>
            <a:chOff x="7620000" y="2948779"/>
            <a:chExt cx="436160" cy="327821"/>
          </a:xfrm>
        </p:grpSpPr>
        <p:sp>
          <p:nvSpPr>
            <p:cNvPr id="734" name="Rectangle 733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5" name="Straight Connector 734"/>
            <p:cNvCxnSpPr>
              <a:endCxn id="736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6" name="Isosceles Triangle 735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7" name="Straight Connector 736"/>
            <p:cNvCxnSpPr>
              <a:stCxn id="736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Isosceles Triangle 737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9" name="Rectangle 738"/>
          <p:cNvSpPr/>
          <p:nvPr/>
        </p:nvSpPr>
        <p:spPr>
          <a:xfrm>
            <a:off x="6832170" y="1371600"/>
            <a:ext cx="193083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0" name="Group 739"/>
          <p:cNvGrpSpPr/>
          <p:nvPr/>
        </p:nvGrpSpPr>
        <p:grpSpPr>
          <a:xfrm>
            <a:off x="6908370" y="1447800"/>
            <a:ext cx="444064" cy="533401"/>
            <a:chOff x="7620000" y="2362199"/>
            <a:chExt cx="444064" cy="533401"/>
          </a:xfrm>
        </p:grpSpPr>
        <p:sp>
          <p:nvSpPr>
            <p:cNvPr id="741" name="Rectangle 740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742" name="Straight Connector 741"/>
            <p:cNvCxnSpPr>
              <a:endCxn id="743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3" name="Isosceles Triangle 742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4" name="Straight Connector 743"/>
            <p:cNvCxnSpPr>
              <a:stCxn id="743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5" name="Isosceles Triangle 744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6" name="Group 745"/>
          <p:cNvGrpSpPr/>
          <p:nvPr/>
        </p:nvGrpSpPr>
        <p:grpSpPr>
          <a:xfrm>
            <a:off x="8224809" y="3101179"/>
            <a:ext cx="436160" cy="327821"/>
            <a:chOff x="2992840" y="2362198"/>
            <a:chExt cx="436160" cy="327821"/>
          </a:xfrm>
        </p:grpSpPr>
        <p:sp>
          <p:nvSpPr>
            <p:cNvPr id="747" name="Rectangle 7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8" name="Straight Connector 747"/>
            <p:cNvCxnSpPr>
              <a:endCxn id="7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9" name="Isosceles Triangle 7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0" name="Straight Connector 749"/>
            <p:cNvCxnSpPr>
              <a:stCxn id="7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1" name="Isosceles Triangle 7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2" name="Group 751"/>
          <p:cNvGrpSpPr/>
          <p:nvPr/>
        </p:nvGrpSpPr>
        <p:grpSpPr>
          <a:xfrm>
            <a:off x="7780745" y="3101179"/>
            <a:ext cx="436160" cy="327821"/>
            <a:chOff x="7620000" y="2948779"/>
            <a:chExt cx="436160" cy="327821"/>
          </a:xfrm>
        </p:grpSpPr>
        <p:sp>
          <p:nvSpPr>
            <p:cNvPr id="753" name="Rectangle 752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4" name="Straight Connector 753"/>
            <p:cNvCxnSpPr>
              <a:endCxn id="755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5" name="Isosceles Triangle 754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6" name="Straight Connector 755"/>
            <p:cNvCxnSpPr>
              <a:stCxn id="755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" name="Isosceles Triangle 756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8" name="Group 757"/>
          <p:cNvGrpSpPr/>
          <p:nvPr/>
        </p:nvGrpSpPr>
        <p:grpSpPr>
          <a:xfrm>
            <a:off x="6908370" y="2514600"/>
            <a:ext cx="1752599" cy="533402"/>
            <a:chOff x="381001" y="2438398"/>
            <a:chExt cx="1752599" cy="533402"/>
          </a:xfrm>
        </p:grpSpPr>
        <p:sp>
          <p:nvSpPr>
            <p:cNvPr id="759" name="Rectangle 758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760" name="Group 759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794" name="Group 793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00" name="Straight Connector 799"/>
                <p:cNvCxnSpPr>
                  <a:endCxn id="80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1" name="Isosceles Triangle 80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02" name="Straight Connector 801"/>
                <p:cNvCxnSpPr>
                  <a:stCxn id="80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3" name="Isosceles Triangle 80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5" name="Group 794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96" name="Straight Connector 795"/>
                <p:cNvCxnSpPr>
                  <a:endCxn id="7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7" name="Isosceles Triangle 7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98" name="Straight Connector 797"/>
                <p:cNvCxnSpPr>
                  <a:stCxn id="7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9" name="Isosceles Triangle 7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1" name="Group 760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784" name="Group 783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90" name="Straight Connector 789"/>
                <p:cNvCxnSpPr>
                  <a:endCxn id="79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1" name="Isosceles Triangle 79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92" name="Straight Connector 791"/>
                <p:cNvCxnSpPr>
                  <a:stCxn id="79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3" name="Isosceles Triangle 79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5" name="Group 784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86" name="Straight Connector 785"/>
                <p:cNvCxnSpPr>
                  <a:endCxn id="78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7" name="Isosceles Triangle 78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8" name="Straight Connector 787"/>
                <p:cNvCxnSpPr>
                  <a:stCxn id="78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9" name="Isosceles Triangle 78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2" name="Group 761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774" name="Group 773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80" name="Straight Connector 779"/>
                <p:cNvCxnSpPr>
                  <a:endCxn id="78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1" name="Isosceles Triangle 78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2" name="Straight Connector 781"/>
                <p:cNvCxnSpPr>
                  <a:stCxn id="78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3" name="Isosceles Triangle 78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5" name="Group 774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76" name="Straight Connector 775"/>
                <p:cNvCxnSpPr>
                  <a:endCxn id="77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7" name="Isosceles Triangle 77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8" name="Straight Connector 777"/>
                <p:cNvCxnSpPr>
                  <a:stCxn id="77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9" name="Isosceles Triangle 77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63" name="Group 762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764" name="Group 763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770" name="Straight Connector 769"/>
                <p:cNvCxnSpPr>
                  <a:endCxn id="771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1" name="Isosceles Triangle 770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2" name="Straight Connector 771"/>
                <p:cNvCxnSpPr>
                  <a:stCxn id="771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3" name="Isosceles Triangle 772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5" name="Group 764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766" name="Straight Connector 765"/>
                <p:cNvCxnSpPr>
                  <a:endCxn id="76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7" name="Isosceles Triangle 76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68" name="Straight Connector 767"/>
                <p:cNvCxnSpPr>
                  <a:stCxn id="76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9" name="Isosceles Triangle 76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04" name="Group 803"/>
          <p:cNvGrpSpPr/>
          <p:nvPr/>
        </p:nvGrpSpPr>
        <p:grpSpPr>
          <a:xfrm>
            <a:off x="6908369" y="1981200"/>
            <a:ext cx="1752599" cy="533402"/>
            <a:chOff x="381001" y="2438398"/>
            <a:chExt cx="1752599" cy="533402"/>
          </a:xfrm>
        </p:grpSpPr>
        <p:sp>
          <p:nvSpPr>
            <p:cNvPr id="805" name="Rectangle 804"/>
            <p:cNvSpPr/>
            <p:nvPr/>
          </p:nvSpPr>
          <p:spPr>
            <a:xfrm>
              <a:off x="381001" y="2455539"/>
              <a:ext cx="1741802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06" name="Group 805"/>
            <p:cNvGrpSpPr/>
            <p:nvPr/>
          </p:nvGrpSpPr>
          <p:grpSpPr>
            <a:xfrm>
              <a:off x="381001" y="2895598"/>
              <a:ext cx="880224" cy="76202"/>
              <a:chOff x="4876800" y="2895600"/>
              <a:chExt cx="880224" cy="76202"/>
            </a:xfrm>
          </p:grpSpPr>
          <p:grpSp>
            <p:nvGrpSpPr>
              <p:cNvPr id="840" name="Group 83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46" name="Straight Connector 845"/>
                <p:cNvCxnSpPr>
                  <a:endCxn id="84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7" name="Isosceles Triangle 84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8" name="Straight Connector 847"/>
                <p:cNvCxnSpPr>
                  <a:stCxn id="84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9" name="Isosceles Triangle 84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1" name="Group 84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42" name="Straight Connector 841"/>
                <p:cNvCxnSpPr>
                  <a:endCxn id="84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3" name="Isosceles Triangle 84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4" name="Straight Connector 843"/>
                <p:cNvCxnSpPr>
                  <a:stCxn id="84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5" name="Isosceles Triangle 84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7" name="Group 806"/>
            <p:cNvGrpSpPr/>
            <p:nvPr/>
          </p:nvGrpSpPr>
          <p:grpSpPr>
            <a:xfrm>
              <a:off x="381001" y="2438398"/>
              <a:ext cx="880224" cy="76202"/>
              <a:chOff x="4876800" y="2438400"/>
              <a:chExt cx="880224" cy="76202"/>
            </a:xfrm>
          </p:grpSpPr>
          <p:grpSp>
            <p:nvGrpSpPr>
              <p:cNvPr id="830" name="Group 82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36" name="Straight Connector 835"/>
                <p:cNvCxnSpPr>
                  <a:endCxn id="83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7" name="Isosceles Triangle 83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38" name="Straight Connector 837"/>
                <p:cNvCxnSpPr>
                  <a:stCxn id="83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9" name="Isosceles Triangle 83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1" name="Group 83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32" name="Straight Connector 831"/>
                <p:cNvCxnSpPr>
                  <a:endCxn id="83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3" name="Isosceles Triangle 83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34" name="Straight Connector 833"/>
                <p:cNvCxnSpPr>
                  <a:stCxn id="83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5" name="Isosceles Triangle 83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8" name="Group 807"/>
            <p:cNvGrpSpPr/>
            <p:nvPr/>
          </p:nvGrpSpPr>
          <p:grpSpPr>
            <a:xfrm>
              <a:off x="1253376" y="2895598"/>
              <a:ext cx="880224" cy="76202"/>
              <a:chOff x="4876800" y="2895600"/>
              <a:chExt cx="880224" cy="76202"/>
            </a:xfrm>
          </p:grpSpPr>
          <p:grpSp>
            <p:nvGrpSpPr>
              <p:cNvPr id="820" name="Group 819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26" name="Straight Connector 825"/>
                <p:cNvCxnSpPr>
                  <a:endCxn id="82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7" name="Isosceles Triangle 82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8" name="Straight Connector 827"/>
                <p:cNvCxnSpPr>
                  <a:stCxn id="82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9" name="Isosceles Triangle 82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1" name="Group 820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22" name="Straight Connector 821"/>
                <p:cNvCxnSpPr>
                  <a:endCxn id="8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3" name="Isosceles Triangle 8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4" name="Straight Connector 823"/>
                <p:cNvCxnSpPr>
                  <a:stCxn id="8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5" name="Isosceles Triangle 8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09" name="Group 808"/>
            <p:cNvGrpSpPr/>
            <p:nvPr/>
          </p:nvGrpSpPr>
          <p:grpSpPr>
            <a:xfrm>
              <a:off x="1253376" y="2438398"/>
              <a:ext cx="880224" cy="76202"/>
              <a:chOff x="4876800" y="2438400"/>
              <a:chExt cx="880224" cy="76202"/>
            </a:xfrm>
          </p:grpSpPr>
          <p:grpSp>
            <p:nvGrpSpPr>
              <p:cNvPr id="810" name="Group 809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816" name="Straight Connector 815"/>
                <p:cNvCxnSpPr>
                  <a:endCxn id="817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7" name="Isosceles Triangle 816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18" name="Straight Connector 817"/>
                <p:cNvCxnSpPr>
                  <a:stCxn id="817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9" name="Isosceles Triangle 818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1" name="Group 810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812" name="Straight Connector 811"/>
                <p:cNvCxnSpPr>
                  <a:endCxn id="8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3" name="Isosceles Triangle 8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14" name="Straight Connector 813"/>
                <p:cNvCxnSpPr>
                  <a:stCxn id="8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5" name="Isosceles Triangle 8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850" name="Group 849"/>
          <p:cNvGrpSpPr/>
          <p:nvPr/>
        </p:nvGrpSpPr>
        <p:grpSpPr>
          <a:xfrm flipH="1">
            <a:off x="5155494" y="3230798"/>
            <a:ext cx="2388306" cy="655402"/>
            <a:chOff x="1524000" y="3240206"/>
            <a:chExt cx="2388306" cy="655402"/>
          </a:xfrm>
        </p:grpSpPr>
        <p:cxnSp>
          <p:nvCxnSpPr>
            <p:cNvPr id="851" name="Straight Connector 850"/>
            <p:cNvCxnSpPr/>
            <p:nvPr/>
          </p:nvCxnSpPr>
          <p:spPr>
            <a:xfrm flipH="1">
              <a:off x="1905000" y="3657600"/>
              <a:ext cx="15291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2" name="Straight Connector 851"/>
            <p:cNvCxnSpPr/>
            <p:nvPr/>
          </p:nvCxnSpPr>
          <p:spPr>
            <a:xfrm>
              <a:off x="1905000" y="3429000"/>
              <a:ext cx="0" cy="2286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3" name="Straight Connector 852"/>
            <p:cNvCxnSpPr/>
            <p:nvPr/>
          </p:nvCxnSpPr>
          <p:spPr>
            <a:xfrm>
              <a:off x="1524000" y="3429000"/>
              <a:ext cx="0" cy="46660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4" name="Straight Connector 853"/>
            <p:cNvCxnSpPr/>
            <p:nvPr/>
          </p:nvCxnSpPr>
          <p:spPr>
            <a:xfrm>
              <a:off x="3434122" y="3240206"/>
              <a:ext cx="0" cy="4173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Straight Connector 854"/>
            <p:cNvCxnSpPr/>
            <p:nvPr/>
          </p:nvCxnSpPr>
          <p:spPr>
            <a:xfrm>
              <a:off x="3886200" y="3240206"/>
              <a:ext cx="0" cy="65540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6" name="Straight Connector 855"/>
            <p:cNvCxnSpPr/>
            <p:nvPr/>
          </p:nvCxnSpPr>
          <p:spPr>
            <a:xfrm flipH="1">
              <a:off x="1524000" y="3886200"/>
              <a:ext cx="2388306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7" name="Group 856"/>
          <p:cNvGrpSpPr/>
          <p:nvPr/>
        </p:nvGrpSpPr>
        <p:grpSpPr>
          <a:xfrm flipH="1">
            <a:off x="5199968" y="3414561"/>
            <a:ext cx="3276601" cy="3015571"/>
            <a:chOff x="609600" y="3429000"/>
            <a:chExt cx="3276601" cy="3015571"/>
          </a:xfrm>
        </p:grpSpPr>
        <p:cxnSp>
          <p:nvCxnSpPr>
            <p:cNvPr id="858" name="Straight Connector 857"/>
            <p:cNvCxnSpPr/>
            <p:nvPr/>
          </p:nvCxnSpPr>
          <p:spPr>
            <a:xfrm>
              <a:off x="1066800" y="3429000"/>
              <a:ext cx="0" cy="28194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/>
            <p:cNvCxnSpPr/>
            <p:nvPr/>
          </p:nvCxnSpPr>
          <p:spPr>
            <a:xfrm>
              <a:off x="3434122" y="6024106"/>
              <a:ext cx="0" cy="22429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/>
            <p:cNvCxnSpPr/>
            <p:nvPr/>
          </p:nvCxnSpPr>
          <p:spPr>
            <a:xfrm>
              <a:off x="609600" y="3429000"/>
              <a:ext cx="0" cy="30155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1" name="Straight Connector 860"/>
            <p:cNvCxnSpPr/>
            <p:nvPr/>
          </p:nvCxnSpPr>
          <p:spPr>
            <a:xfrm>
              <a:off x="3886200" y="6019800"/>
              <a:ext cx="0" cy="424771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Straight Connector 861"/>
            <p:cNvCxnSpPr/>
            <p:nvPr/>
          </p:nvCxnSpPr>
          <p:spPr>
            <a:xfrm flipH="1">
              <a:off x="609600" y="6444571"/>
              <a:ext cx="327660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3" name="Straight Connector 862"/>
            <p:cNvCxnSpPr/>
            <p:nvPr/>
          </p:nvCxnSpPr>
          <p:spPr>
            <a:xfrm flipH="1">
              <a:off x="1066801" y="6248400"/>
              <a:ext cx="236732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94123" y="1066800"/>
            <a:ext cx="7406877" cy="5638802"/>
            <a:chOff x="594123" y="1066800"/>
            <a:chExt cx="7406877" cy="5638802"/>
          </a:xfrm>
        </p:grpSpPr>
        <p:cxnSp>
          <p:nvCxnSpPr>
            <p:cNvPr id="871" name="Straight Connector 870"/>
            <p:cNvCxnSpPr>
              <a:stCxn id="707" idx="0"/>
              <a:endCxn id="404" idx="3"/>
            </p:cNvCxnSpPr>
            <p:nvPr/>
          </p:nvCxnSpPr>
          <p:spPr>
            <a:xfrm>
              <a:off x="594123" y="2057401"/>
              <a:ext cx="2555" cy="457199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2" name="Straight Connector 871"/>
            <p:cNvCxnSpPr>
              <a:stCxn id="707" idx="0"/>
              <a:endCxn id="697" idx="0"/>
            </p:cNvCxnSpPr>
            <p:nvPr/>
          </p:nvCxnSpPr>
          <p:spPr>
            <a:xfrm>
              <a:off x="594123" y="2057401"/>
              <a:ext cx="872375" cy="45720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Straight Connector 872"/>
            <p:cNvCxnSpPr/>
            <p:nvPr/>
          </p:nvCxnSpPr>
          <p:spPr>
            <a:xfrm>
              <a:off x="7128625" y="2057400"/>
              <a:ext cx="2555" cy="457199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4" name="Straight Connector 873"/>
            <p:cNvCxnSpPr/>
            <p:nvPr/>
          </p:nvCxnSpPr>
          <p:spPr>
            <a:xfrm>
              <a:off x="7128625" y="2057400"/>
              <a:ext cx="872375" cy="45720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5" name="Straight Connector 874"/>
            <p:cNvCxnSpPr/>
            <p:nvPr/>
          </p:nvCxnSpPr>
          <p:spPr>
            <a:xfrm>
              <a:off x="3399935" y="2126954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6" name="Straight Connector 875"/>
            <p:cNvCxnSpPr/>
            <p:nvPr/>
          </p:nvCxnSpPr>
          <p:spPr>
            <a:xfrm>
              <a:off x="5181600" y="2118847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7" name="Straight Connector 876"/>
            <p:cNvCxnSpPr/>
            <p:nvPr/>
          </p:nvCxnSpPr>
          <p:spPr>
            <a:xfrm>
              <a:off x="3397246" y="2133600"/>
              <a:ext cx="1776256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8" name="Straight Connector 877"/>
            <p:cNvCxnSpPr/>
            <p:nvPr/>
          </p:nvCxnSpPr>
          <p:spPr>
            <a:xfrm>
              <a:off x="3399935" y="4923170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9" name="Straight Connector 878"/>
            <p:cNvCxnSpPr/>
            <p:nvPr/>
          </p:nvCxnSpPr>
          <p:spPr>
            <a:xfrm>
              <a:off x="5181600" y="4915063"/>
              <a:ext cx="0" cy="18223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Straight Connector 879"/>
            <p:cNvCxnSpPr/>
            <p:nvPr/>
          </p:nvCxnSpPr>
          <p:spPr>
            <a:xfrm>
              <a:off x="3397246" y="4929816"/>
              <a:ext cx="1776256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3" name="Oval 582"/>
            <p:cNvSpPr/>
            <p:nvPr/>
          </p:nvSpPr>
          <p:spPr>
            <a:xfrm rot="5400000">
              <a:off x="1714415" y="3619585"/>
              <a:ext cx="5638802" cy="533232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ular Callout 85"/>
            <p:cNvSpPr/>
            <p:nvPr/>
          </p:nvSpPr>
          <p:spPr>
            <a:xfrm>
              <a:off x="6263546" y="4428410"/>
              <a:ext cx="1483024" cy="1383544"/>
            </a:xfrm>
            <a:prstGeom prst="wedgeRectCallout">
              <a:avLst>
                <a:gd name="adj1" fmla="val 51868"/>
                <a:gd name="adj2" fmla="val -20294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“Outer”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 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r>
                <a:rPr lang="en-US" sz="1600" dirty="0" smtClean="0">
                  <a:solidFill>
                    <a:schemeClr val="tx1"/>
                  </a:solidFill>
                </a:rPr>
                <a:t> shim uses Nearest Customer Bridge DA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95993" y="2438400"/>
            <a:ext cx="7862207" cy="4136856"/>
            <a:chOff x="595993" y="2438400"/>
            <a:chExt cx="7862207" cy="4136856"/>
          </a:xfrm>
        </p:grpSpPr>
        <p:sp>
          <p:nvSpPr>
            <p:cNvPr id="572" name="Oval 571"/>
            <p:cNvSpPr/>
            <p:nvPr/>
          </p:nvSpPr>
          <p:spPr>
            <a:xfrm rot="5400000">
              <a:off x="2343895" y="3655017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Oval 725"/>
            <p:cNvSpPr/>
            <p:nvPr/>
          </p:nvSpPr>
          <p:spPr>
            <a:xfrm rot="5400000">
              <a:off x="2342728" y="6207886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Oval 863"/>
            <p:cNvSpPr/>
            <p:nvPr/>
          </p:nvSpPr>
          <p:spPr>
            <a:xfrm rot="5400000">
              <a:off x="6230095" y="3677073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/>
            <p:cNvSpPr/>
            <p:nvPr/>
          </p:nvSpPr>
          <p:spPr>
            <a:xfrm rot="5400000">
              <a:off x="6228928" y="6229942"/>
              <a:ext cx="440986" cy="2496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95993" y="2584481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Straight Connector 563"/>
            <p:cNvCxnSpPr/>
            <p:nvPr/>
          </p:nvCxnSpPr>
          <p:spPr>
            <a:xfrm>
              <a:off x="595993" y="2584481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Straight Connector 619"/>
            <p:cNvCxnSpPr/>
            <p:nvPr/>
          </p:nvCxnSpPr>
          <p:spPr>
            <a:xfrm>
              <a:off x="1468368" y="2584481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/>
            <p:nvPr/>
          </p:nvCxnSpPr>
          <p:spPr>
            <a:xfrm>
              <a:off x="1468368" y="2584481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/>
            <p:cNvCxnSpPr/>
            <p:nvPr/>
          </p:nvCxnSpPr>
          <p:spPr>
            <a:xfrm>
              <a:off x="7144315" y="25908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8" name="Straight Connector 867"/>
            <p:cNvCxnSpPr/>
            <p:nvPr/>
          </p:nvCxnSpPr>
          <p:spPr>
            <a:xfrm>
              <a:off x="7144315" y="2590800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9" name="Straight Connector 868"/>
            <p:cNvCxnSpPr/>
            <p:nvPr/>
          </p:nvCxnSpPr>
          <p:spPr>
            <a:xfrm>
              <a:off x="8016690" y="25908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Straight Connector 869"/>
            <p:cNvCxnSpPr/>
            <p:nvPr/>
          </p:nvCxnSpPr>
          <p:spPr>
            <a:xfrm>
              <a:off x="8016690" y="2590800"/>
              <a:ext cx="441510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>
              <a:stCxn id="305" idx="0"/>
              <a:endCxn id="62" idx="3"/>
            </p:cNvCxnSpPr>
            <p:nvPr/>
          </p:nvCxnSpPr>
          <p:spPr>
            <a:xfrm>
              <a:off x="3397605" y="2446670"/>
              <a:ext cx="2554" cy="45720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>
              <a:stCxn id="305" idx="0"/>
              <a:endCxn id="270" idx="0"/>
            </p:cNvCxnSpPr>
            <p:nvPr/>
          </p:nvCxnSpPr>
          <p:spPr>
            <a:xfrm>
              <a:off x="3397605" y="2446670"/>
              <a:ext cx="444064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>
              <a:stCxn id="289" idx="0"/>
              <a:endCxn id="260" idx="0"/>
            </p:cNvCxnSpPr>
            <p:nvPr/>
          </p:nvCxnSpPr>
          <p:spPr>
            <a:xfrm>
              <a:off x="5173861" y="2446671"/>
              <a:ext cx="255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Straight Connector 865"/>
            <p:cNvCxnSpPr/>
            <p:nvPr/>
          </p:nvCxnSpPr>
          <p:spPr>
            <a:xfrm>
              <a:off x="5194736" y="2438400"/>
              <a:ext cx="444064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Straight Connector 564"/>
            <p:cNvCxnSpPr>
              <a:stCxn id="516" idx="0"/>
              <a:endCxn id="548" idx="0"/>
            </p:cNvCxnSpPr>
            <p:nvPr/>
          </p:nvCxnSpPr>
          <p:spPr>
            <a:xfrm>
              <a:off x="3397605" y="5239084"/>
              <a:ext cx="255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Straight Connector 565"/>
            <p:cNvCxnSpPr>
              <a:stCxn id="516" idx="0"/>
              <a:endCxn id="544" idx="0"/>
            </p:cNvCxnSpPr>
            <p:nvPr/>
          </p:nvCxnSpPr>
          <p:spPr>
            <a:xfrm>
              <a:off x="3397605" y="5239084"/>
              <a:ext cx="446618" cy="4572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/>
            <p:cNvCxnSpPr>
              <a:stCxn id="500" idx="0"/>
              <a:endCxn id="530" idx="0"/>
            </p:cNvCxnSpPr>
            <p:nvPr/>
          </p:nvCxnSpPr>
          <p:spPr>
            <a:xfrm>
              <a:off x="5173861" y="5239085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Straight Connector 567"/>
            <p:cNvCxnSpPr>
              <a:stCxn id="500" idx="0"/>
              <a:endCxn id="526" idx="0"/>
            </p:cNvCxnSpPr>
            <p:nvPr/>
          </p:nvCxnSpPr>
          <p:spPr>
            <a:xfrm>
              <a:off x="5173861" y="5239085"/>
              <a:ext cx="444064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6" name="Rectangular Callout 595"/>
            <p:cNvSpPr/>
            <p:nvPr/>
          </p:nvSpPr>
          <p:spPr>
            <a:xfrm>
              <a:off x="1260176" y="4187782"/>
              <a:ext cx="1483024" cy="1146218"/>
            </a:xfrm>
            <a:prstGeom prst="wedgeRectCallout">
              <a:avLst>
                <a:gd name="adj1" fmla="val 100824"/>
                <a:gd name="adj2" fmla="val -179965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81" name="Rectangular Callout 880"/>
            <p:cNvSpPr/>
            <p:nvPr/>
          </p:nvSpPr>
          <p:spPr>
            <a:xfrm>
              <a:off x="1256860" y="4172869"/>
              <a:ext cx="1483024" cy="1146218"/>
            </a:xfrm>
            <a:prstGeom prst="wedgeRectCallout">
              <a:avLst>
                <a:gd name="adj1" fmla="val -50281"/>
                <a:gd name="adj2" fmla="val -166482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“Inner” 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r>
                <a:rPr lang="en-US" sz="1600" dirty="0" smtClean="0">
                  <a:solidFill>
                    <a:schemeClr val="tx1"/>
                  </a:solidFill>
                </a:rPr>
                <a:t> shim uses Slow Protocols DA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191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User Interface is basically non-existent.</a:t>
            </a:r>
          </a:p>
          <a:p>
            <a:pPr lvl="1"/>
            <a:r>
              <a:rPr lang="en-US" dirty="0" smtClean="0"/>
              <a:t>“Input” means editing the main program to create the desired simulation scenarios, then re-compile.</a:t>
            </a:r>
          </a:p>
          <a:p>
            <a:pPr lvl="1"/>
            <a:r>
              <a:rPr lang="en-US" dirty="0" smtClean="0"/>
              <a:t>“Output” is a text file containing reports of significant events, state changes, etc.</a:t>
            </a:r>
          </a:p>
          <a:p>
            <a:pPr lvl="2"/>
            <a:r>
              <a:rPr lang="en-US" dirty="0" smtClean="0"/>
              <a:t>Volume of reports controlled by setting a “debug level”</a:t>
            </a:r>
          </a:p>
          <a:p>
            <a:pPr lvl="1"/>
            <a:r>
              <a:rPr lang="en-US" dirty="0" smtClean="0"/>
              <a:t>It is a windows console program, so … </a:t>
            </a:r>
          </a:p>
          <a:p>
            <a:pPr lvl="2"/>
            <a:r>
              <a:rPr lang="en-US" dirty="0" smtClean="0"/>
              <a:t>a console window opens with notifications of Aggregation Links going up or down and Aggregators going up or down</a:t>
            </a:r>
          </a:p>
          <a:p>
            <a:pPr lvl="2"/>
            <a:r>
              <a:rPr lang="en-US" dirty="0" smtClean="0"/>
              <a:t>(mostly just to let you know something is happening when you run the program)</a:t>
            </a:r>
          </a:p>
        </p:txBody>
      </p:sp>
    </p:spTree>
    <p:extLst>
      <p:ext uri="{BB962C8B-B14F-4D97-AF65-F5344CB8AC3E}">
        <p14:creationId xmlns:p14="http://schemas.microsoft.com/office/powerpoint/2010/main" val="21532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579160" y="2133600"/>
            <a:ext cx="6650440" cy="2371608"/>
            <a:chOff x="4724400" y="3886200"/>
            <a:chExt cx="2667000" cy="609600"/>
          </a:xfrm>
        </p:grpSpPr>
        <p:sp>
          <p:nvSpPr>
            <p:cNvPr id="4" name="Rectangle 3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2" name="Straight Connector 31"/>
                <p:cNvCxnSpPr>
                  <a:endCxn id="33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Isosceles Triangle 32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" name="Straight Connector 33"/>
                <p:cNvCxnSpPr>
                  <a:stCxn id="33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Isosceles Triangle 34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" name="Straight Connector 27"/>
                <p:cNvCxnSpPr>
                  <a:endCxn id="2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Isosceles Triangle 2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" name="Straight Connector 29"/>
                <p:cNvCxnSpPr>
                  <a:stCxn id="2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Isosceles Triangle 3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4" name="Straight Connector 23"/>
                <p:cNvCxnSpPr>
                  <a:endCxn id="2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Isosceles Triangle 2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" name="Straight Connector 25"/>
                <p:cNvCxnSpPr>
                  <a:stCxn id="2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Isosceles Triangle 2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0" name="Straight Connector 19"/>
                <p:cNvCxnSpPr>
                  <a:endCxn id="2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Isosceles Triangle 2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" name="Straight Connector 21"/>
                <p:cNvCxnSpPr>
                  <a:stCxn id="2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Isosceles Triangle 2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" name="Straight Connector 15"/>
                <p:cNvCxnSpPr>
                  <a:endCxn id="1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Isosceles Triangle 1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8" name="Straight Connector 17"/>
                <p:cNvCxnSpPr>
                  <a:stCxn id="1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Isosceles Triangle 1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" name="Straight Connector 11"/>
                <p:cNvCxnSpPr>
                  <a:endCxn id="1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Isosceles Triangle 1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>
                  <a:stCxn id="1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Isosceles Triangle 1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784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60560" y="1676400"/>
            <a:ext cx="2078439" cy="16368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5604680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40840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47480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98040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5524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2480480" y="5105400"/>
            <a:ext cx="436160" cy="327821"/>
            <a:chOff x="2992840" y="2362198"/>
            <a:chExt cx="436160" cy="327821"/>
          </a:xfrm>
        </p:grpSpPr>
        <p:sp>
          <p:nvSpPr>
            <p:cNvPr id="71" name="Rectangle 7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endCxn id="7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Isosceles Triangle 7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Isosceles Triangle 7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16640" y="5105402"/>
            <a:ext cx="436160" cy="327821"/>
            <a:chOff x="2992840" y="2362198"/>
            <a:chExt cx="436160" cy="327821"/>
          </a:xfrm>
        </p:grpSpPr>
        <p:sp>
          <p:nvSpPr>
            <p:cNvPr id="77" name="Rectangle 7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endCxn id="7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Isosceles Triangle 8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23280" y="5105402"/>
            <a:ext cx="436160" cy="327821"/>
            <a:chOff x="2992840" y="2362198"/>
            <a:chExt cx="436160" cy="327821"/>
          </a:xfrm>
        </p:grpSpPr>
        <p:sp>
          <p:nvSpPr>
            <p:cNvPr id="83" name="Rectangle 8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endCxn id="8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Isosceles Triangle 8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Isosceles Triangle 8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373840" y="5105402"/>
            <a:ext cx="436160" cy="327821"/>
            <a:chOff x="2992840" y="2362198"/>
            <a:chExt cx="436160" cy="327821"/>
          </a:xfrm>
        </p:grpSpPr>
        <p:sp>
          <p:nvSpPr>
            <p:cNvPr id="89" name="Rectangle 8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endCxn id="9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Isosceles Triangle 9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Isosceles Triangle 9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600200" y="5105402"/>
            <a:ext cx="436160" cy="327821"/>
            <a:chOff x="2992840" y="2362198"/>
            <a:chExt cx="436160" cy="327821"/>
          </a:xfrm>
        </p:grpSpPr>
        <p:sp>
          <p:nvSpPr>
            <p:cNvPr id="95" name="Rectangle 9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endCxn id="9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Isosceles Triangle 9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9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Isosceles Triangle 9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831040" y="5105402"/>
            <a:ext cx="436160" cy="327821"/>
            <a:chOff x="2992840" y="2362198"/>
            <a:chExt cx="436160" cy="327821"/>
          </a:xfrm>
        </p:grpSpPr>
        <p:sp>
          <p:nvSpPr>
            <p:cNvPr id="101" name="Rectangle 10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>
              <a:endCxn id="10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Isosceles Triangle 10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>
              <a:stCxn id="10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Isosceles Triangle 10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214280" y="2971800"/>
            <a:ext cx="436160" cy="327821"/>
            <a:chOff x="2992840" y="2362198"/>
            <a:chExt cx="436160" cy="327821"/>
          </a:xfrm>
        </p:grpSpPr>
        <p:sp>
          <p:nvSpPr>
            <p:cNvPr id="107" name="Rectangle 10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>
              <a:endCxn id="10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Isosceles Triangle 10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>
              <a:stCxn id="10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Isosceles Triangle 11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650440" y="2971802"/>
            <a:ext cx="436160" cy="327821"/>
            <a:chOff x="2992840" y="2362198"/>
            <a:chExt cx="436160" cy="327821"/>
          </a:xfrm>
        </p:grpSpPr>
        <p:sp>
          <p:nvSpPr>
            <p:cNvPr id="113" name="Rectangle 11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>
              <a:endCxn id="11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Isosceles Triangle 11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Isosceles Triangle 11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757080" y="2971802"/>
            <a:ext cx="436160" cy="327821"/>
            <a:chOff x="2992840" y="2362198"/>
            <a:chExt cx="436160" cy="327821"/>
          </a:xfrm>
        </p:grpSpPr>
        <p:sp>
          <p:nvSpPr>
            <p:cNvPr id="119" name="Rectangle 11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endCxn id="12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Isosceles Triangle 12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>
              <a:stCxn id="12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Isosceles Triangle 12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334000" y="2971802"/>
            <a:ext cx="436160" cy="327821"/>
            <a:chOff x="2992840" y="2362198"/>
            <a:chExt cx="436160" cy="327821"/>
          </a:xfrm>
        </p:grpSpPr>
        <p:sp>
          <p:nvSpPr>
            <p:cNvPr id="125" name="Rectangle 12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/>
            <p:cNvCxnSpPr>
              <a:endCxn id="12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Isosceles Triangle 12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>
              <a:stCxn id="12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Isosceles Triangle 12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156880" y="2948779"/>
            <a:ext cx="436160" cy="327821"/>
            <a:chOff x="2992840" y="2362198"/>
            <a:chExt cx="436160" cy="327821"/>
          </a:xfrm>
        </p:grpSpPr>
        <p:sp>
          <p:nvSpPr>
            <p:cNvPr id="131" name="Rectangle 13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Isosceles Triangle 13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>
              <a:stCxn id="13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Isosceles Triangle 13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733800" y="2948779"/>
            <a:ext cx="436160" cy="327821"/>
            <a:chOff x="2992840" y="2362198"/>
            <a:chExt cx="436160" cy="327821"/>
          </a:xfrm>
        </p:grpSpPr>
        <p:sp>
          <p:nvSpPr>
            <p:cNvPr id="137" name="Rectangle 13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>
              <a:endCxn id="13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Isosceles Triangle 13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>
              <a:stCxn id="13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Isosceles Triangle 14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36575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14097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7813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1529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524500" y="2667000"/>
            <a:ext cx="0" cy="2743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2895600"/>
            <a:ext cx="5524500" cy="220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5524500" cy="106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39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955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671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38700" y="2133600"/>
            <a:ext cx="1371600" cy="5334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73562" y="1631576"/>
            <a:ext cx="78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Bridge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9297" y="2215634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108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24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77897" y="2209800"/>
            <a:ext cx="118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BridgePort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39297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19698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19022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7063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5628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433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934499" y="2971800"/>
            <a:ext cx="114080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914900" y="3015734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Aggregator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839297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2500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2152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1167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5868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691850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958431" y="4343400"/>
            <a:ext cx="1099469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078681" y="4445168"/>
            <a:ext cx="93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AggPort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001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77851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173894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51645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433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8481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991100" y="5410200"/>
            <a:ext cx="114080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295900" y="56504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1409700" y="3429000"/>
            <a:ext cx="4114800" cy="914400"/>
            <a:chOff x="1409700" y="3429000"/>
            <a:chExt cx="4114800" cy="9144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409700" y="34290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152900" y="34290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381500" y="3429000"/>
              <a:ext cx="1143000" cy="9144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48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Aggregation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presentation gives an overview of a Link Aggregation Simulator developed to demonstrate and test LACP and DRCP operation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The source code is on </a:t>
            </a:r>
            <a:r>
              <a:rPr lang="en-US" sz="2400" dirty="0" err="1" smtClean="0">
                <a:solidFill>
                  <a:srgbClr val="FF0000"/>
                </a:solidFill>
              </a:rPr>
              <a:t>Github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github.com/srhaddock/LinkAggSim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code is one person’s interpretation of 802.1AX, but </a:t>
            </a:r>
          </a:p>
          <a:p>
            <a:pPr lvl="1"/>
            <a:r>
              <a:rPr lang="en-US" sz="2000" dirty="0" smtClean="0"/>
              <a:t>The code is not the standard and the standard always takes precedence </a:t>
            </a:r>
          </a:p>
          <a:p>
            <a:pPr lvl="1"/>
            <a:r>
              <a:rPr lang="en-US" sz="2000" dirty="0" smtClean="0"/>
              <a:t>On the other hand the code can help “debug” the standard.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84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6" y="245478"/>
            <a:ext cx="9119864" cy="648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6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 Create some Devices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3810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75437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“Device” is just a shell to network components </a:t>
            </a:r>
          </a:p>
        </p:txBody>
      </p:sp>
    </p:spTree>
    <p:extLst>
      <p:ext uri="{BB962C8B-B14F-4D97-AF65-F5344CB8AC3E}">
        <p14:creationId xmlns:p14="http://schemas.microsoft.com/office/powerpoint/2010/main" val="27650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1a:  Put some MACs in each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5604680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40840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47480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498040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5524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1447801" y="3535362"/>
            <a:ext cx="2948308" cy="1897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2480480" y="5105400"/>
            <a:ext cx="436160" cy="327821"/>
            <a:chOff x="2992840" y="2362198"/>
            <a:chExt cx="436160" cy="327821"/>
          </a:xfrm>
        </p:grpSpPr>
        <p:sp>
          <p:nvSpPr>
            <p:cNvPr id="71" name="Rectangle 7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endCxn id="7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Isosceles Triangle 7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Isosceles Triangle 7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16640" y="5105402"/>
            <a:ext cx="436160" cy="327821"/>
            <a:chOff x="2992840" y="2362198"/>
            <a:chExt cx="436160" cy="327821"/>
          </a:xfrm>
        </p:grpSpPr>
        <p:sp>
          <p:nvSpPr>
            <p:cNvPr id="77" name="Rectangle 7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endCxn id="7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Isosceles Triangle 8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23280" y="5105402"/>
            <a:ext cx="436160" cy="327821"/>
            <a:chOff x="2992840" y="2362198"/>
            <a:chExt cx="436160" cy="327821"/>
          </a:xfrm>
        </p:grpSpPr>
        <p:sp>
          <p:nvSpPr>
            <p:cNvPr id="83" name="Rectangle 8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endCxn id="8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Isosceles Triangle 8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Isosceles Triangle 8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373840" y="5105402"/>
            <a:ext cx="436160" cy="327821"/>
            <a:chOff x="2992840" y="2362198"/>
            <a:chExt cx="436160" cy="327821"/>
          </a:xfrm>
        </p:grpSpPr>
        <p:sp>
          <p:nvSpPr>
            <p:cNvPr id="89" name="Rectangle 8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endCxn id="9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Isosceles Triangle 9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9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Isosceles Triangle 9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600200" y="5105402"/>
            <a:ext cx="436160" cy="327821"/>
            <a:chOff x="2992840" y="2362198"/>
            <a:chExt cx="436160" cy="327821"/>
          </a:xfrm>
        </p:grpSpPr>
        <p:sp>
          <p:nvSpPr>
            <p:cNvPr id="95" name="Rectangle 9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endCxn id="9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Isosceles Triangle 9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>
              <a:stCxn id="9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Isosceles Triangle 9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3831040" y="5105402"/>
            <a:ext cx="436160" cy="327821"/>
            <a:chOff x="2992840" y="2362198"/>
            <a:chExt cx="436160" cy="327821"/>
          </a:xfrm>
        </p:grpSpPr>
        <p:sp>
          <p:nvSpPr>
            <p:cNvPr id="101" name="Rectangle 10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>
              <a:endCxn id="10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Isosceles Triangle 10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>
              <a:stCxn id="10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Isosceles Triangle 10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880281" y="2948779"/>
            <a:ext cx="436160" cy="327821"/>
            <a:chOff x="2992840" y="2362198"/>
            <a:chExt cx="436160" cy="327821"/>
          </a:xfrm>
        </p:grpSpPr>
        <p:sp>
          <p:nvSpPr>
            <p:cNvPr id="131" name="Rectangle 13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Isosceles Triangle 13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4" name="Straight Connector 133"/>
            <p:cNvCxnSpPr>
              <a:stCxn id="13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Isosceles Triangle 13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457201" y="2948779"/>
            <a:ext cx="436160" cy="327821"/>
            <a:chOff x="2992840" y="2362198"/>
            <a:chExt cx="436160" cy="327821"/>
          </a:xfrm>
        </p:grpSpPr>
        <p:sp>
          <p:nvSpPr>
            <p:cNvPr id="137" name="Rectangle 13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>
              <a:endCxn id="13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Isosceles Triangle 13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>
              <a:stCxn id="13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Isosceles Triangle 14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3810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043080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7620000" y="2948779"/>
            <a:ext cx="436160" cy="327821"/>
            <a:chOff x="2992840" y="2362198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5437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All Devices contain MACs to allow interconnection of Devices. </a:t>
            </a:r>
            <a:endParaRPr lang="en-US" sz="2400" dirty="0"/>
          </a:p>
          <a:p>
            <a:r>
              <a:rPr lang="en-US" sz="2400" dirty="0" smtClean="0"/>
              <a:t>MACs have a Service Access Point (SAP) internal to the Device.</a:t>
            </a:r>
          </a:p>
        </p:txBody>
      </p:sp>
    </p:spTree>
    <p:extLst>
      <p:ext uri="{BB962C8B-B14F-4D97-AF65-F5344CB8AC3E}">
        <p14:creationId xmlns:p14="http://schemas.microsoft.com/office/powerpoint/2010/main" val="23102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1b:  Add some Components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44196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Group 384"/>
          <p:cNvGrpSpPr/>
          <p:nvPr/>
        </p:nvGrpSpPr>
        <p:grpSpPr>
          <a:xfrm>
            <a:off x="381001" y="2362199"/>
            <a:ext cx="444064" cy="533401"/>
            <a:chOff x="7620000" y="2362199"/>
            <a:chExt cx="444064" cy="533401"/>
          </a:xfrm>
        </p:grpSpPr>
        <p:sp>
          <p:nvSpPr>
            <p:cNvPr id="386" name="Rectangle 385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87" name="Straight Connector 386"/>
            <p:cNvCxnSpPr>
              <a:endCxn id="388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Isosceles Triangle 387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9" name="Straight Connector 388"/>
            <p:cNvCxnSpPr>
              <a:stCxn id="388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Isosceles Triangle 389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4419600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49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End Station Components have a single SAP pointer. </a:t>
            </a:r>
            <a:endParaRPr lang="en-US" sz="2400" dirty="0"/>
          </a:p>
          <a:p>
            <a:r>
              <a:rPr lang="en-US" sz="2400" dirty="0" smtClean="0"/>
              <a:t>Bridge Components have a SAP pointer for each Bridge Port.</a:t>
            </a:r>
          </a:p>
          <a:p>
            <a:r>
              <a:rPr lang="en-US" sz="2400" dirty="0" smtClean="0"/>
              <a:t>Can have multiple components in a Device.</a:t>
            </a:r>
          </a:p>
        </p:txBody>
      </p:sp>
      <p:grpSp>
        <p:nvGrpSpPr>
          <p:cNvPr id="550" name="Group 549"/>
          <p:cNvGrpSpPr/>
          <p:nvPr/>
        </p:nvGrpSpPr>
        <p:grpSpPr>
          <a:xfrm>
            <a:off x="7785536" y="2362200"/>
            <a:ext cx="444064" cy="533401"/>
            <a:chOff x="7620000" y="2362199"/>
            <a:chExt cx="444064" cy="533401"/>
          </a:xfrm>
        </p:grpSpPr>
        <p:sp>
          <p:nvSpPr>
            <p:cNvPr id="551" name="Rectangle 550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52" name="Straight Connector 551"/>
            <p:cNvCxnSpPr>
              <a:endCxn id="553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3" name="Isosceles Triangle 552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4" name="Straight Connector 553"/>
            <p:cNvCxnSpPr>
              <a:stCxn id="553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5" name="Isosceles Triangle 554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19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1c:  Add Link Aggregation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57" name="Content Placeholder 2"/>
          <p:cNvSpPr txBox="1">
            <a:spLocks/>
          </p:cNvSpPr>
          <p:nvPr/>
        </p:nvSpPr>
        <p:spPr>
          <a:xfrm>
            <a:off x="457200" y="5532437"/>
            <a:ext cx="8229600" cy="1096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Link Aggregation Component is a “shim” with a SAP in each Aggregator and SAP pointer in each Aggregation Port. </a:t>
            </a:r>
          </a:p>
        </p:txBody>
      </p:sp>
      <p:grpSp>
        <p:nvGrpSpPr>
          <p:cNvPr id="358" name="Group 357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359" name="Rectangle 358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60" name="Straight Connector 359"/>
            <p:cNvCxnSpPr>
              <a:endCxn id="361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Isosceles Triangle 360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2" name="Straight Connector 361"/>
            <p:cNvCxnSpPr>
              <a:stCxn id="361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3" name="Isosceles Triangle 362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50" name="Rectangle 54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51" name="Straight Connector 550"/>
            <p:cNvCxnSpPr>
              <a:endCxn id="55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2" name="Isosceles Triangle 55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3" name="Straight Connector 552"/>
            <p:cNvCxnSpPr>
              <a:stCxn id="55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4" name="Isosceles Triangle 55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09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 Schedule Events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10" name="Straight Connector 9"/>
          <p:cNvCxnSpPr/>
          <p:nvPr/>
        </p:nvCxnSpPr>
        <p:spPr>
          <a:xfrm>
            <a:off x="1066800" y="3276600"/>
            <a:ext cx="0" cy="24384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>
            <a:off x="84582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67056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/>
          <p:cNvCxnSpPr/>
          <p:nvPr/>
        </p:nvCxnSpPr>
        <p:spPr>
          <a:xfrm>
            <a:off x="18288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/>
          <p:cNvCxnSpPr/>
          <p:nvPr/>
        </p:nvCxnSpPr>
        <p:spPr>
          <a:xfrm flipH="1">
            <a:off x="1066800" y="5715000"/>
            <a:ext cx="762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 flipH="1">
            <a:off x="6705600" y="5867400"/>
            <a:ext cx="1752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>
            <a:off x="6096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/>
          <p:nvPr/>
        </p:nvCxnSpPr>
        <p:spPr>
          <a:xfrm>
            <a:off x="22098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flipH="1">
            <a:off x="609600" y="5867400"/>
            <a:ext cx="16002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>
            <a:off x="49530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 flipH="1">
            <a:off x="4038600" y="5715000"/>
            <a:ext cx="91440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/>
          <p:nvPr/>
        </p:nvCxnSpPr>
        <p:spPr>
          <a:xfrm>
            <a:off x="40386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54102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/>
          <p:cNvCxnSpPr/>
          <p:nvPr/>
        </p:nvCxnSpPr>
        <p:spPr>
          <a:xfrm flipH="1">
            <a:off x="3581400" y="5867400"/>
            <a:ext cx="1828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/>
          <p:cNvCxnSpPr/>
          <p:nvPr/>
        </p:nvCxnSpPr>
        <p:spPr>
          <a:xfrm>
            <a:off x="35814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Content Placeholder 2"/>
          <p:cNvSpPr txBox="1">
            <a:spLocks/>
          </p:cNvSpPr>
          <p:nvPr/>
        </p:nvSpPr>
        <p:spPr>
          <a:xfrm>
            <a:off x="457200" y="5884540"/>
            <a:ext cx="8229600" cy="7448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Specify times to create/destroy links between MACs, modify managed objects in Components, or generate data Frames.</a:t>
            </a:r>
          </a:p>
        </p:txBody>
      </p:sp>
      <p:grpSp>
        <p:nvGrpSpPr>
          <p:cNvPr id="563" name="Group 562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564" name="Rectangle 56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65" name="Straight Connector 564"/>
            <p:cNvCxnSpPr>
              <a:endCxn id="56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6" name="Isosceles Triangle 56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7" name="Straight Connector 566"/>
            <p:cNvCxnSpPr>
              <a:stCxn id="56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8" name="Isosceles Triangle 56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70" name="Rectangle 56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1" name="Straight Connector 570"/>
            <p:cNvCxnSpPr>
              <a:endCxn id="57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2" name="Isosceles Triangle 57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3" name="Straight Connector 572"/>
            <p:cNvCxnSpPr>
              <a:stCxn id="57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4" name="Isosceles Triangle 57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64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Time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main loop of the simulation increments a Time variable on every iteration.  Each iteration executes any scheduled events, and then calls “</a:t>
            </a:r>
            <a:r>
              <a:rPr lang="en-US" sz="2400" dirty="0" err="1" smtClean="0"/>
              <a:t>timerTick</a:t>
            </a:r>
            <a:r>
              <a:rPr lang="en-US" sz="2400" dirty="0" smtClean="0"/>
              <a:t>” and  “run” in each Device.</a:t>
            </a:r>
          </a:p>
          <a:p>
            <a:pPr lvl="1"/>
            <a:r>
              <a:rPr lang="en-US" sz="2000" dirty="0" smtClean="0"/>
              <a:t>Each Device then calls “</a:t>
            </a:r>
            <a:r>
              <a:rPr lang="en-US" sz="2000" dirty="0" err="1" smtClean="0"/>
              <a:t>timerTick</a:t>
            </a:r>
            <a:r>
              <a:rPr lang="en-US" sz="2000" dirty="0" smtClean="0"/>
              <a:t>” and “run” in each Component.</a:t>
            </a:r>
          </a:p>
          <a:p>
            <a:pPr lvl="2"/>
            <a:r>
              <a:rPr lang="en-US" sz="1600" dirty="0" smtClean="0"/>
              <a:t>Each component calls “</a:t>
            </a:r>
            <a:r>
              <a:rPr lang="en-US" sz="1600" dirty="0" err="1" smtClean="0"/>
              <a:t>timerTick</a:t>
            </a:r>
            <a:r>
              <a:rPr lang="en-US" sz="1600" dirty="0" smtClean="0"/>
              <a:t>” and “run” in each object.</a:t>
            </a:r>
          </a:p>
          <a:p>
            <a:pPr lvl="3"/>
            <a:r>
              <a:rPr lang="en-US" sz="1200" dirty="0" smtClean="0"/>
              <a:t>Each object calls “</a:t>
            </a:r>
            <a:r>
              <a:rPr lang="en-US" sz="1200" dirty="0" err="1" smtClean="0"/>
              <a:t>timerTick</a:t>
            </a:r>
            <a:r>
              <a:rPr lang="en-US" sz="1200" dirty="0" smtClean="0"/>
              <a:t>” and “run” in each state machine.</a:t>
            </a:r>
          </a:p>
          <a:p>
            <a:r>
              <a:rPr lang="en-US" sz="2400" dirty="0" err="1" smtClean="0"/>
              <a:t>timerTick</a:t>
            </a:r>
            <a:r>
              <a:rPr lang="en-US" sz="2400" dirty="0" smtClean="0"/>
              <a:t>():</a:t>
            </a:r>
          </a:p>
          <a:p>
            <a:pPr lvl="1"/>
            <a:r>
              <a:rPr lang="en-US" sz="2000" dirty="0" smtClean="0"/>
              <a:t>Decrements any timer that is running.</a:t>
            </a:r>
          </a:p>
          <a:p>
            <a:r>
              <a:rPr lang="en-US" sz="2400" dirty="0" smtClean="0"/>
              <a:t>run(bool </a:t>
            </a:r>
            <a:r>
              <a:rPr lang="en-US" sz="2400" dirty="0" err="1" smtClean="0"/>
              <a:t>singleStep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Calls any periodic functions or state machines, and propagates Frames</a:t>
            </a:r>
          </a:p>
          <a:p>
            <a:pPr lvl="2"/>
            <a:r>
              <a:rPr lang="en-US" sz="1600" dirty="0" smtClean="0"/>
              <a:t>If </a:t>
            </a:r>
            <a:r>
              <a:rPr lang="en-US" sz="1600" dirty="0" err="1" smtClean="0"/>
              <a:t>singleStep</a:t>
            </a:r>
            <a:r>
              <a:rPr lang="en-US" sz="1600" dirty="0" smtClean="0"/>
              <a:t> is true a state machine will make at most one state transition.</a:t>
            </a:r>
          </a:p>
          <a:p>
            <a:pPr lvl="2"/>
            <a:r>
              <a:rPr lang="en-US" sz="1600" dirty="0" smtClean="0"/>
              <a:t>If </a:t>
            </a:r>
            <a:r>
              <a:rPr lang="en-US" sz="1600" dirty="0" err="1" smtClean="0"/>
              <a:t>singleStep</a:t>
            </a:r>
            <a:r>
              <a:rPr lang="en-US" sz="1600" dirty="0" smtClean="0"/>
              <a:t> is false a state machine will re-evaluate transition conditions after any transition, and loop until no transitions occur or a maximum loop count is reached.</a:t>
            </a:r>
          </a:p>
        </p:txBody>
      </p:sp>
    </p:spTree>
    <p:extLst>
      <p:ext uri="{BB962C8B-B14F-4D97-AF65-F5344CB8AC3E}">
        <p14:creationId xmlns:p14="http://schemas.microsoft.com/office/powerpoint/2010/main" val="70502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 Run the Simulation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93040" y="3571992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/>
          <p:cNvGrpSpPr/>
          <p:nvPr/>
        </p:nvGrpSpPr>
        <p:grpSpPr>
          <a:xfrm>
            <a:off x="8216464" y="2948779"/>
            <a:ext cx="436160" cy="327821"/>
            <a:chOff x="2992840" y="2362198"/>
            <a:chExt cx="436160" cy="327821"/>
          </a:xfrm>
        </p:grpSpPr>
        <p:sp>
          <p:nvSpPr>
            <p:cNvPr id="144" name="Rectangle 14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endCxn id="14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Isosceles Triangle 14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>
              <a:stCxn id="14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Isosceles Triangle 14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772400" y="2948779"/>
            <a:ext cx="436160" cy="327821"/>
            <a:chOff x="7620000" y="2948779"/>
            <a:chExt cx="436160" cy="327821"/>
          </a:xfrm>
        </p:grpSpPr>
        <p:sp>
          <p:nvSpPr>
            <p:cNvPr id="150" name="Rectangle 149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endCxn id="152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Isosceles Triangle 151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>
              <a:stCxn id="152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Isosceles Triangle 153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5" name="Rectangle 154"/>
          <p:cNvSpPr/>
          <p:nvPr/>
        </p:nvSpPr>
        <p:spPr>
          <a:xfrm>
            <a:off x="7696199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4724400" y="5105402"/>
            <a:ext cx="436160" cy="327821"/>
            <a:chOff x="2992840" y="2362198"/>
            <a:chExt cx="436160" cy="327821"/>
          </a:xfrm>
        </p:grpSpPr>
        <p:sp>
          <p:nvSpPr>
            <p:cNvPr id="58" name="Rectangle 57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6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Isosceles Triangle 5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stCxn id="6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Isosceles Triangle 6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68464" y="5105402"/>
            <a:ext cx="436160" cy="327821"/>
            <a:chOff x="2992840" y="2362198"/>
            <a:chExt cx="436160" cy="327821"/>
          </a:xfrm>
        </p:grpSpPr>
        <p:sp>
          <p:nvSpPr>
            <p:cNvPr id="46" name="Rectangle 45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8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stCxn id="48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Isosceles Triangle 49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12528" y="5105400"/>
            <a:ext cx="436160" cy="327821"/>
            <a:chOff x="2992840" y="2362198"/>
            <a:chExt cx="436160" cy="327821"/>
          </a:xfrm>
        </p:grpSpPr>
        <p:sp>
          <p:nvSpPr>
            <p:cNvPr id="14" name="Rectangle 1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endCxn id="30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Isosceles Triangle 29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30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056592" y="5105402"/>
            <a:ext cx="436160" cy="327821"/>
            <a:chOff x="2992840" y="2362198"/>
            <a:chExt cx="436160" cy="327821"/>
          </a:xfrm>
        </p:grpSpPr>
        <p:sp>
          <p:nvSpPr>
            <p:cNvPr id="40" name="Rectangle 39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>
              <a:endCxn id="42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Isosceles Triangle 41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500656" y="5105402"/>
            <a:ext cx="436160" cy="327821"/>
            <a:chOff x="2992840" y="2362198"/>
            <a:chExt cx="436160" cy="327821"/>
          </a:xfrm>
        </p:grpSpPr>
        <p:sp>
          <p:nvSpPr>
            <p:cNvPr id="52" name="Rectangle 51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>
              <a:endCxn id="54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4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Isosceles Triangle 55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44720" y="5105402"/>
            <a:ext cx="436160" cy="327821"/>
            <a:chOff x="2992840" y="2362198"/>
            <a:chExt cx="436160" cy="327821"/>
          </a:xfrm>
        </p:grpSpPr>
        <p:sp>
          <p:nvSpPr>
            <p:cNvPr id="64" name="Rectangle 63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/>
            <p:cNvCxnSpPr>
              <a:endCxn id="66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Isosceles Triangle 67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24400" y="3886200"/>
            <a:ext cx="2667000" cy="609600"/>
            <a:chOff x="4724400" y="3886200"/>
            <a:chExt cx="2667000" cy="609600"/>
          </a:xfrm>
        </p:grpSpPr>
        <p:sp>
          <p:nvSpPr>
            <p:cNvPr id="117" name="Rectangle 116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118" name="Straight Connector 117"/>
                <p:cNvCxnSpPr>
                  <a:endCxn id="11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Isosceles Triangle 11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0" name="Straight Connector 119"/>
                <p:cNvCxnSpPr>
                  <a:stCxn id="11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Isosceles Triangle 12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2" name="Straight Connector 121"/>
                <p:cNvCxnSpPr>
                  <a:endCxn id="12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Isosceles Triangle 12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4" name="Straight Connector 123"/>
                <p:cNvCxnSpPr>
                  <a:stCxn id="12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Isosceles Triangle 12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29" name="Straight Connector 128"/>
                <p:cNvCxnSpPr>
                  <a:endCxn id="15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Isosceles Triangle 15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Connector 156"/>
                <p:cNvCxnSpPr>
                  <a:stCxn id="15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Isosceles Triangle 15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0" name="Straight Connector 159"/>
                <p:cNvCxnSpPr>
                  <a:endCxn id="16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Isosceles Triangle 16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2" name="Straight Connector 161"/>
                <p:cNvCxnSpPr>
                  <a:stCxn id="16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Isosceles Triangle 16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65" name="Straight Connector 164"/>
                <p:cNvCxnSpPr>
                  <a:endCxn id="1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6" name="Isosceles Triangle 1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Connector 166"/>
                <p:cNvCxnSpPr>
                  <a:stCxn id="1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Isosceles Triangle 1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170" name="Straight Connector 169"/>
                <p:cNvCxnSpPr>
                  <a:endCxn id="17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Isosceles Triangle 17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2" name="Straight Connector 171"/>
                <p:cNvCxnSpPr>
                  <a:stCxn id="17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Isosceles Triangle 17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4724400" y="4571998"/>
            <a:ext cx="2667000" cy="533402"/>
            <a:chOff x="4724400" y="4571998"/>
            <a:chExt cx="2667000" cy="533402"/>
          </a:xfrm>
        </p:grpSpPr>
        <p:sp>
          <p:nvSpPr>
            <p:cNvPr id="245" name="Rectangle 244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46" name="Group 245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247" name="Group 246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273" name="Straight Connector 272"/>
                <p:cNvCxnSpPr>
                  <a:endCxn id="274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4" name="Isosceles Triangle 273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5" name="Straight Connector 274"/>
                <p:cNvCxnSpPr>
                  <a:stCxn id="274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Isosceles Triangle 275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9" name="Straight Connector 268"/>
                <p:cNvCxnSpPr>
                  <a:endCxn id="2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Isosceles Triangle 2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>
                  <a:stCxn id="2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2" name="Isosceles Triangle 2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5" name="Straight Connector 264"/>
                <p:cNvCxnSpPr>
                  <a:endCxn id="2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Isosceles Triangle 2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7" name="Straight Connector 266"/>
                <p:cNvCxnSpPr>
                  <a:stCxn id="2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8" name="Isosceles Triangle 2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61" name="Straight Connector 260"/>
                <p:cNvCxnSpPr>
                  <a:endCxn id="2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Isosceles Triangle 2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3" name="Straight Connector 262"/>
                <p:cNvCxnSpPr>
                  <a:stCxn id="2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4" name="Isosceles Triangle 2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7" name="Straight Connector 256"/>
                <p:cNvCxnSpPr>
                  <a:endCxn id="25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8" name="Isosceles Triangle 25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9" name="Straight Connector 258"/>
                <p:cNvCxnSpPr>
                  <a:stCxn id="25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0" name="Isosceles Triangle 25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53" name="Straight Connector 252"/>
                <p:cNvCxnSpPr>
                  <a:endCxn id="25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Isosceles Triangle 25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5" name="Straight Connector 254"/>
                <p:cNvCxnSpPr>
                  <a:stCxn id="25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6" name="Isosceles Triangle 25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77" name="Group 276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278" name="Group 277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04" name="Straight Connector 303"/>
                <p:cNvCxnSpPr>
                  <a:endCxn id="305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5" name="Isosceles Triangle 304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6" name="Straight Connector 305"/>
                <p:cNvCxnSpPr>
                  <a:stCxn id="305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" name="Isosceles Triangle 306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9" name="Group 278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00" name="Straight Connector 299"/>
                <p:cNvCxnSpPr>
                  <a:endCxn id="301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1" name="Isosceles Triangle 300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02" name="Straight Connector 301"/>
                <p:cNvCxnSpPr>
                  <a:stCxn id="301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3" name="Isosceles Triangle 302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0" name="Group 279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6" name="Straight Connector 295"/>
                <p:cNvCxnSpPr>
                  <a:endCxn id="297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Isosceles Triangle 296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8" name="Straight Connector 297"/>
                <p:cNvCxnSpPr>
                  <a:stCxn id="297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Isosceles Triangle 298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1" name="Group 280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92" name="Straight Connector 291"/>
                <p:cNvCxnSpPr>
                  <a:endCxn id="293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3" name="Isosceles Triangle 292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4" name="Straight Connector 293"/>
                <p:cNvCxnSpPr>
                  <a:stCxn id="293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5" name="Isosceles Triangle 294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2" name="Group 281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8" name="Straight Connector 287"/>
                <p:cNvCxnSpPr>
                  <a:endCxn id="289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Isosceles Triangle 288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0" name="Straight Connector 289"/>
                <p:cNvCxnSpPr>
                  <a:stCxn id="289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1" name="Isosceles Triangle 290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3" name="Group 282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284" name="Straight Connector 283"/>
                <p:cNvCxnSpPr>
                  <a:endCxn id="28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5" name="Isosceles Triangle 28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6" name="Straight Connector 285"/>
                <p:cNvCxnSpPr>
                  <a:stCxn id="28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7" name="Isosceles Triangle 28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26" name="Group 25"/>
          <p:cNvGrpSpPr/>
          <p:nvPr/>
        </p:nvGrpSpPr>
        <p:grpSpPr>
          <a:xfrm>
            <a:off x="7772400" y="2362200"/>
            <a:ext cx="880224" cy="533402"/>
            <a:chOff x="4876800" y="2438400"/>
            <a:chExt cx="880224" cy="533402"/>
          </a:xfrm>
        </p:grpSpPr>
        <p:sp>
          <p:nvSpPr>
            <p:cNvPr id="309" name="Rectangle 308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342" name="Group 341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68" name="Straight Connector 367"/>
                <p:cNvCxnSpPr>
                  <a:endCxn id="36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9" name="Isosceles Triangle 36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0" name="Straight Connector 369"/>
                <p:cNvCxnSpPr>
                  <a:stCxn id="36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1" name="Isosceles Triangle 37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3" name="Group 342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64" name="Straight Connector 363"/>
                <p:cNvCxnSpPr>
                  <a:endCxn id="36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5" name="Isosceles Triangle 36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66" name="Straight Connector 365"/>
                <p:cNvCxnSpPr>
                  <a:stCxn id="36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7" name="Isosceles Triangle 36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12" name="Group 311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338" name="Straight Connector 337"/>
                <p:cNvCxnSpPr>
                  <a:endCxn id="339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9" name="Isosceles Triangle 338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0" name="Straight Connector 339"/>
                <p:cNvCxnSpPr>
                  <a:stCxn id="339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1" name="Isosceles Triangle 340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3" name="Group 312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34" name="Straight Connector 333"/>
                <p:cNvCxnSpPr>
                  <a:endCxn id="335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5" name="Isosceles Triangle 334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6" name="Straight Connector 335"/>
                <p:cNvCxnSpPr>
                  <a:stCxn id="335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7" name="Isosceles Triangle 336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72" name="Group 371"/>
          <p:cNvGrpSpPr/>
          <p:nvPr/>
        </p:nvGrpSpPr>
        <p:grpSpPr>
          <a:xfrm>
            <a:off x="825065" y="2948779"/>
            <a:ext cx="436160" cy="327821"/>
            <a:chOff x="2992840" y="2362198"/>
            <a:chExt cx="436160" cy="327821"/>
          </a:xfrm>
        </p:grpSpPr>
        <p:sp>
          <p:nvSpPr>
            <p:cNvPr id="373" name="Rectangle 37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4" name="Straight Connector 373"/>
            <p:cNvCxnSpPr>
              <a:endCxn id="37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Isosceles Triangle 37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Isosceles Triangle 37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81001" y="2948779"/>
            <a:ext cx="436160" cy="327821"/>
            <a:chOff x="7620000" y="2948779"/>
            <a:chExt cx="436160" cy="327821"/>
          </a:xfrm>
        </p:grpSpPr>
        <p:sp>
          <p:nvSpPr>
            <p:cNvPr id="379" name="Rectangle 378"/>
            <p:cNvSpPr/>
            <p:nvPr/>
          </p:nvSpPr>
          <p:spPr>
            <a:xfrm>
              <a:off x="7620000" y="2971800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0" name="Straight Connector 379"/>
            <p:cNvCxnSpPr>
              <a:endCxn id="381" idx="4"/>
            </p:cNvCxnSpPr>
            <p:nvPr/>
          </p:nvCxnSpPr>
          <p:spPr>
            <a:xfrm>
              <a:off x="7620000" y="296886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Isosceles Triangle 380"/>
            <p:cNvSpPr/>
            <p:nvPr/>
          </p:nvSpPr>
          <p:spPr>
            <a:xfrm rot="10800000">
              <a:off x="7762486" y="296886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2" name="Straight Connector 381"/>
            <p:cNvCxnSpPr>
              <a:stCxn id="381" idx="2"/>
            </p:cNvCxnSpPr>
            <p:nvPr/>
          </p:nvCxnSpPr>
          <p:spPr>
            <a:xfrm>
              <a:off x="7903760" y="296886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Isosceles Triangle 382"/>
            <p:cNvSpPr/>
            <p:nvPr/>
          </p:nvSpPr>
          <p:spPr>
            <a:xfrm rot="10800000">
              <a:off x="7761771" y="294877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4" name="Rectangle 383"/>
          <p:cNvSpPr/>
          <p:nvPr/>
        </p:nvSpPr>
        <p:spPr>
          <a:xfrm>
            <a:off x="304800" y="1676400"/>
            <a:ext cx="1066801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381001" y="2362200"/>
            <a:ext cx="880224" cy="533402"/>
            <a:chOff x="4876800" y="2438400"/>
            <a:chExt cx="880224" cy="533402"/>
          </a:xfrm>
        </p:grpSpPr>
        <p:sp>
          <p:nvSpPr>
            <p:cNvPr id="392" name="Rectangle 391"/>
            <p:cNvSpPr/>
            <p:nvPr/>
          </p:nvSpPr>
          <p:spPr>
            <a:xfrm>
              <a:off x="4876800" y="2455541"/>
              <a:ext cx="877498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Link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Agg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4876800" y="2895600"/>
              <a:ext cx="880224" cy="76202"/>
              <a:chOff x="4876800" y="2895600"/>
              <a:chExt cx="880224" cy="76202"/>
            </a:xfrm>
          </p:grpSpPr>
          <p:grpSp>
            <p:nvGrpSpPr>
              <p:cNvPr id="405" name="Group 404"/>
              <p:cNvGrpSpPr/>
              <p:nvPr/>
            </p:nvGrpSpPr>
            <p:grpSpPr>
              <a:xfrm>
                <a:off x="4876800" y="28956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11" name="Straight Connector 410"/>
                <p:cNvCxnSpPr>
                  <a:endCxn id="41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2" name="Isosceles Triangle 41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13" name="Straight Connector 412"/>
                <p:cNvCxnSpPr>
                  <a:stCxn id="41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" name="Isosceles Triangle 41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6" name="Group 405"/>
              <p:cNvGrpSpPr/>
              <p:nvPr/>
            </p:nvGrpSpPr>
            <p:grpSpPr>
              <a:xfrm>
                <a:off x="5320864" y="28956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07" name="Straight Connector 406"/>
                <p:cNvCxnSpPr>
                  <a:endCxn id="4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8" name="Isosceles Triangle 4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9" name="Straight Connector 408"/>
                <p:cNvCxnSpPr>
                  <a:stCxn id="4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" name="Isosceles Triangle 4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94" name="Group 393"/>
            <p:cNvGrpSpPr/>
            <p:nvPr/>
          </p:nvGrpSpPr>
          <p:grpSpPr>
            <a:xfrm>
              <a:off x="4876800" y="2438400"/>
              <a:ext cx="880224" cy="76202"/>
              <a:chOff x="4876800" y="2438400"/>
              <a:chExt cx="880224" cy="76202"/>
            </a:xfrm>
          </p:grpSpPr>
          <p:grpSp>
            <p:nvGrpSpPr>
              <p:cNvPr id="395" name="Group 394"/>
              <p:cNvGrpSpPr/>
              <p:nvPr/>
            </p:nvGrpSpPr>
            <p:grpSpPr>
              <a:xfrm>
                <a:off x="4876800" y="2438400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01" name="Straight Connector 400"/>
                <p:cNvCxnSpPr>
                  <a:endCxn id="40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2" name="Isosceles Triangle 40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3" name="Straight Connector 402"/>
                <p:cNvCxnSpPr>
                  <a:stCxn id="40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4" name="Isosceles Triangle 40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6" name="Group 395"/>
              <p:cNvGrpSpPr/>
              <p:nvPr/>
            </p:nvGrpSpPr>
            <p:grpSpPr>
              <a:xfrm>
                <a:off x="5320864" y="2438401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397" name="Straight Connector 396"/>
                <p:cNvCxnSpPr>
                  <a:endCxn id="39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8" name="Isosceles Triangle 39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99" name="Straight Connector 398"/>
                <p:cNvCxnSpPr>
                  <a:stCxn id="39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0" name="Isosceles Triangle 39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15" name="Rectangle 414"/>
          <p:cNvSpPr/>
          <p:nvPr/>
        </p:nvSpPr>
        <p:spPr>
          <a:xfrm>
            <a:off x="1447800" y="3581400"/>
            <a:ext cx="2950760" cy="1861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6" name="Group 415"/>
          <p:cNvGrpSpPr/>
          <p:nvPr/>
        </p:nvGrpSpPr>
        <p:grpSpPr>
          <a:xfrm>
            <a:off x="1579160" y="5114810"/>
            <a:ext cx="436160" cy="327821"/>
            <a:chOff x="2992840" y="2362198"/>
            <a:chExt cx="436160" cy="327821"/>
          </a:xfrm>
        </p:grpSpPr>
        <p:sp>
          <p:nvSpPr>
            <p:cNvPr id="417" name="Rectangle 41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" name="Straight Connector 417"/>
            <p:cNvCxnSpPr>
              <a:endCxn id="41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Isosceles Triangle 41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0" name="Straight Connector 419"/>
            <p:cNvCxnSpPr>
              <a:stCxn id="41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1" name="Isosceles Triangle 42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023224" y="5114810"/>
            <a:ext cx="436160" cy="327821"/>
            <a:chOff x="2992840" y="2362198"/>
            <a:chExt cx="436160" cy="327821"/>
          </a:xfrm>
        </p:grpSpPr>
        <p:sp>
          <p:nvSpPr>
            <p:cNvPr id="423" name="Rectangle 422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4" name="Straight Connector 423"/>
            <p:cNvCxnSpPr>
              <a:endCxn id="425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Isosceles Triangle 424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6" name="Straight Connector 425"/>
            <p:cNvCxnSpPr>
              <a:stCxn id="425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Isosceles Triangle 426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2467288" y="5114808"/>
            <a:ext cx="436160" cy="327821"/>
            <a:chOff x="2992840" y="2362198"/>
            <a:chExt cx="436160" cy="327821"/>
          </a:xfrm>
        </p:grpSpPr>
        <p:sp>
          <p:nvSpPr>
            <p:cNvPr id="429" name="Rectangle 428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0" name="Straight Connector 429"/>
            <p:cNvCxnSpPr>
              <a:endCxn id="431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1" name="Isosceles Triangle 430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2" name="Straight Connector 431"/>
            <p:cNvCxnSpPr>
              <a:stCxn id="431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3" name="Isosceles Triangle 432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2911352" y="5114810"/>
            <a:ext cx="436160" cy="327821"/>
            <a:chOff x="2992840" y="2362198"/>
            <a:chExt cx="436160" cy="327821"/>
          </a:xfrm>
        </p:grpSpPr>
        <p:sp>
          <p:nvSpPr>
            <p:cNvPr id="435" name="Rectangle 434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Connector 435"/>
            <p:cNvCxnSpPr>
              <a:endCxn id="437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7" name="Isosceles Triangle 436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8" name="Straight Connector 437"/>
            <p:cNvCxnSpPr>
              <a:stCxn id="437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Isosceles Triangle 438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3355416" y="5114810"/>
            <a:ext cx="436160" cy="327821"/>
            <a:chOff x="2992840" y="2362198"/>
            <a:chExt cx="436160" cy="327821"/>
          </a:xfrm>
        </p:grpSpPr>
        <p:sp>
          <p:nvSpPr>
            <p:cNvPr id="441" name="Rectangle 440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2" name="Straight Connector 441"/>
            <p:cNvCxnSpPr>
              <a:endCxn id="443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Isosceles Triangle 442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4" name="Straight Connector 443"/>
            <p:cNvCxnSpPr>
              <a:stCxn id="443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Isosceles Triangle 444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3799480" y="5114810"/>
            <a:ext cx="436160" cy="327821"/>
            <a:chOff x="2992840" y="2362198"/>
            <a:chExt cx="436160" cy="327821"/>
          </a:xfrm>
        </p:grpSpPr>
        <p:sp>
          <p:nvSpPr>
            <p:cNvPr id="447" name="Rectangle 446"/>
            <p:cNvSpPr/>
            <p:nvPr/>
          </p:nvSpPr>
          <p:spPr>
            <a:xfrm>
              <a:off x="2992840" y="2385219"/>
              <a:ext cx="43616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8" name="Straight Connector 447"/>
            <p:cNvCxnSpPr>
              <a:endCxn id="449" idx="4"/>
            </p:cNvCxnSpPr>
            <p:nvPr/>
          </p:nvCxnSpPr>
          <p:spPr>
            <a:xfrm>
              <a:off x="2992840" y="2382279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Isosceles Triangle 448"/>
            <p:cNvSpPr/>
            <p:nvPr/>
          </p:nvSpPr>
          <p:spPr>
            <a:xfrm rot="10800000">
              <a:off x="3135326" y="2382279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0" name="Straight Connector 449"/>
            <p:cNvCxnSpPr>
              <a:stCxn id="449" idx="2"/>
            </p:cNvCxnSpPr>
            <p:nvPr/>
          </p:nvCxnSpPr>
          <p:spPr>
            <a:xfrm>
              <a:off x="3276600" y="2382279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Isosceles Triangle 450"/>
            <p:cNvSpPr/>
            <p:nvPr/>
          </p:nvSpPr>
          <p:spPr>
            <a:xfrm rot="10800000">
              <a:off x="3134611" y="2362198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579160" y="3895608"/>
            <a:ext cx="2667000" cy="609600"/>
            <a:chOff x="4724400" y="3886200"/>
            <a:chExt cx="2667000" cy="609600"/>
          </a:xfrm>
        </p:grpSpPr>
        <p:sp>
          <p:nvSpPr>
            <p:cNvPr id="453" name="Rectangle 452"/>
            <p:cNvSpPr/>
            <p:nvPr/>
          </p:nvSpPr>
          <p:spPr>
            <a:xfrm>
              <a:off x="4724400" y="3886200"/>
              <a:ext cx="2667000" cy="5505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Bridge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4724400" y="4419598"/>
              <a:ext cx="2656480" cy="76202"/>
              <a:chOff x="4724400" y="5029199"/>
              <a:chExt cx="2656480" cy="7620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481" name="Straight Connector 480"/>
                <p:cNvCxnSpPr>
                  <a:endCxn id="482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Isosceles Triangle 481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83" name="Straight Connector 482"/>
                <p:cNvCxnSpPr>
                  <a:stCxn id="482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Isosceles Triangle 483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7" name="Straight Connector 476"/>
                <p:cNvCxnSpPr>
                  <a:endCxn id="47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8" name="Isosceles Triangle 47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9" name="Straight Connector 478"/>
                <p:cNvCxnSpPr>
                  <a:stCxn id="47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0" name="Isosceles Triangle 47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7" name="Group 456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73" name="Straight Connector 472"/>
                <p:cNvCxnSpPr>
                  <a:endCxn id="47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4" name="Isosceles Triangle 47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5" name="Straight Connector 474"/>
                <p:cNvCxnSpPr>
                  <a:stCxn id="47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6" name="Isosceles Triangle 47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8" name="Group 457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9" name="Straight Connector 468"/>
                <p:cNvCxnSpPr>
                  <a:endCxn id="47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0" name="Isosceles Triangle 46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1" name="Straight Connector 470"/>
                <p:cNvCxnSpPr>
                  <a:stCxn id="47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Isosceles Triangle 47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9" name="Group 458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5" name="Straight Connector 464"/>
                <p:cNvCxnSpPr>
                  <a:endCxn id="46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6" name="Isosceles Triangle 46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7" name="Straight Connector 466"/>
                <p:cNvCxnSpPr>
                  <a:stCxn id="46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8" name="Isosceles Triangle 46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0" name="Group 459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61" name="Straight Connector 460"/>
                <p:cNvCxnSpPr>
                  <a:endCxn id="46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2" name="Isosceles Triangle 46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3" name="Straight Connector 462"/>
                <p:cNvCxnSpPr>
                  <a:stCxn id="46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4" name="Isosceles Triangle 46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85" name="Group 484"/>
          <p:cNvGrpSpPr/>
          <p:nvPr/>
        </p:nvGrpSpPr>
        <p:grpSpPr>
          <a:xfrm>
            <a:off x="1579160" y="4581406"/>
            <a:ext cx="2667000" cy="533402"/>
            <a:chOff x="4724400" y="4571998"/>
            <a:chExt cx="2667000" cy="533402"/>
          </a:xfrm>
        </p:grpSpPr>
        <p:sp>
          <p:nvSpPr>
            <p:cNvPr id="486" name="Rectangle 485"/>
            <p:cNvSpPr/>
            <p:nvPr/>
          </p:nvSpPr>
          <p:spPr>
            <a:xfrm>
              <a:off x="4724400" y="4589139"/>
              <a:ext cx="2667000" cy="4572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Link </a:t>
              </a:r>
              <a:r>
                <a:rPr lang="en-US" dirty="0" err="1" smtClean="0">
                  <a:solidFill>
                    <a:schemeClr val="tx1"/>
                  </a:solidFill>
                </a:rPr>
                <a:t>Agg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724400" y="5029198"/>
              <a:ext cx="2656480" cy="76202"/>
              <a:chOff x="4724400" y="5029199"/>
              <a:chExt cx="2656480" cy="76202"/>
            </a:xfrm>
          </p:grpSpPr>
          <p:grpSp>
            <p:nvGrpSpPr>
              <p:cNvPr id="519" name="Group 51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45" name="Straight Connector 544"/>
                <p:cNvCxnSpPr>
                  <a:endCxn id="54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6" name="Isosceles Triangle 54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stCxn id="54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Isosceles Triangle 54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0" name="Group 51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41" name="Straight Connector 540"/>
                <p:cNvCxnSpPr>
                  <a:endCxn id="54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2" name="Isosceles Triangle 54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3" name="Straight Connector 542"/>
                <p:cNvCxnSpPr>
                  <a:stCxn id="54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4" name="Isosceles Triangle 54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1" name="Group 52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7" name="Straight Connector 536"/>
                <p:cNvCxnSpPr>
                  <a:endCxn id="53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8" name="Isosceles Triangle 53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9" name="Straight Connector 538"/>
                <p:cNvCxnSpPr>
                  <a:stCxn id="53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0" name="Isosceles Triangle 53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2" name="Group 52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33" name="Straight Connector 532"/>
                <p:cNvCxnSpPr>
                  <a:endCxn id="53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4" name="Isosceles Triangle 53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5" name="Straight Connector 534"/>
                <p:cNvCxnSpPr>
                  <a:stCxn id="53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6" name="Isosceles Triangle 53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9" name="Straight Connector 528"/>
                <p:cNvCxnSpPr>
                  <a:endCxn id="53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0" name="Isosceles Triangle 52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1" name="Straight Connector 530"/>
                <p:cNvCxnSpPr>
                  <a:stCxn id="53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2" name="Isosceles Triangle 53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25" name="Straight Connector 524"/>
                <p:cNvCxnSpPr>
                  <a:endCxn id="52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6" name="Isosceles Triangle 52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7" name="Straight Connector 526"/>
                <p:cNvCxnSpPr>
                  <a:stCxn id="52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8" name="Isosceles Triangle 52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8" name="Group 487"/>
            <p:cNvGrpSpPr/>
            <p:nvPr/>
          </p:nvGrpSpPr>
          <p:grpSpPr>
            <a:xfrm>
              <a:off x="4724400" y="4571998"/>
              <a:ext cx="2656480" cy="76202"/>
              <a:chOff x="4724400" y="5029199"/>
              <a:chExt cx="2656480" cy="76202"/>
            </a:xfrm>
          </p:grpSpPr>
          <p:grpSp>
            <p:nvGrpSpPr>
              <p:cNvPr id="489" name="Group 488"/>
              <p:cNvGrpSpPr/>
              <p:nvPr/>
            </p:nvGrpSpPr>
            <p:grpSpPr>
              <a:xfrm>
                <a:off x="4724400" y="5029199"/>
                <a:ext cx="436160" cy="76201"/>
                <a:chOff x="4724400" y="5029199"/>
                <a:chExt cx="436160" cy="76201"/>
              </a:xfrm>
            </p:grpSpPr>
            <p:cxnSp>
              <p:nvCxnSpPr>
                <p:cNvPr id="515" name="Straight Connector 514"/>
                <p:cNvCxnSpPr>
                  <a:endCxn id="516" idx="4"/>
                </p:cNvCxnSpPr>
                <p:nvPr/>
              </p:nvCxnSpPr>
              <p:spPr>
                <a:xfrm>
                  <a:off x="4724400" y="5049280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6" name="Isosceles Triangle 515"/>
                <p:cNvSpPr/>
                <p:nvPr/>
              </p:nvSpPr>
              <p:spPr>
                <a:xfrm rot="10800000">
                  <a:off x="4866886" y="5049280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7" name="Straight Connector 516"/>
                <p:cNvCxnSpPr>
                  <a:stCxn id="516" idx="2"/>
                </p:cNvCxnSpPr>
                <p:nvPr/>
              </p:nvCxnSpPr>
              <p:spPr>
                <a:xfrm>
                  <a:off x="5008160" y="5049280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8" name="Isosceles Triangle 517"/>
                <p:cNvSpPr/>
                <p:nvPr/>
              </p:nvSpPr>
              <p:spPr>
                <a:xfrm rot="10800000">
                  <a:off x="4866171" y="5029199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/>
              <p:cNvGrpSpPr/>
              <p:nvPr/>
            </p:nvGrpSpPr>
            <p:grpSpPr>
              <a:xfrm>
                <a:off x="5168464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11" name="Straight Connector 510"/>
                <p:cNvCxnSpPr>
                  <a:endCxn id="512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2" name="Isosceles Triangle 511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stCxn id="512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4" name="Isosceles Triangle 513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5612528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7" name="Straight Connector 506"/>
                <p:cNvCxnSpPr>
                  <a:endCxn id="508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8" name="Isosceles Triangle 507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9" name="Straight Connector 508"/>
                <p:cNvCxnSpPr>
                  <a:stCxn id="508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0" name="Isosceles Triangle 509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2" name="Group 491"/>
              <p:cNvGrpSpPr/>
              <p:nvPr/>
            </p:nvGrpSpPr>
            <p:grpSpPr>
              <a:xfrm>
                <a:off x="6056592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503" name="Straight Connector 502"/>
                <p:cNvCxnSpPr>
                  <a:endCxn id="504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4" name="Isosceles Triangle 503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5" name="Straight Connector 504"/>
                <p:cNvCxnSpPr>
                  <a:stCxn id="504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6" name="Isosceles Triangle 505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3" name="Group 492"/>
              <p:cNvGrpSpPr/>
              <p:nvPr/>
            </p:nvGrpSpPr>
            <p:grpSpPr>
              <a:xfrm>
                <a:off x="6500656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9" name="Straight Connector 498"/>
                <p:cNvCxnSpPr>
                  <a:endCxn id="500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0" name="Isosceles Triangle 499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1" name="Straight Connector 500"/>
                <p:cNvCxnSpPr>
                  <a:stCxn id="500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2" name="Isosceles Triangle 501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4" name="Group 493"/>
              <p:cNvGrpSpPr/>
              <p:nvPr/>
            </p:nvGrpSpPr>
            <p:grpSpPr>
              <a:xfrm>
                <a:off x="6944720" y="5029200"/>
                <a:ext cx="436160" cy="76201"/>
                <a:chOff x="5126440" y="5029200"/>
                <a:chExt cx="436160" cy="76201"/>
              </a:xfrm>
            </p:grpSpPr>
            <p:cxnSp>
              <p:nvCxnSpPr>
                <p:cNvPr id="495" name="Straight Connector 494"/>
                <p:cNvCxnSpPr>
                  <a:endCxn id="496" idx="4"/>
                </p:cNvCxnSpPr>
                <p:nvPr/>
              </p:nvCxnSpPr>
              <p:spPr>
                <a:xfrm>
                  <a:off x="5126440" y="5049281"/>
                  <a:ext cx="142486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6" name="Isosceles Triangle 495"/>
                <p:cNvSpPr/>
                <p:nvPr/>
              </p:nvSpPr>
              <p:spPr>
                <a:xfrm rot="10800000">
                  <a:off x="5268926" y="5049281"/>
                  <a:ext cx="141274" cy="56120"/>
                </a:xfrm>
                <a:prstGeom prst="triangle">
                  <a:avLst/>
                </a:prstGeom>
                <a:noFill/>
                <a:ln w="22225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97" name="Straight Connector 496"/>
                <p:cNvCxnSpPr>
                  <a:stCxn id="496" idx="2"/>
                </p:cNvCxnSpPr>
                <p:nvPr/>
              </p:nvCxnSpPr>
              <p:spPr>
                <a:xfrm>
                  <a:off x="5410200" y="5049281"/>
                  <a:ext cx="152400" cy="2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Isosceles Triangle 497"/>
                <p:cNvSpPr/>
                <p:nvPr/>
              </p:nvSpPr>
              <p:spPr>
                <a:xfrm rot="10800000">
                  <a:off x="5268211" y="5029200"/>
                  <a:ext cx="141988" cy="76201"/>
                </a:xfrm>
                <a:prstGeom prst="triangle">
                  <a:avLst>
                    <a:gd name="adj" fmla="val 47949"/>
                  </a:avLst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10" name="Straight Connector 9"/>
          <p:cNvCxnSpPr/>
          <p:nvPr/>
        </p:nvCxnSpPr>
        <p:spPr>
          <a:xfrm>
            <a:off x="1066800" y="3276600"/>
            <a:ext cx="0" cy="24384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>
            <a:off x="84582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Straight Connector 548"/>
          <p:cNvCxnSpPr/>
          <p:nvPr/>
        </p:nvCxnSpPr>
        <p:spPr>
          <a:xfrm>
            <a:off x="67056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/>
          <p:cNvCxnSpPr/>
          <p:nvPr/>
        </p:nvCxnSpPr>
        <p:spPr>
          <a:xfrm>
            <a:off x="18288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Straight Connector 550"/>
          <p:cNvCxnSpPr/>
          <p:nvPr/>
        </p:nvCxnSpPr>
        <p:spPr>
          <a:xfrm flipH="1">
            <a:off x="1066800" y="5715000"/>
            <a:ext cx="762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 flipH="1">
            <a:off x="6705600" y="5867400"/>
            <a:ext cx="1752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>
            <a:off x="609600" y="3276600"/>
            <a:ext cx="0" cy="2590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/>
          <p:nvPr/>
        </p:nvCxnSpPr>
        <p:spPr>
          <a:xfrm>
            <a:off x="22098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flipH="1">
            <a:off x="609600" y="5867400"/>
            <a:ext cx="16002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>
            <a:off x="49530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 flipH="1">
            <a:off x="4038600" y="5715000"/>
            <a:ext cx="91440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Straight Connector 557"/>
          <p:cNvCxnSpPr/>
          <p:nvPr/>
        </p:nvCxnSpPr>
        <p:spPr>
          <a:xfrm>
            <a:off x="4038600" y="5442629"/>
            <a:ext cx="0" cy="2723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>
            <a:off x="54102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/>
          <p:cNvCxnSpPr/>
          <p:nvPr/>
        </p:nvCxnSpPr>
        <p:spPr>
          <a:xfrm flipH="1">
            <a:off x="3581400" y="5867400"/>
            <a:ext cx="1828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/>
          <p:cNvCxnSpPr/>
          <p:nvPr/>
        </p:nvCxnSpPr>
        <p:spPr>
          <a:xfrm>
            <a:off x="3581400" y="5442629"/>
            <a:ext cx="0" cy="4247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04" idx="0"/>
            <a:endCxn id="414" idx="0"/>
          </p:cNvCxnSpPr>
          <p:nvPr/>
        </p:nvCxnSpPr>
        <p:spPr>
          <a:xfrm>
            <a:off x="596678" y="2438401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/>
          <p:cNvCxnSpPr>
            <a:stCxn id="339" idx="0"/>
            <a:endCxn id="367" idx="0"/>
          </p:cNvCxnSpPr>
          <p:nvPr/>
        </p:nvCxnSpPr>
        <p:spPr>
          <a:xfrm>
            <a:off x="7985523" y="2438401"/>
            <a:ext cx="446618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>
            <a:stCxn id="404" idx="0"/>
            <a:endCxn id="408" idx="0"/>
          </p:cNvCxnSpPr>
          <p:nvPr/>
        </p:nvCxnSpPr>
        <p:spPr>
          <a:xfrm>
            <a:off x="596678" y="2438401"/>
            <a:ext cx="441510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/>
          <p:cNvCxnSpPr>
            <a:stCxn id="516" idx="0"/>
            <a:endCxn id="548" idx="0"/>
          </p:cNvCxnSpPr>
          <p:nvPr/>
        </p:nvCxnSpPr>
        <p:spPr>
          <a:xfrm>
            <a:off x="1792283" y="4657607"/>
            <a:ext cx="255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/>
          <p:cNvCxnSpPr>
            <a:stCxn id="516" idx="0"/>
            <a:endCxn id="544" idx="0"/>
          </p:cNvCxnSpPr>
          <p:nvPr/>
        </p:nvCxnSpPr>
        <p:spPr>
          <a:xfrm>
            <a:off x="1792283" y="4657607"/>
            <a:ext cx="446618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/>
          <p:cNvCxnSpPr>
            <a:stCxn id="500" idx="0"/>
            <a:endCxn id="530" idx="0"/>
          </p:cNvCxnSpPr>
          <p:nvPr/>
        </p:nvCxnSpPr>
        <p:spPr>
          <a:xfrm>
            <a:off x="3568539" y="4657608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Connector 567"/>
          <p:cNvCxnSpPr>
            <a:stCxn id="500" idx="0"/>
            <a:endCxn id="526" idx="0"/>
          </p:cNvCxnSpPr>
          <p:nvPr/>
        </p:nvCxnSpPr>
        <p:spPr>
          <a:xfrm>
            <a:off x="3568539" y="4657608"/>
            <a:ext cx="44406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/>
          <p:cNvCxnSpPr>
            <a:stCxn id="305" idx="0"/>
            <a:endCxn id="62" idx="3"/>
          </p:cNvCxnSpPr>
          <p:nvPr/>
        </p:nvCxnSpPr>
        <p:spPr>
          <a:xfrm>
            <a:off x="4937523" y="4648199"/>
            <a:ext cx="2554" cy="4572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/>
          <p:cNvCxnSpPr>
            <a:stCxn id="305" idx="0"/>
            <a:endCxn id="270" idx="0"/>
          </p:cNvCxnSpPr>
          <p:nvPr/>
        </p:nvCxnSpPr>
        <p:spPr>
          <a:xfrm>
            <a:off x="4937523" y="4648199"/>
            <a:ext cx="444064" cy="457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/>
          <p:cNvCxnSpPr>
            <a:stCxn id="289" idx="0"/>
            <a:endCxn id="260" idx="0"/>
          </p:cNvCxnSpPr>
          <p:nvPr/>
        </p:nvCxnSpPr>
        <p:spPr>
          <a:xfrm>
            <a:off x="6713779" y="4648200"/>
            <a:ext cx="2554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452244" y="3895608"/>
            <a:ext cx="806255" cy="265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/>
        </p:nvSpPr>
        <p:spPr>
          <a:xfrm rot="5400000">
            <a:off x="4302887" y="5674487"/>
            <a:ext cx="440986" cy="249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3" name="Group 572"/>
          <p:cNvGrpSpPr/>
          <p:nvPr/>
        </p:nvGrpSpPr>
        <p:grpSpPr>
          <a:xfrm>
            <a:off x="381001" y="1828798"/>
            <a:ext cx="444064" cy="533401"/>
            <a:chOff x="7620000" y="2362199"/>
            <a:chExt cx="444064" cy="533401"/>
          </a:xfrm>
        </p:grpSpPr>
        <p:sp>
          <p:nvSpPr>
            <p:cNvPr id="574" name="Rectangle 573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75" name="Straight Connector 574"/>
            <p:cNvCxnSpPr>
              <a:endCxn id="576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6" name="Isosceles Triangle 575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7" name="Straight Connector 576"/>
            <p:cNvCxnSpPr>
              <a:stCxn id="576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8" name="Isosceles Triangle 577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7785536" y="1828799"/>
            <a:ext cx="444064" cy="533401"/>
            <a:chOff x="7620000" y="2362199"/>
            <a:chExt cx="444064" cy="533401"/>
          </a:xfrm>
        </p:grpSpPr>
        <p:sp>
          <p:nvSpPr>
            <p:cNvPr id="580" name="Rectangle 579"/>
            <p:cNvSpPr/>
            <p:nvPr/>
          </p:nvSpPr>
          <p:spPr>
            <a:xfrm>
              <a:off x="7620000" y="2362199"/>
              <a:ext cx="444064" cy="4743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</a:rPr>
                <a:t>End</a:t>
              </a:r>
            </a:p>
            <a:p>
              <a:pPr algn="ctr"/>
              <a:r>
                <a:rPr lang="en-US" sz="1300" dirty="0" err="1" smtClean="0">
                  <a:solidFill>
                    <a:schemeClr val="tx1"/>
                  </a:solidFill>
                </a:rPr>
                <a:t>Stn</a:t>
              </a:r>
              <a:endParaRPr lang="en-US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581" name="Straight Connector 580"/>
            <p:cNvCxnSpPr>
              <a:endCxn id="582" idx="4"/>
            </p:cNvCxnSpPr>
            <p:nvPr/>
          </p:nvCxnSpPr>
          <p:spPr>
            <a:xfrm>
              <a:off x="7620000" y="2839480"/>
              <a:ext cx="14248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2" name="Isosceles Triangle 581"/>
            <p:cNvSpPr/>
            <p:nvPr/>
          </p:nvSpPr>
          <p:spPr>
            <a:xfrm rot="10800000">
              <a:off x="7762486" y="2839480"/>
              <a:ext cx="141274" cy="56120"/>
            </a:xfrm>
            <a:prstGeom prst="triangle">
              <a:avLst/>
            </a:prstGeom>
            <a:noFill/>
            <a:ln w="222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3" name="Straight Connector 582"/>
            <p:cNvCxnSpPr>
              <a:stCxn id="582" idx="2"/>
            </p:cNvCxnSpPr>
            <p:nvPr/>
          </p:nvCxnSpPr>
          <p:spPr>
            <a:xfrm>
              <a:off x="7903760" y="2839480"/>
              <a:ext cx="152400" cy="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4" name="Isosceles Triangle 583"/>
            <p:cNvSpPr/>
            <p:nvPr/>
          </p:nvSpPr>
          <p:spPr>
            <a:xfrm rot="10800000">
              <a:off x="7761771" y="2819399"/>
              <a:ext cx="141988" cy="76201"/>
            </a:xfrm>
            <a:prstGeom prst="triangle">
              <a:avLst>
                <a:gd name="adj" fmla="val 4794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5" name="Content Placeholder 2"/>
          <p:cNvSpPr txBox="1">
            <a:spLocks/>
          </p:cNvSpPr>
          <p:nvPr/>
        </p:nvSpPr>
        <p:spPr>
          <a:xfrm>
            <a:off x="457200" y="5867400"/>
            <a:ext cx="8229600" cy="9073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Link Aggregation Groups are built, destroyed, rebuilt, etc. in response to the scheduled events. </a:t>
            </a:r>
          </a:p>
        </p:txBody>
      </p:sp>
    </p:spTree>
    <p:extLst>
      <p:ext uri="{BB962C8B-B14F-4D97-AF65-F5344CB8AC3E}">
        <p14:creationId xmlns:p14="http://schemas.microsoft.com/office/powerpoint/2010/main" val="19920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48392</TotalTime>
  <Words>941</Words>
  <Application>Microsoft Office PowerPoint</Application>
  <PresentationFormat>On-screen Show (4:3)</PresentationFormat>
  <Paragraphs>194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Link Aggregation Simulator    Version  2  </vt:lpstr>
      <vt:lpstr>Link Aggregation Simulator</vt:lpstr>
      <vt:lpstr>Step 1:  Create some Devices</vt:lpstr>
      <vt:lpstr>Step 1a:  Put some MACs in each</vt:lpstr>
      <vt:lpstr>Step 1b:  Add some Components</vt:lpstr>
      <vt:lpstr>Step 1c:  Add Link Aggregation</vt:lpstr>
      <vt:lpstr>Step 2:  Schedule Events</vt:lpstr>
      <vt:lpstr>About Time</vt:lpstr>
      <vt:lpstr>Step 3:  Run the Simulation</vt:lpstr>
      <vt:lpstr>Link Aggregation Service Sublayer</vt:lpstr>
      <vt:lpstr>Link Aggregation code structure</vt:lpstr>
      <vt:lpstr>“Canned” Tests</vt:lpstr>
      <vt:lpstr>Dual-Homing test</vt:lpstr>
      <vt:lpstr>802.1AXbk (LAG of LAGs) test </vt:lpstr>
      <vt:lpstr>The bad news …</vt:lpstr>
      <vt:lpstr>Backup Slides</vt:lpstr>
      <vt:lpstr>PowerPoint Presentation</vt:lpstr>
      <vt:lpstr>PowerPoint Presentation</vt:lpstr>
      <vt:lpstr>PowerPoint Presentation</vt:lpstr>
      <vt:lpstr>PowerPoint Presentation</vt:lpstr>
    </vt:vector>
  </TitlesOfParts>
  <Company>Stephen Haddock Consulting,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Haddock</dc:creator>
  <cp:lastModifiedBy>Stephen Haddock</cp:lastModifiedBy>
  <cp:revision>256</cp:revision>
  <dcterms:created xsi:type="dcterms:W3CDTF">2013-11-13T15:32:23Z</dcterms:created>
  <dcterms:modified xsi:type="dcterms:W3CDTF">2017-03-15T18:06:26Z</dcterms:modified>
</cp:coreProperties>
</file>