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9" r:id="rId3"/>
    <p:sldId id="263" r:id="rId4"/>
    <p:sldId id="265" r:id="rId5"/>
    <p:sldId id="260" r:id="rId6"/>
    <p:sldId id="261" r:id="rId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4" d="100"/>
          <a:sy n="64" d="100"/>
        </p:scale>
        <p:origin x="-148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770C81-C8FA-4CE0-AC09-9516F4E9AC20}" type="datetimeFigureOut">
              <a:rPr lang="zh-CN" altLang="en-US" smtClean="0"/>
              <a:t>2017/3/10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48D3BD-852E-4DE9-8F17-5CB42746DAC6}" type="slidenum">
              <a:rPr lang="zh-CN" altLang="en-US" smtClean="0"/>
              <a:t>‹#›</a:t>
            </a:fld>
            <a:endParaRPr lang="zh-CN" altLang="en-US"/>
          </a:p>
        </p:txBody>
      </p:sp>
    </p:spTree>
    <p:extLst>
      <p:ext uri="{BB962C8B-B14F-4D97-AF65-F5344CB8AC3E}">
        <p14:creationId xmlns:p14="http://schemas.microsoft.com/office/powerpoint/2010/main" val="3099328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748D3BD-852E-4DE9-8F17-5CB42746DAC6}" type="slidenum">
              <a:rPr lang="zh-CN" altLang="en-US" smtClean="0"/>
              <a:t>2</a:t>
            </a:fld>
            <a:endParaRPr lang="zh-CN" altLang="en-US"/>
          </a:p>
        </p:txBody>
      </p:sp>
    </p:spTree>
    <p:extLst>
      <p:ext uri="{BB962C8B-B14F-4D97-AF65-F5344CB8AC3E}">
        <p14:creationId xmlns:p14="http://schemas.microsoft.com/office/powerpoint/2010/main" val="3897233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748D3BD-852E-4DE9-8F17-5CB42746DAC6}" type="slidenum">
              <a:rPr lang="zh-CN" altLang="en-US" smtClean="0"/>
              <a:t>3</a:t>
            </a:fld>
            <a:endParaRPr lang="zh-CN" altLang="en-US"/>
          </a:p>
        </p:txBody>
      </p:sp>
    </p:spTree>
    <p:extLst>
      <p:ext uri="{BB962C8B-B14F-4D97-AF65-F5344CB8AC3E}">
        <p14:creationId xmlns:p14="http://schemas.microsoft.com/office/powerpoint/2010/main" val="3897233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748D3BD-852E-4DE9-8F17-5CB42746DAC6}" type="slidenum">
              <a:rPr lang="zh-CN" altLang="en-US" smtClean="0"/>
              <a:t>4</a:t>
            </a:fld>
            <a:endParaRPr lang="zh-CN" altLang="en-US"/>
          </a:p>
        </p:txBody>
      </p:sp>
    </p:spTree>
    <p:extLst>
      <p:ext uri="{BB962C8B-B14F-4D97-AF65-F5344CB8AC3E}">
        <p14:creationId xmlns:p14="http://schemas.microsoft.com/office/powerpoint/2010/main" val="3897233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TextEdit="1"/>
          </p:cNvSpPr>
          <p:nvPr>
            <p:ph type="sldImg"/>
          </p:nvPr>
        </p:nvSpPr>
        <p:spPr>
          <a:ln/>
        </p:spPr>
      </p:sp>
      <p:sp>
        <p:nvSpPr>
          <p:cNvPr id="3174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charset="0"/>
              <a:ea typeface="宋体" charset="-122"/>
            </a:endParaRPr>
          </a:p>
        </p:txBody>
      </p:sp>
      <p:sp>
        <p:nvSpPr>
          <p:cNvPr id="3174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A5FEE2AD-1F7A-42CA-BA33-B48CD4B0DD6F}" type="slidenum">
              <a:rPr lang="en-US" altLang="zh-CN" smtClean="0"/>
              <a:pPr eaLnBrk="1" hangingPunct="1"/>
              <a:t>5</a:t>
            </a:fld>
            <a:endParaRPr lang="en-US"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fld id="{16B3D939-F57C-4143-883B-2CEABAB3ABB7}" type="slidenum">
              <a:rPr lang="en-US" altLang="zh-CN" smtClean="0"/>
              <a:pPr eaLnBrk="1" hangingPunct="1"/>
              <a:t>6</a:t>
            </a:fld>
            <a:endParaRPr lang="en-US" altLang="zh-CN"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zh-CN" smtClean="0">
              <a:latin typeface="Arial" charset="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2017/3/10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2017/3/10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2017/3/10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2017/3/10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2017/3/10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2017/3/10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2017/3/10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657225" y="1792288"/>
            <a:ext cx="7861300" cy="1524000"/>
          </a:xfrm>
        </p:spPr>
        <p:txBody>
          <a:bodyPr/>
          <a:lstStyle/>
          <a:p>
            <a:r>
              <a:rPr lang="en-US" altLang="zh-CN" sz="3600" dirty="0" smtClean="0"/>
              <a:t>VDP extension for SR-IOV</a:t>
            </a:r>
            <a:endParaRPr lang="en-US" altLang="zh-CN" sz="3600" b="1" dirty="0" smtClean="0">
              <a:solidFill>
                <a:schemeClr val="tx1"/>
              </a:solidFill>
            </a:endParaRPr>
          </a:p>
        </p:txBody>
      </p:sp>
      <p:sp>
        <p:nvSpPr>
          <p:cNvPr id="25603" name="Rectangle 3"/>
          <p:cNvSpPr>
            <a:spLocks noGrp="1" noChangeArrowheads="1"/>
          </p:cNvSpPr>
          <p:nvPr>
            <p:ph type="subTitle" idx="1"/>
          </p:nvPr>
        </p:nvSpPr>
        <p:spPr>
          <a:xfrm>
            <a:off x="609600" y="3798888"/>
            <a:ext cx="8001000" cy="1714500"/>
          </a:xfrm>
        </p:spPr>
        <p:txBody>
          <a:bodyPr/>
          <a:lstStyle/>
          <a:p>
            <a:pPr eaLnBrk="1" hangingPunct="1">
              <a:lnSpc>
                <a:spcPct val="90000"/>
              </a:lnSpc>
              <a:spcBef>
                <a:spcPct val="0"/>
              </a:spcBef>
            </a:pPr>
            <a:r>
              <a:rPr lang="en-GB" altLang="zh-CN" sz="2000" dirty="0" smtClean="0"/>
              <a:t>Lu Huang</a:t>
            </a:r>
            <a:r>
              <a:rPr lang="en-US" altLang="zh-CN" sz="2000" dirty="0" smtClean="0"/>
              <a:t>, China Mobile</a:t>
            </a:r>
            <a:r>
              <a:rPr lang="en-GB" altLang="zh-CN" sz="2000" dirty="0" smtClean="0"/>
              <a:t> (huanglu@chinamobile.com)</a:t>
            </a:r>
          </a:p>
        </p:txBody>
      </p:sp>
    </p:spTree>
    <p:extLst>
      <p:ext uri="{BB962C8B-B14F-4D97-AF65-F5344CB8AC3E}">
        <p14:creationId xmlns:p14="http://schemas.microsoft.com/office/powerpoint/2010/main" val="3030350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a:xfrm>
            <a:off x="539750" y="0"/>
            <a:ext cx="7575550" cy="871538"/>
          </a:xfrm>
        </p:spPr>
        <p:txBody>
          <a:bodyPr/>
          <a:lstStyle/>
          <a:p>
            <a:pPr algn="l"/>
            <a:r>
              <a:rPr lang="en-US" altLang="zh-CN" sz="2400" dirty="0" smtClean="0">
                <a:ea typeface="华文楷体" pitchFamily="2" charset="-122"/>
                <a:cs typeface="Arial" charset="0"/>
              </a:rPr>
              <a:t>SR-IOV Scenario in telecom cloud Network</a:t>
            </a:r>
            <a:endParaRPr lang="zh-CN" altLang="en-US" sz="2400" dirty="0" smtClean="0">
              <a:ea typeface="华文楷体" pitchFamily="2" charset="-122"/>
              <a:cs typeface="Arial" charset="0"/>
            </a:endParaRPr>
          </a:p>
        </p:txBody>
      </p:sp>
      <p:sp>
        <p:nvSpPr>
          <p:cNvPr id="27651" name="TextBox 12"/>
          <p:cNvSpPr txBox="1">
            <a:spLocks noChangeArrowheads="1"/>
          </p:cNvSpPr>
          <p:nvPr/>
        </p:nvSpPr>
        <p:spPr bwMode="auto">
          <a:xfrm>
            <a:off x="603448" y="764704"/>
            <a:ext cx="8001000" cy="253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defTabSz="800100" eaLnBrk="0" hangingPunct="0">
              <a:defRPr>
                <a:solidFill>
                  <a:schemeClr val="tx1"/>
                </a:solidFill>
                <a:latin typeface="Arial" charset="0"/>
                <a:ea typeface="宋体" charset="-122"/>
              </a:defRPr>
            </a:lvl1pPr>
            <a:lvl2pPr marL="742950" indent="-285750" defTabSz="800100" eaLnBrk="0" hangingPunct="0">
              <a:defRPr>
                <a:solidFill>
                  <a:schemeClr val="tx1"/>
                </a:solidFill>
                <a:latin typeface="Arial" charset="0"/>
                <a:ea typeface="宋体" charset="-122"/>
              </a:defRPr>
            </a:lvl2pPr>
            <a:lvl3pPr marL="1143000" indent="-228600" defTabSz="800100" eaLnBrk="0" hangingPunct="0">
              <a:defRPr>
                <a:solidFill>
                  <a:schemeClr val="tx1"/>
                </a:solidFill>
                <a:latin typeface="Arial" charset="0"/>
                <a:ea typeface="宋体" charset="-122"/>
              </a:defRPr>
            </a:lvl3pPr>
            <a:lvl4pPr marL="1600200" indent="-228600" defTabSz="800100" eaLnBrk="0" hangingPunct="0">
              <a:defRPr>
                <a:solidFill>
                  <a:schemeClr val="tx1"/>
                </a:solidFill>
                <a:latin typeface="Arial" charset="0"/>
                <a:ea typeface="宋体" charset="-122"/>
              </a:defRPr>
            </a:lvl4pPr>
            <a:lvl5pPr marL="2057400" indent="-228600" defTabSz="800100" eaLnBrk="0" hangingPunct="0">
              <a:defRPr>
                <a:solidFill>
                  <a:schemeClr val="tx1"/>
                </a:solidFill>
                <a:latin typeface="Arial" charset="0"/>
                <a:ea typeface="宋体" charset="-122"/>
              </a:defRPr>
            </a:lvl5pPr>
            <a:lvl6pPr marL="2514600" indent="-228600" defTabSz="800100" eaLnBrk="0" fontAlgn="base" hangingPunct="0">
              <a:spcBef>
                <a:spcPct val="0"/>
              </a:spcBef>
              <a:spcAft>
                <a:spcPct val="0"/>
              </a:spcAft>
              <a:defRPr>
                <a:solidFill>
                  <a:schemeClr val="tx1"/>
                </a:solidFill>
                <a:latin typeface="Arial" charset="0"/>
                <a:ea typeface="宋体" charset="-122"/>
              </a:defRPr>
            </a:lvl6pPr>
            <a:lvl7pPr marL="2971800" indent="-228600" defTabSz="800100" eaLnBrk="0" fontAlgn="base" hangingPunct="0">
              <a:spcBef>
                <a:spcPct val="0"/>
              </a:spcBef>
              <a:spcAft>
                <a:spcPct val="0"/>
              </a:spcAft>
              <a:defRPr>
                <a:solidFill>
                  <a:schemeClr val="tx1"/>
                </a:solidFill>
                <a:latin typeface="Arial" charset="0"/>
                <a:ea typeface="宋体" charset="-122"/>
              </a:defRPr>
            </a:lvl7pPr>
            <a:lvl8pPr marL="3429000" indent="-228600" defTabSz="800100" eaLnBrk="0" fontAlgn="base" hangingPunct="0">
              <a:spcBef>
                <a:spcPct val="0"/>
              </a:spcBef>
              <a:spcAft>
                <a:spcPct val="0"/>
              </a:spcAft>
              <a:defRPr>
                <a:solidFill>
                  <a:schemeClr val="tx1"/>
                </a:solidFill>
                <a:latin typeface="Arial" charset="0"/>
                <a:ea typeface="宋体" charset="-122"/>
              </a:defRPr>
            </a:lvl8pPr>
            <a:lvl9pPr marL="3886200" indent="-228600" defTabSz="800100" eaLnBrk="0" fontAlgn="base" hangingPunct="0">
              <a:spcBef>
                <a:spcPct val="0"/>
              </a:spcBef>
              <a:spcAft>
                <a:spcPct val="0"/>
              </a:spcAft>
              <a:defRPr>
                <a:solidFill>
                  <a:schemeClr val="tx1"/>
                </a:solidFill>
                <a:latin typeface="Arial" charset="0"/>
                <a:ea typeface="宋体" charset="-122"/>
              </a:defRPr>
            </a:lvl9pPr>
          </a:lstStyle>
          <a:p>
            <a:pPr>
              <a:lnSpc>
                <a:spcPct val="120000"/>
              </a:lnSpc>
              <a:spcBef>
                <a:spcPts val="600"/>
              </a:spcBef>
              <a:buSzPct val="60000"/>
              <a:buFont typeface="Wingdings" panose="05000000000000000000" pitchFamily="2" charset="2"/>
              <a:buChar char="Ø"/>
            </a:pPr>
            <a:r>
              <a:rPr lang="en-US" altLang="zh-CN" sz="1600" dirty="0" smtClean="0">
                <a:ea typeface="华文楷体" pitchFamily="2" charset="-122"/>
                <a:cs typeface="Arial" charset="0"/>
              </a:rPr>
              <a:t>In telecom cloud, NFV is used to replace traditional core network, such as EPC, IMS, etc. Traditional specific device is transformed into virtual network function software (VNF) running on virtual machine (VM) of generic hardware (e.g. x86).</a:t>
            </a:r>
          </a:p>
          <a:p>
            <a:pPr>
              <a:lnSpc>
                <a:spcPct val="120000"/>
              </a:lnSpc>
              <a:spcBef>
                <a:spcPts val="600"/>
              </a:spcBef>
              <a:buSzPct val="60000"/>
              <a:buFont typeface="Wingdings" panose="05000000000000000000" pitchFamily="2" charset="2"/>
              <a:buChar char="Ø"/>
            </a:pPr>
            <a:r>
              <a:rPr lang="en-US" altLang="zh-CN" sz="1600" dirty="0" smtClean="0">
                <a:ea typeface="华文楷体" pitchFamily="2" charset="-122"/>
                <a:cs typeface="Arial" charset="0"/>
              </a:rPr>
              <a:t>And SDN controller is used to build traffic path for VNFs. Usually SDN controller can control </a:t>
            </a:r>
            <a:r>
              <a:rPr lang="en-US" altLang="zh-CN" sz="1600" dirty="0" err="1" smtClean="0">
                <a:ea typeface="华文楷体" pitchFamily="2" charset="-122"/>
                <a:cs typeface="Arial" charset="0"/>
              </a:rPr>
              <a:t>vSwitches</a:t>
            </a:r>
            <a:r>
              <a:rPr lang="en-US" altLang="zh-CN" sz="1600" dirty="0" smtClean="0">
                <a:ea typeface="华文楷体" pitchFamily="2" charset="-122"/>
                <a:cs typeface="Arial" charset="0"/>
              </a:rPr>
              <a:t> to build paths through OPENFLOW. But in some case, SR-IOV is introduced in for acceleration, where traffic don’t go through </a:t>
            </a:r>
            <a:r>
              <a:rPr lang="en-US" altLang="zh-CN" sz="1600" dirty="0" err="1" smtClean="0">
                <a:ea typeface="华文楷体" pitchFamily="2" charset="-122"/>
                <a:cs typeface="Arial" charset="0"/>
              </a:rPr>
              <a:t>vSwitch</a:t>
            </a:r>
            <a:r>
              <a:rPr lang="en-US" altLang="zh-CN" sz="1600" dirty="0" smtClean="0">
                <a:ea typeface="华文楷体" pitchFamily="2" charset="-122"/>
                <a:cs typeface="Arial" charset="0"/>
              </a:rPr>
              <a:t>. So in SR-IOV scenario SDN controller have to control physical switch to build paths for VMs/VNFs.</a:t>
            </a:r>
            <a:endParaRPr lang="zh-CN" altLang="en-US" sz="1600" dirty="0">
              <a:ea typeface="华文楷体" pitchFamily="2" charset="-122"/>
              <a:cs typeface="Arial" charset="0"/>
            </a:endParaRPr>
          </a:p>
        </p:txBody>
      </p:sp>
      <p:sp>
        <p:nvSpPr>
          <p:cNvPr id="2" name="圆角矩形 1"/>
          <p:cNvSpPr/>
          <p:nvPr/>
        </p:nvSpPr>
        <p:spPr>
          <a:xfrm>
            <a:off x="899592" y="4612840"/>
            <a:ext cx="1440160" cy="36004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solidFill>
                  <a:schemeClr val="tx1"/>
                </a:solidFill>
              </a:rPr>
              <a:t>OpenStack</a:t>
            </a:r>
            <a:endParaRPr lang="zh-CN" altLang="en-US" dirty="0">
              <a:solidFill>
                <a:schemeClr val="tx1"/>
              </a:solidFill>
            </a:endParaRPr>
          </a:p>
        </p:txBody>
      </p:sp>
      <p:sp>
        <p:nvSpPr>
          <p:cNvPr id="5" name="圆角矩形 4"/>
          <p:cNvSpPr/>
          <p:nvPr/>
        </p:nvSpPr>
        <p:spPr>
          <a:xfrm>
            <a:off x="899592" y="3429000"/>
            <a:ext cx="1440160" cy="36004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NFV-O</a:t>
            </a:r>
            <a:endParaRPr lang="zh-CN" altLang="en-US" dirty="0">
              <a:solidFill>
                <a:schemeClr val="tx1"/>
              </a:solidFill>
            </a:endParaRPr>
          </a:p>
        </p:txBody>
      </p:sp>
      <p:sp>
        <p:nvSpPr>
          <p:cNvPr id="6" name="圆角矩形 5"/>
          <p:cNvSpPr/>
          <p:nvPr/>
        </p:nvSpPr>
        <p:spPr>
          <a:xfrm>
            <a:off x="899592" y="4015580"/>
            <a:ext cx="1440160" cy="36004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VNFM</a:t>
            </a:r>
            <a:endParaRPr lang="zh-CN" altLang="en-US" dirty="0">
              <a:solidFill>
                <a:schemeClr val="tx1"/>
              </a:solidFill>
            </a:endParaRPr>
          </a:p>
        </p:txBody>
      </p:sp>
      <p:sp>
        <p:nvSpPr>
          <p:cNvPr id="7" name="圆角矩形 6"/>
          <p:cNvSpPr/>
          <p:nvPr/>
        </p:nvSpPr>
        <p:spPr>
          <a:xfrm>
            <a:off x="4475203" y="3829789"/>
            <a:ext cx="1440160"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SDN</a:t>
            </a:r>
          </a:p>
          <a:p>
            <a:pPr algn="ctr"/>
            <a:r>
              <a:rPr lang="en-US" altLang="zh-CN" dirty="0" smtClean="0">
                <a:solidFill>
                  <a:schemeClr val="tx1"/>
                </a:solidFill>
              </a:rPr>
              <a:t>controller</a:t>
            </a:r>
            <a:endParaRPr lang="zh-CN" altLang="en-US" dirty="0">
              <a:solidFill>
                <a:schemeClr val="tx1"/>
              </a:solidFill>
            </a:endParaRPr>
          </a:p>
        </p:txBody>
      </p:sp>
      <p:sp>
        <p:nvSpPr>
          <p:cNvPr id="8" name="圆角矩形 7"/>
          <p:cNvSpPr/>
          <p:nvPr/>
        </p:nvSpPr>
        <p:spPr>
          <a:xfrm>
            <a:off x="3347864" y="5203367"/>
            <a:ext cx="1440160" cy="1493459"/>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zh-CN" dirty="0" smtClean="0">
                <a:solidFill>
                  <a:schemeClr val="tx1"/>
                </a:solidFill>
              </a:rPr>
              <a:t>Server</a:t>
            </a:r>
          </a:p>
        </p:txBody>
      </p:sp>
      <p:sp>
        <p:nvSpPr>
          <p:cNvPr id="9" name="圆角矩形 8"/>
          <p:cNvSpPr/>
          <p:nvPr/>
        </p:nvSpPr>
        <p:spPr>
          <a:xfrm>
            <a:off x="3527884" y="5860495"/>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0" name="圆角矩形 9"/>
          <p:cNvSpPr/>
          <p:nvPr/>
        </p:nvSpPr>
        <p:spPr>
          <a:xfrm>
            <a:off x="4139952" y="5860495"/>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1" name="圆角矩形 10"/>
          <p:cNvSpPr/>
          <p:nvPr/>
        </p:nvSpPr>
        <p:spPr>
          <a:xfrm>
            <a:off x="3530243" y="5331205"/>
            <a:ext cx="1075402" cy="410507"/>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solidFill>
                  <a:schemeClr val="tx1"/>
                </a:solidFill>
              </a:rPr>
              <a:t>vSwitch</a:t>
            </a:r>
            <a:endParaRPr lang="en-US" altLang="zh-CN" dirty="0" smtClean="0">
              <a:solidFill>
                <a:schemeClr val="tx1"/>
              </a:solidFill>
            </a:endParaRPr>
          </a:p>
        </p:txBody>
      </p:sp>
      <p:sp>
        <p:nvSpPr>
          <p:cNvPr id="12" name="圆角矩形 11"/>
          <p:cNvSpPr/>
          <p:nvPr/>
        </p:nvSpPr>
        <p:spPr>
          <a:xfrm>
            <a:off x="5482280" y="5741712"/>
            <a:ext cx="1440160" cy="95511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zh-CN" dirty="0" smtClean="0">
                <a:solidFill>
                  <a:schemeClr val="tx1"/>
                </a:solidFill>
              </a:rPr>
              <a:t>Server</a:t>
            </a:r>
          </a:p>
        </p:txBody>
      </p:sp>
      <p:sp>
        <p:nvSpPr>
          <p:cNvPr id="13" name="圆角矩形 12"/>
          <p:cNvSpPr/>
          <p:nvPr/>
        </p:nvSpPr>
        <p:spPr>
          <a:xfrm>
            <a:off x="5652120" y="5860494"/>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4" name="圆角矩形 13"/>
          <p:cNvSpPr/>
          <p:nvPr/>
        </p:nvSpPr>
        <p:spPr>
          <a:xfrm>
            <a:off x="6264188" y="5860494"/>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6" name="圆角矩形 15"/>
          <p:cNvSpPr/>
          <p:nvPr/>
        </p:nvSpPr>
        <p:spPr>
          <a:xfrm>
            <a:off x="5466637" y="4890701"/>
            <a:ext cx="1471446" cy="410507"/>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a:solidFill>
                  <a:schemeClr val="tx1"/>
                </a:solidFill>
              </a:rPr>
              <a:t>p</a:t>
            </a:r>
            <a:r>
              <a:rPr lang="en-US" altLang="zh-CN" dirty="0" err="1" smtClean="0">
                <a:solidFill>
                  <a:schemeClr val="tx1"/>
                </a:solidFill>
              </a:rPr>
              <a:t>Switch</a:t>
            </a:r>
            <a:endParaRPr lang="en-US" altLang="zh-CN" dirty="0" smtClean="0">
              <a:solidFill>
                <a:schemeClr val="tx1"/>
              </a:solidFill>
            </a:endParaRPr>
          </a:p>
        </p:txBody>
      </p:sp>
      <p:cxnSp>
        <p:nvCxnSpPr>
          <p:cNvPr id="4" name="直接箭头连接符 3"/>
          <p:cNvCxnSpPr>
            <a:stCxn id="5" idx="2"/>
            <a:endCxn id="6" idx="0"/>
          </p:cNvCxnSpPr>
          <p:nvPr/>
        </p:nvCxnSpPr>
        <p:spPr>
          <a:xfrm>
            <a:off x="1619672" y="3789040"/>
            <a:ext cx="0" cy="2265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stCxn id="6" idx="2"/>
            <a:endCxn id="2" idx="0"/>
          </p:cNvCxnSpPr>
          <p:nvPr/>
        </p:nvCxnSpPr>
        <p:spPr>
          <a:xfrm>
            <a:off x="1619672" y="4375620"/>
            <a:ext cx="0" cy="2372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肘形连接符 19"/>
          <p:cNvCxnSpPr>
            <a:stCxn id="2" idx="3"/>
            <a:endCxn id="7" idx="1"/>
          </p:cNvCxnSpPr>
          <p:nvPr/>
        </p:nvCxnSpPr>
        <p:spPr>
          <a:xfrm flipV="1">
            <a:off x="2339752" y="4081817"/>
            <a:ext cx="2135451" cy="71104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stCxn id="7" idx="2"/>
            <a:endCxn id="11" idx="0"/>
          </p:cNvCxnSpPr>
          <p:nvPr/>
        </p:nvCxnSpPr>
        <p:spPr>
          <a:xfrm flipH="1">
            <a:off x="4067944" y="4333845"/>
            <a:ext cx="1127339" cy="997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7" idx="2"/>
            <a:endCxn id="16" idx="0"/>
          </p:cNvCxnSpPr>
          <p:nvPr/>
        </p:nvCxnSpPr>
        <p:spPr>
          <a:xfrm>
            <a:off x="5195283" y="4333845"/>
            <a:ext cx="1007077" cy="5568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直接连接符 26"/>
          <p:cNvCxnSpPr>
            <a:stCxn id="16" idx="2"/>
            <a:endCxn id="12" idx="0"/>
          </p:cNvCxnSpPr>
          <p:nvPr/>
        </p:nvCxnSpPr>
        <p:spPr>
          <a:xfrm>
            <a:off x="6202360" y="5301208"/>
            <a:ext cx="0" cy="440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肘形连接符 28"/>
          <p:cNvCxnSpPr>
            <a:stCxn id="2" idx="2"/>
            <a:endCxn id="8" idx="1"/>
          </p:cNvCxnSpPr>
          <p:nvPr/>
        </p:nvCxnSpPr>
        <p:spPr>
          <a:xfrm rot="16200000" flipH="1">
            <a:off x="1995160" y="4597392"/>
            <a:ext cx="977217" cy="172819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肘形连接符 33"/>
          <p:cNvCxnSpPr>
            <a:stCxn id="2" idx="2"/>
            <a:endCxn id="12" idx="1"/>
          </p:cNvCxnSpPr>
          <p:nvPr/>
        </p:nvCxnSpPr>
        <p:spPr>
          <a:xfrm rot="16200000" flipH="1">
            <a:off x="2927782" y="3664770"/>
            <a:ext cx="1246389" cy="386260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804248" y="5491162"/>
            <a:ext cx="824649" cy="369332"/>
          </a:xfrm>
          <a:prstGeom prst="rect">
            <a:avLst/>
          </a:prstGeom>
          <a:noFill/>
        </p:spPr>
        <p:txBody>
          <a:bodyPr wrap="none" rtlCol="0">
            <a:spAutoFit/>
          </a:bodyPr>
          <a:lstStyle/>
          <a:p>
            <a:r>
              <a:rPr lang="en-US" altLang="zh-CN" dirty="0" smtClean="0"/>
              <a:t>SR-IOV</a:t>
            </a:r>
            <a:endParaRPr lang="zh-CN" altLang="en-US" dirty="0"/>
          </a:p>
        </p:txBody>
      </p:sp>
      <p:sp>
        <p:nvSpPr>
          <p:cNvPr id="38" name="TextBox 37"/>
          <p:cNvSpPr txBox="1"/>
          <p:nvPr/>
        </p:nvSpPr>
        <p:spPr>
          <a:xfrm>
            <a:off x="2077580" y="5491162"/>
            <a:ext cx="1270284" cy="369332"/>
          </a:xfrm>
          <a:prstGeom prst="rect">
            <a:avLst/>
          </a:prstGeom>
          <a:noFill/>
        </p:spPr>
        <p:txBody>
          <a:bodyPr wrap="none" rtlCol="0">
            <a:spAutoFit/>
          </a:bodyPr>
          <a:lstStyle/>
          <a:p>
            <a:r>
              <a:rPr lang="en-US" altLang="zh-CN" dirty="0" smtClean="0"/>
              <a:t>Non SR-IOV</a:t>
            </a:r>
            <a:endParaRPr lang="zh-CN" altLang="en-US" dirty="0"/>
          </a:p>
        </p:txBody>
      </p:sp>
      <p:sp>
        <p:nvSpPr>
          <p:cNvPr id="39" name="TextBox 38"/>
          <p:cNvSpPr txBox="1"/>
          <p:nvPr/>
        </p:nvSpPr>
        <p:spPr>
          <a:xfrm>
            <a:off x="5601089" y="5672281"/>
            <a:ext cx="627095" cy="276999"/>
          </a:xfrm>
          <a:prstGeom prst="rect">
            <a:avLst/>
          </a:prstGeom>
          <a:noFill/>
        </p:spPr>
        <p:txBody>
          <a:bodyPr wrap="none" rtlCol="0">
            <a:spAutoFit/>
          </a:bodyPr>
          <a:lstStyle/>
          <a:p>
            <a:r>
              <a:rPr lang="en-US" altLang="zh-CN" sz="1200" dirty="0" smtClean="0"/>
              <a:t>VLAN x</a:t>
            </a:r>
            <a:endParaRPr lang="zh-CN" altLang="en-US" sz="1200" dirty="0"/>
          </a:p>
        </p:txBody>
      </p:sp>
      <p:sp>
        <p:nvSpPr>
          <p:cNvPr id="40" name="TextBox 39"/>
          <p:cNvSpPr txBox="1"/>
          <p:nvPr/>
        </p:nvSpPr>
        <p:spPr>
          <a:xfrm>
            <a:off x="6175550" y="5672281"/>
            <a:ext cx="628698" cy="276999"/>
          </a:xfrm>
          <a:prstGeom prst="rect">
            <a:avLst/>
          </a:prstGeom>
          <a:noFill/>
        </p:spPr>
        <p:txBody>
          <a:bodyPr wrap="none" rtlCol="0">
            <a:spAutoFit/>
          </a:bodyPr>
          <a:lstStyle/>
          <a:p>
            <a:r>
              <a:rPr lang="en-US" altLang="zh-CN" sz="1200" dirty="0" smtClean="0"/>
              <a:t>VLAN y</a:t>
            </a:r>
            <a:endParaRPr lang="zh-CN" altLang="en-US" sz="1200" dirty="0"/>
          </a:p>
        </p:txBody>
      </p:sp>
    </p:spTree>
    <p:extLst>
      <p:ext uri="{BB962C8B-B14F-4D97-AF65-F5344CB8AC3E}">
        <p14:creationId xmlns:p14="http://schemas.microsoft.com/office/powerpoint/2010/main" val="1488118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a:xfrm>
            <a:off x="539750" y="0"/>
            <a:ext cx="7575550" cy="871538"/>
          </a:xfrm>
        </p:spPr>
        <p:txBody>
          <a:bodyPr/>
          <a:lstStyle/>
          <a:p>
            <a:pPr algn="l"/>
            <a:r>
              <a:rPr lang="en-US" altLang="zh-CN" sz="2400" dirty="0" smtClean="0">
                <a:ea typeface="华文楷体" pitchFamily="2" charset="-122"/>
                <a:cs typeface="Arial" charset="0"/>
              </a:rPr>
              <a:t>VDP extension requirement in SR-IOV scenario</a:t>
            </a:r>
            <a:endParaRPr lang="zh-CN" altLang="en-US" sz="2400" dirty="0" smtClean="0">
              <a:ea typeface="华文楷体" pitchFamily="2" charset="-122"/>
              <a:cs typeface="Arial" charset="0"/>
            </a:endParaRPr>
          </a:p>
        </p:txBody>
      </p:sp>
      <p:sp>
        <p:nvSpPr>
          <p:cNvPr id="27651" name="TextBox 12"/>
          <p:cNvSpPr txBox="1">
            <a:spLocks noChangeArrowheads="1"/>
          </p:cNvSpPr>
          <p:nvPr/>
        </p:nvSpPr>
        <p:spPr bwMode="auto">
          <a:xfrm>
            <a:off x="603448" y="764704"/>
            <a:ext cx="8001000" cy="260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defTabSz="800100" eaLnBrk="0" hangingPunct="0">
              <a:defRPr>
                <a:solidFill>
                  <a:schemeClr val="tx1"/>
                </a:solidFill>
                <a:latin typeface="Arial" charset="0"/>
                <a:ea typeface="宋体" charset="-122"/>
              </a:defRPr>
            </a:lvl1pPr>
            <a:lvl2pPr marL="742950" indent="-285750" defTabSz="800100" eaLnBrk="0" hangingPunct="0">
              <a:defRPr>
                <a:solidFill>
                  <a:schemeClr val="tx1"/>
                </a:solidFill>
                <a:latin typeface="Arial" charset="0"/>
                <a:ea typeface="宋体" charset="-122"/>
              </a:defRPr>
            </a:lvl2pPr>
            <a:lvl3pPr marL="1143000" indent="-228600" defTabSz="800100" eaLnBrk="0" hangingPunct="0">
              <a:defRPr>
                <a:solidFill>
                  <a:schemeClr val="tx1"/>
                </a:solidFill>
                <a:latin typeface="Arial" charset="0"/>
                <a:ea typeface="宋体" charset="-122"/>
              </a:defRPr>
            </a:lvl3pPr>
            <a:lvl4pPr marL="1600200" indent="-228600" defTabSz="800100" eaLnBrk="0" hangingPunct="0">
              <a:defRPr>
                <a:solidFill>
                  <a:schemeClr val="tx1"/>
                </a:solidFill>
                <a:latin typeface="Arial" charset="0"/>
                <a:ea typeface="宋体" charset="-122"/>
              </a:defRPr>
            </a:lvl4pPr>
            <a:lvl5pPr marL="2057400" indent="-228600" defTabSz="800100" eaLnBrk="0" hangingPunct="0">
              <a:defRPr>
                <a:solidFill>
                  <a:schemeClr val="tx1"/>
                </a:solidFill>
                <a:latin typeface="Arial" charset="0"/>
                <a:ea typeface="宋体" charset="-122"/>
              </a:defRPr>
            </a:lvl5pPr>
            <a:lvl6pPr marL="2514600" indent="-228600" defTabSz="800100" eaLnBrk="0" fontAlgn="base" hangingPunct="0">
              <a:spcBef>
                <a:spcPct val="0"/>
              </a:spcBef>
              <a:spcAft>
                <a:spcPct val="0"/>
              </a:spcAft>
              <a:defRPr>
                <a:solidFill>
                  <a:schemeClr val="tx1"/>
                </a:solidFill>
                <a:latin typeface="Arial" charset="0"/>
                <a:ea typeface="宋体" charset="-122"/>
              </a:defRPr>
            </a:lvl6pPr>
            <a:lvl7pPr marL="2971800" indent="-228600" defTabSz="800100" eaLnBrk="0" fontAlgn="base" hangingPunct="0">
              <a:spcBef>
                <a:spcPct val="0"/>
              </a:spcBef>
              <a:spcAft>
                <a:spcPct val="0"/>
              </a:spcAft>
              <a:defRPr>
                <a:solidFill>
                  <a:schemeClr val="tx1"/>
                </a:solidFill>
                <a:latin typeface="Arial" charset="0"/>
                <a:ea typeface="宋体" charset="-122"/>
              </a:defRPr>
            </a:lvl7pPr>
            <a:lvl8pPr marL="3429000" indent="-228600" defTabSz="800100" eaLnBrk="0" fontAlgn="base" hangingPunct="0">
              <a:spcBef>
                <a:spcPct val="0"/>
              </a:spcBef>
              <a:spcAft>
                <a:spcPct val="0"/>
              </a:spcAft>
              <a:defRPr>
                <a:solidFill>
                  <a:schemeClr val="tx1"/>
                </a:solidFill>
                <a:latin typeface="Arial" charset="0"/>
                <a:ea typeface="宋体" charset="-122"/>
              </a:defRPr>
            </a:lvl8pPr>
            <a:lvl9pPr marL="3886200" indent="-228600" defTabSz="800100" eaLnBrk="0" fontAlgn="base" hangingPunct="0">
              <a:spcBef>
                <a:spcPct val="0"/>
              </a:spcBef>
              <a:spcAft>
                <a:spcPct val="0"/>
              </a:spcAft>
              <a:defRPr>
                <a:solidFill>
                  <a:schemeClr val="tx1"/>
                </a:solidFill>
                <a:latin typeface="Arial" charset="0"/>
                <a:ea typeface="宋体" charset="-122"/>
              </a:defRPr>
            </a:lvl9pPr>
          </a:lstStyle>
          <a:p>
            <a:pPr>
              <a:lnSpc>
                <a:spcPct val="120000"/>
              </a:lnSpc>
              <a:spcBef>
                <a:spcPts val="600"/>
              </a:spcBef>
              <a:buSzPct val="60000"/>
              <a:buFont typeface="Wingdings" panose="05000000000000000000" pitchFamily="2" charset="2"/>
              <a:buChar char="Ø"/>
            </a:pPr>
            <a:r>
              <a:rPr lang="en-US" altLang="zh-CN" sz="1600" dirty="0" smtClean="0">
                <a:ea typeface="华文楷体" pitchFamily="2" charset="-122"/>
                <a:cs typeface="Arial" charset="0"/>
              </a:rPr>
              <a:t>When building forwarding paths, SDN controller should get the association between network and VMs. </a:t>
            </a:r>
          </a:p>
          <a:p>
            <a:pPr lvl="1">
              <a:lnSpc>
                <a:spcPct val="120000"/>
              </a:lnSpc>
              <a:spcBef>
                <a:spcPts val="600"/>
              </a:spcBef>
              <a:buSzPct val="60000"/>
              <a:buFont typeface="Wingdings" panose="05000000000000000000" pitchFamily="2" charset="2"/>
              <a:buChar char="Ø"/>
            </a:pPr>
            <a:r>
              <a:rPr lang="en-US" altLang="zh-CN" sz="1600" dirty="0" smtClean="0">
                <a:ea typeface="华文楷体" pitchFamily="2" charset="-122"/>
                <a:cs typeface="Arial" charset="0"/>
              </a:rPr>
              <a:t>In non-SR-IOV scenario, </a:t>
            </a:r>
            <a:r>
              <a:rPr lang="en-US" altLang="zh-CN" sz="1600" dirty="0" err="1" smtClean="0">
                <a:ea typeface="华文楷体" pitchFamily="2" charset="-122"/>
                <a:cs typeface="Arial" charset="0"/>
              </a:rPr>
              <a:t>vSwitch</a:t>
            </a:r>
            <a:r>
              <a:rPr lang="en-US" altLang="zh-CN" sz="1600" dirty="0" smtClean="0">
                <a:ea typeface="华文楷体" pitchFamily="2" charset="-122"/>
                <a:cs typeface="Arial" charset="0"/>
              </a:rPr>
              <a:t> can report “port status” to SDN controller  who can read port UUID from </a:t>
            </a:r>
            <a:r>
              <a:rPr lang="en-US" altLang="zh-CN" sz="1600" dirty="0" err="1" smtClean="0">
                <a:ea typeface="华文楷体" pitchFamily="2" charset="-122"/>
                <a:cs typeface="Arial" charset="0"/>
              </a:rPr>
              <a:t>vSwitch</a:t>
            </a:r>
            <a:r>
              <a:rPr lang="en-US" altLang="zh-CN" sz="1600" dirty="0" smtClean="0">
                <a:ea typeface="华文楷体" pitchFamily="2" charset="-122"/>
                <a:cs typeface="Arial" charset="0"/>
              </a:rPr>
              <a:t> through OVSDB. Based on port UUID, SDN controller can associate ports on </a:t>
            </a:r>
            <a:r>
              <a:rPr lang="en-US" altLang="zh-CN" sz="1600" dirty="0" err="1" smtClean="0">
                <a:ea typeface="华文楷体" pitchFamily="2" charset="-122"/>
                <a:cs typeface="Arial" charset="0"/>
              </a:rPr>
              <a:t>vSwitch</a:t>
            </a:r>
            <a:r>
              <a:rPr lang="en-US" altLang="zh-CN" sz="1600" dirty="0" smtClean="0">
                <a:ea typeface="华文楷体" pitchFamily="2" charset="-122"/>
                <a:cs typeface="Arial" charset="0"/>
              </a:rPr>
              <a:t> and networks</a:t>
            </a:r>
          </a:p>
          <a:p>
            <a:pPr lvl="1">
              <a:lnSpc>
                <a:spcPct val="120000"/>
              </a:lnSpc>
              <a:spcBef>
                <a:spcPts val="600"/>
              </a:spcBef>
              <a:buSzPct val="60000"/>
              <a:buFont typeface="Wingdings" panose="05000000000000000000" pitchFamily="2" charset="2"/>
              <a:buChar char="Ø"/>
            </a:pPr>
            <a:r>
              <a:rPr lang="en-US" altLang="zh-CN" sz="1600" dirty="0" smtClean="0">
                <a:ea typeface="华文楷体" pitchFamily="2" charset="-122"/>
                <a:cs typeface="Arial" charset="0"/>
              </a:rPr>
              <a:t>In SR-IOV scenario, there’s no standard entity and protocol for information exchange between SDN controller, </a:t>
            </a:r>
            <a:r>
              <a:rPr lang="en-US" altLang="zh-CN" sz="1600" dirty="0" err="1" smtClean="0">
                <a:ea typeface="华文楷体" pitchFamily="2" charset="-122"/>
                <a:cs typeface="Arial" charset="0"/>
              </a:rPr>
              <a:t>pSwitch</a:t>
            </a:r>
            <a:r>
              <a:rPr lang="en-US" altLang="zh-CN" sz="1600" dirty="0" smtClean="0">
                <a:ea typeface="华文楷体" pitchFamily="2" charset="-122"/>
                <a:cs typeface="Arial" charset="0"/>
              </a:rPr>
              <a:t> and Server. VDP extension probably is the appropriate solution for us.</a:t>
            </a:r>
            <a:endParaRPr lang="zh-CN" altLang="en-US" sz="1600" dirty="0">
              <a:ea typeface="华文楷体" pitchFamily="2" charset="-122"/>
              <a:cs typeface="Arial" charset="0"/>
            </a:endParaRPr>
          </a:p>
        </p:txBody>
      </p:sp>
      <p:grpSp>
        <p:nvGrpSpPr>
          <p:cNvPr id="21" name="组合 20"/>
          <p:cNvGrpSpPr/>
          <p:nvPr/>
        </p:nvGrpSpPr>
        <p:grpSpPr>
          <a:xfrm>
            <a:off x="1259632" y="3429000"/>
            <a:ext cx="6729305" cy="3267826"/>
            <a:chOff x="899592" y="3429000"/>
            <a:chExt cx="6729305" cy="3267826"/>
          </a:xfrm>
        </p:grpSpPr>
        <p:sp>
          <p:nvSpPr>
            <p:cNvPr id="2" name="圆角矩形 1"/>
            <p:cNvSpPr/>
            <p:nvPr/>
          </p:nvSpPr>
          <p:spPr>
            <a:xfrm>
              <a:off x="899592" y="4612840"/>
              <a:ext cx="1440160" cy="36004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solidFill>
                    <a:schemeClr val="tx1"/>
                  </a:solidFill>
                </a:rPr>
                <a:t>OpenStack</a:t>
              </a:r>
              <a:endParaRPr lang="zh-CN" altLang="en-US" dirty="0">
                <a:solidFill>
                  <a:schemeClr val="tx1"/>
                </a:solidFill>
              </a:endParaRPr>
            </a:p>
          </p:txBody>
        </p:sp>
        <p:sp>
          <p:nvSpPr>
            <p:cNvPr id="5" name="圆角矩形 4"/>
            <p:cNvSpPr/>
            <p:nvPr/>
          </p:nvSpPr>
          <p:spPr>
            <a:xfrm>
              <a:off x="899592" y="3429000"/>
              <a:ext cx="1440160" cy="36004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NFV-O</a:t>
              </a:r>
              <a:endParaRPr lang="zh-CN" altLang="en-US" dirty="0">
                <a:solidFill>
                  <a:schemeClr val="tx1"/>
                </a:solidFill>
              </a:endParaRPr>
            </a:p>
          </p:txBody>
        </p:sp>
        <p:sp>
          <p:nvSpPr>
            <p:cNvPr id="6" name="圆角矩形 5"/>
            <p:cNvSpPr/>
            <p:nvPr/>
          </p:nvSpPr>
          <p:spPr>
            <a:xfrm>
              <a:off x="899592" y="4015580"/>
              <a:ext cx="1440160" cy="36004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VNFM</a:t>
              </a:r>
              <a:endParaRPr lang="zh-CN" altLang="en-US" dirty="0">
                <a:solidFill>
                  <a:schemeClr val="tx1"/>
                </a:solidFill>
              </a:endParaRPr>
            </a:p>
          </p:txBody>
        </p:sp>
        <p:sp>
          <p:nvSpPr>
            <p:cNvPr id="7" name="圆角矩形 6"/>
            <p:cNvSpPr/>
            <p:nvPr/>
          </p:nvSpPr>
          <p:spPr>
            <a:xfrm>
              <a:off x="4475203" y="3829789"/>
              <a:ext cx="1440160"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SDN</a:t>
              </a:r>
            </a:p>
            <a:p>
              <a:pPr algn="ctr"/>
              <a:r>
                <a:rPr lang="en-US" altLang="zh-CN" dirty="0" smtClean="0">
                  <a:solidFill>
                    <a:schemeClr val="tx1"/>
                  </a:solidFill>
                </a:rPr>
                <a:t>controller</a:t>
              </a:r>
              <a:endParaRPr lang="zh-CN" altLang="en-US" dirty="0">
                <a:solidFill>
                  <a:schemeClr val="tx1"/>
                </a:solidFill>
              </a:endParaRPr>
            </a:p>
          </p:txBody>
        </p:sp>
        <p:sp>
          <p:nvSpPr>
            <p:cNvPr id="8" name="圆角矩形 7"/>
            <p:cNvSpPr/>
            <p:nvPr/>
          </p:nvSpPr>
          <p:spPr>
            <a:xfrm>
              <a:off x="3347864" y="5203367"/>
              <a:ext cx="1440160" cy="1493459"/>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zh-CN" dirty="0" smtClean="0">
                  <a:solidFill>
                    <a:schemeClr val="tx1"/>
                  </a:solidFill>
                </a:rPr>
                <a:t>Server</a:t>
              </a:r>
            </a:p>
          </p:txBody>
        </p:sp>
        <p:sp>
          <p:nvSpPr>
            <p:cNvPr id="9" name="圆角矩形 8"/>
            <p:cNvSpPr/>
            <p:nvPr/>
          </p:nvSpPr>
          <p:spPr>
            <a:xfrm>
              <a:off x="3527884" y="5860495"/>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0" name="圆角矩形 9"/>
            <p:cNvSpPr/>
            <p:nvPr/>
          </p:nvSpPr>
          <p:spPr>
            <a:xfrm>
              <a:off x="4139952" y="5860495"/>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1" name="圆角矩形 10"/>
            <p:cNvSpPr/>
            <p:nvPr/>
          </p:nvSpPr>
          <p:spPr>
            <a:xfrm>
              <a:off x="3530243" y="5331205"/>
              <a:ext cx="1075402" cy="410507"/>
            </a:xfrm>
            <a:prstGeom prst="roundRect">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solidFill>
                    <a:schemeClr val="tx1"/>
                  </a:solidFill>
                </a:rPr>
                <a:t>vSwitch</a:t>
              </a:r>
              <a:endParaRPr lang="en-US" altLang="zh-CN" dirty="0" smtClean="0">
                <a:solidFill>
                  <a:schemeClr val="tx1"/>
                </a:solidFill>
              </a:endParaRPr>
            </a:p>
          </p:txBody>
        </p:sp>
        <p:sp>
          <p:nvSpPr>
            <p:cNvPr id="12" name="圆角矩形 11"/>
            <p:cNvSpPr/>
            <p:nvPr/>
          </p:nvSpPr>
          <p:spPr>
            <a:xfrm>
              <a:off x="5482280" y="5741712"/>
              <a:ext cx="1440160" cy="95511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zh-CN" dirty="0" smtClean="0">
                  <a:solidFill>
                    <a:schemeClr val="tx1"/>
                  </a:solidFill>
                </a:rPr>
                <a:t>Server</a:t>
              </a:r>
            </a:p>
          </p:txBody>
        </p:sp>
        <p:sp>
          <p:nvSpPr>
            <p:cNvPr id="13" name="圆角矩形 12"/>
            <p:cNvSpPr/>
            <p:nvPr/>
          </p:nvSpPr>
          <p:spPr>
            <a:xfrm>
              <a:off x="5652120" y="5860494"/>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4" name="圆角矩形 13"/>
            <p:cNvSpPr/>
            <p:nvPr/>
          </p:nvSpPr>
          <p:spPr>
            <a:xfrm>
              <a:off x="6290505" y="5860494"/>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6" name="圆角矩形 15"/>
            <p:cNvSpPr/>
            <p:nvPr/>
          </p:nvSpPr>
          <p:spPr>
            <a:xfrm>
              <a:off x="5466637" y="4890701"/>
              <a:ext cx="1471446" cy="410507"/>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a:solidFill>
                    <a:schemeClr val="tx1"/>
                  </a:solidFill>
                </a:rPr>
                <a:t>p</a:t>
              </a:r>
              <a:r>
                <a:rPr lang="en-US" altLang="zh-CN" dirty="0" err="1" smtClean="0">
                  <a:solidFill>
                    <a:schemeClr val="tx1"/>
                  </a:solidFill>
                </a:rPr>
                <a:t>Switch</a:t>
              </a:r>
              <a:endParaRPr lang="en-US" altLang="zh-CN" dirty="0" smtClean="0">
                <a:solidFill>
                  <a:schemeClr val="tx1"/>
                </a:solidFill>
              </a:endParaRPr>
            </a:p>
          </p:txBody>
        </p:sp>
        <p:cxnSp>
          <p:nvCxnSpPr>
            <p:cNvPr id="4" name="直接箭头连接符 3"/>
            <p:cNvCxnSpPr>
              <a:stCxn id="5" idx="2"/>
              <a:endCxn id="6" idx="0"/>
            </p:cNvCxnSpPr>
            <p:nvPr/>
          </p:nvCxnSpPr>
          <p:spPr>
            <a:xfrm>
              <a:off x="1619672" y="3789040"/>
              <a:ext cx="0" cy="2265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stCxn id="6" idx="2"/>
              <a:endCxn id="2" idx="0"/>
            </p:cNvCxnSpPr>
            <p:nvPr/>
          </p:nvCxnSpPr>
          <p:spPr>
            <a:xfrm>
              <a:off x="1619672" y="4375620"/>
              <a:ext cx="0" cy="2372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肘形连接符 19"/>
            <p:cNvCxnSpPr>
              <a:stCxn id="2" idx="3"/>
              <a:endCxn id="7" idx="1"/>
            </p:cNvCxnSpPr>
            <p:nvPr/>
          </p:nvCxnSpPr>
          <p:spPr>
            <a:xfrm flipV="1">
              <a:off x="2339752" y="4081817"/>
              <a:ext cx="2135451" cy="71104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stCxn id="7" idx="2"/>
              <a:endCxn id="11" idx="0"/>
            </p:cNvCxnSpPr>
            <p:nvPr/>
          </p:nvCxnSpPr>
          <p:spPr>
            <a:xfrm flipH="1">
              <a:off x="4067944" y="4333845"/>
              <a:ext cx="1127339" cy="997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7" idx="2"/>
              <a:endCxn id="16" idx="0"/>
            </p:cNvCxnSpPr>
            <p:nvPr/>
          </p:nvCxnSpPr>
          <p:spPr>
            <a:xfrm>
              <a:off x="5195283" y="4333845"/>
              <a:ext cx="1007077" cy="5568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直接连接符 26"/>
            <p:cNvCxnSpPr>
              <a:stCxn id="16" idx="2"/>
              <a:endCxn id="12" idx="0"/>
            </p:cNvCxnSpPr>
            <p:nvPr/>
          </p:nvCxnSpPr>
          <p:spPr>
            <a:xfrm>
              <a:off x="6202360" y="5301208"/>
              <a:ext cx="0" cy="440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肘形连接符 28"/>
            <p:cNvCxnSpPr>
              <a:stCxn id="2" idx="2"/>
              <a:endCxn id="8" idx="1"/>
            </p:cNvCxnSpPr>
            <p:nvPr/>
          </p:nvCxnSpPr>
          <p:spPr>
            <a:xfrm rot="16200000" flipH="1">
              <a:off x="1995160" y="4597392"/>
              <a:ext cx="977217" cy="172819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肘形连接符 33"/>
            <p:cNvCxnSpPr>
              <a:stCxn id="2" idx="2"/>
              <a:endCxn id="12" idx="1"/>
            </p:cNvCxnSpPr>
            <p:nvPr/>
          </p:nvCxnSpPr>
          <p:spPr>
            <a:xfrm rot="16200000" flipH="1">
              <a:off x="2927782" y="3664770"/>
              <a:ext cx="1246389" cy="386260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804248" y="5491162"/>
              <a:ext cx="824649" cy="369332"/>
            </a:xfrm>
            <a:prstGeom prst="rect">
              <a:avLst/>
            </a:prstGeom>
            <a:noFill/>
          </p:spPr>
          <p:txBody>
            <a:bodyPr wrap="none" rtlCol="0">
              <a:spAutoFit/>
            </a:bodyPr>
            <a:lstStyle/>
            <a:p>
              <a:r>
                <a:rPr lang="en-US" altLang="zh-CN" dirty="0" smtClean="0"/>
                <a:t>SR-IOV</a:t>
              </a:r>
              <a:endParaRPr lang="zh-CN" altLang="en-US" dirty="0"/>
            </a:p>
          </p:txBody>
        </p:sp>
        <p:sp>
          <p:nvSpPr>
            <p:cNvPr id="38" name="TextBox 37"/>
            <p:cNvSpPr txBox="1"/>
            <p:nvPr/>
          </p:nvSpPr>
          <p:spPr>
            <a:xfrm>
              <a:off x="2077580" y="5491162"/>
              <a:ext cx="1270284" cy="369332"/>
            </a:xfrm>
            <a:prstGeom prst="rect">
              <a:avLst/>
            </a:prstGeom>
            <a:noFill/>
          </p:spPr>
          <p:txBody>
            <a:bodyPr wrap="none" rtlCol="0">
              <a:spAutoFit/>
            </a:bodyPr>
            <a:lstStyle/>
            <a:p>
              <a:r>
                <a:rPr lang="en-US" altLang="zh-CN" dirty="0" smtClean="0"/>
                <a:t>Non SR-IOV</a:t>
              </a:r>
              <a:endParaRPr lang="zh-CN" altLang="en-US" dirty="0"/>
            </a:p>
          </p:txBody>
        </p:sp>
        <p:sp>
          <p:nvSpPr>
            <p:cNvPr id="26" name="TextBox 25"/>
            <p:cNvSpPr txBox="1"/>
            <p:nvPr/>
          </p:nvSpPr>
          <p:spPr>
            <a:xfrm>
              <a:off x="2571262" y="3573016"/>
              <a:ext cx="1917961" cy="523220"/>
            </a:xfrm>
            <a:prstGeom prst="rect">
              <a:avLst/>
            </a:prstGeom>
            <a:noFill/>
          </p:spPr>
          <p:txBody>
            <a:bodyPr wrap="none" rtlCol="0">
              <a:spAutoFit/>
            </a:bodyPr>
            <a:lstStyle/>
            <a:p>
              <a:pPr algn="ctr"/>
              <a:r>
                <a:rPr lang="en-US" altLang="zh-CN" sz="1400" dirty="0" smtClean="0"/>
                <a:t>Create network</a:t>
              </a:r>
            </a:p>
            <a:p>
              <a:pPr algn="ctr"/>
              <a:r>
                <a:rPr lang="en-US" altLang="zh-CN" sz="1400" dirty="0" smtClean="0"/>
                <a:t>Create port (with UUID)</a:t>
              </a:r>
              <a:endParaRPr lang="zh-CN" altLang="en-US" sz="1400" dirty="0"/>
            </a:p>
          </p:txBody>
        </p:sp>
        <p:cxnSp>
          <p:nvCxnSpPr>
            <p:cNvPr id="30" name="直接箭头连接符 29"/>
            <p:cNvCxnSpPr/>
            <p:nvPr/>
          </p:nvCxnSpPr>
          <p:spPr>
            <a:xfrm flipH="1">
              <a:off x="4128736" y="4486245"/>
              <a:ext cx="659288" cy="609709"/>
            </a:xfrm>
            <a:prstGeom prst="straightConnector1">
              <a:avLst/>
            </a:prstGeom>
            <a:ln>
              <a:solidFill>
                <a:srgbClr val="FF0000"/>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572239" y="4417948"/>
              <a:ext cx="927753" cy="523220"/>
            </a:xfrm>
            <a:prstGeom prst="rect">
              <a:avLst/>
            </a:prstGeom>
            <a:noFill/>
          </p:spPr>
          <p:txBody>
            <a:bodyPr wrap="none" rtlCol="0">
              <a:spAutoFit/>
            </a:bodyPr>
            <a:lstStyle/>
            <a:p>
              <a:pPr algn="ctr"/>
              <a:r>
                <a:rPr lang="en-US" altLang="zh-CN" sz="1400" dirty="0" err="1" smtClean="0">
                  <a:solidFill>
                    <a:srgbClr val="FF0000"/>
                  </a:solidFill>
                </a:rPr>
                <a:t>OpenFlow</a:t>
              </a:r>
              <a:endParaRPr lang="en-US" altLang="zh-CN" sz="1400" dirty="0" smtClean="0">
                <a:solidFill>
                  <a:srgbClr val="FF0000"/>
                </a:solidFill>
              </a:endParaRPr>
            </a:p>
            <a:p>
              <a:pPr algn="ctr"/>
              <a:r>
                <a:rPr lang="en-US" altLang="zh-CN" sz="1400" dirty="0" smtClean="0">
                  <a:solidFill>
                    <a:srgbClr val="FF0000"/>
                  </a:solidFill>
                </a:rPr>
                <a:t> &amp; OVSDB</a:t>
              </a:r>
              <a:endParaRPr lang="zh-CN" altLang="en-US" sz="1400" dirty="0">
                <a:solidFill>
                  <a:srgbClr val="FF0000"/>
                </a:solidFill>
              </a:endParaRPr>
            </a:p>
          </p:txBody>
        </p:sp>
        <p:cxnSp>
          <p:nvCxnSpPr>
            <p:cNvPr id="32" name="直接连接符 31"/>
            <p:cNvCxnSpPr/>
            <p:nvPr/>
          </p:nvCxnSpPr>
          <p:spPr>
            <a:xfrm>
              <a:off x="6354760" y="5351828"/>
              <a:ext cx="0" cy="324000"/>
            </a:xfrm>
            <a:prstGeom prst="line">
              <a:avLst/>
            </a:prstGeom>
            <a:ln>
              <a:solidFill>
                <a:srgbClr val="FF0000"/>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6" name="直接箭头连接符 35"/>
            <p:cNvCxnSpPr/>
            <p:nvPr/>
          </p:nvCxnSpPr>
          <p:spPr>
            <a:xfrm>
              <a:off x="5653155" y="4437112"/>
              <a:ext cx="503021" cy="278428"/>
            </a:xfrm>
            <a:prstGeom prst="straightConnector1">
              <a:avLst/>
            </a:prstGeom>
            <a:ln>
              <a:solidFill>
                <a:srgbClr val="FF0000"/>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972120" y="4346208"/>
              <a:ext cx="292068" cy="369332"/>
            </a:xfrm>
            <a:prstGeom prst="rect">
              <a:avLst/>
            </a:prstGeom>
            <a:noFill/>
          </p:spPr>
          <p:txBody>
            <a:bodyPr wrap="none" rtlCol="0">
              <a:spAutoFit/>
            </a:bodyPr>
            <a:lstStyle/>
            <a:p>
              <a:r>
                <a:rPr lang="en-US" altLang="zh-CN" dirty="0" smtClean="0">
                  <a:solidFill>
                    <a:srgbClr val="FF0000"/>
                  </a:solidFill>
                </a:rPr>
                <a:t>?</a:t>
              </a:r>
              <a:endParaRPr lang="zh-CN" altLang="en-US" dirty="0">
                <a:solidFill>
                  <a:srgbClr val="FF0000"/>
                </a:solidFill>
              </a:endParaRPr>
            </a:p>
          </p:txBody>
        </p:sp>
        <p:sp>
          <p:nvSpPr>
            <p:cNvPr id="40" name="TextBox 39"/>
            <p:cNvSpPr txBox="1"/>
            <p:nvPr/>
          </p:nvSpPr>
          <p:spPr>
            <a:xfrm>
              <a:off x="6370182" y="5306496"/>
              <a:ext cx="292068" cy="369332"/>
            </a:xfrm>
            <a:prstGeom prst="rect">
              <a:avLst/>
            </a:prstGeom>
            <a:noFill/>
          </p:spPr>
          <p:txBody>
            <a:bodyPr wrap="none" rtlCol="0">
              <a:spAutoFit/>
            </a:bodyPr>
            <a:lstStyle/>
            <a:p>
              <a:r>
                <a:rPr lang="en-US" altLang="zh-CN" dirty="0" smtClean="0">
                  <a:solidFill>
                    <a:srgbClr val="FF0000"/>
                  </a:solidFill>
                </a:rPr>
                <a:t>?</a:t>
              </a:r>
              <a:endParaRPr lang="zh-CN" altLang="en-US" dirty="0">
                <a:solidFill>
                  <a:srgbClr val="FF0000"/>
                </a:solidFill>
              </a:endParaRPr>
            </a:p>
          </p:txBody>
        </p:sp>
        <p:sp>
          <p:nvSpPr>
            <p:cNvPr id="41" name="TextBox 40"/>
            <p:cNvSpPr txBox="1"/>
            <p:nvPr/>
          </p:nvSpPr>
          <p:spPr>
            <a:xfrm>
              <a:off x="5601089" y="5672281"/>
              <a:ext cx="627095" cy="276999"/>
            </a:xfrm>
            <a:prstGeom prst="rect">
              <a:avLst/>
            </a:prstGeom>
            <a:noFill/>
          </p:spPr>
          <p:txBody>
            <a:bodyPr wrap="none" rtlCol="0">
              <a:spAutoFit/>
            </a:bodyPr>
            <a:lstStyle/>
            <a:p>
              <a:r>
                <a:rPr lang="en-US" altLang="zh-CN" sz="1200" dirty="0" smtClean="0"/>
                <a:t>VLAN x</a:t>
              </a:r>
              <a:endParaRPr lang="zh-CN" altLang="en-US" sz="1200" dirty="0"/>
            </a:p>
          </p:txBody>
        </p:sp>
        <p:sp>
          <p:nvSpPr>
            <p:cNvPr id="42" name="TextBox 41"/>
            <p:cNvSpPr txBox="1"/>
            <p:nvPr/>
          </p:nvSpPr>
          <p:spPr>
            <a:xfrm>
              <a:off x="6228184" y="5672281"/>
              <a:ext cx="628698" cy="276999"/>
            </a:xfrm>
            <a:prstGeom prst="rect">
              <a:avLst/>
            </a:prstGeom>
            <a:noFill/>
          </p:spPr>
          <p:txBody>
            <a:bodyPr wrap="none" rtlCol="0">
              <a:spAutoFit/>
            </a:bodyPr>
            <a:lstStyle/>
            <a:p>
              <a:r>
                <a:rPr lang="en-US" altLang="zh-CN" sz="1200" dirty="0" smtClean="0"/>
                <a:t>VLAN y</a:t>
              </a:r>
              <a:endParaRPr lang="zh-CN" altLang="en-US" sz="1200" dirty="0"/>
            </a:p>
          </p:txBody>
        </p:sp>
      </p:grpSp>
    </p:spTree>
    <p:extLst>
      <p:ext uri="{BB962C8B-B14F-4D97-AF65-F5344CB8AC3E}">
        <p14:creationId xmlns:p14="http://schemas.microsoft.com/office/powerpoint/2010/main" val="1914911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a:xfrm>
            <a:off x="539750" y="0"/>
            <a:ext cx="7575550" cy="871538"/>
          </a:xfrm>
        </p:spPr>
        <p:txBody>
          <a:bodyPr/>
          <a:lstStyle/>
          <a:p>
            <a:pPr algn="l"/>
            <a:r>
              <a:rPr lang="en-US" altLang="zh-CN" sz="2400" dirty="0" smtClean="0">
                <a:ea typeface="华文楷体" pitchFamily="2" charset="-122"/>
                <a:cs typeface="Arial" charset="0"/>
              </a:rPr>
              <a:t>Further consideration</a:t>
            </a:r>
            <a:endParaRPr lang="zh-CN" altLang="en-US" sz="2400" dirty="0" smtClean="0">
              <a:ea typeface="华文楷体" pitchFamily="2" charset="-122"/>
              <a:cs typeface="Arial" charset="0"/>
            </a:endParaRPr>
          </a:p>
        </p:txBody>
      </p:sp>
      <p:sp>
        <p:nvSpPr>
          <p:cNvPr id="27651" name="TextBox 12"/>
          <p:cNvSpPr txBox="1">
            <a:spLocks noChangeArrowheads="1"/>
          </p:cNvSpPr>
          <p:nvPr/>
        </p:nvSpPr>
        <p:spPr bwMode="auto">
          <a:xfrm>
            <a:off x="603448" y="764704"/>
            <a:ext cx="8001000"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defTabSz="800100" eaLnBrk="0" hangingPunct="0">
              <a:defRPr>
                <a:solidFill>
                  <a:schemeClr val="tx1"/>
                </a:solidFill>
                <a:latin typeface="Arial" charset="0"/>
                <a:ea typeface="宋体" charset="-122"/>
              </a:defRPr>
            </a:lvl1pPr>
            <a:lvl2pPr marL="742950" indent="-285750" defTabSz="800100" eaLnBrk="0" hangingPunct="0">
              <a:defRPr>
                <a:solidFill>
                  <a:schemeClr val="tx1"/>
                </a:solidFill>
                <a:latin typeface="Arial" charset="0"/>
                <a:ea typeface="宋体" charset="-122"/>
              </a:defRPr>
            </a:lvl2pPr>
            <a:lvl3pPr marL="1143000" indent="-228600" defTabSz="800100" eaLnBrk="0" hangingPunct="0">
              <a:defRPr>
                <a:solidFill>
                  <a:schemeClr val="tx1"/>
                </a:solidFill>
                <a:latin typeface="Arial" charset="0"/>
                <a:ea typeface="宋体" charset="-122"/>
              </a:defRPr>
            </a:lvl3pPr>
            <a:lvl4pPr marL="1600200" indent="-228600" defTabSz="800100" eaLnBrk="0" hangingPunct="0">
              <a:defRPr>
                <a:solidFill>
                  <a:schemeClr val="tx1"/>
                </a:solidFill>
                <a:latin typeface="Arial" charset="0"/>
                <a:ea typeface="宋体" charset="-122"/>
              </a:defRPr>
            </a:lvl4pPr>
            <a:lvl5pPr marL="2057400" indent="-228600" defTabSz="800100" eaLnBrk="0" hangingPunct="0">
              <a:defRPr>
                <a:solidFill>
                  <a:schemeClr val="tx1"/>
                </a:solidFill>
                <a:latin typeface="Arial" charset="0"/>
                <a:ea typeface="宋体" charset="-122"/>
              </a:defRPr>
            </a:lvl5pPr>
            <a:lvl6pPr marL="2514600" indent="-228600" defTabSz="800100" eaLnBrk="0" fontAlgn="base" hangingPunct="0">
              <a:spcBef>
                <a:spcPct val="0"/>
              </a:spcBef>
              <a:spcAft>
                <a:spcPct val="0"/>
              </a:spcAft>
              <a:defRPr>
                <a:solidFill>
                  <a:schemeClr val="tx1"/>
                </a:solidFill>
                <a:latin typeface="Arial" charset="0"/>
                <a:ea typeface="宋体" charset="-122"/>
              </a:defRPr>
            </a:lvl6pPr>
            <a:lvl7pPr marL="2971800" indent="-228600" defTabSz="800100" eaLnBrk="0" fontAlgn="base" hangingPunct="0">
              <a:spcBef>
                <a:spcPct val="0"/>
              </a:spcBef>
              <a:spcAft>
                <a:spcPct val="0"/>
              </a:spcAft>
              <a:defRPr>
                <a:solidFill>
                  <a:schemeClr val="tx1"/>
                </a:solidFill>
                <a:latin typeface="Arial" charset="0"/>
                <a:ea typeface="宋体" charset="-122"/>
              </a:defRPr>
            </a:lvl7pPr>
            <a:lvl8pPr marL="3429000" indent="-228600" defTabSz="800100" eaLnBrk="0" fontAlgn="base" hangingPunct="0">
              <a:spcBef>
                <a:spcPct val="0"/>
              </a:spcBef>
              <a:spcAft>
                <a:spcPct val="0"/>
              </a:spcAft>
              <a:defRPr>
                <a:solidFill>
                  <a:schemeClr val="tx1"/>
                </a:solidFill>
                <a:latin typeface="Arial" charset="0"/>
                <a:ea typeface="宋体" charset="-122"/>
              </a:defRPr>
            </a:lvl8pPr>
            <a:lvl9pPr marL="3886200" indent="-228600" defTabSz="800100" eaLnBrk="0" fontAlgn="base" hangingPunct="0">
              <a:spcBef>
                <a:spcPct val="0"/>
              </a:spcBef>
              <a:spcAft>
                <a:spcPct val="0"/>
              </a:spcAft>
              <a:defRPr>
                <a:solidFill>
                  <a:schemeClr val="tx1"/>
                </a:solidFill>
                <a:latin typeface="Arial" charset="0"/>
                <a:ea typeface="宋体" charset="-122"/>
              </a:defRPr>
            </a:lvl9pPr>
          </a:lstStyle>
          <a:p>
            <a:pPr>
              <a:lnSpc>
                <a:spcPct val="120000"/>
              </a:lnSpc>
              <a:spcBef>
                <a:spcPts val="600"/>
              </a:spcBef>
              <a:buSzPct val="60000"/>
              <a:buFont typeface="Wingdings" panose="05000000000000000000" pitchFamily="2" charset="2"/>
              <a:buChar char="Ø"/>
            </a:pPr>
            <a:r>
              <a:rPr lang="en-US" altLang="zh-CN" sz="1600" dirty="0" smtClean="0">
                <a:ea typeface="华文楷体" pitchFamily="2" charset="-122"/>
                <a:cs typeface="Arial" charset="0"/>
              </a:rPr>
              <a:t>There’s another scenario where we have the similar requirement. In some cases, </a:t>
            </a:r>
            <a:r>
              <a:rPr lang="en-US" altLang="zh-CN" sz="1600" dirty="0" err="1" smtClean="0">
                <a:ea typeface="华文楷体" pitchFamily="2" charset="-122"/>
                <a:cs typeface="Arial" charset="0"/>
              </a:rPr>
              <a:t>pSwitches</a:t>
            </a:r>
            <a:r>
              <a:rPr lang="en-US" altLang="zh-CN" sz="1600" dirty="0" smtClean="0">
                <a:ea typeface="华文楷体" pitchFamily="2" charset="-122"/>
                <a:cs typeface="Arial" charset="0"/>
              </a:rPr>
              <a:t> work as the SDN forwarding devices no matter </a:t>
            </a:r>
            <a:r>
              <a:rPr lang="en-US" altLang="zh-CN" sz="1600" dirty="0" err="1" smtClean="0">
                <a:ea typeface="华文楷体" pitchFamily="2" charset="-122"/>
                <a:cs typeface="Arial" charset="0"/>
              </a:rPr>
              <a:t>vSwitches</a:t>
            </a:r>
            <a:r>
              <a:rPr lang="en-US" altLang="zh-CN" sz="1600" dirty="0" smtClean="0">
                <a:ea typeface="华文楷体" pitchFamily="2" charset="-122"/>
                <a:cs typeface="Arial" charset="0"/>
              </a:rPr>
              <a:t> exist or not. Then we need to use extended VDP as same as the SR-IOV scenario.</a:t>
            </a:r>
            <a:endParaRPr lang="zh-CN" altLang="en-US" sz="1600" dirty="0">
              <a:ea typeface="华文楷体" pitchFamily="2" charset="-122"/>
              <a:cs typeface="Arial" charset="0"/>
            </a:endParaRPr>
          </a:p>
        </p:txBody>
      </p:sp>
      <p:sp>
        <p:nvSpPr>
          <p:cNvPr id="2" name="圆角矩形 1"/>
          <p:cNvSpPr/>
          <p:nvPr/>
        </p:nvSpPr>
        <p:spPr>
          <a:xfrm>
            <a:off x="1223627" y="3426074"/>
            <a:ext cx="1440160" cy="36004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solidFill>
                  <a:schemeClr val="tx1"/>
                </a:solidFill>
              </a:rPr>
              <a:t>OpenStack</a:t>
            </a:r>
            <a:endParaRPr lang="zh-CN" altLang="en-US" dirty="0">
              <a:solidFill>
                <a:schemeClr val="tx1"/>
              </a:solidFill>
            </a:endParaRPr>
          </a:p>
        </p:txBody>
      </p:sp>
      <p:sp>
        <p:nvSpPr>
          <p:cNvPr id="5" name="圆角矩形 4"/>
          <p:cNvSpPr/>
          <p:nvPr/>
        </p:nvSpPr>
        <p:spPr>
          <a:xfrm>
            <a:off x="1223627" y="2242234"/>
            <a:ext cx="1440160" cy="36004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NFV-O</a:t>
            </a:r>
            <a:endParaRPr lang="zh-CN" altLang="en-US" dirty="0">
              <a:solidFill>
                <a:schemeClr val="tx1"/>
              </a:solidFill>
            </a:endParaRPr>
          </a:p>
        </p:txBody>
      </p:sp>
      <p:sp>
        <p:nvSpPr>
          <p:cNvPr id="6" name="圆角矩形 5"/>
          <p:cNvSpPr/>
          <p:nvPr/>
        </p:nvSpPr>
        <p:spPr>
          <a:xfrm>
            <a:off x="1223627" y="2828814"/>
            <a:ext cx="1440160" cy="36004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VNFM</a:t>
            </a:r>
            <a:endParaRPr lang="zh-CN" altLang="en-US" dirty="0">
              <a:solidFill>
                <a:schemeClr val="tx1"/>
              </a:solidFill>
            </a:endParaRPr>
          </a:p>
        </p:txBody>
      </p:sp>
      <p:sp>
        <p:nvSpPr>
          <p:cNvPr id="7" name="圆角矩形 6"/>
          <p:cNvSpPr/>
          <p:nvPr/>
        </p:nvSpPr>
        <p:spPr>
          <a:xfrm>
            <a:off x="4799238" y="2643023"/>
            <a:ext cx="1440160"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SDN</a:t>
            </a:r>
          </a:p>
          <a:p>
            <a:pPr algn="ctr"/>
            <a:r>
              <a:rPr lang="en-US" altLang="zh-CN" dirty="0" smtClean="0">
                <a:solidFill>
                  <a:schemeClr val="tx1"/>
                </a:solidFill>
              </a:rPr>
              <a:t>controller</a:t>
            </a:r>
            <a:endParaRPr lang="zh-CN" altLang="en-US" dirty="0">
              <a:solidFill>
                <a:schemeClr val="tx1"/>
              </a:solidFill>
            </a:endParaRPr>
          </a:p>
        </p:txBody>
      </p:sp>
      <p:sp>
        <p:nvSpPr>
          <p:cNvPr id="8" name="圆角矩形 7"/>
          <p:cNvSpPr/>
          <p:nvPr/>
        </p:nvSpPr>
        <p:spPr>
          <a:xfrm>
            <a:off x="3815915" y="4274722"/>
            <a:ext cx="1440160" cy="1235338"/>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zh-CN" dirty="0" smtClean="0">
                <a:solidFill>
                  <a:schemeClr val="tx1"/>
                </a:solidFill>
              </a:rPr>
              <a:t>Server</a:t>
            </a:r>
          </a:p>
        </p:txBody>
      </p:sp>
      <p:sp>
        <p:nvSpPr>
          <p:cNvPr id="9" name="圆角矩形 8"/>
          <p:cNvSpPr/>
          <p:nvPr/>
        </p:nvSpPr>
        <p:spPr>
          <a:xfrm>
            <a:off x="3995935" y="4673729"/>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0" name="圆角矩形 9"/>
          <p:cNvSpPr/>
          <p:nvPr/>
        </p:nvSpPr>
        <p:spPr>
          <a:xfrm>
            <a:off x="4608003" y="4673729"/>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1" name="圆角矩形 10"/>
          <p:cNvSpPr/>
          <p:nvPr/>
        </p:nvSpPr>
        <p:spPr>
          <a:xfrm>
            <a:off x="3998294" y="4327062"/>
            <a:ext cx="1075402" cy="22788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solidFill>
                  <a:schemeClr val="tx1"/>
                </a:solidFill>
              </a:rPr>
              <a:t>vSwitch</a:t>
            </a:r>
            <a:endParaRPr lang="en-US" altLang="zh-CN" dirty="0" smtClean="0">
              <a:solidFill>
                <a:schemeClr val="tx1"/>
              </a:solidFill>
            </a:endParaRPr>
          </a:p>
        </p:txBody>
      </p:sp>
      <p:sp>
        <p:nvSpPr>
          <p:cNvPr id="12" name="圆角矩形 11"/>
          <p:cNvSpPr/>
          <p:nvPr/>
        </p:nvSpPr>
        <p:spPr>
          <a:xfrm>
            <a:off x="5806315" y="4441004"/>
            <a:ext cx="1440160" cy="1069055"/>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zh-CN" dirty="0" smtClean="0">
                <a:solidFill>
                  <a:schemeClr val="tx1"/>
                </a:solidFill>
              </a:rPr>
              <a:t>Server</a:t>
            </a:r>
          </a:p>
        </p:txBody>
      </p:sp>
      <p:sp>
        <p:nvSpPr>
          <p:cNvPr id="13" name="圆角矩形 12"/>
          <p:cNvSpPr/>
          <p:nvPr/>
        </p:nvSpPr>
        <p:spPr>
          <a:xfrm>
            <a:off x="5976155" y="4673728"/>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4" name="圆角矩形 13"/>
          <p:cNvSpPr/>
          <p:nvPr/>
        </p:nvSpPr>
        <p:spPr>
          <a:xfrm>
            <a:off x="6614540" y="4673728"/>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6" name="圆角矩形 15"/>
          <p:cNvSpPr/>
          <p:nvPr/>
        </p:nvSpPr>
        <p:spPr>
          <a:xfrm>
            <a:off x="5790672" y="3703935"/>
            <a:ext cx="1471446" cy="410507"/>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CN" dirty="0" err="1" smtClean="0">
                <a:solidFill>
                  <a:schemeClr val="tx1"/>
                </a:solidFill>
              </a:rPr>
              <a:t>pSwitch</a:t>
            </a:r>
            <a:endParaRPr lang="en-US" altLang="zh-CN" dirty="0" smtClean="0">
              <a:solidFill>
                <a:schemeClr val="tx1"/>
              </a:solidFill>
            </a:endParaRPr>
          </a:p>
          <a:p>
            <a:pPr algn="ctr">
              <a:lnSpc>
                <a:spcPts val="1500"/>
              </a:lnSpc>
            </a:pPr>
            <a:r>
              <a:rPr lang="en-US" altLang="zh-CN" dirty="0" smtClean="0">
                <a:solidFill>
                  <a:schemeClr val="tx1"/>
                </a:solidFill>
              </a:rPr>
              <a:t>(VTEP)</a:t>
            </a:r>
            <a:endParaRPr lang="en-US" altLang="zh-CN" dirty="0" smtClean="0">
              <a:solidFill>
                <a:schemeClr val="tx1"/>
              </a:solidFill>
            </a:endParaRPr>
          </a:p>
        </p:txBody>
      </p:sp>
      <p:cxnSp>
        <p:nvCxnSpPr>
          <p:cNvPr id="4" name="直接箭头连接符 3"/>
          <p:cNvCxnSpPr>
            <a:stCxn id="5" idx="2"/>
            <a:endCxn id="6" idx="0"/>
          </p:cNvCxnSpPr>
          <p:nvPr/>
        </p:nvCxnSpPr>
        <p:spPr>
          <a:xfrm>
            <a:off x="1943707" y="2602274"/>
            <a:ext cx="0" cy="2265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stCxn id="6" idx="2"/>
            <a:endCxn id="2" idx="0"/>
          </p:cNvCxnSpPr>
          <p:nvPr/>
        </p:nvCxnSpPr>
        <p:spPr>
          <a:xfrm>
            <a:off x="1943707" y="3188854"/>
            <a:ext cx="0" cy="2372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肘形连接符 19"/>
          <p:cNvCxnSpPr>
            <a:stCxn id="2" idx="3"/>
            <a:endCxn id="7" idx="1"/>
          </p:cNvCxnSpPr>
          <p:nvPr/>
        </p:nvCxnSpPr>
        <p:spPr>
          <a:xfrm flipV="1">
            <a:off x="2663787" y="2895051"/>
            <a:ext cx="2135451" cy="71104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stCxn id="7" idx="2"/>
            <a:endCxn id="43" idx="0"/>
          </p:cNvCxnSpPr>
          <p:nvPr/>
        </p:nvCxnSpPr>
        <p:spPr>
          <a:xfrm flipH="1">
            <a:off x="4535996" y="3147079"/>
            <a:ext cx="983322" cy="5568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7" idx="2"/>
            <a:endCxn id="16" idx="0"/>
          </p:cNvCxnSpPr>
          <p:nvPr/>
        </p:nvCxnSpPr>
        <p:spPr>
          <a:xfrm>
            <a:off x="5519318" y="3147079"/>
            <a:ext cx="1007077" cy="5568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直接连接符 26"/>
          <p:cNvCxnSpPr>
            <a:stCxn id="16" idx="2"/>
            <a:endCxn id="12" idx="0"/>
          </p:cNvCxnSpPr>
          <p:nvPr/>
        </p:nvCxnSpPr>
        <p:spPr>
          <a:xfrm>
            <a:off x="6526395" y="4114442"/>
            <a:ext cx="0" cy="3265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肘形连接符 28"/>
          <p:cNvCxnSpPr>
            <a:stCxn id="2" idx="2"/>
            <a:endCxn id="8" idx="1"/>
          </p:cNvCxnSpPr>
          <p:nvPr/>
        </p:nvCxnSpPr>
        <p:spPr>
          <a:xfrm rot="16200000" flipH="1">
            <a:off x="2326673" y="3403148"/>
            <a:ext cx="1106277" cy="187220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肘形连接符 33"/>
          <p:cNvCxnSpPr>
            <a:stCxn id="2" idx="2"/>
            <a:endCxn id="12" idx="1"/>
          </p:cNvCxnSpPr>
          <p:nvPr/>
        </p:nvCxnSpPr>
        <p:spPr>
          <a:xfrm rot="16200000" flipH="1">
            <a:off x="3280302" y="2449519"/>
            <a:ext cx="1189418" cy="386260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128283" y="4304396"/>
            <a:ext cx="824649" cy="369332"/>
          </a:xfrm>
          <a:prstGeom prst="rect">
            <a:avLst/>
          </a:prstGeom>
          <a:noFill/>
        </p:spPr>
        <p:txBody>
          <a:bodyPr wrap="none" rtlCol="0">
            <a:spAutoFit/>
          </a:bodyPr>
          <a:lstStyle/>
          <a:p>
            <a:r>
              <a:rPr lang="en-US" altLang="zh-CN" dirty="0" smtClean="0"/>
              <a:t>SR-IOV</a:t>
            </a:r>
            <a:endParaRPr lang="zh-CN" altLang="en-US" dirty="0"/>
          </a:p>
        </p:txBody>
      </p:sp>
      <p:sp>
        <p:nvSpPr>
          <p:cNvPr id="38" name="TextBox 37"/>
          <p:cNvSpPr txBox="1"/>
          <p:nvPr/>
        </p:nvSpPr>
        <p:spPr>
          <a:xfrm>
            <a:off x="2545631" y="4304396"/>
            <a:ext cx="1270284" cy="369332"/>
          </a:xfrm>
          <a:prstGeom prst="rect">
            <a:avLst/>
          </a:prstGeom>
          <a:noFill/>
        </p:spPr>
        <p:txBody>
          <a:bodyPr wrap="none" rtlCol="0">
            <a:spAutoFit/>
          </a:bodyPr>
          <a:lstStyle/>
          <a:p>
            <a:r>
              <a:rPr lang="en-US" altLang="zh-CN" dirty="0" smtClean="0"/>
              <a:t>Non SR-IOV</a:t>
            </a:r>
            <a:endParaRPr lang="zh-CN" altLang="en-US" dirty="0"/>
          </a:p>
        </p:txBody>
      </p:sp>
      <p:sp>
        <p:nvSpPr>
          <p:cNvPr id="26" name="TextBox 25"/>
          <p:cNvSpPr txBox="1"/>
          <p:nvPr/>
        </p:nvSpPr>
        <p:spPr>
          <a:xfrm>
            <a:off x="2895297" y="2386250"/>
            <a:ext cx="1917961" cy="523220"/>
          </a:xfrm>
          <a:prstGeom prst="rect">
            <a:avLst/>
          </a:prstGeom>
          <a:noFill/>
        </p:spPr>
        <p:txBody>
          <a:bodyPr wrap="none" rtlCol="0">
            <a:spAutoFit/>
          </a:bodyPr>
          <a:lstStyle/>
          <a:p>
            <a:pPr algn="ctr"/>
            <a:r>
              <a:rPr lang="en-US" altLang="zh-CN" sz="1400" dirty="0" smtClean="0"/>
              <a:t>Create network</a:t>
            </a:r>
          </a:p>
          <a:p>
            <a:pPr algn="ctr"/>
            <a:r>
              <a:rPr lang="en-US" altLang="zh-CN" sz="1400" dirty="0" smtClean="0"/>
              <a:t>Create port (with UUID)</a:t>
            </a:r>
            <a:endParaRPr lang="zh-CN" altLang="en-US" sz="1400" dirty="0"/>
          </a:p>
        </p:txBody>
      </p:sp>
      <p:cxnSp>
        <p:nvCxnSpPr>
          <p:cNvPr id="32" name="直接连接符 31"/>
          <p:cNvCxnSpPr/>
          <p:nvPr/>
        </p:nvCxnSpPr>
        <p:spPr>
          <a:xfrm>
            <a:off x="6678795" y="4165062"/>
            <a:ext cx="0" cy="324000"/>
          </a:xfrm>
          <a:prstGeom prst="line">
            <a:avLst/>
          </a:prstGeom>
          <a:ln>
            <a:solidFill>
              <a:srgbClr val="FF0000"/>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6" name="直接箭头连接符 35"/>
          <p:cNvCxnSpPr/>
          <p:nvPr/>
        </p:nvCxnSpPr>
        <p:spPr>
          <a:xfrm>
            <a:off x="5977190" y="3250346"/>
            <a:ext cx="503021" cy="278428"/>
          </a:xfrm>
          <a:prstGeom prst="straightConnector1">
            <a:avLst/>
          </a:prstGeom>
          <a:ln>
            <a:solidFill>
              <a:srgbClr val="FF0000"/>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296155" y="3159442"/>
            <a:ext cx="292068" cy="369332"/>
          </a:xfrm>
          <a:prstGeom prst="rect">
            <a:avLst/>
          </a:prstGeom>
          <a:noFill/>
        </p:spPr>
        <p:txBody>
          <a:bodyPr wrap="none" rtlCol="0">
            <a:spAutoFit/>
          </a:bodyPr>
          <a:lstStyle/>
          <a:p>
            <a:r>
              <a:rPr lang="en-US" altLang="zh-CN" dirty="0" smtClean="0">
                <a:solidFill>
                  <a:srgbClr val="FF0000"/>
                </a:solidFill>
              </a:rPr>
              <a:t>?</a:t>
            </a:r>
            <a:endParaRPr lang="zh-CN" altLang="en-US" dirty="0">
              <a:solidFill>
                <a:srgbClr val="FF0000"/>
              </a:solidFill>
            </a:endParaRPr>
          </a:p>
        </p:txBody>
      </p:sp>
      <p:sp>
        <p:nvSpPr>
          <p:cNvPr id="40" name="TextBox 39"/>
          <p:cNvSpPr txBox="1"/>
          <p:nvPr/>
        </p:nvSpPr>
        <p:spPr>
          <a:xfrm>
            <a:off x="6694217" y="4119730"/>
            <a:ext cx="292068" cy="369332"/>
          </a:xfrm>
          <a:prstGeom prst="rect">
            <a:avLst/>
          </a:prstGeom>
          <a:noFill/>
        </p:spPr>
        <p:txBody>
          <a:bodyPr wrap="none" rtlCol="0">
            <a:spAutoFit/>
          </a:bodyPr>
          <a:lstStyle/>
          <a:p>
            <a:r>
              <a:rPr lang="en-US" altLang="zh-CN" dirty="0" smtClean="0">
                <a:solidFill>
                  <a:srgbClr val="FF0000"/>
                </a:solidFill>
              </a:rPr>
              <a:t>?</a:t>
            </a:r>
            <a:endParaRPr lang="zh-CN" altLang="en-US" dirty="0">
              <a:solidFill>
                <a:srgbClr val="FF0000"/>
              </a:solidFill>
            </a:endParaRPr>
          </a:p>
        </p:txBody>
      </p:sp>
      <p:sp>
        <p:nvSpPr>
          <p:cNvPr id="41" name="TextBox 40"/>
          <p:cNvSpPr txBox="1"/>
          <p:nvPr/>
        </p:nvSpPr>
        <p:spPr>
          <a:xfrm>
            <a:off x="5925124" y="4485515"/>
            <a:ext cx="627095" cy="276999"/>
          </a:xfrm>
          <a:prstGeom prst="rect">
            <a:avLst/>
          </a:prstGeom>
          <a:noFill/>
        </p:spPr>
        <p:txBody>
          <a:bodyPr wrap="none" rtlCol="0">
            <a:spAutoFit/>
          </a:bodyPr>
          <a:lstStyle/>
          <a:p>
            <a:r>
              <a:rPr lang="en-US" altLang="zh-CN" sz="1200" dirty="0" smtClean="0"/>
              <a:t>VLAN x</a:t>
            </a:r>
            <a:endParaRPr lang="zh-CN" altLang="en-US" sz="1200" dirty="0"/>
          </a:p>
        </p:txBody>
      </p:sp>
      <p:sp>
        <p:nvSpPr>
          <p:cNvPr id="42" name="TextBox 41"/>
          <p:cNvSpPr txBox="1"/>
          <p:nvPr/>
        </p:nvSpPr>
        <p:spPr>
          <a:xfrm>
            <a:off x="6552219" y="4485515"/>
            <a:ext cx="628698" cy="276999"/>
          </a:xfrm>
          <a:prstGeom prst="rect">
            <a:avLst/>
          </a:prstGeom>
          <a:noFill/>
        </p:spPr>
        <p:txBody>
          <a:bodyPr wrap="none" rtlCol="0">
            <a:spAutoFit/>
          </a:bodyPr>
          <a:lstStyle/>
          <a:p>
            <a:r>
              <a:rPr lang="en-US" altLang="zh-CN" sz="1200" dirty="0" smtClean="0"/>
              <a:t>VLAN y</a:t>
            </a:r>
            <a:endParaRPr lang="zh-CN" altLang="en-US" sz="1200" dirty="0"/>
          </a:p>
        </p:txBody>
      </p:sp>
      <p:sp>
        <p:nvSpPr>
          <p:cNvPr id="43" name="圆角矩形 42"/>
          <p:cNvSpPr/>
          <p:nvPr/>
        </p:nvSpPr>
        <p:spPr>
          <a:xfrm>
            <a:off x="3815916" y="3703935"/>
            <a:ext cx="1440159" cy="410507"/>
          </a:xfrm>
          <a:prstGeom prst="roundRect">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en-US" altLang="zh-CN" dirty="0" err="1" smtClean="0">
                <a:solidFill>
                  <a:schemeClr val="tx1"/>
                </a:solidFill>
              </a:rPr>
              <a:t>pSwitch</a:t>
            </a:r>
            <a:endParaRPr lang="en-US" altLang="zh-CN" dirty="0" smtClean="0">
              <a:solidFill>
                <a:schemeClr val="tx1"/>
              </a:solidFill>
            </a:endParaRPr>
          </a:p>
          <a:p>
            <a:pPr algn="ctr">
              <a:lnSpc>
                <a:spcPts val="1500"/>
              </a:lnSpc>
            </a:pPr>
            <a:r>
              <a:rPr lang="en-US" altLang="zh-CN" dirty="0" smtClean="0">
                <a:solidFill>
                  <a:schemeClr val="tx1"/>
                </a:solidFill>
              </a:rPr>
              <a:t>(VTEP)</a:t>
            </a:r>
            <a:endParaRPr lang="en-US" altLang="zh-CN" dirty="0" smtClean="0">
              <a:solidFill>
                <a:schemeClr val="tx1"/>
              </a:solidFill>
            </a:endParaRPr>
          </a:p>
        </p:txBody>
      </p:sp>
      <p:cxnSp>
        <p:nvCxnSpPr>
          <p:cNvPr id="44" name="直接连接符 43"/>
          <p:cNvCxnSpPr>
            <a:stCxn id="43" idx="2"/>
            <a:endCxn id="8" idx="0"/>
          </p:cNvCxnSpPr>
          <p:nvPr/>
        </p:nvCxnSpPr>
        <p:spPr>
          <a:xfrm flipH="1">
            <a:off x="4535995" y="4114442"/>
            <a:ext cx="1" cy="16028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5357862" y="4056822"/>
            <a:ext cx="0" cy="324000"/>
          </a:xfrm>
          <a:prstGeom prst="line">
            <a:avLst/>
          </a:prstGeom>
          <a:ln>
            <a:solidFill>
              <a:srgbClr val="FF0000"/>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3284" y="4011490"/>
            <a:ext cx="292068" cy="369332"/>
          </a:xfrm>
          <a:prstGeom prst="rect">
            <a:avLst/>
          </a:prstGeom>
          <a:noFill/>
        </p:spPr>
        <p:txBody>
          <a:bodyPr wrap="none" rtlCol="0">
            <a:spAutoFit/>
          </a:bodyPr>
          <a:lstStyle/>
          <a:p>
            <a:r>
              <a:rPr lang="en-US" altLang="zh-CN" dirty="0" smtClean="0">
                <a:solidFill>
                  <a:srgbClr val="FF0000"/>
                </a:solidFill>
              </a:rPr>
              <a:t>?</a:t>
            </a:r>
            <a:endParaRPr lang="zh-CN" altLang="en-US" dirty="0">
              <a:solidFill>
                <a:srgbClr val="FF0000"/>
              </a:solidFill>
            </a:endParaRPr>
          </a:p>
        </p:txBody>
      </p:sp>
      <p:cxnSp>
        <p:nvCxnSpPr>
          <p:cNvPr id="58" name="直接箭头连接符 57"/>
          <p:cNvCxnSpPr/>
          <p:nvPr/>
        </p:nvCxnSpPr>
        <p:spPr>
          <a:xfrm flipH="1">
            <a:off x="4968043" y="3322354"/>
            <a:ext cx="447277" cy="261986"/>
          </a:xfrm>
          <a:prstGeom prst="straightConnector1">
            <a:avLst/>
          </a:prstGeom>
          <a:ln>
            <a:solidFill>
              <a:srgbClr val="FF0000"/>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4747983" y="3169046"/>
            <a:ext cx="292068" cy="369332"/>
          </a:xfrm>
          <a:prstGeom prst="rect">
            <a:avLst/>
          </a:prstGeom>
          <a:noFill/>
        </p:spPr>
        <p:txBody>
          <a:bodyPr wrap="none" rtlCol="0">
            <a:spAutoFit/>
          </a:bodyPr>
          <a:lstStyle/>
          <a:p>
            <a:r>
              <a:rPr lang="en-US" altLang="zh-CN" dirty="0" smtClean="0">
                <a:solidFill>
                  <a:srgbClr val="FF0000"/>
                </a:solidFill>
              </a:rPr>
              <a:t>?</a:t>
            </a:r>
            <a:endParaRPr lang="zh-CN" altLang="en-US" dirty="0">
              <a:solidFill>
                <a:srgbClr val="FF0000"/>
              </a:solidFill>
            </a:endParaRPr>
          </a:p>
        </p:txBody>
      </p:sp>
    </p:spTree>
    <p:extLst>
      <p:ext uri="{BB962C8B-B14F-4D97-AF65-F5344CB8AC3E}">
        <p14:creationId xmlns:p14="http://schemas.microsoft.com/office/powerpoint/2010/main" val="3863095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p:cNvSpPr>
            <a:spLocks noGrp="1"/>
          </p:cNvSpPr>
          <p:nvPr>
            <p:ph type="title"/>
          </p:nvPr>
        </p:nvSpPr>
        <p:spPr>
          <a:xfrm>
            <a:off x="539750" y="0"/>
            <a:ext cx="7575550" cy="871538"/>
          </a:xfrm>
        </p:spPr>
        <p:txBody>
          <a:bodyPr/>
          <a:lstStyle/>
          <a:p>
            <a:pPr algn="l"/>
            <a:r>
              <a:rPr lang="en-US" altLang="zh-CN" sz="2400" dirty="0" smtClean="0">
                <a:ea typeface="华文楷体" pitchFamily="2" charset="-122"/>
                <a:cs typeface="Arial" charset="0"/>
              </a:rPr>
              <a:t>Proposal</a:t>
            </a:r>
            <a:endParaRPr lang="zh-CN" altLang="en-US" sz="2400" dirty="0" smtClean="0">
              <a:ea typeface="华文楷体" pitchFamily="2" charset="-122"/>
              <a:cs typeface="Arial" charset="0"/>
            </a:endParaRPr>
          </a:p>
        </p:txBody>
      </p:sp>
      <p:sp>
        <p:nvSpPr>
          <p:cNvPr id="28677" name="Rectangle 11"/>
          <p:cNvSpPr>
            <a:spLocks noChangeArrowheads="1"/>
          </p:cNvSpPr>
          <p:nvPr/>
        </p:nvSpPr>
        <p:spPr bwMode="auto">
          <a:xfrm>
            <a:off x="503080" y="980728"/>
            <a:ext cx="8101368" cy="1787277"/>
          </a:xfrm>
          <a:prstGeom prst="rect">
            <a:avLst/>
          </a:prstGeom>
          <a:solidFill>
            <a:schemeClr val="bg1"/>
          </a:solidFill>
          <a:ln w="9525">
            <a:noFill/>
            <a:miter lim="800000"/>
            <a:headEnd/>
            <a:tailEnd/>
          </a:ln>
        </p:spPr>
        <p:txBody>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lnSpc>
                <a:spcPct val="150000"/>
              </a:lnSpc>
              <a:buFontTx/>
              <a:buChar char="•"/>
            </a:pPr>
            <a:r>
              <a:rPr lang="en-US" altLang="zh-CN" dirty="0" smtClean="0">
                <a:ea typeface="微软雅黑" pitchFamily="34" charset="-122"/>
              </a:rPr>
              <a:t> Support SR-IOV scenario in VDP extension, which is not an EVB case.</a:t>
            </a:r>
          </a:p>
          <a:p>
            <a:pPr eaLnBrk="1" hangingPunct="1">
              <a:lnSpc>
                <a:spcPct val="150000"/>
              </a:lnSpc>
              <a:buFontTx/>
              <a:buChar char="•"/>
            </a:pPr>
            <a:r>
              <a:rPr lang="en-US" altLang="zh-CN" dirty="0">
                <a:ea typeface="微软雅黑" pitchFamily="34" charset="-122"/>
              </a:rPr>
              <a:t> </a:t>
            </a:r>
            <a:r>
              <a:rPr lang="en-US" altLang="zh-CN" dirty="0" smtClean="0">
                <a:ea typeface="微软雅黑" pitchFamily="34" charset="-122"/>
              </a:rPr>
              <a:t>Support information exchange between server and </a:t>
            </a:r>
            <a:r>
              <a:rPr lang="en-US" altLang="zh-CN" dirty="0" err="1" smtClean="0">
                <a:ea typeface="微软雅黑" pitchFamily="34" charset="-122"/>
              </a:rPr>
              <a:t>pSwitch</a:t>
            </a:r>
            <a:r>
              <a:rPr lang="en-US" altLang="zh-CN" dirty="0" smtClean="0">
                <a:ea typeface="微软雅黑" pitchFamily="34" charset="-122"/>
              </a:rPr>
              <a:t>, </a:t>
            </a:r>
            <a:r>
              <a:rPr lang="en-US" altLang="zh-CN" dirty="0" err="1" smtClean="0">
                <a:ea typeface="微软雅黑" pitchFamily="34" charset="-122"/>
              </a:rPr>
              <a:t>pSwitch</a:t>
            </a:r>
            <a:r>
              <a:rPr lang="en-US" altLang="zh-CN" dirty="0" smtClean="0">
                <a:ea typeface="微软雅黑" pitchFamily="34" charset="-122"/>
              </a:rPr>
              <a:t> and SDN </a:t>
            </a:r>
            <a:r>
              <a:rPr lang="en-US" altLang="zh-CN" dirty="0" err="1" smtClean="0">
                <a:ea typeface="微软雅黑" pitchFamily="34" charset="-122"/>
              </a:rPr>
              <a:t>contoller</a:t>
            </a:r>
            <a:endParaRPr lang="en-US" altLang="zh-CN" dirty="0" smtClean="0">
              <a:ea typeface="微软雅黑" pitchFamily="34" charset="-122"/>
            </a:endParaRPr>
          </a:p>
          <a:p>
            <a:pPr eaLnBrk="1" hangingPunct="1">
              <a:lnSpc>
                <a:spcPct val="150000"/>
              </a:lnSpc>
              <a:buFontTx/>
              <a:buChar char="•"/>
            </a:pPr>
            <a:r>
              <a:rPr lang="en-US" altLang="zh-CN" dirty="0" smtClean="0">
                <a:ea typeface="微软雅黑" pitchFamily="34" charset="-122"/>
              </a:rPr>
              <a:t> Support UUID+VID exchange</a:t>
            </a:r>
            <a:endParaRPr lang="zh-CN" altLang="en-US" dirty="0">
              <a:ea typeface="微软雅黑" pitchFamily="34" charset="-122"/>
            </a:endParaRPr>
          </a:p>
        </p:txBody>
      </p:sp>
      <p:sp>
        <p:nvSpPr>
          <p:cNvPr id="9" name="圆角矩形 8"/>
          <p:cNvSpPr/>
          <p:nvPr/>
        </p:nvSpPr>
        <p:spPr>
          <a:xfrm>
            <a:off x="1303062" y="4180792"/>
            <a:ext cx="1440160" cy="36004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solidFill>
                  <a:schemeClr val="tx1"/>
                </a:solidFill>
              </a:rPr>
              <a:t>OpenStack</a:t>
            </a:r>
            <a:endParaRPr lang="zh-CN" altLang="en-US" dirty="0">
              <a:solidFill>
                <a:schemeClr val="tx1"/>
              </a:solidFill>
            </a:endParaRPr>
          </a:p>
        </p:txBody>
      </p:sp>
      <p:sp>
        <p:nvSpPr>
          <p:cNvPr id="10" name="圆角矩形 9"/>
          <p:cNvSpPr/>
          <p:nvPr/>
        </p:nvSpPr>
        <p:spPr>
          <a:xfrm>
            <a:off x="1303062" y="2996952"/>
            <a:ext cx="1440160" cy="36004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NFV-O</a:t>
            </a:r>
            <a:endParaRPr lang="zh-CN" altLang="en-US" dirty="0">
              <a:solidFill>
                <a:schemeClr val="tx1"/>
              </a:solidFill>
            </a:endParaRPr>
          </a:p>
        </p:txBody>
      </p:sp>
      <p:sp>
        <p:nvSpPr>
          <p:cNvPr id="11" name="圆角矩形 10"/>
          <p:cNvSpPr/>
          <p:nvPr/>
        </p:nvSpPr>
        <p:spPr>
          <a:xfrm>
            <a:off x="1303062" y="3583532"/>
            <a:ext cx="1440160" cy="36004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VNFM</a:t>
            </a:r>
            <a:endParaRPr lang="zh-CN" altLang="en-US" dirty="0">
              <a:solidFill>
                <a:schemeClr val="tx1"/>
              </a:solidFill>
            </a:endParaRPr>
          </a:p>
        </p:txBody>
      </p:sp>
      <p:sp>
        <p:nvSpPr>
          <p:cNvPr id="12" name="圆角矩形 11"/>
          <p:cNvSpPr/>
          <p:nvPr/>
        </p:nvSpPr>
        <p:spPr>
          <a:xfrm>
            <a:off x="4878673" y="3397741"/>
            <a:ext cx="1440160"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SDN</a:t>
            </a:r>
          </a:p>
          <a:p>
            <a:pPr algn="ctr"/>
            <a:r>
              <a:rPr lang="en-US" altLang="zh-CN" dirty="0" smtClean="0">
                <a:solidFill>
                  <a:schemeClr val="tx1"/>
                </a:solidFill>
              </a:rPr>
              <a:t>controller</a:t>
            </a:r>
            <a:endParaRPr lang="zh-CN" altLang="en-US" dirty="0">
              <a:solidFill>
                <a:schemeClr val="tx1"/>
              </a:solidFill>
            </a:endParaRPr>
          </a:p>
        </p:txBody>
      </p:sp>
      <p:sp>
        <p:nvSpPr>
          <p:cNvPr id="13" name="圆角矩形 12"/>
          <p:cNvSpPr/>
          <p:nvPr/>
        </p:nvSpPr>
        <p:spPr>
          <a:xfrm>
            <a:off x="3751334" y="4771319"/>
            <a:ext cx="1440160" cy="1493459"/>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zh-CN" dirty="0" smtClean="0">
                <a:solidFill>
                  <a:schemeClr val="tx1"/>
                </a:solidFill>
              </a:rPr>
              <a:t>Server</a:t>
            </a:r>
          </a:p>
        </p:txBody>
      </p:sp>
      <p:sp>
        <p:nvSpPr>
          <p:cNvPr id="14" name="圆角矩形 13"/>
          <p:cNvSpPr/>
          <p:nvPr/>
        </p:nvSpPr>
        <p:spPr>
          <a:xfrm>
            <a:off x="3931354" y="5428447"/>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5" name="圆角矩形 14"/>
          <p:cNvSpPr/>
          <p:nvPr/>
        </p:nvSpPr>
        <p:spPr>
          <a:xfrm>
            <a:off x="4543422" y="5428447"/>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6" name="圆角矩形 15"/>
          <p:cNvSpPr/>
          <p:nvPr/>
        </p:nvSpPr>
        <p:spPr>
          <a:xfrm>
            <a:off x="3933713" y="4899157"/>
            <a:ext cx="1075402" cy="410507"/>
          </a:xfrm>
          <a:prstGeom prst="roundRect">
            <a:avLst/>
          </a:prstGeom>
          <a:no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solidFill>
                  <a:schemeClr val="tx1"/>
                </a:solidFill>
              </a:rPr>
              <a:t>vSwitch</a:t>
            </a:r>
            <a:endParaRPr lang="en-US" altLang="zh-CN" dirty="0" smtClean="0">
              <a:solidFill>
                <a:schemeClr val="tx1"/>
              </a:solidFill>
            </a:endParaRPr>
          </a:p>
        </p:txBody>
      </p:sp>
      <p:sp>
        <p:nvSpPr>
          <p:cNvPr id="17" name="圆角矩形 16"/>
          <p:cNvSpPr/>
          <p:nvPr/>
        </p:nvSpPr>
        <p:spPr>
          <a:xfrm>
            <a:off x="5885750" y="5309664"/>
            <a:ext cx="1440160" cy="955113"/>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zh-CN" dirty="0" smtClean="0">
                <a:solidFill>
                  <a:schemeClr val="tx1"/>
                </a:solidFill>
              </a:rPr>
              <a:t>Server</a:t>
            </a:r>
          </a:p>
        </p:txBody>
      </p:sp>
      <p:sp>
        <p:nvSpPr>
          <p:cNvPr id="18" name="圆角矩形 17"/>
          <p:cNvSpPr/>
          <p:nvPr/>
        </p:nvSpPr>
        <p:spPr>
          <a:xfrm>
            <a:off x="6055590" y="5428446"/>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19" name="圆角矩形 18"/>
          <p:cNvSpPr/>
          <p:nvPr/>
        </p:nvSpPr>
        <p:spPr>
          <a:xfrm>
            <a:off x="6693975" y="5428446"/>
            <a:ext cx="504056" cy="5040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V</a:t>
            </a:r>
          </a:p>
          <a:p>
            <a:pPr algn="ctr"/>
            <a:r>
              <a:rPr lang="en-US" altLang="zh-CN" dirty="0" smtClean="0">
                <a:solidFill>
                  <a:schemeClr val="tx1"/>
                </a:solidFill>
              </a:rPr>
              <a:t>M</a:t>
            </a:r>
            <a:endParaRPr lang="zh-CN" altLang="en-US" dirty="0">
              <a:solidFill>
                <a:schemeClr val="tx1"/>
              </a:solidFill>
            </a:endParaRPr>
          </a:p>
        </p:txBody>
      </p:sp>
      <p:sp>
        <p:nvSpPr>
          <p:cNvPr id="20" name="圆角矩形 19"/>
          <p:cNvSpPr/>
          <p:nvPr/>
        </p:nvSpPr>
        <p:spPr>
          <a:xfrm>
            <a:off x="5870107" y="4458653"/>
            <a:ext cx="1471446" cy="410507"/>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a:solidFill>
                  <a:schemeClr val="tx1"/>
                </a:solidFill>
              </a:rPr>
              <a:t>p</a:t>
            </a:r>
            <a:r>
              <a:rPr lang="en-US" altLang="zh-CN" dirty="0" err="1" smtClean="0">
                <a:solidFill>
                  <a:schemeClr val="tx1"/>
                </a:solidFill>
              </a:rPr>
              <a:t>Switch</a:t>
            </a:r>
            <a:endParaRPr lang="en-US" altLang="zh-CN" dirty="0" smtClean="0">
              <a:solidFill>
                <a:schemeClr val="tx1"/>
              </a:solidFill>
            </a:endParaRPr>
          </a:p>
        </p:txBody>
      </p:sp>
      <p:cxnSp>
        <p:nvCxnSpPr>
          <p:cNvPr id="21" name="直接箭头连接符 20"/>
          <p:cNvCxnSpPr>
            <a:stCxn id="10" idx="2"/>
            <a:endCxn id="11" idx="0"/>
          </p:cNvCxnSpPr>
          <p:nvPr/>
        </p:nvCxnSpPr>
        <p:spPr>
          <a:xfrm>
            <a:off x="2023142" y="3356992"/>
            <a:ext cx="0" cy="2265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a:stCxn id="11" idx="2"/>
            <a:endCxn id="9" idx="0"/>
          </p:cNvCxnSpPr>
          <p:nvPr/>
        </p:nvCxnSpPr>
        <p:spPr>
          <a:xfrm>
            <a:off x="2023142" y="3943572"/>
            <a:ext cx="0" cy="2372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肘形连接符 22"/>
          <p:cNvCxnSpPr>
            <a:stCxn id="9" idx="3"/>
            <a:endCxn id="12" idx="1"/>
          </p:cNvCxnSpPr>
          <p:nvPr/>
        </p:nvCxnSpPr>
        <p:spPr>
          <a:xfrm flipV="1">
            <a:off x="2743222" y="3649769"/>
            <a:ext cx="2135451" cy="71104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a:stCxn id="12" idx="2"/>
            <a:endCxn id="16" idx="0"/>
          </p:cNvCxnSpPr>
          <p:nvPr/>
        </p:nvCxnSpPr>
        <p:spPr>
          <a:xfrm flipH="1">
            <a:off x="4471414" y="3901797"/>
            <a:ext cx="1127339" cy="997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12" idx="2"/>
            <a:endCxn id="20" idx="0"/>
          </p:cNvCxnSpPr>
          <p:nvPr/>
        </p:nvCxnSpPr>
        <p:spPr>
          <a:xfrm>
            <a:off x="5598753" y="3901797"/>
            <a:ext cx="1007077" cy="5568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直接连接符 25"/>
          <p:cNvCxnSpPr>
            <a:stCxn id="20" idx="2"/>
            <a:endCxn id="17" idx="0"/>
          </p:cNvCxnSpPr>
          <p:nvPr/>
        </p:nvCxnSpPr>
        <p:spPr>
          <a:xfrm>
            <a:off x="6605830" y="4869160"/>
            <a:ext cx="0" cy="440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肘形连接符 26"/>
          <p:cNvCxnSpPr>
            <a:stCxn id="9" idx="2"/>
            <a:endCxn id="13" idx="1"/>
          </p:cNvCxnSpPr>
          <p:nvPr/>
        </p:nvCxnSpPr>
        <p:spPr>
          <a:xfrm rot="16200000" flipH="1">
            <a:off x="2398630" y="4165344"/>
            <a:ext cx="977217" cy="172819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肘形连接符 27"/>
          <p:cNvCxnSpPr>
            <a:stCxn id="9" idx="2"/>
            <a:endCxn id="17" idx="1"/>
          </p:cNvCxnSpPr>
          <p:nvPr/>
        </p:nvCxnSpPr>
        <p:spPr>
          <a:xfrm rot="16200000" flipH="1">
            <a:off x="3331252" y="3232722"/>
            <a:ext cx="1246389" cy="386260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207718" y="5059114"/>
            <a:ext cx="824649" cy="369332"/>
          </a:xfrm>
          <a:prstGeom prst="rect">
            <a:avLst/>
          </a:prstGeom>
          <a:noFill/>
        </p:spPr>
        <p:txBody>
          <a:bodyPr wrap="none" rtlCol="0">
            <a:spAutoFit/>
          </a:bodyPr>
          <a:lstStyle/>
          <a:p>
            <a:r>
              <a:rPr lang="en-US" altLang="zh-CN" dirty="0" smtClean="0"/>
              <a:t>SR-IOV</a:t>
            </a:r>
            <a:endParaRPr lang="zh-CN" altLang="en-US" dirty="0"/>
          </a:p>
        </p:txBody>
      </p:sp>
      <p:sp>
        <p:nvSpPr>
          <p:cNvPr id="30" name="TextBox 29"/>
          <p:cNvSpPr txBox="1"/>
          <p:nvPr/>
        </p:nvSpPr>
        <p:spPr>
          <a:xfrm>
            <a:off x="2481050" y="5059114"/>
            <a:ext cx="1270284" cy="369332"/>
          </a:xfrm>
          <a:prstGeom prst="rect">
            <a:avLst/>
          </a:prstGeom>
          <a:noFill/>
        </p:spPr>
        <p:txBody>
          <a:bodyPr wrap="none" rtlCol="0">
            <a:spAutoFit/>
          </a:bodyPr>
          <a:lstStyle/>
          <a:p>
            <a:r>
              <a:rPr lang="en-US" altLang="zh-CN" dirty="0" smtClean="0"/>
              <a:t>Non SR-IOV</a:t>
            </a:r>
            <a:endParaRPr lang="zh-CN" altLang="en-US" dirty="0"/>
          </a:p>
        </p:txBody>
      </p:sp>
      <p:sp>
        <p:nvSpPr>
          <p:cNvPr id="31" name="TextBox 30"/>
          <p:cNvSpPr txBox="1"/>
          <p:nvPr/>
        </p:nvSpPr>
        <p:spPr>
          <a:xfrm>
            <a:off x="2974732" y="3140968"/>
            <a:ext cx="1917961" cy="523220"/>
          </a:xfrm>
          <a:prstGeom prst="rect">
            <a:avLst/>
          </a:prstGeom>
          <a:noFill/>
        </p:spPr>
        <p:txBody>
          <a:bodyPr wrap="none" rtlCol="0">
            <a:spAutoFit/>
          </a:bodyPr>
          <a:lstStyle/>
          <a:p>
            <a:pPr algn="ctr"/>
            <a:r>
              <a:rPr lang="en-US" altLang="zh-CN" sz="1400" dirty="0" smtClean="0"/>
              <a:t>Create network</a:t>
            </a:r>
          </a:p>
          <a:p>
            <a:pPr algn="ctr"/>
            <a:r>
              <a:rPr lang="en-US" altLang="zh-CN" sz="1400" dirty="0" smtClean="0"/>
              <a:t>Create port (with UUID)</a:t>
            </a:r>
            <a:endParaRPr lang="zh-CN" altLang="en-US" sz="1400" dirty="0"/>
          </a:p>
        </p:txBody>
      </p:sp>
      <p:cxnSp>
        <p:nvCxnSpPr>
          <p:cNvPr id="32" name="直接箭头连接符 31"/>
          <p:cNvCxnSpPr/>
          <p:nvPr/>
        </p:nvCxnSpPr>
        <p:spPr>
          <a:xfrm flipH="1">
            <a:off x="4532206" y="4054197"/>
            <a:ext cx="659288" cy="609709"/>
          </a:xfrm>
          <a:prstGeom prst="straightConnector1">
            <a:avLst/>
          </a:prstGeom>
          <a:ln>
            <a:solidFill>
              <a:schemeClr val="accent1">
                <a:lumMod val="75000"/>
              </a:schemeClr>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975709" y="3985900"/>
            <a:ext cx="927753" cy="523220"/>
          </a:xfrm>
          <a:prstGeom prst="rect">
            <a:avLst/>
          </a:prstGeom>
          <a:noFill/>
        </p:spPr>
        <p:txBody>
          <a:bodyPr wrap="none" rtlCol="0">
            <a:spAutoFit/>
          </a:bodyPr>
          <a:lstStyle/>
          <a:p>
            <a:pPr algn="ctr"/>
            <a:r>
              <a:rPr lang="en-US" altLang="zh-CN" sz="1400" dirty="0" err="1" smtClean="0"/>
              <a:t>OpenFlow</a:t>
            </a:r>
            <a:endParaRPr lang="en-US" altLang="zh-CN" sz="1400" dirty="0" smtClean="0"/>
          </a:p>
          <a:p>
            <a:pPr algn="ctr"/>
            <a:r>
              <a:rPr lang="en-US" altLang="zh-CN" sz="1400" dirty="0" smtClean="0"/>
              <a:t> &amp; OVSDB</a:t>
            </a:r>
            <a:endParaRPr lang="zh-CN" altLang="en-US" sz="1400" dirty="0"/>
          </a:p>
        </p:txBody>
      </p:sp>
      <p:cxnSp>
        <p:nvCxnSpPr>
          <p:cNvPr id="34" name="直接连接符 33"/>
          <p:cNvCxnSpPr/>
          <p:nvPr/>
        </p:nvCxnSpPr>
        <p:spPr>
          <a:xfrm>
            <a:off x="6758230" y="4919780"/>
            <a:ext cx="0" cy="324000"/>
          </a:xfrm>
          <a:prstGeom prst="line">
            <a:avLst/>
          </a:prstGeom>
          <a:ln>
            <a:solidFill>
              <a:srgbClr val="FF0000"/>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a:off x="6056625" y="4005064"/>
            <a:ext cx="503021" cy="278428"/>
          </a:xfrm>
          <a:prstGeom prst="straightConnector1">
            <a:avLst/>
          </a:prstGeom>
          <a:ln>
            <a:solidFill>
              <a:srgbClr val="FF0000"/>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375590" y="3914160"/>
            <a:ext cx="1414170" cy="307777"/>
          </a:xfrm>
          <a:prstGeom prst="rect">
            <a:avLst/>
          </a:prstGeom>
          <a:noFill/>
        </p:spPr>
        <p:txBody>
          <a:bodyPr wrap="none" rtlCol="0">
            <a:spAutoFit/>
          </a:bodyPr>
          <a:lstStyle/>
          <a:p>
            <a:r>
              <a:rPr lang="en-US" altLang="zh-CN" sz="1400" dirty="0" smtClean="0">
                <a:solidFill>
                  <a:srgbClr val="FF0000"/>
                </a:solidFill>
              </a:rPr>
              <a:t>VDP(UUID + VID)</a:t>
            </a:r>
            <a:endParaRPr lang="zh-CN" altLang="en-US" sz="1400" dirty="0">
              <a:solidFill>
                <a:srgbClr val="FF0000"/>
              </a:solidFill>
            </a:endParaRPr>
          </a:p>
        </p:txBody>
      </p:sp>
      <p:sp>
        <p:nvSpPr>
          <p:cNvPr id="38" name="TextBox 37"/>
          <p:cNvSpPr txBox="1"/>
          <p:nvPr/>
        </p:nvSpPr>
        <p:spPr>
          <a:xfrm>
            <a:off x="6004559" y="5240233"/>
            <a:ext cx="627095" cy="276999"/>
          </a:xfrm>
          <a:prstGeom prst="rect">
            <a:avLst/>
          </a:prstGeom>
          <a:noFill/>
        </p:spPr>
        <p:txBody>
          <a:bodyPr wrap="none" rtlCol="0">
            <a:spAutoFit/>
          </a:bodyPr>
          <a:lstStyle/>
          <a:p>
            <a:r>
              <a:rPr lang="en-US" altLang="zh-CN" sz="1200" dirty="0" smtClean="0"/>
              <a:t>VLAN x</a:t>
            </a:r>
            <a:endParaRPr lang="zh-CN" altLang="en-US" sz="1200" dirty="0"/>
          </a:p>
        </p:txBody>
      </p:sp>
      <p:sp>
        <p:nvSpPr>
          <p:cNvPr id="39" name="TextBox 38"/>
          <p:cNvSpPr txBox="1"/>
          <p:nvPr/>
        </p:nvSpPr>
        <p:spPr>
          <a:xfrm>
            <a:off x="6631654" y="5240233"/>
            <a:ext cx="628698" cy="276999"/>
          </a:xfrm>
          <a:prstGeom prst="rect">
            <a:avLst/>
          </a:prstGeom>
          <a:noFill/>
        </p:spPr>
        <p:txBody>
          <a:bodyPr wrap="none" rtlCol="0">
            <a:spAutoFit/>
          </a:bodyPr>
          <a:lstStyle/>
          <a:p>
            <a:r>
              <a:rPr lang="en-US" altLang="zh-CN" sz="1200" dirty="0" smtClean="0"/>
              <a:t>VLAN y</a:t>
            </a:r>
            <a:endParaRPr lang="zh-CN" altLang="en-US" sz="1200" dirty="0"/>
          </a:p>
        </p:txBody>
      </p:sp>
      <p:sp>
        <p:nvSpPr>
          <p:cNvPr id="40" name="TextBox 39"/>
          <p:cNvSpPr txBox="1"/>
          <p:nvPr/>
        </p:nvSpPr>
        <p:spPr>
          <a:xfrm>
            <a:off x="6758230" y="4874167"/>
            <a:ext cx="1414170" cy="307777"/>
          </a:xfrm>
          <a:prstGeom prst="rect">
            <a:avLst/>
          </a:prstGeom>
          <a:noFill/>
        </p:spPr>
        <p:txBody>
          <a:bodyPr wrap="none" rtlCol="0">
            <a:spAutoFit/>
          </a:bodyPr>
          <a:lstStyle/>
          <a:p>
            <a:r>
              <a:rPr lang="en-US" altLang="zh-CN" sz="1400" dirty="0" smtClean="0">
                <a:solidFill>
                  <a:srgbClr val="FF0000"/>
                </a:solidFill>
              </a:rPr>
              <a:t>VDP(UUID + VID)</a:t>
            </a:r>
            <a:endParaRPr lang="zh-CN" altLang="en-US" sz="1400" dirty="0">
              <a:solidFill>
                <a:srgbClr val="FF0000"/>
              </a:solidFill>
            </a:endParaRPr>
          </a:p>
        </p:txBody>
      </p:sp>
    </p:spTree>
    <p:extLst>
      <p:ext uri="{BB962C8B-B14F-4D97-AF65-F5344CB8AC3E}">
        <p14:creationId xmlns:p14="http://schemas.microsoft.com/office/powerpoint/2010/main" val="1348413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2544763" y="2357438"/>
            <a:ext cx="3770312" cy="2189162"/>
          </a:xfrm>
        </p:spPr>
        <p:txBody>
          <a:bodyPr/>
          <a:lstStyle/>
          <a:p>
            <a:pPr algn="ctr" eaLnBrk="1" hangingPunct="1"/>
            <a:r>
              <a:rPr lang="en-US" altLang="zh-CN" sz="4500" smtClean="0">
                <a:solidFill>
                  <a:schemeClr val="tx1"/>
                </a:solidFill>
              </a:rPr>
              <a:t>Thank you</a:t>
            </a:r>
            <a:br>
              <a:rPr lang="en-US" altLang="zh-CN" sz="4500" smtClean="0">
                <a:solidFill>
                  <a:schemeClr val="tx1"/>
                </a:solidFill>
              </a:rPr>
            </a:br>
            <a:r>
              <a:rPr lang="en-US" altLang="zh-CN" sz="4500" smtClean="0">
                <a:solidFill>
                  <a:schemeClr val="tx1"/>
                </a:solidFill>
              </a:rPr>
              <a:t>Q&amp;A</a:t>
            </a:r>
          </a:p>
        </p:txBody>
      </p:sp>
    </p:spTree>
    <p:extLst>
      <p:ext uri="{BB962C8B-B14F-4D97-AF65-F5344CB8AC3E}">
        <p14:creationId xmlns:p14="http://schemas.microsoft.com/office/powerpoint/2010/main" val="392091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601</TotalTime>
  <Words>451</Words>
  <Application>Microsoft Office PowerPoint</Application>
  <PresentationFormat>全屏显示(4:3)</PresentationFormat>
  <Paragraphs>126</Paragraphs>
  <Slides>6</Slides>
  <Notes>5</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Office 主题</vt:lpstr>
      <vt:lpstr>VDP extension for SR-IOV</vt:lpstr>
      <vt:lpstr>SR-IOV Scenario in telecom cloud Network</vt:lpstr>
      <vt:lpstr>VDP extension requirement in SR-IOV scenario</vt:lpstr>
      <vt:lpstr>Further consideration</vt:lpstr>
      <vt:lpstr>Proposal</vt:lpstr>
      <vt:lpstr>Thank you Q&amp;A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cmri</dc:creator>
  <cp:lastModifiedBy>huanglu</cp:lastModifiedBy>
  <cp:revision>24</cp:revision>
  <dcterms:created xsi:type="dcterms:W3CDTF">2015-07-29T05:55:35Z</dcterms:created>
  <dcterms:modified xsi:type="dcterms:W3CDTF">2017-03-10T06:37:33Z</dcterms:modified>
</cp:coreProperties>
</file>