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theme/theme4.xml" ContentType="application/vnd.openxmlformats-officedocument.theme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6" r:id="rId4"/>
  </p:sldMasterIdLst>
  <p:handoutMasterIdLst>
    <p:handoutMasterId r:id="rId16"/>
  </p:handoutMasterIdLst>
  <p:sldIdLst>
    <p:sldId id="262" r:id="rId5"/>
    <p:sldId id="273" r:id="rId6"/>
    <p:sldId id="282" r:id="rId7"/>
    <p:sldId id="274" r:id="rId8"/>
    <p:sldId id="280" r:id="rId9"/>
    <p:sldId id="279" r:id="rId10"/>
    <p:sldId id="281" r:id="rId11"/>
    <p:sldId id="277" r:id="rId12"/>
    <p:sldId id="285" r:id="rId13"/>
    <p:sldId id="278" r:id="rId14"/>
    <p:sldId id="283" r:id="rId15"/>
  </p:sldIdLst>
  <p:sldSz cx="9144000" cy="5143500" type="screen16x9"/>
  <p:notesSz cx="6858000" cy="9144000"/>
  <p:defaultTextStyle>
    <a:defPPr>
      <a:defRPr lang="zh-CN"/>
    </a:defPPr>
    <a:lvl1pPr algn="l" defTabSz="457200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FD4"/>
    <a:srgbClr val="5ACBF5"/>
    <a:srgbClr val="8CC63E"/>
    <a:srgbClr val="0070B1"/>
    <a:srgbClr val="00ABBD"/>
    <a:srgbClr val="00AEEF"/>
    <a:srgbClr val="0089CF"/>
    <a:srgbClr val="005BA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950" autoAdjust="0"/>
  </p:normalViewPr>
  <p:slideViewPr>
    <p:cSldViewPr snapToGrid="0" snapToObjects="1">
      <p:cViewPr>
        <p:scale>
          <a:sx n="100" d="100"/>
          <a:sy n="100" d="100"/>
        </p:scale>
        <p:origin x="-516" y="168"/>
      </p:cViewPr>
      <p:guideLst>
        <p:guide orient="horz" pos="161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-2901" y="-51"/>
      </p:cViewPr>
      <p:guideLst>
        <p:guide orient="horz" pos="2871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DBB1F30-D4F2-4E95-8CC5-2961C493C956}" type="datetimeFigureOut">
              <a:rPr lang="zh-CN" altLang="en-US"/>
              <a:pPr>
                <a:defRPr/>
              </a:pPr>
              <a:t>2017/11/6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25176F1-1209-4F30-8B48-CB87B069301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>
            <a:spLocks noGrp="1"/>
          </p:cNvSpPr>
          <p:nvPr userDrawn="1">
            <p:ph type="body" sz="quarter" idx="4294967295"/>
          </p:nvPr>
        </p:nvSpPr>
        <p:spPr>
          <a:xfrm>
            <a:off x="336550" y="2115741"/>
            <a:ext cx="4478338" cy="1007269"/>
          </a:xfrm>
          <a:prstGeom prst="rect">
            <a:avLst/>
          </a:prstGeom>
        </p:spPr>
        <p:txBody>
          <a:bodyPr/>
          <a:lstStyle/>
          <a:p>
            <a:pPr marL="0" lvl="0" indent="0" eaLnBrk="1" hangingPunct="1">
              <a:buFont typeface="Arial" panose="020B0604020202020204" pitchFamily="34" charset="0"/>
              <a:buNone/>
            </a:pPr>
            <a:r>
              <a:rPr lang="zh-CN" altLang="en-US" sz="1400" smtClean="0">
                <a:solidFill>
                  <a:srgbClr val="FFFFFF"/>
                </a:solidFill>
                <a:latin typeface="微软雅黑" panose="020B0503020204020204" pitchFamily="34" charset="-122"/>
              </a:rPr>
              <a:t>单击此处编辑母版文本样式</a:t>
            </a:r>
          </a:p>
        </p:txBody>
      </p:sp>
      <p:sp>
        <p:nvSpPr>
          <p:cNvPr id="3" name="Subtitle 1"/>
          <p:cNvSpPr>
            <a:spLocks noGrp="1"/>
          </p:cNvSpPr>
          <p:nvPr userDrawn="1">
            <p:ph type="subTitle" idx="9"/>
          </p:nvPr>
        </p:nvSpPr>
        <p:spPr>
          <a:xfrm>
            <a:off x="336550" y="860822"/>
            <a:ext cx="6400800" cy="561975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zh-CN" altLang="en-US" smtClean="0">
                <a:solidFill>
                  <a:srgbClr val="8CC63E"/>
                </a:solidFill>
              </a:rPr>
              <a:t>单击此处编辑母版副标题样式</a:t>
            </a:r>
            <a:endParaRPr lang="en-US" altLang="zh-CN" dirty="0" smtClean="0">
              <a:solidFill>
                <a:srgbClr val="8CC63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 userDrawn="1">
            <p:ph type="ctrTitle" idx="19"/>
          </p:nvPr>
        </p:nvSpPr>
        <p:spPr>
          <a:xfrm>
            <a:off x="336550" y="407194"/>
            <a:ext cx="6400800" cy="444104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zh-CN" altLang="en-US" b="1" smtClean="0">
                <a:solidFill>
                  <a:schemeClr val="bg1"/>
                </a:solidFill>
              </a:rPr>
              <a:t>单击此处编辑母版标题样式</a:t>
            </a:r>
            <a:endParaRPr lang="en-US" altLang="zh-CN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 noChangeArrowheads="1"/>
          </p:cNvSpPr>
          <p:nvPr>
            <p:ph type="title"/>
          </p:nvPr>
        </p:nvSpPr>
        <p:spPr bwMode="auto">
          <a:xfrm>
            <a:off x="1430339" y="615204"/>
            <a:ext cx="7419975" cy="448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0" tIns="0" rIns="0" bIns="0" numCol="1" anchor="t" anchorCtr="0" compatLnSpc="1"/>
          <a:lstStyle/>
          <a:p>
            <a:pPr lvl="0"/>
            <a:r>
              <a:rPr lang="zh-CN" dirty="0" smtClean="0"/>
              <a:t>单击此处编辑母版标题样式</a:t>
            </a:r>
          </a:p>
        </p:txBody>
      </p:sp>
      <p:sp>
        <p:nvSpPr>
          <p:cNvPr id="3" name="文本占位符 2"/>
          <p:cNvSpPr>
            <a:spLocks noGrp="1" noChangeArrowheads="1"/>
          </p:cNvSpPr>
          <p:nvPr>
            <p:ph idx="1"/>
          </p:nvPr>
        </p:nvSpPr>
        <p:spPr bwMode="auto">
          <a:xfrm>
            <a:off x="1452563" y="1200150"/>
            <a:ext cx="7397750" cy="318968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0" tIns="0" rIns="0" bIns="0" numCol="1" anchor="t" anchorCtr="0" compatLnSpc="1"/>
          <a:lstStyle>
            <a:lvl1pPr marL="342900" marR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 sz="2000"/>
            </a:lvl1pPr>
            <a:lvl2pPr marL="742950" marR="0" indent="-2857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 sz="2000"/>
            </a:lvl2pPr>
            <a:lvl3pPr marL="1143000" marR="0" indent="-2286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lvl3pPr>
            <a:lvl4pPr marL="1600200" marR="0" indent="-2286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/>
            </a:lvl4pPr>
            <a:lvl5pPr marL="2057400" marR="0" indent="-2286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»"/>
              <a:defRPr/>
            </a:lvl5pPr>
          </a:lstStyle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n-cs"/>
              </a:rPr>
              <a:t>单击此处编辑母版文本样式</a:t>
            </a:r>
          </a:p>
          <a:p>
            <a:pPr marL="742950" marR="0" lvl="1" indent="-2857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/>
            </a:pPr>
            <a:r>
              <a:rPr kumimoji="0" lang="zh-CN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微软雅黑" panose="020B0503020204020204" pitchFamily="34" charset="-122"/>
              </a:rPr>
              <a:t>二级</a:t>
            </a:r>
          </a:p>
          <a:p>
            <a:pPr marL="1143000" marR="0" lvl="2" indent="-2286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微软雅黑" panose="020B0503020204020204" pitchFamily="34" charset="-122"/>
              </a:rPr>
              <a:t>三级</a:t>
            </a:r>
          </a:p>
          <a:p>
            <a:pPr marL="1600200" marR="0" lvl="3" indent="-2286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/>
            </a:pPr>
            <a:r>
              <a:rPr kumimoji="0" lang="zh-CN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微软雅黑" panose="020B0503020204020204" pitchFamily="34" charset="-122"/>
              </a:rPr>
              <a:t>四级</a:t>
            </a:r>
          </a:p>
          <a:p>
            <a:pPr marL="2057400" marR="0" lvl="4" indent="-2286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»"/>
              <a:defRPr/>
            </a:pPr>
            <a:r>
              <a:rPr kumimoji="0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微软雅黑" panose="020B0503020204020204" pitchFamily="34" charset="-122"/>
              </a:rPr>
              <a:t>五级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10"/>
          </p:nvPr>
        </p:nvSpPr>
        <p:spPr>
          <a:xfrm>
            <a:off x="333375" y="1331259"/>
            <a:ext cx="8516938" cy="331813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58776" y="1200150"/>
            <a:ext cx="4168775" cy="3189685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79951" y="1200150"/>
            <a:ext cx="4170363" cy="3189685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3375" y="341710"/>
            <a:ext cx="8516938" cy="721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58776" y="1200150"/>
            <a:ext cx="4925919" cy="3189685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459507" y="1200150"/>
            <a:ext cx="3390807" cy="3189685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1112838" y="1502569"/>
            <a:ext cx="4843462" cy="72151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0" tIns="0" rIns="0" bIns="0" numCol="1" anchor="t" anchorCtr="0" compatLnSpc="1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dirty="0" smtClean="0"/>
              <a:t>谢谢</a:t>
            </a:r>
            <a:r>
              <a:rPr lang="en-US" altLang="zh-CN" dirty="0" smtClean="0"/>
              <a:t>!</a:t>
            </a:r>
            <a:endParaRPr lang="zh-CN" altLang="zh-CN" dirty="0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/>
          <p:cNvSpPr>
            <a:spLocks noChangeArrowheads="1"/>
          </p:cNvSpPr>
          <p:nvPr/>
        </p:nvSpPr>
        <p:spPr bwMode="auto">
          <a:xfrm>
            <a:off x="9236075" y="2563856"/>
            <a:ext cx="1360488" cy="12485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3442" tIns="46725" rIns="93442" bIns="46725" anchor="b" anchorCtr="1">
            <a:spAutoFit/>
          </a:bodyPr>
          <a:lstStyle/>
          <a:p>
            <a:pPr defTabSz="934720">
              <a:defRPr/>
            </a:pPr>
            <a:r>
              <a:rPr lang="en-US" altLang="en-US" sz="900" noProof="1">
                <a:solidFill>
                  <a:schemeClr val="bg1"/>
                </a:solidFill>
                <a:latin typeface="Heiti SC Light"/>
                <a:ea typeface="Heiti SC Light"/>
                <a:cs typeface="Heiti SC Light"/>
              </a:rPr>
              <a:t>Title:</a:t>
            </a:r>
          </a:p>
          <a:p>
            <a:pPr defTabSz="934720">
              <a:defRPr/>
            </a:pPr>
            <a:r>
              <a:rPr lang="en-US" altLang="en-US" sz="800" noProof="1">
                <a:solidFill>
                  <a:schemeClr val="bg1"/>
                </a:solidFill>
                <a:latin typeface="Heiti SC Light"/>
                <a:ea typeface="Heiti SC Light"/>
                <a:cs typeface="Heiti SC Light"/>
              </a:rPr>
              <a:t>Type: </a:t>
            </a:r>
            <a:r>
              <a:rPr lang="zh-CN" altLang="en-US" sz="800" noProof="1">
                <a:solidFill>
                  <a:schemeClr val="bg1"/>
                </a:solidFill>
                <a:latin typeface="Heiti SC Light"/>
                <a:ea typeface="Heiti SC Light"/>
                <a:cs typeface="Heiti SC Light"/>
              </a:rPr>
              <a:t>微软雅黑</a:t>
            </a:r>
          </a:p>
          <a:p>
            <a:pPr defTabSz="934720">
              <a:defRPr/>
            </a:pPr>
            <a:r>
              <a:rPr lang="en-US" altLang="en-US" sz="800" noProof="1">
                <a:solidFill>
                  <a:schemeClr val="bg1"/>
                </a:solidFill>
                <a:latin typeface="Heiti SC Light"/>
                <a:ea typeface="Heiti SC Light"/>
                <a:cs typeface="Heiti SC Light"/>
              </a:rPr>
              <a:t>Size：32-24-pt</a:t>
            </a:r>
          </a:p>
          <a:p>
            <a:pPr defTabSz="934720">
              <a:defRPr/>
            </a:pPr>
            <a:r>
              <a:rPr lang="en-US" altLang="en-US" sz="800" noProof="1">
                <a:solidFill>
                  <a:schemeClr val="bg1"/>
                </a:solidFill>
                <a:latin typeface="Heiti SC Light"/>
                <a:ea typeface="Heiti SC Light"/>
                <a:cs typeface="Heiti SC Light"/>
              </a:rPr>
              <a:t>Color：The ZTE blue </a:t>
            </a:r>
          </a:p>
          <a:p>
            <a:pPr defTabSz="934720">
              <a:defRPr/>
            </a:pPr>
            <a:endParaRPr lang="en-US" altLang="en-US" sz="900" noProof="1">
              <a:solidFill>
                <a:schemeClr val="bg1"/>
              </a:solidFill>
              <a:latin typeface="Heiti SC Light"/>
              <a:ea typeface="Heiti SC Light"/>
              <a:cs typeface="Heiti SC Light"/>
            </a:endParaRPr>
          </a:p>
          <a:p>
            <a:pPr defTabSz="934720">
              <a:defRPr/>
            </a:pPr>
            <a:r>
              <a:rPr lang="en-US" altLang="en-US" sz="900" noProof="1">
                <a:solidFill>
                  <a:schemeClr val="bg1"/>
                </a:solidFill>
                <a:latin typeface="Heiti SC Light"/>
                <a:ea typeface="Heiti SC Light"/>
                <a:cs typeface="Heiti SC Light"/>
              </a:rPr>
              <a:t>Subtitle:</a:t>
            </a:r>
          </a:p>
          <a:p>
            <a:pPr defTabSz="934720">
              <a:defRPr/>
            </a:pPr>
            <a:r>
              <a:rPr lang="en-US" altLang="en-US" sz="800" noProof="1">
                <a:solidFill>
                  <a:schemeClr val="bg1"/>
                </a:solidFill>
                <a:latin typeface="Heiti SC Light"/>
                <a:ea typeface="Heiti SC Light"/>
                <a:cs typeface="Heiti SC Light"/>
              </a:rPr>
              <a:t>Type</a:t>
            </a:r>
            <a:r>
              <a:rPr lang="zh-CN" altLang="en-US" sz="800" noProof="1">
                <a:solidFill>
                  <a:schemeClr val="bg1"/>
                </a:solidFill>
                <a:latin typeface="Heiti SC Light"/>
                <a:ea typeface="Heiti SC Light"/>
                <a:cs typeface="Heiti SC Light"/>
              </a:rPr>
              <a:t>：微软雅黑</a:t>
            </a:r>
          </a:p>
          <a:p>
            <a:pPr defTabSz="934720">
              <a:defRPr/>
            </a:pPr>
            <a:r>
              <a:rPr lang="en-US" altLang="en-US" sz="800" noProof="1">
                <a:solidFill>
                  <a:schemeClr val="bg1"/>
                </a:solidFill>
                <a:latin typeface="Heiti SC Light"/>
                <a:ea typeface="Heiti SC Light"/>
                <a:cs typeface="Heiti SC Light"/>
              </a:rPr>
              <a:t>Size：20pt</a:t>
            </a:r>
          </a:p>
          <a:p>
            <a:pPr defTabSz="934720">
              <a:defRPr/>
            </a:pPr>
            <a:r>
              <a:rPr lang="en-US" altLang="en-US" sz="800" noProof="1">
                <a:solidFill>
                  <a:schemeClr val="bg1"/>
                </a:solidFill>
                <a:latin typeface="Heiti SC Light"/>
                <a:ea typeface="Heiti SC Light"/>
                <a:cs typeface="Heiti SC Light"/>
              </a:rPr>
              <a:t>Color: The ZTE green</a:t>
            </a:r>
          </a:p>
        </p:txBody>
      </p:sp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5848350" y="4454129"/>
            <a:ext cx="184731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4814888" y="4169569"/>
            <a:ext cx="184731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2053" name="TextBox 6"/>
          <p:cNvSpPr txBox="1">
            <a:spLocks noChangeArrowheads="1"/>
          </p:cNvSpPr>
          <p:nvPr/>
        </p:nvSpPr>
        <p:spPr bwMode="auto">
          <a:xfrm>
            <a:off x="4037014" y="3638550"/>
            <a:ext cx="184731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2063" name="TextBox 18"/>
          <p:cNvSpPr txBox="1">
            <a:spLocks noChangeArrowheads="1"/>
          </p:cNvSpPr>
          <p:nvPr/>
        </p:nvSpPr>
        <p:spPr bwMode="auto">
          <a:xfrm>
            <a:off x="8153400" y="1015604"/>
            <a:ext cx="914400" cy="9144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/>
          <a:lstStyle/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2064" name="TextBox 19"/>
          <p:cNvSpPr txBox="1">
            <a:spLocks noChangeArrowheads="1"/>
          </p:cNvSpPr>
          <p:nvPr/>
        </p:nvSpPr>
        <p:spPr bwMode="auto">
          <a:xfrm>
            <a:off x="4864100" y="3377804"/>
            <a:ext cx="914400" cy="9144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/>
          <a:lstStyle/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grpSp>
        <p:nvGrpSpPr>
          <p:cNvPr id="18" name="组 5"/>
          <p:cNvGrpSpPr/>
          <p:nvPr/>
        </p:nvGrpSpPr>
        <p:grpSpPr bwMode="auto">
          <a:xfrm>
            <a:off x="9424990" y="3923904"/>
            <a:ext cx="1392237" cy="1317627"/>
            <a:chOff x="0" y="0"/>
            <a:chExt cx="1392554" cy="989008"/>
          </a:xfrm>
        </p:grpSpPr>
        <p:grpSp>
          <p:nvGrpSpPr>
            <p:cNvPr id="20" name="组 6"/>
            <p:cNvGrpSpPr/>
            <p:nvPr userDrawn="1"/>
          </p:nvGrpSpPr>
          <p:grpSpPr bwMode="auto">
            <a:xfrm>
              <a:off x="0" y="0"/>
              <a:ext cx="935250" cy="253805"/>
              <a:chOff x="0" y="0"/>
              <a:chExt cx="935250" cy="253805"/>
            </a:xfrm>
          </p:grpSpPr>
          <p:sp>
            <p:nvSpPr>
              <p:cNvPr id="26" name="矩形 25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254058" cy="253805"/>
              </a:xfrm>
              <a:prstGeom prst="rect">
                <a:avLst/>
              </a:prstGeom>
              <a:solidFill>
                <a:srgbClr val="008FD4"/>
              </a:solidFill>
              <a:ln w="9525">
                <a:noFill/>
                <a:miter lim="800000"/>
              </a:ln>
            </p:spPr>
            <p:txBody>
              <a:bodyPr anchor="ctr"/>
              <a:lstStyle>
                <a:defPPr>
                  <a:defRPr lang="zh-CN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zh-CN" altLang="en-US">
                  <a:solidFill>
                    <a:srgbClr val="FFFFFF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7" name="文本框 19"/>
              <p:cNvSpPr txBox="1">
                <a:spLocks noChangeArrowheads="1"/>
              </p:cNvSpPr>
              <p:nvPr userDrawn="1"/>
            </p:nvSpPr>
            <p:spPr bwMode="auto">
              <a:xfrm>
                <a:off x="217537" y="30981"/>
                <a:ext cx="717713" cy="150139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pPr>
                  <a:defRPr/>
                </a:pPr>
                <a:r>
                  <a:rPr lang="en-US" sz="700" i="1" dirty="0" smtClean="0">
                    <a:solidFill>
                      <a:schemeClr val="bg1"/>
                    </a:solidFill>
                    <a:latin typeface="Times" pitchFamily="2" charset="0"/>
                    <a:cs typeface="Arial" panose="020B0604020202020204" pitchFamily="34" charset="0"/>
                  </a:rPr>
                  <a:t>G142, B211</a:t>
                </a:r>
                <a:endParaRPr lang="zh-CN" altLang="en-US" sz="700" i="1" dirty="0">
                  <a:solidFill>
                    <a:schemeClr val="bg1"/>
                  </a:solidFill>
                  <a:latin typeface="Times" pitchFamily="2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1" name="组 9"/>
            <p:cNvGrpSpPr/>
            <p:nvPr userDrawn="1"/>
          </p:nvGrpSpPr>
          <p:grpSpPr bwMode="auto">
            <a:xfrm>
              <a:off x="1" y="372963"/>
              <a:ext cx="1198834" cy="254997"/>
              <a:chOff x="1" y="-497"/>
              <a:chExt cx="1198834" cy="254997"/>
            </a:xfrm>
          </p:grpSpPr>
          <p:sp>
            <p:nvSpPr>
              <p:cNvPr id="24" name="矩形 23"/>
              <p:cNvSpPr>
                <a:spLocks noChangeArrowheads="1"/>
              </p:cNvSpPr>
              <p:nvPr userDrawn="1"/>
            </p:nvSpPr>
            <p:spPr bwMode="auto">
              <a:xfrm>
                <a:off x="1" y="-497"/>
                <a:ext cx="254058" cy="254997"/>
              </a:xfrm>
              <a:prstGeom prst="rect">
                <a:avLst/>
              </a:prstGeom>
              <a:solidFill>
                <a:srgbClr val="8CC63E"/>
              </a:solidFill>
              <a:ln w="9525">
                <a:noFill/>
                <a:miter lim="800000"/>
              </a:ln>
            </p:spPr>
            <p:txBody>
              <a:bodyPr anchor="ctr"/>
              <a:lstStyle>
                <a:defPPr>
                  <a:defRPr lang="zh-CN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zh-CN" altLang="en-US">
                  <a:solidFill>
                    <a:srgbClr val="FFFFFF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5" name="文本框 15"/>
              <p:cNvSpPr txBox="1">
                <a:spLocks noChangeArrowheads="1"/>
              </p:cNvSpPr>
              <p:nvPr userDrawn="1"/>
            </p:nvSpPr>
            <p:spPr bwMode="auto">
              <a:xfrm>
                <a:off x="217537" y="30484"/>
                <a:ext cx="981298" cy="150139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pPr>
                  <a:defRPr/>
                </a:pPr>
                <a:r>
                  <a:rPr lang="en-US" sz="700" i="1" dirty="0" smtClean="0">
                    <a:solidFill>
                      <a:schemeClr val="bg1"/>
                    </a:solidFill>
                    <a:latin typeface="Times" pitchFamily="2" charset="0"/>
                    <a:cs typeface="Arial" panose="020B0604020202020204" pitchFamily="34" charset="0"/>
                  </a:rPr>
                  <a:t>R154,G202, B60</a:t>
                </a:r>
                <a:endParaRPr lang="zh-CN" altLang="en-US" sz="700" i="1" dirty="0">
                  <a:solidFill>
                    <a:schemeClr val="bg1"/>
                  </a:solidFill>
                  <a:latin typeface="Times" pitchFamily="2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2" name="矩形 21"/>
            <p:cNvSpPr>
              <a:spLocks noChangeArrowheads="1"/>
            </p:cNvSpPr>
            <p:nvPr userDrawn="1"/>
          </p:nvSpPr>
          <p:spPr bwMode="auto">
            <a:xfrm>
              <a:off x="0" y="735202"/>
              <a:ext cx="254058" cy="253806"/>
            </a:xfrm>
            <a:prstGeom prst="rect">
              <a:avLst/>
            </a:prstGeom>
            <a:solidFill>
              <a:srgbClr val="5ACBF5"/>
            </a:solidFill>
            <a:ln w="9525">
              <a:noFill/>
              <a:miter lim="800000"/>
            </a:ln>
          </p:spPr>
          <p:txBody>
            <a:bodyPr anchor="ctr"/>
            <a:lstStyle>
              <a:defPPr>
                <a:defRPr lang="zh-CN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3" name="文本框 12"/>
            <p:cNvSpPr txBox="1">
              <a:spLocks noChangeArrowheads="1"/>
            </p:cNvSpPr>
            <p:nvPr userDrawn="1"/>
          </p:nvSpPr>
          <p:spPr bwMode="auto">
            <a:xfrm>
              <a:off x="217537" y="766183"/>
              <a:ext cx="1175017" cy="15013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>
              <a:defPPr>
                <a:defRPr lang="zh-CN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>
                <a:defRPr/>
              </a:pPr>
              <a:r>
                <a:rPr lang="en-US" sz="700" i="1" dirty="0" smtClean="0">
                  <a:solidFill>
                    <a:schemeClr val="bg1"/>
                  </a:solidFill>
                  <a:latin typeface="Times" pitchFamily="2" charset="0"/>
                  <a:cs typeface="Arial" panose="020B0604020202020204" pitchFamily="34" charset="0"/>
                </a:rPr>
                <a:t>R68,G200, </a:t>
              </a:r>
              <a:r>
                <a:rPr lang="en-US" sz="700" i="1" dirty="0">
                  <a:solidFill>
                    <a:schemeClr val="bg1"/>
                  </a:solidFill>
                  <a:latin typeface="Times" pitchFamily="2" charset="0"/>
                  <a:cs typeface="Arial" panose="020B0604020202020204" pitchFamily="34" charset="0"/>
                </a:rPr>
                <a:t>B245</a:t>
              </a:r>
              <a:endParaRPr lang="zh-CN" altLang="en-US" sz="700" i="1" dirty="0">
                <a:solidFill>
                  <a:schemeClr val="bg1"/>
                </a:solidFill>
                <a:latin typeface="Times" pitchFamily="2" charset="0"/>
                <a:cs typeface="Arial" panose="020B0604020202020204" pitchFamily="34" charset="0"/>
              </a:endParaRPr>
            </a:p>
          </p:txBody>
        </p:sp>
      </p:grpSp>
      <p:pic>
        <p:nvPicPr>
          <p:cNvPr id="3" name="图片 2" descr="ZTE_logo_CN含色值-0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8190" y="189230"/>
            <a:ext cx="1903095" cy="72326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00">
          <a:solidFill>
            <a:schemeClr val="tx1"/>
          </a:solidFill>
          <a:latin typeface="+mn-lt"/>
          <a:ea typeface="+mn-ea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5pPr>
      <a:lvl6pPr marL="25146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>
            <a:spLocks noChangeArrowheads="1"/>
          </p:cNvSpPr>
          <p:nvPr/>
        </p:nvSpPr>
        <p:spPr bwMode="auto">
          <a:xfrm>
            <a:off x="9236075" y="2563856"/>
            <a:ext cx="1360488" cy="12485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3442" tIns="46725" rIns="93442" bIns="46725" anchor="b" anchorCtr="1">
            <a:spAutoFit/>
          </a:bodyPr>
          <a:lstStyle/>
          <a:p>
            <a:pPr defTabSz="934720">
              <a:defRPr/>
            </a:pPr>
            <a:r>
              <a:rPr lang="en-US" altLang="en-US" sz="900" noProof="1">
                <a:solidFill>
                  <a:schemeClr val="bg1"/>
                </a:solidFill>
                <a:latin typeface="Heiti SC Light"/>
                <a:ea typeface="Heiti SC Light"/>
                <a:cs typeface="Heiti SC Light"/>
              </a:rPr>
              <a:t>Title:</a:t>
            </a:r>
          </a:p>
          <a:p>
            <a:pPr defTabSz="934720">
              <a:defRPr/>
            </a:pPr>
            <a:r>
              <a:rPr lang="en-US" altLang="en-US" sz="800" noProof="1">
                <a:solidFill>
                  <a:schemeClr val="bg1"/>
                </a:solidFill>
                <a:latin typeface="Heiti SC Light"/>
                <a:ea typeface="Heiti SC Light"/>
                <a:cs typeface="Heiti SC Light"/>
              </a:rPr>
              <a:t>Type: </a:t>
            </a:r>
            <a:r>
              <a:rPr lang="zh-CN" altLang="en-US" sz="800" noProof="1">
                <a:solidFill>
                  <a:schemeClr val="bg1"/>
                </a:solidFill>
                <a:latin typeface="Heiti SC Light"/>
                <a:ea typeface="Heiti SC Light"/>
                <a:cs typeface="Heiti SC Light"/>
              </a:rPr>
              <a:t>微软雅黑</a:t>
            </a:r>
          </a:p>
          <a:p>
            <a:pPr defTabSz="934720">
              <a:defRPr/>
            </a:pPr>
            <a:r>
              <a:rPr lang="en-US" altLang="en-US" sz="800" noProof="1">
                <a:solidFill>
                  <a:schemeClr val="bg1"/>
                </a:solidFill>
                <a:latin typeface="Heiti SC Light"/>
                <a:ea typeface="Heiti SC Light"/>
                <a:cs typeface="Heiti SC Light"/>
              </a:rPr>
              <a:t>Size：24-pt</a:t>
            </a:r>
          </a:p>
          <a:p>
            <a:pPr defTabSz="934720">
              <a:defRPr/>
            </a:pPr>
            <a:r>
              <a:rPr lang="en-US" altLang="en-US" sz="800" noProof="1">
                <a:solidFill>
                  <a:schemeClr val="bg1"/>
                </a:solidFill>
                <a:latin typeface="Heiti SC Light"/>
                <a:ea typeface="Heiti SC Light"/>
                <a:cs typeface="Heiti SC Light"/>
              </a:rPr>
              <a:t>Color：The ZTE blue </a:t>
            </a:r>
          </a:p>
          <a:p>
            <a:pPr defTabSz="934720">
              <a:defRPr/>
            </a:pPr>
            <a:endParaRPr lang="en-US" altLang="en-US" sz="900" noProof="1">
              <a:solidFill>
                <a:schemeClr val="bg1"/>
              </a:solidFill>
              <a:latin typeface="Heiti SC Light"/>
              <a:ea typeface="Heiti SC Light"/>
              <a:cs typeface="Heiti SC Light"/>
            </a:endParaRPr>
          </a:p>
          <a:p>
            <a:pPr defTabSz="934720">
              <a:defRPr/>
            </a:pPr>
            <a:r>
              <a:rPr lang="en-US" altLang="en-US" sz="900" noProof="1">
                <a:solidFill>
                  <a:schemeClr val="bg1"/>
                </a:solidFill>
                <a:latin typeface="Heiti SC Light"/>
                <a:ea typeface="Heiti SC Light"/>
                <a:cs typeface="Heiti SC Light"/>
              </a:rPr>
              <a:t>Subtitle:</a:t>
            </a:r>
          </a:p>
          <a:p>
            <a:pPr defTabSz="934720">
              <a:defRPr/>
            </a:pPr>
            <a:r>
              <a:rPr lang="en-US" altLang="en-US" sz="800" noProof="1">
                <a:solidFill>
                  <a:schemeClr val="bg1"/>
                </a:solidFill>
                <a:latin typeface="Heiti SC Light"/>
                <a:ea typeface="Heiti SC Light"/>
                <a:cs typeface="Heiti SC Light"/>
              </a:rPr>
              <a:t>Type</a:t>
            </a:r>
            <a:r>
              <a:rPr lang="zh-CN" altLang="en-US" sz="800" noProof="1">
                <a:solidFill>
                  <a:schemeClr val="bg1"/>
                </a:solidFill>
                <a:latin typeface="Heiti SC Light"/>
                <a:ea typeface="Heiti SC Light"/>
                <a:cs typeface="Heiti SC Light"/>
              </a:rPr>
              <a:t>：微软雅黑</a:t>
            </a:r>
          </a:p>
          <a:p>
            <a:pPr defTabSz="934720">
              <a:defRPr/>
            </a:pPr>
            <a:r>
              <a:rPr lang="en-US" altLang="en-US" sz="800" noProof="1">
                <a:solidFill>
                  <a:schemeClr val="bg1"/>
                </a:solidFill>
                <a:latin typeface="Heiti SC Light"/>
                <a:ea typeface="Heiti SC Light"/>
                <a:cs typeface="Heiti SC Light"/>
              </a:rPr>
              <a:t>Size：20pt</a:t>
            </a:r>
          </a:p>
          <a:p>
            <a:pPr defTabSz="934720">
              <a:defRPr/>
            </a:pPr>
            <a:r>
              <a:rPr lang="en-US" altLang="en-US" sz="800" noProof="1">
                <a:solidFill>
                  <a:schemeClr val="bg1"/>
                </a:solidFill>
                <a:latin typeface="Heiti SC Light"/>
                <a:ea typeface="Heiti SC Light"/>
                <a:cs typeface="Heiti SC Light"/>
              </a:rPr>
              <a:t>Color: The ZTE green</a:t>
            </a:r>
          </a:p>
        </p:txBody>
      </p:sp>
      <p:pic>
        <p:nvPicPr>
          <p:cNvPr id="12" name="图片 11" descr="图片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26"/>
            <a:ext cx="9144000" cy="5143248"/>
          </a:xfrm>
          <a:prstGeom prst="rect">
            <a:avLst/>
          </a:prstGeom>
        </p:spPr>
      </p:pic>
      <p:grpSp>
        <p:nvGrpSpPr>
          <p:cNvPr id="13" name="组 5"/>
          <p:cNvGrpSpPr/>
          <p:nvPr/>
        </p:nvGrpSpPr>
        <p:grpSpPr bwMode="auto">
          <a:xfrm>
            <a:off x="9424990" y="3923904"/>
            <a:ext cx="1392237" cy="1317627"/>
            <a:chOff x="0" y="0"/>
            <a:chExt cx="1392554" cy="989008"/>
          </a:xfrm>
        </p:grpSpPr>
        <p:grpSp>
          <p:nvGrpSpPr>
            <p:cNvPr id="14" name="组 6"/>
            <p:cNvGrpSpPr/>
            <p:nvPr userDrawn="1"/>
          </p:nvGrpSpPr>
          <p:grpSpPr bwMode="auto">
            <a:xfrm>
              <a:off x="0" y="0"/>
              <a:ext cx="935250" cy="253805"/>
              <a:chOff x="0" y="0"/>
              <a:chExt cx="935250" cy="253805"/>
            </a:xfrm>
          </p:grpSpPr>
          <p:sp>
            <p:nvSpPr>
              <p:cNvPr id="20" name="矩形 19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254058" cy="253805"/>
              </a:xfrm>
              <a:prstGeom prst="rect">
                <a:avLst/>
              </a:prstGeom>
              <a:solidFill>
                <a:srgbClr val="008FD4"/>
              </a:solidFill>
              <a:ln w="9525">
                <a:noFill/>
                <a:miter lim="800000"/>
              </a:ln>
            </p:spPr>
            <p:txBody>
              <a:bodyPr anchor="ctr"/>
              <a:lstStyle>
                <a:defPPr>
                  <a:defRPr lang="zh-CN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zh-CN" altLang="en-US">
                  <a:solidFill>
                    <a:srgbClr val="FFFFFF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1" name="文本框 19"/>
              <p:cNvSpPr txBox="1">
                <a:spLocks noChangeArrowheads="1"/>
              </p:cNvSpPr>
              <p:nvPr userDrawn="1"/>
            </p:nvSpPr>
            <p:spPr bwMode="auto">
              <a:xfrm>
                <a:off x="217537" y="30981"/>
                <a:ext cx="717713" cy="150139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pPr>
                  <a:defRPr/>
                </a:pPr>
                <a:r>
                  <a:rPr lang="en-US" sz="700" i="1" dirty="0" smtClean="0">
                    <a:solidFill>
                      <a:schemeClr val="bg1"/>
                    </a:solidFill>
                    <a:latin typeface="Times" pitchFamily="2" charset="0"/>
                    <a:cs typeface="Arial" panose="020B0604020202020204" pitchFamily="34" charset="0"/>
                  </a:rPr>
                  <a:t>G142, B211</a:t>
                </a:r>
                <a:endParaRPr lang="zh-CN" altLang="en-US" sz="700" i="1" dirty="0">
                  <a:solidFill>
                    <a:schemeClr val="bg1"/>
                  </a:solidFill>
                  <a:latin typeface="Times" pitchFamily="2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5" name="组 9"/>
            <p:cNvGrpSpPr/>
            <p:nvPr userDrawn="1"/>
          </p:nvGrpSpPr>
          <p:grpSpPr bwMode="auto">
            <a:xfrm>
              <a:off x="1" y="372963"/>
              <a:ext cx="1198834" cy="254997"/>
              <a:chOff x="1" y="-497"/>
              <a:chExt cx="1198834" cy="254997"/>
            </a:xfrm>
          </p:grpSpPr>
          <p:sp>
            <p:nvSpPr>
              <p:cNvPr id="18" name="矩形 17"/>
              <p:cNvSpPr>
                <a:spLocks noChangeArrowheads="1"/>
              </p:cNvSpPr>
              <p:nvPr userDrawn="1"/>
            </p:nvSpPr>
            <p:spPr bwMode="auto">
              <a:xfrm>
                <a:off x="1" y="-497"/>
                <a:ext cx="254058" cy="254997"/>
              </a:xfrm>
              <a:prstGeom prst="rect">
                <a:avLst/>
              </a:prstGeom>
              <a:solidFill>
                <a:srgbClr val="8CC63E"/>
              </a:solidFill>
              <a:ln w="9525">
                <a:noFill/>
                <a:miter lim="800000"/>
              </a:ln>
            </p:spPr>
            <p:txBody>
              <a:bodyPr anchor="ctr"/>
              <a:lstStyle>
                <a:defPPr>
                  <a:defRPr lang="zh-CN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zh-CN" altLang="en-US">
                  <a:solidFill>
                    <a:srgbClr val="FFFFFF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19" name="文本框 15"/>
              <p:cNvSpPr txBox="1">
                <a:spLocks noChangeArrowheads="1"/>
              </p:cNvSpPr>
              <p:nvPr userDrawn="1"/>
            </p:nvSpPr>
            <p:spPr bwMode="auto">
              <a:xfrm>
                <a:off x="217537" y="30484"/>
                <a:ext cx="981298" cy="150139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pPr>
                  <a:defRPr/>
                </a:pPr>
                <a:r>
                  <a:rPr lang="en-US" sz="700" i="1" dirty="0" smtClean="0">
                    <a:solidFill>
                      <a:schemeClr val="bg1"/>
                    </a:solidFill>
                    <a:latin typeface="Times" pitchFamily="2" charset="0"/>
                    <a:cs typeface="Arial" panose="020B0604020202020204" pitchFamily="34" charset="0"/>
                  </a:rPr>
                  <a:t>R154,G202, B60</a:t>
                </a:r>
                <a:endParaRPr lang="zh-CN" altLang="en-US" sz="700" i="1" dirty="0">
                  <a:solidFill>
                    <a:schemeClr val="bg1"/>
                  </a:solidFill>
                  <a:latin typeface="Times" pitchFamily="2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6" name="矩形 15"/>
            <p:cNvSpPr>
              <a:spLocks noChangeArrowheads="1"/>
            </p:cNvSpPr>
            <p:nvPr userDrawn="1"/>
          </p:nvSpPr>
          <p:spPr bwMode="auto">
            <a:xfrm>
              <a:off x="0" y="735202"/>
              <a:ext cx="254058" cy="253806"/>
            </a:xfrm>
            <a:prstGeom prst="rect">
              <a:avLst/>
            </a:prstGeom>
            <a:solidFill>
              <a:srgbClr val="5ACBF5"/>
            </a:solidFill>
            <a:ln w="9525">
              <a:noFill/>
              <a:miter lim="800000"/>
            </a:ln>
          </p:spPr>
          <p:txBody>
            <a:bodyPr anchor="ctr"/>
            <a:lstStyle>
              <a:defPPr>
                <a:defRPr lang="zh-CN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7" name="文本框 12"/>
            <p:cNvSpPr txBox="1">
              <a:spLocks noChangeArrowheads="1"/>
            </p:cNvSpPr>
            <p:nvPr userDrawn="1"/>
          </p:nvSpPr>
          <p:spPr bwMode="auto">
            <a:xfrm>
              <a:off x="217537" y="766183"/>
              <a:ext cx="1175017" cy="15013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>
              <a:defPPr>
                <a:defRPr lang="zh-CN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>
                <a:defRPr/>
              </a:pPr>
              <a:r>
                <a:rPr lang="en-US" sz="700" i="1" dirty="0" smtClean="0">
                  <a:solidFill>
                    <a:schemeClr val="bg1"/>
                  </a:solidFill>
                  <a:latin typeface="Times" pitchFamily="2" charset="0"/>
                  <a:cs typeface="Arial" panose="020B0604020202020204" pitchFamily="34" charset="0"/>
                </a:rPr>
                <a:t>R68,G200, </a:t>
              </a:r>
              <a:r>
                <a:rPr lang="en-US" sz="700" i="1" dirty="0">
                  <a:solidFill>
                    <a:schemeClr val="bg1"/>
                  </a:solidFill>
                  <a:latin typeface="Times" pitchFamily="2" charset="0"/>
                  <a:cs typeface="Arial" panose="020B0604020202020204" pitchFamily="34" charset="0"/>
                </a:rPr>
                <a:t>B245</a:t>
              </a:r>
              <a:endParaRPr lang="zh-CN" altLang="en-US" sz="700" i="1" dirty="0">
                <a:solidFill>
                  <a:schemeClr val="bg1"/>
                </a:solidFill>
                <a:latin typeface="Times" pitchFamily="2" charset="0"/>
                <a:cs typeface="Arial" panose="020B0604020202020204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00">
          <a:solidFill>
            <a:schemeClr val="tx1"/>
          </a:solidFill>
          <a:latin typeface="+mn-lt"/>
          <a:ea typeface="+mn-e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5pPr>
      <a:lvl6pPr marL="25146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8"/>
          <p:cNvSpPr>
            <a:spLocks noChangeArrowheads="1"/>
          </p:cNvSpPr>
          <p:nvPr/>
        </p:nvSpPr>
        <p:spPr bwMode="auto">
          <a:xfrm>
            <a:off x="9236075" y="2563856"/>
            <a:ext cx="1360488" cy="12485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3442" tIns="46725" rIns="93442" bIns="46725" anchor="b" anchorCtr="1">
            <a:spAutoFit/>
          </a:bodyPr>
          <a:lstStyle/>
          <a:p>
            <a:pPr defTabSz="934720">
              <a:defRPr/>
            </a:pPr>
            <a:r>
              <a:rPr lang="en-US" altLang="en-US" sz="900" noProof="1">
                <a:solidFill>
                  <a:schemeClr val="bg1"/>
                </a:solidFill>
                <a:latin typeface="Heiti SC Light"/>
                <a:ea typeface="Heiti SC Light"/>
                <a:cs typeface="Heiti SC Light"/>
              </a:rPr>
              <a:t>Title:</a:t>
            </a:r>
          </a:p>
          <a:p>
            <a:pPr defTabSz="934720">
              <a:defRPr/>
            </a:pPr>
            <a:r>
              <a:rPr lang="en-US" altLang="en-US" sz="800" noProof="1">
                <a:solidFill>
                  <a:schemeClr val="bg1"/>
                </a:solidFill>
                <a:latin typeface="Heiti SC Light"/>
                <a:ea typeface="Heiti SC Light"/>
                <a:cs typeface="Heiti SC Light"/>
              </a:rPr>
              <a:t>Type: </a:t>
            </a:r>
            <a:r>
              <a:rPr lang="zh-CN" altLang="en-US" sz="800" noProof="1">
                <a:solidFill>
                  <a:schemeClr val="bg1"/>
                </a:solidFill>
                <a:latin typeface="Heiti SC Light"/>
                <a:ea typeface="Heiti SC Light"/>
                <a:cs typeface="Heiti SC Light"/>
              </a:rPr>
              <a:t>微软雅黑</a:t>
            </a:r>
          </a:p>
          <a:p>
            <a:pPr defTabSz="934720">
              <a:defRPr/>
            </a:pPr>
            <a:r>
              <a:rPr lang="en-US" altLang="en-US" sz="800" noProof="1">
                <a:solidFill>
                  <a:schemeClr val="bg1"/>
                </a:solidFill>
                <a:latin typeface="Heiti SC Light"/>
                <a:ea typeface="Heiti SC Light"/>
                <a:cs typeface="Heiti SC Light"/>
              </a:rPr>
              <a:t>Size：24-32pt</a:t>
            </a:r>
          </a:p>
          <a:p>
            <a:pPr defTabSz="934720">
              <a:defRPr/>
            </a:pPr>
            <a:r>
              <a:rPr lang="en-US" altLang="en-US" sz="800" noProof="1">
                <a:solidFill>
                  <a:schemeClr val="bg1"/>
                </a:solidFill>
                <a:latin typeface="Heiti SC Light"/>
                <a:ea typeface="Heiti SC Light"/>
                <a:cs typeface="Heiti SC Light"/>
              </a:rPr>
              <a:t>Color：The ZTE blue </a:t>
            </a:r>
          </a:p>
          <a:p>
            <a:pPr defTabSz="934720">
              <a:defRPr/>
            </a:pPr>
            <a:endParaRPr lang="en-US" altLang="en-US" sz="900" noProof="1">
              <a:solidFill>
                <a:schemeClr val="bg1"/>
              </a:solidFill>
              <a:latin typeface="Heiti SC Light"/>
              <a:ea typeface="Heiti SC Light"/>
              <a:cs typeface="Heiti SC Light"/>
            </a:endParaRPr>
          </a:p>
          <a:p>
            <a:pPr defTabSz="934720">
              <a:defRPr/>
            </a:pPr>
            <a:r>
              <a:rPr lang="en-US" altLang="en-US" sz="900" noProof="1">
                <a:solidFill>
                  <a:schemeClr val="bg1"/>
                </a:solidFill>
                <a:latin typeface="Heiti SC Light"/>
                <a:ea typeface="Heiti SC Light"/>
                <a:cs typeface="Heiti SC Light"/>
              </a:rPr>
              <a:t>Subtitle:</a:t>
            </a:r>
          </a:p>
          <a:p>
            <a:pPr defTabSz="934720">
              <a:defRPr/>
            </a:pPr>
            <a:r>
              <a:rPr lang="en-US" altLang="en-US" sz="800" noProof="1">
                <a:solidFill>
                  <a:schemeClr val="bg1"/>
                </a:solidFill>
                <a:latin typeface="Heiti SC Light"/>
                <a:ea typeface="Heiti SC Light"/>
                <a:cs typeface="Heiti SC Light"/>
              </a:rPr>
              <a:t>Type</a:t>
            </a:r>
            <a:r>
              <a:rPr lang="zh-CN" altLang="en-US" sz="800" noProof="1">
                <a:solidFill>
                  <a:schemeClr val="bg1"/>
                </a:solidFill>
                <a:latin typeface="Heiti SC Light"/>
                <a:ea typeface="Heiti SC Light"/>
                <a:cs typeface="Heiti SC Light"/>
              </a:rPr>
              <a:t>：微软雅黑</a:t>
            </a:r>
          </a:p>
          <a:p>
            <a:pPr defTabSz="934720">
              <a:defRPr/>
            </a:pPr>
            <a:r>
              <a:rPr lang="en-US" altLang="en-US" sz="800" noProof="1">
                <a:solidFill>
                  <a:schemeClr val="bg1"/>
                </a:solidFill>
                <a:latin typeface="Heiti SC Light"/>
                <a:ea typeface="Heiti SC Light"/>
                <a:cs typeface="Heiti SC Light"/>
              </a:rPr>
              <a:t>Size：18pt</a:t>
            </a:r>
          </a:p>
          <a:p>
            <a:pPr defTabSz="934720">
              <a:defRPr/>
            </a:pPr>
            <a:r>
              <a:rPr lang="en-US" altLang="en-US" sz="800" noProof="1">
                <a:solidFill>
                  <a:schemeClr val="bg1"/>
                </a:solidFill>
                <a:latin typeface="Heiti SC Light"/>
                <a:ea typeface="Heiti SC Light"/>
                <a:cs typeface="Heiti SC Light"/>
              </a:rPr>
              <a:t>Color: The ZTE green</a:t>
            </a:r>
          </a:p>
        </p:txBody>
      </p:sp>
      <p:sp>
        <p:nvSpPr>
          <p:cNvPr id="6158" name="Slide Number Placeholder 5"/>
          <p:cNvSpPr>
            <a:spLocks noGrp="1" noChangeArrowheads="1"/>
          </p:cNvSpPr>
          <p:nvPr/>
        </p:nvSpPr>
        <p:spPr bwMode="auto">
          <a:xfrm>
            <a:off x="238125" y="4800600"/>
            <a:ext cx="419100" cy="27384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>
              <a:defRPr/>
            </a:pPr>
            <a:fld id="{08058874-FB71-43B4-AABD-6FDF89E2EF74}" type="slidenum">
              <a:rPr lang="en-US" sz="80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800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080" name="标题占位符 1"/>
          <p:cNvSpPr>
            <a:spLocks noGrp="1" noChangeArrowheads="1"/>
          </p:cNvSpPr>
          <p:nvPr>
            <p:ph type="title"/>
          </p:nvPr>
        </p:nvSpPr>
        <p:spPr bwMode="auto">
          <a:xfrm>
            <a:off x="333375" y="341710"/>
            <a:ext cx="8516938" cy="72151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0" tIns="0" rIns="0" bIns="0" numCol="1" anchor="t" anchorCtr="0" compatLnSpc="1"/>
          <a:lstStyle/>
          <a:p>
            <a:pPr lvl="0"/>
            <a:r>
              <a:rPr lang="zh-CN" dirty="0" smtClean="0"/>
              <a:t>单击此处编辑母版标题样式</a:t>
            </a:r>
          </a:p>
        </p:txBody>
      </p:sp>
      <p:sp>
        <p:nvSpPr>
          <p:cNvPr id="3081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200150"/>
            <a:ext cx="8491538" cy="318968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0" tIns="0" rIns="0" bIns="0" numCol="1" anchor="t" anchorCtr="0" compatLnSpc="1"/>
          <a:lstStyle/>
          <a:p>
            <a:pPr lvl="0"/>
            <a:r>
              <a:rPr lang="zh-CN" dirty="0" smtClean="0"/>
              <a:t>单击此处编辑母版文本样式</a:t>
            </a:r>
          </a:p>
          <a:p>
            <a:pPr lvl="1"/>
            <a:r>
              <a:rPr lang="zh-CN" dirty="0" smtClean="0"/>
              <a:t>二级</a:t>
            </a:r>
          </a:p>
          <a:p>
            <a:pPr lvl="2"/>
            <a:r>
              <a:rPr lang="zh-CN" dirty="0" smtClean="0"/>
              <a:t>三级</a:t>
            </a:r>
          </a:p>
          <a:p>
            <a:pPr lvl="3"/>
            <a:r>
              <a:rPr lang="zh-CN" dirty="0" smtClean="0"/>
              <a:t>四级</a:t>
            </a:r>
          </a:p>
          <a:p>
            <a:pPr lvl="4"/>
            <a:r>
              <a:rPr lang="zh-CN" dirty="0" smtClean="0"/>
              <a:t>五级</a:t>
            </a:r>
          </a:p>
        </p:txBody>
      </p:sp>
      <p:sp>
        <p:nvSpPr>
          <p:cNvPr id="18" name="TextBox 16"/>
          <p:cNvSpPr txBox="1">
            <a:spLocks noChangeArrowheads="1"/>
          </p:cNvSpPr>
          <p:nvPr/>
        </p:nvSpPr>
        <p:spPr bwMode="auto">
          <a:xfrm>
            <a:off x="3926235" y="4817271"/>
            <a:ext cx="2190750" cy="127397"/>
          </a:xfrm>
          <a:prstGeom prst="rect">
            <a:avLst/>
          </a:prstGeom>
          <a:noFill/>
          <a:ln w="9525" cap="flat" cmpd="sng">
            <a:noFill/>
            <a:bevel/>
          </a:ln>
          <a:effectLst/>
        </p:spPr>
        <p:txBody>
          <a:bodyPr lIns="0" tIns="0" rIns="0" bIns="0"/>
          <a:lstStyle/>
          <a:p>
            <a:pPr>
              <a:defRPr/>
            </a:pPr>
            <a:r>
              <a:rPr lang="en-US" altLang="zh-CN" sz="600" dirty="0" smtClean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IEEE802.org</a:t>
            </a:r>
            <a:r>
              <a:rPr lang="en-US" altLang="zh-CN" sz="600" baseline="0" dirty="0" smtClean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Plenary Meeting in Orlando-201711</a:t>
            </a:r>
            <a:endParaRPr lang="en-US" sz="600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组 5"/>
          <p:cNvGrpSpPr/>
          <p:nvPr/>
        </p:nvGrpSpPr>
        <p:grpSpPr bwMode="auto">
          <a:xfrm>
            <a:off x="9424990" y="3923904"/>
            <a:ext cx="1392237" cy="1317627"/>
            <a:chOff x="0" y="0"/>
            <a:chExt cx="1392554" cy="989008"/>
          </a:xfrm>
        </p:grpSpPr>
        <p:grpSp>
          <p:nvGrpSpPr>
            <p:cNvPr id="19" name="组 6"/>
            <p:cNvGrpSpPr/>
            <p:nvPr userDrawn="1"/>
          </p:nvGrpSpPr>
          <p:grpSpPr bwMode="auto">
            <a:xfrm>
              <a:off x="0" y="0"/>
              <a:ext cx="935250" cy="253805"/>
              <a:chOff x="0" y="0"/>
              <a:chExt cx="935250" cy="253805"/>
            </a:xfrm>
          </p:grpSpPr>
          <p:sp>
            <p:nvSpPr>
              <p:cNvPr id="25" name="矩形 2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254058" cy="253805"/>
              </a:xfrm>
              <a:prstGeom prst="rect">
                <a:avLst/>
              </a:prstGeom>
              <a:solidFill>
                <a:srgbClr val="008FD4"/>
              </a:solidFill>
              <a:ln w="9525">
                <a:noFill/>
                <a:miter lim="800000"/>
              </a:ln>
            </p:spPr>
            <p:txBody>
              <a:bodyPr anchor="ctr"/>
              <a:lstStyle>
                <a:defPPr>
                  <a:defRPr lang="zh-CN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zh-CN" altLang="en-US">
                  <a:solidFill>
                    <a:srgbClr val="FFFFFF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6" name="文本框 19"/>
              <p:cNvSpPr txBox="1">
                <a:spLocks noChangeArrowheads="1"/>
              </p:cNvSpPr>
              <p:nvPr userDrawn="1"/>
            </p:nvSpPr>
            <p:spPr bwMode="auto">
              <a:xfrm>
                <a:off x="217537" y="30981"/>
                <a:ext cx="717713" cy="150139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pPr>
                  <a:defRPr/>
                </a:pPr>
                <a:r>
                  <a:rPr lang="en-US" sz="700" i="1" dirty="0" smtClean="0">
                    <a:solidFill>
                      <a:schemeClr val="bg1"/>
                    </a:solidFill>
                    <a:latin typeface="Times" pitchFamily="2" charset="0"/>
                    <a:cs typeface="Arial" panose="020B0604020202020204" pitchFamily="34" charset="0"/>
                  </a:rPr>
                  <a:t>G142, B211</a:t>
                </a:r>
                <a:endParaRPr lang="zh-CN" altLang="en-US" sz="700" i="1" dirty="0">
                  <a:solidFill>
                    <a:schemeClr val="bg1"/>
                  </a:solidFill>
                  <a:latin typeface="Times" pitchFamily="2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0" name="组 9"/>
            <p:cNvGrpSpPr/>
            <p:nvPr userDrawn="1"/>
          </p:nvGrpSpPr>
          <p:grpSpPr bwMode="auto">
            <a:xfrm>
              <a:off x="1" y="372963"/>
              <a:ext cx="1198834" cy="254997"/>
              <a:chOff x="1" y="-497"/>
              <a:chExt cx="1198834" cy="254997"/>
            </a:xfrm>
          </p:grpSpPr>
          <p:sp>
            <p:nvSpPr>
              <p:cNvPr id="23" name="矩形 22"/>
              <p:cNvSpPr>
                <a:spLocks noChangeArrowheads="1"/>
              </p:cNvSpPr>
              <p:nvPr userDrawn="1"/>
            </p:nvSpPr>
            <p:spPr bwMode="auto">
              <a:xfrm>
                <a:off x="1" y="-497"/>
                <a:ext cx="254058" cy="254997"/>
              </a:xfrm>
              <a:prstGeom prst="rect">
                <a:avLst/>
              </a:prstGeom>
              <a:solidFill>
                <a:srgbClr val="8CC63E"/>
              </a:solidFill>
              <a:ln w="9525">
                <a:noFill/>
                <a:miter lim="800000"/>
              </a:ln>
            </p:spPr>
            <p:txBody>
              <a:bodyPr anchor="ctr"/>
              <a:lstStyle>
                <a:defPPr>
                  <a:defRPr lang="zh-CN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zh-CN" altLang="en-US">
                  <a:solidFill>
                    <a:srgbClr val="FFFFFF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4" name="文本框 15"/>
              <p:cNvSpPr txBox="1">
                <a:spLocks noChangeArrowheads="1"/>
              </p:cNvSpPr>
              <p:nvPr userDrawn="1"/>
            </p:nvSpPr>
            <p:spPr bwMode="auto">
              <a:xfrm>
                <a:off x="217537" y="30484"/>
                <a:ext cx="981298" cy="150139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1pPr>
                <a:lvl2pPr marL="4572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2pPr>
                <a:lvl3pPr marL="9144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3pPr>
                <a:lvl4pPr marL="13716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4pPr>
                <a:lvl5pPr marL="1828800" algn="l" defTabSz="457200" rtl="0" fontAlgn="base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pPr>
                  <a:defRPr/>
                </a:pPr>
                <a:r>
                  <a:rPr lang="en-US" sz="700" i="1" dirty="0" smtClean="0">
                    <a:solidFill>
                      <a:schemeClr val="bg1"/>
                    </a:solidFill>
                    <a:latin typeface="Times" pitchFamily="2" charset="0"/>
                    <a:cs typeface="Arial" panose="020B0604020202020204" pitchFamily="34" charset="0"/>
                  </a:rPr>
                  <a:t>R154,G202, B60</a:t>
                </a:r>
                <a:endParaRPr lang="zh-CN" altLang="en-US" sz="700" i="1" dirty="0">
                  <a:solidFill>
                    <a:schemeClr val="bg1"/>
                  </a:solidFill>
                  <a:latin typeface="Times" pitchFamily="2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1" name="矩形 20"/>
            <p:cNvSpPr>
              <a:spLocks noChangeArrowheads="1"/>
            </p:cNvSpPr>
            <p:nvPr userDrawn="1"/>
          </p:nvSpPr>
          <p:spPr bwMode="auto">
            <a:xfrm>
              <a:off x="0" y="735202"/>
              <a:ext cx="254058" cy="253806"/>
            </a:xfrm>
            <a:prstGeom prst="rect">
              <a:avLst/>
            </a:prstGeom>
            <a:solidFill>
              <a:srgbClr val="5ACBF5"/>
            </a:solidFill>
            <a:ln w="9525">
              <a:noFill/>
              <a:miter lim="800000"/>
            </a:ln>
          </p:spPr>
          <p:txBody>
            <a:bodyPr anchor="ctr"/>
            <a:lstStyle>
              <a:defPPr>
                <a:defRPr lang="zh-CN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2" name="文本框 12"/>
            <p:cNvSpPr txBox="1">
              <a:spLocks noChangeArrowheads="1"/>
            </p:cNvSpPr>
            <p:nvPr userDrawn="1"/>
          </p:nvSpPr>
          <p:spPr bwMode="auto">
            <a:xfrm>
              <a:off x="217537" y="766183"/>
              <a:ext cx="1175017" cy="15013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>
              <a:defPPr>
                <a:defRPr lang="zh-CN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defTabSz="457200" rtl="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>
                <a:defRPr/>
              </a:pPr>
              <a:r>
                <a:rPr lang="en-US" sz="700" i="1" dirty="0" smtClean="0">
                  <a:solidFill>
                    <a:schemeClr val="bg1"/>
                  </a:solidFill>
                  <a:latin typeface="Times" pitchFamily="2" charset="0"/>
                  <a:cs typeface="Arial" panose="020B0604020202020204" pitchFamily="34" charset="0"/>
                </a:rPr>
                <a:t>R68,G200, </a:t>
              </a:r>
              <a:r>
                <a:rPr lang="en-US" sz="700" i="1" dirty="0">
                  <a:solidFill>
                    <a:schemeClr val="bg1"/>
                  </a:solidFill>
                  <a:latin typeface="Times" pitchFamily="2" charset="0"/>
                  <a:cs typeface="Arial" panose="020B0604020202020204" pitchFamily="34" charset="0"/>
                </a:rPr>
                <a:t>B245</a:t>
              </a:r>
              <a:endParaRPr lang="zh-CN" altLang="en-US" sz="700" i="1" dirty="0">
                <a:solidFill>
                  <a:schemeClr val="bg1"/>
                </a:solidFill>
                <a:latin typeface="Times" pitchFamily="2" charset="0"/>
                <a:cs typeface="Arial" panose="020B0604020202020204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00">
          <a:solidFill>
            <a:schemeClr val="tx1"/>
          </a:solidFill>
          <a:latin typeface="+mn-lt"/>
          <a:ea typeface="+mn-e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5pPr>
      <a:lvl6pPr marL="25146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169中文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56565" y="-258445"/>
            <a:ext cx="10057765" cy="56603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+mn-ea"/>
          <a:ea typeface="+mn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00">
          <a:solidFill>
            <a:schemeClr val="tx1"/>
          </a:solidFill>
          <a:latin typeface="+mn-lt"/>
          <a:ea typeface="+mn-e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5pPr>
      <a:lvl6pPr marL="25146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/files/public/docs2017/" TargetMode="External"/><Relationship Id="rId3" Type="http://schemas.openxmlformats.org/officeDocument/2006/relationships/hyperlink" Target="http://www.ieee802.org/1/files/public/docs2015/dcb-thaler-1CQ-csd-local-address-prot-1115.pdf" TargetMode="External"/><Relationship Id="rId7" Type="http://schemas.openxmlformats.org/officeDocument/2006/relationships/hyperlink" Target="http://www.ieee802.org/1/files/public/docs2017/cq-ao-LAAP-proposal-0317-v02.pptx" TargetMode="External"/><Relationship Id="rId2" Type="http://schemas.openxmlformats.org/officeDocument/2006/relationships/hyperlink" Target="http://www.ieee802.org/1/files/public/docs2015/dcb-thaler-1CQ-par-local-address-prot-1115-v0.pdf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ieee802.org/1/files/public/docs2016/cq-ao-local-address-assignment-1116-v00.pptx" TargetMode="External"/><Relationship Id="rId5" Type="http://schemas.openxmlformats.org/officeDocument/2006/relationships/hyperlink" Target="http://www.ieee802.org/1/files/public/docs2016/cq-cas-assignment-and-validation-0316-v00.pptx" TargetMode="External"/><Relationship Id="rId4" Type="http://schemas.openxmlformats.org/officeDocument/2006/relationships/hyperlink" Target="http://www.ieee802.org/1/files/public/docs2016/cq-thaler-objectives-1116.pdf" TargetMode="External"/><Relationship Id="rId9" Type="http://schemas.openxmlformats.org/officeDocument/2006/relationships/hyperlink" Target="http://www.ieee802.org/1/files/public/docs2016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336550" y="2115741"/>
            <a:ext cx="4478338" cy="1007269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CN" sz="1400" dirty="0" smtClean="0">
                <a:latin typeface="微软雅黑" panose="020B0503020204020204" pitchFamily="34" charset="-122"/>
                <a:ea typeface="Heiti SC Light"/>
                <a:cs typeface="Heiti SC Light"/>
              </a:rPr>
              <a:t>Ting </a:t>
            </a:r>
            <a:r>
              <a:rPr lang="en-US" altLang="zh-CN" sz="1400" dirty="0" err="1" smtClean="0">
                <a:latin typeface="微软雅黑" panose="020B0503020204020204" pitchFamily="34" charset="-122"/>
                <a:ea typeface="Heiti SC Light"/>
                <a:cs typeface="Heiti SC Light"/>
              </a:rPr>
              <a:t>Ao</a:t>
            </a:r>
            <a:endParaRPr lang="en-US" altLang="zh-CN" sz="1400" dirty="0" smtClean="0">
              <a:latin typeface="微软雅黑" panose="020B0503020204020204" pitchFamily="34" charset="-122"/>
              <a:ea typeface="Heiti SC Light"/>
              <a:cs typeface="Heiti SC Light"/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CN" sz="1400" dirty="0" smtClean="0">
                <a:latin typeface="微软雅黑" panose="020B0503020204020204" pitchFamily="34" charset="-122"/>
                <a:ea typeface="Heiti SC Light"/>
                <a:cs typeface="Heiti SC Light"/>
              </a:rPr>
              <a:t>ao.ting@zte.com.cn</a:t>
            </a:r>
          </a:p>
        </p:txBody>
      </p:sp>
      <p:sp>
        <p:nvSpPr>
          <p:cNvPr id="5123" name="Subtitle 1"/>
          <p:cNvSpPr>
            <a:spLocks noGrp="1"/>
          </p:cNvSpPr>
          <p:nvPr>
            <p:ph type="subTitle" idx="4294967295"/>
          </p:nvPr>
        </p:nvSpPr>
        <p:spPr>
          <a:xfrm>
            <a:off x="336550" y="860822"/>
            <a:ext cx="6400800" cy="561975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zh-CN" dirty="0" smtClean="0">
                <a:solidFill>
                  <a:srgbClr val="8CC63E"/>
                </a:solidFill>
              </a:rPr>
              <a:t>Local MAC Address Protocol </a:t>
            </a:r>
          </a:p>
        </p:txBody>
      </p:sp>
      <p:sp>
        <p:nvSpPr>
          <p:cNvPr id="5124" name="Title 3"/>
          <p:cNvSpPr>
            <a:spLocks noGrp="1"/>
          </p:cNvSpPr>
          <p:nvPr>
            <p:ph type="ctrTitle" idx="4294967295"/>
          </p:nvPr>
        </p:nvSpPr>
        <p:spPr>
          <a:xfrm>
            <a:off x="336550" y="407194"/>
            <a:ext cx="6400800" cy="444104"/>
          </a:xfrm>
          <a:prstGeom prst="rect">
            <a:avLst/>
          </a:prstGeom>
        </p:spPr>
        <p:txBody>
          <a:bodyPr/>
          <a:lstStyle/>
          <a:p>
            <a:pPr eaLnBrk="1" hangingPunct="1"/>
            <a:endParaRPr lang="en-US" altLang="zh-CN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Coordination Message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33375" y="933450"/>
            <a:ext cx="7972425" cy="3456385"/>
          </a:xfrm>
        </p:spPr>
        <p:txBody>
          <a:bodyPr/>
          <a:lstStyle/>
          <a:p>
            <a:r>
              <a:rPr lang="en-US" altLang="zh-CN" dirty="0" smtClean="0"/>
              <a:t>Destination address:  Multicast address first. After the discovery, change to its neighbor's address.</a:t>
            </a:r>
          </a:p>
          <a:p>
            <a:r>
              <a:rPr lang="en-US" altLang="zh-CN" dirty="0" smtClean="0"/>
              <a:t>Source address: Server’s address</a:t>
            </a:r>
          </a:p>
          <a:p>
            <a:r>
              <a:rPr lang="en-US" altLang="zh-CN" dirty="0" smtClean="0"/>
              <a:t>Message Type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pPr lvl="1"/>
            <a:r>
              <a:rPr lang="en-US" altLang="zh-CN" dirty="0" err="1" smtClean="0"/>
              <a:t>Sych</a:t>
            </a:r>
            <a:r>
              <a:rPr lang="en-US" altLang="zh-CN" dirty="0" smtClean="0"/>
              <a:t> Message</a:t>
            </a:r>
            <a:r>
              <a:rPr lang="zh-CN" altLang="en-US" dirty="0" smtClean="0"/>
              <a:t>：</a:t>
            </a:r>
            <a:r>
              <a:rPr lang="en-US" altLang="zh-CN" dirty="0" smtClean="0"/>
              <a:t>Update-driven sending and periodic </a:t>
            </a:r>
            <a:r>
              <a:rPr lang="en-US" altLang="zh-CN" dirty="0" err="1" smtClean="0"/>
              <a:t>keepalive</a:t>
            </a:r>
            <a:r>
              <a:rPr lang="en-US" altLang="zh-CN" dirty="0" smtClean="0"/>
              <a:t> </a:t>
            </a:r>
          </a:p>
          <a:p>
            <a:pPr lvl="1"/>
            <a:r>
              <a:rPr lang="en-US" altLang="zh-CN" dirty="0" err="1" smtClean="0"/>
              <a:t>Ack</a:t>
            </a:r>
            <a:r>
              <a:rPr lang="en-US" altLang="zh-CN" dirty="0" smtClean="0"/>
              <a:t> Message:  Confirm the update</a:t>
            </a:r>
          </a:p>
          <a:p>
            <a:r>
              <a:rPr lang="en-US" altLang="zh-CN" dirty="0" smtClean="0"/>
              <a:t>MAC info TLV</a:t>
            </a:r>
          </a:p>
          <a:p>
            <a:pPr lvl="1"/>
            <a:r>
              <a:rPr lang="en-US" altLang="zh-CN" dirty="0" smtClean="0"/>
              <a:t>MAC address:  The new assigned user-side MAC address. </a:t>
            </a:r>
          </a:p>
          <a:p>
            <a:pPr lvl="1"/>
            <a:r>
              <a:rPr lang="en-US" altLang="zh-CN" dirty="0" smtClean="0"/>
              <a:t>Timestamp: Time the corresponding user-side MAC address is assigned. 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Next step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58776" y="1200150"/>
            <a:ext cx="7947024" cy="3189685"/>
          </a:xfrm>
        </p:spPr>
        <p:txBody>
          <a:bodyPr/>
          <a:lstStyle/>
          <a:p>
            <a:r>
              <a:rPr lang="en-US" altLang="zh-CN" dirty="0" smtClean="0"/>
              <a:t>Other specific conflict </a:t>
            </a:r>
            <a:r>
              <a:rPr lang="en-US" altLang="zh-CN" dirty="0" smtClean="0"/>
              <a:t>cases </a:t>
            </a:r>
            <a:r>
              <a:rPr lang="en-US" altLang="zh-CN" dirty="0" smtClean="0"/>
              <a:t>still need to be considered.</a:t>
            </a:r>
          </a:p>
          <a:p>
            <a:r>
              <a:rPr lang="en-US" altLang="zh-CN" dirty="0" smtClean="0"/>
              <a:t>We should start </a:t>
            </a:r>
            <a:r>
              <a:rPr lang="en-US" altLang="zh-CN" smtClean="0"/>
              <a:t>this </a:t>
            </a:r>
            <a:r>
              <a:rPr lang="en-US" altLang="zh-CN" smtClean="0"/>
              <a:t>draft </a:t>
            </a:r>
            <a:r>
              <a:rPr lang="en-US" altLang="zh-CN" dirty="0" smtClean="0"/>
              <a:t>now.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 12"/>
          <p:cNvSpPr>
            <a:spLocks noGrp="1"/>
          </p:cNvSpPr>
          <p:nvPr>
            <p:ph type="title"/>
          </p:nvPr>
        </p:nvSpPr>
        <p:spPr>
          <a:xfrm>
            <a:off x="314325" y="171450"/>
            <a:ext cx="8516938" cy="721519"/>
          </a:xfrm>
        </p:spPr>
        <p:txBody>
          <a:bodyPr/>
          <a:lstStyle/>
          <a:p>
            <a:pPr eaLnBrk="1" hangingPunct="1"/>
            <a:r>
              <a:rPr lang="en-US" altLang="zh-CN" dirty="0" smtClean="0">
                <a:solidFill>
                  <a:schemeClr val="bg2"/>
                </a:solidFill>
              </a:rPr>
              <a:t>Prior Contributions Review</a:t>
            </a:r>
            <a:endParaRPr lang="zh-CN" altLang="en-US" dirty="0" smtClean="0">
              <a:solidFill>
                <a:schemeClr val="bg2"/>
              </a:solidFill>
            </a:endParaRPr>
          </a:p>
        </p:txBody>
      </p:sp>
      <p:sp>
        <p:nvSpPr>
          <p:cNvPr id="7171" name="内容占位符 13"/>
          <p:cNvSpPr>
            <a:spLocks noGrp="1"/>
          </p:cNvSpPr>
          <p:nvPr>
            <p:ph sz="quarter" idx="10"/>
          </p:nvPr>
        </p:nvSpPr>
        <p:spPr>
          <a:xfrm>
            <a:off x="333375" y="590550"/>
            <a:ext cx="8516938" cy="4058841"/>
          </a:xfrm>
        </p:spPr>
        <p:txBody>
          <a:bodyPr/>
          <a:lstStyle/>
          <a:p>
            <a:pPr marL="0" indent="0" eaLnBrk="1" hangingPunct="1"/>
            <a:r>
              <a:rPr lang="en-US" altLang="zh-CN" sz="1600" dirty="0" smtClean="0"/>
              <a:t>     802.1CQ PAR&amp;CSD: This standard specifies protocols, procedures, and management objects for locally-unique assignment of 48-bit and 64-bit addresses in IEEE 802 networks. </a:t>
            </a:r>
            <a:r>
              <a:rPr lang="en-US" altLang="zh-CN" sz="1600" b="1" dirty="0" smtClean="0"/>
              <a:t>Peer-to-peer address claiming </a:t>
            </a:r>
            <a:r>
              <a:rPr lang="en-US" altLang="zh-CN" sz="1600" dirty="0" smtClean="0"/>
              <a:t>and </a:t>
            </a:r>
            <a:r>
              <a:rPr lang="en-US" altLang="zh-CN" sz="1600" b="1" dirty="0" smtClean="0"/>
              <a:t>address server </a:t>
            </a:r>
            <a:r>
              <a:rPr lang="en-US" altLang="zh-CN" sz="1600" dirty="0" smtClean="0"/>
              <a:t>capabilities are specified.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dirty="0" smtClean="0">
                <a:hlinkClick r:id="rId2"/>
              </a:rPr>
              <a:t>http://www.ieee802.org/1/files/public/docs2015/dcb-thaler-1CQ-par-local-address-prot-1115-v0.pdf</a:t>
            </a:r>
            <a:endParaRPr lang="en-US" altLang="zh-CN" sz="1200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sz="1200" dirty="0" smtClean="0">
                <a:hlinkClick r:id="rId2"/>
              </a:rPr>
              <a:t>http://www.ieee802.org/1/files/public/docs2015/</a:t>
            </a:r>
            <a:r>
              <a:rPr lang="en-US" altLang="zh-CN" sz="1200" dirty="0" smtClean="0">
                <a:hlinkClick r:id="rId3" action="ppaction://hlinkfile"/>
              </a:rPr>
              <a:t>dcb-thaler-1CQ-csd-local-address-prot-1115.pdf</a:t>
            </a:r>
            <a:endParaRPr lang="en-US" altLang="zh-CN" sz="1200" dirty="0" smtClean="0"/>
          </a:p>
          <a:p>
            <a:r>
              <a:rPr lang="en-US" altLang="zh-CN" sz="1600" dirty="0" smtClean="0"/>
              <a:t>802.1CQ Objective: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dirty="0" smtClean="0"/>
              <a:t>Allow for acquiring multiple addresses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dirty="0" smtClean="0"/>
              <a:t>Allow for edge bridge / access point proxy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dirty="0" smtClean="0">
                <a:hlinkClick r:id="rId4" action="ppaction://hlinkfile"/>
              </a:rPr>
              <a:t>http://www.ieee802.org/1/files/public/docs2016/cq-thaler-objectives-1116.pdf</a:t>
            </a:r>
            <a:r>
              <a:rPr lang="en-US" altLang="zh-CN" sz="1200" dirty="0" smtClean="0"/>
              <a:t> </a:t>
            </a:r>
          </a:p>
          <a:p>
            <a:r>
              <a:rPr kumimoji="1" lang="en-US" altLang="ja-JP" sz="1600" dirty="0" smtClean="0"/>
              <a:t>Assignment</a:t>
            </a:r>
            <a:r>
              <a:rPr kumimoji="1" lang="ja-JP" altLang="en-US" sz="1600" dirty="0" smtClean="0"/>
              <a:t> </a:t>
            </a:r>
            <a:r>
              <a:rPr kumimoji="1" lang="en-US" altLang="ja-JP" sz="1600" dirty="0" smtClean="0"/>
              <a:t>and</a:t>
            </a:r>
            <a:r>
              <a:rPr kumimoji="1" lang="ja-JP" altLang="en-US" sz="1600" dirty="0" smtClean="0"/>
              <a:t> </a:t>
            </a:r>
            <a:r>
              <a:rPr kumimoji="1" lang="en-US" altLang="ja-JP" sz="1600" dirty="0" smtClean="0"/>
              <a:t>Validation</a:t>
            </a:r>
            <a:r>
              <a:rPr kumimoji="1" lang="ja-JP" altLang="en-US" sz="1600" dirty="0" smtClean="0"/>
              <a:t> </a:t>
            </a:r>
            <a:r>
              <a:rPr kumimoji="1" lang="en-US" altLang="ja-JP" sz="1600" dirty="0" smtClean="0"/>
              <a:t>of</a:t>
            </a:r>
            <a:r>
              <a:rPr kumimoji="1" lang="ja-JP" altLang="en-US" sz="1600" dirty="0" smtClean="0"/>
              <a:t> </a:t>
            </a:r>
            <a:r>
              <a:rPr kumimoji="1" lang="en-US" altLang="ja-JP" sz="1600" dirty="0" err="1" smtClean="0"/>
              <a:t>Unicast</a:t>
            </a:r>
            <a:r>
              <a:rPr kumimoji="1" lang="ja-JP" altLang="en-US" sz="1600" dirty="0" smtClean="0"/>
              <a:t> </a:t>
            </a:r>
            <a:r>
              <a:rPr kumimoji="1" lang="en-US" altLang="ja-JP" sz="1600" dirty="0" smtClean="0"/>
              <a:t>Address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1200" dirty="0" smtClean="0"/>
              <a:t>802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should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have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a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single validation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protocol as well as assignment protocols.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dirty="0" smtClean="0">
                <a:hlinkClick r:id="rId5" action="ppaction://hlinkpres?slideindex=1&amp;slidetitle="/>
              </a:rPr>
              <a:t>http://www.ieee802.org/1/files/public/docs2016/cq-cas-assignment-and-validation-0316-v00.pptx</a:t>
            </a:r>
            <a:endParaRPr lang="en-US" altLang="ja-JP" sz="1200" dirty="0" smtClean="0"/>
          </a:p>
          <a:p>
            <a:r>
              <a:rPr lang="en-US" altLang="zh-CN" sz="1600" dirty="0" smtClean="0"/>
              <a:t>Structured MAC address assignment with Server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dirty="0" smtClean="0"/>
              <a:t>Assign structured MAC address hierarchically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dirty="0" smtClean="0">
                <a:hlinkClick r:id="rId6"/>
              </a:rPr>
              <a:t>http://www.ieee802.org/1/files/public/docs2016/cq-ao-local-address-assignment-1116-v00.pptx</a:t>
            </a:r>
            <a:endParaRPr lang="en-US" altLang="zh-CN" sz="1200" dirty="0" smtClean="0"/>
          </a:p>
          <a:p>
            <a:r>
              <a:rPr lang="en-US" altLang="zh-CN" sz="1600" dirty="0" smtClean="0"/>
              <a:t>LAAP</a:t>
            </a:r>
            <a:r>
              <a:rPr lang="zh-CN" altLang="en-US" sz="1600" dirty="0" smtClean="0"/>
              <a:t>：</a:t>
            </a:r>
            <a:r>
              <a:rPr lang="en-US" altLang="zh-CN" sz="1600" dirty="0" smtClean="0"/>
              <a:t>Local MAC Address Assignment Protocol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dirty="0" smtClean="0"/>
              <a:t>Support server assignment and peer-to-peer claim assignment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dirty="0" smtClean="0">
                <a:hlinkClick r:id="rId6"/>
              </a:rPr>
              <a:t>http://www.ieee802.org/1/files/public/docs2017/</a:t>
            </a:r>
            <a:r>
              <a:rPr lang="en-US" altLang="zh-CN" sz="1200" dirty="0" smtClean="0">
                <a:hlinkClick r:id="rId7" action="ppaction://hlinkpres?slideindex=1&amp;slidetitle="/>
              </a:rPr>
              <a:t> cq-ao-LAAP-proposal-0317-v02.pptx</a:t>
            </a:r>
            <a:r>
              <a:rPr lang="en-US" altLang="zh-CN" sz="1200" dirty="0" smtClean="0">
                <a:hlinkClick r:id="rId6"/>
              </a:rPr>
              <a:t> </a:t>
            </a:r>
          </a:p>
          <a:p>
            <a:pPr lvl="1">
              <a:buFont typeface="Arial" pitchFamily="34" charset="0"/>
              <a:buChar char="•"/>
            </a:pPr>
            <a:endParaRPr lang="en-US" altLang="zh-CN" sz="1600" dirty="0" smtClean="0"/>
          </a:p>
          <a:p>
            <a:endParaRPr lang="en-US" altLang="zh-CN" sz="1600" dirty="0" smtClean="0"/>
          </a:p>
          <a:p>
            <a:endParaRPr lang="en-US" altLang="zh-CN" sz="1200" dirty="0" smtClean="0"/>
          </a:p>
          <a:p>
            <a:pPr marL="0" indent="0" eaLnBrk="1" hangingPunct="1">
              <a:buNone/>
            </a:pPr>
            <a:endParaRPr lang="en-US" altLang="zh-CN" dirty="0" smtClean="0">
              <a:hlinkClick r:id="rId8"/>
            </a:endParaRPr>
          </a:p>
          <a:p>
            <a:pPr marL="0" indent="0" eaLnBrk="1" hangingPunct="1">
              <a:buNone/>
            </a:pPr>
            <a:r>
              <a:rPr lang="en-US" altLang="zh-CN" dirty="0" smtClean="0">
                <a:hlinkClick r:id="rId8"/>
              </a:rPr>
              <a:t>LAAP solution</a:t>
            </a:r>
            <a:r>
              <a:rPr lang="zh-CN" altLang="en-US" dirty="0" smtClean="0">
                <a:hlinkClick r:id="rId8"/>
              </a:rPr>
              <a:t>：</a:t>
            </a:r>
            <a:endParaRPr lang="en-US" altLang="zh-CN" dirty="0" smtClean="0">
              <a:hlinkClick r:id="rId8"/>
            </a:endParaRPr>
          </a:p>
          <a:p>
            <a:pPr marL="0" indent="0" eaLnBrk="1" hangingPunct="1">
              <a:buNone/>
            </a:pPr>
            <a:r>
              <a:rPr lang="en-US" altLang="zh-CN" dirty="0" smtClean="0">
                <a:hlinkClick r:id="rId8"/>
              </a:rPr>
              <a:t>http://www.ieee802.org/1/files/public/docs2017/</a:t>
            </a:r>
            <a:r>
              <a:rPr lang="en-US" dirty="0" smtClean="0">
                <a:hlinkClick r:id="rId7" action="ppaction://hlinkpres?slideindex=1&amp;slidetitle="/>
              </a:rPr>
              <a:t>cq-ao-LAAP-proposal-0317-v02.pptx</a:t>
            </a:r>
            <a:endParaRPr lang="en-US" altLang="zh-CN" dirty="0" smtClean="0"/>
          </a:p>
          <a:p>
            <a:pPr marL="0" indent="0" eaLnBrk="1" hangingPunct="1">
              <a:buNone/>
            </a:pPr>
            <a:r>
              <a:rPr lang="en-US" altLang="zh-CN" dirty="0" smtClean="0">
                <a:hlinkClick r:id="rId9"/>
              </a:rPr>
              <a:t>http://www.ieee802.org/1/files/public/docs2016/</a:t>
            </a:r>
            <a:r>
              <a:rPr lang="en-US" dirty="0" smtClean="0">
                <a:hlinkClick r:id="rId6" action="ppaction://hlinkpres?slideindex=1&amp;slidetitle="/>
              </a:rPr>
              <a:t>cq-ao-local-address-assignment-1116-v00.pptx</a:t>
            </a:r>
            <a:r>
              <a:rPr lang="en-US" dirty="0" smtClean="0"/>
              <a:t> </a:t>
            </a:r>
            <a:endParaRPr lang="zh-CN" alt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LAAP contains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33165" y="972267"/>
            <a:ext cx="7908924" cy="694616"/>
          </a:xfrm>
        </p:spPr>
        <p:txBody>
          <a:bodyPr/>
          <a:lstStyle/>
          <a:p>
            <a:r>
              <a:rPr lang="en-US" altLang="zh-CN" dirty="0" smtClean="0"/>
              <a:t>Assignment  part</a:t>
            </a:r>
          </a:p>
          <a:p>
            <a:pPr lvl="1"/>
            <a:r>
              <a:rPr lang="en-US" altLang="zh-CN" sz="1400" dirty="0" smtClean="0"/>
              <a:t>Server mode</a:t>
            </a:r>
          </a:p>
          <a:p>
            <a:pPr lvl="1"/>
            <a:r>
              <a:rPr lang="en-US" altLang="zh-CN" sz="1400" dirty="0" smtClean="0"/>
              <a:t>Declare mode</a:t>
            </a:r>
          </a:p>
          <a:p>
            <a:pPr lvl="1"/>
            <a:r>
              <a:rPr lang="en-US" altLang="zh-CN" sz="1400" dirty="0" smtClean="0"/>
              <a:t>Hybrid mode</a:t>
            </a:r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r>
              <a:rPr lang="en-US" altLang="zh-CN" dirty="0" smtClean="0"/>
              <a:t>Coordination part</a:t>
            </a:r>
          </a:p>
          <a:p>
            <a:pPr lvl="1"/>
            <a:r>
              <a:rPr lang="en-US" altLang="zh-CN" sz="1400" dirty="0" smtClean="0"/>
              <a:t>Improve the assignment time</a:t>
            </a:r>
          </a:p>
          <a:p>
            <a:pPr lvl="1"/>
            <a:r>
              <a:rPr lang="en-US" altLang="zh-CN" sz="1400" dirty="0" smtClean="0"/>
              <a:t>Avoid  some address conflict case</a:t>
            </a:r>
          </a:p>
          <a:p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14800" y="2502932"/>
            <a:ext cx="583750" cy="27699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1200" dirty="0" smtClean="0"/>
              <a:t>Server</a:t>
            </a:r>
            <a:endParaRPr lang="zh-CN" alt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5376714" y="3088243"/>
            <a:ext cx="565476" cy="27699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1200" dirty="0" smtClean="0"/>
              <a:t>Proxy </a:t>
            </a:r>
            <a:endParaRPr lang="zh-CN" alt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6673850" y="2502932"/>
            <a:ext cx="565476" cy="27699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1200" dirty="0" smtClean="0"/>
              <a:t>Proxy </a:t>
            </a:r>
            <a:endParaRPr lang="zh-CN" alt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5376714" y="1916668"/>
            <a:ext cx="583750" cy="27699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1200" dirty="0" smtClean="0"/>
              <a:t>Server</a:t>
            </a:r>
            <a:endParaRPr lang="zh-CN" altLang="en-US" sz="1200" dirty="0"/>
          </a:p>
        </p:txBody>
      </p:sp>
      <p:cxnSp>
        <p:nvCxnSpPr>
          <p:cNvPr id="11" name="直接连接符 10"/>
          <p:cNvCxnSpPr>
            <a:stCxn id="5" idx="0"/>
            <a:endCxn id="9" idx="1"/>
          </p:cNvCxnSpPr>
          <p:nvPr/>
        </p:nvCxnSpPr>
        <p:spPr bwMode="auto">
          <a:xfrm rot="5400000" flipH="1" flipV="1">
            <a:off x="4667812" y="1794031"/>
            <a:ext cx="447764" cy="97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" name="直接连接符 12"/>
          <p:cNvCxnSpPr>
            <a:stCxn id="9" idx="3"/>
            <a:endCxn id="8" idx="0"/>
          </p:cNvCxnSpPr>
          <p:nvPr/>
        </p:nvCxnSpPr>
        <p:spPr bwMode="auto">
          <a:xfrm>
            <a:off x="5960464" y="2055168"/>
            <a:ext cx="996124" cy="4477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" name="直接连接符 14"/>
          <p:cNvCxnSpPr>
            <a:stCxn id="8" idx="2"/>
            <a:endCxn id="7" idx="3"/>
          </p:cNvCxnSpPr>
          <p:nvPr/>
        </p:nvCxnSpPr>
        <p:spPr bwMode="auto">
          <a:xfrm rot="5400000">
            <a:off x="6225983" y="2496138"/>
            <a:ext cx="446812" cy="101439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7" name="直接连接符 16"/>
          <p:cNvCxnSpPr>
            <a:stCxn id="5" idx="2"/>
            <a:endCxn id="7" idx="1"/>
          </p:cNvCxnSpPr>
          <p:nvPr/>
        </p:nvCxnSpPr>
        <p:spPr bwMode="auto">
          <a:xfrm rot="16200000" flipH="1">
            <a:off x="4668288" y="2518317"/>
            <a:ext cx="446812" cy="97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8" name="椭圆 17"/>
          <p:cNvSpPr/>
          <p:nvPr/>
        </p:nvSpPr>
        <p:spPr bwMode="auto">
          <a:xfrm>
            <a:off x="4807669" y="2106354"/>
            <a:ext cx="271611" cy="308491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9" name="椭圆 18"/>
          <p:cNvSpPr/>
          <p:nvPr/>
        </p:nvSpPr>
        <p:spPr bwMode="auto">
          <a:xfrm>
            <a:off x="4824263" y="2888218"/>
            <a:ext cx="271611" cy="308491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0" name="椭圆 19"/>
          <p:cNvSpPr/>
          <p:nvPr/>
        </p:nvSpPr>
        <p:spPr bwMode="auto">
          <a:xfrm>
            <a:off x="6307708" y="2841843"/>
            <a:ext cx="271611" cy="308491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1" name="椭圆 20"/>
          <p:cNvSpPr/>
          <p:nvPr/>
        </p:nvSpPr>
        <p:spPr bwMode="auto">
          <a:xfrm>
            <a:off x="6310164" y="2106354"/>
            <a:ext cx="271611" cy="308491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23" name="直接连接符 22"/>
          <p:cNvCxnSpPr>
            <a:stCxn id="9" idx="2"/>
            <a:endCxn id="7" idx="0"/>
          </p:cNvCxnSpPr>
          <p:nvPr/>
        </p:nvCxnSpPr>
        <p:spPr bwMode="auto">
          <a:xfrm rot="5400000">
            <a:off x="5216733" y="2636387"/>
            <a:ext cx="894576" cy="913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5" name="直接连接符 24"/>
          <p:cNvCxnSpPr>
            <a:stCxn id="5" idx="3"/>
            <a:endCxn id="8" idx="1"/>
          </p:cNvCxnSpPr>
          <p:nvPr/>
        </p:nvCxnSpPr>
        <p:spPr bwMode="auto">
          <a:xfrm>
            <a:off x="4698550" y="2641432"/>
            <a:ext cx="19753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7" name="椭圆 26"/>
          <p:cNvSpPr/>
          <p:nvPr/>
        </p:nvSpPr>
        <p:spPr bwMode="auto">
          <a:xfrm>
            <a:off x="5531989" y="2509540"/>
            <a:ext cx="271611" cy="308491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29" name="直接连接符 28"/>
          <p:cNvCxnSpPr>
            <a:stCxn id="5" idx="1"/>
            <a:endCxn id="30" idx="3"/>
          </p:cNvCxnSpPr>
          <p:nvPr/>
        </p:nvCxnSpPr>
        <p:spPr bwMode="auto">
          <a:xfrm rot="10800000" flipV="1">
            <a:off x="3273426" y="2641432"/>
            <a:ext cx="841375" cy="381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0" name="TextBox 29"/>
          <p:cNvSpPr txBox="1"/>
          <p:nvPr/>
        </p:nvSpPr>
        <p:spPr>
          <a:xfrm>
            <a:off x="2479675" y="2541032"/>
            <a:ext cx="79375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applicant</a:t>
            </a:r>
            <a:endParaRPr lang="zh-CN" altLang="en-US" sz="1200" dirty="0"/>
          </a:p>
        </p:txBody>
      </p:sp>
      <p:sp>
        <p:nvSpPr>
          <p:cNvPr id="31" name="椭圆 30"/>
          <p:cNvSpPr/>
          <p:nvPr/>
        </p:nvSpPr>
        <p:spPr bwMode="auto">
          <a:xfrm>
            <a:off x="3611414" y="2495252"/>
            <a:ext cx="271611" cy="308491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51125" y="2945110"/>
            <a:ext cx="79375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applicant</a:t>
            </a:r>
            <a:endParaRPr lang="zh-CN" altLang="en-US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2695575" y="2131754"/>
            <a:ext cx="79375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applicant</a:t>
            </a:r>
            <a:endParaRPr lang="zh-CN" altLang="en-US" sz="1200" dirty="0"/>
          </a:p>
        </p:txBody>
      </p:sp>
      <p:cxnSp>
        <p:nvCxnSpPr>
          <p:cNvPr id="36" name="直接连接符 35"/>
          <p:cNvCxnSpPr>
            <a:stCxn id="34" idx="3"/>
            <a:endCxn id="31" idx="1"/>
          </p:cNvCxnSpPr>
          <p:nvPr/>
        </p:nvCxnSpPr>
        <p:spPr bwMode="auto">
          <a:xfrm>
            <a:off x="3489325" y="2270254"/>
            <a:ext cx="161866" cy="27017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8" name="直接连接符 37"/>
          <p:cNvCxnSpPr>
            <a:stCxn id="33" idx="3"/>
            <a:endCxn id="31" idx="3"/>
          </p:cNvCxnSpPr>
          <p:nvPr/>
        </p:nvCxnSpPr>
        <p:spPr bwMode="auto">
          <a:xfrm flipV="1">
            <a:off x="3444875" y="2758566"/>
            <a:ext cx="206316" cy="3250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5" name="TextBox 44"/>
          <p:cNvSpPr txBox="1"/>
          <p:nvPr/>
        </p:nvSpPr>
        <p:spPr>
          <a:xfrm>
            <a:off x="8181975" y="2515632"/>
            <a:ext cx="79375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applicant</a:t>
            </a:r>
            <a:endParaRPr lang="zh-CN" altLang="en-US" sz="1200" dirty="0"/>
          </a:p>
        </p:txBody>
      </p:sp>
      <p:sp>
        <p:nvSpPr>
          <p:cNvPr id="46" name="TextBox 45"/>
          <p:cNvSpPr txBox="1"/>
          <p:nvPr/>
        </p:nvSpPr>
        <p:spPr>
          <a:xfrm>
            <a:off x="7915275" y="2913360"/>
            <a:ext cx="79375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applicant</a:t>
            </a:r>
            <a:endParaRPr lang="zh-CN" altLang="en-US" sz="1200" dirty="0"/>
          </a:p>
        </p:txBody>
      </p:sp>
      <p:sp>
        <p:nvSpPr>
          <p:cNvPr id="47" name="TextBox 46"/>
          <p:cNvSpPr txBox="1"/>
          <p:nvPr/>
        </p:nvSpPr>
        <p:spPr>
          <a:xfrm>
            <a:off x="7899400" y="2125146"/>
            <a:ext cx="79375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applicant</a:t>
            </a:r>
            <a:endParaRPr lang="zh-CN" altLang="en-US" sz="1200" dirty="0"/>
          </a:p>
        </p:txBody>
      </p:sp>
      <p:cxnSp>
        <p:nvCxnSpPr>
          <p:cNvPr id="49" name="直接连接符 48"/>
          <p:cNvCxnSpPr>
            <a:stCxn id="8" idx="3"/>
            <a:endCxn id="45" idx="1"/>
          </p:cNvCxnSpPr>
          <p:nvPr/>
        </p:nvCxnSpPr>
        <p:spPr bwMode="auto">
          <a:xfrm>
            <a:off x="7239326" y="2641432"/>
            <a:ext cx="942649" cy="127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0" name="椭圆 49"/>
          <p:cNvSpPr/>
          <p:nvPr/>
        </p:nvSpPr>
        <p:spPr bwMode="auto">
          <a:xfrm>
            <a:off x="7434114" y="2484140"/>
            <a:ext cx="271611" cy="308491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52" name="直接连接符 51"/>
          <p:cNvCxnSpPr>
            <a:stCxn id="47" idx="1"/>
            <a:endCxn id="50" idx="7"/>
          </p:cNvCxnSpPr>
          <p:nvPr/>
        </p:nvCxnSpPr>
        <p:spPr bwMode="auto">
          <a:xfrm rot="10800000" flipV="1">
            <a:off x="7665948" y="2263645"/>
            <a:ext cx="233452" cy="26567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4" name="直接连接符 53"/>
          <p:cNvCxnSpPr>
            <a:stCxn id="46" idx="1"/>
            <a:endCxn id="50" idx="5"/>
          </p:cNvCxnSpPr>
          <p:nvPr/>
        </p:nvCxnSpPr>
        <p:spPr bwMode="auto">
          <a:xfrm rot="10800000">
            <a:off x="7665949" y="2747454"/>
            <a:ext cx="249327" cy="30440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5" name="TextBox 54"/>
          <p:cNvSpPr txBox="1"/>
          <p:nvPr/>
        </p:nvSpPr>
        <p:spPr>
          <a:xfrm>
            <a:off x="5281464" y="4012433"/>
            <a:ext cx="79375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applicant</a:t>
            </a:r>
            <a:endParaRPr lang="zh-CN" altLang="en-US" sz="1200" dirty="0"/>
          </a:p>
        </p:txBody>
      </p:sp>
      <p:sp>
        <p:nvSpPr>
          <p:cNvPr id="56" name="TextBox 55"/>
          <p:cNvSpPr txBox="1"/>
          <p:nvPr/>
        </p:nvSpPr>
        <p:spPr>
          <a:xfrm>
            <a:off x="6218808" y="4012433"/>
            <a:ext cx="79375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applicant</a:t>
            </a:r>
            <a:endParaRPr lang="zh-CN" altLang="en-US" sz="1200" dirty="0"/>
          </a:p>
        </p:txBody>
      </p:sp>
      <p:sp>
        <p:nvSpPr>
          <p:cNvPr id="57" name="TextBox 56"/>
          <p:cNvSpPr txBox="1"/>
          <p:nvPr/>
        </p:nvSpPr>
        <p:spPr>
          <a:xfrm>
            <a:off x="4355874" y="4012433"/>
            <a:ext cx="79375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applicant</a:t>
            </a:r>
            <a:endParaRPr lang="zh-CN" altLang="en-US" sz="1200" dirty="0"/>
          </a:p>
        </p:txBody>
      </p:sp>
      <p:cxnSp>
        <p:nvCxnSpPr>
          <p:cNvPr id="61" name="直接连接符 60"/>
          <p:cNvCxnSpPr>
            <a:stCxn id="7" idx="2"/>
            <a:endCxn id="55" idx="0"/>
          </p:cNvCxnSpPr>
          <p:nvPr/>
        </p:nvCxnSpPr>
        <p:spPr bwMode="auto">
          <a:xfrm rot="16200000" flipH="1">
            <a:off x="5345300" y="3679393"/>
            <a:ext cx="647191" cy="188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2" name="椭圆 61"/>
          <p:cNvSpPr/>
          <p:nvPr/>
        </p:nvSpPr>
        <p:spPr bwMode="auto">
          <a:xfrm>
            <a:off x="5542534" y="3506399"/>
            <a:ext cx="271611" cy="308491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64" name="直接连接符 63"/>
          <p:cNvCxnSpPr>
            <a:stCxn id="57" idx="0"/>
            <a:endCxn id="62" idx="3"/>
          </p:cNvCxnSpPr>
          <p:nvPr/>
        </p:nvCxnSpPr>
        <p:spPr bwMode="auto">
          <a:xfrm rot="5400000" flipH="1" flipV="1">
            <a:off x="5046170" y="3476292"/>
            <a:ext cx="242720" cy="82956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6" name="直接连接符 65"/>
          <p:cNvCxnSpPr>
            <a:stCxn id="56" idx="0"/>
            <a:endCxn id="62" idx="5"/>
          </p:cNvCxnSpPr>
          <p:nvPr/>
        </p:nvCxnSpPr>
        <p:spPr bwMode="auto">
          <a:xfrm rot="16200000" flipV="1">
            <a:off x="6073666" y="3470415"/>
            <a:ext cx="242720" cy="84131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7" name="TextBox 66"/>
          <p:cNvSpPr txBox="1"/>
          <p:nvPr/>
        </p:nvSpPr>
        <p:spPr>
          <a:xfrm>
            <a:off x="5268764" y="989833"/>
            <a:ext cx="79375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applicant</a:t>
            </a:r>
            <a:endParaRPr lang="zh-CN" altLang="en-US" sz="1200" dirty="0"/>
          </a:p>
        </p:txBody>
      </p:sp>
      <p:sp>
        <p:nvSpPr>
          <p:cNvPr id="68" name="TextBox 67"/>
          <p:cNvSpPr txBox="1"/>
          <p:nvPr/>
        </p:nvSpPr>
        <p:spPr>
          <a:xfrm>
            <a:off x="6206108" y="989833"/>
            <a:ext cx="79375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applicant</a:t>
            </a:r>
            <a:endParaRPr lang="zh-CN" altLang="en-US" sz="1200" dirty="0"/>
          </a:p>
        </p:txBody>
      </p:sp>
      <p:sp>
        <p:nvSpPr>
          <p:cNvPr id="69" name="TextBox 68"/>
          <p:cNvSpPr txBox="1"/>
          <p:nvPr/>
        </p:nvSpPr>
        <p:spPr>
          <a:xfrm>
            <a:off x="4343174" y="989833"/>
            <a:ext cx="79375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applicant</a:t>
            </a:r>
            <a:endParaRPr lang="zh-CN" altLang="en-US" sz="1200" dirty="0"/>
          </a:p>
        </p:txBody>
      </p:sp>
      <p:cxnSp>
        <p:nvCxnSpPr>
          <p:cNvPr id="70" name="直接连接符 69"/>
          <p:cNvCxnSpPr>
            <a:stCxn id="74" idx="7"/>
            <a:endCxn id="68" idx="2"/>
          </p:cNvCxnSpPr>
          <p:nvPr/>
        </p:nvCxnSpPr>
        <p:spPr bwMode="auto">
          <a:xfrm rot="5400000" flipH="1" flipV="1">
            <a:off x="6082614" y="945885"/>
            <a:ext cx="199422" cy="8413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1" name="直接连接符 70"/>
          <p:cNvCxnSpPr>
            <a:stCxn id="74" idx="1"/>
          </p:cNvCxnSpPr>
          <p:nvPr/>
        </p:nvCxnSpPr>
        <p:spPr bwMode="auto">
          <a:xfrm rot="16200000" flipV="1">
            <a:off x="5043227" y="939871"/>
            <a:ext cx="199422" cy="8533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3" name="直接连接符 72"/>
          <p:cNvCxnSpPr>
            <a:stCxn id="9" idx="0"/>
            <a:endCxn id="67" idx="2"/>
          </p:cNvCxnSpPr>
          <p:nvPr/>
        </p:nvCxnSpPr>
        <p:spPr bwMode="auto">
          <a:xfrm rot="16200000" flipV="1">
            <a:off x="5342196" y="1590275"/>
            <a:ext cx="649836" cy="29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4" name="椭圆 73"/>
          <p:cNvSpPr/>
          <p:nvPr/>
        </p:nvSpPr>
        <p:spPr bwMode="auto">
          <a:xfrm>
            <a:off x="5529833" y="1421077"/>
            <a:ext cx="271611" cy="308491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80" name="椭圆 79"/>
          <p:cNvSpPr/>
          <p:nvPr/>
        </p:nvSpPr>
        <p:spPr bwMode="auto">
          <a:xfrm>
            <a:off x="4343174" y="2055168"/>
            <a:ext cx="2656684" cy="1171576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87" name="椭圆 86"/>
          <p:cNvSpPr/>
          <p:nvPr/>
        </p:nvSpPr>
        <p:spPr bwMode="auto">
          <a:xfrm>
            <a:off x="2847975" y="2270254"/>
            <a:ext cx="1447574" cy="818783"/>
          </a:xfrm>
          <a:prstGeom prst="ellipse">
            <a:avLst/>
          </a:prstGeom>
          <a:noFill/>
          <a:ln w="9525" cap="flat" cmpd="sng" algn="ctr">
            <a:solidFill>
              <a:srgbClr val="0070C0"/>
            </a:solidFill>
            <a:prstDash val="dash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88" name="椭圆 87"/>
          <p:cNvSpPr/>
          <p:nvPr/>
        </p:nvSpPr>
        <p:spPr bwMode="auto">
          <a:xfrm>
            <a:off x="7175613" y="2232040"/>
            <a:ext cx="1447574" cy="818783"/>
          </a:xfrm>
          <a:prstGeom prst="ellipse">
            <a:avLst/>
          </a:prstGeom>
          <a:noFill/>
          <a:ln w="9525" cap="flat" cmpd="sng" algn="ctr">
            <a:solidFill>
              <a:srgbClr val="0070C0"/>
            </a:solidFill>
            <a:prstDash val="dash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89" name="椭圆 88"/>
          <p:cNvSpPr/>
          <p:nvPr/>
        </p:nvSpPr>
        <p:spPr bwMode="auto">
          <a:xfrm>
            <a:off x="4941852" y="1133476"/>
            <a:ext cx="1447574" cy="921692"/>
          </a:xfrm>
          <a:prstGeom prst="ellipse">
            <a:avLst/>
          </a:prstGeom>
          <a:noFill/>
          <a:ln w="9525" cap="flat" cmpd="sng" algn="ctr">
            <a:solidFill>
              <a:srgbClr val="0070C0"/>
            </a:solidFill>
            <a:prstDash val="dash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90" name="椭圆 89"/>
          <p:cNvSpPr/>
          <p:nvPr/>
        </p:nvSpPr>
        <p:spPr bwMode="auto">
          <a:xfrm>
            <a:off x="4954553" y="3226744"/>
            <a:ext cx="1447574" cy="952140"/>
          </a:xfrm>
          <a:prstGeom prst="ellipse">
            <a:avLst/>
          </a:prstGeom>
          <a:noFill/>
          <a:ln w="9525" cap="flat" cmpd="sng" algn="ctr">
            <a:solidFill>
              <a:srgbClr val="0070C0"/>
            </a:solidFill>
            <a:prstDash val="dash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>
                <a:solidFill>
                  <a:schemeClr val="bg2"/>
                </a:solidFill>
              </a:rPr>
              <a:t>LAAP-assignment</a:t>
            </a:r>
            <a:endParaRPr lang="zh-CN" altLang="en-US" dirty="0" smtClean="0">
              <a:solidFill>
                <a:schemeClr val="bg2"/>
              </a:solidFill>
            </a:endParaRPr>
          </a:p>
        </p:txBody>
      </p:sp>
      <p:sp>
        <p:nvSpPr>
          <p:cNvPr id="8195" name="内容占位符 5"/>
          <p:cNvSpPr>
            <a:spLocks noGrp="1"/>
          </p:cNvSpPr>
          <p:nvPr>
            <p:ph sz="half" idx="1"/>
          </p:nvPr>
        </p:nvSpPr>
        <p:spPr>
          <a:xfrm>
            <a:off x="358776" y="933450"/>
            <a:ext cx="4168775" cy="3189685"/>
          </a:xfrm>
        </p:spPr>
        <p:txBody>
          <a:bodyPr/>
          <a:lstStyle/>
          <a:p>
            <a:r>
              <a:rPr lang="en-US" altLang="zh-CN" sz="1600" dirty="0" smtClean="0">
                <a:solidFill>
                  <a:schemeClr val="bg2"/>
                </a:solidFill>
              </a:rPr>
              <a:t>Server mode</a:t>
            </a:r>
            <a:endParaRPr lang="en-US" altLang="zh-CN" sz="1600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 smtClean="0"/>
              <a:t>Every Host sends</a:t>
            </a:r>
            <a:r>
              <a:rPr lang="en-US" altLang="zh-CN" sz="1600" b="1" dirty="0" smtClean="0"/>
              <a:t> MAC Address Request Message</a:t>
            </a:r>
            <a:r>
              <a:rPr lang="en-US" altLang="zh-CN" sz="1600" dirty="0" smtClean="0"/>
              <a:t> to ask for MAC address 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 smtClean="0"/>
              <a:t>Server sends </a:t>
            </a:r>
            <a:r>
              <a:rPr lang="en-US" altLang="zh-CN" sz="1600" b="1" dirty="0" smtClean="0"/>
              <a:t>MAC Address Response Message</a:t>
            </a:r>
            <a:r>
              <a:rPr lang="en-US" altLang="zh-CN" sz="1600" dirty="0" smtClean="0"/>
              <a:t> to assign MAC addresses to the Host.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 smtClean="0"/>
              <a:t>To make sure that the Request Message and Response Message is one-to-one relationship,  there should be a </a:t>
            </a:r>
            <a:r>
              <a:rPr lang="en-US" altLang="zh-CN" sz="1600" b="1" dirty="0" smtClean="0"/>
              <a:t>Message ID</a:t>
            </a:r>
            <a:r>
              <a:rPr lang="en-US" altLang="zh-CN" sz="1600" dirty="0" smtClean="0"/>
              <a:t> in Request Message and Respond Message.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 smtClean="0"/>
              <a:t>Bridge in the network forward the Request Message to Server, and then forward the Response Message to the Host according to the Message ID.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zh-CN" altLang="en-US" sz="2000" dirty="0" smtClean="0"/>
          </a:p>
        </p:txBody>
      </p:sp>
      <p:sp>
        <p:nvSpPr>
          <p:cNvPr id="8196" name="内容占位符 6"/>
          <p:cNvSpPr>
            <a:spLocks noGrp="1"/>
          </p:cNvSpPr>
          <p:nvPr>
            <p:ph sz="half" idx="2"/>
          </p:nvPr>
        </p:nvSpPr>
        <p:spPr>
          <a:xfrm>
            <a:off x="4679951" y="942975"/>
            <a:ext cx="4170363" cy="3189685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endParaRPr lang="zh-CN" altLang="en-US" sz="2000" dirty="0" smtClean="0"/>
          </a:p>
        </p:txBody>
      </p:sp>
      <p:grpSp>
        <p:nvGrpSpPr>
          <p:cNvPr id="5" name="组合 4"/>
          <p:cNvGrpSpPr/>
          <p:nvPr/>
        </p:nvGrpSpPr>
        <p:grpSpPr>
          <a:xfrm>
            <a:off x="4702175" y="1304925"/>
            <a:ext cx="4177611" cy="2941312"/>
            <a:chOff x="358775" y="952500"/>
            <a:chExt cx="4177611" cy="2941312"/>
          </a:xfrm>
        </p:grpSpPr>
        <p:sp>
          <p:nvSpPr>
            <p:cNvPr id="6" name="矩形 5"/>
            <p:cNvSpPr/>
            <p:nvPr/>
          </p:nvSpPr>
          <p:spPr bwMode="auto">
            <a:xfrm>
              <a:off x="1766461" y="952500"/>
              <a:ext cx="1425039" cy="39435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lang="en-US" altLang="zh-CN" dirty="0" smtClean="0">
                  <a:solidFill>
                    <a:schemeClr val="bg2"/>
                  </a:solidFill>
                </a:rPr>
                <a:t>Server</a:t>
              </a:r>
              <a:endParaRPr kumimoji="0" lang="zh-CN" altLang="en-US" sz="18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7" name="矩形 6"/>
            <p:cNvSpPr/>
            <p:nvPr/>
          </p:nvSpPr>
          <p:spPr bwMode="auto">
            <a:xfrm>
              <a:off x="706844" y="1627723"/>
              <a:ext cx="973776" cy="330901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B1</a:t>
              </a:r>
              <a:endParaRPr kumimoji="0" lang="zh-CN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8" name="矩形 7"/>
            <p:cNvSpPr/>
            <p:nvPr/>
          </p:nvSpPr>
          <p:spPr bwMode="auto">
            <a:xfrm>
              <a:off x="3161866" y="1627723"/>
              <a:ext cx="973776" cy="30232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B2</a:t>
              </a:r>
              <a:endParaRPr kumimoji="0" lang="zh-CN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9" name="矩形 8"/>
            <p:cNvSpPr/>
            <p:nvPr/>
          </p:nvSpPr>
          <p:spPr bwMode="auto">
            <a:xfrm>
              <a:off x="368378" y="2452745"/>
              <a:ext cx="1009160" cy="274621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B11</a:t>
              </a:r>
              <a:endParaRPr kumimoji="0" lang="zh-CN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10" name="矩形 9"/>
            <p:cNvSpPr/>
            <p:nvPr/>
          </p:nvSpPr>
          <p:spPr bwMode="auto">
            <a:xfrm>
              <a:off x="1520797" y="2452745"/>
              <a:ext cx="808758" cy="28055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altLang="zh-CN" dirty="0" smtClean="0"/>
                <a:t>B12</a:t>
              </a:r>
              <a:endParaRPr lang="zh-CN" altLang="en-US" dirty="0" smtClean="0"/>
            </a:p>
          </p:txBody>
        </p:sp>
        <p:sp>
          <p:nvSpPr>
            <p:cNvPr id="11" name="矩形 10"/>
            <p:cNvSpPr/>
            <p:nvPr/>
          </p:nvSpPr>
          <p:spPr bwMode="auto">
            <a:xfrm>
              <a:off x="3730059" y="2437591"/>
              <a:ext cx="806327" cy="28055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altLang="zh-CN" dirty="0" smtClean="0"/>
                <a:t>B22</a:t>
              </a:r>
              <a:endParaRPr lang="zh-CN" altLang="en-US" dirty="0" smtClean="0"/>
            </a:p>
          </p:txBody>
        </p:sp>
        <p:sp>
          <p:nvSpPr>
            <p:cNvPr id="12" name="矩形 11"/>
            <p:cNvSpPr/>
            <p:nvPr/>
          </p:nvSpPr>
          <p:spPr bwMode="auto">
            <a:xfrm>
              <a:off x="2494821" y="2443529"/>
              <a:ext cx="1129133" cy="274621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eaLnBrk="1" latinLnBrk="0" hangingPunct="1">
                <a:lnSpc>
                  <a:spcPct val="100000"/>
                </a:lnSpc>
                <a:buClrTx/>
                <a:buSzTx/>
                <a:buFont typeface="Arial" pitchFamily="34" charset="0"/>
                <a:buNone/>
                <a:tabLst/>
              </a:pPr>
              <a:r>
                <a:rPr lang="en-US" altLang="zh-CN" dirty="0" smtClean="0"/>
                <a:t>B21(P21)</a:t>
              </a:r>
              <a:endParaRPr lang="zh-CN" altLang="en-US" dirty="0" smtClean="0"/>
            </a:p>
          </p:txBody>
        </p:sp>
        <p:sp>
          <p:nvSpPr>
            <p:cNvPr id="13" name="矩形 12"/>
            <p:cNvSpPr/>
            <p:nvPr/>
          </p:nvSpPr>
          <p:spPr bwMode="auto">
            <a:xfrm>
              <a:off x="358775" y="3256977"/>
              <a:ext cx="315145" cy="636835"/>
            </a:xfrm>
            <a:prstGeom prst="rect">
              <a:avLst/>
            </a:prstGeom>
            <a:solidFill>
              <a:schemeClr val="tx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H1</a:t>
              </a:r>
              <a:endParaRPr kumimoji="0" lang="zh-CN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14" name="矩形 13"/>
            <p:cNvSpPr/>
            <p:nvPr/>
          </p:nvSpPr>
          <p:spPr bwMode="auto">
            <a:xfrm>
              <a:off x="860214" y="3256977"/>
              <a:ext cx="341170" cy="636835"/>
            </a:xfrm>
            <a:prstGeom prst="rect">
              <a:avLst/>
            </a:prstGeom>
            <a:solidFill>
              <a:schemeClr val="tx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H2</a:t>
              </a:r>
              <a:endParaRPr kumimoji="0" lang="zh-CN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cxnSp>
          <p:nvCxnSpPr>
            <p:cNvPr id="15" name="直接连接符 14"/>
            <p:cNvCxnSpPr>
              <a:endCxn id="7" idx="0"/>
            </p:cNvCxnSpPr>
            <p:nvPr/>
          </p:nvCxnSpPr>
          <p:spPr bwMode="auto">
            <a:xfrm flipH="1">
              <a:off x="1193732" y="1346859"/>
              <a:ext cx="953971" cy="28086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直接连接符 15"/>
            <p:cNvCxnSpPr>
              <a:endCxn id="8" idx="0"/>
            </p:cNvCxnSpPr>
            <p:nvPr/>
          </p:nvCxnSpPr>
          <p:spPr bwMode="auto">
            <a:xfrm>
              <a:off x="2794657" y="1346859"/>
              <a:ext cx="854097" cy="28086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直接连接符 16"/>
            <p:cNvCxnSpPr>
              <a:endCxn id="9" idx="0"/>
            </p:cNvCxnSpPr>
            <p:nvPr/>
          </p:nvCxnSpPr>
          <p:spPr bwMode="auto">
            <a:xfrm flipH="1">
              <a:off x="872958" y="1958624"/>
              <a:ext cx="157842" cy="49412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直接连接符 17"/>
            <p:cNvCxnSpPr/>
            <p:nvPr/>
          </p:nvCxnSpPr>
          <p:spPr bwMode="auto">
            <a:xfrm>
              <a:off x="1377538" y="1958624"/>
              <a:ext cx="484429" cy="47896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直接连接符 18"/>
            <p:cNvCxnSpPr>
              <a:endCxn id="12" idx="0"/>
            </p:cNvCxnSpPr>
            <p:nvPr/>
          </p:nvCxnSpPr>
          <p:spPr bwMode="auto">
            <a:xfrm flipH="1">
              <a:off x="3059388" y="1930049"/>
              <a:ext cx="360714" cy="51348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直接连接符 19"/>
            <p:cNvCxnSpPr>
              <a:endCxn id="11" idx="0"/>
            </p:cNvCxnSpPr>
            <p:nvPr/>
          </p:nvCxnSpPr>
          <p:spPr bwMode="auto">
            <a:xfrm>
              <a:off x="3837935" y="1930049"/>
              <a:ext cx="295288" cy="50754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直接连接符 20"/>
            <p:cNvCxnSpPr>
              <a:endCxn id="14" idx="0"/>
            </p:cNvCxnSpPr>
            <p:nvPr/>
          </p:nvCxnSpPr>
          <p:spPr bwMode="auto">
            <a:xfrm>
              <a:off x="868386" y="2727366"/>
              <a:ext cx="162413" cy="52961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直接连接符 21"/>
            <p:cNvCxnSpPr>
              <a:endCxn id="13" idx="0"/>
            </p:cNvCxnSpPr>
            <p:nvPr/>
          </p:nvCxnSpPr>
          <p:spPr bwMode="auto">
            <a:xfrm flipH="1">
              <a:off x="516348" y="2718150"/>
              <a:ext cx="77418" cy="53882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直接连接符 22"/>
            <p:cNvCxnSpPr/>
            <p:nvPr/>
          </p:nvCxnSpPr>
          <p:spPr bwMode="auto">
            <a:xfrm>
              <a:off x="1762014" y="2733304"/>
              <a:ext cx="0" cy="52367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直接连接符 23"/>
            <p:cNvCxnSpPr>
              <a:stCxn id="10" idx="2"/>
              <a:endCxn id="28" idx="0"/>
            </p:cNvCxnSpPr>
            <p:nvPr/>
          </p:nvCxnSpPr>
          <p:spPr bwMode="auto">
            <a:xfrm>
              <a:off x="1925176" y="2733304"/>
              <a:ext cx="222527" cy="52367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直接连接符 24"/>
            <p:cNvCxnSpPr>
              <a:endCxn id="29" idx="0"/>
            </p:cNvCxnSpPr>
            <p:nvPr/>
          </p:nvCxnSpPr>
          <p:spPr bwMode="auto">
            <a:xfrm flipH="1">
              <a:off x="2725610" y="2733678"/>
              <a:ext cx="69047" cy="52329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直接连接符 25"/>
            <p:cNvCxnSpPr>
              <a:endCxn id="30" idx="0"/>
            </p:cNvCxnSpPr>
            <p:nvPr/>
          </p:nvCxnSpPr>
          <p:spPr bwMode="auto">
            <a:xfrm>
              <a:off x="3097978" y="2718150"/>
              <a:ext cx="142083" cy="53882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" name="矩形 26"/>
            <p:cNvSpPr/>
            <p:nvPr/>
          </p:nvSpPr>
          <p:spPr bwMode="auto">
            <a:xfrm>
              <a:off x="1520797" y="3256977"/>
              <a:ext cx="341170" cy="636835"/>
            </a:xfrm>
            <a:prstGeom prst="rect">
              <a:avLst/>
            </a:prstGeom>
            <a:solidFill>
              <a:schemeClr val="tx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H3</a:t>
              </a:r>
              <a:endParaRPr kumimoji="0" lang="zh-CN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28" name="矩形 27"/>
            <p:cNvSpPr/>
            <p:nvPr/>
          </p:nvSpPr>
          <p:spPr bwMode="auto">
            <a:xfrm>
              <a:off x="1977118" y="3256977"/>
              <a:ext cx="341170" cy="636835"/>
            </a:xfrm>
            <a:prstGeom prst="rect">
              <a:avLst/>
            </a:prstGeom>
            <a:solidFill>
              <a:schemeClr val="tx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H4</a:t>
              </a:r>
              <a:endParaRPr kumimoji="0" lang="zh-CN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29" name="矩形 28"/>
            <p:cNvSpPr/>
            <p:nvPr/>
          </p:nvSpPr>
          <p:spPr bwMode="auto">
            <a:xfrm>
              <a:off x="2568037" y="3256977"/>
              <a:ext cx="315145" cy="636835"/>
            </a:xfrm>
            <a:prstGeom prst="rect">
              <a:avLst/>
            </a:prstGeom>
            <a:solidFill>
              <a:schemeClr val="tx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H5</a:t>
              </a:r>
              <a:endParaRPr kumimoji="0" lang="zh-CN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30" name="矩形 29"/>
            <p:cNvSpPr/>
            <p:nvPr/>
          </p:nvSpPr>
          <p:spPr bwMode="auto">
            <a:xfrm>
              <a:off x="3069476" y="3256977"/>
              <a:ext cx="341170" cy="636835"/>
            </a:xfrm>
            <a:prstGeom prst="rect">
              <a:avLst/>
            </a:prstGeom>
            <a:solidFill>
              <a:schemeClr val="tx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H6</a:t>
              </a:r>
              <a:endParaRPr kumimoji="0" lang="zh-CN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31" name="矩形 30"/>
            <p:cNvSpPr/>
            <p:nvPr/>
          </p:nvSpPr>
          <p:spPr bwMode="auto">
            <a:xfrm>
              <a:off x="3711009" y="3256977"/>
              <a:ext cx="341170" cy="636835"/>
            </a:xfrm>
            <a:prstGeom prst="rect">
              <a:avLst/>
            </a:prstGeom>
            <a:solidFill>
              <a:schemeClr val="tx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H7</a:t>
              </a:r>
              <a:endParaRPr kumimoji="0" lang="zh-CN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32" name="矩形 31"/>
            <p:cNvSpPr/>
            <p:nvPr/>
          </p:nvSpPr>
          <p:spPr bwMode="auto">
            <a:xfrm>
              <a:off x="4186380" y="3256977"/>
              <a:ext cx="341170" cy="636835"/>
            </a:xfrm>
            <a:prstGeom prst="rect">
              <a:avLst/>
            </a:prstGeom>
            <a:solidFill>
              <a:schemeClr val="tx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H8</a:t>
              </a:r>
              <a:endParaRPr kumimoji="0" lang="zh-CN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cxnSp>
          <p:nvCxnSpPr>
            <p:cNvPr id="33" name="直接连接符 32"/>
            <p:cNvCxnSpPr/>
            <p:nvPr/>
          </p:nvCxnSpPr>
          <p:spPr bwMode="auto">
            <a:xfrm flipH="1">
              <a:off x="3837935" y="2733678"/>
              <a:ext cx="69047" cy="52329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直接连接符 33"/>
            <p:cNvCxnSpPr>
              <a:endCxn id="32" idx="0"/>
            </p:cNvCxnSpPr>
            <p:nvPr/>
          </p:nvCxnSpPr>
          <p:spPr bwMode="auto">
            <a:xfrm>
              <a:off x="4255428" y="2718150"/>
              <a:ext cx="101537" cy="53882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5" name="椭圆 34"/>
            <p:cNvSpPr/>
            <p:nvPr/>
          </p:nvSpPr>
          <p:spPr bwMode="auto">
            <a:xfrm>
              <a:off x="1027044" y="2923602"/>
              <a:ext cx="333375" cy="33337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1</a:t>
              </a:r>
              <a:endParaRPr kumimoji="0" lang="zh-CN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36" name="椭圆 35"/>
            <p:cNvSpPr/>
            <p:nvPr/>
          </p:nvSpPr>
          <p:spPr bwMode="auto">
            <a:xfrm>
              <a:off x="507232" y="2100320"/>
              <a:ext cx="333375" cy="33337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2</a:t>
              </a:r>
              <a:endParaRPr kumimoji="0" lang="zh-CN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37" name="椭圆 36"/>
            <p:cNvSpPr/>
            <p:nvPr/>
          </p:nvSpPr>
          <p:spPr bwMode="auto">
            <a:xfrm>
              <a:off x="1996180" y="1384959"/>
              <a:ext cx="333375" cy="33337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3</a:t>
              </a:r>
              <a:endParaRPr kumimoji="0" lang="zh-CN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38" name="椭圆 37"/>
            <p:cNvSpPr/>
            <p:nvPr/>
          </p:nvSpPr>
          <p:spPr bwMode="auto">
            <a:xfrm>
              <a:off x="1027044" y="2100320"/>
              <a:ext cx="333375" cy="33337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4</a:t>
              </a:r>
              <a:endParaRPr kumimoji="0" lang="zh-CN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LAAP-assignment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58776" y="923925"/>
            <a:ext cx="4168775" cy="3752849"/>
          </a:xfrm>
        </p:spPr>
        <p:txBody>
          <a:bodyPr/>
          <a:lstStyle/>
          <a:p>
            <a:r>
              <a:rPr lang="en-US" altLang="zh-CN" sz="1600" dirty="0" smtClean="0"/>
              <a:t>Declare mode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 smtClean="0"/>
              <a:t>Host sends a </a:t>
            </a:r>
            <a:r>
              <a:rPr lang="en-US" altLang="zh-CN" sz="1600" b="1" dirty="0" smtClean="0"/>
              <a:t>Register Message </a:t>
            </a:r>
            <a:r>
              <a:rPr lang="en-US" altLang="zh-CN" sz="1600" dirty="0" smtClean="0"/>
              <a:t>to claim its MAC address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 smtClean="0"/>
              <a:t>Host sends a </a:t>
            </a:r>
            <a:r>
              <a:rPr lang="en-US" altLang="zh-CN" sz="1600" b="1" dirty="0" smtClean="0"/>
              <a:t>Declare Message </a:t>
            </a:r>
            <a:r>
              <a:rPr lang="en-US" altLang="zh-CN" sz="1600" dirty="0" smtClean="0"/>
              <a:t>to declare its MAC address if there is no </a:t>
            </a:r>
            <a:r>
              <a:rPr lang="en-US" altLang="zh-CN" sz="1600" b="1" dirty="0" smtClean="0"/>
              <a:t>Conflict Message </a:t>
            </a:r>
            <a:r>
              <a:rPr lang="en-US" altLang="zh-CN" sz="1600" dirty="0" smtClean="0"/>
              <a:t>received in a period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 smtClean="0"/>
              <a:t>An </a:t>
            </a:r>
            <a:r>
              <a:rPr lang="en-US" altLang="zh-CN" sz="1600" b="1" dirty="0" smtClean="0"/>
              <a:t>Message ID </a:t>
            </a:r>
            <a:r>
              <a:rPr lang="en-US" altLang="zh-CN" sz="1600" dirty="0" smtClean="0"/>
              <a:t>also must be included to differentiate every request no matter it’s a Register Message, Conflict Message or Declare Message.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 smtClean="0"/>
              <a:t>A</a:t>
            </a:r>
            <a:r>
              <a:rPr lang="en-US" altLang="zh-CN" sz="1600" b="1" dirty="0" smtClean="0"/>
              <a:t> Proxy </a:t>
            </a:r>
            <a:r>
              <a:rPr lang="en-US" altLang="zh-CN" sz="1600" dirty="0" smtClean="0"/>
              <a:t>entity is involved to make the claim action be more efficient. A proxy can be a server.</a:t>
            </a:r>
            <a:endParaRPr lang="zh-CN" altLang="en-US" sz="1600" dirty="0" smtClean="0"/>
          </a:p>
          <a:p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zh-CN" altLang="en-US"/>
          </a:p>
        </p:txBody>
      </p:sp>
      <p:grpSp>
        <p:nvGrpSpPr>
          <p:cNvPr id="5" name="组合 4"/>
          <p:cNvGrpSpPr/>
          <p:nvPr/>
        </p:nvGrpSpPr>
        <p:grpSpPr>
          <a:xfrm>
            <a:off x="4843461" y="1074737"/>
            <a:ext cx="3705226" cy="3013075"/>
            <a:chOff x="419099" y="1063625"/>
            <a:chExt cx="3705226" cy="3013075"/>
          </a:xfrm>
        </p:grpSpPr>
        <p:grpSp>
          <p:nvGrpSpPr>
            <p:cNvPr id="6" name="组合 4"/>
            <p:cNvGrpSpPr/>
            <p:nvPr/>
          </p:nvGrpSpPr>
          <p:grpSpPr>
            <a:xfrm>
              <a:off x="609600" y="2571750"/>
              <a:ext cx="523875" cy="1495425"/>
              <a:chOff x="609600" y="2571750"/>
              <a:chExt cx="523875" cy="1495425"/>
            </a:xfrm>
          </p:grpSpPr>
          <p:sp>
            <p:nvSpPr>
              <p:cNvPr id="32" name="矩形 31"/>
              <p:cNvSpPr/>
              <p:nvPr/>
            </p:nvSpPr>
            <p:spPr bwMode="auto">
              <a:xfrm>
                <a:off x="609600" y="2571750"/>
                <a:ext cx="523875" cy="40005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r>
                  <a:rPr kumimoji="0" lang="en-US" altLang="zh-CN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  <a:cs typeface="Arial" pitchFamily="34" charset="0"/>
                  </a:rPr>
                  <a:t>B</a:t>
                </a:r>
                <a:endPara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sp>
            <p:nvSpPr>
              <p:cNvPr id="33" name="椭圆 32"/>
              <p:cNvSpPr/>
              <p:nvPr/>
            </p:nvSpPr>
            <p:spPr bwMode="auto">
              <a:xfrm>
                <a:off x="771525" y="3238500"/>
                <a:ext cx="200025" cy="228600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endParaRPr kumimoji="0" lang="zh-CN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sp>
            <p:nvSpPr>
              <p:cNvPr id="34" name="等腰三角形 33"/>
              <p:cNvSpPr/>
              <p:nvPr/>
            </p:nvSpPr>
            <p:spPr bwMode="auto">
              <a:xfrm>
                <a:off x="685800" y="3724275"/>
                <a:ext cx="381000" cy="342900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  <a:cs typeface="Arial" pitchFamily="34" charset="0"/>
                  </a:rPr>
                  <a:t>T</a:t>
                </a:r>
                <a:endParaRPr kumimoji="0" lang="zh-CN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cxnSp>
            <p:nvCxnSpPr>
              <p:cNvPr id="35" name="直接连接符 34"/>
              <p:cNvCxnSpPr>
                <a:stCxn id="34" idx="0"/>
                <a:endCxn id="33" idx="4"/>
              </p:cNvCxnSpPr>
              <p:nvPr/>
            </p:nvCxnSpPr>
            <p:spPr bwMode="auto">
              <a:xfrm flipH="1" flipV="1">
                <a:off x="871538" y="3467100"/>
                <a:ext cx="4762" cy="257175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6" name="直接连接符 35"/>
              <p:cNvCxnSpPr>
                <a:stCxn id="33" idx="0"/>
                <a:endCxn id="32" idx="2"/>
              </p:cNvCxnSpPr>
              <p:nvPr/>
            </p:nvCxnSpPr>
            <p:spPr bwMode="auto">
              <a:xfrm flipV="1">
                <a:off x="871538" y="2971800"/>
                <a:ext cx="0" cy="2667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" name="组合 10"/>
            <p:cNvGrpSpPr/>
            <p:nvPr/>
          </p:nvGrpSpPr>
          <p:grpSpPr>
            <a:xfrm>
              <a:off x="2528887" y="2581275"/>
              <a:ext cx="523875" cy="1495425"/>
              <a:chOff x="1266825" y="2571750"/>
              <a:chExt cx="523875" cy="1495425"/>
            </a:xfrm>
          </p:grpSpPr>
          <p:sp>
            <p:nvSpPr>
              <p:cNvPr id="27" name="矩形 26"/>
              <p:cNvSpPr/>
              <p:nvPr/>
            </p:nvSpPr>
            <p:spPr bwMode="auto">
              <a:xfrm>
                <a:off x="1266825" y="2571750"/>
                <a:ext cx="523875" cy="40005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r>
                  <a:rPr kumimoji="0" lang="en-US" altLang="zh-CN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  <a:cs typeface="Arial" pitchFamily="34" charset="0"/>
                  </a:rPr>
                  <a:t>B</a:t>
                </a:r>
                <a:endPara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sp>
            <p:nvSpPr>
              <p:cNvPr id="28" name="椭圆 27"/>
              <p:cNvSpPr/>
              <p:nvPr/>
            </p:nvSpPr>
            <p:spPr bwMode="auto">
              <a:xfrm>
                <a:off x="1428750" y="3238500"/>
                <a:ext cx="200025" cy="228600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endParaRPr kumimoji="0" lang="zh-CN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sp>
            <p:nvSpPr>
              <p:cNvPr id="29" name="等腰三角形 28"/>
              <p:cNvSpPr/>
              <p:nvPr/>
            </p:nvSpPr>
            <p:spPr bwMode="auto">
              <a:xfrm>
                <a:off x="1343025" y="3705225"/>
                <a:ext cx="381000" cy="361950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  <a:cs typeface="Arial" pitchFamily="34" charset="0"/>
                  </a:rPr>
                  <a:t>L</a:t>
                </a:r>
                <a:endParaRPr kumimoji="0" lang="zh-CN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cxnSp>
            <p:nvCxnSpPr>
              <p:cNvPr id="30" name="直接连接符 29"/>
              <p:cNvCxnSpPr>
                <a:stCxn id="29" idx="0"/>
                <a:endCxn id="28" idx="4"/>
              </p:cNvCxnSpPr>
              <p:nvPr/>
            </p:nvCxnSpPr>
            <p:spPr bwMode="auto">
              <a:xfrm flipH="1" flipV="1">
                <a:off x="1528763" y="3467100"/>
                <a:ext cx="4762" cy="238125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" name="直接连接符 30"/>
              <p:cNvCxnSpPr>
                <a:stCxn id="28" idx="0"/>
                <a:endCxn id="27" idx="2"/>
              </p:cNvCxnSpPr>
              <p:nvPr/>
            </p:nvCxnSpPr>
            <p:spPr bwMode="auto">
              <a:xfrm flipV="1">
                <a:off x="1528763" y="2971800"/>
                <a:ext cx="0" cy="2667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8" name="组合 16"/>
            <p:cNvGrpSpPr/>
            <p:nvPr/>
          </p:nvGrpSpPr>
          <p:grpSpPr>
            <a:xfrm>
              <a:off x="3600450" y="2571750"/>
              <a:ext cx="523875" cy="1504950"/>
              <a:chOff x="2038350" y="2571750"/>
              <a:chExt cx="523875" cy="1504950"/>
            </a:xfrm>
          </p:grpSpPr>
          <p:sp>
            <p:nvSpPr>
              <p:cNvPr id="22" name="矩形 21"/>
              <p:cNvSpPr/>
              <p:nvPr/>
            </p:nvSpPr>
            <p:spPr bwMode="auto">
              <a:xfrm>
                <a:off x="2038350" y="2571750"/>
                <a:ext cx="523875" cy="40005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r>
                  <a:rPr kumimoji="0" lang="en-US" altLang="zh-CN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  <a:cs typeface="Arial" pitchFamily="34" charset="0"/>
                  </a:rPr>
                  <a:t>B</a:t>
                </a:r>
                <a:endPara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sp>
            <p:nvSpPr>
              <p:cNvPr id="23" name="椭圆 22"/>
              <p:cNvSpPr/>
              <p:nvPr/>
            </p:nvSpPr>
            <p:spPr bwMode="auto">
              <a:xfrm>
                <a:off x="2190750" y="3238500"/>
                <a:ext cx="200025" cy="228600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endParaRPr kumimoji="0" lang="zh-CN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sp>
            <p:nvSpPr>
              <p:cNvPr id="24" name="等腰三角形 23"/>
              <p:cNvSpPr/>
              <p:nvPr/>
            </p:nvSpPr>
            <p:spPr bwMode="auto">
              <a:xfrm>
                <a:off x="2105025" y="3714750"/>
                <a:ext cx="381000" cy="361950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  <a:cs typeface="Arial" pitchFamily="34" charset="0"/>
                  </a:rPr>
                  <a:t>L</a:t>
                </a:r>
                <a:endParaRPr kumimoji="0" lang="zh-CN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cxnSp>
            <p:nvCxnSpPr>
              <p:cNvPr id="25" name="直接连接符 24"/>
              <p:cNvCxnSpPr>
                <a:stCxn id="24" idx="0"/>
                <a:endCxn id="23" idx="4"/>
              </p:cNvCxnSpPr>
              <p:nvPr/>
            </p:nvCxnSpPr>
            <p:spPr bwMode="auto">
              <a:xfrm flipH="1" flipV="1">
                <a:off x="2290763" y="3467100"/>
                <a:ext cx="4762" cy="24765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" name="直接连接符 25"/>
              <p:cNvCxnSpPr>
                <a:stCxn id="23" idx="0"/>
              </p:cNvCxnSpPr>
              <p:nvPr/>
            </p:nvCxnSpPr>
            <p:spPr bwMode="auto">
              <a:xfrm flipV="1">
                <a:off x="2290763" y="2971800"/>
                <a:ext cx="0" cy="2667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9" name="矩形 8"/>
            <p:cNvSpPr/>
            <p:nvPr/>
          </p:nvSpPr>
          <p:spPr bwMode="auto">
            <a:xfrm>
              <a:off x="1552575" y="1457325"/>
              <a:ext cx="523875" cy="40005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B(P)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10" name="椭圆 9"/>
            <p:cNvSpPr/>
            <p:nvPr/>
          </p:nvSpPr>
          <p:spPr bwMode="auto">
            <a:xfrm>
              <a:off x="1033462" y="2019300"/>
              <a:ext cx="200025" cy="2286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11" name="椭圆 10"/>
            <p:cNvSpPr/>
            <p:nvPr/>
          </p:nvSpPr>
          <p:spPr bwMode="auto">
            <a:xfrm>
              <a:off x="3167062" y="2019300"/>
              <a:ext cx="200025" cy="2286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cxnSp>
          <p:nvCxnSpPr>
            <p:cNvPr id="12" name="直接连接符 11"/>
            <p:cNvCxnSpPr>
              <a:stCxn id="9" idx="1"/>
              <a:endCxn id="10" idx="0"/>
            </p:cNvCxnSpPr>
            <p:nvPr/>
          </p:nvCxnSpPr>
          <p:spPr bwMode="auto">
            <a:xfrm flipH="1">
              <a:off x="1133475" y="1657350"/>
              <a:ext cx="419100" cy="36195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直接连接符 12"/>
            <p:cNvCxnSpPr>
              <a:stCxn id="32" idx="0"/>
              <a:endCxn id="10" idx="3"/>
            </p:cNvCxnSpPr>
            <p:nvPr/>
          </p:nvCxnSpPr>
          <p:spPr bwMode="auto">
            <a:xfrm flipV="1">
              <a:off x="871538" y="2214422"/>
              <a:ext cx="191217" cy="35732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直接连接符 13"/>
            <p:cNvCxnSpPr>
              <a:stCxn id="9" idx="3"/>
              <a:endCxn id="11" idx="0"/>
            </p:cNvCxnSpPr>
            <p:nvPr/>
          </p:nvCxnSpPr>
          <p:spPr bwMode="auto">
            <a:xfrm>
              <a:off x="2076450" y="1657350"/>
              <a:ext cx="1190625" cy="36195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直接连接符 14"/>
            <p:cNvCxnSpPr>
              <a:stCxn id="27" idx="0"/>
              <a:endCxn id="11" idx="3"/>
            </p:cNvCxnSpPr>
            <p:nvPr/>
          </p:nvCxnSpPr>
          <p:spPr bwMode="auto">
            <a:xfrm flipV="1">
              <a:off x="2790825" y="2214422"/>
              <a:ext cx="405530" cy="36685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直接连接符 15"/>
            <p:cNvCxnSpPr>
              <a:stCxn id="22" idx="0"/>
              <a:endCxn id="11" idx="5"/>
            </p:cNvCxnSpPr>
            <p:nvPr/>
          </p:nvCxnSpPr>
          <p:spPr bwMode="auto">
            <a:xfrm flipH="1" flipV="1">
              <a:off x="3337794" y="2214422"/>
              <a:ext cx="524594" cy="35732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" name="椭圆 16"/>
            <p:cNvSpPr/>
            <p:nvPr/>
          </p:nvSpPr>
          <p:spPr bwMode="auto">
            <a:xfrm>
              <a:off x="419099" y="3548062"/>
              <a:ext cx="333375" cy="33337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1</a:t>
              </a:r>
              <a:endParaRPr kumimoji="0" lang="zh-CN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18" name="椭圆 17"/>
            <p:cNvSpPr/>
            <p:nvPr/>
          </p:nvSpPr>
          <p:spPr bwMode="auto">
            <a:xfrm>
              <a:off x="585787" y="2181225"/>
              <a:ext cx="333375" cy="33337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2</a:t>
              </a:r>
              <a:endParaRPr kumimoji="0" lang="zh-CN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19" name="椭圆 18"/>
            <p:cNvSpPr/>
            <p:nvPr/>
          </p:nvSpPr>
          <p:spPr bwMode="auto">
            <a:xfrm>
              <a:off x="1552575" y="1063625"/>
              <a:ext cx="333375" cy="33337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3</a:t>
              </a:r>
              <a:endParaRPr kumimoji="0" lang="zh-CN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20" name="椭圆 19"/>
            <p:cNvSpPr/>
            <p:nvPr/>
          </p:nvSpPr>
          <p:spPr bwMode="auto">
            <a:xfrm>
              <a:off x="1033462" y="3557587"/>
              <a:ext cx="333375" cy="33337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4</a:t>
              </a:r>
              <a:endParaRPr kumimoji="0" lang="zh-CN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21" name="椭圆 20"/>
            <p:cNvSpPr/>
            <p:nvPr/>
          </p:nvSpPr>
          <p:spPr bwMode="auto">
            <a:xfrm>
              <a:off x="1552575" y="1881047"/>
              <a:ext cx="333375" cy="33337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5</a:t>
              </a:r>
              <a:endParaRPr kumimoji="0" lang="zh-CN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LAAP-assignment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58776" y="977504"/>
            <a:ext cx="3841749" cy="3326607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Hybrid mode</a:t>
            </a:r>
          </a:p>
          <a:p>
            <a:pPr marL="742950" lvl="2" indent="-342900"/>
            <a:r>
              <a:rPr lang="en-US" altLang="zh-CN" sz="1600" dirty="0" smtClean="0"/>
              <a:t>Host sends a </a:t>
            </a:r>
            <a:r>
              <a:rPr lang="en-US" altLang="zh-CN" sz="1600" b="1" dirty="0" smtClean="0"/>
              <a:t>Register Message </a:t>
            </a:r>
            <a:r>
              <a:rPr lang="en-US" altLang="zh-CN" sz="1600" dirty="0" smtClean="0"/>
              <a:t>to claim its MAC address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 smtClean="0"/>
              <a:t>Once the Server receive the Register Message, it will check if there is conflict.</a:t>
            </a:r>
          </a:p>
          <a:p>
            <a:pPr lvl="2"/>
            <a:r>
              <a:rPr lang="en-US" altLang="zh-CN" sz="1600" dirty="0" smtClean="0"/>
              <a:t>If there is no conflict, send a </a:t>
            </a:r>
            <a:r>
              <a:rPr lang="en-US" altLang="zh-CN" sz="1600" b="1" dirty="0" smtClean="0"/>
              <a:t>Confirmation Message</a:t>
            </a:r>
            <a:r>
              <a:rPr lang="en-US" altLang="zh-CN" sz="1600" dirty="0" smtClean="0"/>
              <a:t>.</a:t>
            </a:r>
          </a:p>
          <a:p>
            <a:pPr lvl="2"/>
            <a:r>
              <a:rPr lang="en-US" altLang="zh-CN" sz="1600" dirty="0" smtClean="0"/>
              <a:t>If there is conflict, send a </a:t>
            </a:r>
            <a:r>
              <a:rPr lang="en-US" altLang="zh-CN" sz="1600" b="1" dirty="0" smtClean="0"/>
              <a:t>MAC Address Response Message</a:t>
            </a:r>
            <a:r>
              <a:rPr lang="en-US" altLang="zh-CN" sz="1600" dirty="0" smtClean="0"/>
              <a:t> to assign MAC addresses.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 smtClean="0"/>
              <a:t>Host will send a </a:t>
            </a:r>
            <a:r>
              <a:rPr lang="en-US" altLang="zh-CN" sz="1600" b="1" dirty="0" smtClean="0"/>
              <a:t>Declare Message </a:t>
            </a:r>
            <a:r>
              <a:rPr lang="en-US" altLang="zh-CN" sz="1600" dirty="0" smtClean="0"/>
              <a:t>to announce its own MAC addresses.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 smtClean="0"/>
              <a:t>An </a:t>
            </a:r>
            <a:r>
              <a:rPr lang="en-US" altLang="zh-CN" sz="1600" b="1" dirty="0" smtClean="0"/>
              <a:t>Message ID </a:t>
            </a:r>
            <a:r>
              <a:rPr lang="en-US" altLang="zh-CN" sz="1600" dirty="0" smtClean="0"/>
              <a:t>also must be included in every message.</a:t>
            </a:r>
          </a:p>
          <a:p>
            <a:endParaRPr lang="zh-CN" altLang="en-US" dirty="0"/>
          </a:p>
        </p:txBody>
      </p:sp>
      <p:grpSp>
        <p:nvGrpSpPr>
          <p:cNvPr id="4" name="组合 3"/>
          <p:cNvGrpSpPr/>
          <p:nvPr/>
        </p:nvGrpSpPr>
        <p:grpSpPr>
          <a:xfrm>
            <a:off x="4552949" y="1008062"/>
            <a:ext cx="3705226" cy="3013075"/>
            <a:chOff x="419099" y="1063625"/>
            <a:chExt cx="3705226" cy="3013075"/>
          </a:xfrm>
        </p:grpSpPr>
        <p:grpSp>
          <p:nvGrpSpPr>
            <p:cNvPr id="5" name="组合 4"/>
            <p:cNvGrpSpPr/>
            <p:nvPr/>
          </p:nvGrpSpPr>
          <p:grpSpPr>
            <a:xfrm>
              <a:off x="609600" y="2571750"/>
              <a:ext cx="523875" cy="1495425"/>
              <a:chOff x="609600" y="2571750"/>
              <a:chExt cx="523875" cy="1495425"/>
            </a:xfrm>
          </p:grpSpPr>
          <p:sp>
            <p:nvSpPr>
              <p:cNvPr id="31" name="矩形 30"/>
              <p:cNvSpPr/>
              <p:nvPr/>
            </p:nvSpPr>
            <p:spPr bwMode="auto">
              <a:xfrm>
                <a:off x="609600" y="2571750"/>
                <a:ext cx="523875" cy="40005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r>
                  <a:rPr kumimoji="0" lang="en-US" altLang="zh-CN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  <a:cs typeface="Arial" pitchFamily="34" charset="0"/>
                  </a:rPr>
                  <a:t>B</a:t>
                </a:r>
                <a:endPara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sp>
            <p:nvSpPr>
              <p:cNvPr id="32" name="椭圆 31"/>
              <p:cNvSpPr/>
              <p:nvPr/>
            </p:nvSpPr>
            <p:spPr bwMode="auto">
              <a:xfrm>
                <a:off x="771525" y="3238500"/>
                <a:ext cx="200025" cy="228600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endParaRPr kumimoji="0" lang="zh-CN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sp>
            <p:nvSpPr>
              <p:cNvPr id="33" name="等腰三角形 32"/>
              <p:cNvSpPr/>
              <p:nvPr/>
            </p:nvSpPr>
            <p:spPr bwMode="auto">
              <a:xfrm>
                <a:off x="685800" y="3724275"/>
                <a:ext cx="381000" cy="342900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  <a:cs typeface="Arial" pitchFamily="34" charset="0"/>
                  </a:rPr>
                  <a:t>T</a:t>
                </a:r>
                <a:endParaRPr kumimoji="0" lang="zh-CN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cxnSp>
            <p:nvCxnSpPr>
              <p:cNvPr id="34" name="直接连接符 33"/>
              <p:cNvCxnSpPr>
                <a:stCxn id="33" idx="0"/>
                <a:endCxn id="32" idx="4"/>
              </p:cNvCxnSpPr>
              <p:nvPr/>
            </p:nvCxnSpPr>
            <p:spPr bwMode="auto">
              <a:xfrm flipH="1" flipV="1">
                <a:off x="871538" y="3467100"/>
                <a:ext cx="4762" cy="257175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" name="直接连接符 34"/>
              <p:cNvCxnSpPr>
                <a:stCxn id="32" idx="0"/>
                <a:endCxn id="31" idx="2"/>
              </p:cNvCxnSpPr>
              <p:nvPr/>
            </p:nvCxnSpPr>
            <p:spPr bwMode="auto">
              <a:xfrm flipV="1">
                <a:off x="871538" y="2971800"/>
                <a:ext cx="0" cy="2667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6" name="组合 10"/>
            <p:cNvGrpSpPr/>
            <p:nvPr/>
          </p:nvGrpSpPr>
          <p:grpSpPr>
            <a:xfrm>
              <a:off x="2528887" y="2581275"/>
              <a:ext cx="523875" cy="1495425"/>
              <a:chOff x="1266825" y="2571750"/>
              <a:chExt cx="523875" cy="1495425"/>
            </a:xfrm>
          </p:grpSpPr>
          <p:sp>
            <p:nvSpPr>
              <p:cNvPr id="26" name="矩形 25"/>
              <p:cNvSpPr/>
              <p:nvPr/>
            </p:nvSpPr>
            <p:spPr bwMode="auto">
              <a:xfrm>
                <a:off x="1266825" y="2571750"/>
                <a:ext cx="523875" cy="40005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r>
                  <a:rPr kumimoji="0" lang="en-US" altLang="zh-CN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  <a:cs typeface="Arial" pitchFamily="34" charset="0"/>
                  </a:rPr>
                  <a:t>B</a:t>
                </a:r>
                <a:endPara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sp>
            <p:nvSpPr>
              <p:cNvPr id="27" name="椭圆 26"/>
              <p:cNvSpPr/>
              <p:nvPr/>
            </p:nvSpPr>
            <p:spPr bwMode="auto">
              <a:xfrm>
                <a:off x="1428750" y="3238500"/>
                <a:ext cx="200025" cy="228600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endParaRPr kumimoji="0" lang="zh-CN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sp>
            <p:nvSpPr>
              <p:cNvPr id="28" name="等腰三角形 27"/>
              <p:cNvSpPr/>
              <p:nvPr/>
            </p:nvSpPr>
            <p:spPr bwMode="auto">
              <a:xfrm>
                <a:off x="1343025" y="3705225"/>
                <a:ext cx="381000" cy="361950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  <a:cs typeface="Arial" pitchFamily="34" charset="0"/>
                  </a:rPr>
                  <a:t>L</a:t>
                </a:r>
                <a:endParaRPr kumimoji="0" lang="zh-CN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cxnSp>
            <p:nvCxnSpPr>
              <p:cNvPr id="29" name="直接连接符 28"/>
              <p:cNvCxnSpPr>
                <a:stCxn id="28" idx="0"/>
                <a:endCxn id="27" idx="4"/>
              </p:cNvCxnSpPr>
              <p:nvPr/>
            </p:nvCxnSpPr>
            <p:spPr bwMode="auto">
              <a:xfrm flipH="1" flipV="1">
                <a:off x="1528763" y="3467100"/>
                <a:ext cx="4762" cy="238125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" name="直接连接符 29"/>
              <p:cNvCxnSpPr>
                <a:stCxn id="27" idx="0"/>
                <a:endCxn id="26" idx="2"/>
              </p:cNvCxnSpPr>
              <p:nvPr/>
            </p:nvCxnSpPr>
            <p:spPr bwMode="auto">
              <a:xfrm flipV="1">
                <a:off x="1528763" y="2971800"/>
                <a:ext cx="0" cy="2667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" name="组合 16"/>
            <p:cNvGrpSpPr/>
            <p:nvPr/>
          </p:nvGrpSpPr>
          <p:grpSpPr>
            <a:xfrm>
              <a:off x="3600450" y="2571750"/>
              <a:ext cx="523875" cy="1504950"/>
              <a:chOff x="2038350" y="2571750"/>
              <a:chExt cx="523875" cy="1504950"/>
            </a:xfrm>
          </p:grpSpPr>
          <p:sp>
            <p:nvSpPr>
              <p:cNvPr id="21" name="矩形 20"/>
              <p:cNvSpPr/>
              <p:nvPr/>
            </p:nvSpPr>
            <p:spPr bwMode="auto">
              <a:xfrm>
                <a:off x="2038350" y="2571750"/>
                <a:ext cx="523875" cy="40005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r>
                  <a:rPr kumimoji="0" lang="en-US" altLang="zh-CN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  <a:cs typeface="Arial" pitchFamily="34" charset="0"/>
                  </a:rPr>
                  <a:t>B</a:t>
                </a:r>
                <a:endPara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sp>
            <p:nvSpPr>
              <p:cNvPr id="22" name="椭圆 21"/>
              <p:cNvSpPr/>
              <p:nvPr/>
            </p:nvSpPr>
            <p:spPr bwMode="auto">
              <a:xfrm>
                <a:off x="2190750" y="3238500"/>
                <a:ext cx="200025" cy="228600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endParaRPr kumimoji="0" lang="zh-CN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sp>
            <p:nvSpPr>
              <p:cNvPr id="23" name="等腰三角形 22"/>
              <p:cNvSpPr/>
              <p:nvPr/>
            </p:nvSpPr>
            <p:spPr bwMode="auto">
              <a:xfrm>
                <a:off x="2105025" y="3714750"/>
                <a:ext cx="381000" cy="361950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  <a:cs typeface="Arial" pitchFamily="34" charset="0"/>
                  </a:rPr>
                  <a:t>L</a:t>
                </a:r>
                <a:endParaRPr kumimoji="0" lang="zh-CN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cxnSp>
            <p:nvCxnSpPr>
              <p:cNvPr id="24" name="直接连接符 23"/>
              <p:cNvCxnSpPr>
                <a:stCxn id="23" idx="0"/>
                <a:endCxn id="22" idx="4"/>
              </p:cNvCxnSpPr>
              <p:nvPr/>
            </p:nvCxnSpPr>
            <p:spPr bwMode="auto">
              <a:xfrm flipH="1" flipV="1">
                <a:off x="2290763" y="3467100"/>
                <a:ext cx="4762" cy="24765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5" name="直接连接符 24"/>
              <p:cNvCxnSpPr>
                <a:stCxn id="22" idx="0"/>
              </p:cNvCxnSpPr>
              <p:nvPr/>
            </p:nvCxnSpPr>
            <p:spPr bwMode="auto">
              <a:xfrm flipV="1">
                <a:off x="2290763" y="2971800"/>
                <a:ext cx="0" cy="2667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8" name="矩形 7"/>
            <p:cNvSpPr/>
            <p:nvPr/>
          </p:nvSpPr>
          <p:spPr bwMode="auto">
            <a:xfrm>
              <a:off x="1552575" y="1457325"/>
              <a:ext cx="523875" cy="40005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S</a:t>
              </a:r>
              <a:endParaRPr kumimoji="0" lang="zh-CN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9" name="椭圆 8"/>
            <p:cNvSpPr/>
            <p:nvPr/>
          </p:nvSpPr>
          <p:spPr bwMode="auto">
            <a:xfrm>
              <a:off x="1033462" y="2019300"/>
              <a:ext cx="200025" cy="2286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10" name="椭圆 9"/>
            <p:cNvSpPr/>
            <p:nvPr/>
          </p:nvSpPr>
          <p:spPr bwMode="auto">
            <a:xfrm>
              <a:off x="3167062" y="2019300"/>
              <a:ext cx="200025" cy="2286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cxnSp>
          <p:nvCxnSpPr>
            <p:cNvPr id="11" name="直接连接符 10"/>
            <p:cNvCxnSpPr>
              <a:stCxn id="8" idx="1"/>
              <a:endCxn id="9" idx="0"/>
            </p:cNvCxnSpPr>
            <p:nvPr/>
          </p:nvCxnSpPr>
          <p:spPr bwMode="auto">
            <a:xfrm flipH="1">
              <a:off x="1133475" y="1657350"/>
              <a:ext cx="419100" cy="36195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直接连接符 11"/>
            <p:cNvCxnSpPr>
              <a:stCxn id="31" idx="0"/>
              <a:endCxn id="9" idx="3"/>
            </p:cNvCxnSpPr>
            <p:nvPr/>
          </p:nvCxnSpPr>
          <p:spPr bwMode="auto">
            <a:xfrm flipV="1">
              <a:off x="871538" y="2214422"/>
              <a:ext cx="191217" cy="35732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直接连接符 12"/>
            <p:cNvCxnSpPr>
              <a:stCxn id="8" idx="3"/>
              <a:endCxn id="10" idx="0"/>
            </p:cNvCxnSpPr>
            <p:nvPr/>
          </p:nvCxnSpPr>
          <p:spPr bwMode="auto">
            <a:xfrm>
              <a:off x="2076450" y="1657350"/>
              <a:ext cx="1190625" cy="36195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直接连接符 13"/>
            <p:cNvCxnSpPr>
              <a:stCxn id="26" idx="0"/>
              <a:endCxn id="10" idx="3"/>
            </p:cNvCxnSpPr>
            <p:nvPr/>
          </p:nvCxnSpPr>
          <p:spPr bwMode="auto">
            <a:xfrm flipV="1">
              <a:off x="2790825" y="2214422"/>
              <a:ext cx="405530" cy="36685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直接连接符 14"/>
            <p:cNvCxnSpPr>
              <a:stCxn id="21" idx="0"/>
              <a:endCxn id="10" idx="5"/>
            </p:cNvCxnSpPr>
            <p:nvPr/>
          </p:nvCxnSpPr>
          <p:spPr bwMode="auto">
            <a:xfrm flipH="1" flipV="1">
              <a:off x="3337794" y="2214422"/>
              <a:ext cx="524594" cy="35732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" name="椭圆 15"/>
            <p:cNvSpPr/>
            <p:nvPr/>
          </p:nvSpPr>
          <p:spPr bwMode="auto">
            <a:xfrm>
              <a:off x="419099" y="3548062"/>
              <a:ext cx="333375" cy="33337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1</a:t>
              </a:r>
              <a:endParaRPr kumimoji="0" lang="zh-CN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17" name="椭圆 16"/>
            <p:cNvSpPr/>
            <p:nvPr/>
          </p:nvSpPr>
          <p:spPr bwMode="auto">
            <a:xfrm>
              <a:off x="585787" y="2181225"/>
              <a:ext cx="333375" cy="33337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2</a:t>
              </a:r>
              <a:endParaRPr kumimoji="0" lang="zh-CN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18" name="椭圆 17"/>
            <p:cNvSpPr/>
            <p:nvPr/>
          </p:nvSpPr>
          <p:spPr bwMode="auto">
            <a:xfrm>
              <a:off x="1552575" y="1063625"/>
              <a:ext cx="333375" cy="33337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3</a:t>
              </a:r>
              <a:endParaRPr kumimoji="0" lang="zh-CN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19" name="椭圆 18"/>
            <p:cNvSpPr/>
            <p:nvPr/>
          </p:nvSpPr>
          <p:spPr bwMode="auto">
            <a:xfrm>
              <a:off x="1033462" y="3557587"/>
              <a:ext cx="333375" cy="33337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4</a:t>
              </a:r>
              <a:endParaRPr kumimoji="0" lang="zh-CN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20" name="椭圆 19"/>
            <p:cNvSpPr/>
            <p:nvPr/>
          </p:nvSpPr>
          <p:spPr bwMode="auto">
            <a:xfrm>
              <a:off x="1552575" y="1881047"/>
              <a:ext cx="333375" cy="33337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5</a:t>
              </a:r>
              <a:endParaRPr kumimoji="0" lang="zh-CN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3375" y="341711"/>
            <a:ext cx="8516938" cy="572690"/>
          </a:xfrm>
        </p:spPr>
        <p:txBody>
          <a:bodyPr/>
          <a:lstStyle/>
          <a:p>
            <a:r>
              <a:rPr lang="en-US" altLang="zh-CN" dirty="0" smtClean="0"/>
              <a:t>Assignment Message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58776" y="914400"/>
            <a:ext cx="7832724" cy="3790950"/>
          </a:xfrm>
        </p:spPr>
        <p:txBody>
          <a:bodyPr/>
          <a:lstStyle/>
          <a:p>
            <a:r>
              <a:rPr lang="en-US" altLang="zh-CN" sz="1800" dirty="0" smtClean="0"/>
              <a:t>Destination address: A dedicated MAC address( A server address or a multicast MAC address based on different mode)</a:t>
            </a:r>
          </a:p>
          <a:p>
            <a:r>
              <a:rPr lang="en-US" altLang="zh-CN" sz="1800" dirty="0" smtClean="0"/>
              <a:t>Source address: a temporary MAC address</a:t>
            </a:r>
          </a:p>
          <a:p>
            <a:r>
              <a:rPr lang="en-US" altLang="zh-CN" sz="1800" dirty="0" smtClean="0"/>
              <a:t>Message type: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Request Message: To request assignment of MAC addresses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Respond Message: To assign MAC addresses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Register Message: To register MAC addresses in the network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Conflict Message: To inform that the registered MAC addresses have conflict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Confirmation Message: To confirm that the registered MAC addresses are available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Declare Message: To declare the own of MAC addresses. Once declared, these MAC addresses can be used by the </a:t>
            </a:r>
            <a:r>
              <a:rPr lang="en-US" altLang="zh-CN" sz="1400" dirty="0" err="1" smtClean="0"/>
              <a:t>declarant</a:t>
            </a:r>
            <a:r>
              <a:rPr lang="en-US" altLang="zh-CN" sz="1400" dirty="0" smtClean="0"/>
              <a:t>. </a:t>
            </a:r>
          </a:p>
          <a:p>
            <a:r>
              <a:rPr lang="en-US" altLang="zh-CN" sz="1800" dirty="0" smtClean="0"/>
              <a:t>Message ID: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ID Type: The type of the Identifier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Identifier:  the unique  identifier based on ID Type</a:t>
            </a:r>
          </a:p>
          <a:p>
            <a:r>
              <a:rPr lang="en-US" altLang="zh-CN" sz="1800" dirty="0" smtClean="0"/>
              <a:t>MAC address TLV</a:t>
            </a:r>
          </a:p>
          <a:p>
            <a:pPr lvl="1"/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pPr lvl="1"/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3375" y="341710"/>
            <a:ext cx="8516938" cy="544115"/>
          </a:xfrm>
        </p:spPr>
        <p:txBody>
          <a:bodyPr/>
          <a:lstStyle/>
          <a:p>
            <a:r>
              <a:rPr lang="en-US" altLang="zh-CN" dirty="0" smtClean="0"/>
              <a:t>LAAP-Coordination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58776" y="885826"/>
            <a:ext cx="8042274" cy="3504010"/>
          </a:xfrm>
        </p:spPr>
        <p:txBody>
          <a:bodyPr/>
          <a:lstStyle/>
          <a:p>
            <a:r>
              <a:rPr lang="en-US" altLang="zh-CN" sz="1800" dirty="0" smtClean="0"/>
              <a:t>Server-Server, Server-Proxy and Proxy-Proxy </a:t>
            </a:r>
            <a:r>
              <a:rPr lang="en-US" altLang="zh-CN" sz="1800" dirty="0" smtClean="0"/>
              <a:t>would </a:t>
            </a:r>
            <a:r>
              <a:rPr lang="en-US" altLang="zh-CN" sz="1800" dirty="0" smtClean="0"/>
              <a:t>coordinate each other.</a:t>
            </a:r>
          </a:p>
          <a:p>
            <a:r>
              <a:rPr lang="en-US" altLang="zh-CN" sz="1800" dirty="0" smtClean="0"/>
              <a:t>Once a MAC address has been assigned, Servers and proxies should be flushed.</a:t>
            </a:r>
          </a:p>
          <a:p>
            <a:r>
              <a:rPr lang="en-US" altLang="zh-CN" sz="1800" dirty="0" smtClean="0"/>
              <a:t>Every coordination function has two components:</a:t>
            </a:r>
          </a:p>
          <a:p>
            <a:pPr lvl="1"/>
            <a:r>
              <a:rPr lang="en-US" altLang="zh-CN" sz="1600" dirty="0" smtClean="0"/>
              <a:t>Database components: All the MAC addresses that have been confirmed are stored in this database.</a:t>
            </a:r>
          </a:p>
          <a:p>
            <a:pPr lvl="2"/>
            <a:r>
              <a:rPr lang="en-US" altLang="zh-CN" sz="1600" dirty="0" smtClean="0"/>
              <a:t>MAC address from </a:t>
            </a:r>
            <a:r>
              <a:rPr lang="en-US" altLang="zh-CN" sz="1600" b="1" dirty="0" smtClean="0"/>
              <a:t>Declare Message  </a:t>
            </a:r>
            <a:r>
              <a:rPr lang="en-US" altLang="zh-CN" sz="1600" dirty="0" smtClean="0"/>
              <a:t>is stored as user-side MAC  address</a:t>
            </a:r>
          </a:p>
          <a:p>
            <a:pPr lvl="2"/>
            <a:r>
              <a:rPr lang="en-US" altLang="zh-CN" sz="1600" dirty="0" smtClean="0"/>
              <a:t>MAC address from </a:t>
            </a:r>
            <a:r>
              <a:rPr lang="en-US" altLang="zh-CN" sz="1600" b="1" dirty="0" smtClean="0"/>
              <a:t>Synchronization Message  </a:t>
            </a:r>
            <a:r>
              <a:rPr lang="en-US" altLang="zh-CN" sz="1600" dirty="0" smtClean="0"/>
              <a:t>is stored as network-side MAC address</a:t>
            </a:r>
          </a:p>
          <a:p>
            <a:pPr lvl="1"/>
            <a:r>
              <a:rPr lang="en-US" altLang="zh-CN" sz="1600" dirty="0" smtClean="0"/>
              <a:t>Synchronization component: Send out </a:t>
            </a:r>
            <a:r>
              <a:rPr lang="en-US" altLang="zh-CN" sz="1600" b="1" dirty="0" smtClean="0"/>
              <a:t>Synchronization Message </a:t>
            </a:r>
            <a:r>
              <a:rPr lang="en-US" altLang="zh-CN" sz="1600" dirty="0" smtClean="0"/>
              <a:t>according to the update of the local database or timely.</a:t>
            </a:r>
          </a:p>
          <a:p>
            <a:r>
              <a:rPr lang="en-US" altLang="zh-CN" sz="1800" dirty="0" smtClean="0"/>
              <a:t>Once a Proxy has a synchronization function, it can be considered as a server and will judge the conflict and terminate the Registration Message to the network.</a:t>
            </a:r>
          </a:p>
          <a:p>
            <a:r>
              <a:rPr lang="en-US" altLang="zh-CN" sz="1800" dirty="0" smtClean="0"/>
              <a:t>Based on LRP(802.1CS) in an option.</a:t>
            </a:r>
          </a:p>
          <a:p>
            <a:pPr lvl="1"/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LAAP-Coordination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58777" y="847726"/>
            <a:ext cx="4851398" cy="3542110"/>
          </a:xfrm>
        </p:spPr>
        <p:txBody>
          <a:bodyPr/>
          <a:lstStyle/>
          <a:p>
            <a:r>
              <a:rPr lang="en-US" altLang="zh-CN" dirty="0" smtClean="0"/>
              <a:t>As declare mode assignment procedure, T declare its MAC address by </a:t>
            </a:r>
            <a:r>
              <a:rPr lang="en-US" altLang="zh-CN" b="1" dirty="0" smtClean="0"/>
              <a:t>Declare Message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Proxy update its database according to the Declare Message.</a:t>
            </a:r>
          </a:p>
          <a:p>
            <a:r>
              <a:rPr lang="en-US" altLang="zh-CN" dirty="0" smtClean="0"/>
              <a:t>Proxy send out </a:t>
            </a:r>
            <a:r>
              <a:rPr lang="en-US" altLang="zh-CN" b="1" dirty="0" smtClean="0"/>
              <a:t>Synchronization Message </a:t>
            </a:r>
            <a:r>
              <a:rPr lang="en-US" altLang="zh-CN" dirty="0" smtClean="0"/>
              <a:t>to other proxies or servers to notify the MAC address has been assigned.</a:t>
            </a:r>
          </a:p>
          <a:p>
            <a:r>
              <a:rPr lang="en-US" altLang="zh-CN" dirty="0" smtClean="0"/>
              <a:t>Proxy receiving the </a:t>
            </a:r>
            <a:r>
              <a:rPr lang="en-US" altLang="zh-CN" b="1" dirty="0" smtClean="0"/>
              <a:t>Synchronization Message  </a:t>
            </a:r>
            <a:r>
              <a:rPr lang="en-US" altLang="zh-CN" dirty="0" smtClean="0"/>
              <a:t>update its database.</a:t>
            </a:r>
          </a:p>
          <a:p>
            <a:endParaRPr lang="zh-CN" altLang="en-US" dirty="0"/>
          </a:p>
        </p:txBody>
      </p:sp>
      <p:grpSp>
        <p:nvGrpSpPr>
          <p:cNvPr id="5" name="组合 4"/>
          <p:cNvGrpSpPr/>
          <p:nvPr/>
        </p:nvGrpSpPr>
        <p:grpSpPr>
          <a:xfrm>
            <a:off x="5043486" y="1074737"/>
            <a:ext cx="3705226" cy="3013075"/>
            <a:chOff x="419099" y="1063625"/>
            <a:chExt cx="3705226" cy="3013075"/>
          </a:xfrm>
        </p:grpSpPr>
        <p:grpSp>
          <p:nvGrpSpPr>
            <p:cNvPr id="6" name="组合 4"/>
            <p:cNvGrpSpPr/>
            <p:nvPr/>
          </p:nvGrpSpPr>
          <p:grpSpPr>
            <a:xfrm>
              <a:off x="609600" y="2571750"/>
              <a:ext cx="523875" cy="1495425"/>
              <a:chOff x="609600" y="2571750"/>
              <a:chExt cx="523875" cy="1495425"/>
            </a:xfrm>
          </p:grpSpPr>
          <p:sp>
            <p:nvSpPr>
              <p:cNvPr id="32" name="矩形 31"/>
              <p:cNvSpPr/>
              <p:nvPr/>
            </p:nvSpPr>
            <p:spPr bwMode="auto">
              <a:xfrm>
                <a:off x="609600" y="2571750"/>
                <a:ext cx="523875" cy="40005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r>
                  <a:rPr kumimoji="0" lang="en-US" altLang="zh-CN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  <a:cs typeface="Arial" pitchFamily="34" charset="0"/>
                  </a:rPr>
                  <a:t>B</a:t>
                </a:r>
                <a:endPara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sp>
            <p:nvSpPr>
              <p:cNvPr id="33" name="椭圆 32"/>
              <p:cNvSpPr/>
              <p:nvPr/>
            </p:nvSpPr>
            <p:spPr bwMode="auto">
              <a:xfrm>
                <a:off x="771525" y="3238500"/>
                <a:ext cx="200025" cy="228600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endParaRPr kumimoji="0" lang="zh-CN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sp>
            <p:nvSpPr>
              <p:cNvPr id="34" name="等腰三角形 33"/>
              <p:cNvSpPr/>
              <p:nvPr/>
            </p:nvSpPr>
            <p:spPr bwMode="auto">
              <a:xfrm>
                <a:off x="685800" y="3724275"/>
                <a:ext cx="381000" cy="342900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  <a:cs typeface="Arial" pitchFamily="34" charset="0"/>
                  </a:rPr>
                  <a:t>T</a:t>
                </a:r>
                <a:endParaRPr kumimoji="0" lang="zh-CN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cxnSp>
            <p:nvCxnSpPr>
              <p:cNvPr id="35" name="直接连接符 34"/>
              <p:cNvCxnSpPr>
                <a:stCxn id="34" idx="0"/>
                <a:endCxn id="33" idx="4"/>
              </p:cNvCxnSpPr>
              <p:nvPr/>
            </p:nvCxnSpPr>
            <p:spPr bwMode="auto">
              <a:xfrm flipH="1" flipV="1">
                <a:off x="871538" y="3467100"/>
                <a:ext cx="4762" cy="257175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6" name="直接连接符 35"/>
              <p:cNvCxnSpPr>
                <a:stCxn id="33" idx="0"/>
                <a:endCxn id="32" idx="2"/>
              </p:cNvCxnSpPr>
              <p:nvPr/>
            </p:nvCxnSpPr>
            <p:spPr bwMode="auto">
              <a:xfrm flipV="1">
                <a:off x="871538" y="2971800"/>
                <a:ext cx="0" cy="2667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" name="组合 10"/>
            <p:cNvGrpSpPr/>
            <p:nvPr/>
          </p:nvGrpSpPr>
          <p:grpSpPr>
            <a:xfrm>
              <a:off x="2528887" y="2581275"/>
              <a:ext cx="523875" cy="1495425"/>
              <a:chOff x="1266825" y="2571750"/>
              <a:chExt cx="523875" cy="1495425"/>
            </a:xfrm>
          </p:grpSpPr>
          <p:sp>
            <p:nvSpPr>
              <p:cNvPr id="27" name="矩形 26"/>
              <p:cNvSpPr/>
              <p:nvPr/>
            </p:nvSpPr>
            <p:spPr bwMode="auto">
              <a:xfrm>
                <a:off x="1266825" y="2571750"/>
                <a:ext cx="523875" cy="40005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r>
                  <a:rPr kumimoji="0" lang="en-US" altLang="zh-CN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  <a:cs typeface="Arial" pitchFamily="34" charset="0"/>
                  </a:rPr>
                  <a:t>B(P)</a:t>
                </a:r>
                <a:endPara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sp>
            <p:nvSpPr>
              <p:cNvPr id="28" name="椭圆 27"/>
              <p:cNvSpPr/>
              <p:nvPr/>
            </p:nvSpPr>
            <p:spPr bwMode="auto">
              <a:xfrm>
                <a:off x="1428750" y="3238500"/>
                <a:ext cx="200025" cy="228600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endParaRPr kumimoji="0" lang="zh-CN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sp>
            <p:nvSpPr>
              <p:cNvPr id="29" name="等腰三角形 28"/>
              <p:cNvSpPr/>
              <p:nvPr/>
            </p:nvSpPr>
            <p:spPr bwMode="auto">
              <a:xfrm>
                <a:off x="1343025" y="3705225"/>
                <a:ext cx="381000" cy="361950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  <a:cs typeface="Arial" pitchFamily="34" charset="0"/>
                  </a:rPr>
                  <a:t>L</a:t>
                </a:r>
                <a:endParaRPr kumimoji="0" lang="zh-CN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cxnSp>
            <p:nvCxnSpPr>
              <p:cNvPr id="30" name="直接连接符 29"/>
              <p:cNvCxnSpPr>
                <a:stCxn id="29" idx="0"/>
                <a:endCxn id="28" idx="4"/>
              </p:cNvCxnSpPr>
              <p:nvPr/>
            </p:nvCxnSpPr>
            <p:spPr bwMode="auto">
              <a:xfrm flipH="1" flipV="1">
                <a:off x="1528763" y="3467100"/>
                <a:ext cx="4762" cy="238125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" name="直接连接符 30"/>
              <p:cNvCxnSpPr>
                <a:stCxn id="28" idx="0"/>
                <a:endCxn id="27" idx="2"/>
              </p:cNvCxnSpPr>
              <p:nvPr/>
            </p:nvCxnSpPr>
            <p:spPr bwMode="auto">
              <a:xfrm flipV="1">
                <a:off x="1528763" y="2971800"/>
                <a:ext cx="0" cy="2667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8" name="组合 16"/>
            <p:cNvGrpSpPr/>
            <p:nvPr/>
          </p:nvGrpSpPr>
          <p:grpSpPr>
            <a:xfrm>
              <a:off x="3600450" y="2571750"/>
              <a:ext cx="523875" cy="1504950"/>
              <a:chOff x="2038350" y="2571750"/>
              <a:chExt cx="523875" cy="1504950"/>
            </a:xfrm>
          </p:grpSpPr>
          <p:sp>
            <p:nvSpPr>
              <p:cNvPr id="22" name="矩形 21"/>
              <p:cNvSpPr/>
              <p:nvPr/>
            </p:nvSpPr>
            <p:spPr bwMode="auto">
              <a:xfrm>
                <a:off x="2038350" y="2571750"/>
                <a:ext cx="523875" cy="40005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r>
                  <a:rPr kumimoji="0" lang="en-US" altLang="zh-CN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  <a:cs typeface="Arial" pitchFamily="34" charset="0"/>
                  </a:rPr>
                  <a:t>B</a:t>
                </a:r>
                <a:endPara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sp>
            <p:nvSpPr>
              <p:cNvPr id="23" name="椭圆 22"/>
              <p:cNvSpPr/>
              <p:nvPr/>
            </p:nvSpPr>
            <p:spPr bwMode="auto">
              <a:xfrm>
                <a:off x="2190750" y="3238500"/>
                <a:ext cx="200025" cy="228600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endParaRPr kumimoji="0" lang="zh-CN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sp>
            <p:nvSpPr>
              <p:cNvPr id="24" name="等腰三角形 23"/>
              <p:cNvSpPr/>
              <p:nvPr/>
            </p:nvSpPr>
            <p:spPr bwMode="auto">
              <a:xfrm>
                <a:off x="2105025" y="3714750"/>
                <a:ext cx="381000" cy="361950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itchFamily="34" charset="0"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  <a:cs typeface="Arial" pitchFamily="34" charset="0"/>
                  </a:rPr>
                  <a:t>L</a:t>
                </a:r>
                <a:endParaRPr kumimoji="0" lang="zh-CN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endParaRPr>
              </a:p>
            </p:txBody>
          </p:sp>
          <p:cxnSp>
            <p:nvCxnSpPr>
              <p:cNvPr id="25" name="直接连接符 24"/>
              <p:cNvCxnSpPr>
                <a:stCxn id="24" idx="0"/>
                <a:endCxn id="23" idx="4"/>
              </p:cNvCxnSpPr>
              <p:nvPr/>
            </p:nvCxnSpPr>
            <p:spPr bwMode="auto">
              <a:xfrm flipH="1" flipV="1">
                <a:off x="2290763" y="3467100"/>
                <a:ext cx="4762" cy="24765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" name="直接连接符 25"/>
              <p:cNvCxnSpPr>
                <a:stCxn id="23" idx="0"/>
              </p:cNvCxnSpPr>
              <p:nvPr/>
            </p:nvCxnSpPr>
            <p:spPr bwMode="auto">
              <a:xfrm flipV="1">
                <a:off x="2290763" y="2971800"/>
                <a:ext cx="0" cy="26670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9" name="矩形 8"/>
            <p:cNvSpPr/>
            <p:nvPr/>
          </p:nvSpPr>
          <p:spPr bwMode="auto">
            <a:xfrm>
              <a:off x="1552575" y="1457325"/>
              <a:ext cx="523875" cy="40005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B(P)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10" name="椭圆 9"/>
            <p:cNvSpPr/>
            <p:nvPr/>
          </p:nvSpPr>
          <p:spPr bwMode="auto">
            <a:xfrm>
              <a:off x="1033462" y="2019300"/>
              <a:ext cx="200025" cy="2286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11" name="椭圆 10"/>
            <p:cNvSpPr/>
            <p:nvPr/>
          </p:nvSpPr>
          <p:spPr bwMode="auto">
            <a:xfrm>
              <a:off x="3167062" y="2019300"/>
              <a:ext cx="200025" cy="2286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cxnSp>
          <p:nvCxnSpPr>
            <p:cNvPr id="12" name="直接连接符 11"/>
            <p:cNvCxnSpPr>
              <a:stCxn id="9" idx="1"/>
              <a:endCxn id="10" idx="0"/>
            </p:cNvCxnSpPr>
            <p:nvPr/>
          </p:nvCxnSpPr>
          <p:spPr bwMode="auto">
            <a:xfrm flipH="1">
              <a:off x="1133475" y="1657350"/>
              <a:ext cx="419100" cy="36195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直接连接符 12"/>
            <p:cNvCxnSpPr>
              <a:stCxn id="32" idx="0"/>
              <a:endCxn id="10" idx="3"/>
            </p:cNvCxnSpPr>
            <p:nvPr/>
          </p:nvCxnSpPr>
          <p:spPr bwMode="auto">
            <a:xfrm flipV="1">
              <a:off x="871538" y="2214422"/>
              <a:ext cx="191217" cy="35732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直接连接符 13"/>
            <p:cNvCxnSpPr>
              <a:stCxn id="9" idx="3"/>
              <a:endCxn id="11" idx="0"/>
            </p:cNvCxnSpPr>
            <p:nvPr/>
          </p:nvCxnSpPr>
          <p:spPr bwMode="auto">
            <a:xfrm>
              <a:off x="2076450" y="1657350"/>
              <a:ext cx="1190625" cy="36195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直接连接符 14"/>
            <p:cNvCxnSpPr>
              <a:stCxn id="27" idx="0"/>
              <a:endCxn id="11" idx="3"/>
            </p:cNvCxnSpPr>
            <p:nvPr/>
          </p:nvCxnSpPr>
          <p:spPr bwMode="auto">
            <a:xfrm flipV="1">
              <a:off x="2790825" y="2214422"/>
              <a:ext cx="405530" cy="36685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直接连接符 15"/>
            <p:cNvCxnSpPr>
              <a:stCxn id="22" idx="0"/>
              <a:endCxn id="11" idx="5"/>
            </p:cNvCxnSpPr>
            <p:nvPr/>
          </p:nvCxnSpPr>
          <p:spPr bwMode="auto">
            <a:xfrm flipH="1" flipV="1">
              <a:off x="3337794" y="2214422"/>
              <a:ext cx="524594" cy="35732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" name="椭圆 16"/>
            <p:cNvSpPr/>
            <p:nvPr/>
          </p:nvSpPr>
          <p:spPr bwMode="auto">
            <a:xfrm>
              <a:off x="419099" y="3548062"/>
              <a:ext cx="333375" cy="33337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1</a:t>
              </a:r>
              <a:endParaRPr kumimoji="0" lang="zh-CN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18" name="椭圆 17"/>
            <p:cNvSpPr/>
            <p:nvPr/>
          </p:nvSpPr>
          <p:spPr bwMode="auto">
            <a:xfrm>
              <a:off x="585787" y="2181225"/>
              <a:ext cx="333375" cy="33337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2</a:t>
              </a:r>
              <a:endParaRPr kumimoji="0" lang="zh-CN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19" name="椭圆 18"/>
            <p:cNvSpPr/>
            <p:nvPr/>
          </p:nvSpPr>
          <p:spPr bwMode="auto">
            <a:xfrm>
              <a:off x="1552575" y="1063625"/>
              <a:ext cx="333375" cy="33337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3</a:t>
              </a:r>
              <a:endParaRPr kumimoji="0" lang="zh-CN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20" name="椭圆 19"/>
            <p:cNvSpPr/>
            <p:nvPr/>
          </p:nvSpPr>
          <p:spPr bwMode="auto">
            <a:xfrm>
              <a:off x="1033462" y="3557587"/>
              <a:ext cx="333375" cy="33337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4</a:t>
              </a:r>
              <a:endParaRPr kumimoji="0" lang="zh-CN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21" name="椭圆 20"/>
            <p:cNvSpPr/>
            <p:nvPr/>
          </p:nvSpPr>
          <p:spPr bwMode="auto">
            <a:xfrm>
              <a:off x="1552575" y="1881047"/>
              <a:ext cx="333375" cy="33337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5</a:t>
              </a:r>
              <a:endParaRPr kumimoji="0" lang="zh-CN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</p:grpSp>
      <p:sp>
        <p:nvSpPr>
          <p:cNvPr id="37" name="椭圆 36"/>
          <p:cNvSpPr/>
          <p:nvPr/>
        </p:nvSpPr>
        <p:spPr bwMode="auto">
          <a:xfrm>
            <a:off x="6910387" y="1379537"/>
            <a:ext cx="333375" cy="3333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 altLang="zh-CN" sz="1600" b="1" dirty="0" smtClean="0">
                <a:cs typeface="Arial" pitchFamily="34" charset="0"/>
              </a:rPr>
              <a:t>6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38" name="椭圆 37"/>
          <p:cNvSpPr/>
          <p:nvPr/>
        </p:nvSpPr>
        <p:spPr bwMode="auto">
          <a:xfrm>
            <a:off x="7148511" y="2225534"/>
            <a:ext cx="333375" cy="3333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 altLang="zh-CN" sz="1600" b="1" dirty="0" smtClean="0">
                <a:cs typeface="Arial" pitchFamily="34" charset="0"/>
              </a:rPr>
              <a:t>7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ZTE色彩系统">
      <a:dk1>
        <a:srgbClr val="000000"/>
      </a:dk1>
      <a:lt1>
        <a:srgbClr val="FFFFFF"/>
      </a:lt1>
      <a:dk2>
        <a:srgbClr val="FFDE40"/>
      </a:dk2>
      <a:lt2>
        <a:srgbClr val="008ED3"/>
      </a:lt2>
      <a:accent1>
        <a:srgbClr val="00A651"/>
      </a:accent1>
      <a:accent2>
        <a:srgbClr val="9ACA3C"/>
      </a:accent2>
      <a:accent3>
        <a:srgbClr val="F58233"/>
      </a:accent3>
      <a:accent4>
        <a:srgbClr val="F287B7"/>
      </a:accent4>
      <a:accent5>
        <a:srgbClr val="92278F"/>
      </a:accent5>
      <a:accent6>
        <a:srgbClr val="0066B3"/>
      </a:accent6>
      <a:hlink>
        <a:srgbClr val="0066B3"/>
      </a:hlink>
      <a:folHlink>
        <a:srgbClr val="92278F"/>
      </a:folHlink>
    </a:clrScheme>
    <a:fontScheme name="1_自定义设计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  <a:cs typeface="Arial" panose="020B0604020202020204" pitchFamily="34" charset="0"/>
          </a:defRPr>
        </a:defPPr>
      </a:lstStyle>
    </a:lnDef>
  </a:objectDefaults>
  <a:extraClrSchemeLst>
    <a:extraClrScheme>
      <a:clrScheme name="1_自定义设计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目录">
  <a:themeElements>
    <a:clrScheme name="ZTE色彩系统">
      <a:dk1>
        <a:srgbClr val="000000"/>
      </a:dk1>
      <a:lt1>
        <a:srgbClr val="FFFFFF"/>
      </a:lt1>
      <a:dk2>
        <a:srgbClr val="FFDE40"/>
      </a:dk2>
      <a:lt2>
        <a:srgbClr val="008ED3"/>
      </a:lt2>
      <a:accent1>
        <a:srgbClr val="00A651"/>
      </a:accent1>
      <a:accent2>
        <a:srgbClr val="9ACA3C"/>
      </a:accent2>
      <a:accent3>
        <a:srgbClr val="F58233"/>
      </a:accent3>
      <a:accent4>
        <a:srgbClr val="F287B7"/>
      </a:accent4>
      <a:accent5>
        <a:srgbClr val="92278F"/>
      </a:accent5>
      <a:accent6>
        <a:srgbClr val="0066B3"/>
      </a:accent6>
      <a:hlink>
        <a:srgbClr val="0066B3"/>
      </a:hlink>
      <a:folHlink>
        <a:srgbClr val="92278F"/>
      </a:folHlink>
    </a:clrScheme>
    <a:fontScheme name="2_自定义设计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  <a:cs typeface="Arial" panose="020B0604020202020204" pitchFamily="34" charset="0"/>
          </a:defRPr>
        </a:defPPr>
      </a:lstStyle>
    </a:lnDef>
  </a:objectDefaults>
  <a:extraClrSchemeLst>
    <a:extraClrScheme>
      <a:clrScheme name="2_自定义设计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正文">
  <a:themeElements>
    <a:clrScheme name="ZTE色彩系统">
      <a:dk1>
        <a:srgbClr val="000000"/>
      </a:dk1>
      <a:lt1>
        <a:srgbClr val="FFFFFF"/>
      </a:lt1>
      <a:dk2>
        <a:srgbClr val="FFDE40"/>
      </a:dk2>
      <a:lt2>
        <a:srgbClr val="008ED3"/>
      </a:lt2>
      <a:accent1>
        <a:srgbClr val="00A651"/>
      </a:accent1>
      <a:accent2>
        <a:srgbClr val="9ACA3C"/>
      </a:accent2>
      <a:accent3>
        <a:srgbClr val="F58233"/>
      </a:accent3>
      <a:accent4>
        <a:srgbClr val="F287B7"/>
      </a:accent4>
      <a:accent5>
        <a:srgbClr val="92278F"/>
      </a:accent5>
      <a:accent6>
        <a:srgbClr val="0066B3"/>
      </a:accent6>
      <a:hlink>
        <a:srgbClr val="0066B3"/>
      </a:hlink>
      <a:folHlink>
        <a:srgbClr val="92278F"/>
      </a:folHlink>
    </a:clrScheme>
    <a:fontScheme name="5_自定义设计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  <a:cs typeface="Arial" panose="020B0604020202020204" pitchFamily="34" charset="0"/>
          </a:defRPr>
        </a:defPPr>
      </a:lstStyle>
    </a:lnDef>
  </a:objectDefaults>
  <a:extraClrSchemeLst>
    <a:extraClrScheme>
      <a:clrScheme name="5_自定义设计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封底">
  <a:themeElements>
    <a:clrScheme name="ZTE色彩系统">
      <a:dk1>
        <a:srgbClr val="000000"/>
      </a:dk1>
      <a:lt1>
        <a:srgbClr val="FFFFFF"/>
      </a:lt1>
      <a:dk2>
        <a:srgbClr val="FFDE40"/>
      </a:dk2>
      <a:lt2>
        <a:srgbClr val="008ED3"/>
      </a:lt2>
      <a:accent1>
        <a:srgbClr val="00A651"/>
      </a:accent1>
      <a:accent2>
        <a:srgbClr val="9ACA3C"/>
      </a:accent2>
      <a:accent3>
        <a:srgbClr val="F58233"/>
      </a:accent3>
      <a:accent4>
        <a:srgbClr val="F287B7"/>
      </a:accent4>
      <a:accent5>
        <a:srgbClr val="92278F"/>
      </a:accent5>
      <a:accent6>
        <a:srgbClr val="0066B3"/>
      </a:accent6>
      <a:hlink>
        <a:srgbClr val="0066B3"/>
      </a:hlink>
      <a:folHlink>
        <a:srgbClr val="92278F"/>
      </a:folHlink>
    </a:clrScheme>
    <a:fontScheme name="6_自定义设计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  <a:cs typeface="Arial" panose="020B0604020202020204" pitchFamily="34" charset="0"/>
          </a:defRPr>
        </a:defPPr>
      </a:lstStyle>
    </a:lnDef>
  </a:objectDefaults>
  <a:extraClrSchemeLst>
    <a:extraClrScheme>
      <a:clrScheme name="6_自定义设计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7787</TotalTime>
  <Words>870</Words>
  <Application>WPS 演示</Application>
  <PresentationFormat>全屏显示(16:9)</PresentationFormat>
  <Paragraphs>177</Paragraphs>
  <Slides>11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4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blank</vt:lpstr>
      <vt:lpstr>目录</vt:lpstr>
      <vt:lpstr>正文</vt:lpstr>
      <vt:lpstr>封底</vt:lpstr>
      <vt:lpstr>幻灯片 1</vt:lpstr>
      <vt:lpstr>Prior Contributions Review</vt:lpstr>
      <vt:lpstr>LAAP contains</vt:lpstr>
      <vt:lpstr>LAAP-assignment</vt:lpstr>
      <vt:lpstr>LAAP-assignment</vt:lpstr>
      <vt:lpstr>LAAP-assignment</vt:lpstr>
      <vt:lpstr>Assignment Message </vt:lpstr>
      <vt:lpstr>LAAP-Coordination</vt:lpstr>
      <vt:lpstr>LAAP-Coordination</vt:lpstr>
      <vt:lpstr>Coordination Message </vt:lpstr>
      <vt:lpstr>Next step</vt:lpstr>
    </vt:vector>
  </TitlesOfParts>
  <Company>ZTE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00071246</dc:creator>
  <cp:lastModifiedBy>00071246</cp:lastModifiedBy>
  <cp:revision>134</cp:revision>
  <dcterms:created xsi:type="dcterms:W3CDTF">2017-10-31T03:50:51Z</dcterms:created>
  <dcterms:modified xsi:type="dcterms:W3CDTF">2017-11-05T23:40:51Z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2052-10.8.0.5918</vt:lpwstr>
  </property>
</Properties>
</file>