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6" r:id="rId2"/>
    <p:sldMasterId id="2147483677" r:id="rId3"/>
    <p:sldMasterId id="2147483760" r:id="rId4"/>
  </p:sldMasterIdLst>
  <p:sldIdLst>
    <p:sldId id="262" r:id="rId5"/>
    <p:sldId id="263" r:id="rId6"/>
    <p:sldId id="275" r:id="rId7"/>
    <p:sldId id="264" r:id="rId8"/>
    <p:sldId id="277" r:id="rId9"/>
    <p:sldId id="279" r:id="rId10"/>
    <p:sldId id="265" r:id="rId11"/>
    <p:sldId id="278" r:id="rId12"/>
    <p:sldId id="266" r:id="rId13"/>
    <p:sldId id="270" r:id="rId14"/>
    <p:sldId id="271" r:id="rId15"/>
    <p:sldId id="272" r:id="rId16"/>
    <p:sldId id="273" r:id="rId17"/>
    <p:sldId id="276" r:id="rId18"/>
    <p:sldId id="268" r:id="rId19"/>
  </p:sldIdLst>
  <p:sldSz cx="9144000" cy="5143500" type="screen16x9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008FD4"/>
    <a:srgbClr val="5ACBF5"/>
    <a:srgbClr val="8CC63E"/>
    <a:srgbClr val="0070B1"/>
    <a:srgbClr val="00ABBD"/>
    <a:srgbClr val="00AEEF"/>
    <a:srgbClr val="0089CF"/>
    <a:srgbClr val="005BA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56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 userDrawn="1">
            <p:ph type="body" sz="quarter" idx="4294967295"/>
          </p:nvPr>
        </p:nvSpPr>
        <p:spPr>
          <a:xfrm>
            <a:off x="430213" y="2390775"/>
            <a:ext cx="4478337" cy="1008063"/>
          </a:xfrm>
        </p:spPr>
        <p:txBody>
          <a:bodyPr/>
          <a:lstStyle/>
          <a:p>
            <a:pPr lvl="0"/>
            <a:r>
              <a:rPr lang="zh-CN" altLang="en-US" sz="1400" smtClean="0">
                <a:solidFill>
                  <a:srgbClr val="FFFFFF"/>
                </a:solidFill>
                <a:latin typeface="微软雅黑" pitchFamily="34" charset="-122"/>
                <a:cs typeface="Arial" pitchFamily="34" charset="0"/>
              </a:rPr>
              <a:t>单击此处编辑母版文本样式</a:t>
            </a:r>
          </a:p>
        </p:txBody>
      </p:sp>
      <p:sp>
        <p:nvSpPr>
          <p:cNvPr id="5" name="Subtitle 6"/>
          <p:cNvSpPr>
            <a:spLocks noGrp="1"/>
          </p:cNvSpPr>
          <p:nvPr userDrawn="1">
            <p:ph type="subTitle" idx="4294967295"/>
          </p:nvPr>
        </p:nvSpPr>
        <p:spPr>
          <a:xfrm>
            <a:off x="430213" y="1314450"/>
            <a:ext cx="6400800" cy="5619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200" smtClean="0">
                <a:solidFill>
                  <a:srgbClr val="8CC63E"/>
                </a:solidFill>
                <a:latin typeface="微软雅黑" pitchFamily="34" charset="-122"/>
              </a:rPr>
              <a:t>单击此处编辑母版副标题样式</a:t>
            </a:r>
            <a:endParaRPr lang="en-US" sz="2200">
              <a:solidFill>
                <a:srgbClr val="8CC63E"/>
              </a:solidFill>
              <a:latin typeface="微软雅黑" pitchFamily="34" charset="-122"/>
            </a:endParaRPr>
          </a:p>
        </p:txBody>
      </p:sp>
      <p:sp>
        <p:nvSpPr>
          <p:cNvPr id="7" name="Title 7"/>
          <p:cNvSpPr>
            <a:spLocks noGrp="1"/>
          </p:cNvSpPr>
          <p:nvPr userDrawn="1">
            <p:ph type="ctrTitle" idx="4294967295"/>
          </p:nvPr>
        </p:nvSpPr>
        <p:spPr>
          <a:xfrm>
            <a:off x="430213" y="860425"/>
            <a:ext cx="6400800" cy="444500"/>
          </a:xfrm>
        </p:spPr>
        <p:txBody>
          <a:bodyPr/>
          <a:lstStyle/>
          <a:p>
            <a:r>
              <a:rPr lang="zh-CN" altLang="en-US" sz="2800" b="1" smtClean="0">
                <a:solidFill>
                  <a:schemeClr val="bg1"/>
                </a:solidFill>
                <a:latin typeface="微软雅黑" pitchFamily="34" charset="-122"/>
              </a:rPr>
              <a:t>单击此处编辑母版标题样式</a:t>
            </a:r>
            <a:endParaRPr lang="en-US" sz="2800" b="1" dirty="0">
              <a:solidFill>
                <a:schemeClr val="bg1"/>
              </a:solidFill>
              <a:latin typeface="微软雅黑" pitchFamily="34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 userDrawn="1"/>
        </p:nvSpPr>
        <p:spPr bwMode="auto">
          <a:xfrm>
            <a:off x="1338944" y="1396723"/>
            <a:ext cx="2429189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谢谢！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1200150"/>
            <a:ext cx="4168775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9950" y="1200150"/>
            <a:ext cx="4170363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1200150"/>
            <a:ext cx="4168775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9950" y="1200150"/>
            <a:ext cx="4170363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1200150"/>
            <a:ext cx="5065280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569527" y="1200150"/>
            <a:ext cx="3280786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9236075" y="2576513"/>
            <a:ext cx="13604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2" tIns="46725" rIns="93442" bIns="46725" anchor="b" anchorCtr="1">
            <a:spAutoFit/>
          </a:bodyPr>
          <a:lstStyle/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Size：32-24-pt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Color：The ZTE blue </a:t>
            </a:r>
          </a:p>
          <a:p>
            <a:pPr defTabSz="935038"/>
            <a:endParaRPr lang="en-US" altLang="en-US" sz="900" noProof="1">
              <a:solidFill>
                <a:schemeClr val="bg1"/>
              </a:solidFill>
              <a:latin typeface="Arial" pitchFamily="34" charset="0"/>
              <a:ea typeface="Heiti SC Light"/>
              <a:cs typeface="Heiti SC Light"/>
            </a:endParaRPr>
          </a:p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Subtitle: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Size：20pt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Color: The ZTE green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5848350" y="4454525"/>
            <a:ext cx="309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4814888" y="417036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4037013" y="3638550"/>
            <a:ext cx="3095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grpSp>
        <p:nvGrpSpPr>
          <p:cNvPr id="2054" name="组 5"/>
          <p:cNvGrpSpPr>
            <a:grpSpLocks/>
          </p:cNvGrpSpPr>
          <p:nvPr/>
        </p:nvGrpSpPr>
        <p:grpSpPr bwMode="auto">
          <a:xfrm>
            <a:off x="9364663" y="3851275"/>
            <a:ext cx="1392237" cy="989013"/>
            <a:chOff x="0" y="0"/>
            <a:chExt cx="1392554" cy="989008"/>
          </a:xfrm>
        </p:grpSpPr>
        <p:grpSp>
          <p:nvGrpSpPr>
            <p:cNvPr id="2055" name="组 6"/>
            <p:cNvGrpSpPr>
              <a:grpSpLocks/>
            </p:cNvGrpSpPr>
            <p:nvPr/>
          </p:nvGrpSpPr>
          <p:grpSpPr bwMode="auto">
            <a:xfrm>
              <a:off x="0" y="0"/>
              <a:ext cx="935158" cy="254390"/>
              <a:chOff x="0" y="0"/>
              <a:chExt cx="935158" cy="254390"/>
            </a:xfrm>
          </p:grpSpPr>
          <p:sp>
            <p:nvSpPr>
              <p:cNvPr id="2056" name="矩形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2057" name="文本框 19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717814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G143, B212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2058" name="组 9"/>
            <p:cNvGrpSpPr>
              <a:grpSpLocks/>
            </p:cNvGrpSpPr>
            <p:nvPr/>
          </p:nvGrpSpPr>
          <p:grpSpPr bwMode="auto">
            <a:xfrm>
              <a:off x="0" y="373460"/>
              <a:ext cx="1199362" cy="254390"/>
              <a:chOff x="0" y="0"/>
              <a:chExt cx="1199362" cy="254390"/>
            </a:xfrm>
          </p:grpSpPr>
          <p:sp>
            <p:nvSpPr>
              <p:cNvPr id="2059" name="矩形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2060" name="文本框 15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9820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R140,G198, B62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2061" name="矩形 10"/>
            <p:cNvSpPr>
              <a:spLocks noChangeArrowheads="1"/>
            </p:cNvSpPr>
            <p:nvPr/>
          </p:nvSpPr>
          <p:spPr bwMode="auto">
            <a:xfrm>
              <a:off x="0" y="734618"/>
              <a:ext cx="254390" cy="254390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2062" name="文本框 12"/>
            <p:cNvSpPr txBox="1">
              <a:spLocks noChangeArrowheads="1"/>
            </p:cNvSpPr>
            <p:nvPr/>
          </p:nvSpPr>
          <p:spPr bwMode="auto">
            <a:xfrm>
              <a:off x="217344" y="765728"/>
              <a:ext cx="1175210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00" i="1">
                  <a:solidFill>
                    <a:schemeClr val="bg1"/>
                  </a:solidFill>
                  <a:latin typeface="Arial" pitchFamily="34" charset="0"/>
                </a:rPr>
                <a:t>R90,G203, B245</a:t>
              </a:r>
              <a:endParaRPr lang="zh-CN" altLang="en-US" sz="700" i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2063" name="TextBox 18"/>
          <p:cNvSpPr txBox="1">
            <a:spLocks noChangeArrowheads="1"/>
          </p:cNvSpPr>
          <p:nvPr/>
        </p:nvSpPr>
        <p:spPr bwMode="auto">
          <a:xfrm>
            <a:off x="8153400" y="1016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64" name="TextBox 19"/>
          <p:cNvSpPr txBox="1">
            <a:spLocks noChangeArrowheads="1"/>
          </p:cNvSpPr>
          <p:nvPr/>
        </p:nvSpPr>
        <p:spPr bwMode="auto">
          <a:xfrm>
            <a:off x="4864100" y="3378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65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333375" y="342900"/>
            <a:ext cx="67675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2066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00150"/>
            <a:ext cx="8491538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二级</a:t>
            </a:r>
          </a:p>
          <a:p>
            <a:pPr lvl="2"/>
            <a:r>
              <a:rPr lang="zh-CN" smtClean="0"/>
              <a:t>三级</a:t>
            </a:r>
          </a:p>
          <a:p>
            <a:pPr lvl="3"/>
            <a:r>
              <a:rPr lang="zh-CN" smtClean="0"/>
              <a:t>四级</a:t>
            </a:r>
          </a:p>
          <a:p>
            <a:pPr lvl="4"/>
            <a:r>
              <a:rPr lang="zh-CN" smtClean="0"/>
              <a:t>五级</a:t>
            </a:r>
          </a:p>
        </p:txBody>
      </p:sp>
      <p:pic>
        <p:nvPicPr>
          <p:cNvPr id="2067" name="Picture 19" descr="1-0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58038" y="69850"/>
            <a:ext cx="1789112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59" r:id="rId2"/>
    <p:sldLayoutId id="2147483772" r:id="rId3"/>
    <p:sldLayoutId id="2147483773" r:id="rId4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9pPr>
    </p:titleStyle>
    <p:bodyStyle>
      <a:lvl1pPr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9236075" y="2576513"/>
            <a:ext cx="13604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2" tIns="46725" rIns="93442" bIns="46725" anchor="b" anchorCtr="1">
            <a:spAutoFit/>
          </a:bodyPr>
          <a:lstStyle/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Size：24pt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Color：The ZTE blue </a:t>
            </a:r>
          </a:p>
          <a:p>
            <a:pPr defTabSz="935038"/>
            <a:endParaRPr lang="en-US" altLang="en-US" sz="900" noProof="1">
              <a:solidFill>
                <a:schemeClr val="bg1"/>
              </a:solidFill>
              <a:latin typeface="Arial" pitchFamily="34" charset="0"/>
              <a:ea typeface="Heiti SC Light"/>
              <a:cs typeface="Heiti SC Light"/>
            </a:endParaRPr>
          </a:p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Subtitle: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Size：16-20pt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Color: The ZTE green</a:t>
            </a:r>
          </a:p>
        </p:txBody>
      </p:sp>
      <p:grpSp>
        <p:nvGrpSpPr>
          <p:cNvPr id="3075" name="组 5"/>
          <p:cNvGrpSpPr>
            <a:grpSpLocks/>
          </p:cNvGrpSpPr>
          <p:nvPr/>
        </p:nvGrpSpPr>
        <p:grpSpPr bwMode="auto">
          <a:xfrm>
            <a:off x="9364663" y="3851275"/>
            <a:ext cx="1392237" cy="989013"/>
            <a:chOff x="0" y="0"/>
            <a:chExt cx="1392554" cy="989008"/>
          </a:xfrm>
        </p:grpSpPr>
        <p:grpSp>
          <p:nvGrpSpPr>
            <p:cNvPr id="3076" name="组 6"/>
            <p:cNvGrpSpPr>
              <a:grpSpLocks/>
            </p:cNvGrpSpPr>
            <p:nvPr/>
          </p:nvGrpSpPr>
          <p:grpSpPr bwMode="auto">
            <a:xfrm>
              <a:off x="0" y="0"/>
              <a:ext cx="935158" cy="254390"/>
              <a:chOff x="0" y="0"/>
              <a:chExt cx="935158" cy="254390"/>
            </a:xfrm>
          </p:grpSpPr>
          <p:sp>
            <p:nvSpPr>
              <p:cNvPr id="3077" name="矩形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3078" name="文本框 19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717814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G143, B212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3079" name="组 9"/>
            <p:cNvGrpSpPr>
              <a:grpSpLocks/>
            </p:cNvGrpSpPr>
            <p:nvPr/>
          </p:nvGrpSpPr>
          <p:grpSpPr bwMode="auto">
            <a:xfrm>
              <a:off x="0" y="373460"/>
              <a:ext cx="1199362" cy="254390"/>
              <a:chOff x="0" y="0"/>
              <a:chExt cx="1199362" cy="254390"/>
            </a:xfrm>
          </p:grpSpPr>
          <p:sp>
            <p:nvSpPr>
              <p:cNvPr id="3080" name="矩形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3081" name="文本框 15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9820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R140,G198, B62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3082" name="矩形 10"/>
            <p:cNvSpPr>
              <a:spLocks noChangeArrowheads="1"/>
            </p:cNvSpPr>
            <p:nvPr/>
          </p:nvSpPr>
          <p:spPr bwMode="auto">
            <a:xfrm>
              <a:off x="0" y="734618"/>
              <a:ext cx="254390" cy="254390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3083" name="文本框 12"/>
            <p:cNvSpPr txBox="1">
              <a:spLocks noChangeArrowheads="1"/>
            </p:cNvSpPr>
            <p:nvPr/>
          </p:nvSpPr>
          <p:spPr bwMode="auto">
            <a:xfrm>
              <a:off x="217344" y="765728"/>
              <a:ext cx="1175210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00" i="1">
                  <a:solidFill>
                    <a:schemeClr val="bg1"/>
                  </a:solidFill>
                  <a:latin typeface="Arial" pitchFamily="34" charset="0"/>
                </a:rPr>
                <a:t>R90,G203, B245</a:t>
              </a:r>
              <a:endParaRPr lang="zh-CN" altLang="en-US" sz="700" i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3084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1257299" y="341313"/>
            <a:ext cx="7593013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3085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299" y="1200150"/>
            <a:ext cx="7593014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dirty="0" smtClean="0"/>
              <a:t>单击此处编辑母版文本样式</a:t>
            </a:r>
          </a:p>
          <a:p>
            <a:pPr lvl="1"/>
            <a:r>
              <a:rPr lang="zh-CN" dirty="0" smtClean="0"/>
              <a:t>二级</a:t>
            </a:r>
          </a:p>
          <a:p>
            <a:pPr lvl="2"/>
            <a:r>
              <a:rPr lang="zh-CN" dirty="0" smtClean="0"/>
              <a:t>三级</a:t>
            </a:r>
          </a:p>
          <a:p>
            <a:pPr lvl="3"/>
            <a:r>
              <a:rPr lang="zh-CN" dirty="0" smtClean="0"/>
              <a:t>四级</a:t>
            </a:r>
          </a:p>
          <a:p>
            <a:pPr lvl="4"/>
            <a:r>
              <a:rPr lang="zh-CN" dirty="0" smtClean="0"/>
              <a:t>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9pPr>
    </p:titleStyle>
    <p:bodyStyle>
      <a:lvl1pPr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TE-PPT-16x9-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9236075" y="2576513"/>
            <a:ext cx="13604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2" tIns="46725" rIns="93442" bIns="46725" anchor="b" anchorCtr="1">
            <a:spAutoFit/>
          </a:bodyPr>
          <a:lstStyle/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Size：22-24pt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Color：The ZTE blue </a:t>
            </a:r>
          </a:p>
          <a:p>
            <a:pPr defTabSz="935038"/>
            <a:endParaRPr lang="en-US" altLang="en-US" sz="900" noProof="1">
              <a:solidFill>
                <a:schemeClr val="bg1"/>
              </a:solidFill>
              <a:latin typeface="Arial" pitchFamily="34" charset="0"/>
              <a:ea typeface="Heiti SC Light"/>
              <a:cs typeface="Heiti SC Light"/>
            </a:endParaRPr>
          </a:p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Subtitle: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Type：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Size：14-18pt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Color: The ZTE green</a:t>
            </a:r>
          </a:p>
        </p:txBody>
      </p:sp>
      <p:grpSp>
        <p:nvGrpSpPr>
          <p:cNvPr id="4100" name="组 5"/>
          <p:cNvGrpSpPr>
            <a:grpSpLocks/>
          </p:cNvGrpSpPr>
          <p:nvPr/>
        </p:nvGrpSpPr>
        <p:grpSpPr bwMode="auto">
          <a:xfrm>
            <a:off x="9364663" y="3851275"/>
            <a:ext cx="1392237" cy="989013"/>
            <a:chOff x="0" y="0"/>
            <a:chExt cx="1392554" cy="989008"/>
          </a:xfrm>
        </p:grpSpPr>
        <p:grpSp>
          <p:nvGrpSpPr>
            <p:cNvPr id="4101" name="组 6"/>
            <p:cNvGrpSpPr>
              <a:grpSpLocks/>
            </p:cNvGrpSpPr>
            <p:nvPr/>
          </p:nvGrpSpPr>
          <p:grpSpPr bwMode="auto">
            <a:xfrm>
              <a:off x="0" y="0"/>
              <a:ext cx="935158" cy="254390"/>
              <a:chOff x="0" y="0"/>
              <a:chExt cx="935158" cy="254390"/>
            </a:xfrm>
          </p:grpSpPr>
          <p:sp>
            <p:nvSpPr>
              <p:cNvPr id="4102" name="矩形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4103" name="文本框 19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717814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G143, B212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4104" name="组 9"/>
            <p:cNvGrpSpPr>
              <a:grpSpLocks/>
            </p:cNvGrpSpPr>
            <p:nvPr/>
          </p:nvGrpSpPr>
          <p:grpSpPr bwMode="auto">
            <a:xfrm>
              <a:off x="0" y="373460"/>
              <a:ext cx="1199362" cy="254390"/>
              <a:chOff x="0" y="0"/>
              <a:chExt cx="1199362" cy="254390"/>
            </a:xfrm>
          </p:grpSpPr>
          <p:sp>
            <p:nvSpPr>
              <p:cNvPr id="4105" name="矩形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4106" name="文本框 15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9820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R140,G198, B62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4107" name="矩形 10"/>
            <p:cNvSpPr>
              <a:spLocks noChangeArrowheads="1"/>
            </p:cNvSpPr>
            <p:nvPr/>
          </p:nvSpPr>
          <p:spPr bwMode="auto">
            <a:xfrm>
              <a:off x="0" y="734618"/>
              <a:ext cx="254390" cy="254390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108" name="文本框 12"/>
            <p:cNvSpPr txBox="1">
              <a:spLocks noChangeArrowheads="1"/>
            </p:cNvSpPr>
            <p:nvPr/>
          </p:nvSpPr>
          <p:spPr bwMode="auto">
            <a:xfrm>
              <a:off x="217344" y="765728"/>
              <a:ext cx="1175210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00" i="1">
                  <a:solidFill>
                    <a:schemeClr val="bg1"/>
                  </a:solidFill>
                  <a:latin typeface="Arial" pitchFamily="34" charset="0"/>
                </a:rPr>
                <a:t>R90,G203, B245</a:t>
              </a:r>
              <a:endParaRPr lang="zh-CN" altLang="en-US" sz="700" i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4109" name="TextBox 16"/>
          <p:cNvSpPr txBox="1">
            <a:spLocks noChangeArrowheads="1"/>
          </p:cNvSpPr>
          <p:nvPr/>
        </p:nvSpPr>
        <p:spPr bwMode="auto">
          <a:xfrm>
            <a:off x="5030506" y="4852554"/>
            <a:ext cx="2190750" cy="16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600" dirty="0">
                <a:solidFill>
                  <a:srgbClr val="7F7F7F"/>
                </a:solidFill>
                <a:latin typeface="Arial" pitchFamily="34" charset="0"/>
              </a:rPr>
              <a:t>© ZTE </a:t>
            </a:r>
            <a:r>
              <a:rPr lang="en-US" sz="600" dirty="0" smtClean="0">
                <a:solidFill>
                  <a:srgbClr val="7F7F7F"/>
                </a:solidFill>
                <a:latin typeface="Arial" pitchFamily="34" charset="0"/>
              </a:rPr>
              <a:t>All </a:t>
            </a:r>
            <a:r>
              <a:rPr lang="en-US" sz="600" dirty="0">
                <a:solidFill>
                  <a:srgbClr val="7F7F7F"/>
                </a:solidFill>
                <a:latin typeface="Arial" pitchFamily="34" charset="0"/>
              </a:rPr>
              <a:t>rights reserved</a:t>
            </a:r>
          </a:p>
        </p:txBody>
      </p:sp>
      <p:sp>
        <p:nvSpPr>
          <p:cNvPr id="4110" name="Slide Number Placeholder 5"/>
          <p:cNvSpPr>
            <a:spLocks noGrp="1" noChangeArrowheads="1"/>
          </p:cNvSpPr>
          <p:nvPr/>
        </p:nvSpPr>
        <p:spPr bwMode="auto">
          <a:xfrm>
            <a:off x="238125" y="4849813"/>
            <a:ext cx="419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63A232AC-B835-42C1-99DB-2C459B2C1403}" type="slidenum">
              <a:rPr lang="en-US" sz="800">
                <a:solidFill>
                  <a:srgbClr val="404040"/>
                </a:solidFill>
                <a:latin typeface="Arial" pitchFamily="34" charset="0"/>
              </a:rPr>
              <a:pPr/>
              <a:t>‹#›</a:t>
            </a:fld>
            <a:endParaRPr lang="en-US" sz="800">
              <a:solidFill>
                <a:srgbClr val="404040"/>
              </a:solidFill>
              <a:latin typeface="Arial" pitchFamily="34" charset="0"/>
            </a:endParaRPr>
          </a:p>
        </p:txBody>
      </p:sp>
      <p:sp>
        <p:nvSpPr>
          <p:cNvPr id="4111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333375" y="341313"/>
            <a:ext cx="8516938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4112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00150"/>
            <a:ext cx="8491538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二级</a:t>
            </a:r>
          </a:p>
          <a:p>
            <a:pPr lvl="2"/>
            <a:r>
              <a:rPr lang="zh-CN" smtClean="0"/>
              <a:t>三级</a:t>
            </a:r>
          </a:p>
          <a:p>
            <a:pPr lvl="3"/>
            <a:r>
              <a:rPr lang="zh-CN" smtClean="0"/>
              <a:t>四级</a:t>
            </a:r>
          </a:p>
          <a:p>
            <a:pPr lvl="4"/>
            <a:r>
              <a:rPr lang="zh-CN" smtClean="0"/>
              <a:t>五级</a:t>
            </a:r>
          </a:p>
        </p:txBody>
      </p:sp>
      <p:sp>
        <p:nvSpPr>
          <p:cNvPr id="4113" name="TextBox 17"/>
          <p:cNvSpPr txBox="1">
            <a:spLocks noChangeArrowheads="1"/>
          </p:cNvSpPr>
          <p:nvPr/>
        </p:nvSpPr>
        <p:spPr bwMode="auto">
          <a:xfrm>
            <a:off x="8210408" y="110548"/>
            <a:ext cx="777737" cy="230765"/>
          </a:xfrm>
          <a:prstGeom prst="rect">
            <a:avLst/>
          </a:prstGeom>
          <a:noFill/>
          <a:ln w="9525" cap="flat" cmpd="sng">
            <a:noFill/>
            <a:bevel/>
            <a:headEnd/>
            <a:tailEnd/>
          </a:ln>
          <a:effectLst/>
        </p:spPr>
        <p:txBody>
          <a:bodyPr lIns="0" tIns="0" rIns="0" bIns="0"/>
          <a:lstStyle/>
          <a:p>
            <a:r>
              <a:rPr lang="zh-CN" altLang="en-US" sz="1000" dirty="0" smtClean="0">
                <a:solidFill>
                  <a:srgbClr val="404040"/>
                </a:solidFill>
                <a:latin typeface="微软雅黑" pitchFamily="34" charset="-122"/>
                <a:ea typeface="微软雅黑" pitchFamily="34" charset="-122"/>
                <a:cs typeface="Heiti SC Light"/>
              </a:rPr>
              <a:t>内部公开</a:t>
            </a:r>
            <a:r>
              <a:rPr lang="en-US" sz="1000" dirty="0" smtClean="0">
                <a:solidFill>
                  <a:srgbClr val="404040"/>
                </a:solidFill>
                <a:latin typeface="微软雅黑" pitchFamily="34" charset="-122"/>
                <a:ea typeface="Heiti SC Light"/>
                <a:cs typeface="Heiti SC Light"/>
              </a:rPr>
              <a:t>▲</a:t>
            </a:r>
            <a:endParaRPr lang="en-US" sz="1000" dirty="0">
              <a:solidFill>
                <a:srgbClr val="404040"/>
              </a:solidFill>
              <a:latin typeface="微软雅黑" pitchFamily="34" charset="-122"/>
              <a:ea typeface="Heiti SC Light"/>
              <a:cs typeface="Heiti SC Ligh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7" r:id="rId2"/>
    <p:sldLayoutId id="2147483758" r:id="rId3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9pPr>
    </p:titleStyle>
    <p:bodyStyle>
      <a:lvl1pPr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D7FC1-D6CA-4E4E-830C-40E4C8D1ED52}" type="datetimeFigureOut">
              <a:rPr lang="zh-CN" altLang="en-US" smtClean="0"/>
              <a:pPr/>
              <a:t>2017/3/14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66327-7DFD-4854-BAD5-1F8511BBF7A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5/dcb-thaler-1CQ-csd-local-address-prot-1115.pdf" TargetMode="External"/><Relationship Id="rId2" Type="http://schemas.openxmlformats.org/officeDocument/2006/relationships/hyperlink" Target="http://www.ieee802.org/1/files/public/docs2015/dcb-thaler-1CQ-par-local-address-prot-1115-v0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ieee802.org/1/files/public/docs2016/cq-ao-local-address-assignment-1116-v00.pptx" TargetMode="External"/><Relationship Id="rId5" Type="http://schemas.openxmlformats.org/officeDocument/2006/relationships/hyperlink" Target="http://www.ieee802.org/1/files/public/docs2016/cq-cas-assignment-and-validation-0316-v00.pptx" TargetMode="External"/><Relationship Id="rId4" Type="http://schemas.openxmlformats.org/officeDocument/2006/relationships/hyperlink" Target="http://www.ieee802.org/1/files/public/docs2016/cq-thaler-objectives-1116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30213" y="2390775"/>
            <a:ext cx="4478337" cy="1008063"/>
          </a:xfrm>
        </p:spPr>
        <p:txBody>
          <a:bodyPr/>
          <a:lstStyle/>
          <a:p>
            <a:r>
              <a:rPr lang="en-US" sz="1400" dirty="0" smtClean="0">
                <a:latin typeface="微软雅黑" pitchFamily="34" charset="-122"/>
                <a:cs typeface="Arial" pitchFamily="34" charset="0"/>
              </a:rPr>
              <a:t>Ting </a:t>
            </a:r>
            <a:r>
              <a:rPr lang="en-US" sz="1400" dirty="0" err="1" smtClean="0">
                <a:latin typeface="微软雅黑" pitchFamily="34" charset="-122"/>
                <a:cs typeface="Arial" pitchFamily="34" charset="0"/>
              </a:rPr>
              <a:t>Ao</a:t>
            </a:r>
            <a:r>
              <a:rPr lang="en-US" sz="1400" dirty="0" smtClean="0">
                <a:latin typeface="微软雅黑" pitchFamily="34" charset="-122"/>
                <a:cs typeface="Arial" pitchFamily="34" charset="0"/>
              </a:rPr>
              <a:t>(ZTE)</a:t>
            </a:r>
            <a:endParaRPr lang="en-US" sz="1400" dirty="0" smtClean="0">
              <a:latin typeface="微软雅黑" pitchFamily="34" charset="-122"/>
              <a:cs typeface="Arial" pitchFamily="34" charset="0"/>
            </a:endParaRPr>
          </a:p>
          <a:p>
            <a:r>
              <a:rPr lang="en-US" sz="1400" dirty="0" smtClean="0">
                <a:latin typeface="微软雅黑" pitchFamily="34" charset="-122"/>
                <a:cs typeface="Arial" pitchFamily="34" charset="0"/>
              </a:rPr>
              <a:t>ao.ting@zte.com.cn</a:t>
            </a:r>
            <a:endParaRPr lang="en-US" sz="1400" dirty="0">
              <a:latin typeface="微软雅黑" pitchFamily="34" charset="-122"/>
              <a:cs typeface="Arial" pitchFamily="34" charset="0"/>
            </a:endParaRPr>
          </a:p>
        </p:txBody>
      </p:sp>
      <p:sp>
        <p:nvSpPr>
          <p:cNvPr id="9219" name="Subtitle 6"/>
          <p:cNvSpPr>
            <a:spLocks noGrp="1"/>
          </p:cNvSpPr>
          <p:nvPr>
            <p:ph type="subTitle" idx="4294967295"/>
          </p:nvPr>
        </p:nvSpPr>
        <p:spPr>
          <a:xfrm>
            <a:off x="430212" y="1314450"/>
            <a:ext cx="7875587" cy="10763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200" dirty="0" smtClean="0">
                <a:solidFill>
                  <a:srgbClr val="8CC63E"/>
                </a:solidFill>
                <a:latin typeface="微软雅黑" pitchFamily="34" charset="-122"/>
              </a:rPr>
              <a:t>Local MAC Address Assignment Protocol(LAAP) </a:t>
            </a:r>
          </a:p>
          <a:p>
            <a:pPr>
              <a:lnSpc>
                <a:spcPct val="100000"/>
              </a:lnSpc>
            </a:pPr>
            <a:r>
              <a:rPr lang="en-US" sz="2200" dirty="0" smtClean="0">
                <a:solidFill>
                  <a:srgbClr val="8CC63E"/>
                </a:solidFill>
                <a:latin typeface="微软雅黑" pitchFamily="34" charset="-122"/>
              </a:rPr>
              <a:t>                                                       --  Thought on 802.1CQ </a:t>
            </a:r>
            <a:endParaRPr lang="en-US" sz="2200" dirty="0">
              <a:solidFill>
                <a:srgbClr val="8CC63E"/>
              </a:solidFill>
              <a:latin typeface="微软雅黑" pitchFamily="34" charset="-122"/>
            </a:endParaRPr>
          </a:p>
        </p:txBody>
      </p:sp>
      <p:sp>
        <p:nvSpPr>
          <p:cNvPr id="9220" name="Title 7"/>
          <p:cNvSpPr>
            <a:spLocks noGrp="1"/>
          </p:cNvSpPr>
          <p:nvPr>
            <p:ph type="ctrTitle" idx="4294967295"/>
          </p:nvPr>
        </p:nvSpPr>
        <p:spPr>
          <a:xfrm>
            <a:off x="430213" y="860425"/>
            <a:ext cx="6400800" cy="444500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微软雅黑" pitchFamily="34" charset="-122"/>
              </a:rPr>
              <a:t>h</a:t>
            </a:r>
            <a:endParaRPr lang="en-US" sz="2800" b="1" dirty="0">
              <a:solidFill>
                <a:schemeClr val="bg1"/>
              </a:solidFill>
              <a:latin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313"/>
            <a:ext cx="8516938" cy="563562"/>
          </a:xfrm>
        </p:spPr>
        <p:txBody>
          <a:bodyPr/>
          <a:lstStyle/>
          <a:p>
            <a:r>
              <a:rPr lang="en-US" altLang="zh-CN" dirty="0" smtClean="0"/>
              <a:t>Message 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904875"/>
            <a:ext cx="8261350" cy="34845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Message Type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Register Message: To register MAC address block in the network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Conflict Message: To inform the conflict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Declare Message: To declare MAC address block in the  network. Once declared, the MAC addresses can be used by the </a:t>
            </a:r>
            <a:r>
              <a:rPr lang="en-US" altLang="zh-CN" sz="1600" dirty="0" err="1" smtClean="0"/>
              <a:t>declarant</a:t>
            </a:r>
            <a:r>
              <a:rPr lang="en-US" altLang="zh-CN" sz="1600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Message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Identify each message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60 bits/80 bits:48/64 bits MAC address+ 16 bits random number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MAC address block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MAC address starting address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Quantity: number of MAC addresses in the block</a:t>
            </a:r>
          </a:p>
          <a:p>
            <a:pPr>
              <a:buFont typeface="Arial" pitchFamily="34" charset="0"/>
              <a:buChar char="•"/>
            </a:pPr>
            <a:endParaRPr lang="zh-CN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313"/>
            <a:ext cx="8516938" cy="534987"/>
          </a:xfrm>
        </p:spPr>
        <p:txBody>
          <a:bodyPr/>
          <a:lstStyle/>
          <a:p>
            <a:r>
              <a:rPr lang="en-US" altLang="zh-CN" dirty="0" smtClean="0"/>
              <a:t>Scenarios on Peer-to-Peer mode-1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476749" y="971550"/>
            <a:ext cx="4373563" cy="3379788"/>
          </a:xfrm>
        </p:spPr>
        <p:txBody>
          <a:bodyPr/>
          <a:lstStyle/>
          <a:p>
            <a:r>
              <a:rPr lang="en-US" altLang="zh-CN" sz="1400" dirty="0" smtClean="0"/>
              <a:t>①</a:t>
            </a:r>
            <a:r>
              <a:rPr lang="en-US" altLang="zh-CN" sz="1400" b="1" dirty="0" smtClean="0"/>
              <a:t>T(Talker) </a:t>
            </a:r>
            <a:r>
              <a:rPr lang="en-US" altLang="zh-CN" sz="1400" dirty="0" smtClean="0"/>
              <a:t>send Register Message with Message ID and MAC address block</a:t>
            </a:r>
          </a:p>
          <a:p>
            <a:r>
              <a:rPr lang="en-US" altLang="zh-CN" sz="1400" dirty="0" smtClean="0"/>
              <a:t>②</a:t>
            </a:r>
            <a:r>
              <a:rPr lang="en-US" altLang="zh-CN" sz="1400" b="1" dirty="0" smtClean="0"/>
              <a:t>B(Bridge) </a:t>
            </a:r>
            <a:r>
              <a:rPr lang="en-US" altLang="zh-CN" sz="1400" dirty="0" smtClean="0"/>
              <a:t>save the mapping information of Message ID and ingress port, and forward the Register Message to other ports except ingress port</a:t>
            </a:r>
          </a:p>
          <a:p>
            <a:r>
              <a:rPr lang="en-US" altLang="zh-CN" sz="1400" dirty="0" smtClean="0"/>
              <a:t>③</a:t>
            </a:r>
            <a:r>
              <a:rPr lang="en-US" altLang="zh-CN" sz="1400" b="1" dirty="0" smtClean="0"/>
              <a:t>L(Listener)</a:t>
            </a:r>
            <a:r>
              <a:rPr lang="en-US" altLang="zh-CN" sz="1400" dirty="0" smtClean="0"/>
              <a:t> get the Register Message and check the MAC address block if there is a conflict. If yes, L send out a Conflict message with the same Message ID in the Register Message. If not, terminate the Register Message.</a:t>
            </a:r>
          </a:p>
          <a:p>
            <a:r>
              <a:rPr lang="en-US" altLang="zh-CN" sz="1400" dirty="0" smtClean="0"/>
              <a:t>④Bridge forward the Conflict Message according to the mapping information.</a:t>
            </a:r>
          </a:p>
          <a:p>
            <a:r>
              <a:rPr lang="en-US" altLang="zh-CN" sz="1400" dirty="0" smtClean="0"/>
              <a:t>⑤If T get the Conflict Message and start a new registration cycle.  If not, T send Declare Message to the network</a:t>
            </a:r>
          </a:p>
          <a:p>
            <a:endParaRPr lang="en-US" altLang="zh-CN" sz="1400" dirty="0" smtClean="0"/>
          </a:p>
          <a:p>
            <a:endParaRPr lang="zh-CN" altLang="en-US" sz="1400" dirty="0"/>
          </a:p>
        </p:txBody>
      </p:sp>
      <p:grpSp>
        <p:nvGrpSpPr>
          <p:cNvPr id="30" name="组合 29"/>
          <p:cNvGrpSpPr/>
          <p:nvPr/>
        </p:nvGrpSpPr>
        <p:grpSpPr>
          <a:xfrm>
            <a:off x="609600" y="2571750"/>
            <a:ext cx="523875" cy="1495425"/>
            <a:chOff x="609600" y="2571750"/>
            <a:chExt cx="523875" cy="1495425"/>
          </a:xfrm>
        </p:grpSpPr>
        <p:sp>
          <p:nvSpPr>
            <p:cNvPr id="5" name="矩形 4"/>
            <p:cNvSpPr/>
            <p:nvPr/>
          </p:nvSpPr>
          <p:spPr bwMode="auto">
            <a:xfrm>
              <a:off x="609600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8" name="椭圆 7"/>
            <p:cNvSpPr/>
            <p:nvPr/>
          </p:nvSpPr>
          <p:spPr bwMode="auto">
            <a:xfrm>
              <a:off x="771525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2" name="等腰三角形 11"/>
            <p:cNvSpPr/>
            <p:nvPr/>
          </p:nvSpPr>
          <p:spPr bwMode="auto">
            <a:xfrm>
              <a:off x="685800" y="3724275"/>
              <a:ext cx="381000" cy="3429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T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16" name="直接连接符 15"/>
            <p:cNvCxnSpPr>
              <a:stCxn id="12" idx="0"/>
              <a:endCxn id="8" idx="4"/>
            </p:cNvCxnSpPr>
            <p:nvPr/>
          </p:nvCxnSpPr>
          <p:spPr bwMode="auto">
            <a:xfrm flipH="1" flipV="1">
              <a:off x="871538" y="3467100"/>
              <a:ext cx="4762" cy="257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>
              <a:stCxn id="8" idx="0"/>
              <a:endCxn id="5" idx="2"/>
            </p:cNvCxnSpPr>
            <p:nvPr/>
          </p:nvCxnSpPr>
          <p:spPr bwMode="auto">
            <a:xfrm flipV="1">
              <a:off x="871538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组合 28"/>
          <p:cNvGrpSpPr/>
          <p:nvPr/>
        </p:nvGrpSpPr>
        <p:grpSpPr>
          <a:xfrm>
            <a:off x="2528887" y="2581275"/>
            <a:ext cx="523875" cy="1495425"/>
            <a:chOff x="1266825" y="2571750"/>
            <a:chExt cx="523875" cy="1495425"/>
          </a:xfrm>
        </p:grpSpPr>
        <p:sp>
          <p:nvSpPr>
            <p:cNvPr id="6" name="矩形 5"/>
            <p:cNvSpPr/>
            <p:nvPr/>
          </p:nvSpPr>
          <p:spPr bwMode="auto">
            <a:xfrm>
              <a:off x="1266825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1428750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3" name="等腰三角形 12"/>
            <p:cNvSpPr/>
            <p:nvPr/>
          </p:nvSpPr>
          <p:spPr bwMode="auto">
            <a:xfrm>
              <a:off x="1343025" y="3705225"/>
              <a:ext cx="381000" cy="36195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L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18" name="直接连接符 17"/>
            <p:cNvCxnSpPr>
              <a:stCxn id="13" idx="0"/>
              <a:endCxn id="10" idx="4"/>
            </p:cNvCxnSpPr>
            <p:nvPr/>
          </p:nvCxnSpPr>
          <p:spPr bwMode="auto">
            <a:xfrm flipH="1" flipV="1">
              <a:off x="1528763" y="3467100"/>
              <a:ext cx="4762" cy="2381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接连接符 23"/>
            <p:cNvCxnSpPr>
              <a:stCxn id="10" idx="0"/>
              <a:endCxn id="6" idx="2"/>
            </p:cNvCxnSpPr>
            <p:nvPr/>
          </p:nvCxnSpPr>
          <p:spPr bwMode="auto">
            <a:xfrm flipV="1">
              <a:off x="1528763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组合 27"/>
          <p:cNvGrpSpPr/>
          <p:nvPr/>
        </p:nvGrpSpPr>
        <p:grpSpPr>
          <a:xfrm>
            <a:off x="3600450" y="2571750"/>
            <a:ext cx="523875" cy="1504950"/>
            <a:chOff x="2038350" y="2571750"/>
            <a:chExt cx="523875" cy="1504950"/>
          </a:xfrm>
        </p:grpSpPr>
        <p:sp>
          <p:nvSpPr>
            <p:cNvPr id="7" name="矩形 6"/>
            <p:cNvSpPr/>
            <p:nvPr/>
          </p:nvSpPr>
          <p:spPr bwMode="auto">
            <a:xfrm>
              <a:off x="2038350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1" name="椭圆 10"/>
            <p:cNvSpPr/>
            <p:nvPr/>
          </p:nvSpPr>
          <p:spPr bwMode="auto">
            <a:xfrm>
              <a:off x="2190750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4" name="等腰三角形 13"/>
            <p:cNvSpPr/>
            <p:nvPr/>
          </p:nvSpPr>
          <p:spPr bwMode="auto">
            <a:xfrm>
              <a:off x="2105025" y="3714750"/>
              <a:ext cx="381000" cy="36195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L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20" name="直接连接符 19"/>
            <p:cNvCxnSpPr>
              <a:stCxn id="14" idx="0"/>
              <a:endCxn id="11" idx="4"/>
            </p:cNvCxnSpPr>
            <p:nvPr/>
          </p:nvCxnSpPr>
          <p:spPr bwMode="auto">
            <a:xfrm flipH="1" flipV="1">
              <a:off x="2290763" y="3467100"/>
              <a:ext cx="4762" cy="2476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直接连接符 25"/>
            <p:cNvCxnSpPr>
              <a:stCxn id="11" idx="0"/>
            </p:cNvCxnSpPr>
            <p:nvPr/>
          </p:nvCxnSpPr>
          <p:spPr bwMode="auto">
            <a:xfrm flipV="1">
              <a:off x="2290763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矩形 30"/>
          <p:cNvSpPr/>
          <p:nvPr/>
        </p:nvSpPr>
        <p:spPr bwMode="auto">
          <a:xfrm>
            <a:off x="1552575" y="1457325"/>
            <a:ext cx="523875" cy="4000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2" name="椭圆 31"/>
          <p:cNvSpPr/>
          <p:nvPr/>
        </p:nvSpPr>
        <p:spPr bwMode="auto">
          <a:xfrm>
            <a:off x="1033462" y="2019300"/>
            <a:ext cx="200025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3167062" y="2019300"/>
            <a:ext cx="200025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35" name="直接连接符 34"/>
          <p:cNvCxnSpPr>
            <a:stCxn id="31" idx="1"/>
            <a:endCxn id="32" idx="0"/>
          </p:cNvCxnSpPr>
          <p:nvPr/>
        </p:nvCxnSpPr>
        <p:spPr bwMode="auto">
          <a:xfrm flipH="1">
            <a:off x="1133475" y="1657350"/>
            <a:ext cx="419100" cy="361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>
            <a:stCxn id="5" idx="0"/>
            <a:endCxn id="32" idx="3"/>
          </p:cNvCxnSpPr>
          <p:nvPr/>
        </p:nvCxnSpPr>
        <p:spPr bwMode="auto">
          <a:xfrm flipV="1">
            <a:off x="871538" y="2214422"/>
            <a:ext cx="191217" cy="357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>
            <a:stCxn id="31" idx="3"/>
            <a:endCxn id="33" idx="0"/>
          </p:cNvCxnSpPr>
          <p:nvPr/>
        </p:nvCxnSpPr>
        <p:spPr bwMode="auto">
          <a:xfrm>
            <a:off x="2076450" y="1657350"/>
            <a:ext cx="1190625" cy="361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>
            <a:stCxn id="6" idx="0"/>
            <a:endCxn id="33" idx="3"/>
          </p:cNvCxnSpPr>
          <p:nvPr/>
        </p:nvCxnSpPr>
        <p:spPr bwMode="auto">
          <a:xfrm flipV="1">
            <a:off x="2790825" y="2214422"/>
            <a:ext cx="405530" cy="3668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接连接符 42"/>
          <p:cNvCxnSpPr>
            <a:stCxn id="7" idx="0"/>
            <a:endCxn id="33" idx="5"/>
          </p:cNvCxnSpPr>
          <p:nvPr/>
        </p:nvCxnSpPr>
        <p:spPr bwMode="auto">
          <a:xfrm flipH="1" flipV="1">
            <a:off x="3337794" y="2214422"/>
            <a:ext cx="524594" cy="357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椭圆 43"/>
          <p:cNvSpPr/>
          <p:nvPr/>
        </p:nvSpPr>
        <p:spPr bwMode="auto">
          <a:xfrm>
            <a:off x="419099" y="3548062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1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5" name="椭圆 44"/>
          <p:cNvSpPr/>
          <p:nvPr/>
        </p:nvSpPr>
        <p:spPr bwMode="auto">
          <a:xfrm>
            <a:off x="585787" y="2181225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2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6" name="椭圆 45"/>
          <p:cNvSpPr/>
          <p:nvPr/>
        </p:nvSpPr>
        <p:spPr bwMode="auto">
          <a:xfrm>
            <a:off x="2271712" y="3557587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3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7" name="椭圆 46"/>
          <p:cNvSpPr/>
          <p:nvPr/>
        </p:nvSpPr>
        <p:spPr bwMode="auto">
          <a:xfrm>
            <a:off x="2457450" y="2185987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4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8" name="椭圆 47"/>
          <p:cNvSpPr/>
          <p:nvPr/>
        </p:nvSpPr>
        <p:spPr bwMode="auto">
          <a:xfrm>
            <a:off x="1066800" y="3557587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5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Scenarios on Peer-to-Peer mode-2 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448175" y="866775"/>
            <a:ext cx="4402138" cy="3522663"/>
          </a:xfrm>
        </p:spPr>
        <p:txBody>
          <a:bodyPr/>
          <a:lstStyle/>
          <a:p>
            <a:r>
              <a:rPr lang="en-US" altLang="zh-CN" sz="1400" dirty="0" smtClean="0"/>
              <a:t>①</a:t>
            </a:r>
            <a:r>
              <a:rPr lang="en-US" altLang="zh-CN" sz="1400" b="1" dirty="0" smtClean="0"/>
              <a:t>T(Talker) </a:t>
            </a:r>
            <a:r>
              <a:rPr lang="en-US" altLang="zh-CN" sz="1400" dirty="0" smtClean="0"/>
              <a:t>send Register Message with Message ID and MAC address block</a:t>
            </a:r>
          </a:p>
          <a:p>
            <a:r>
              <a:rPr lang="en-US" altLang="zh-CN" sz="1400" dirty="0" smtClean="0"/>
              <a:t>②</a:t>
            </a:r>
            <a:r>
              <a:rPr lang="en-US" altLang="zh-CN" sz="1400" b="1" dirty="0" smtClean="0"/>
              <a:t>B(Bridge) </a:t>
            </a:r>
            <a:r>
              <a:rPr lang="en-US" altLang="zh-CN" sz="1400" dirty="0" smtClean="0"/>
              <a:t>save the mapping information of Message ID and ingress port, and forward the Register Message to other ports except ingress port</a:t>
            </a:r>
          </a:p>
          <a:p>
            <a:r>
              <a:rPr lang="en-US" altLang="zh-CN" sz="1400" dirty="0" smtClean="0"/>
              <a:t>③</a:t>
            </a:r>
            <a:r>
              <a:rPr lang="en-US" altLang="zh-CN" sz="1400" b="1" dirty="0" smtClean="0"/>
              <a:t>P(Prox</a:t>
            </a:r>
            <a:r>
              <a:rPr lang="en-US" altLang="zh-CN" sz="1400" dirty="0" smtClean="0"/>
              <a:t>y) check the  MAC address block in the Register Message whether there is a conflict.  If yes, send out Conflict Message back to T. If </a:t>
            </a:r>
            <a:r>
              <a:rPr lang="en-US" altLang="zh-CN" sz="1400" dirty="0" smtClean="0"/>
              <a:t>not, </a:t>
            </a:r>
            <a:r>
              <a:rPr lang="en-US" altLang="zh-CN" sz="1400" dirty="0" smtClean="0"/>
              <a:t>forward the Register Message to other ports.</a:t>
            </a:r>
          </a:p>
          <a:p>
            <a:r>
              <a:rPr lang="en-US" altLang="zh-CN" sz="1400" dirty="0" smtClean="0"/>
              <a:t>④If T get the Conflict </a:t>
            </a:r>
            <a:r>
              <a:rPr lang="en-US" altLang="zh-CN" sz="1400" dirty="0" smtClean="0"/>
              <a:t>Message, it starts </a:t>
            </a:r>
            <a:r>
              <a:rPr lang="en-US" altLang="zh-CN" sz="1400" dirty="0" smtClean="0"/>
              <a:t>a new registration cycle.  If not, T send Declare Message to the network</a:t>
            </a:r>
          </a:p>
          <a:p>
            <a:r>
              <a:rPr lang="en-US" altLang="zh-CN" sz="1400" dirty="0" smtClean="0"/>
              <a:t>⑤P record the MAC address block to be used according to the information in Declare Message.</a:t>
            </a:r>
          </a:p>
          <a:p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609600" y="2571750"/>
            <a:ext cx="523875" cy="1495425"/>
            <a:chOff x="609600" y="2571750"/>
            <a:chExt cx="523875" cy="1495425"/>
          </a:xfrm>
        </p:grpSpPr>
        <p:sp>
          <p:nvSpPr>
            <p:cNvPr id="6" name="矩形 5"/>
            <p:cNvSpPr/>
            <p:nvPr/>
          </p:nvSpPr>
          <p:spPr bwMode="auto">
            <a:xfrm>
              <a:off x="609600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7" name="椭圆 6"/>
            <p:cNvSpPr/>
            <p:nvPr/>
          </p:nvSpPr>
          <p:spPr bwMode="auto">
            <a:xfrm>
              <a:off x="771525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8" name="等腰三角形 7"/>
            <p:cNvSpPr/>
            <p:nvPr/>
          </p:nvSpPr>
          <p:spPr bwMode="auto">
            <a:xfrm>
              <a:off x="685800" y="3724275"/>
              <a:ext cx="381000" cy="3429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T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9" name="直接连接符 8"/>
            <p:cNvCxnSpPr>
              <a:stCxn id="8" idx="0"/>
              <a:endCxn id="7" idx="4"/>
            </p:cNvCxnSpPr>
            <p:nvPr/>
          </p:nvCxnSpPr>
          <p:spPr bwMode="auto">
            <a:xfrm flipH="1" flipV="1">
              <a:off x="871538" y="3467100"/>
              <a:ext cx="4762" cy="257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接连接符 9"/>
            <p:cNvCxnSpPr>
              <a:stCxn id="7" idx="0"/>
              <a:endCxn id="6" idx="2"/>
            </p:cNvCxnSpPr>
            <p:nvPr/>
          </p:nvCxnSpPr>
          <p:spPr bwMode="auto">
            <a:xfrm flipV="1">
              <a:off x="871538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组合 10"/>
          <p:cNvGrpSpPr/>
          <p:nvPr/>
        </p:nvGrpSpPr>
        <p:grpSpPr>
          <a:xfrm>
            <a:off x="2528887" y="2581275"/>
            <a:ext cx="523875" cy="1495425"/>
            <a:chOff x="1266825" y="2571750"/>
            <a:chExt cx="523875" cy="1495425"/>
          </a:xfrm>
        </p:grpSpPr>
        <p:sp>
          <p:nvSpPr>
            <p:cNvPr id="12" name="矩形 11"/>
            <p:cNvSpPr/>
            <p:nvPr/>
          </p:nvSpPr>
          <p:spPr bwMode="auto">
            <a:xfrm>
              <a:off x="1266825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 bwMode="auto">
            <a:xfrm>
              <a:off x="1428750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4" name="等腰三角形 13"/>
            <p:cNvSpPr/>
            <p:nvPr/>
          </p:nvSpPr>
          <p:spPr bwMode="auto">
            <a:xfrm>
              <a:off x="1343025" y="3705225"/>
              <a:ext cx="381000" cy="36195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L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15" name="直接连接符 14"/>
            <p:cNvCxnSpPr>
              <a:stCxn id="14" idx="0"/>
              <a:endCxn id="13" idx="4"/>
            </p:cNvCxnSpPr>
            <p:nvPr/>
          </p:nvCxnSpPr>
          <p:spPr bwMode="auto">
            <a:xfrm flipH="1" flipV="1">
              <a:off x="1528763" y="3467100"/>
              <a:ext cx="4762" cy="2381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>
              <a:stCxn id="13" idx="0"/>
              <a:endCxn id="12" idx="2"/>
            </p:cNvCxnSpPr>
            <p:nvPr/>
          </p:nvCxnSpPr>
          <p:spPr bwMode="auto">
            <a:xfrm flipV="1">
              <a:off x="1528763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" name="组合 16"/>
          <p:cNvGrpSpPr/>
          <p:nvPr/>
        </p:nvGrpSpPr>
        <p:grpSpPr>
          <a:xfrm>
            <a:off x="3600450" y="2571750"/>
            <a:ext cx="523875" cy="1504950"/>
            <a:chOff x="2038350" y="2571750"/>
            <a:chExt cx="523875" cy="1504950"/>
          </a:xfrm>
        </p:grpSpPr>
        <p:sp>
          <p:nvSpPr>
            <p:cNvPr id="18" name="矩形 17"/>
            <p:cNvSpPr/>
            <p:nvPr/>
          </p:nvSpPr>
          <p:spPr bwMode="auto">
            <a:xfrm>
              <a:off x="2038350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2190750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0" name="等腰三角形 19"/>
            <p:cNvSpPr/>
            <p:nvPr/>
          </p:nvSpPr>
          <p:spPr bwMode="auto">
            <a:xfrm>
              <a:off x="2105025" y="3714750"/>
              <a:ext cx="381000" cy="36195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L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21" name="直接连接符 20"/>
            <p:cNvCxnSpPr>
              <a:stCxn id="20" idx="0"/>
              <a:endCxn id="19" idx="4"/>
            </p:cNvCxnSpPr>
            <p:nvPr/>
          </p:nvCxnSpPr>
          <p:spPr bwMode="auto">
            <a:xfrm flipH="1" flipV="1">
              <a:off x="2290763" y="3467100"/>
              <a:ext cx="4762" cy="2476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>
              <a:stCxn id="19" idx="0"/>
            </p:cNvCxnSpPr>
            <p:nvPr/>
          </p:nvCxnSpPr>
          <p:spPr bwMode="auto">
            <a:xfrm flipV="1">
              <a:off x="2290763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矩形 22"/>
          <p:cNvSpPr/>
          <p:nvPr/>
        </p:nvSpPr>
        <p:spPr bwMode="auto">
          <a:xfrm>
            <a:off x="1552575" y="1457325"/>
            <a:ext cx="523875" cy="4000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B(P)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1033462" y="2019300"/>
            <a:ext cx="200025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3167062" y="2019300"/>
            <a:ext cx="200025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26" name="直接连接符 25"/>
          <p:cNvCxnSpPr>
            <a:stCxn id="23" idx="1"/>
            <a:endCxn id="24" idx="0"/>
          </p:cNvCxnSpPr>
          <p:nvPr/>
        </p:nvCxnSpPr>
        <p:spPr bwMode="auto">
          <a:xfrm flipH="1">
            <a:off x="1133475" y="1657350"/>
            <a:ext cx="419100" cy="361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连接符 26"/>
          <p:cNvCxnSpPr>
            <a:stCxn id="6" idx="0"/>
            <a:endCxn id="24" idx="3"/>
          </p:cNvCxnSpPr>
          <p:nvPr/>
        </p:nvCxnSpPr>
        <p:spPr bwMode="auto">
          <a:xfrm flipV="1">
            <a:off x="871538" y="2214422"/>
            <a:ext cx="191217" cy="357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/>
          <p:cNvCxnSpPr>
            <a:stCxn id="23" idx="3"/>
            <a:endCxn id="25" idx="0"/>
          </p:cNvCxnSpPr>
          <p:nvPr/>
        </p:nvCxnSpPr>
        <p:spPr bwMode="auto">
          <a:xfrm>
            <a:off x="2076450" y="1657350"/>
            <a:ext cx="1190625" cy="361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/>
          <p:cNvCxnSpPr>
            <a:stCxn id="12" idx="0"/>
            <a:endCxn id="25" idx="3"/>
          </p:cNvCxnSpPr>
          <p:nvPr/>
        </p:nvCxnSpPr>
        <p:spPr bwMode="auto">
          <a:xfrm flipV="1">
            <a:off x="2790825" y="2214422"/>
            <a:ext cx="405530" cy="3668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>
            <a:stCxn id="18" idx="0"/>
            <a:endCxn id="25" idx="5"/>
          </p:cNvCxnSpPr>
          <p:nvPr/>
        </p:nvCxnSpPr>
        <p:spPr bwMode="auto">
          <a:xfrm flipH="1" flipV="1">
            <a:off x="3337794" y="2214422"/>
            <a:ext cx="524594" cy="357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椭圆 30"/>
          <p:cNvSpPr/>
          <p:nvPr/>
        </p:nvSpPr>
        <p:spPr bwMode="auto">
          <a:xfrm>
            <a:off x="419099" y="3548062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1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2" name="椭圆 31"/>
          <p:cNvSpPr/>
          <p:nvPr/>
        </p:nvSpPr>
        <p:spPr bwMode="auto">
          <a:xfrm>
            <a:off x="585787" y="2181225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2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1552575" y="1063625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3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4" name="椭圆 33"/>
          <p:cNvSpPr/>
          <p:nvPr/>
        </p:nvSpPr>
        <p:spPr bwMode="auto">
          <a:xfrm>
            <a:off x="1033462" y="3557587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4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6" name="椭圆 35"/>
          <p:cNvSpPr/>
          <p:nvPr/>
        </p:nvSpPr>
        <p:spPr bwMode="auto">
          <a:xfrm>
            <a:off x="1552575" y="1881047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5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313"/>
            <a:ext cx="8516938" cy="515937"/>
          </a:xfrm>
        </p:spPr>
        <p:txBody>
          <a:bodyPr/>
          <a:lstStyle/>
          <a:p>
            <a:r>
              <a:rPr lang="en-US" altLang="zh-CN" dirty="0" smtClean="0"/>
              <a:t>Scenarios on Peer-to-Peer mode-3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419600" y="910431"/>
            <a:ext cx="4430713" cy="3341688"/>
          </a:xfrm>
        </p:spPr>
        <p:txBody>
          <a:bodyPr/>
          <a:lstStyle/>
          <a:p>
            <a:r>
              <a:rPr lang="en-US" altLang="zh-CN" sz="1400" dirty="0" smtClean="0"/>
              <a:t>①</a:t>
            </a:r>
            <a:r>
              <a:rPr lang="en-US" altLang="zh-CN" sz="1400" b="1" dirty="0" smtClean="0"/>
              <a:t>T(Talker) </a:t>
            </a:r>
            <a:r>
              <a:rPr lang="en-US" altLang="zh-CN" sz="1400" dirty="0" smtClean="0"/>
              <a:t>send Register Message with Message ID and MAC address block</a:t>
            </a:r>
          </a:p>
          <a:p>
            <a:r>
              <a:rPr lang="en-US" altLang="zh-CN" sz="1400" dirty="0" smtClean="0"/>
              <a:t>②</a:t>
            </a:r>
            <a:r>
              <a:rPr lang="en-US" altLang="zh-CN" sz="1400" b="1" dirty="0" smtClean="0"/>
              <a:t>B(Bridge) </a:t>
            </a:r>
            <a:r>
              <a:rPr lang="en-US" altLang="zh-CN" sz="1400" dirty="0" smtClean="0"/>
              <a:t>save the mapping information of Message ID and ingress port, and forward the Register Message </a:t>
            </a:r>
            <a:r>
              <a:rPr lang="en-US" altLang="zh-CN" sz="1400" dirty="0" smtClean="0"/>
              <a:t>to the Server</a:t>
            </a:r>
            <a:endParaRPr lang="en-US" altLang="zh-CN" sz="1400" dirty="0" smtClean="0"/>
          </a:p>
          <a:p>
            <a:r>
              <a:rPr lang="en-US" altLang="zh-CN" sz="1400" dirty="0" smtClean="0"/>
              <a:t>③</a:t>
            </a:r>
            <a:r>
              <a:rPr lang="en-US" altLang="zh-CN" sz="1400" b="1" dirty="0" smtClean="0"/>
              <a:t>S(Server) </a:t>
            </a:r>
            <a:r>
              <a:rPr lang="en-US" altLang="zh-CN" sz="1400" dirty="0" smtClean="0"/>
              <a:t>not only can assign MAC address , but also can check the  MAC address block in the Register Message whether there is a conflict.  If yes, send out Conflict Message back to T. </a:t>
            </a:r>
          </a:p>
          <a:p>
            <a:r>
              <a:rPr lang="en-US" altLang="zh-CN" sz="1400" dirty="0" smtClean="0"/>
              <a:t>④If T get the Conflict Message then start a new registration cycle.  If not, T send Declare Message to the network</a:t>
            </a:r>
          </a:p>
          <a:p>
            <a:r>
              <a:rPr lang="en-US" altLang="zh-CN" sz="1400" dirty="0" smtClean="0"/>
              <a:t>⑤S record the MAC address block to be used according to the information in Declare Message., and will not assign these MAC addresses to other Requester.</a:t>
            </a:r>
          </a:p>
          <a:p>
            <a:endParaRPr lang="zh-CN" altLang="en-US" sz="1400" dirty="0"/>
          </a:p>
        </p:txBody>
      </p:sp>
      <p:grpSp>
        <p:nvGrpSpPr>
          <p:cNvPr id="5" name="组合 4"/>
          <p:cNvGrpSpPr/>
          <p:nvPr/>
        </p:nvGrpSpPr>
        <p:grpSpPr>
          <a:xfrm>
            <a:off x="609600" y="2571750"/>
            <a:ext cx="523875" cy="1495425"/>
            <a:chOff x="609600" y="2571750"/>
            <a:chExt cx="523875" cy="1495425"/>
          </a:xfrm>
        </p:grpSpPr>
        <p:sp>
          <p:nvSpPr>
            <p:cNvPr id="6" name="矩形 5"/>
            <p:cNvSpPr/>
            <p:nvPr/>
          </p:nvSpPr>
          <p:spPr bwMode="auto">
            <a:xfrm>
              <a:off x="609600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7" name="椭圆 6"/>
            <p:cNvSpPr/>
            <p:nvPr/>
          </p:nvSpPr>
          <p:spPr bwMode="auto">
            <a:xfrm>
              <a:off x="771525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8" name="等腰三角形 7"/>
            <p:cNvSpPr/>
            <p:nvPr/>
          </p:nvSpPr>
          <p:spPr bwMode="auto">
            <a:xfrm>
              <a:off x="685800" y="3724275"/>
              <a:ext cx="381000" cy="3429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T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9" name="直接连接符 8"/>
            <p:cNvCxnSpPr>
              <a:stCxn id="8" idx="0"/>
              <a:endCxn id="7" idx="4"/>
            </p:cNvCxnSpPr>
            <p:nvPr/>
          </p:nvCxnSpPr>
          <p:spPr bwMode="auto">
            <a:xfrm flipH="1" flipV="1">
              <a:off x="871538" y="3467100"/>
              <a:ext cx="4762" cy="2571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接连接符 9"/>
            <p:cNvCxnSpPr>
              <a:stCxn id="7" idx="0"/>
              <a:endCxn id="6" idx="2"/>
            </p:cNvCxnSpPr>
            <p:nvPr/>
          </p:nvCxnSpPr>
          <p:spPr bwMode="auto">
            <a:xfrm flipV="1">
              <a:off x="871538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组合 10"/>
          <p:cNvGrpSpPr/>
          <p:nvPr/>
        </p:nvGrpSpPr>
        <p:grpSpPr>
          <a:xfrm>
            <a:off x="2528887" y="2581275"/>
            <a:ext cx="523875" cy="1495425"/>
            <a:chOff x="1266825" y="2571750"/>
            <a:chExt cx="523875" cy="1495425"/>
          </a:xfrm>
        </p:grpSpPr>
        <p:sp>
          <p:nvSpPr>
            <p:cNvPr id="12" name="矩形 11"/>
            <p:cNvSpPr/>
            <p:nvPr/>
          </p:nvSpPr>
          <p:spPr bwMode="auto">
            <a:xfrm>
              <a:off x="1266825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3" name="椭圆 12"/>
            <p:cNvSpPr/>
            <p:nvPr/>
          </p:nvSpPr>
          <p:spPr bwMode="auto">
            <a:xfrm>
              <a:off x="1428750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4" name="等腰三角形 13"/>
            <p:cNvSpPr/>
            <p:nvPr/>
          </p:nvSpPr>
          <p:spPr bwMode="auto">
            <a:xfrm>
              <a:off x="1343025" y="3705225"/>
              <a:ext cx="381000" cy="36195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L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15" name="直接连接符 14"/>
            <p:cNvCxnSpPr>
              <a:stCxn id="14" idx="0"/>
              <a:endCxn id="13" idx="4"/>
            </p:cNvCxnSpPr>
            <p:nvPr/>
          </p:nvCxnSpPr>
          <p:spPr bwMode="auto">
            <a:xfrm flipH="1" flipV="1">
              <a:off x="1528763" y="3467100"/>
              <a:ext cx="4762" cy="23812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>
              <a:stCxn id="13" idx="0"/>
              <a:endCxn id="12" idx="2"/>
            </p:cNvCxnSpPr>
            <p:nvPr/>
          </p:nvCxnSpPr>
          <p:spPr bwMode="auto">
            <a:xfrm flipV="1">
              <a:off x="1528763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" name="组合 16"/>
          <p:cNvGrpSpPr/>
          <p:nvPr/>
        </p:nvGrpSpPr>
        <p:grpSpPr>
          <a:xfrm>
            <a:off x="3600450" y="2571750"/>
            <a:ext cx="523875" cy="1504950"/>
            <a:chOff x="2038350" y="2571750"/>
            <a:chExt cx="523875" cy="1504950"/>
          </a:xfrm>
        </p:grpSpPr>
        <p:sp>
          <p:nvSpPr>
            <p:cNvPr id="18" name="矩形 17"/>
            <p:cNvSpPr/>
            <p:nvPr/>
          </p:nvSpPr>
          <p:spPr bwMode="auto">
            <a:xfrm>
              <a:off x="2038350" y="2571750"/>
              <a:ext cx="523875" cy="4000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B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 bwMode="auto">
            <a:xfrm>
              <a:off x="2190750" y="3238500"/>
              <a:ext cx="200025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sp>
          <p:nvSpPr>
            <p:cNvPr id="20" name="等腰三角形 19"/>
            <p:cNvSpPr/>
            <p:nvPr/>
          </p:nvSpPr>
          <p:spPr bwMode="auto">
            <a:xfrm>
              <a:off x="2105025" y="3714750"/>
              <a:ext cx="381000" cy="36195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itchFamily="34" charset="0"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宋体" pitchFamily="2" charset="-122"/>
                  <a:cs typeface="Arial" pitchFamily="34" charset="0"/>
                </a:rPr>
                <a:t>L</a:t>
              </a:r>
              <a:endParaRPr kumimoji="0" lang="zh-CN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endParaRPr>
            </a:p>
          </p:txBody>
        </p:sp>
        <p:cxnSp>
          <p:nvCxnSpPr>
            <p:cNvPr id="21" name="直接连接符 20"/>
            <p:cNvCxnSpPr>
              <a:stCxn id="20" idx="0"/>
              <a:endCxn id="19" idx="4"/>
            </p:cNvCxnSpPr>
            <p:nvPr/>
          </p:nvCxnSpPr>
          <p:spPr bwMode="auto">
            <a:xfrm flipH="1" flipV="1">
              <a:off x="2290763" y="3467100"/>
              <a:ext cx="4762" cy="2476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>
              <a:stCxn id="19" idx="0"/>
            </p:cNvCxnSpPr>
            <p:nvPr/>
          </p:nvCxnSpPr>
          <p:spPr bwMode="auto">
            <a:xfrm flipV="1">
              <a:off x="2290763" y="2971800"/>
              <a:ext cx="0" cy="266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矩形 22"/>
          <p:cNvSpPr/>
          <p:nvPr/>
        </p:nvSpPr>
        <p:spPr bwMode="auto">
          <a:xfrm>
            <a:off x="1552575" y="1457325"/>
            <a:ext cx="523875" cy="4000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S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1033462" y="2019300"/>
            <a:ext cx="200025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3167062" y="2019300"/>
            <a:ext cx="200025" cy="228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26" name="直接连接符 25"/>
          <p:cNvCxnSpPr>
            <a:stCxn id="23" idx="1"/>
            <a:endCxn id="24" idx="0"/>
          </p:cNvCxnSpPr>
          <p:nvPr/>
        </p:nvCxnSpPr>
        <p:spPr bwMode="auto">
          <a:xfrm flipH="1">
            <a:off x="1133475" y="1657350"/>
            <a:ext cx="419100" cy="361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连接符 26"/>
          <p:cNvCxnSpPr>
            <a:stCxn id="6" idx="0"/>
            <a:endCxn id="24" idx="3"/>
          </p:cNvCxnSpPr>
          <p:nvPr/>
        </p:nvCxnSpPr>
        <p:spPr bwMode="auto">
          <a:xfrm flipV="1">
            <a:off x="871538" y="2214422"/>
            <a:ext cx="191217" cy="357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/>
          <p:cNvCxnSpPr>
            <a:stCxn id="23" idx="3"/>
            <a:endCxn id="25" idx="0"/>
          </p:cNvCxnSpPr>
          <p:nvPr/>
        </p:nvCxnSpPr>
        <p:spPr bwMode="auto">
          <a:xfrm>
            <a:off x="2076450" y="1657350"/>
            <a:ext cx="1190625" cy="3619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连接符 28"/>
          <p:cNvCxnSpPr>
            <a:stCxn id="12" idx="0"/>
            <a:endCxn id="25" idx="3"/>
          </p:cNvCxnSpPr>
          <p:nvPr/>
        </p:nvCxnSpPr>
        <p:spPr bwMode="auto">
          <a:xfrm flipV="1">
            <a:off x="2790825" y="2214422"/>
            <a:ext cx="405530" cy="3668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>
            <a:stCxn id="18" idx="0"/>
            <a:endCxn id="25" idx="5"/>
          </p:cNvCxnSpPr>
          <p:nvPr/>
        </p:nvCxnSpPr>
        <p:spPr bwMode="auto">
          <a:xfrm flipH="1" flipV="1">
            <a:off x="3337794" y="2214422"/>
            <a:ext cx="524594" cy="3573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椭圆 30"/>
          <p:cNvSpPr/>
          <p:nvPr/>
        </p:nvSpPr>
        <p:spPr bwMode="auto">
          <a:xfrm>
            <a:off x="419099" y="3548062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1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2" name="椭圆 31"/>
          <p:cNvSpPr/>
          <p:nvPr/>
        </p:nvSpPr>
        <p:spPr bwMode="auto">
          <a:xfrm>
            <a:off x="585787" y="2181225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2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3" name="椭圆 32"/>
          <p:cNvSpPr/>
          <p:nvPr/>
        </p:nvSpPr>
        <p:spPr bwMode="auto">
          <a:xfrm>
            <a:off x="1552575" y="1063625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3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4" name="椭圆 33"/>
          <p:cNvSpPr/>
          <p:nvPr/>
        </p:nvSpPr>
        <p:spPr bwMode="auto">
          <a:xfrm>
            <a:off x="1033462" y="3557587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4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5" name="椭圆 34"/>
          <p:cNvSpPr/>
          <p:nvPr/>
        </p:nvSpPr>
        <p:spPr bwMode="auto">
          <a:xfrm>
            <a:off x="1552575" y="1881047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5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 thought to be </a:t>
            </a:r>
            <a:r>
              <a:rPr lang="en-US" altLang="zh-CN" dirty="0" smtClean="0"/>
              <a:t>considered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847725"/>
            <a:ext cx="7918450" cy="35417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400" dirty="0" smtClean="0"/>
              <a:t>What should LAAP based?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MRP, LRP?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LLDP, VDP?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Or as a new protocol</a:t>
            </a:r>
            <a:endParaRPr lang="en-US" altLang="zh-CN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/>
              <a:t>Multicast </a:t>
            </a:r>
            <a:r>
              <a:rPr lang="en-US" altLang="zh-CN" sz="1400" dirty="0" smtClean="0"/>
              <a:t>address assignment </a:t>
            </a:r>
            <a:r>
              <a:rPr lang="en-US" altLang="zh-CN" sz="1400" dirty="0" smtClean="0"/>
              <a:t>will be </a:t>
            </a:r>
            <a:r>
              <a:rPr lang="en-US" altLang="zh-CN" sz="1400" dirty="0" smtClean="0"/>
              <a:t>considered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/>
              <a:t>VM migration may lead to issues to the protocol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/>
              <a:t>No matter MAC Address Request Message , MAC Address  Register Message or MAC Address Declare Message, they are multicast packets, and loop avoidance should be considered.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400" dirty="0" smtClean="0"/>
              <a:t>Coordination need to be considered when multiple assignment </a:t>
            </a:r>
            <a:r>
              <a:rPr lang="en-US" altLang="zh-CN" sz="1400" dirty="0" smtClean="0"/>
              <a:t>protocols </a:t>
            </a:r>
            <a:r>
              <a:rPr lang="en-US" altLang="zh-CN" sz="1400" dirty="0" smtClean="0"/>
              <a:t>co-exist.</a:t>
            </a:r>
            <a:endParaRPr lang="zh-CN" altLang="en-US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187776" y="2110085"/>
            <a:ext cx="27684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all" spc="0" dirty="0" smtClean="0">
                <a:ln w="90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rgbClr val="008FD4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Thanks!</a:t>
            </a:r>
            <a:endParaRPr lang="zh-CN" altLang="en-US" sz="5400" b="1" cap="all" spc="0" dirty="0">
              <a:ln w="90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rgbClr val="008FD4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1581150" y="1179513"/>
            <a:ext cx="6921500" cy="3044825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rgbClr val="404040"/>
                </a:solidFill>
                <a:latin typeface="微软雅黑" pitchFamily="34" charset="-122"/>
              </a:rPr>
              <a:t>Previous Arts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rgbClr val="404040"/>
                </a:solidFill>
                <a:latin typeface="微软雅黑" pitchFamily="34" charset="-122"/>
              </a:rPr>
              <a:t>Basic Requirements for LAAP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rgbClr val="404040"/>
                </a:solidFill>
                <a:latin typeface="微软雅黑" pitchFamily="34" charset="-122"/>
              </a:rPr>
              <a:t>Two modes in LAAP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rgbClr val="404040"/>
                </a:solidFill>
                <a:latin typeface="微软雅黑" pitchFamily="34" charset="-122"/>
              </a:rPr>
              <a:t>Server Mode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>
                <a:solidFill>
                  <a:srgbClr val="404040"/>
                </a:solidFill>
                <a:latin typeface="微软雅黑" pitchFamily="34" charset="-122"/>
              </a:rPr>
              <a:t>Peer-to-Peer Mode</a:t>
            </a:r>
            <a:endParaRPr lang="zh-CN" dirty="0">
              <a:solidFill>
                <a:srgbClr val="404040"/>
              </a:solidFill>
              <a:latin typeface="微软雅黑" pitchFamily="34" charset="-122"/>
            </a:endParaRPr>
          </a:p>
        </p:txBody>
      </p:sp>
      <p:sp>
        <p:nvSpPr>
          <p:cNvPr id="10243" name="Title 3"/>
          <p:cNvSpPr>
            <a:spLocks noGrp="1"/>
          </p:cNvSpPr>
          <p:nvPr>
            <p:ph type="ctrTitle" idx="4294967295"/>
          </p:nvPr>
        </p:nvSpPr>
        <p:spPr>
          <a:xfrm>
            <a:off x="1581150" y="414338"/>
            <a:ext cx="6921500" cy="719137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8FD4"/>
                </a:solidFill>
                <a:latin typeface="+mj-ea"/>
              </a:rPr>
              <a:t>Content</a:t>
            </a:r>
            <a:endParaRPr lang="zh-CN" dirty="0">
              <a:solidFill>
                <a:srgbClr val="008FD4"/>
              </a:solidFill>
              <a:latin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 Arts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781050"/>
            <a:ext cx="7927975" cy="393382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600" dirty="0" smtClean="0"/>
              <a:t>802.1CQ PAR&amp;CSD: This standard specifies protocols, procedures, and management objects for locally-unique assignment of 48-bit and 64-bit addresses in IEEE 802 networks. </a:t>
            </a:r>
            <a:r>
              <a:rPr lang="en-US" altLang="zh-CN" sz="1600" b="1" dirty="0" smtClean="0"/>
              <a:t>Peer-to-peer address claiming </a:t>
            </a:r>
            <a:r>
              <a:rPr lang="en-US" altLang="zh-CN" sz="1600" dirty="0" smtClean="0"/>
              <a:t>and </a:t>
            </a:r>
            <a:r>
              <a:rPr lang="en-US" altLang="zh-CN" sz="1600" b="1" dirty="0" smtClean="0"/>
              <a:t>address server </a:t>
            </a:r>
            <a:r>
              <a:rPr lang="en-US" altLang="zh-CN" sz="1600" dirty="0" smtClean="0"/>
              <a:t>capabilities are specified.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2"/>
              </a:rPr>
              <a:t>http://www.ieee802.org/1/files/public/docs2015/dcb-thaler-1CQ-par-local-address-prot-1115-v0.pdf</a:t>
            </a:r>
            <a:endParaRPr lang="en-US" altLang="zh-CN" sz="12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2"/>
              </a:rPr>
              <a:t>http://www.ieee802.org/1/files/public/docs2015/</a:t>
            </a:r>
            <a:r>
              <a:rPr lang="en-US" altLang="zh-CN" sz="1200" dirty="0" smtClean="0">
                <a:hlinkClick r:id="rId3" action="ppaction://hlinkfile"/>
              </a:rPr>
              <a:t>dcb-thaler-1CQ-csd-local-address-prot-1115.pdf</a:t>
            </a:r>
            <a:endParaRPr lang="en-US" altLang="zh-CN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dirty="0" smtClean="0"/>
              <a:t>802.1CQ Objective: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Allow for acquiring multiple addresses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Allow for edge bridge / access point proxy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4" action="ppaction://hlinkfile"/>
              </a:rPr>
              <a:t>http://www.ieee802.org/1/files/public/docs2016/cq-thaler-objectives-1116.pdf</a:t>
            </a:r>
            <a:r>
              <a:rPr lang="en-US" altLang="zh-CN" sz="1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1600" dirty="0" smtClean="0"/>
              <a:t>Assignment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and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Validation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of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err="1" smtClean="0"/>
              <a:t>Unicast</a:t>
            </a:r>
            <a:r>
              <a:rPr kumimoji="1" lang="ja-JP" altLang="en-US" sz="1600" dirty="0" smtClean="0"/>
              <a:t> </a:t>
            </a:r>
            <a:r>
              <a:rPr kumimoji="1" lang="en-US" altLang="ja-JP" sz="1600" dirty="0" smtClean="0"/>
              <a:t>Address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200" dirty="0" smtClean="0"/>
              <a:t>802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should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have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a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single validation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protocol as well as assignment protocols.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5" action="ppaction://hlinkpres?slideindex=1&amp;slidetitle="/>
              </a:rPr>
              <a:t>http://www.ieee802.org/1/files/public/docs2016/cq-cas-assignment-and-validation-0316-v00.pptx</a:t>
            </a:r>
            <a:endParaRPr lang="en-US" altLang="ja-JP" sz="12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1600" dirty="0" smtClean="0"/>
              <a:t>Structured MAC address assignment with Server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Assign structured MAC address hierarchically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>
                <a:hlinkClick r:id="rId6" action="ppaction://hlinkpres?slideindex=1&amp;slidetitle="/>
              </a:rPr>
              <a:t>http://www.ieee802.org/1/files/public/docs2016/cq-ao-local-address-assignment-1116-v00.pptx</a:t>
            </a:r>
            <a:endParaRPr lang="en-US" altLang="zh-CN" sz="1200" dirty="0" smtClean="0"/>
          </a:p>
          <a:p>
            <a:pPr lvl="1">
              <a:buFont typeface="Arial" pitchFamily="34" charset="0"/>
              <a:buChar char="•"/>
            </a:pPr>
            <a:endParaRPr lang="zh-CN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Requirements on LAAP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358775" y="1063625"/>
            <a:ext cx="8491538" cy="33258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LAAP: Local MAC Address Assignment Protocol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Basic </a:t>
            </a:r>
            <a:r>
              <a:rPr lang="en-US" altLang="zh-CN" sz="1800" dirty="0" smtClean="0"/>
              <a:t>requirements: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>
                <a:cs typeface="+mn-cs"/>
              </a:rPr>
              <a:t>Support server assignment and peer-to-peer claim assignment*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>
                <a:cs typeface="+mn-cs"/>
              </a:rPr>
              <a:t>Allow proxy for fast assignment*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>
                <a:cs typeface="+mn-cs"/>
              </a:rPr>
              <a:t>It should be a lightweight protocol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>
                <a:cs typeface="+mn-cs"/>
              </a:rPr>
              <a:t>Avoid addresses conflict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>
                <a:cs typeface="+mn-cs"/>
              </a:rPr>
              <a:t>Avoid too many multicast packets and avoid loop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313"/>
            <a:ext cx="8516938" cy="420687"/>
          </a:xfrm>
        </p:spPr>
        <p:txBody>
          <a:bodyPr/>
          <a:lstStyle/>
          <a:p>
            <a:r>
              <a:rPr lang="en-US" altLang="zh-CN" dirty="0" smtClean="0"/>
              <a:t>Server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952500"/>
            <a:ext cx="8080375" cy="34369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Principle: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Every Host sends </a:t>
            </a:r>
            <a:r>
              <a:rPr lang="en-US" altLang="zh-CN" sz="1400" b="1" dirty="0" smtClean="0"/>
              <a:t>MAC Address Request Message </a:t>
            </a:r>
            <a:r>
              <a:rPr lang="en-US" altLang="zh-CN" sz="1400" dirty="0" smtClean="0"/>
              <a:t>to ask </a:t>
            </a:r>
            <a:r>
              <a:rPr lang="en-US" altLang="zh-CN" sz="1400" dirty="0" smtClean="0"/>
              <a:t>for MAC address 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Server sends </a:t>
            </a:r>
            <a:r>
              <a:rPr lang="en-US" altLang="zh-CN" sz="1400" b="1" dirty="0" smtClean="0"/>
              <a:t>MAC Address Response Message </a:t>
            </a:r>
            <a:r>
              <a:rPr lang="en-US" altLang="zh-CN" sz="1400" dirty="0" smtClean="0"/>
              <a:t>to assign MAC address to the Host.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To make sure that the Request Message and Response Message is one-to-one relationship,  there should be a Message ID in Request Message and Respond Message.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Bridge in the network forward the Request Message to Server, </a:t>
            </a:r>
            <a:r>
              <a:rPr lang="en-US" altLang="zh-CN" sz="1400" dirty="0" smtClean="0"/>
              <a:t>and then forward </a:t>
            </a:r>
            <a:r>
              <a:rPr lang="en-US" altLang="zh-CN" sz="1400" dirty="0" smtClean="0"/>
              <a:t>the Response Message to the Host according to the Message ID.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Some Bridges </a:t>
            </a:r>
            <a:r>
              <a:rPr lang="en-US" altLang="zh-CN" sz="1400" dirty="0" smtClean="0"/>
              <a:t>can play as </a:t>
            </a:r>
            <a:r>
              <a:rPr lang="en-US" altLang="zh-CN" sz="1400" dirty="0" smtClean="0"/>
              <a:t>a Proxy </a:t>
            </a:r>
            <a:r>
              <a:rPr lang="en-US" altLang="zh-CN" sz="1400" dirty="0" smtClean="0"/>
              <a:t>to request </a:t>
            </a:r>
            <a:r>
              <a:rPr lang="en-US" altLang="zh-CN" sz="1400" dirty="0" smtClean="0"/>
              <a:t>MAC address block first, so that once it get Request Message, the Proxy can respond instead of </a:t>
            </a:r>
            <a:r>
              <a:rPr lang="en-US" altLang="zh-CN" sz="1400" dirty="0" smtClean="0"/>
              <a:t>Server .</a:t>
            </a:r>
          </a:p>
          <a:p>
            <a:pPr lvl="1">
              <a:buFont typeface="Arial" pitchFamily="34" charset="0"/>
              <a:buChar char="•"/>
            </a:pPr>
            <a:endParaRPr lang="en-US" altLang="zh-CN" sz="1400" dirty="0" smtClean="0"/>
          </a:p>
          <a:p>
            <a:pPr>
              <a:buFont typeface="Arial" pitchFamily="34" charset="0"/>
              <a:buChar char="•"/>
            </a:pPr>
            <a:endParaRPr lang="zh-CN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2900"/>
            <a:ext cx="6767513" cy="523875"/>
          </a:xfrm>
        </p:spPr>
        <p:txBody>
          <a:bodyPr/>
          <a:lstStyle/>
          <a:p>
            <a:r>
              <a:rPr lang="en-US" altLang="zh-CN" dirty="0" smtClean="0"/>
              <a:t>Message 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1200150"/>
            <a:ext cx="8108950" cy="31892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Message Type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MAC Address Request Message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MAC Address Respond Message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Message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Identify each message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60 bits/80 bits:48/64 bits MAC address+ 16 bits random number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MAC address block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MAC address starting address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Quantity: number of MAC addresses in the block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333375" y="341313"/>
            <a:ext cx="8516938" cy="496887"/>
          </a:xfrm>
        </p:spPr>
        <p:txBody>
          <a:bodyPr/>
          <a:lstStyle/>
          <a:p>
            <a:r>
              <a:rPr lang="en-US" altLang="zh-CN" dirty="0" smtClean="0"/>
              <a:t>Scenarios on Server mode-1</a:t>
            </a:r>
            <a:endParaRPr lang="zh-CN" altLang="en-US" dirty="0"/>
          </a:p>
        </p:txBody>
      </p:sp>
      <p:sp>
        <p:nvSpPr>
          <p:cNvPr id="10" name="内容占位符 9"/>
          <p:cNvSpPr>
            <a:spLocks noGrp="1"/>
          </p:cNvSpPr>
          <p:nvPr>
            <p:ph sz="half" idx="1"/>
          </p:nvPr>
        </p:nvSpPr>
        <p:spPr>
          <a:xfrm>
            <a:off x="4679950" y="952500"/>
            <a:ext cx="4170363" cy="3436938"/>
          </a:xfrm>
        </p:spPr>
        <p:txBody>
          <a:bodyPr/>
          <a:lstStyle/>
          <a:p>
            <a:r>
              <a:rPr lang="en-US" altLang="zh-CN" sz="1600" dirty="0" smtClean="0"/>
              <a:t>①</a:t>
            </a:r>
            <a:r>
              <a:rPr lang="en-US" altLang="zh-CN" sz="1600" b="1" dirty="0" smtClean="0"/>
              <a:t>H(Host) </a:t>
            </a:r>
            <a:r>
              <a:rPr lang="en-US" altLang="zh-CN" sz="1600" dirty="0" smtClean="0"/>
              <a:t>send Request Message with Message ID and address number </a:t>
            </a:r>
          </a:p>
          <a:p>
            <a:r>
              <a:rPr lang="en-US" altLang="zh-CN" sz="1600" dirty="0" smtClean="0"/>
              <a:t>②</a:t>
            </a:r>
            <a:r>
              <a:rPr lang="en-US" altLang="zh-CN" sz="1600" b="1" dirty="0" smtClean="0"/>
              <a:t>B(Bridge) </a:t>
            </a:r>
            <a:r>
              <a:rPr lang="en-US" altLang="zh-CN" sz="1600" dirty="0" smtClean="0"/>
              <a:t>save the mapping information of Message ID and ingress port, and forward the </a:t>
            </a:r>
            <a:r>
              <a:rPr lang="en-US" altLang="zh-CN" sz="1600" dirty="0" smtClean="0"/>
              <a:t>Request </a:t>
            </a:r>
            <a:r>
              <a:rPr lang="en-US" altLang="zh-CN" sz="1600" dirty="0" smtClean="0"/>
              <a:t>Message to the Server</a:t>
            </a:r>
          </a:p>
          <a:p>
            <a:r>
              <a:rPr lang="en-US" altLang="zh-CN" sz="1600" dirty="0" smtClean="0"/>
              <a:t>③</a:t>
            </a:r>
            <a:r>
              <a:rPr lang="en-US" altLang="zh-CN" sz="1600" b="1" dirty="0" smtClean="0"/>
              <a:t>S(Server)</a:t>
            </a:r>
            <a:r>
              <a:rPr lang="en-US" altLang="zh-CN" sz="1600" dirty="0" smtClean="0"/>
              <a:t> get the Request Message and assign a MAC address block in Response Message. The Response Message has the same Message ID with corresponding Request Message.</a:t>
            </a:r>
          </a:p>
          <a:p>
            <a:r>
              <a:rPr lang="en-US" altLang="zh-CN" sz="1600" dirty="0" smtClean="0"/>
              <a:t>④B forward Response Message back to the Host according to the mapping information</a:t>
            </a:r>
          </a:p>
          <a:p>
            <a:endParaRPr lang="en-US" altLang="zh-CN" sz="1600" dirty="0" smtClean="0"/>
          </a:p>
          <a:p>
            <a:endParaRPr lang="zh-CN" altLang="en-US" sz="1600" dirty="0"/>
          </a:p>
        </p:txBody>
      </p:sp>
      <p:sp>
        <p:nvSpPr>
          <p:cNvPr id="5" name="矩形 4"/>
          <p:cNvSpPr/>
          <p:nvPr/>
        </p:nvSpPr>
        <p:spPr bwMode="auto">
          <a:xfrm>
            <a:off x="1766461" y="952500"/>
            <a:ext cx="1425039" cy="3943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>
                <a:solidFill>
                  <a:schemeClr val="bg2"/>
                </a:solidFill>
              </a:rPr>
              <a:t>Server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706844" y="1627723"/>
            <a:ext cx="973776" cy="3309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3161866" y="1627723"/>
            <a:ext cx="973776" cy="30232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68378" y="2452745"/>
            <a:ext cx="1009160" cy="2746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B11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520797" y="2452745"/>
            <a:ext cx="808758" cy="2805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B12</a:t>
            </a:r>
            <a:endParaRPr lang="zh-CN" altLang="en-US" dirty="0" smtClean="0"/>
          </a:p>
        </p:txBody>
      </p:sp>
      <p:sp>
        <p:nvSpPr>
          <p:cNvPr id="15" name="矩形 14"/>
          <p:cNvSpPr/>
          <p:nvPr/>
        </p:nvSpPr>
        <p:spPr bwMode="auto">
          <a:xfrm>
            <a:off x="3730059" y="2437591"/>
            <a:ext cx="806327" cy="2805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B22</a:t>
            </a:r>
            <a:endParaRPr lang="zh-CN" altLang="en-US" dirty="0" smtClean="0"/>
          </a:p>
        </p:txBody>
      </p:sp>
      <p:sp>
        <p:nvSpPr>
          <p:cNvPr id="16" name="矩形 15"/>
          <p:cNvSpPr/>
          <p:nvPr/>
        </p:nvSpPr>
        <p:spPr bwMode="auto">
          <a:xfrm>
            <a:off x="2494821" y="2443529"/>
            <a:ext cx="1129133" cy="2746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eaLnBrk="1" latinLnBrk="0" hangingPunct="1">
              <a:lnSpc>
                <a:spcPct val="100000"/>
              </a:lnSpc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/>
              <a:t>B21(P21)</a:t>
            </a:r>
            <a:endParaRPr lang="zh-CN" altLang="en-US" dirty="0" smtClean="0"/>
          </a:p>
        </p:txBody>
      </p:sp>
      <p:sp>
        <p:nvSpPr>
          <p:cNvPr id="17" name="矩形 16"/>
          <p:cNvSpPr/>
          <p:nvPr/>
        </p:nvSpPr>
        <p:spPr bwMode="auto">
          <a:xfrm>
            <a:off x="358775" y="3256977"/>
            <a:ext cx="315145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H1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860214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H2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29" name="直接连接符 28"/>
          <p:cNvCxnSpPr>
            <a:endCxn id="6" idx="0"/>
          </p:cNvCxnSpPr>
          <p:nvPr/>
        </p:nvCxnSpPr>
        <p:spPr bwMode="auto">
          <a:xfrm flipH="1">
            <a:off x="1193732" y="1346859"/>
            <a:ext cx="953971" cy="2808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接连接符 29"/>
          <p:cNvCxnSpPr>
            <a:endCxn id="7" idx="0"/>
          </p:cNvCxnSpPr>
          <p:nvPr/>
        </p:nvCxnSpPr>
        <p:spPr bwMode="auto">
          <a:xfrm>
            <a:off x="2794657" y="1346859"/>
            <a:ext cx="854097" cy="2808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连接符 30"/>
          <p:cNvCxnSpPr>
            <a:endCxn id="11" idx="0"/>
          </p:cNvCxnSpPr>
          <p:nvPr/>
        </p:nvCxnSpPr>
        <p:spPr bwMode="auto">
          <a:xfrm flipH="1">
            <a:off x="872958" y="1958624"/>
            <a:ext cx="157842" cy="494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/>
          <p:cNvCxnSpPr/>
          <p:nvPr/>
        </p:nvCxnSpPr>
        <p:spPr bwMode="auto">
          <a:xfrm>
            <a:off x="1377538" y="1958624"/>
            <a:ext cx="484429" cy="4789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/>
          <p:cNvCxnSpPr>
            <a:endCxn id="16" idx="0"/>
          </p:cNvCxnSpPr>
          <p:nvPr/>
        </p:nvCxnSpPr>
        <p:spPr bwMode="auto">
          <a:xfrm flipH="1">
            <a:off x="3059388" y="1930049"/>
            <a:ext cx="360714" cy="513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/>
          <p:cNvCxnSpPr>
            <a:endCxn id="15" idx="0"/>
          </p:cNvCxnSpPr>
          <p:nvPr/>
        </p:nvCxnSpPr>
        <p:spPr bwMode="auto">
          <a:xfrm>
            <a:off x="3837935" y="1930049"/>
            <a:ext cx="295288" cy="5075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/>
          <p:cNvCxnSpPr>
            <a:endCxn id="27" idx="0"/>
          </p:cNvCxnSpPr>
          <p:nvPr/>
        </p:nvCxnSpPr>
        <p:spPr bwMode="auto">
          <a:xfrm>
            <a:off x="868386" y="2727366"/>
            <a:ext cx="162413" cy="5296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>
            <a:endCxn id="17" idx="0"/>
          </p:cNvCxnSpPr>
          <p:nvPr/>
        </p:nvCxnSpPr>
        <p:spPr bwMode="auto">
          <a:xfrm flipH="1">
            <a:off x="516348" y="2718150"/>
            <a:ext cx="77418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>
            <a:off x="1762014" y="2733304"/>
            <a:ext cx="0" cy="5236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/>
          <p:cNvCxnSpPr>
            <a:stCxn id="12" idx="2"/>
            <a:endCxn id="99" idx="0"/>
          </p:cNvCxnSpPr>
          <p:nvPr/>
        </p:nvCxnSpPr>
        <p:spPr bwMode="auto">
          <a:xfrm>
            <a:off x="1925176" y="2733304"/>
            <a:ext cx="222527" cy="5236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>
            <a:endCxn id="102" idx="0"/>
          </p:cNvCxnSpPr>
          <p:nvPr/>
        </p:nvCxnSpPr>
        <p:spPr bwMode="auto">
          <a:xfrm flipH="1">
            <a:off x="2725610" y="2733678"/>
            <a:ext cx="69047" cy="5232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接连接符 41"/>
          <p:cNvCxnSpPr>
            <a:endCxn id="103" idx="0"/>
          </p:cNvCxnSpPr>
          <p:nvPr/>
        </p:nvCxnSpPr>
        <p:spPr bwMode="auto">
          <a:xfrm>
            <a:off x="3097978" y="2718150"/>
            <a:ext cx="142083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矩形 97"/>
          <p:cNvSpPr/>
          <p:nvPr/>
        </p:nvSpPr>
        <p:spPr bwMode="auto">
          <a:xfrm>
            <a:off x="1520797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H3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99" name="矩形 98"/>
          <p:cNvSpPr/>
          <p:nvPr/>
        </p:nvSpPr>
        <p:spPr bwMode="auto">
          <a:xfrm>
            <a:off x="1977118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H4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02" name="矩形 101"/>
          <p:cNvSpPr/>
          <p:nvPr/>
        </p:nvSpPr>
        <p:spPr bwMode="auto">
          <a:xfrm>
            <a:off x="2568037" y="3256977"/>
            <a:ext cx="315145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H5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03" name="矩形 102"/>
          <p:cNvSpPr/>
          <p:nvPr/>
        </p:nvSpPr>
        <p:spPr bwMode="auto">
          <a:xfrm>
            <a:off x="3069476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H6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04" name="矩形 103"/>
          <p:cNvSpPr/>
          <p:nvPr/>
        </p:nvSpPr>
        <p:spPr bwMode="auto">
          <a:xfrm>
            <a:off x="3711009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H7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05" name="矩形 104"/>
          <p:cNvSpPr/>
          <p:nvPr/>
        </p:nvSpPr>
        <p:spPr bwMode="auto">
          <a:xfrm>
            <a:off x="4186380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H8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108" name="直接连接符 107"/>
          <p:cNvCxnSpPr/>
          <p:nvPr/>
        </p:nvCxnSpPr>
        <p:spPr bwMode="auto">
          <a:xfrm flipH="1">
            <a:off x="3837935" y="2733678"/>
            <a:ext cx="69047" cy="5232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接连接符 108"/>
          <p:cNvCxnSpPr>
            <a:endCxn id="105" idx="0"/>
          </p:cNvCxnSpPr>
          <p:nvPr/>
        </p:nvCxnSpPr>
        <p:spPr bwMode="auto">
          <a:xfrm>
            <a:off x="4255428" y="2718150"/>
            <a:ext cx="101537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椭圆 43"/>
          <p:cNvSpPr/>
          <p:nvPr/>
        </p:nvSpPr>
        <p:spPr bwMode="auto">
          <a:xfrm>
            <a:off x="1027044" y="2923602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1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5" name="椭圆 44"/>
          <p:cNvSpPr/>
          <p:nvPr/>
        </p:nvSpPr>
        <p:spPr bwMode="auto">
          <a:xfrm>
            <a:off x="507232" y="2100320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2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6" name="椭圆 45"/>
          <p:cNvSpPr/>
          <p:nvPr/>
        </p:nvSpPr>
        <p:spPr bwMode="auto">
          <a:xfrm>
            <a:off x="1996180" y="1384959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3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7" name="椭圆 46"/>
          <p:cNvSpPr/>
          <p:nvPr/>
        </p:nvSpPr>
        <p:spPr bwMode="auto">
          <a:xfrm>
            <a:off x="1027044" y="2100320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4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313"/>
            <a:ext cx="8516938" cy="515937"/>
          </a:xfrm>
        </p:spPr>
        <p:txBody>
          <a:bodyPr/>
          <a:lstStyle/>
          <a:p>
            <a:r>
              <a:rPr lang="en-US" altLang="zh-CN" dirty="0" smtClean="0"/>
              <a:t>Scenarios on Server mode-2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679950" y="857250"/>
            <a:ext cx="4170363" cy="3532188"/>
          </a:xfrm>
        </p:spPr>
        <p:txBody>
          <a:bodyPr/>
          <a:lstStyle/>
          <a:p>
            <a:r>
              <a:rPr lang="en-US" altLang="zh-CN" sz="1600" dirty="0" smtClean="0"/>
              <a:t>①</a:t>
            </a:r>
            <a:r>
              <a:rPr lang="en-US" altLang="zh-CN" sz="1600" b="1" dirty="0" smtClean="0"/>
              <a:t>B(Bridge) </a:t>
            </a:r>
            <a:r>
              <a:rPr lang="en-US" altLang="zh-CN" sz="1600" dirty="0" smtClean="0"/>
              <a:t>as a Proxy send Request Message to ask a MAC address block as a minor MAC address resource </a:t>
            </a:r>
          </a:p>
          <a:p>
            <a:r>
              <a:rPr lang="en-US" altLang="zh-CN" sz="1600" dirty="0" smtClean="0"/>
              <a:t>②</a:t>
            </a:r>
            <a:r>
              <a:rPr lang="en-US" altLang="zh-CN" sz="1600" b="1" dirty="0" smtClean="0"/>
              <a:t>S(Server) </a:t>
            </a:r>
            <a:r>
              <a:rPr lang="en-US" altLang="zh-CN" sz="1600" dirty="0" smtClean="0"/>
              <a:t>assign some MAC address to B first</a:t>
            </a:r>
          </a:p>
          <a:p>
            <a:r>
              <a:rPr lang="en-US" altLang="zh-CN" sz="1600" dirty="0" smtClean="0"/>
              <a:t>③</a:t>
            </a:r>
            <a:r>
              <a:rPr lang="en-US" altLang="zh-CN" sz="1600" b="1" dirty="0" smtClean="0"/>
              <a:t>H(Host) </a:t>
            </a:r>
            <a:r>
              <a:rPr lang="en-US" altLang="zh-CN" sz="1600" dirty="0" smtClean="0"/>
              <a:t>send Request Message to get MAC addresses</a:t>
            </a:r>
          </a:p>
          <a:p>
            <a:r>
              <a:rPr lang="en-US" altLang="zh-CN" sz="1600" dirty="0" smtClean="0"/>
              <a:t>④</a:t>
            </a:r>
            <a:r>
              <a:rPr lang="en-US" altLang="zh-CN" sz="1600" b="1" dirty="0" smtClean="0"/>
              <a:t>B(Bridge) </a:t>
            </a:r>
            <a:r>
              <a:rPr lang="en-US" altLang="zh-CN" sz="1600" dirty="0" smtClean="0"/>
              <a:t>as a proxy </a:t>
            </a:r>
            <a:r>
              <a:rPr lang="en-US" altLang="zh-CN" sz="1600" dirty="0" smtClean="0"/>
              <a:t>send Response </a:t>
            </a:r>
            <a:r>
              <a:rPr lang="en-US" altLang="zh-CN" sz="1600" dirty="0" smtClean="0"/>
              <a:t>Message </a:t>
            </a:r>
            <a:r>
              <a:rPr lang="en-US" altLang="zh-CN" sz="1600" dirty="0" smtClean="0"/>
              <a:t>instead of Server with </a:t>
            </a:r>
            <a:r>
              <a:rPr lang="en-US" altLang="zh-CN" sz="1600" dirty="0" smtClean="0"/>
              <a:t>assigned MAC </a:t>
            </a:r>
            <a:r>
              <a:rPr lang="en-US" altLang="zh-CN" sz="1600" dirty="0" smtClean="0"/>
              <a:t>address</a:t>
            </a:r>
            <a:r>
              <a:rPr lang="en-US" altLang="zh-CN" sz="1600" dirty="0" smtClean="0"/>
              <a:t>.</a:t>
            </a:r>
          </a:p>
          <a:p>
            <a:endParaRPr lang="en-US" altLang="zh-CN" sz="1600" dirty="0" smtClean="0"/>
          </a:p>
          <a:p>
            <a:r>
              <a:rPr lang="en-US" altLang="zh-CN" sz="1200" dirty="0" smtClean="0"/>
              <a:t>Note: Bridges as Server </a:t>
            </a:r>
            <a:r>
              <a:rPr lang="en-US" altLang="zh-CN" sz="1200" dirty="0" smtClean="0"/>
              <a:t>Proxy </a:t>
            </a:r>
            <a:r>
              <a:rPr lang="en-US" altLang="zh-CN" sz="1200" dirty="0" smtClean="0"/>
              <a:t>can be hierarchical.</a:t>
            </a:r>
          </a:p>
          <a:p>
            <a:endParaRPr lang="zh-CN" altLang="en-US" sz="1600" dirty="0"/>
          </a:p>
        </p:txBody>
      </p:sp>
      <p:sp>
        <p:nvSpPr>
          <p:cNvPr id="5" name="矩形 4"/>
          <p:cNvSpPr/>
          <p:nvPr/>
        </p:nvSpPr>
        <p:spPr bwMode="auto">
          <a:xfrm>
            <a:off x="1766461" y="952500"/>
            <a:ext cx="1425039" cy="3943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>
                <a:solidFill>
                  <a:schemeClr val="bg2"/>
                </a:solidFill>
              </a:rPr>
              <a:t>Server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706844" y="1627723"/>
            <a:ext cx="973776" cy="3309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3161866" y="1627723"/>
            <a:ext cx="973776" cy="30232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368378" y="2452745"/>
            <a:ext cx="1009160" cy="2746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B11(P11)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1520797" y="2452745"/>
            <a:ext cx="808758" cy="2805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B12</a:t>
            </a:r>
            <a:endParaRPr lang="zh-CN" altLang="en-US" dirty="0" smtClean="0"/>
          </a:p>
        </p:txBody>
      </p:sp>
      <p:sp>
        <p:nvSpPr>
          <p:cNvPr id="10" name="矩形 9"/>
          <p:cNvSpPr/>
          <p:nvPr/>
        </p:nvSpPr>
        <p:spPr bwMode="auto">
          <a:xfrm>
            <a:off x="3730059" y="2437591"/>
            <a:ext cx="806327" cy="2805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B22</a:t>
            </a:r>
            <a:endParaRPr lang="zh-CN" altLang="en-US" dirty="0" smtClean="0"/>
          </a:p>
        </p:txBody>
      </p:sp>
      <p:sp>
        <p:nvSpPr>
          <p:cNvPr id="11" name="矩形 10"/>
          <p:cNvSpPr/>
          <p:nvPr/>
        </p:nvSpPr>
        <p:spPr bwMode="auto">
          <a:xfrm>
            <a:off x="2494821" y="2443529"/>
            <a:ext cx="1129133" cy="2746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eaLnBrk="1" latinLnBrk="0" hangingPunct="1">
              <a:lnSpc>
                <a:spcPct val="100000"/>
              </a:lnSpc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/>
              <a:t>B21(P21)</a:t>
            </a:r>
            <a:endParaRPr lang="zh-CN" altLang="en-US" dirty="0" smtClean="0"/>
          </a:p>
        </p:txBody>
      </p:sp>
      <p:sp>
        <p:nvSpPr>
          <p:cNvPr id="12" name="矩形 11"/>
          <p:cNvSpPr/>
          <p:nvPr/>
        </p:nvSpPr>
        <p:spPr bwMode="auto">
          <a:xfrm>
            <a:off x="358775" y="3256977"/>
            <a:ext cx="315145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H1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860214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H2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14" name="直接连接符 13"/>
          <p:cNvCxnSpPr>
            <a:endCxn id="6" idx="0"/>
          </p:cNvCxnSpPr>
          <p:nvPr/>
        </p:nvCxnSpPr>
        <p:spPr bwMode="auto">
          <a:xfrm flipH="1">
            <a:off x="1193732" y="1346859"/>
            <a:ext cx="953971" cy="2808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/>
          <p:cNvCxnSpPr>
            <a:endCxn id="7" idx="0"/>
          </p:cNvCxnSpPr>
          <p:nvPr/>
        </p:nvCxnSpPr>
        <p:spPr bwMode="auto">
          <a:xfrm>
            <a:off x="2794657" y="1346859"/>
            <a:ext cx="854097" cy="2808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/>
          <p:cNvCxnSpPr>
            <a:endCxn id="8" idx="0"/>
          </p:cNvCxnSpPr>
          <p:nvPr/>
        </p:nvCxnSpPr>
        <p:spPr bwMode="auto">
          <a:xfrm flipH="1">
            <a:off x="872958" y="1958624"/>
            <a:ext cx="157842" cy="494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>
            <a:off x="1377538" y="1958624"/>
            <a:ext cx="484429" cy="4789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>
            <a:endCxn id="11" idx="0"/>
          </p:cNvCxnSpPr>
          <p:nvPr/>
        </p:nvCxnSpPr>
        <p:spPr bwMode="auto">
          <a:xfrm flipH="1">
            <a:off x="3059388" y="1930049"/>
            <a:ext cx="360714" cy="513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>
            <a:endCxn id="10" idx="0"/>
          </p:cNvCxnSpPr>
          <p:nvPr/>
        </p:nvCxnSpPr>
        <p:spPr bwMode="auto">
          <a:xfrm>
            <a:off x="3837935" y="1930049"/>
            <a:ext cx="295288" cy="5075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>
            <a:endCxn id="13" idx="0"/>
          </p:cNvCxnSpPr>
          <p:nvPr/>
        </p:nvCxnSpPr>
        <p:spPr bwMode="auto">
          <a:xfrm>
            <a:off x="868386" y="2727366"/>
            <a:ext cx="162413" cy="5296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>
            <a:endCxn id="12" idx="0"/>
          </p:cNvCxnSpPr>
          <p:nvPr/>
        </p:nvCxnSpPr>
        <p:spPr bwMode="auto">
          <a:xfrm flipH="1">
            <a:off x="516348" y="2718150"/>
            <a:ext cx="77418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>
            <a:off x="1762014" y="2733304"/>
            <a:ext cx="0" cy="5236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接连接符 22"/>
          <p:cNvCxnSpPr>
            <a:stCxn id="9" idx="2"/>
            <a:endCxn id="27" idx="0"/>
          </p:cNvCxnSpPr>
          <p:nvPr/>
        </p:nvCxnSpPr>
        <p:spPr bwMode="auto">
          <a:xfrm>
            <a:off x="1925176" y="2733304"/>
            <a:ext cx="222527" cy="52367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接连接符 23"/>
          <p:cNvCxnSpPr>
            <a:endCxn id="28" idx="0"/>
          </p:cNvCxnSpPr>
          <p:nvPr/>
        </p:nvCxnSpPr>
        <p:spPr bwMode="auto">
          <a:xfrm flipH="1">
            <a:off x="2725610" y="2733678"/>
            <a:ext cx="69047" cy="5232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接连接符 24"/>
          <p:cNvCxnSpPr>
            <a:endCxn id="29" idx="0"/>
          </p:cNvCxnSpPr>
          <p:nvPr/>
        </p:nvCxnSpPr>
        <p:spPr bwMode="auto">
          <a:xfrm>
            <a:off x="3097978" y="2718150"/>
            <a:ext cx="142083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矩形 25"/>
          <p:cNvSpPr/>
          <p:nvPr/>
        </p:nvSpPr>
        <p:spPr bwMode="auto">
          <a:xfrm>
            <a:off x="1520797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H3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1977118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H4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2568037" y="3256977"/>
            <a:ext cx="315145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H5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3069476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H6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3711009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H7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4186380" y="3256977"/>
            <a:ext cx="341170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H8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 flipH="1">
            <a:off x="3837935" y="2733678"/>
            <a:ext cx="69047" cy="5232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/>
          <p:cNvCxnSpPr>
            <a:endCxn id="31" idx="0"/>
          </p:cNvCxnSpPr>
          <p:nvPr/>
        </p:nvCxnSpPr>
        <p:spPr bwMode="auto">
          <a:xfrm>
            <a:off x="4255428" y="2718150"/>
            <a:ext cx="101537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椭圆 33"/>
          <p:cNvSpPr/>
          <p:nvPr/>
        </p:nvSpPr>
        <p:spPr bwMode="auto">
          <a:xfrm>
            <a:off x="427078" y="2100320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1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5" name="椭圆 34"/>
          <p:cNvSpPr/>
          <p:nvPr/>
        </p:nvSpPr>
        <p:spPr bwMode="auto">
          <a:xfrm>
            <a:off x="1347245" y="1051584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2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6" name="椭圆 35"/>
          <p:cNvSpPr/>
          <p:nvPr/>
        </p:nvSpPr>
        <p:spPr bwMode="auto">
          <a:xfrm>
            <a:off x="93703" y="2923602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3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7" name="椭圆 36"/>
          <p:cNvSpPr/>
          <p:nvPr/>
        </p:nvSpPr>
        <p:spPr bwMode="auto">
          <a:xfrm>
            <a:off x="1027044" y="2100320"/>
            <a:ext cx="333375" cy="333375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4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Peer-to-Peer Mode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half" idx="1"/>
          </p:nvPr>
        </p:nvSpPr>
        <p:spPr>
          <a:xfrm>
            <a:off x="358775" y="933450"/>
            <a:ext cx="8204200" cy="34559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Principle: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Every Host sends a </a:t>
            </a:r>
            <a:r>
              <a:rPr lang="en-US" altLang="zh-CN" sz="1600" b="1" dirty="0" smtClean="0"/>
              <a:t>Register Message </a:t>
            </a:r>
            <a:r>
              <a:rPr lang="en-US" altLang="zh-CN" sz="1600" dirty="0" smtClean="0"/>
              <a:t>to claim its MAC address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Every Requester sends a </a:t>
            </a:r>
            <a:r>
              <a:rPr lang="en-US" altLang="zh-CN" sz="1600" b="1" dirty="0" smtClean="0"/>
              <a:t>Declare Message </a:t>
            </a:r>
            <a:r>
              <a:rPr lang="en-US" altLang="zh-CN" sz="1600" dirty="0" smtClean="0"/>
              <a:t>to confirm its MAC address if there is no </a:t>
            </a:r>
            <a:r>
              <a:rPr lang="en-US" altLang="zh-CN" sz="1600" b="1" dirty="0" smtClean="0"/>
              <a:t>Conflict Message </a:t>
            </a:r>
            <a:r>
              <a:rPr lang="en-US" altLang="zh-CN" sz="1600" dirty="0" smtClean="0"/>
              <a:t>received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An ID must be included to differentiate every request no matter it’s a Register Message, Conflict Message or Declare Message.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A Proxy entity is involved to make the claim action be more </a:t>
            </a:r>
            <a:r>
              <a:rPr lang="en-US" altLang="zh-CN" sz="1600" dirty="0" smtClean="0"/>
              <a:t>efficient.</a:t>
            </a:r>
            <a:endParaRPr lang="zh-CN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ZTE色彩系统">
      <a:dk1>
        <a:srgbClr val="000000"/>
      </a:dk1>
      <a:lt1>
        <a:srgbClr val="FFFFFF"/>
      </a:lt1>
      <a:dk2>
        <a:srgbClr val="FFDE40"/>
      </a:dk2>
      <a:lt2>
        <a:srgbClr val="008ED3"/>
      </a:lt2>
      <a:accent1>
        <a:srgbClr val="00A651"/>
      </a:accent1>
      <a:accent2>
        <a:srgbClr val="9ACA3C"/>
      </a:accent2>
      <a:accent3>
        <a:srgbClr val="F58233"/>
      </a:accent3>
      <a:accent4>
        <a:srgbClr val="F287B7"/>
      </a:accent4>
      <a:accent5>
        <a:srgbClr val="92278F"/>
      </a:accent5>
      <a:accent6>
        <a:srgbClr val="0066B3"/>
      </a:accent6>
      <a:hlink>
        <a:srgbClr val="0066B3"/>
      </a:hlink>
      <a:folHlink>
        <a:srgbClr val="92278F"/>
      </a:folHlink>
    </a:clrScheme>
    <a:fontScheme name="1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lnDef>
  </a:objectDefaults>
  <a:extraClrSchemeLst>
    <a:extraClrScheme>
      <a:clrScheme name="1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目录">
  <a:themeElements>
    <a:clrScheme name="中兴品牌色彩体系">
      <a:dk1>
        <a:srgbClr val="008ED3"/>
      </a:dk1>
      <a:lt1>
        <a:srgbClr val="FFFFFF"/>
      </a:lt1>
      <a:dk2>
        <a:srgbClr val="0067B4"/>
      </a:dk2>
      <a:lt2>
        <a:srgbClr val="58595B"/>
      </a:lt2>
      <a:accent1>
        <a:srgbClr val="FFDE40"/>
      </a:accent1>
      <a:accent2>
        <a:srgbClr val="61CCF0"/>
      </a:accent2>
      <a:accent3>
        <a:srgbClr val="EE3D8A"/>
      </a:accent3>
      <a:accent4>
        <a:srgbClr val="922990"/>
      </a:accent4>
      <a:accent5>
        <a:srgbClr val="8DC642"/>
      </a:accent5>
      <a:accent6>
        <a:srgbClr val="58595B"/>
      </a:accent6>
      <a:hlink>
        <a:srgbClr val="0000FF"/>
      </a:hlink>
      <a:folHlink>
        <a:srgbClr val="800080"/>
      </a:folHlink>
    </a:clrScheme>
    <a:fontScheme name="2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lnDef>
  </a:objectDefaults>
  <a:extraClrSchemeLst>
    <a:extraClrScheme>
      <a:clrScheme name="2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正文">
  <a:themeElements>
    <a:clrScheme name="中兴品牌色彩体系">
      <a:dk1>
        <a:srgbClr val="008ED3"/>
      </a:dk1>
      <a:lt1>
        <a:srgbClr val="FFFFFF"/>
      </a:lt1>
      <a:dk2>
        <a:srgbClr val="0067B4"/>
      </a:dk2>
      <a:lt2>
        <a:srgbClr val="58595B"/>
      </a:lt2>
      <a:accent1>
        <a:srgbClr val="FFDE40"/>
      </a:accent1>
      <a:accent2>
        <a:srgbClr val="61CCF0"/>
      </a:accent2>
      <a:accent3>
        <a:srgbClr val="EE3D8A"/>
      </a:accent3>
      <a:accent4>
        <a:srgbClr val="922990"/>
      </a:accent4>
      <a:accent5>
        <a:srgbClr val="8DC642"/>
      </a:accent5>
      <a:accent6>
        <a:srgbClr val="58595B"/>
      </a:accent6>
      <a:hlink>
        <a:srgbClr val="0000FF"/>
      </a:hlink>
      <a:folHlink>
        <a:srgbClr val="800080"/>
      </a:folHlink>
    </a:clrScheme>
    <a:fontScheme name="3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lnDef>
  </a:objectDefaults>
  <a:extraClrSchemeLst>
    <a:extraClrScheme>
      <a:clrScheme name="3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20404</TotalTime>
  <Pages>0</Pages>
  <Words>1172</Words>
  <Characters>0</Characters>
  <Application>Microsoft Office PowerPoint</Application>
  <DocSecurity>0</DocSecurity>
  <PresentationFormat>全屏显示(16:9)</PresentationFormat>
  <Lines>0</Lines>
  <Paragraphs>182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blank</vt:lpstr>
      <vt:lpstr>目录</vt:lpstr>
      <vt:lpstr>正文</vt:lpstr>
      <vt:lpstr>自定义设计方案</vt:lpstr>
      <vt:lpstr>h</vt:lpstr>
      <vt:lpstr>Content</vt:lpstr>
      <vt:lpstr>Prior Arts</vt:lpstr>
      <vt:lpstr>Requirements on LAAP</vt:lpstr>
      <vt:lpstr>Server Mode</vt:lpstr>
      <vt:lpstr>Message Content</vt:lpstr>
      <vt:lpstr>Scenarios on Server mode-1</vt:lpstr>
      <vt:lpstr>Scenarios on Server mode-2</vt:lpstr>
      <vt:lpstr>Peer-to-Peer Mode</vt:lpstr>
      <vt:lpstr>Message Content</vt:lpstr>
      <vt:lpstr>Scenarios on Peer-to-Peer mode-1</vt:lpstr>
      <vt:lpstr>Scenarios on Peer-to-Peer mode-2 </vt:lpstr>
      <vt:lpstr>Scenarios on Peer-to-Peer mode-3</vt:lpstr>
      <vt:lpstr>Some thought to be considered</vt:lpstr>
      <vt:lpstr>幻灯片 15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00071246</dc:creator>
  <cp:lastModifiedBy>00071246</cp:lastModifiedBy>
  <cp:revision>248</cp:revision>
  <dcterms:created xsi:type="dcterms:W3CDTF">2017-02-24T07:58:25Z</dcterms:created>
  <dcterms:modified xsi:type="dcterms:W3CDTF">2017-03-15T04:56:40Z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2052-9.1.0.5041</vt:lpwstr>
  </property>
</Properties>
</file>