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2" r:id="rId4"/>
  </p:sldIdLst>
  <p:sldSz cx="9144000" cy="6858000" type="screen4x3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8" autoAdjust="0"/>
    <p:restoredTop sz="95319" autoAdjust="0"/>
  </p:normalViewPr>
  <p:slideViewPr>
    <p:cSldViewPr snapToGrid="0" snapToObjects="1">
      <p:cViewPr varScale="1">
        <p:scale>
          <a:sx n="80" d="100"/>
          <a:sy n="80" d="100"/>
        </p:scale>
        <p:origin x="810" y="90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MEF 10.4 Notes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2017-09-18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2017-09-18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MEF 10.4 Notes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2017-09-18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461E-CFAA-4D44-A74B-3FCB7BADA54F}" type="slidenum">
              <a:rPr lang="en-US" smtClean="0"/>
              <a:t>1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MEF 10.4 Notes </a:t>
            </a:r>
          </a:p>
        </p:txBody>
      </p:sp>
    </p:spTree>
    <p:extLst>
      <p:ext uri="{BB962C8B-B14F-4D97-AF65-F5344CB8AC3E}">
        <p14:creationId xmlns:p14="http://schemas.microsoft.com/office/powerpoint/2010/main" val="376347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2017-09-18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2DFCC1-F61A-4F6E-9007-BCB08F9507CE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MEF 10.4 Notes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0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fr-FR" sz="800" b="0" i="0" u="none">
                <a:solidFill>
                  <a:srgbClr val="87888A"/>
                </a:solidFill>
              </a:rPr>
              <a:t>MEF 10.4 Notes  |  2017-09-18  |  Page </a:t>
            </a:r>
            <a:fld id="{4369BF9E-381C-4522-8B74-0E6B7712ABE0}" type="slidenum">
              <a:rPr lang="fr-FR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 dirty="0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MEF 10.4 Notes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8232" y="1345837"/>
            <a:ext cx="5053262" cy="5042931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EVC EP represents the logical attachment of an EVC to a UNI.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MEF 10.3 refers to “EVC at the UNI” while MEF 10.4 will refer to “EVC EP at the UNI”.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EVC EP is analogous to OVC End Point in MEF 26.2.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EVC EP introduced into MEF 10.4 to facilitate data modeling similar to the data modeling for MEF 26.2.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EVC is defined as an association of EVC EPs.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hairpin switching is allowed at a UNI so an EVC can associate at most one EVC EP at a UNI.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Changes to MEF 10.3 reflected in MEF 10.4</a:t>
            </a:r>
          </a:p>
        </p:txBody>
      </p:sp>
      <p:sp>
        <p:nvSpPr>
          <p:cNvPr id="6" name="AutoShape 116"/>
          <p:cNvSpPr>
            <a:spLocks noChangeArrowheads="1"/>
          </p:cNvSpPr>
          <p:nvPr/>
        </p:nvSpPr>
        <p:spPr bwMode="auto">
          <a:xfrm>
            <a:off x="808140" y="2128838"/>
            <a:ext cx="2600325" cy="26003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AFCFD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4A4A4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1800" b="1">
                <a:latin typeface="Arial" charset="0"/>
                <a:cs typeface="Arial" charset="0"/>
              </a:rPr>
            </a:br>
            <a:endParaRPr lang="en-US" altLang="en-US" sz="1800" b="1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3790" y="2090738"/>
            <a:ext cx="1087438" cy="76200"/>
          </a:xfrm>
          <a:prstGeom prst="rect">
            <a:avLst/>
          </a:pr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25603" y="3641725"/>
            <a:ext cx="190500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288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243784" y="3390107"/>
            <a:ext cx="1087437" cy="76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63790" y="4691063"/>
            <a:ext cx="1087438" cy="76200"/>
          </a:xfrm>
          <a:prstGeom prst="rect">
            <a:avLst/>
          </a:pr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25603" y="3032125"/>
            <a:ext cx="190500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288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013053" y="4500563"/>
            <a:ext cx="190500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288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13053" y="2179638"/>
            <a:ext cx="190500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288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8" idx="5"/>
          </p:cNvCxnSpPr>
          <p:nvPr/>
        </p:nvCxnSpPr>
        <p:spPr>
          <a:xfrm>
            <a:off x="989115" y="3803650"/>
            <a:ext cx="1023938" cy="696913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7"/>
            <a:endCxn id="13" idx="3"/>
          </p:cNvCxnSpPr>
          <p:nvPr/>
        </p:nvCxnSpPr>
        <p:spPr>
          <a:xfrm flipV="1">
            <a:off x="989115" y="2341563"/>
            <a:ext cx="1052513" cy="71913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825603" y="3271838"/>
            <a:ext cx="2590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  <a:cs typeface="Arial" charset="0"/>
              </a:rPr>
              <a:t>Service Provider CEN</a:t>
            </a:r>
          </a:p>
        </p:txBody>
      </p:sp>
      <p:sp>
        <p:nvSpPr>
          <p:cNvPr id="17" name="Rounded Rectangular Callout 21"/>
          <p:cNvSpPr/>
          <p:nvPr/>
        </p:nvSpPr>
        <p:spPr>
          <a:xfrm>
            <a:off x="166033" y="2204720"/>
            <a:ext cx="500107" cy="340519"/>
          </a:xfrm>
          <a:prstGeom prst="wedgeRoundRectCallout">
            <a:avLst>
              <a:gd name="adj1" fmla="val 64493"/>
              <a:gd name="adj2" fmla="val 126948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UNI</a:t>
            </a:r>
          </a:p>
        </p:txBody>
      </p:sp>
      <p:sp>
        <p:nvSpPr>
          <p:cNvPr id="18" name="Rounded Rectangular Callout 22"/>
          <p:cNvSpPr/>
          <p:nvPr/>
        </p:nvSpPr>
        <p:spPr>
          <a:xfrm>
            <a:off x="2203553" y="2680905"/>
            <a:ext cx="502162" cy="340519"/>
          </a:xfrm>
          <a:prstGeom prst="wedgeRoundRectCallout">
            <a:avLst>
              <a:gd name="adj1" fmla="val -163730"/>
              <a:gd name="adj2" fmla="val -52073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EVC</a:t>
            </a:r>
          </a:p>
        </p:txBody>
      </p:sp>
      <p:sp>
        <p:nvSpPr>
          <p:cNvPr id="19" name="Rounded Rectangular Callout 23"/>
          <p:cNvSpPr/>
          <p:nvPr/>
        </p:nvSpPr>
        <p:spPr>
          <a:xfrm>
            <a:off x="2534146" y="3971926"/>
            <a:ext cx="1589173" cy="340519"/>
          </a:xfrm>
          <a:prstGeom prst="wedgeRoundRectCallout">
            <a:avLst>
              <a:gd name="adj1" fmla="val -69975"/>
              <a:gd name="adj2" fmla="val 116207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EVC End Point (EP)</a:t>
            </a:r>
          </a:p>
        </p:txBody>
      </p:sp>
    </p:spTree>
    <p:extLst>
      <p:ext uri="{BB962C8B-B14F-4D97-AF65-F5344CB8AC3E}">
        <p14:creationId xmlns:p14="http://schemas.microsoft.com/office/powerpoint/2010/main" val="375684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1325084"/>
            <a:ext cx="8351839" cy="490727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Service Attribute that applies to an EVC is now called “EVC X Service Attribute”</a:t>
            </a:r>
          </a:p>
          <a:p>
            <a:pPr lvl="1"/>
            <a:r>
              <a:rPr lang="en-US" dirty="0"/>
              <a:t>E.g., CE-VLAN ID Preservation Service Attribute </a:t>
            </a:r>
            <a:r>
              <a:rPr lang="en-US" dirty="0">
                <a:sym typeface="Symbol"/>
              </a:rPr>
              <a:t>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EVC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CE-VLAN ID Preservation Service Attribute</a:t>
            </a:r>
          </a:p>
          <a:p>
            <a:r>
              <a:rPr lang="en-US" dirty="0"/>
              <a:t>A Service Attribute that applies to a UNI  is now called “Subscriber UNI X Service Attribute”</a:t>
            </a:r>
          </a:p>
          <a:p>
            <a:pPr lvl="1"/>
            <a:r>
              <a:rPr lang="en-US" dirty="0"/>
              <a:t>E.g., All to One Bundling Service Attribute </a:t>
            </a:r>
            <a:r>
              <a:rPr lang="en-US" dirty="0">
                <a:sym typeface="Symbol"/>
              </a:rPr>
              <a:t> </a:t>
            </a:r>
            <a:r>
              <a:rPr lang="en-US" b="1" dirty="0">
                <a:solidFill>
                  <a:srgbClr val="FF0000"/>
                </a:solidFill>
              </a:rPr>
              <a:t>Subscriber UNI</a:t>
            </a:r>
            <a:r>
              <a:rPr lang="en-US" dirty="0"/>
              <a:t> All to One Bundling Service Attribute</a:t>
            </a:r>
          </a:p>
          <a:p>
            <a:pPr lvl="1"/>
            <a:r>
              <a:rPr lang="en-US" dirty="0"/>
              <a:t>Makes it clear that the value is agreed to by the Subscriber and Service Provider (and not between the Service Provider and an Operator)</a:t>
            </a:r>
          </a:p>
          <a:p>
            <a:r>
              <a:rPr lang="en-US" dirty="0"/>
              <a:t>A Service Attribute that applies to an EVC per UNI is now called “EVC EP X Service Attribute” (EP = End Point)</a:t>
            </a:r>
          </a:p>
          <a:p>
            <a:pPr lvl="1"/>
            <a:r>
              <a:rPr lang="en-US" dirty="0"/>
              <a:t>E.g., Ingress Bandwidth Profile per EVC </a:t>
            </a:r>
            <a:r>
              <a:rPr lang="en-US" dirty="0">
                <a:sym typeface="Symbol"/>
              </a:rPr>
              <a:t> </a:t>
            </a:r>
            <a:r>
              <a:rPr lang="en-US" b="1" dirty="0">
                <a:solidFill>
                  <a:srgbClr val="FF0000"/>
                </a:solidFill>
              </a:rPr>
              <a:t>EVC EP</a:t>
            </a:r>
            <a:r>
              <a:rPr lang="en-US" dirty="0"/>
              <a:t> Ingress Bandwidth Profile</a:t>
            </a:r>
          </a:p>
          <a:p>
            <a:pPr lvl="1"/>
            <a:r>
              <a:rPr lang="en-US" dirty="0"/>
              <a:t>Reflects the introduction of the EVC End Point</a:t>
            </a:r>
          </a:p>
          <a:p>
            <a:r>
              <a:rPr lang="en-US" dirty="0"/>
              <a:t>Appendix H.1 lists all of the terminology changes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521575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7</TotalTime>
  <Words>292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Ericsson Capital TT</vt:lpstr>
      <vt:lpstr>PresentationTemplate2011</vt:lpstr>
      <vt:lpstr>MEF 10.4 Notes</vt:lpstr>
      <vt:lpstr>Structural Changes to MEF 10.3 reflected in MEF 10.4</vt:lpstr>
      <vt:lpstr>Terminology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MEF 10.4 Notes</dc:title>
  <dc:creator/>
  <cp:keywords/>
  <dc:description>Rev PA1</dc:description>
  <cp:lastModifiedBy>Scott Mansfield</cp:lastModifiedBy>
  <cp:revision>2</cp:revision>
  <dcterms:created xsi:type="dcterms:W3CDTF">2017-09-18T12:25:46Z</dcterms:created>
  <dcterms:modified xsi:type="dcterms:W3CDTF">2017-09-18T12:32:53Z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Arial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Public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false</vt:bool>
  </property>
  <property fmtid="{D5CDD505-2E9C-101B-9397-08002B2CF9AE}" pid="20" name="optEnterText1">
    <vt:bool>true</vt:bool>
  </property>
  <property fmtid="{D5CDD505-2E9C-101B-9397-08002B2CF9AE}" pid="21" name="optFooterCVLConfLabel">
    <vt:bool>false</vt:bool>
  </property>
  <property fmtid="{D5CDD505-2E9C-101B-9397-08002B2CF9AE}" pid="22" name="optEnterText2">
    <vt:bool>true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/>
  </property>
  <property fmtid="{D5CDD505-2E9C-101B-9397-08002B2CF9AE}" pid="29" name="MiddleFooterField">
    <vt:lpwstr/>
  </property>
  <property fmtid="{D5CDD505-2E9C-101B-9397-08002B2CF9AE}" pid="30" name="RightFooterField">
    <vt:lpwstr>MEF 10.4 Notes</vt:lpwstr>
  </property>
  <property fmtid="{D5CDD505-2E9C-101B-9397-08002B2CF9AE}" pid="31" name="RightFooterField2">
    <vt:lpwstr>2017-09-18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>PRESENTATION</vt:lpwstr>
  </property>
  <property fmtid="{D5CDD505-2E9C-101B-9397-08002B2CF9AE}" pid="43" name="Title">
    <vt:lpwstr>MEF 10.4 Notes</vt:lpwstr>
  </property>
  <property fmtid="{D5CDD505-2E9C-101B-9397-08002B2CF9AE}" pid="44" name="Date">
    <vt:lpwstr>2017-09-18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