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2" r:id="rId2"/>
    <p:sldId id="393" r:id="rId3"/>
    <p:sldId id="394" r:id="rId4"/>
    <p:sldId id="399" r:id="rId5"/>
    <p:sldId id="398" r:id="rId6"/>
    <p:sldId id="397" r:id="rId7"/>
    <p:sldId id="396" r:id="rId8"/>
    <p:sldId id="392" r:id="rId9"/>
    <p:sldId id="3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Haddock" initials="SH" lastIdx="5" clrIdx="0"/>
  <p:cmAuthor id="1" name="Stephen Haddock" initials="srh" lastIdx="10" clrIdx="1">
    <p:extLst>
      <p:ext uri="{19B8F6BF-5375-455C-9EA6-DF929625EA0E}">
        <p15:presenceInfo xmlns:p15="http://schemas.microsoft.com/office/powerpoint/2012/main" userId="Stephen Haddo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27" autoAdjust="0"/>
  </p:normalViewPr>
  <p:slideViewPr>
    <p:cSldViewPr>
      <p:cViewPr varScale="1">
        <p:scale>
          <a:sx n="74" d="100"/>
          <a:sy n="74" d="100"/>
        </p:scale>
        <p:origin x="5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A43C-EBF5-4A06-BE38-33FB2E4DC268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A0064-0B89-48BD-AB5E-2F975ABA4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C7FBE-A7F4-4A8A-AB66-EE2FE683F333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780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D54D-88F7-459D-ACE0-94825ABE4DE1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2051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438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ISS Status Parameters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Version  </a:t>
            </a:r>
            <a:r>
              <a:rPr lang="en-US" sz="2400" dirty="0"/>
              <a:t>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4786312"/>
            <a:ext cx="6400800" cy="1752600"/>
          </a:xfrm>
        </p:spPr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Stephen Haddock</a:t>
            </a:r>
          </a:p>
          <a:p>
            <a:pPr eaLnBrk="1" hangingPunct="1"/>
            <a:r>
              <a:rPr lang="en-US" sz="2000" dirty="0" smtClean="0"/>
              <a:t>January 15, 2019</a:t>
            </a:r>
            <a:endParaRPr lang="en-US" sz="2000" dirty="0" smtClean="0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fld id="{B79864EF-63EB-468D-8377-8E8CFFA1509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6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OperState</a:t>
            </a:r>
            <a:r>
              <a:rPr lang="en-US" dirty="0" smtClean="0"/>
              <a:t> variable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2057400"/>
            <a:ext cx="0" cy="419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686800" y="2057400"/>
            <a:ext cx="0" cy="419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600" y="4343400"/>
            <a:ext cx="6172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676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 Stack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9425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343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676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46863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>
            <a:off x="1981200" y="48958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530662" y="54576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83062" y="53530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35462" y="5238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58148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592105" y="51480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26"/>
          <p:cNvSpPr/>
          <p:nvPr/>
        </p:nvSpPr>
        <p:spPr>
          <a:xfrm>
            <a:off x="5708427" y="3097905"/>
            <a:ext cx="2574835" cy="605733"/>
          </a:xfrm>
          <a:prstGeom prst="wedgeRoundRectCallout">
            <a:avLst>
              <a:gd name="adj1" fmla="val -35360"/>
              <a:gd name="adj2" fmla="val 19644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Service has operational state of up or down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522669" y="3337350"/>
            <a:ext cx="1915732" cy="605733"/>
          </a:xfrm>
          <a:prstGeom prst="wedgeRoundRectCallout">
            <a:avLst>
              <a:gd name="adj1" fmla="val 41279"/>
              <a:gd name="adj2" fmla="val 20282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Read-only by management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3397743" y="5657849"/>
            <a:ext cx="2751919" cy="605733"/>
          </a:xfrm>
          <a:prstGeom prst="wedgeRoundRectCallout">
            <a:avLst>
              <a:gd name="adj1" fmla="val 63855"/>
              <a:gd name="adj2" fmla="val -3530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Determined by local operational state variables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AdminState</a:t>
            </a:r>
            <a:r>
              <a:rPr lang="en-US" dirty="0" smtClean="0"/>
              <a:t> variable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2057400"/>
            <a:ext cx="0" cy="419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686800" y="2057400"/>
            <a:ext cx="0" cy="419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600" y="4343400"/>
            <a:ext cx="6172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676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 Stack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9425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343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676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46863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>
            <a:off x="1981200" y="48958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530662" y="54576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83062" y="53530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35462" y="5238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58148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592105" y="51480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26"/>
          <p:cNvSpPr/>
          <p:nvPr/>
        </p:nvSpPr>
        <p:spPr>
          <a:xfrm>
            <a:off x="2843012" y="3200400"/>
            <a:ext cx="2871987" cy="874366"/>
          </a:xfrm>
          <a:prstGeom prst="wedgeRoundRectCallout">
            <a:avLst>
              <a:gd name="adj1" fmla="val -35360"/>
              <a:gd name="adj2" fmla="val 19644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Service configured to be down or permitted to be up via administrative state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08935" y="4175815"/>
            <a:ext cx="1915732" cy="605733"/>
          </a:xfrm>
          <a:prstGeom prst="wedgeRoundRectCallout">
            <a:avLst>
              <a:gd name="adj1" fmla="val 65480"/>
              <a:gd name="adj2" fmla="val 18369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Read-write by management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33700" y="5410197"/>
            <a:ext cx="1600200" cy="4145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AdminState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981200" y="5638800"/>
            <a:ext cx="952500" cy="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533900" y="5638800"/>
            <a:ext cx="1898024" cy="8587"/>
          </a:xfrm>
          <a:prstGeom prst="line">
            <a:avLst/>
          </a:prstGeom>
          <a:ln w="19050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ular Callout 29"/>
          <p:cNvSpPr/>
          <p:nvPr/>
        </p:nvSpPr>
        <p:spPr>
          <a:xfrm>
            <a:off x="3321138" y="5973759"/>
            <a:ext cx="2904723" cy="605733"/>
          </a:xfrm>
          <a:prstGeom prst="wedgeRoundRectCallout">
            <a:avLst>
              <a:gd name="adj1" fmla="val 37678"/>
              <a:gd name="adj2" fmla="val -10121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Directly or indirectly affects the operational state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 status parameters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2057400"/>
            <a:ext cx="0" cy="419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686800" y="2057400"/>
            <a:ext cx="0" cy="419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600" y="43434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676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 Stack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9425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343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676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46863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>
            <a:off x="1981200" y="48958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530662" y="54576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83062" y="53530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35462" y="5238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58148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592105" y="51480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ular Callout 27"/>
          <p:cNvSpPr/>
          <p:nvPr/>
        </p:nvSpPr>
        <p:spPr>
          <a:xfrm>
            <a:off x="1295400" y="1288667"/>
            <a:ext cx="7010400" cy="1955744"/>
          </a:xfrm>
          <a:prstGeom prst="wedgeRoundRectCallout">
            <a:avLst>
              <a:gd name="adj1" fmla="val -851"/>
              <a:gd name="adj2" fmla="val 7837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How I interpreted the ISS status parameter definitions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 think there is agreement on </a:t>
            </a:r>
            <a:r>
              <a:rPr lang="en-US" dirty="0" err="1" smtClean="0">
                <a:solidFill>
                  <a:schemeClr val="tx1"/>
                </a:solidFill>
              </a:rPr>
              <a:t>MAC_Operational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vidently there are different interpretations of </a:t>
            </a:r>
            <a:r>
              <a:rPr lang="en-US" dirty="0" err="1" smtClean="0">
                <a:solidFill>
                  <a:schemeClr val="tx1"/>
                </a:solidFill>
              </a:rPr>
              <a:t>MAC_Enabled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This interpretation appears (to me) to be consistent with: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802.1AC-2016 section 11.2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802.1Q-2018 Support of the EISS (6.8.2), Multiplexing Entities (6.17, 6.18, 6.19), Bridge Transmit and Receive (8.5), TPMR (23.1.1)</a:t>
            </a:r>
          </a:p>
        </p:txBody>
      </p:sp>
      <p:sp>
        <p:nvSpPr>
          <p:cNvPr id="2" name="Rectangle 1"/>
          <p:cNvSpPr/>
          <p:nvPr/>
        </p:nvSpPr>
        <p:spPr>
          <a:xfrm>
            <a:off x="2933700" y="5410197"/>
            <a:ext cx="1600200" cy="4145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AdminState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981200" y="5638800"/>
            <a:ext cx="952500" cy="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533900" y="5638800"/>
            <a:ext cx="1898024" cy="8587"/>
          </a:xfrm>
          <a:prstGeom prst="line">
            <a:avLst/>
          </a:prstGeom>
          <a:ln w="19050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4343400"/>
            <a:ext cx="3429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8831" y="4129825"/>
            <a:ext cx="78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        )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105400" y="3962400"/>
            <a:ext cx="0" cy="93345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876800" y="3962400"/>
            <a:ext cx="0" cy="167640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81600" y="3823148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MAC_Operational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743200" y="3810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</a:rPr>
              <a:t>MAC_Enabled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0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the ISS status parameters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1676400"/>
            <a:ext cx="0" cy="457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686800" y="1676400"/>
            <a:ext cx="0" cy="457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600" y="43434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295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 Stack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9425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343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295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46863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>
            <a:off x="1981200" y="48958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530662" y="54576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83062" y="53530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35462" y="5238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58148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592105" y="51480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ular Callout 27"/>
          <p:cNvSpPr/>
          <p:nvPr/>
        </p:nvSpPr>
        <p:spPr>
          <a:xfrm>
            <a:off x="663262" y="2135533"/>
            <a:ext cx="3299138" cy="912467"/>
          </a:xfrm>
          <a:prstGeom prst="wedgeRoundRectCallout">
            <a:avLst>
              <a:gd name="adj1" fmla="val 76169"/>
              <a:gd name="adj2" fmla="val 4099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a very simple sublayer the status parameters pass through (e.g. “Support of the EISS”).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33700" y="5410197"/>
            <a:ext cx="1600200" cy="4145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AdminState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981200" y="5638800"/>
            <a:ext cx="952500" cy="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533900" y="5638800"/>
            <a:ext cx="1898024" cy="8587"/>
          </a:xfrm>
          <a:prstGeom prst="line">
            <a:avLst/>
          </a:prstGeom>
          <a:ln w="19050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4343400"/>
            <a:ext cx="3429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8831" y="4129825"/>
            <a:ext cx="78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        )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105400" y="1676400"/>
            <a:ext cx="0" cy="321945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876800" y="1676400"/>
            <a:ext cx="0" cy="396240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14600" y="2001055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553200" y="16002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553200" y="200105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257800" y="2001055"/>
            <a:ext cx="3429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98831" y="1787480"/>
            <a:ext cx="78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        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181600" y="3823148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MAC_Operational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743200" y="3810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</a:rPr>
              <a:t>MAC_Enabled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81600" y="1524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MAC_Operational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743200" y="1510852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</a:rPr>
              <a:t>MAC_Enabled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the ISS status parameters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1676400"/>
            <a:ext cx="0" cy="457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686800" y="1676400"/>
            <a:ext cx="0" cy="457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600" y="43434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295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 Stack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9425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343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295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46863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>
            <a:off x="1981200" y="48958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530662" y="54576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83062" y="53530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35462" y="5238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58148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592105" y="51480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933700" y="5410197"/>
            <a:ext cx="1600200" cy="4145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AdminState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981200" y="5638800"/>
            <a:ext cx="952500" cy="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533900" y="5638800"/>
            <a:ext cx="1898024" cy="8587"/>
          </a:xfrm>
          <a:prstGeom prst="line">
            <a:avLst/>
          </a:prstGeom>
          <a:ln w="19050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4343400"/>
            <a:ext cx="3429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8831" y="4129825"/>
            <a:ext cx="78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        )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105400" y="3962400"/>
            <a:ext cx="0" cy="93345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876800" y="1676400"/>
            <a:ext cx="0" cy="396240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10200" y="22860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endCxn id="27" idx="2"/>
          </p:cNvCxnSpPr>
          <p:nvPr/>
        </p:nvCxnSpPr>
        <p:spPr>
          <a:xfrm>
            <a:off x="1981200" y="24955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530662" y="30573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683062" y="2952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835462" y="28384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53200" y="34145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6592105" y="27477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14600" y="2001055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553200" y="16002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553200" y="200105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257800" y="2001055"/>
            <a:ext cx="3429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98831" y="1787480"/>
            <a:ext cx="78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        )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5105400" y="16764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105400" y="3476489"/>
            <a:ext cx="1447800" cy="51435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4876800" y="3371849"/>
            <a:ext cx="1555124" cy="570696"/>
          </a:xfrm>
          <a:prstGeom prst="line">
            <a:avLst/>
          </a:prstGeom>
          <a:ln w="19050">
            <a:solidFill>
              <a:srgbClr val="0070C0"/>
            </a:solidFill>
            <a:prstDash val="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ular Callout 49"/>
          <p:cNvSpPr/>
          <p:nvPr/>
        </p:nvSpPr>
        <p:spPr>
          <a:xfrm>
            <a:off x="348266" y="2754313"/>
            <a:ext cx="3299138" cy="912467"/>
          </a:xfrm>
          <a:prstGeom prst="wedgeRoundRectCallout">
            <a:avLst>
              <a:gd name="adj1" fmla="val 109351"/>
              <a:gd name="adj2" fmla="val -5074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Slightly more complex sublayer may generate its own </a:t>
            </a:r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r>
              <a:rPr lang="en-US" dirty="0" smtClean="0">
                <a:solidFill>
                  <a:schemeClr val="tx1"/>
                </a:solidFill>
              </a:rPr>
              <a:t> (e.g. CFM).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81600" y="1524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MAC_Operational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743200" y="1510852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</a:rPr>
              <a:t>MAC_Enabled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81600" y="3823148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MAC_Operational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743200" y="3810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</a:rPr>
              <a:t>MAC_Enabled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7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 status parameters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1676400"/>
            <a:ext cx="0" cy="457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686800" y="1676400"/>
            <a:ext cx="0" cy="457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600" y="43434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295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 Stack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94254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343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295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46863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>
            <a:off x="1981200" y="48958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530662" y="54576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83062" y="53530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35462" y="5238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58148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592105" y="51480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933700" y="5410197"/>
            <a:ext cx="1600200" cy="4145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AdminState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981200" y="5638800"/>
            <a:ext cx="952500" cy="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533900" y="5638800"/>
            <a:ext cx="1898024" cy="8587"/>
          </a:xfrm>
          <a:prstGeom prst="line">
            <a:avLst/>
          </a:prstGeom>
          <a:ln w="19050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4343400"/>
            <a:ext cx="3429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8831" y="4129825"/>
            <a:ext cx="78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        )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105400" y="3962400"/>
            <a:ext cx="0" cy="93345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876800" y="3962400"/>
            <a:ext cx="0" cy="167640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10200" y="2286000"/>
            <a:ext cx="1600200" cy="419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OperState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endCxn id="27" idx="2"/>
          </p:cNvCxnSpPr>
          <p:nvPr/>
        </p:nvCxnSpPr>
        <p:spPr>
          <a:xfrm>
            <a:off x="1981200" y="249555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530662" y="305738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683062" y="29527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835462" y="2838449"/>
            <a:ext cx="1600200" cy="4191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53200" y="3414508"/>
            <a:ext cx="1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Local state (e.g. state machines)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6592105" y="2747759"/>
            <a:ext cx="196671" cy="20499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933700" y="3009897"/>
            <a:ext cx="1600200" cy="4145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AdminState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981200" y="3238500"/>
            <a:ext cx="952500" cy="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533900" y="3238500"/>
            <a:ext cx="1898024" cy="8587"/>
          </a:xfrm>
          <a:prstGeom prst="line">
            <a:avLst/>
          </a:prstGeom>
          <a:ln w="19050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14600" y="2001055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553200" y="16002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User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553200" y="2001055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Service Provider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257800" y="2001055"/>
            <a:ext cx="3429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98831" y="1787480"/>
            <a:ext cx="78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        )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5105400" y="16764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105400" y="3476489"/>
            <a:ext cx="1447800" cy="51435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4876800" y="3371849"/>
            <a:ext cx="1555124" cy="570696"/>
          </a:xfrm>
          <a:prstGeom prst="line">
            <a:avLst/>
          </a:prstGeom>
          <a:ln w="19050">
            <a:solidFill>
              <a:srgbClr val="0070C0"/>
            </a:solidFill>
            <a:prstDash val="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1676400"/>
            <a:ext cx="0" cy="1562100"/>
          </a:xfrm>
          <a:prstGeom prst="line">
            <a:avLst/>
          </a:prstGeom>
          <a:ln w="19050">
            <a:solidFill>
              <a:srgbClr val="0070C0"/>
            </a:solidFill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181600" y="3823148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MAC_Operational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181600" y="1524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MAC_Operational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743200" y="1510852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</a:rPr>
              <a:t>MAC_Enabled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810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</a:rPr>
              <a:t>MAC_Enabled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1" name="Rounded Rectangular Callout 50"/>
          <p:cNvSpPr/>
          <p:nvPr/>
        </p:nvSpPr>
        <p:spPr>
          <a:xfrm>
            <a:off x="152400" y="3640565"/>
            <a:ext cx="4038600" cy="1160033"/>
          </a:xfrm>
          <a:prstGeom prst="wedgeRoundRectCallout">
            <a:avLst>
              <a:gd name="adj1" fmla="val 38918"/>
              <a:gd name="adj2" fmla="val -6500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 it makes sense to enable/disable the sublayer independent of the underlying service layer then can have its own </a:t>
            </a:r>
            <a:r>
              <a:rPr lang="en-US" dirty="0" err="1" smtClean="0">
                <a:solidFill>
                  <a:schemeClr val="tx1"/>
                </a:solidFill>
              </a:rPr>
              <a:t>AdminState</a:t>
            </a:r>
            <a:r>
              <a:rPr lang="en-US" dirty="0" smtClean="0">
                <a:solidFill>
                  <a:schemeClr val="tx1"/>
                </a:solidFill>
              </a:rPr>
              <a:t> (e.g. Aggregator Port).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6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0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34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73688</TotalTime>
  <Words>364</Words>
  <Application>Microsoft Office PowerPoint</Application>
  <PresentationFormat>On-screen Show (4:3)</PresentationFormat>
  <Paragraphs>103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ISS Status Parameters Version  1  </vt:lpstr>
      <vt:lpstr>OperState variable</vt:lpstr>
      <vt:lpstr>AdminState variable</vt:lpstr>
      <vt:lpstr>ISS status parameters</vt:lpstr>
      <vt:lpstr>Use of the ISS status parameters</vt:lpstr>
      <vt:lpstr>Use of the ISS status parameters</vt:lpstr>
      <vt:lpstr>ISS status parameters</vt:lpstr>
      <vt:lpstr>Back up slides</vt:lpstr>
      <vt:lpstr>Thank You</vt:lpstr>
    </vt:vector>
  </TitlesOfParts>
  <Company>Stephen Haddock Consulting,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Haddock</dc:creator>
  <cp:lastModifiedBy>Stephen Haddock</cp:lastModifiedBy>
  <cp:revision>552</cp:revision>
  <cp:lastPrinted>2018-11-14T05:11:03Z</cp:lastPrinted>
  <dcterms:created xsi:type="dcterms:W3CDTF">2013-11-13T15:32:23Z</dcterms:created>
  <dcterms:modified xsi:type="dcterms:W3CDTF">2019-01-14T23:34:50Z</dcterms:modified>
</cp:coreProperties>
</file>