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9" r:id="rId6"/>
    <p:sldId id="262" r:id="rId7"/>
    <p:sldId id="264" r:id="rId8"/>
    <p:sldId id="268" r:id="rId9"/>
    <p:sldId id="270" r:id="rId10"/>
    <p:sldId id="26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112" d="100"/>
          <a:sy n="112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528C-517D-5D47-A8DD-EDD3FCF90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796D1-4EBB-274B-8DDF-75D8053FB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BE332-C832-7F41-B9F1-336F688D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792BF-1725-2040-8FE3-5F7434CF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308BB-A371-6048-93EF-80E17A729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9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3C0F9-2DA3-C546-991D-2DFB5D34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E4C4B-6BF6-424C-8326-37C0BF596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67462-1FA4-3F43-98ED-A2A3DBBC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B1312-A5A0-6F4F-9B77-12718310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3EB68-2A0D-704F-A426-F6F65B77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1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92A5B-128F-FC4D-AF46-68C2EB999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DFD20-A4CC-ED44-8567-A25B9A3D6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01133-5076-314B-A195-3E3C06F1E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0481B-7EB9-2F49-A724-660DD7EE2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362AD-5D3A-F144-A7A5-4DEFBB852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6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A939-7978-1D40-9088-C2080D3E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58F27-1FE0-A44E-A9B2-1DDEFD8C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B43AB-8B6D-844A-9136-C810B5BA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14A58-AA7D-0540-97FB-A4B58454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22D63-19F5-5749-B242-3853EDEC7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5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5CA8A-D613-934A-83C9-8370E53A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B1F59-18A7-274D-BBAF-5E7328454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1941B-C367-F143-85B1-ED9F98EA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34857-8D80-9645-BC8E-7E4A1561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25414-DE01-4140-83A9-E00DD969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2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10A0-9CCE-BD46-AA42-8489FC6AE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C6035-4EE4-7147-985E-FF2280186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0F53A4-4699-194D-8459-5ABB3409D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D9E39-4E86-284D-AFC2-91629F532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68EFB-60A7-E34E-B960-53F5F995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8CC87-7B2E-5C4D-B573-E7C09C3D7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6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A8BDA-0928-5C4D-8BF5-7682329CD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251B7-20D3-A944-97F1-6DCCF62C4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CEE38-8338-F243-8DD6-8CDC2E8A8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1F30BE-5908-BA42-ADF9-E005FEADE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A71384-93C2-884E-9B36-BD94E7D08A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12792-E2F3-4745-8B48-AE9A2EE6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91423-A4AA-6B45-942E-87DDD3714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6024D1-DF3C-DE48-89A5-9C3F72BE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5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6C3AF-BD60-CE4E-B6FE-4FE073763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AAB44-FCE6-004E-9B19-679A8513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5B220-45EA-5547-9EAD-A8DCD907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BF750-EB40-4F48-9FD2-7BB5F752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3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C56D4-7622-F148-AFEB-FBF3B4FA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4FABB-CEBE-0B46-A00E-5B3A6AACE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91CC2-F0C6-8743-975B-8F5251AF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7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8078-BE00-EF47-9806-D8649BA9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DF05F-43D0-464A-ADFF-A4D62ADCF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82FD8-68B1-D54A-B0CC-D398512BC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52626-E76E-AB4F-9E01-70AC98F93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28C9A-D3A8-1746-BA05-FC4283A85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2ACB7-5693-0F4D-98BD-BA2AB04E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1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8AF1-23C0-CE41-BB02-5D8098F5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AF7B7B-9AC1-3042-AA16-89E2DA096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36D3D-B219-0946-92B4-CB7203B7E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DD112-68BD-D34F-B9A4-F95C81C7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F8BF2-2DE9-3E49-9DE2-69B35E03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EF7ABA-4217-0143-B84A-D2F61614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9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373E34-4240-DA4E-8029-982989AC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1D439-809C-1841-8D1B-B7EA4EB2F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AA5D0-818D-6546-A583-41F70E204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583EB-D196-184E-BF0A-307A1C719A00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1CF67-0338-BA44-A7BE-C44D47680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IEEE 802.1Qcj / D0.4 Status Update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03CAB-C311-D744-937B-C8D324F90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1557E-644B-CC40-AEA8-FD726D709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3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85AFF-7D80-1147-8F4C-4B27D2C1B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5400">
                <a:solidFill>
                  <a:schemeClr val="tx1">
                    <a:lumMod val="85000"/>
                    <a:lumOff val="15000"/>
                  </a:schemeClr>
                </a:solidFill>
              </a:rPr>
              <a:t>802.1Qcj D1.0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7CE9F5-ACC8-3D4B-B0D1-188164324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Paul Unbehagen</a:t>
            </a:r>
          </a:p>
          <a:p>
            <a:pPr algn="r"/>
            <a:r>
              <a:rPr lang="en-US" sz="2000" i="1" dirty="0">
                <a:solidFill>
                  <a:schemeClr val="accent1"/>
                </a:solidFill>
              </a:rPr>
              <a:t>Big Switch Networks</a:t>
            </a: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  <a:p>
            <a:pPr algn="r"/>
            <a:r>
              <a:rPr lang="en-US" sz="2000" dirty="0">
                <a:solidFill>
                  <a:schemeClr val="accent1"/>
                </a:solidFill>
              </a:rPr>
              <a:t>Scott Fincher</a:t>
            </a:r>
          </a:p>
          <a:p>
            <a:pPr algn="r"/>
            <a:r>
              <a:rPr lang="en-US" sz="2000" i="1" dirty="0">
                <a:solidFill>
                  <a:schemeClr val="accent1"/>
                </a:solidFill>
              </a:rPr>
              <a:t>Extreme Networks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44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BD08-3C9F-9D4C-B8C9-F8974569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D4C9D-4369-194F-BF1C-DFD97A29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Comment resolution at this meeting.</a:t>
            </a:r>
          </a:p>
          <a:p>
            <a:r>
              <a:rPr lang="en-US" dirty="0"/>
              <a:t>Full working group ballot for next draft.</a:t>
            </a:r>
          </a:p>
          <a:p>
            <a:r>
              <a:rPr lang="en-US" dirty="0"/>
              <a:t>PAR extension </a:t>
            </a:r>
          </a:p>
        </p:txBody>
      </p:sp>
    </p:spTree>
    <p:extLst>
      <p:ext uri="{BB962C8B-B14F-4D97-AF65-F5344CB8AC3E}">
        <p14:creationId xmlns:p14="http://schemas.microsoft.com/office/powerpoint/2010/main" val="4147239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B3A8B-AA4E-B444-86A5-E2555A5BF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5400">
                <a:solidFill>
                  <a:schemeClr val="tx1">
                    <a:lumMod val="85000"/>
                    <a:lumOff val="15000"/>
                  </a:schemeClr>
                </a:solidFill>
              </a:rPr>
              <a:t>End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69AA9FE-8BDA-4447-87ED-F2A8181C9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algn="r"/>
            <a:endParaRPr lang="en-US" sz="2000">
              <a:solidFill>
                <a:schemeClr val="accent1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88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AEE68-3847-654D-AC81-918B01D7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Commenting Statistics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53FA2-8E7D-1642-A58D-0E412B6CE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13656" y="1825625"/>
            <a:ext cx="3806144" cy="4351338"/>
          </a:xfrm>
        </p:spPr>
        <p:txBody>
          <a:bodyPr/>
          <a:lstStyle/>
          <a:p>
            <a:r>
              <a:rPr lang="en-US" dirty="0"/>
              <a:t>8 Approved</a:t>
            </a:r>
          </a:p>
          <a:p>
            <a:r>
              <a:rPr lang="en-US" dirty="0"/>
              <a:t>3 Disapproved </a:t>
            </a:r>
          </a:p>
          <a:p>
            <a:r>
              <a:rPr lang="en-US" dirty="0"/>
              <a:t>33 Abstained</a:t>
            </a:r>
          </a:p>
          <a:p>
            <a:endParaRPr lang="en-US" dirty="0"/>
          </a:p>
          <a:p>
            <a:r>
              <a:rPr lang="en-US" dirty="0"/>
              <a:t>44 total voted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3E4D2A-1491-854D-A489-A90FC89BE6D2}"/>
              </a:ext>
            </a:extLst>
          </p:cNvPr>
          <p:cNvSpPr/>
          <p:nvPr/>
        </p:nvSpPr>
        <p:spPr>
          <a:xfrm>
            <a:off x="4830980" y="6482080"/>
            <a:ext cx="23776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IEEE 802.1Qcj / D0.4 Status Update</a:t>
            </a:r>
          </a:p>
        </p:txBody>
      </p:sp>
      <p:pic>
        <p:nvPicPr>
          <p:cNvPr id="1026" name="2B21901B-AADD-424F-9E48-3CCC20E71D43" descr="0DF4829C-D859-418B-A9D1-352DB8F2E491">
            <a:extLst>
              <a:ext uri="{FF2B5EF4-FFF2-40B4-BE49-F238E27FC236}">
                <a16:creationId xmlns:a16="http://schemas.microsoft.com/office/drawing/2014/main" id="{088BCF50-F261-4B71-A514-0BEF95AAE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20" y="652695"/>
            <a:ext cx="3719802" cy="555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11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7062E28-2269-F74B-8543-CB80EE12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– D1.0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5B0059-437D-C446-8598-55ED25C85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TLV use description needs refinement</a:t>
            </a:r>
          </a:p>
          <a:p>
            <a:r>
              <a:rPr lang="en-US" dirty="0"/>
              <a:t>Auto Attach State Machine to be added</a:t>
            </a:r>
          </a:p>
          <a:p>
            <a:r>
              <a:rPr lang="en-US" dirty="0"/>
              <a:t>State Machine description to be added</a:t>
            </a:r>
          </a:p>
          <a:p>
            <a:r>
              <a:rPr lang="en-US" dirty="0"/>
              <a:t>Update of normative language</a:t>
            </a:r>
          </a:p>
          <a:p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E6664A-514B-4C4A-966A-F7D76F1B144D}"/>
              </a:ext>
            </a:extLst>
          </p:cNvPr>
          <p:cNvSpPr/>
          <p:nvPr/>
        </p:nvSpPr>
        <p:spPr>
          <a:xfrm>
            <a:off x="4830980" y="6482080"/>
            <a:ext cx="23776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IEEE 802.1Qcj / D0.4 Status Update</a:t>
            </a:r>
          </a:p>
        </p:txBody>
      </p:sp>
    </p:spTree>
    <p:extLst>
      <p:ext uri="{BB962C8B-B14F-4D97-AF65-F5344CB8AC3E}">
        <p14:creationId xmlns:p14="http://schemas.microsoft.com/office/powerpoint/2010/main" val="243505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CEDD-C034-CD4C-89BD-451E146E9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E8DB0-92E1-4F4E-8A62-BB7591DEE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Shall/Should/May</a:t>
            </a:r>
          </a:p>
          <a:p>
            <a:pPr lvl="1"/>
            <a:r>
              <a:rPr lang="en-US" dirty="0"/>
              <a:t>18,29,43,</a:t>
            </a:r>
            <a:r>
              <a:rPr lang="en-US" b="1" u="sng" dirty="0"/>
              <a:t>46</a:t>
            </a:r>
            <a:r>
              <a:rPr lang="en-US" dirty="0"/>
              <a:t>,53 </a:t>
            </a:r>
            <a:r>
              <a:rPr lang="en-US" i="1" dirty="0">
                <a:solidFill>
                  <a:srgbClr val="FF0000"/>
                </a:solidFill>
              </a:rPr>
              <a:t>Total:5</a:t>
            </a:r>
            <a:endParaRPr lang="en-US" dirty="0"/>
          </a:p>
          <a:p>
            <a:r>
              <a:rPr lang="en-US" dirty="0"/>
              <a:t>Editorial notes</a:t>
            </a:r>
          </a:p>
          <a:p>
            <a:pPr lvl="1"/>
            <a:r>
              <a:rPr lang="en-US" dirty="0"/>
              <a:t>3,11,24,25,</a:t>
            </a:r>
            <a:r>
              <a:rPr lang="en-US" i="1" dirty="0"/>
              <a:t>30</a:t>
            </a:r>
            <a:r>
              <a:rPr lang="en-US" dirty="0"/>
              <a:t>,31, 40,</a:t>
            </a:r>
            <a:r>
              <a:rPr lang="en-US" b="1" u="sng" dirty="0"/>
              <a:t>54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Total:7</a:t>
            </a:r>
            <a:endParaRPr lang="en-US" dirty="0"/>
          </a:p>
          <a:p>
            <a:r>
              <a:rPr lang="en-US" dirty="0"/>
              <a:t>MIB’s (&amp; Yang)</a:t>
            </a:r>
          </a:p>
          <a:p>
            <a:pPr lvl="1"/>
            <a:r>
              <a:rPr lang="en-US" dirty="0"/>
              <a:t>5,34,36,37,39,</a:t>
            </a:r>
            <a:r>
              <a:rPr lang="en-US" b="1" u="sng" dirty="0"/>
              <a:t>59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Total:6</a:t>
            </a:r>
          </a:p>
          <a:p>
            <a:r>
              <a:rPr lang="en-US" dirty="0"/>
              <a:t>Normative Terms</a:t>
            </a:r>
          </a:p>
          <a:p>
            <a:pPr lvl="1"/>
            <a:r>
              <a:rPr lang="en-US" dirty="0"/>
              <a:t>Requester/Grantor/Element/System</a:t>
            </a:r>
          </a:p>
          <a:p>
            <a:pPr lvl="1"/>
            <a:r>
              <a:rPr lang="en-US" dirty="0"/>
              <a:t>4,</a:t>
            </a:r>
            <a:r>
              <a:rPr lang="en-US" b="1" u="sng" dirty="0"/>
              <a:t>16</a:t>
            </a:r>
            <a:r>
              <a:rPr lang="en-US" dirty="0"/>
              <a:t>,17,</a:t>
            </a:r>
            <a:r>
              <a:rPr lang="en-US" b="1" u="sng" dirty="0"/>
              <a:t>19</a:t>
            </a:r>
            <a:r>
              <a:rPr lang="en-US" dirty="0"/>
              <a:t>,</a:t>
            </a:r>
            <a:r>
              <a:rPr lang="en-US" b="1" u="sng" dirty="0"/>
              <a:t>20</a:t>
            </a:r>
            <a:r>
              <a:rPr lang="en-US" dirty="0"/>
              <a:t>,23,48  </a:t>
            </a:r>
            <a:r>
              <a:rPr lang="en-US" i="1" dirty="0">
                <a:solidFill>
                  <a:srgbClr val="FF0000"/>
                </a:solidFill>
              </a:rPr>
              <a:t>Total:7</a:t>
            </a:r>
          </a:p>
          <a:p>
            <a:r>
              <a:rPr lang="en-US" dirty="0"/>
              <a:t>State Machine</a:t>
            </a:r>
          </a:p>
          <a:p>
            <a:pPr lvl="1"/>
            <a:r>
              <a:rPr lang="en-US" dirty="0"/>
              <a:t>41,42, 44, </a:t>
            </a:r>
            <a:r>
              <a:rPr lang="en-US" i="1" u="sng" dirty="0"/>
              <a:t>55, 56</a:t>
            </a:r>
            <a:r>
              <a:rPr lang="en-US" dirty="0"/>
              <a:t>,</a:t>
            </a:r>
            <a:r>
              <a:rPr lang="en-US" b="1" u="sng" dirty="0"/>
              <a:t>103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Total:3</a:t>
            </a:r>
          </a:p>
          <a:p>
            <a:r>
              <a:rPr lang="en-US" dirty="0"/>
              <a:t>HMAC</a:t>
            </a:r>
          </a:p>
          <a:p>
            <a:pPr lvl="1"/>
            <a:r>
              <a:rPr lang="en-US" dirty="0"/>
              <a:t>13,</a:t>
            </a:r>
            <a:r>
              <a:rPr lang="en-US" b="1" i="1" u="sng" dirty="0"/>
              <a:t>112</a:t>
            </a:r>
            <a:r>
              <a:rPr lang="en-US" dirty="0"/>
              <a:t>,</a:t>
            </a:r>
            <a:r>
              <a:rPr lang="en-US" b="1" i="1" u="sng" dirty="0"/>
              <a:t>113</a:t>
            </a:r>
            <a:r>
              <a:rPr lang="en-US" dirty="0"/>
              <a:t>,</a:t>
            </a:r>
            <a:r>
              <a:rPr lang="en-US" b="1" u="sng" dirty="0"/>
              <a:t>114</a:t>
            </a:r>
            <a:r>
              <a:rPr lang="en-US" dirty="0"/>
              <a:t>,115,116 </a:t>
            </a:r>
            <a:r>
              <a:rPr lang="en-US" i="1" dirty="0">
                <a:solidFill>
                  <a:srgbClr val="FF0000"/>
                </a:solidFill>
              </a:rPr>
              <a:t>Total:6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11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A9E25-1E95-D24D-8CEC-BDA97B823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MIB &amp; Yang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EFA0B-2D0D-2F48-AE9D-E2F9FDB97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MIB and Yang models are complete, but need editorial assistance.</a:t>
            </a:r>
          </a:p>
          <a:p>
            <a:r>
              <a:rPr lang="en-US" dirty="0"/>
              <a:t>MIB having some compile issues, expertise from a MIB Dr needed</a:t>
            </a:r>
          </a:p>
          <a:p>
            <a:r>
              <a:rPr lang="en-US" dirty="0"/>
              <a:t>Yang structure for </a:t>
            </a:r>
            <a:r>
              <a:rPr lang="en-US" dirty="0" err="1"/>
              <a:t>Qcj</a:t>
            </a:r>
            <a:r>
              <a:rPr lang="en-US" dirty="0"/>
              <a:t> is written, but need </a:t>
            </a:r>
            <a:r>
              <a:rPr lang="en-US" dirty="0" err="1"/>
              <a:t>Yangsters</a:t>
            </a:r>
            <a:r>
              <a:rPr lang="en-US" dirty="0"/>
              <a:t> help to make sure its properly used in the IEEE YANG tree structure.</a:t>
            </a:r>
          </a:p>
        </p:txBody>
      </p:sp>
    </p:spTree>
    <p:extLst>
      <p:ext uri="{BB962C8B-B14F-4D97-AF65-F5344CB8AC3E}">
        <p14:creationId xmlns:p14="http://schemas.microsoft.com/office/powerpoint/2010/main" val="280409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7062E28-2269-F74B-8543-CB80EE123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136" y="324536"/>
            <a:ext cx="10515600" cy="720725"/>
          </a:xfrm>
        </p:spPr>
        <p:txBody>
          <a:bodyPr/>
          <a:lstStyle/>
          <a:p>
            <a:r>
              <a:rPr lang="en-US" dirty="0"/>
              <a:t>Auto Attach terms – D1.0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5B0059-437D-C446-8598-55ED25C85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136" y="1211580"/>
            <a:ext cx="10725727" cy="52705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Current Semantics are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Auto Attach “Registrar” (AAR) = PBB BEB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Auto Attach “Device” (AAD) = non-PBB network device (bridge or end-station) </a:t>
            </a:r>
          </a:p>
          <a:p>
            <a:pPr>
              <a:spcBef>
                <a:spcPts val="1200"/>
              </a:spcBef>
            </a:pPr>
            <a:r>
              <a:rPr lang="en-US" dirty="0"/>
              <a:t>Comments 16,19,20 address whether system or element is the proper term</a:t>
            </a:r>
          </a:p>
          <a:p>
            <a:pPr>
              <a:spcBef>
                <a:spcPts val="1200"/>
              </a:spcBef>
            </a:pPr>
            <a:r>
              <a:rPr lang="en-US" dirty="0"/>
              <a:t>Normative terms from 802.1Q, 802.1AB, and 802.1CS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SYSTEM</a:t>
            </a:r>
            <a:r>
              <a:rPr lang="en-US" dirty="0"/>
              <a:t>: System(s) is used in </a:t>
            </a:r>
            <a:r>
              <a:rPr lang="en-US" b="1" dirty="0"/>
              <a:t>Q</a:t>
            </a:r>
            <a:r>
              <a:rPr lang="en-US" dirty="0"/>
              <a:t> (968 instances), </a:t>
            </a:r>
            <a:r>
              <a:rPr lang="en-US" b="1" dirty="0"/>
              <a:t>AB</a:t>
            </a:r>
            <a:r>
              <a:rPr lang="en-US" dirty="0"/>
              <a:t> (462 instances) and </a:t>
            </a:r>
            <a:r>
              <a:rPr lang="en-US" b="1" dirty="0"/>
              <a:t>CS</a:t>
            </a:r>
            <a:r>
              <a:rPr lang="en-US" dirty="0"/>
              <a:t> (356 instances). A System is described as a Bridge or End Station.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ELEMENT</a:t>
            </a:r>
            <a:r>
              <a:rPr lang="en-US" dirty="0"/>
              <a:t>: Element(s) is used in </a:t>
            </a:r>
            <a:r>
              <a:rPr lang="en-US" b="1" dirty="0"/>
              <a:t>Q</a:t>
            </a:r>
            <a:r>
              <a:rPr lang="en-US" dirty="0"/>
              <a:t> (193 instances), </a:t>
            </a:r>
            <a:r>
              <a:rPr lang="en-US" b="1" dirty="0"/>
              <a:t>AB</a:t>
            </a:r>
            <a:r>
              <a:rPr lang="en-US" dirty="0"/>
              <a:t> (13 instances) and </a:t>
            </a:r>
            <a:r>
              <a:rPr lang="en-US" b="1" dirty="0"/>
              <a:t>CS</a:t>
            </a:r>
            <a:r>
              <a:rPr lang="en-US" dirty="0"/>
              <a:t> (2 instances). An Element is described as a management element, information, application function or within a software system.</a:t>
            </a:r>
          </a:p>
          <a:p>
            <a:pPr lvl="1">
              <a:spcBef>
                <a:spcPts val="1200"/>
              </a:spcBef>
            </a:pPr>
            <a:r>
              <a:rPr lang="en-US" b="1" dirty="0"/>
              <a:t>END STATION:</a:t>
            </a:r>
            <a:r>
              <a:rPr lang="en-US" dirty="0"/>
              <a:t> End Station is used in </a:t>
            </a:r>
            <a:r>
              <a:rPr lang="en-US" b="1" dirty="0"/>
              <a:t>Q</a:t>
            </a:r>
            <a:r>
              <a:rPr lang="en-US" dirty="0"/>
              <a:t> (567 instances), </a:t>
            </a:r>
            <a:r>
              <a:rPr lang="en-US" b="1" dirty="0"/>
              <a:t>AB</a:t>
            </a:r>
            <a:r>
              <a:rPr lang="en-US" dirty="0"/>
              <a:t> (6 instances) and </a:t>
            </a:r>
            <a:r>
              <a:rPr lang="en-US" b="1" dirty="0"/>
              <a:t>CS</a:t>
            </a:r>
            <a:r>
              <a:rPr lang="en-US" dirty="0"/>
              <a:t> (5 instances). An End Station is described as: </a:t>
            </a:r>
            <a:r>
              <a:rPr lang="en-US" i="1" dirty="0"/>
              <a:t>a functional unit in an IEEE 802 network that acts as a source of, and/or destination for, link layer data traffic carried on the network.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b="1" dirty="0"/>
              <a:t>APPLICANT</a:t>
            </a:r>
            <a:r>
              <a:rPr lang="en-US" dirty="0"/>
              <a:t>: Applicant is used in </a:t>
            </a:r>
            <a:r>
              <a:rPr lang="en-US" b="1" dirty="0"/>
              <a:t>Q</a:t>
            </a:r>
            <a:r>
              <a:rPr lang="en-US" dirty="0"/>
              <a:t> (157 instances), </a:t>
            </a:r>
            <a:r>
              <a:rPr lang="en-US" b="1" dirty="0"/>
              <a:t>AB</a:t>
            </a:r>
            <a:r>
              <a:rPr lang="en-US" dirty="0"/>
              <a:t> (0 instances) and </a:t>
            </a:r>
            <a:r>
              <a:rPr lang="en-US" b="1" dirty="0"/>
              <a:t>CS</a:t>
            </a:r>
            <a:r>
              <a:rPr lang="en-US" dirty="0"/>
              <a:t> (135 instances). An Applicant is described as: </a:t>
            </a:r>
            <a:r>
              <a:rPr lang="en-US" i="1" dirty="0"/>
              <a:t>The applicant controls a database that the Link-local Registration Protocol replicates to the registrar in the neighbor Portal.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b="1" dirty="0"/>
              <a:t>REGISTRAR</a:t>
            </a:r>
            <a:r>
              <a:rPr lang="en-US" dirty="0"/>
              <a:t>: Registrar is used in </a:t>
            </a:r>
            <a:r>
              <a:rPr lang="en-US" b="1" dirty="0"/>
              <a:t>Q</a:t>
            </a:r>
            <a:r>
              <a:rPr lang="en-US" dirty="0"/>
              <a:t> (114 instances), </a:t>
            </a:r>
            <a:r>
              <a:rPr lang="en-US" b="1" dirty="0"/>
              <a:t>AB</a:t>
            </a:r>
            <a:r>
              <a:rPr lang="en-US" dirty="0"/>
              <a:t> (0 instances) and </a:t>
            </a:r>
            <a:r>
              <a:rPr lang="en-US" b="1" dirty="0"/>
              <a:t>CS</a:t>
            </a:r>
            <a:r>
              <a:rPr lang="en-US" dirty="0"/>
              <a:t> (94 instances). An Registrar is described as: </a:t>
            </a:r>
            <a:r>
              <a:rPr lang="en-US" i="1" dirty="0"/>
              <a:t>The registrar receives the copy of the database that the Link-local Registration Protocol replicates from the applicant in the neighbor Portal.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E6664A-514B-4C4A-966A-F7D76F1B144D}"/>
              </a:ext>
            </a:extLst>
          </p:cNvPr>
          <p:cNvSpPr/>
          <p:nvPr/>
        </p:nvSpPr>
        <p:spPr>
          <a:xfrm>
            <a:off x="4830980" y="6482080"/>
            <a:ext cx="23776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IEEE 802.1Qcj / D1.0 Status Update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761DCC-AA74-442D-9C4C-62EB9E9FF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405" y="255072"/>
            <a:ext cx="4539672" cy="15803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850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7062E28-2269-F74B-8543-CB80EE12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 Attach terms (2) – D1.0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5B0059-437D-C446-8598-55ED25C85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23999"/>
            <a:ext cx="10725727" cy="4819651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Options for consideration: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Auto Attach Registrar = PBB BEB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Auto Attach BEB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Auto Attach Grantor (PB comment #20)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Auto Attach Applicant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Auto Attach “Device” = bridge or end-station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Auto Attach Requestor 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Auto Attach Registrar</a:t>
            </a:r>
            <a:r>
              <a:rPr lang="en-US" dirty="0">
                <a:solidFill>
                  <a:srgbClr val="C00000"/>
                </a:solidFill>
              </a:rPr>
              <a:t>?</a:t>
            </a:r>
          </a:p>
          <a:p>
            <a:pPr lvl="1">
              <a:spcBef>
                <a:spcPts val="600"/>
              </a:spcBef>
            </a:pPr>
            <a:endParaRPr lang="en-US" dirty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u="sng" dirty="0"/>
              <a:t>Editor suggestion is to use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Auto Attach BEB (AAB) instead of AAR</a:t>
            </a:r>
            <a:r>
              <a:rPr lang="en-US" dirty="0"/>
              <a:t> 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the PBB BEB that advertises itself as such and also manages ISID/VLAN Binding table for all attached AAD’s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Auto Attach Device (AAD)</a:t>
            </a:r>
            <a:r>
              <a:rPr lang="en-US" dirty="0"/>
              <a:t> 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the non-PBB Bridge or End Station that advertises itself as such and uses LLDPDUs to request I-SID / VLAN assignments </a:t>
            </a:r>
          </a:p>
          <a:p>
            <a:pPr lvl="1">
              <a:spcBef>
                <a:spcPts val="600"/>
              </a:spcBef>
            </a:pPr>
            <a:r>
              <a:rPr lang="en-US" b="1" u="sng" dirty="0"/>
              <a:t>Rename AA Element to AA System</a:t>
            </a:r>
          </a:p>
          <a:p>
            <a:pPr lvl="1">
              <a:spcBef>
                <a:spcPts val="600"/>
              </a:spcBef>
            </a:pPr>
            <a:endParaRPr lang="en-US" dirty="0">
              <a:solidFill>
                <a:srgbClr val="C00000"/>
              </a:solidFill>
            </a:endParaRP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E6664A-514B-4C4A-966A-F7D76F1B144D}"/>
              </a:ext>
            </a:extLst>
          </p:cNvPr>
          <p:cNvSpPr/>
          <p:nvPr/>
        </p:nvSpPr>
        <p:spPr>
          <a:xfrm>
            <a:off x="4830980" y="6482080"/>
            <a:ext cx="23776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IEEE 802.1Qcj / D1.0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539516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E7DB-6618-AD41-A5F6-4C9D0C0D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50D0D-661F-9042-B240-C982AC958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update text to include state machine diagram</a:t>
            </a:r>
          </a:p>
          <a:p>
            <a:r>
              <a:rPr lang="en-US" dirty="0"/>
              <a:t>Propose using the LLDP state machine to provide starting point for </a:t>
            </a:r>
            <a:r>
              <a:rPr lang="en-US" dirty="0" err="1"/>
              <a:t>Qcj</a:t>
            </a:r>
            <a:r>
              <a:rPr lang="en-US" dirty="0"/>
              <a:t> State machine </a:t>
            </a:r>
          </a:p>
          <a:p>
            <a:pPr lvl="1"/>
            <a:r>
              <a:rPr lang="en-US" dirty="0"/>
              <a:t>802.1AB Clause 9.2.8 or 9.2.9?</a:t>
            </a:r>
          </a:p>
          <a:p>
            <a:r>
              <a:rPr lang="en-US" dirty="0"/>
              <a:t>This may reduce the amount of text needed to describe </a:t>
            </a:r>
            <a:r>
              <a:rPr lang="en-US" dirty="0" err="1"/>
              <a:t>Qcj</a:t>
            </a:r>
            <a:r>
              <a:rPr lang="en-US" dirty="0"/>
              <a:t> operation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3A9A0-C1C7-7248-8F5B-5620A8A2A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62EB-8B10-AA4C-8D30-AE1C20C36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the group align with Algorithm concept?  (#112)</a:t>
            </a:r>
          </a:p>
          <a:p>
            <a:r>
              <a:rPr lang="en-US" dirty="0"/>
              <a:t>Does consolidation of digest to 16 octets add enough value to change TLV?  (#113)</a:t>
            </a:r>
          </a:p>
        </p:txBody>
      </p:sp>
    </p:spTree>
    <p:extLst>
      <p:ext uri="{BB962C8B-B14F-4D97-AF65-F5344CB8AC3E}">
        <p14:creationId xmlns:p14="http://schemas.microsoft.com/office/powerpoint/2010/main" val="2919292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673</Words>
  <Application>Microsoft Macintosh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802.1Qcj D1.0 Status</vt:lpstr>
      <vt:lpstr>Commenting Statistics</vt:lpstr>
      <vt:lpstr>Status – D1.0</vt:lpstr>
      <vt:lpstr>Comment Summary</vt:lpstr>
      <vt:lpstr>MIB &amp; Yang</vt:lpstr>
      <vt:lpstr>Auto Attach terms – D1.0</vt:lpstr>
      <vt:lpstr>Auto Attach terms (2) – D1.0</vt:lpstr>
      <vt:lpstr>State Machine</vt:lpstr>
      <vt:lpstr>HMAC</vt:lpstr>
      <vt:lpstr>Plan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802.1Qcj D1.0 Status</dc:title>
  <dc:creator>Paul Unbehagen</dc:creator>
  <cp:lastModifiedBy>Paul Unbehagen</cp:lastModifiedBy>
  <cp:revision>8</cp:revision>
  <dcterms:created xsi:type="dcterms:W3CDTF">2019-05-22T18:55:54Z</dcterms:created>
  <dcterms:modified xsi:type="dcterms:W3CDTF">2019-05-22T20:36:41Z</dcterms:modified>
</cp:coreProperties>
</file>