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4"/>
  </p:notesMasterIdLst>
  <p:handoutMasterIdLst>
    <p:handoutMasterId r:id="rId5"/>
  </p:handoutMasterIdLst>
  <p:sldIdLst>
    <p:sldId id="261" r:id="rId2"/>
    <p:sldId id="257"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2" d="100"/>
          <a:sy n="92" d="100"/>
        </p:scale>
        <p:origin x="-81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B65F2BFD-4118-114A-85A3-21BB04D4A60D}" type="slidenum">
              <a:rPr lang="en-US">
                <a:latin typeface="Times New Roman" pitchFamily="1" charset="0"/>
              </a:rPr>
              <a:pPr/>
              <a:t>2</a:t>
            </a:fld>
            <a:endParaRPr lang="en-US">
              <a:latin typeface="Times New Roman" pitchFamily="1" charset="0"/>
            </a:endParaRPr>
          </a:p>
        </p:txBody>
      </p:sp>
      <p:sp>
        <p:nvSpPr>
          <p:cNvPr id="17411" name="Rectangle 2"/>
          <p:cNvSpPr>
            <a:spLocks noChangeArrowheads="1" noTextEdit="1"/>
          </p:cNvSpPr>
          <p:nvPr>
            <p:ph type="sldImg"/>
          </p:nvPr>
        </p:nvSpPr>
        <p:spPr>
          <a:xfrm>
            <a:off x="1154113" y="701675"/>
            <a:ext cx="4625975" cy="3468688"/>
          </a:xfrm>
          <a:ln cap="flat"/>
        </p:spPr>
      </p:sp>
      <p:sp>
        <p:nvSpPr>
          <p:cNvPr id="17412" name="Rectangle 3"/>
          <p:cNvSpPr>
            <a:spLocks noGrp="1" noChangeArrowheads="1"/>
          </p:cNvSpPr>
          <p:nvPr>
            <p:ph type="body" idx="1"/>
          </p:nvPr>
        </p:nvSpPr>
        <p:spPr>
          <a:noFill/>
          <a:ln/>
        </p:spPr>
        <p:txBody>
          <a:bodyPr lIns="95250" rIns="95250"/>
          <a:lstStyle/>
          <a:p>
            <a:endParaRPr lang="en-US">
              <a:latin typeface="Times New Roman" pitchFamily="1" charset="0"/>
              <a:ea typeface="ＭＳ Ｐゴシック" pitchFamily="1" charset="-128"/>
              <a:cs typeface="ＭＳ Ｐゴシック"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guides/bylaws/sect6-7.html%236" TargetMode="External"/><Relationship Id="rId5" Type="http://schemas.openxmlformats.org/officeDocument/2006/relationships/hyperlink" Target="http://standards.ieee.org/guides/opman/sect6.html%236.3" TargetMode="External"/><Relationship Id="rId6" Type="http://schemas.openxmlformats.org/officeDocument/2006/relationships/hyperlink" Target="http://standards.ieee.org/board/pat/pat-material.html" TargetMode="External"/><Relationship Id="rId7" Type="http://schemas.openxmlformats.org/officeDocument/2006/relationships/hyperlink" Target="http://standards.ieee.org/board/pat" TargetMode="External"/><Relationship Id="rId1" Type="http://schemas.openxmlformats.org/officeDocument/2006/relationships/slideLayout" Target="../slideLayouts/slideLayout7.xml"/><Relationship Id="rId2" Type="http://schemas.openxmlformats.org/officeDocument/2006/relationships/hyperlink" Target="http://ieee802.org/16/submit.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grouper.ieee.org/groups/802/docs/99/802_16_template.doc"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294313"/>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a:latin typeface="Times" pitchFamily="1" charset="0"/>
              </a:rPr>
              <a:t>[Insert Document Title Here]</a:t>
            </a:r>
            <a:endParaRPr lang="en-US">
              <a:latin typeface="Times" pitchFamily="1" charset="0"/>
            </a:endParaRPr>
          </a:p>
          <a:p>
            <a:pPr marL="114300" algn="ctr" defTabSz="1016000"/>
            <a:endParaRPr lang="en-US">
              <a:latin typeface="Times" pitchFamily="1" charset="0"/>
            </a:endParaRPr>
          </a:p>
          <a:p>
            <a:pPr marL="114300" defTabSz="1016000"/>
            <a:r>
              <a:rPr lang="en-US" b="1">
                <a:latin typeface="Times" pitchFamily="1" charset="0"/>
              </a:rPr>
              <a:t>[IEEE 802.16 Mentor Presentation Template (Rev. 0)]</a:t>
            </a:r>
            <a:r>
              <a:rPr lang="en-US">
                <a:latin typeface="Times" pitchFamily="1" charset="0"/>
              </a:rPr>
              <a:t> </a:t>
            </a:r>
          </a:p>
          <a:p>
            <a:pPr marL="114300" defTabSz="1016000"/>
            <a:r>
              <a:rPr lang="en-US">
                <a:latin typeface="Times" pitchFamily="1" charset="0"/>
              </a:rPr>
              <a:t>Document Number:</a:t>
            </a:r>
          </a:p>
          <a:p>
            <a:pPr marL="342900" lvl="1" defTabSz="1016000"/>
            <a:r>
              <a:rPr lang="en-US">
                <a:latin typeface="Times" pitchFamily="1" charset="0"/>
              </a:rPr>
              <a:t>[According to the format “IEEE 802.16-YY-#####-RR-FFFF”, per &lt;</a:t>
            </a:r>
            <a:r>
              <a:rPr lang="en-US">
                <a:latin typeface="Times" pitchFamily="1" charset="0"/>
                <a:hlinkClick r:id="rId2"/>
              </a:rPr>
              <a:t>http://ieee802.org/16/submit.html</a:t>
            </a:r>
            <a:r>
              <a:rPr lang="en-US">
                <a:latin typeface="Times" pitchFamily="1" charset="0"/>
              </a:rPr>
              <a:t>&gt;.]</a:t>
            </a:r>
          </a:p>
          <a:p>
            <a:pPr marL="114300" defTabSz="1016000"/>
            <a:r>
              <a:rPr lang="en-US">
                <a:latin typeface="Times" pitchFamily="1" charset="0"/>
              </a:rPr>
              <a:t>Date Submitted:</a:t>
            </a:r>
          </a:p>
          <a:p>
            <a:pPr marL="342900" lvl="1" defTabSz="1016000"/>
            <a:r>
              <a:rPr lang="en-US">
                <a:latin typeface="Times" pitchFamily="1" charset="0"/>
              </a:rPr>
              <a:t>[The date </a:t>
            </a:r>
            <a:r>
              <a:rPr lang="en-US" i="1">
                <a:latin typeface="Times" pitchFamily="1" charset="0"/>
              </a:rPr>
              <a:t>this revision</a:t>
            </a:r>
            <a:r>
              <a:rPr lang="en-US">
                <a:latin typeface="Times" pitchFamily="1" charset="0"/>
              </a:rPr>
              <a:t> of the document is </a:t>
            </a:r>
            <a:r>
              <a:rPr lang="en-US" i="1">
                <a:latin typeface="Times" pitchFamily="1" charset="0"/>
              </a:rPr>
              <a:t>uploaded</a:t>
            </a:r>
            <a:r>
              <a:rPr lang="en-US">
                <a:latin typeface="Times" pitchFamily="1" charset="0"/>
              </a:rPr>
              <a:t>, in the format 2012-01-01. Tell the truth. Automatic numbering is prohibited]</a:t>
            </a:r>
          </a:p>
          <a:p>
            <a:pPr marL="114300" defTabSz="1016000"/>
            <a:r>
              <a:rPr lang="en-US">
                <a:latin typeface="Times" pitchFamily="1" charset="0"/>
              </a:rPr>
              <a:t>Source:</a:t>
            </a:r>
          </a:p>
          <a:p>
            <a:pPr marL="342900" lvl="1" defTabSz="1016000"/>
            <a:r>
              <a:rPr lang="en-US">
                <a:latin typeface="Times" pitchFamily="1" charset="0"/>
              </a:rPr>
              <a:t>[Author Name]			Voice:	[Telephone Number (optional)]</a:t>
            </a:r>
          </a:p>
          <a:p>
            <a:pPr marL="342900" lvl="1" defTabSz="1016000"/>
            <a:r>
              <a:rPr lang="en-US">
                <a:latin typeface="Times" pitchFamily="1" charset="0"/>
              </a:rPr>
              <a:t>[Affiliation*]			E-mail:	[email address (recommended)]</a:t>
            </a:r>
          </a:p>
          <a:p>
            <a:pPr marL="342900" lvl="1" defTabSz="1016000"/>
            <a:r>
              <a:rPr lang="en-US">
                <a:latin typeface="Times" pitchFamily="1" charset="0"/>
              </a:rPr>
              <a:t>[Address Line 1 (optional)] 			</a:t>
            </a:r>
          </a:p>
          <a:p>
            <a:pPr marL="342900" lvl="1" defTabSz="1016000"/>
            <a:r>
              <a:rPr lang="en-US">
                <a:latin typeface="Times" pitchFamily="1" charset="0"/>
              </a:rPr>
              <a:t>[Address Line 2 (optional)]	</a:t>
            </a:r>
          </a:p>
          <a:p>
            <a:pPr marL="342900" lvl="1" defTabSz="1016000"/>
            <a:r>
              <a:rPr lang="en-US">
                <a:latin typeface="Helvetica" pitchFamily="1" charset="0"/>
              </a:rPr>
              <a:t>*&lt;</a:t>
            </a:r>
            <a:r>
              <a:rPr lang="en-US" sz="1000">
                <a:solidFill>
                  <a:srgbClr val="0000FF"/>
                </a:solidFill>
                <a:latin typeface="Helvetica" pitchFamily="1" charset="0"/>
                <a:hlinkClick r:id="rId3"/>
              </a:rPr>
              <a:t>http://standards.ieee.org/faqs/affiliationFAQ.html</a:t>
            </a:r>
            <a:r>
              <a:rPr lang="en-US">
                <a:latin typeface="Helvetica" pitchFamily="1" charset="0"/>
              </a:rPr>
              <a:t>&gt;</a:t>
            </a:r>
            <a:endParaRPr lang="en-US">
              <a:latin typeface="Times" pitchFamily="1" charset="0"/>
            </a:endParaRPr>
          </a:p>
          <a:p>
            <a:pPr marL="114300" defTabSz="1016000"/>
            <a:r>
              <a:rPr lang="en-US">
                <a:latin typeface="Times" pitchFamily="1" charset="0"/>
              </a:rPr>
              <a:t>Re:</a:t>
            </a:r>
          </a:p>
          <a:p>
            <a:pPr marL="342900" lvl="1" defTabSz="1016000"/>
            <a:r>
              <a:rPr lang="en-US">
                <a:latin typeface="Times" pitchFamily="1" charset="0"/>
              </a:rPr>
              <a:t>[Cite the specific document number of the appropriate Call for Contributions, the ballot number, etc.]</a:t>
            </a:r>
          </a:p>
          <a:p>
            <a:pPr marL="114300" defTabSz="1016000"/>
            <a:r>
              <a:rPr lang="en-US">
                <a:latin typeface="Times" pitchFamily="1" charset="0"/>
              </a:rPr>
              <a:t>Base Contribution:</a:t>
            </a:r>
          </a:p>
          <a:p>
            <a:pPr marL="342900" lvl="1" defTabSz="1016000"/>
            <a:r>
              <a:rPr lang="en-US">
                <a:latin typeface="Times" pitchFamily="1" charset="0"/>
              </a:rPr>
              <a:t>[If this presentation accompanies a base 802.16 contribution, cite its </a:t>
            </a:r>
            <a:r>
              <a:rPr lang="en-US"/>
              <a:t>document number</a:t>
            </a:r>
            <a:r>
              <a:rPr lang="en-US">
                <a:latin typeface="Times" pitchFamily="1" charset="0"/>
              </a:rPr>
              <a:t>.]</a:t>
            </a:r>
          </a:p>
          <a:p>
            <a:pPr marL="114300" defTabSz="1016000"/>
            <a:r>
              <a:rPr lang="en-US">
                <a:latin typeface="Times" pitchFamily="1" charset="0"/>
              </a:rPr>
              <a:t>Purpose:</a:t>
            </a:r>
          </a:p>
          <a:p>
            <a:pPr marL="342900" lvl="1" defTabSz="1016000"/>
            <a:r>
              <a:rPr lang="en-US">
                <a:latin typeface="Times" pitchFamily="1" charset="0"/>
              </a:rPr>
              <a:t>[Description of what </a:t>
            </a:r>
            <a:r>
              <a:rPr lang="en-US" i="1">
                <a:latin typeface="Times" pitchFamily="1" charset="0"/>
              </a:rPr>
              <a:t>specific</a:t>
            </a:r>
            <a:r>
              <a:rPr lang="en-US">
                <a:latin typeface="Times" pitchFamily="1" charset="0"/>
              </a:rPr>
              <a:t> action is requested of the 802.16 Working Group or subgroup.]</a:t>
            </a:r>
          </a:p>
          <a:p>
            <a:pPr marL="114300" defTabSz="1016000"/>
            <a:r>
              <a:rPr lang="en-US">
                <a:latin typeface="Times" pitchFamily="1" charset="0"/>
              </a:rPr>
              <a:t>Notice:</a:t>
            </a:r>
          </a:p>
          <a:p>
            <a:pPr marL="342900" lvl="1" defTabSz="1016000"/>
            <a:r>
              <a:rPr lang="en-US" sz="1000" i="1">
                <a:latin typeface="Times" pitchFamily="1" charset="0"/>
              </a:rPr>
              <a:t>This document does not represent the agreed views of the IEEE 802.16 Working Group or any of its subgroups</a:t>
            </a:r>
            <a:r>
              <a:rPr lang="en-US" sz="100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a:latin typeface="Times" pitchFamily="1" charset="0"/>
              </a:rPr>
              <a:t>Copyright Policy:</a:t>
            </a:r>
          </a:p>
          <a:p>
            <a:pPr marL="342900" lvl="1" defTabSz="1016000"/>
            <a:r>
              <a:rPr lang="en-US" sz="1000">
                <a:latin typeface="Times" pitchFamily="1" charset="0"/>
              </a:rPr>
              <a:t>The contributor is familiar with the IEEE-SA Copyright Policy &lt;</a:t>
            </a:r>
            <a:r>
              <a:rPr lang="en-US" sz="1000">
                <a:solidFill>
                  <a:srgbClr val="0000FF"/>
                </a:solidFill>
                <a:latin typeface="Times" pitchFamily="1" charset="0"/>
              </a:rPr>
              <a:t>http://standards.ieee.org/IPR/copyrightpolicy.html</a:t>
            </a:r>
            <a:r>
              <a:rPr lang="en-US" sz="1000">
                <a:latin typeface="Times" pitchFamily="1" charset="0"/>
              </a:rPr>
              <a:t>&gt;.</a:t>
            </a:r>
            <a:r>
              <a:rPr lang="en-US">
                <a:latin typeface="Times" pitchFamily="1" charset="0"/>
              </a:rPr>
              <a:t>	</a:t>
            </a:r>
          </a:p>
          <a:p>
            <a:pPr marL="114300" defTabSz="1016000"/>
            <a:r>
              <a:rPr lang="en-US">
                <a:latin typeface="Times" pitchFamily="1" charset="0"/>
              </a:rPr>
              <a:t>Patent Policy:</a:t>
            </a:r>
          </a:p>
          <a:p>
            <a:pPr marL="342900" lvl="1" defTabSz="1016000"/>
            <a:r>
              <a:rPr lang="en-US" sz="1000">
                <a:latin typeface="Times" pitchFamily="1" charset="0"/>
              </a:rPr>
              <a:t>The contributor is familiar with the IEEE-SA Patent Policy and Procedures:</a:t>
            </a:r>
          </a:p>
          <a:p>
            <a:pPr marL="2006600" lvl="3" defTabSz="1016000"/>
            <a:r>
              <a:rPr lang="en-US" sz="1000">
                <a:latin typeface="Times" pitchFamily="1" charset="0"/>
              </a:rPr>
              <a:t>&lt;</a:t>
            </a:r>
            <a:r>
              <a:rPr lang="en-US" sz="1000">
                <a:solidFill>
                  <a:srgbClr val="0000FF"/>
                </a:solidFill>
                <a:latin typeface="Times" pitchFamily="1" charset="0"/>
              </a:rPr>
              <a:t>http://standards.ieee.org/guides/bylaws/sect6-7</a:t>
            </a:r>
            <a:r>
              <a:rPr lang="en-US" sz="1000">
                <a:solidFill>
                  <a:srgbClr val="0000FF"/>
                </a:solidFill>
                <a:latin typeface="Times" pitchFamily="1" charset="0"/>
                <a:hlinkClick r:id="rId4"/>
              </a:rPr>
              <a:t>.</a:t>
            </a:r>
            <a:r>
              <a:rPr lang="en-US" sz="1000">
                <a:solidFill>
                  <a:srgbClr val="0000FF"/>
                </a:solidFill>
                <a:latin typeface="Times" pitchFamily="1" charset="0"/>
                <a:hlinkClick r:id="rId4"/>
              </a:rPr>
              <a:t>html#6</a:t>
            </a:r>
            <a:r>
              <a:rPr lang="en-US" sz="1000">
                <a:latin typeface="Times" pitchFamily="1" charset="0"/>
              </a:rPr>
              <a:t>&gt; and &lt;</a:t>
            </a:r>
            <a:r>
              <a:rPr lang="en-US" sz="1000">
                <a:solidFill>
                  <a:srgbClr val="0000FF"/>
                </a:solidFill>
                <a:latin typeface="Times" pitchFamily="1" charset="0"/>
              </a:rPr>
              <a:t>http://standards.ieee.org/guides/opman/</a:t>
            </a:r>
            <a:r>
              <a:rPr lang="en-US" sz="1000">
                <a:solidFill>
                  <a:srgbClr val="0000FF"/>
                </a:solidFill>
                <a:latin typeface="Times" pitchFamily="1" charset="0"/>
                <a:hlinkClick r:id="rId5"/>
              </a:rPr>
              <a:t>sect6</a:t>
            </a:r>
            <a:r>
              <a:rPr lang="en-US" sz="1000">
                <a:solidFill>
                  <a:srgbClr val="0000FF"/>
                </a:solidFill>
                <a:latin typeface="Times" pitchFamily="1" charset="0"/>
                <a:hlinkClick r:id="rId5"/>
              </a:rPr>
              <a:t>.html#6.3</a:t>
            </a:r>
            <a:r>
              <a:rPr lang="en-US" sz="1000">
                <a:latin typeface="Times" pitchFamily="1" charset="0"/>
              </a:rPr>
              <a:t>&gt;.</a:t>
            </a:r>
          </a:p>
          <a:p>
            <a:pPr marL="342900" lvl="1" defTabSz="1016000"/>
            <a:r>
              <a:rPr lang="en-US" sz="1000">
                <a:latin typeface="Times" pitchFamily="1" charset="0"/>
              </a:rPr>
              <a:t>Further information is located at &lt;</a:t>
            </a:r>
            <a:r>
              <a:rPr lang="en-US" sz="1000">
                <a:solidFill>
                  <a:srgbClr val="0000FF"/>
                </a:solidFill>
                <a:latin typeface="Times" pitchFamily="1" charset="0"/>
                <a:hlinkClick r:id="rId6"/>
              </a:rPr>
              <a:t>http://standards.ieee.org/board/pat/pat-material.html</a:t>
            </a:r>
            <a:r>
              <a:rPr lang="en-US" sz="1000">
                <a:latin typeface="Times" pitchFamily="1" charset="0"/>
              </a:rPr>
              <a:t>&gt; and &lt;</a:t>
            </a:r>
            <a:r>
              <a:rPr lang="en-US" sz="1000">
                <a:solidFill>
                  <a:srgbClr val="0000FF"/>
                </a:solidFill>
                <a:latin typeface="Times" pitchFamily="1" charset="0"/>
                <a:hlinkClick r:id="rId7"/>
              </a:rPr>
              <a:t>http://standards.ieee.org/board/pat</a:t>
            </a:r>
            <a:r>
              <a:rPr lang="en-US" sz="1000">
                <a:latin typeface="Times" pitchFamily="1" charset="0"/>
                <a:hlinkClick r:id="rId7"/>
              </a:rPr>
              <a:t> </a:t>
            </a:r>
            <a:r>
              <a:rPr lang="en-US" sz="1000">
                <a:latin typeface="Times" pitchFamily="1" charset="0"/>
              </a:rPr>
              <a:t>&gt;.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4"/>
          <p:cNvSpPr>
            <a:spLocks noChangeArrowheads="1"/>
          </p:cNvSpPr>
          <p:nvPr>
            <p:ph type="title"/>
          </p:nvPr>
        </p:nvSpPr>
        <p:spPr bwMode="auto">
          <a:xfrm>
            <a:off x="228600" y="219075"/>
            <a:ext cx="8686800" cy="4810125"/>
          </a:xfrm>
          <a:solidFill>
            <a:srgbClr val="FFFFFF"/>
          </a:solidFill>
          <a:ln>
            <a:solidFill>
              <a:srgbClr val="000000"/>
            </a:solidFill>
            <a:miter lim="800000"/>
            <a:headEnd/>
            <a:tailEnd/>
          </a:ln>
        </p:spPr>
        <p:txBody>
          <a:bodyPr wrap="square" lIns="91440" tIns="45720" rIns="91440" bIns="45720" numCol="1" anchor="t" anchorCtr="0" compatLnSpc="1">
            <a:prstTxWarp prst="textNoShape">
              <a:avLst/>
            </a:prstTxWarp>
          </a:bodyPr>
          <a:lstStyle/>
          <a:p>
            <a:pPr algn="l"/>
            <a:r>
              <a:rPr lang="en-US">
                <a:ea typeface="ＭＳ Ｐゴシック" pitchFamily="1" charset="-128"/>
                <a:cs typeface="ＭＳ Ｐゴシック" pitchFamily="1" charset="-128"/>
              </a:rPr>
              <a:t>IEEE 802.16 Presentation Cover Sheet Instructions</a:t>
            </a:r>
            <a:br>
              <a:rPr lang="en-US">
                <a:ea typeface="ＭＳ Ｐゴシック" pitchFamily="1" charset="-128"/>
                <a:cs typeface="ＭＳ Ｐゴシック" pitchFamily="1" charset="-128"/>
              </a:rPr>
            </a:br>
            <a:r>
              <a:rPr lang="en-US" sz="1400">
                <a:ea typeface="ＭＳ Ｐゴシック" pitchFamily="1" charset="-128"/>
                <a:cs typeface="ＭＳ Ｐゴシック" pitchFamily="1" charset="-128"/>
              </a:rPr>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Use the cover sheet for all presentations at IEEE 802.16 WG meetings.</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This format is </a:t>
            </a:r>
            <a:r>
              <a:rPr lang="en-US" sz="1400" i="1">
                <a:ea typeface="ＭＳ Ｐゴシック" pitchFamily="1" charset="-128"/>
                <a:cs typeface="ＭＳ Ｐゴシック" pitchFamily="1" charset="-128"/>
              </a:rPr>
              <a:t>not</a:t>
            </a:r>
            <a:r>
              <a:rPr lang="en-US" sz="1400">
                <a:ea typeface="ＭＳ Ｐゴシック" pitchFamily="1" charset="-128"/>
                <a:cs typeface="ＭＳ Ｐゴシック" pitchFamily="1" charset="-128"/>
              </a:rPr>
              <a:t> suitable for formal contributions, which must be submitted with the IEEE 802.16 WG Document Submission Template:	 &lt;</a:t>
            </a:r>
            <a:r>
              <a:rPr lang="en-US" sz="1400">
                <a:ea typeface="ＭＳ Ｐゴシック" pitchFamily="1" charset="-128"/>
                <a:cs typeface="ＭＳ Ｐゴシック" pitchFamily="1" charset="-128"/>
                <a:hlinkClick r:id="rId3"/>
              </a:rPr>
              <a:t>http://ieee802.org/16/submit.html</a:t>
            </a:r>
            <a:r>
              <a:rPr lang="en-US" sz="1400">
                <a:ea typeface="ＭＳ Ｐゴシック" pitchFamily="1" charset="-128"/>
                <a:cs typeface="ＭＳ Ｐゴシック" pitchFamily="1" charset="-128"/>
              </a:rPr>
              <a:t>&gt;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Instructions:</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(1) Fill in the cover page information. Remove the square brackets. Leave the disclaimers.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(2) Add presentation materials in your own format.</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(3) </a:t>
            </a:r>
            <a:r>
              <a:rPr lang="en-US" sz="1400" b="1">
                <a:ea typeface="ＭＳ Ｐゴシック" pitchFamily="1" charset="-128"/>
                <a:cs typeface="ＭＳ Ｐゴシック" pitchFamily="1" charset="-128"/>
              </a:rPr>
              <a:t>Logos and other unnecessary commercial graphics are not permitted.</a:t>
            </a:r>
            <a:r>
              <a:rPr lang="en-US" sz="1400">
                <a:ea typeface="ＭＳ Ｐゴシック" pitchFamily="1" charset="-128"/>
                <a:cs typeface="ＭＳ Ｐゴシック" pitchFamily="1" charset="-128"/>
              </a:rPr>
              <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(4) </a:t>
            </a:r>
            <a:r>
              <a:rPr lang="en-US" sz="1400" b="1">
                <a:ea typeface="ＭＳ Ｐゴシック" pitchFamily="1" charset="-128"/>
                <a:cs typeface="ＭＳ Ｐゴシック" pitchFamily="1" charset="-128"/>
              </a:rPr>
              <a:t>Use only the fonts “Times” (or “Times New Roman”), “Arial” (or “Helvetica”) and “Symbol,”</a:t>
            </a:r>
            <a:r>
              <a:rPr lang="en-US" sz="1400">
                <a:ea typeface="ＭＳ Ｐゴシック" pitchFamily="1" charset="-128"/>
                <a:cs typeface="ＭＳ Ｐゴシック" pitchFamily="1" charset="-128"/>
              </a:rPr>
              <a:t> since these fonts need not be embedded in PDF files. You may use other fonts only if </a:t>
            </a:r>
            <a:r>
              <a:rPr lang="en-US" sz="1400" i="1">
                <a:ea typeface="ＭＳ Ｐゴシック" pitchFamily="1" charset="-128"/>
                <a:cs typeface="ＭＳ Ｐゴシック" pitchFamily="1" charset="-128"/>
              </a:rPr>
              <a:t>necessary </a:t>
            </a:r>
            <a:r>
              <a:rPr lang="en-US" sz="1400">
                <a:ea typeface="ＭＳ Ｐゴシック" pitchFamily="1" charset="-128"/>
                <a:cs typeface="ＭＳ Ｐゴシック" pitchFamily="1" charset="-128"/>
              </a:rPr>
              <a:t>to your presentation.</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(5) Delete this instruction page from your submission.</a:t>
            </a:r>
            <a:br>
              <a:rPr lang="en-US" sz="1400">
                <a:ea typeface="ＭＳ Ｐゴシック" pitchFamily="1" charset="-128"/>
                <a:cs typeface="ＭＳ Ｐゴシック" pitchFamily="1" charset="-128"/>
              </a:rPr>
            </a:br>
            <a:r>
              <a:rPr lang="en-US" sz="1400">
                <a:ea typeface="ＭＳ Ｐゴシック" pitchFamily="1" charset="-128"/>
                <a:cs typeface="ＭＳ Ｐゴシック" pitchFamily="1" charset="-128"/>
              </a:rPr>
              <a:t>(6) Submit the presentation following the instructions in the Call for Contributions or the 802.16 Document Submission Instructions &lt;</a:t>
            </a:r>
            <a:r>
              <a:rPr lang="en-US" sz="1400">
                <a:ea typeface="ＭＳ Ｐゴシック" pitchFamily="1" charset="-128"/>
                <a:cs typeface="ＭＳ Ｐゴシック" pitchFamily="1" charset="-128"/>
                <a:hlinkClick r:id="rId3"/>
              </a:rPr>
              <a:t>http://ieee802.org/16/submit.html</a:t>
            </a:r>
            <a:r>
              <a:rPr lang="en-US" sz="1400">
                <a:ea typeface="ＭＳ Ｐゴシック" pitchFamily="1" charset="-128"/>
                <a:cs typeface="ＭＳ Ｐゴシック" pitchFamily="1" charset="-128"/>
              </a:rPr>
              <a:t>&gt; .</a:t>
            </a:r>
          </a:p>
        </p:txBody>
      </p:sp>
    </p:spTree>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159</TotalTime>
  <Words>632</Words>
  <Application>Microsoft Macintosh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vt:i4>
      </vt:variant>
    </vt:vector>
  </HeadingPairs>
  <TitlesOfParts>
    <vt:vector size="8" baseType="lpstr">
      <vt:lpstr>Times New Roman</vt:lpstr>
      <vt:lpstr>ＭＳ Ｐゴシック</vt:lpstr>
      <vt:lpstr>Arial</vt:lpstr>
      <vt:lpstr>Times</vt:lpstr>
      <vt:lpstr>Helvetica</vt:lpstr>
      <vt:lpstr>Template</vt:lpstr>
      <vt:lpstr>Slide 1</vt:lpstr>
      <vt:lpstr>IEEE 802.16 Presentation Cover Sheet Instructions  Use the cover sheet for all presentations at IEEE 802.16 WG meetings.  This format is not suitable for formal contributions, which must be submitted with the IEEE 802.16 WG Document Submission Template:  &lt;http://ieee802.org/16/submit.html&gt;   Instructions:  (1) Fill in the cover page information. Remove the square brackets. Leave the disclaimers.  (2) Add presentation materials in your own format. (3) Logos and other unnecessary commercial graphics are not permitted. (4) Use only the fonts “Times” (or “Times New Roman”), “Arial” (or “Helvetica”) and “Symbol,” since these fonts need not be embedded in PDF files. You may use other fonts only if necessary to your presentation. (5) Delete this instruction page from your submission. (6) Submit the presentation following the instructions in the Call for Contributions or the 802.16 Document Submission Instructions &lt;http://ieee802.org/16/submit.html&gt; .</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Roger Marks</cp:lastModifiedBy>
  <cp:revision>68</cp:revision>
  <cp:lastPrinted>1998-02-10T13:28:06Z</cp:lastPrinted>
  <dcterms:created xsi:type="dcterms:W3CDTF">2011-12-30T17:06:23Z</dcterms:created>
  <dcterms:modified xsi:type="dcterms:W3CDTF">2011-12-30T17:06:35Z</dcterms:modified>
</cp:coreProperties>
</file>