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5"/>
  </p:notesMasterIdLst>
  <p:sldIdLst>
    <p:sldId id="256" r:id="rId3"/>
    <p:sldId id="260" r:id="rId4"/>
    <p:sldId id="257" r:id="rId5"/>
    <p:sldId id="280" r:id="rId6"/>
    <p:sldId id="263" r:id="rId7"/>
    <p:sldId id="267" r:id="rId8"/>
    <p:sldId id="266" r:id="rId9"/>
    <p:sldId id="274" r:id="rId10"/>
    <p:sldId id="271" r:id="rId11"/>
    <p:sldId id="277" r:id="rId12"/>
    <p:sldId id="279" r:id="rId13"/>
    <p:sldId id="276" r:id="rId14"/>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B2B2B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62" d="100"/>
          <a:sy n="62" d="100"/>
        </p:scale>
        <p:origin x="-605"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1/9/2011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8701088" y="6519863"/>
            <a:ext cx="442912" cy="338137"/>
          </a:xfrm>
          <a:prstGeom prst="rect">
            <a:avLst/>
          </a:prstGeom>
          <a:noFill/>
        </p:spPr>
        <p:txBody>
          <a:bodyPr wrap="none">
            <a:spAutoFit/>
          </a:bodyPr>
          <a:lstStyle/>
          <a:p>
            <a:fld id="{B5398A8F-5BEB-4BD5-A9BB-952FABD7EBF4}" type="slidenum">
              <a:rPr lang="en-US" altLang="ja-JP" sz="1600">
                <a:latin typeface="Trebuchet MS" pitchFamily="34" charset="0"/>
                <a:ea typeface="ＭＳ Ｐゴシック" pitchFamily="50" charset="-128"/>
              </a:rPr>
              <a:pPr/>
              <a:t>‹#›</a:t>
            </a:fld>
            <a:endParaRPr lang="en-US" altLang="ja-JP" sz="1600">
              <a:latin typeface="Trebuchet MS" pitchFamily="34" charset="0"/>
              <a:ea typeface="ＭＳ Ｐゴシック" pitchFamily="50" charset="-128"/>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www.wirelessman.org/liaison/docs/L80216-10_0124.docx"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a:t>
            </a:r>
            <a:r>
              <a:rPr lang="en-US" altLang="ja-JP" sz="1800" u="sng" dirty="0" smtClean="0">
                <a:solidFill>
                  <a:schemeClr val="tx1"/>
                </a:solidFill>
                <a:ea typeface="ＭＳ Ｐゴシック" pitchFamily="50" charset="-128"/>
                <a:cs typeface="Times New Roman" pitchFamily="18" charset="0"/>
              </a:rPr>
              <a:t>71</a:t>
            </a:r>
            <a:r>
              <a:rPr lang="en-US" altLang="ja-JP" sz="1800" dirty="0" smtClean="0">
                <a:solidFill>
                  <a:schemeClr val="tx1"/>
                </a:solidFill>
                <a:ea typeface="ＭＳ Ｐゴシック" pitchFamily="50" charset="-128"/>
                <a:cs typeface="Times New Roman" pitchFamily="18" charset="0"/>
              </a:rPr>
              <a:t>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L802.16-10/0127</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2011-01-10</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a:solidFill>
                  <a:schemeClr val="tx1"/>
                </a:solidFill>
                <a:latin typeface="Times" charset="0"/>
                <a:ea typeface="ＭＳ Ｐゴシック" pitchFamily="50" charset="-128"/>
                <a:cs typeface="Times" charset="0"/>
                <a:sym typeface="Times" charset="0"/>
              </a:rPr>
              <a:t>Reza Arefi			Voice:	+1 503 830 5485</a:t>
            </a: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reza.arefi@intel.com</a:t>
            </a: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a:t>
            </a:r>
            <a:r>
              <a:rPr lang="en-US" altLang="ja-JP" sz="1200" u="sng" dirty="0" smtClean="0">
                <a:solidFill>
                  <a:schemeClr val="tx1"/>
                </a:solidFill>
                <a:latin typeface="Times" charset="0"/>
                <a:ea typeface="ＭＳ Ｐゴシック" pitchFamily="50" charset="-128"/>
                <a:cs typeface="Times" charset="0"/>
                <a:sym typeface="Times" charset="0"/>
              </a:rPr>
              <a:t>71</a:t>
            </a:r>
            <a:r>
              <a:rPr lang="en-US" altLang="ja-JP" sz="1200" dirty="0" smtClean="0">
                <a:solidFill>
                  <a:schemeClr val="tx1"/>
                </a:solidFill>
                <a:latin typeface="Times" charset="0"/>
                <a:ea typeface="ＭＳ Ｐゴシック" pitchFamily="50" charset="-128"/>
                <a:cs typeface="Times" charset="0"/>
                <a:sym typeface="Times" charset="0"/>
              </a:rPr>
              <a:t>,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vert="horz" wrap="square" lIns="91440" tIns="45720" rIns="91440" bIns="45720" numCol="1" anchor="t" anchorCtr="0" compatLnSpc="1">
            <a:prstTxWarp prst="textNoShape">
              <a:avLst/>
            </a:prstTxWarp>
          </a:bodyPr>
          <a:lstStyle/>
          <a:p>
            <a:r>
              <a:rPr lang="en-US" altLang="ja-JP" sz="2000" dirty="0" smtClean="0">
                <a:latin typeface="Trebuchet MS" pitchFamily="34" charset="0"/>
                <a:ea typeface="ＭＳ Ｐゴシック" pitchFamily="50" charset="-128"/>
              </a:rPr>
              <a:t>Evaluation Reports from external evaluation groups were presented and reviewed (see next slide)</a:t>
            </a:r>
          </a:p>
          <a:p>
            <a:r>
              <a:rPr lang="en-US" altLang="ja-JP" sz="2000" dirty="0" smtClean="0">
                <a:latin typeface="Trebuchet MS" pitchFamily="34" charset="0"/>
                <a:ea typeface="ＭＳ Ｐゴシック" pitchFamily="50" charset="-128"/>
              </a:rPr>
              <a:t>WP 5D developed acknowledgments back to evaluation groups (IMT-ADV documents)</a:t>
            </a:r>
          </a:p>
          <a:p>
            <a:r>
              <a:rPr lang="en-US" altLang="ja-JP" sz="2000" dirty="0" smtClean="0">
                <a:latin typeface="Trebuchet MS" pitchFamily="34" charset="0"/>
                <a:ea typeface="ＭＳ Ｐゴシック" pitchFamily="50" charset="-128"/>
              </a:rPr>
              <a:t>WP 5D agreed that steps 4 and 5 of the process are COMPLETE</a:t>
            </a:r>
          </a:p>
          <a:p>
            <a:r>
              <a:rPr lang="en-US" altLang="ja-JP" sz="2000" dirty="0" smtClean="0">
                <a:latin typeface="Trebuchet MS" pitchFamily="34" charset="0"/>
                <a:ea typeface="ＭＳ Ｐゴシック" pitchFamily="50" charset="-128"/>
              </a:rPr>
              <a:t>WP 5D preliminary concluded that step 6 is also complete</a:t>
            </a:r>
          </a:p>
          <a:p>
            <a:pPr lvl="1"/>
            <a:r>
              <a:rPr lang="en-US" altLang="ja-JP" sz="2000" dirty="0" smtClean="0">
                <a:latin typeface="Trebuchet MS" pitchFamily="34" charset="0"/>
                <a:ea typeface="ＭＳ Ｐゴシック" pitchFamily="50" charset="-128"/>
              </a:rPr>
              <a:t>Started filling out of M.2113 compliance templates which contains WP 5D view that both technologies meet the requirements</a:t>
            </a:r>
          </a:p>
          <a:p>
            <a:pPr lvl="1"/>
            <a:r>
              <a:rPr lang="en-US" altLang="ja-JP" sz="2000" dirty="0" smtClean="0">
                <a:latin typeface="Trebuchet MS" pitchFamily="34" charset="0"/>
                <a:ea typeface="ＭＳ Ｐゴシック" pitchFamily="50" charset="-128"/>
              </a:rPr>
              <a:t>To be included in IMT.RADIO </a:t>
            </a:r>
            <a:r>
              <a:rPr lang="en-US" altLang="ja-JP" sz="2000" dirty="0" smtClean="0">
                <a:latin typeface="Trebuchet MS" pitchFamily="34" charset="0"/>
                <a:ea typeface="ＭＳ Ｐゴシック" pitchFamily="50" charset="-128"/>
                <a:sym typeface="Wingdings" pitchFamily="2" charset="2"/>
              </a:rPr>
              <a:t> to be finalized at 5D#9</a:t>
            </a:r>
            <a:endParaRPr lang="en-US" altLang="ja-JP" sz="2000" dirty="0" smtClean="0">
              <a:latin typeface="Trebuchet MS" pitchFamily="34" charset="0"/>
              <a:ea typeface="ＭＳ Ｐゴシック" pitchFamily="50" charset="-128"/>
            </a:endParaRPr>
          </a:p>
          <a:p>
            <a:endParaRPr lang="en-US" altLang="ja-JP" sz="2000" dirty="0" smtClean="0">
              <a:latin typeface="Trebuchet MS" pitchFamily="34" charset="0"/>
              <a:ea typeface="ＭＳ Ｐゴシック" pitchFamily="50" charset="-128"/>
            </a:endParaRPr>
          </a:p>
        </p:txBody>
      </p:sp>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Outcome of WP 5D #9</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a:defRPr/>
            </a:pPr>
            <a:r>
              <a:rPr lang="en-US" altLang="ja-JP" sz="2000" dirty="0" smtClean="0">
                <a:latin typeface="Trebuchet MS" pitchFamily="34" charset="0"/>
                <a:ea typeface="ＭＳ Ｐゴシック" pitchFamily="34" charset="-128"/>
                <a:cs typeface="+mj-cs"/>
              </a:rPr>
              <a:t>completed </a:t>
            </a:r>
            <a:r>
              <a:rPr lang="en-US" altLang="ja-JP" sz="2000" dirty="0" smtClean="0">
                <a:latin typeface="Trebuchet MS" pitchFamily="34" charset="0"/>
                <a:ea typeface="ＭＳ Ｐゴシック" pitchFamily="34" charset="-128"/>
                <a:cs typeface="+mj-cs"/>
              </a:rPr>
              <a:t>Step 6 and Step 7</a:t>
            </a:r>
          </a:p>
          <a:p>
            <a:pPr lvl="1">
              <a:defRPr/>
            </a:pPr>
            <a:r>
              <a:rPr lang="en-US" altLang="ja-JP" sz="2000" dirty="0" smtClean="0">
                <a:latin typeface="Trebuchet MS" pitchFamily="34" charset="0"/>
                <a:ea typeface="ＭＳ Ｐゴシック" pitchFamily="34" charset="-128"/>
                <a:cs typeface="+mj-cs"/>
              </a:rPr>
              <a:t>Step 6: Review to assess compliance with minimum requirements</a:t>
            </a:r>
          </a:p>
          <a:p>
            <a:pPr lvl="1">
              <a:defRPr/>
            </a:pPr>
            <a:r>
              <a:rPr lang="en-US" altLang="ja-JP" sz="2000" dirty="0" smtClean="0">
                <a:latin typeface="Trebuchet MS" pitchFamily="34" charset="0"/>
                <a:ea typeface="ＭＳ Ｐゴシック" pitchFamily="34" charset="-128"/>
                <a:cs typeface="+mj-cs"/>
              </a:rPr>
              <a:t>Step 7: Consideration of evaluation results, consensus building and decision</a:t>
            </a:r>
          </a:p>
          <a:p>
            <a:pPr lvl="1">
              <a:defRPr/>
            </a:pPr>
            <a:r>
              <a:rPr lang="en-US" altLang="ja-JP" sz="2000" dirty="0" smtClean="0">
                <a:latin typeface="Trebuchet MS" pitchFamily="34" charset="0"/>
                <a:ea typeface="ＭＳ Ｐゴシック" pitchFamily="34" charset="-128"/>
                <a:cs typeface="+mj-cs"/>
              </a:rPr>
              <a:t>Finalized </a:t>
            </a:r>
            <a:r>
              <a:rPr lang="en-US" altLang="ja-JP" sz="2000" dirty="0" smtClean="0">
                <a:latin typeface="Trebuchet MS" pitchFamily="34" charset="0"/>
                <a:ea typeface="ＭＳ Ｐゴシック" pitchFamily="34" charset="-128"/>
                <a:cs typeface="+mj-cs"/>
              </a:rPr>
              <a:t>IMT.RADIO</a:t>
            </a:r>
          </a:p>
          <a:p>
            <a:pPr lvl="1">
              <a:defRPr/>
            </a:pPr>
            <a:r>
              <a:rPr lang="en-US" altLang="ja-JP" sz="2000" dirty="0" smtClean="0">
                <a:latin typeface="Trebuchet MS" pitchFamily="34" charset="0"/>
                <a:ea typeface="ＭＳ Ｐゴシック" pitchFamily="34" charset="-128"/>
                <a:cs typeface="+mj-cs"/>
              </a:rPr>
              <a:t>Announced </a:t>
            </a:r>
            <a:r>
              <a:rPr lang="en-US" altLang="ja-JP" sz="2000" dirty="0" smtClean="0">
                <a:latin typeface="Trebuchet MS" pitchFamily="34" charset="0"/>
                <a:ea typeface="ＭＳ Ｐゴシック" pitchFamily="34" charset="-128"/>
                <a:cs typeface="+mj-cs"/>
              </a:rPr>
              <a:t>final decision on IMT-Advanced </a:t>
            </a:r>
            <a:r>
              <a:rPr lang="en-US" altLang="ja-JP" sz="2000" dirty="0" smtClean="0">
                <a:latin typeface="Trebuchet MS" pitchFamily="34" charset="0"/>
                <a:ea typeface="ＭＳ Ｐゴシック" pitchFamily="34" charset="-128"/>
                <a:cs typeface="+mj-cs"/>
              </a:rPr>
              <a:t>technologies</a:t>
            </a:r>
          </a:p>
          <a:p>
            <a:pPr lvl="2">
              <a:defRPr/>
            </a:pPr>
            <a:r>
              <a:rPr lang="en-US" altLang="ja-JP" sz="1600" dirty="0" smtClean="0">
                <a:latin typeface="Trebuchet MS" pitchFamily="34" charset="0"/>
                <a:ea typeface="ＭＳ Ｐゴシック" pitchFamily="34" charset="-128"/>
                <a:cs typeface="+mj-cs"/>
              </a:rPr>
              <a:t>WirelessMAN-Advanced</a:t>
            </a:r>
          </a:p>
          <a:p>
            <a:pPr lvl="2">
              <a:defRPr/>
            </a:pPr>
            <a:r>
              <a:rPr lang="en-US" altLang="ja-JP" sz="1600" dirty="0" smtClean="0">
                <a:latin typeface="Trebuchet MS" pitchFamily="34" charset="0"/>
                <a:ea typeface="ＭＳ Ｐゴシック" pitchFamily="34" charset="-128"/>
                <a:cs typeface="+mj-cs"/>
              </a:rPr>
              <a:t>LTE-Advanced</a:t>
            </a:r>
          </a:p>
          <a:p>
            <a:pPr lvl="1">
              <a:defRPr/>
            </a:pPr>
            <a:r>
              <a:rPr lang="en-US" altLang="ja-JP" sz="2000" dirty="0" smtClean="0">
                <a:latin typeface="Trebuchet MS" pitchFamily="34" charset="0"/>
                <a:ea typeface="ＭＳ Ｐゴシック" pitchFamily="34" charset="-128"/>
                <a:cs typeface="+mj-cs"/>
              </a:rPr>
              <a:t>Started development of Recommendation M.[IMT.RSPEC] to contain detailed specifications of IMT-Advanced radio interfaces – due for completion in April 2011</a:t>
            </a:r>
            <a:endParaRPr lang="en-US" altLang="ja-JP" sz="2000" dirty="0" smtClean="0">
              <a:latin typeface="Trebuchet MS" pitchFamily="34" charset="0"/>
              <a:ea typeface="ＭＳ Ｐゴシック" pitchFamily="34" charset="-128"/>
              <a:cs typeface="+mj-cs"/>
            </a:endParaRP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WP </a:t>
            </a:r>
            <a:r>
              <a:rPr lang="en-US" altLang="ja-JP" sz="3200" b="1" dirty="0" smtClean="0">
                <a:latin typeface="Trebuchet MS" pitchFamily="34" charset="0"/>
                <a:ea typeface="ＭＳ Ｐゴシック" pitchFamily="50" charset="-128"/>
              </a:rPr>
              <a:t>5D #10</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99553"/>
        </p:xfrm>
        <a:graphic>
          <a:graphicData uri="http://schemas.openxmlformats.org/drawingml/2006/table">
            <a:tbl>
              <a:tblPr/>
              <a:tblGrid>
                <a:gridCol w="2212936"/>
                <a:gridCol w="1231558"/>
                <a:gridCol w="1531772"/>
                <a:gridCol w="4167734"/>
              </a:tblGrid>
              <a:tr h="129005">
                <a:tc>
                  <a:txBody>
                    <a:bodyPr/>
                    <a:lstStyle/>
                    <a:p>
                      <a:pPr marL="0" marR="0" algn="ctr" hangingPunct="0">
                        <a:spcBef>
                          <a:spcPts val="200"/>
                        </a:spcBef>
                        <a:spcAft>
                          <a:spcPts val="0"/>
                        </a:spcAft>
                        <a:tabLst>
                          <a:tab pos="720090" algn="l"/>
                          <a:tab pos="1188085" algn="l"/>
                          <a:tab pos="1440180" algn="l"/>
                        </a:tabLst>
                      </a:pPr>
                      <a:r>
                        <a:rPr lang="en-GB" sz="800" b="1" dirty="0">
                          <a:latin typeface="Times New Roman"/>
                          <a:ea typeface="Arial Unicode MS"/>
                          <a:cs typeface="Arial"/>
                        </a:rPr>
                        <a:t>Activity</a:t>
                      </a:r>
                      <a:endParaRPr lang="en-US" sz="90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800" b="1" dirty="0">
                          <a:solidFill>
                            <a:srgbClr val="000000"/>
                          </a:solidFill>
                          <a:latin typeface="Times New Roman"/>
                          <a:ea typeface="Times New Roman"/>
                          <a:cs typeface="Arial"/>
                        </a:rPr>
                        <a:t>Start</a:t>
                      </a:r>
                      <a:endParaRPr lang="en-US" sz="9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800" b="1" dirty="0">
                          <a:solidFill>
                            <a:srgbClr val="000000"/>
                          </a:solidFill>
                          <a:latin typeface="Times New Roman"/>
                          <a:ea typeface="Times New Roman"/>
                          <a:cs typeface="Arial"/>
                        </a:rPr>
                        <a:t>Stop</a:t>
                      </a:r>
                      <a:endParaRPr lang="en-US" sz="9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0"/>
                        </a:spcAft>
                        <a:tabLst>
                          <a:tab pos="720090" algn="l"/>
                          <a:tab pos="1188085" algn="l"/>
                          <a:tab pos="1440180" algn="l"/>
                        </a:tabLst>
                      </a:pPr>
                      <a:r>
                        <a:rPr lang="en-GB" sz="800" b="1" dirty="0">
                          <a:latin typeface="Times New Roman"/>
                          <a:ea typeface="Times New Roman"/>
                          <a:cs typeface="Arial"/>
                        </a:rPr>
                        <a:t>ITU-R Action/Deliverable/Milestone</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002">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#8</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9 Jun. 10</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16 June 10</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Liaison to </a:t>
                      </a:r>
                      <a:r>
                        <a:rPr lang="en-GB" sz="800" b="1" i="1" dirty="0">
                          <a:latin typeface="Times New Roman"/>
                          <a:ea typeface="Times New Roman"/>
                          <a:cs typeface="Arial"/>
                        </a:rPr>
                        <a:t>External Organizations </a:t>
                      </a:r>
                      <a:r>
                        <a:rPr lang="en-GB" sz="800" b="0" dirty="0">
                          <a:latin typeface="Times New Roman"/>
                          <a:ea typeface="Times New Roman"/>
                          <a:cs typeface="Arial"/>
                        </a:rPr>
                        <a:t>on the procedural details and detailed timelines for the completion of draft new Rec. ITU‑R M.[IMT.RSPEC].</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02">
                <a:tc>
                  <a:txBody>
                    <a:bodyPr/>
                    <a:lstStyle/>
                    <a:p>
                      <a:pPr marL="0" marR="0" algn="ctr" hangingPunct="0">
                        <a:spcBef>
                          <a:spcPts val="200"/>
                        </a:spcBef>
                        <a:spcAft>
                          <a:spcPts val="0"/>
                        </a:spcAft>
                        <a:tabLst>
                          <a:tab pos="720090" algn="l"/>
                          <a:tab pos="1188085" algn="l"/>
                          <a:tab pos="1440180" algn="l"/>
                        </a:tabLst>
                      </a:pPr>
                      <a:r>
                        <a:rPr lang="en-GB" sz="1000" b="1" i="1" dirty="0">
                          <a:latin typeface="Times New Roman"/>
                          <a:ea typeface="Arial Unicode MS"/>
                          <a:cs typeface="Arial"/>
                        </a:rPr>
                        <a:t>RIT/SRIT Proponents</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Due to ITU-R by 6 Oct. 10 </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solidFill>
                            <a:srgbClr val="000000"/>
                          </a:solidFill>
                          <a:latin typeface="Times New Roman"/>
                          <a:ea typeface="Times New Roman"/>
                          <a:cs typeface="Arial"/>
                        </a:rPr>
                        <a:t>Delivery to ITU-R </a:t>
                      </a:r>
                      <a:r>
                        <a:rPr lang="en-GB" sz="800" b="0" dirty="0">
                          <a:latin typeface="Times New Roman"/>
                          <a:ea typeface="Times New Roman"/>
                          <a:cs typeface="Arial"/>
                        </a:rPr>
                        <a:t>by </a:t>
                      </a:r>
                      <a:r>
                        <a:rPr lang="en-GB" sz="800" b="1" i="1" dirty="0">
                          <a:latin typeface="Times New Roman"/>
                          <a:ea typeface="Times New Roman"/>
                          <a:cs typeface="Arial"/>
                        </a:rPr>
                        <a:t>RIT/SRIT Proponents</a:t>
                      </a:r>
                      <a:r>
                        <a:rPr lang="en-GB" sz="800" b="0" i="1" dirty="0">
                          <a:latin typeface="Times New Roman"/>
                          <a:ea typeface="Times New Roman"/>
                          <a:cs typeface="Arial"/>
                        </a:rPr>
                        <a:t> </a:t>
                      </a:r>
                      <a:r>
                        <a:rPr lang="en-GB" sz="800" b="0" dirty="0">
                          <a:latin typeface="Times New Roman"/>
                          <a:ea typeface="Times New Roman"/>
                          <a:cs typeface="Arial"/>
                        </a:rPr>
                        <a:t>of Form A.</a:t>
                      </a:r>
                      <a:endParaRPr lang="en-US" sz="900" b="1" dirty="0">
                        <a:latin typeface="Times New Roman"/>
                        <a:ea typeface="Times New Roman"/>
                        <a:cs typeface="Arial"/>
                      </a:endParaRPr>
                    </a:p>
                    <a:p>
                      <a:pPr marL="0" marR="0" algn="l" hangingPunct="0">
                        <a:spcBef>
                          <a:spcPts val="200"/>
                        </a:spcBef>
                        <a:spcAft>
                          <a:spcPts val="0"/>
                        </a:spcAft>
                        <a:tabLst>
                          <a:tab pos="720090" algn="l"/>
                          <a:tab pos="1188085" algn="l"/>
                          <a:tab pos="1440180" algn="l"/>
                        </a:tabLst>
                      </a:pPr>
                      <a:r>
                        <a:rPr lang="en-GB" sz="800" b="1" dirty="0">
                          <a:latin typeface="Times New Roman"/>
                          <a:ea typeface="Times New Roman"/>
                          <a:cs typeface="Arial"/>
                        </a:rPr>
                        <a:t>See Item 4 (Table 3).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6500">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#9</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13 Oct. 10</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20 Oct. 10</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WP 5D takes note of the Form A’s in order to determine the structure of </a:t>
                      </a:r>
                      <a:r>
                        <a:rPr lang="en-GB" sz="800" b="0" dirty="0">
                          <a:solidFill>
                            <a:srgbClr val="000000"/>
                          </a:solidFill>
                          <a:latin typeface="Times New Roman"/>
                          <a:ea typeface="Times New Roman"/>
                          <a:cs typeface="Arial"/>
                        </a:rPr>
                        <a:t>draft new Rec. </a:t>
                      </a:r>
                      <a:r>
                        <a:rPr lang="en-US" sz="800" b="0" dirty="0">
                          <a:solidFill>
                            <a:srgbClr val="000000"/>
                          </a:solidFill>
                          <a:latin typeface="Times New Roman"/>
                          <a:ea typeface="Times New Roman"/>
                          <a:cs typeface="Arial"/>
                        </a:rPr>
                        <a:t>ITU-R M.[IMT.RSPEC].</a:t>
                      </a:r>
                      <a:endParaRPr lang="en-US" sz="900" b="1" dirty="0">
                        <a:latin typeface="Times New Roman"/>
                        <a:ea typeface="Times New Roman"/>
                        <a:cs typeface="Arial"/>
                      </a:endParaRPr>
                    </a:p>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WP 5D provides liaisons to </a:t>
                      </a:r>
                      <a:r>
                        <a:rPr lang="en-GB" sz="800" b="1" i="1" dirty="0">
                          <a:latin typeface="Times New Roman"/>
                          <a:ea typeface="Times New Roman"/>
                          <a:cs typeface="Arial"/>
                        </a:rPr>
                        <a:t>RIT/SRIT Proponents</a:t>
                      </a:r>
                      <a:r>
                        <a:rPr lang="en-GB" sz="800" b="0" dirty="0">
                          <a:latin typeface="Times New Roman"/>
                          <a:ea typeface="Times New Roman"/>
                          <a:cs typeface="Arial"/>
                        </a:rPr>
                        <a:t> and </a:t>
                      </a:r>
                      <a:r>
                        <a:rPr lang="en-GB" sz="800" b="1" i="1" dirty="0">
                          <a:latin typeface="Times New Roman"/>
                          <a:ea typeface="Times New Roman"/>
                          <a:cs typeface="Arial"/>
                        </a:rPr>
                        <a:t>GCS Proponents</a:t>
                      </a:r>
                      <a:r>
                        <a:rPr lang="en-GB" sz="800" b="0" dirty="0">
                          <a:latin typeface="Times New Roman"/>
                          <a:ea typeface="Times New Roman"/>
                          <a:cs typeface="Arial"/>
                        </a:rPr>
                        <a:t>.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8993">
                <a:tc>
                  <a:txBody>
                    <a:bodyPr/>
                    <a:lstStyle/>
                    <a:p>
                      <a:pPr marL="0" marR="0" algn="ctr" hangingPunct="0">
                        <a:spcBef>
                          <a:spcPts val="200"/>
                        </a:spcBef>
                        <a:spcAft>
                          <a:spcPts val="0"/>
                        </a:spcAft>
                        <a:tabLst>
                          <a:tab pos="720090" algn="l"/>
                          <a:tab pos="1188085" algn="l"/>
                          <a:tab pos="1440180" algn="l"/>
                        </a:tabLst>
                      </a:pPr>
                      <a:r>
                        <a:rPr lang="en-GB" sz="1000" b="1" i="1" dirty="0">
                          <a:solidFill>
                            <a:srgbClr val="000000"/>
                          </a:solidFill>
                          <a:latin typeface="Times New Roman"/>
                          <a:ea typeface="Times New Roman"/>
                          <a:cs typeface="Arial"/>
                        </a:rPr>
                        <a:t>GCS Proponents</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Due to ITU-R by </a:t>
                      </a:r>
                      <a:r>
                        <a:rPr lang="en-GB" sz="1000" dirty="0">
                          <a:solidFill>
                            <a:srgbClr val="000000"/>
                          </a:solidFill>
                          <a:highlight>
                            <a:srgbClr val="FFFF00"/>
                          </a:highlight>
                          <a:latin typeface="Times New Roman"/>
                          <a:ea typeface="Times New Roman"/>
                          <a:cs typeface="Arial"/>
                        </a:rPr>
                        <a:t>2 Mar. 11</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800" dirty="0">
                          <a:latin typeface="Times New Roman"/>
                          <a:ea typeface="Times New Roman"/>
                          <a:cs typeface="Arial"/>
                        </a:rPr>
                        <a:t>Delivery to ITU-R by the </a:t>
                      </a:r>
                      <a:r>
                        <a:rPr lang="en-GB" sz="800" b="1" i="1" dirty="0">
                          <a:latin typeface="Times New Roman"/>
                          <a:ea typeface="Times New Roman"/>
                          <a:cs typeface="Arial"/>
                        </a:rPr>
                        <a:t>GCS Proponents</a:t>
                      </a:r>
                      <a:r>
                        <a:rPr lang="en-GB" sz="800" dirty="0">
                          <a:latin typeface="Times New Roman"/>
                          <a:ea typeface="Times New Roman"/>
                          <a:cs typeface="Arial"/>
                        </a:rPr>
                        <a:t> of the Overview and either titles and synopsis of the GCS, or the </a:t>
                      </a:r>
                      <a:r>
                        <a:rPr lang="en-GB" sz="800" dirty="0">
                          <a:solidFill>
                            <a:srgbClr val="000000"/>
                          </a:solidFill>
                          <a:latin typeface="Times New Roman"/>
                          <a:ea typeface="Times New Roman"/>
                          <a:cs typeface="Arial"/>
                        </a:rPr>
                        <a:t>Directly Incorporated Specification</a:t>
                      </a:r>
                      <a:r>
                        <a:rPr lang="en-GB" sz="800" dirty="0">
                          <a:latin typeface="Times New Roman"/>
                          <a:ea typeface="Times New Roman"/>
                          <a:cs typeface="Arial"/>
                        </a:rPr>
                        <a:t> when GCS is not utilized</a:t>
                      </a:r>
                      <a:r>
                        <a:rPr lang="en-GB" sz="800" i="1" dirty="0">
                          <a:latin typeface="Times New Roman"/>
                          <a:ea typeface="Times New Roman"/>
                          <a:cs typeface="Arial"/>
                        </a:rPr>
                        <a:t>. </a:t>
                      </a:r>
                      <a:r>
                        <a:rPr lang="en-GB" sz="800" b="1" dirty="0">
                          <a:latin typeface="Times New Roman"/>
                          <a:ea typeface="Times New Roman"/>
                          <a:cs typeface="Arial"/>
                        </a:rPr>
                        <a:t>See Item 1(Table 2).</a:t>
                      </a:r>
                      <a:endParaRPr lang="en-US" sz="800" dirty="0">
                        <a:latin typeface="Times New Roman"/>
                        <a:ea typeface="Times New Roman"/>
                        <a:cs typeface="Arial"/>
                      </a:endParaRPr>
                    </a:p>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Delivery to ITU-R of the Global Core Specifications by the </a:t>
                      </a:r>
                      <a:r>
                        <a:rPr lang="en-GB" sz="800" b="1" i="1" dirty="0">
                          <a:latin typeface="Times New Roman"/>
                          <a:ea typeface="Times New Roman"/>
                          <a:cs typeface="Arial"/>
                        </a:rPr>
                        <a:t>GCS Proponents</a:t>
                      </a:r>
                      <a:r>
                        <a:rPr lang="en-GB" sz="800" b="0" i="1" dirty="0">
                          <a:latin typeface="Times New Roman"/>
                          <a:ea typeface="Times New Roman"/>
                          <a:cs typeface="Arial"/>
                        </a:rPr>
                        <a:t>. </a:t>
                      </a:r>
                      <a:r>
                        <a:rPr lang="en-GB" sz="800" b="0" dirty="0">
                          <a:latin typeface="Times New Roman"/>
                          <a:ea typeface="Times New Roman"/>
                          <a:cs typeface="Arial"/>
                        </a:rPr>
                        <a:t>Detailed transposition references would not be required at this point. </a:t>
                      </a:r>
                      <a:r>
                        <a:rPr lang="en-GB" sz="800" b="1" dirty="0">
                          <a:solidFill>
                            <a:srgbClr val="000000"/>
                          </a:solidFill>
                          <a:latin typeface="Times New Roman"/>
                          <a:ea typeface="Times New Roman"/>
                          <a:cs typeface="Arial"/>
                        </a:rPr>
                        <a:t>See Item 2 (Table 2).</a:t>
                      </a:r>
                      <a:endParaRPr lang="en-US" sz="900" b="1" dirty="0">
                        <a:latin typeface="Times New Roman"/>
                        <a:ea typeface="Times New Roman"/>
                        <a:cs typeface="Arial"/>
                      </a:endParaRPr>
                    </a:p>
                    <a:p>
                      <a:pPr marL="0" marR="0" hangingPunct="0">
                        <a:spcBef>
                          <a:spcPts val="600"/>
                        </a:spcBef>
                        <a:spcAft>
                          <a:spcPts val="0"/>
                        </a:spcAft>
                        <a:tabLst>
                          <a:tab pos="720090" algn="l"/>
                          <a:tab pos="1188085" algn="l"/>
                          <a:tab pos="1440180" algn="l"/>
                        </a:tabLst>
                      </a:pPr>
                      <a:r>
                        <a:rPr lang="en-GB" sz="800" dirty="0">
                          <a:solidFill>
                            <a:srgbClr val="000000"/>
                          </a:solidFill>
                          <a:latin typeface="Times New Roman"/>
                          <a:ea typeface="Times New Roman"/>
                          <a:cs typeface="Arial"/>
                        </a:rPr>
                        <a:t>Delivery to ITU-R of Certification B by </a:t>
                      </a:r>
                      <a:r>
                        <a:rPr lang="en-GB" sz="800" b="1" i="1" dirty="0">
                          <a:solidFill>
                            <a:srgbClr val="000000"/>
                          </a:solidFill>
                          <a:latin typeface="Times New Roman"/>
                          <a:ea typeface="Times New Roman"/>
                          <a:cs typeface="Arial"/>
                        </a:rPr>
                        <a:t>GCS Proponents. </a:t>
                      </a:r>
                      <a:r>
                        <a:rPr lang="en-GB" sz="800" b="1" dirty="0">
                          <a:latin typeface="Times New Roman"/>
                          <a:ea typeface="Times New Roman"/>
                          <a:cs typeface="Arial"/>
                        </a:rPr>
                        <a:t>See Item 5 (Table 3).</a:t>
                      </a:r>
                      <a:endParaRPr lang="en-US" sz="900"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1493">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#10</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smtClean="0">
                          <a:solidFill>
                            <a:srgbClr val="000000"/>
                          </a:solidFill>
                          <a:highlight>
                            <a:srgbClr val="FFFF00"/>
                          </a:highlight>
                          <a:latin typeface="Times New Roman"/>
                          <a:ea typeface="Times New Roman"/>
                          <a:cs typeface="Arial"/>
                        </a:rPr>
                        <a:t>30 </a:t>
                      </a:r>
                      <a:r>
                        <a:rPr lang="en-GB" sz="1100" dirty="0">
                          <a:solidFill>
                            <a:srgbClr val="000000"/>
                          </a:solidFill>
                          <a:highlight>
                            <a:srgbClr val="FFFF00"/>
                          </a:highlight>
                          <a:latin typeface="Times New Roman"/>
                          <a:ea typeface="Times New Roman"/>
                          <a:cs typeface="Arial"/>
                        </a:rPr>
                        <a:t>Mar. </a:t>
                      </a:r>
                      <a:r>
                        <a:rPr lang="en-GB" sz="1100" dirty="0" smtClean="0">
                          <a:solidFill>
                            <a:srgbClr val="000000"/>
                          </a:solidFill>
                          <a:highlight>
                            <a:srgbClr val="FFFF00"/>
                          </a:highlight>
                          <a:latin typeface="Times New Roman"/>
                          <a:ea typeface="Times New Roman"/>
                          <a:cs typeface="Arial"/>
                        </a:rPr>
                        <a:t>11</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smtClean="0">
                          <a:solidFill>
                            <a:srgbClr val="000000"/>
                          </a:solidFill>
                          <a:highlight>
                            <a:srgbClr val="FFFF00"/>
                          </a:highlight>
                          <a:latin typeface="Times New Roman"/>
                          <a:ea typeface="Times New Roman"/>
                          <a:cs typeface="Arial"/>
                        </a:rPr>
                        <a:t>6 Apr. 11</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600"/>
                        </a:spcBef>
                        <a:spcAft>
                          <a:spcPts val="0"/>
                        </a:spcAft>
                        <a:tabLst>
                          <a:tab pos="720090" algn="l"/>
                          <a:tab pos="1188085" algn="l"/>
                          <a:tab pos="1440180" algn="l"/>
                        </a:tabLst>
                      </a:pPr>
                      <a:r>
                        <a:rPr lang="en-GB" sz="800" dirty="0">
                          <a:latin typeface="Times New Roman"/>
                          <a:ea typeface="Times New Roman"/>
                          <a:cs typeface="Arial"/>
                        </a:rPr>
                        <a:t>WP 5D takes note of the Certification B’s. WP 5D finalizes and preliminarily agrees </a:t>
                      </a:r>
                      <a:r>
                        <a:rPr lang="en-GB" sz="800" dirty="0">
                          <a:solidFill>
                            <a:srgbClr val="000000"/>
                          </a:solidFill>
                          <a:latin typeface="Times New Roman"/>
                          <a:ea typeface="Times New Roman"/>
                          <a:cs typeface="Arial"/>
                        </a:rPr>
                        <a:t>draft new Rec. </a:t>
                      </a:r>
                      <a:r>
                        <a:rPr lang="en-US" sz="800" dirty="0">
                          <a:solidFill>
                            <a:srgbClr val="000000"/>
                          </a:solidFill>
                          <a:latin typeface="Times New Roman"/>
                          <a:ea typeface="Times New Roman"/>
                          <a:cs typeface="Arial"/>
                        </a:rPr>
                        <a:t>ITU-R M.[IMT.RSPEC] (not necessarily including the detailed transposition references).</a:t>
                      </a:r>
                      <a:endParaRPr lang="en-US" sz="900" dirty="0">
                        <a:latin typeface="Times New Roman"/>
                        <a:ea typeface="Times New Roman"/>
                        <a:cs typeface="Arial"/>
                      </a:endParaRPr>
                    </a:p>
                    <a:p>
                      <a:pPr marL="0" marR="0" hangingPunct="0">
                        <a:spcBef>
                          <a:spcPts val="600"/>
                        </a:spcBef>
                        <a:spcAft>
                          <a:spcPts val="0"/>
                        </a:spcAft>
                        <a:tabLst>
                          <a:tab pos="720090" algn="l"/>
                          <a:tab pos="1188085" algn="l"/>
                          <a:tab pos="1440180" algn="l"/>
                        </a:tabLst>
                      </a:pPr>
                      <a:r>
                        <a:rPr lang="en-GB" sz="800" dirty="0">
                          <a:latin typeface="Times New Roman"/>
                          <a:ea typeface="Times New Roman"/>
                          <a:cs typeface="Arial"/>
                        </a:rPr>
                        <a:t>WP 5D Liaison of the preliminary WP 5D agreed draft new </a:t>
                      </a:r>
                      <a:r>
                        <a:rPr lang="en-GB" sz="800" dirty="0">
                          <a:solidFill>
                            <a:srgbClr val="000000"/>
                          </a:solidFill>
                          <a:latin typeface="Times New Roman"/>
                          <a:ea typeface="Times New Roman"/>
                          <a:cs typeface="Arial"/>
                        </a:rPr>
                        <a:t>Rec. ITU-R M.[IMT.RSPEC] to the relevant </a:t>
                      </a:r>
                      <a:r>
                        <a:rPr lang="en-GB" sz="800" b="1" i="1" dirty="0">
                          <a:solidFill>
                            <a:srgbClr val="000000"/>
                          </a:solidFill>
                          <a:latin typeface="Times New Roman"/>
                          <a:ea typeface="Times New Roman"/>
                          <a:cs typeface="Arial"/>
                        </a:rPr>
                        <a:t>GCS Proponents</a:t>
                      </a:r>
                      <a:r>
                        <a:rPr lang="en-GB" sz="800" dirty="0">
                          <a:solidFill>
                            <a:srgbClr val="000000"/>
                          </a:solidFill>
                          <a:latin typeface="Times New Roman"/>
                          <a:ea typeface="Times New Roman"/>
                          <a:cs typeface="Arial"/>
                        </a:rPr>
                        <a:t> and authorized </a:t>
                      </a:r>
                      <a:r>
                        <a:rPr lang="en-GB" sz="800" b="1" i="1" dirty="0">
                          <a:solidFill>
                            <a:srgbClr val="000000"/>
                          </a:solidFill>
                          <a:latin typeface="Times New Roman"/>
                          <a:ea typeface="Times New Roman"/>
                          <a:cs typeface="Arial"/>
                        </a:rPr>
                        <a:t>Transposing Organizations</a:t>
                      </a:r>
                      <a:r>
                        <a:rPr lang="en-GB" sz="800" dirty="0">
                          <a:solidFill>
                            <a:srgbClr val="000000"/>
                          </a:solidFill>
                          <a:latin typeface="Times New Roman"/>
                          <a:ea typeface="Times New Roman"/>
                          <a:cs typeface="Arial"/>
                        </a:rPr>
                        <a:t> for their use in developing their inputs of the detailed references.</a:t>
                      </a:r>
                      <a:endParaRPr lang="en-US" sz="900"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003">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#11</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smtClean="0">
                          <a:solidFill>
                            <a:srgbClr val="000000"/>
                          </a:solidFill>
                          <a:highlight>
                            <a:srgbClr val="FFFF00"/>
                          </a:highlight>
                          <a:latin typeface="Times New Roman"/>
                          <a:ea typeface="Times New Roman"/>
                          <a:cs typeface="Arial"/>
                        </a:rPr>
                        <a:t>7 July </a:t>
                      </a:r>
                      <a:r>
                        <a:rPr lang="en-GB" sz="1100" dirty="0">
                          <a:solidFill>
                            <a:srgbClr val="000000"/>
                          </a:solidFill>
                          <a:highlight>
                            <a:srgbClr val="FFFF00"/>
                          </a:highlight>
                          <a:latin typeface="Times New Roman"/>
                          <a:ea typeface="Times New Roman"/>
                          <a:cs typeface="Arial"/>
                        </a:rPr>
                        <a:t>11</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smtClean="0">
                          <a:solidFill>
                            <a:srgbClr val="000000"/>
                          </a:solidFill>
                          <a:highlight>
                            <a:srgbClr val="FFFF00"/>
                          </a:highlight>
                          <a:latin typeface="Times New Roman"/>
                          <a:ea typeface="Times New Roman"/>
                          <a:cs typeface="Arial"/>
                        </a:rPr>
                        <a:t>14 July 11</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Arial Unicode MS"/>
                          <a:cs typeface="Arial"/>
                        </a:rPr>
                        <a:t>WP 5D addresses responses from External Organizations on draft new Rec. ITU-R M.[IMT.RSPEC]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1496">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i="1" dirty="0">
                          <a:solidFill>
                            <a:srgbClr val="000000"/>
                          </a:solidFill>
                          <a:latin typeface="Times New Roman"/>
                          <a:ea typeface="Times New Roman"/>
                          <a:cs typeface="Arial"/>
                        </a:rPr>
                        <a:t>Transposing </a:t>
                      </a:r>
                      <a:r>
                        <a:rPr lang="en-GB" sz="1000" b="1" i="1" dirty="0" smtClean="0">
                          <a:solidFill>
                            <a:srgbClr val="000000"/>
                          </a:solidFill>
                          <a:latin typeface="Times New Roman"/>
                          <a:ea typeface="Times New Roman"/>
                          <a:cs typeface="Arial"/>
                        </a:rPr>
                        <a:t>Organizations</a:t>
                      </a:r>
                      <a:r>
                        <a:rPr lang="en-GB" sz="1000" b="1" i="1" dirty="0">
                          <a:solidFill>
                            <a:srgbClr val="000000"/>
                          </a:solidFill>
                          <a:latin typeface="Times New Roman"/>
                          <a:ea typeface="Times New Roman"/>
                          <a:cs typeface="Arial"/>
                        </a:rPr>
                        <a:t/>
                      </a:r>
                      <a:br>
                        <a:rPr lang="en-GB" sz="1000" b="1" i="1" dirty="0">
                          <a:solidFill>
                            <a:srgbClr val="000000"/>
                          </a:solidFill>
                          <a:latin typeface="Times New Roman"/>
                          <a:ea typeface="Times New Roman"/>
                          <a:cs typeface="Arial"/>
                        </a:rPr>
                      </a:br>
                      <a:r>
                        <a:rPr lang="en-GB" sz="1000" i="1" dirty="0">
                          <a:solidFill>
                            <a:srgbClr val="000000"/>
                          </a:solidFill>
                          <a:latin typeface="Times New Roman"/>
                          <a:ea typeface="Times New Roman"/>
                          <a:cs typeface="Arial"/>
                        </a:rPr>
                        <a:t>(in the case of a GCS being utilized</a:t>
                      </a:r>
                      <a:r>
                        <a:rPr lang="en-GB" sz="1000" i="1" dirty="0" smtClean="0">
                          <a:solidFill>
                            <a:srgbClr val="000000"/>
                          </a:solidFill>
                          <a:latin typeface="Times New Roman"/>
                          <a:ea typeface="Times New Roman"/>
                          <a:cs typeface="Arial"/>
                        </a:rPr>
                        <a:t>)</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Due to ITU-R by 21 Sep.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Delivery to</a:t>
                      </a:r>
                      <a:r>
                        <a:rPr lang="en-GB" sz="800" b="0" dirty="0">
                          <a:solidFill>
                            <a:srgbClr val="000000"/>
                          </a:solidFill>
                          <a:latin typeface="Times New Roman"/>
                          <a:ea typeface="Times New Roman"/>
                          <a:cs typeface="Arial"/>
                        </a:rPr>
                        <a:t> ITU-R of transposition references by </a:t>
                      </a:r>
                      <a:r>
                        <a:rPr lang="en-GB" sz="800" b="0" u="sng" dirty="0">
                          <a:solidFill>
                            <a:srgbClr val="000000"/>
                          </a:solidFill>
                          <a:latin typeface="Times New Roman"/>
                          <a:ea typeface="Times New Roman"/>
                          <a:cs typeface="Arial"/>
                        </a:rPr>
                        <a:t>each </a:t>
                      </a:r>
                      <a:r>
                        <a:rPr lang="en-GB" sz="800" b="1" i="1" dirty="0">
                          <a:solidFill>
                            <a:srgbClr val="000000"/>
                          </a:solidFill>
                          <a:latin typeface="Times New Roman"/>
                          <a:ea typeface="Times New Roman"/>
                          <a:cs typeface="Arial"/>
                        </a:rPr>
                        <a:t>Transposing Organization</a:t>
                      </a:r>
                      <a:r>
                        <a:rPr lang="en-GB" sz="800" b="0" dirty="0">
                          <a:solidFill>
                            <a:srgbClr val="000000"/>
                          </a:solidFill>
                          <a:latin typeface="Times New Roman"/>
                          <a:ea typeface="Times New Roman"/>
                          <a:cs typeface="Arial"/>
                        </a:rPr>
                        <a:t> for incorporation into the WP 5D preliminary agreed draft new Rec. ITU-R M.[IMT.RSPEC] </a:t>
                      </a:r>
                      <a:r>
                        <a:rPr lang="en-GB" sz="800" b="1" dirty="0">
                          <a:solidFill>
                            <a:srgbClr val="000000"/>
                          </a:solidFill>
                          <a:latin typeface="Times New Roman"/>
                          <a:ea typeface="Times New Roman"/>
                          <a:cs typeface="Arial"/>
                        </a:rPr>
                        <a:t>See Item 3 (Table 2).</a:t>
                      </a:r>
                      <a:endParaRPr lang="en-US" sz="900" b="1" dirty="0">
                        <a:latin typeface="Times New Roman"/>
                        <a:ea typeface="Times New Roman"/>
                        <a:cs typeface="Arial"/>
                      </a:endParaRPr>
                    </a:p>
                    <a:p>
                      <a:pPr marL="0" marR="0" hangingPunct="0">
                        <a:spcBef>
                          <a:spcPts val="600"/>
                        </a:spcBef>
                        <a:spcAft>
                          <a:spcPts val="0"/>
                        </a:spcAft>
                        <a:tabLst>
                          <a:tab pos="720090" algn="l"/>
                          <a:tab pos="1188085" algn="l"/>
                          <a:tab pos="1440180" algn="l"/>
                        </a:tabLst>
                      </a:pPr>
                      <a:r>
                        <a:rPr lang="en-GB" sz="800" dirty="0">
                          <a:latin typeface="Times New Roman"/>
                          <a:ea typeface="Times New Roman"/>
                          <a:cs typeface="Arial"/>
                        </a:rPr>
                        <a:t>Delivery to ITU-R of Certification C by </a:t>
                      </a:r>
                      <a:r>
                        <a:rPr lang="en-GB" sz="800" u="sng" dirty="0">
                          <a:latin typeface="Times New Roman"/>
                          <a:ea typeface="Times New Roman"/>
                          <a:cs typeface="Arial"/>
                        </a:rPr>
                        <a:t>each</a:t>
                      </a:r>
                      <a:r>
                        <a:rPr lang="en-GB" sz="800" dirty="0">
                          <a:latin typeface="Times New Roman"/>
                          <a:ea typeface="Times New Roman"/>
                          <a:cs typeface="Arial"/>
                        </a:rPr>
                        <a:t> </a:t>
                      </a:r>
                      <a:r>
                        <a:rPr lang="en-GB" sz="800" b="1" i="1" dirty="0">
                          <a:latin typeface="Times New Roman"/>
                          <a:ea typeface="Times New Roman"/>
                          <a:cs typeface="Arial"/>
                        </a:rPr>
                        <a:t>Transposing Organization. </a:t>
                      </a:r>
                      <a:r>
                        <a:rPr lang="en-GB" sz="800" b="1" dirty="0">
                          <a:latin typeface="Times New Roman"/>
                          <a:ea typeface="Times New Roman"/>
                          <a:cs typeface="Arial"/>
                        </a:rPr>
                        <a:t>See Item 6 (Table 3).</a:t>
                      </a:r>
                      <a:endParaRPr lang="en-US" sz="900"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001">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#12</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12 Oct. 11</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19 Oct.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WP 5D reviews and agrees the completed draft new Rec. ITU-R M.[IMT.RSPEC] (which now includes all transposition references) and forwards to Study Group 5</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001">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err="1">
                          <a:latin typeface="Times New Roman"/>
                          <a:ea typeface="Times New Roman"/>
                          <a:cs typeface="Arial"/>
                        </a:rPr>
                        <a:t>Radiocommunication</a:t>
                      </a:r>
                      <a:r>
                        <a:rPr lang="en-GB" sz="1000" dirty="0">
                          <a:latin typeface="Times New Roman"/>
                          <a:ea typeface="Times New Roman"/>
                          <a:cs typeface="Arial"/>
                        </a:rPr>
                        <a:t> Bureau</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14 Nov.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Submission by Counsellor for SG 5 of completed draft new Rec. ITU-R M.[IMT.RSPEC] (with all transposition references) to SG 5, based on currently anticipated SG 5 meeting schedule</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002">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Times New Roman"/>
                          <a:cs typeface="Arial"/>
                        </a:rPr>
                        <a:t>Study Group 5</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21 Nov. 11</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22 Nov.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Study Group 5 considers adoption of the new Rec. ITU-R M.[IMT.RSPEC] for forwarding to the </a:t>
                      </a:r>
                      <a:r>
                        <a:rPr lang="en-GB" sz="800" b="0" dirty="0" err="1">
                          <a:latin typeface="Times New Roman"/>
                          <a:ea typeface="Times New Roman"/>
                          <a:cs typeface="Arial"/>
                        </a:rPr>
                        <a:t>Radiocommunication</a:t>
                      </a:r>
                      <a:r>
                        <a:rPr lang="en-GB" sz="800" b="0" dirty="0">
                          <a:latin typeface="Times New Roman"/>
                          <a:ea typeface="Times New Roman"/>
                          <a:cs typeface="Arial"/>
                        </a:rPr>
                        <a:t> Assembly for approval.</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003">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err="1">
                          <a:latin typeface="Times New Roman"/>
                          <a:ea typeface="Times New Roman"/>
                          <a:cs typeface="Arial"/>
                        </a:rPr>
                        <a:t>Radiocommunication</a:t>
                      </a:r>
                      <a:r>
                        <a:rPr lang="en-GB" sz="1000" dirty="0">
                          <a:latin typeface="Times New Roman"/>
                          <a:ea typeface="Times New Roman"/>
                          <a:cs typeface="Arial"/>
                        </a:rPr>
                        <a:t> Assembly</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16 Jan. 12</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20 Jan. 12</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US" sz="800" b="0" dirty="0" err="1">
                          <a:latin typeface="Times New Roman"/>
                          <a:ea typeface="Arial Unicode MS"/>
                          <a:cs typeface="Arial"/>
                        </a:rPr>
                        <a:t>Radiocommunication</a:t>
                      </a:r>
                      <a:r>
                        <a:rPr lang="en-US" sz="800" b="0" dirty="0">
                          <a:latin typeface="Times New Roman"/>
                          <a:ea typeface="Arial Unicode MS"/>
                          <a:cs typeface="Arial"/>
                        </a:rPr>
                        <a:t> Assembly considers approval of Rec. </a:t>
                      </a:r>
                      <a:r>
                        <a:rPr lang="pt-BR" sz="800" b="0" dirty="0">
                          <a:latin typeface="Times New Roman"/>
                          <a:ea typeface="Arial Unicode MS"/>
                          <a:cs typeface="Arial"/>
                        </a:rPr>
                        <a:t>ITU-R M.[IMT.RSPEC]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a:t>
            </a:r>
            <a:r>
              <a:rPr lang="en-US" altLang="ja-JP" sz="3600" b="1" u="sng" dirty="0" smtClean="0">
                <a:latin typeface="Trebuchet MS" pitchFamily="34" charset="0"/>
                <a:ea typeface="ＭＳ Ｐゴシック" pitchFamily="50" charset="-128"/>
                <a:cs typeface="Arial" pitchFamily="34" charset="0"/>
                <a:sym typeface="Arial" pitchFamily="34" charset="0"/>
              </a:rPr>
              <a:t>71</a:t>
            </a:r>
            <a:r>
              <a:rPr lang="en-US" altLang="ja-JP" sz="3600" b="1" dirty="0" smtClean="0">
                <a:latin typeface="Trebuchet MS" pitchFamily="34" charset="0"/>
                <a:ea typeface="ＭＳ Ｐゴシック" pitchFamily="50" charset="-128"/>
                <a:cs typeface="Arial" pitchFamily="34" charset="0"/>
                <a:sym typeface="Arial" pitchFamily="34" charset="0"/>
              </a:rPr>
              <a:t> 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Reza Arefi</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802.16’s ITU-R Liaison Official</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Session #</a:t>
            </a:r>
            <a:r>
              <a:rPr lang="en-US" altLang="ja-JP" u="sng" dirty="0" smtClean="0">
                <a:latin typeface="Trebuchet MS" pitchFamily="34" charset="0"/>
                <a:ea typeface="ＭＳ Ｐゴシック" pitchFamily="50" charset="-128"/>
                <a:cs typeface="Arial" pitchFamily="34" charset="0"/>
                <a:sym typeface="Arial" pitchFamily="34" charset="0"/>
              </a:rPr>
              <a:t>71</a:t>
            </a:r>
            <a:endParaRPr lang="en-US" altLang="ja-JP" u="sng"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u="sng" dirty="0" smtClean="0">
                <a:latin typeface="Trebuchet MS" pitchFamily="34" charset="0"/>
                <a:ea typeface="ＭＳ Ｐゴシック" pitchFamily="50" charset="-128"/>
                <a:cs typeface="Arial" pitchFamily="34" charset="0"/>
                <a:sym typeface="Arial" pitchFamily="34" charset="0"/>
              </a:rPr>
              <a:t>Taipei</a:t>
            </a:r>
            <a:r>
              <a:rPr lang="en-US" altLang="ja-JP" u="sng" dirty="0" smtClean="0">
                <a:latin typeface="Trebuchet MS" pitchFamily="34" charset="0"/>
                <a:ea typeface="ＭＳ Ｐゴシック" pitchFamily="50" charset="-128"/>
                <a:cs typeface="Arial" pitchFamily="34" charset="0"/>
                <a:sym typeface="Arial" pitchFamily="34" charset="0"/>
              </a:rPr>
              <a:t>, Taiwan, 10-13 January 2011</a:t>
            </a:r>
            <a:endParaRPr lang="en-US" altLang="ja-JP" u="sng"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L802.16-10/0017r5</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L802.16-10/0121r7</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#70</a:t>
            </a: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a:p>
            <a:pPr marL="0" lvl="1" indent="0" eaLnBrk="1" hangingPunct="1">
              <a:lnSpc>
                <a:spcPct val="80000"/>
              </a:lnSpc>
              <a:buFont typeface="Times" charset="0"/>
              <a:buNone/>
            </a:pPr>
            <a:endParaRPr lang="en-US" altLang="ja-JP" sz="2400" dirty="0" smtClean="0">
              <a:latin typeface="Trebuchet MS" pitchFamily="34" charset="0"/>
              <a:ea typeface="ＭＳ Ｐゴシック" pitchFamily="50" charset="-128"/>
            </a:endParaRPr>
          </a:p>
          <a:p>
            <a:pPr marL="342900" eaLnBrk="1" hangingPunct="1">
              <a:lnSpc>
                <a:spcPct val="80000"/>
              </a:lnSpc>
            </a:pPr>
            <a:endParaRPr lang="en-US" altLang="ja-JP" sz="2400" i="1" dirty="0" smtClean="0">
              <a:latin typeface="Trebuchet MS" pitchFamily="34" charset="0"/>
              <a:ea typeface="ＭＳ Ｐゴシック" pitchFamily="50" charset="-128"/>
            </a:endParaRPr>
          </a:p>
          <a:p>
            <a:pPr marL="0" lvl="1" indent="0" eaLnBrk="1" hangingPunct="1">
              <a:lnSpc>
                <a:spcPct val="80000"/>
              </a:lnSpc>
              <a:buSzPct val="125000"/>
              <a:buFont typeface="Times" charset="0"/>
              <a:buNone/>
            </a:pPr>
            <a:r>
              <a:rPr lang="en-US" altLang="ja-JP" sz="2400" dirty="0" smtClean="0">
                <a:latin typeface="Trebuchet MS" pitchFamily="34" charset="0"/>
                <a:ea typeface="ＭＳ Ｐゴシック" pitchFamily="50" charset="-128"/>
              </a:rPr>
              <a:t>========== Also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L802.16-08/079</a:t>
            </a:r>
          </a:p>
          <a:p>
            <a:pPr marL="0" lvl="1" indent="0" eaLnBrk="1" hangingPunct="1">
              <a:lnSpc>
                <a:spcPct val="80000"/>
              </a:lnSpc>
              <a:buNone/>
            </a:pPr>
            <a:r>
              <a:rPr lang="en-US" altLang="ja-JP" sz="2000" i="1" dirty="0" smtClean="0">
                <a:latin typeface="Trebuchet MS" pitchFamily="34" charset="0"/>
                <a:ea typeface="ＭＳ Ｐゴシック" pitchFamily="50" charset="-128"/>
              </a:rPr>
              <a:t>IEEE 802.18 IMT-Advanced review process (IEEE 802.18-08-0058/r6)</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a:t>
            </a:r>
            <a:r>
              <a:rPr lang="en-US" altLang="ja-JP" b="1" u="sng" dirty="0" smtClean="0">
                <a:latin typeface="Trebuchet MS" pitchFamily="34" charset="0"/>
                <a:ea typeface="ＭＳ Ｐゴシック" pitchFamily="50" charset="-128"/>
              </a:rPr>
              <a:t>71</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None/>
            </a:pPr>
            <a:r>
              <a:rPr lang="en-US" altLang="ja-JP" sz="2400" u="sng" dirty="0" smtClean="0">
                <a:latin typeface="Trebuchet MS" pitchFamily="34" charset="0"/>
                <a:ea typeface="ＭＳ Ｐゴシック" pitchFamily="50" charset="-128"/>
              </a:rPr>
              <a:t>Liaisons</a:t>
            </a:r>
          </a:p>
          <a:p>
            <a:pPr marL="342900" eaLnBrk="1" hangingPunct="1">
              <a:lnSpc>
                <a:spcPct val="80000"/>
              </a:lnSpc>
              <a:buSzPct val="125000"/>
            </a:pPr>
            <a:r>
              <a:rPr lang="en-US" sz="2000" b="1" dirty="0" smtClean="0">
                <a:latin typeface="Trebuchet MS" pitchFamily="34" charset="0"/>
                <a:hlinkClick r:id="rId2" action="ppaction://hlinkfile"/>
              </a:rPr>
              <a:t>IEEE L802.16-10/0124</a:t>
            </a:r>
            <a:r>
              <a:rPr lang="en-US" sz="2000" b="1" dirty="0" smtClean="0">
                <a:latin typeface="Trebuchet MS" pitchFamily="34" charset="0"/>
              </a:rPr>
              <a:t> </a:t>
            </a:r>
            <a:r>
              <a:rPr lang="en-US" sz="2000" b="1" dirty="0" smtClean="0">
                <a:latin typeface="Trebuchet MS" pitchFamily="34" charset="0"/>
              </a:rPr>
              <a:t> </a:t>
            </a:r>
            <a:r>
              <a:rPr lang="en-US" sz="2000" dirty="0" smtClean="0">
                <a:latin typeface="Trebuchet MS" pitchFamily="34" charset="0"/>
              </a:rPr>
              <a:t>- [liaison </a:t>
            </a:r>
            <a:r>
              <a:rPr lang="en-US" sz="2000" dirty="0" smtClean="0">
                <a:latin typeface="Trebuchet MS" pitchFamily="34" charset="0"/>
              </a:rPr>
              <a:t>from ITU-R WP 5D] Coexistence Studies in relation to Resolution 224 and Question ITU-R 229/5 (2010-11-16) </a:t>
            </a:r>
          </a:p>
          <a:p>
            <a:pPr marL="342900" eaLnBrk="1" hangingPunct="1">
              <a:lnSpc>
                <a:spcPct val="80000"/>
              </a:lnSpc>
              <a:buSzPct val="125000"/>
            </a:pPr>
            <a:r>
              <a:rPr lang="en-US" altLang="ja-JP" sz="2000" b="1" dirty="0" smtClean="0">
                <a:latin typeface="Trebuchet MS" pitchFamily="34" charset="0"/>
                <a:ea typeface="ＭＳ Ｐゴシック" pitchFamily="50" charset="-128"/>
              </a:rPr>
              <a:t>IEEE L802.16-10/0105 - </a:t>
            </a:r>
            <a:r>
              <a:rPr lang="en-US" altLang="ja-JP" sz="2000" dirty="0" smtClean="0">
                <a:latin typeface="Trebuchet MS" pitchFamily="34" charset="0"/>
                <a:ea typeface="ＭＳ Ｐゴシック" pitchFamily="50" charset="-128"/>
              </a:rPr>
              <a:t>[</a:t>
            </a:r>
            <a:r>
              <a:rPr lang="en-US" altLang="ja-JP" sz="2000" dirty="0" smtClean="0">
                <a:latin typeface="Trebuchet MS" pitchFamily="34" charset="0"/>
                <a:ea typeface="ＭＳ Ｐゴシック" pitchFamily="50" charset="-128"/>
              </a:rPr>
              <a:t>LS from ITU-R WP 5D] Liaison Statement on IMT-Advanced Development (2010-10-20)</a:t>
            </a:r>
          </a:p>
          <a:p>
            <a:pPr marL="342900" eaLnBrk="1" hangingPunct="1">
              <a:lnSpc>
                <a:spcPct val="80000"/>
              </a:lnSpc>
            </a:pPr>
            <a:endParaRPr lang="en-US" altLang="ja-JP" sz="2400" i="1" dirty="0" smtClean="0">
              <a:latin typeface="Trebuchet MS" pitchFamily="34" charset="0"/>
              <a:ea typeface="ＭＳ Ｐゴシック" pitchFamily="50" charset="-128"/>
            </a:endParaRPr>
          </a:p>
          <a:p>
            <a:pPr marL="0" lvl="1" indent="0" eaLnBrk="1" hangingPunct="1">
              <a:lnSpc>
                <a:spcPct val="80000"/>
              </a:lnSpc>
              <a:buSzPct val="125000"/>
              <a:buFont typeface="Times" charset="0"/>
              <a:buNone/>
            </a:pPr>
            <a:r>
              <a:rPr lang="en-US" altLang="ja-JP" sz="2400" u="sng" dirty="0" smtClean="0">
                <a:latin typeface="Trebuchet MS" pitchFamily="34" charset="0"/>
                <a:ea typeface="ＭＳ Ｐゴシック" pitchFamily="50" charset="-128"/>
              </a:rPr>
              <a:t>Contributions</a:t>
            </a:r>
          </a:p>
          <a:p>
            <a:pPr marL="342900" eaLnBrk="1" hangingPunct="1">
              <a:lnSpc>
                <a:spcPct val="80000"/>
              </a:lnSpc>
              <a:buSzPct val="125000"/>
            </a:pPr>
            <a:r>
              <a:rPr lang="en-US" altLang="ja-JP" sz="2000" b="1" dirty="0" smtClean="0">
                <a:latin typeface="Trebuchet MS" pitchFamily="34" charset="0"/>
                <a:ea typeface="ＭＳ Ｐゴシック" pitchFamily="50" charset="-128"/>
              </a:rPr>
              <a:t>IEEE </a:t>
            </a:r>
            <a:r>
              <a:rPr lang="en-US" altLang="ja-JP" sz="2000" b="1" dirty="0" smtClean="0">
                <a:latin typeface="Trebuchet MS" pitchFamily="34" charset="0"/>
                <a:ea typeface="ＭＳ Ｐゴシック" pitchFamily="50" charset="-128"/>
              </a:rPr>
              <a:t>L802.16itu-10/00xx - </a:t>
            </a:r>
            <a:r>
              <a:rPr lang="en-US" altLang="ja-JP" sz="2000" i="1" dirty="0" smtClean="0">
                <a:latin typeface="Trebuchet MS" pitchFamily="34" charset="0"/>
                <a:ea typeface="ＭＳ Ｐゴシック" pitchFamily="50" charset="-128"/>
              </a:rPr>
              <a:t>Input </a:t>
            </a:r>
            <a:r>
              <a:rPr lang="en-US" altLang="ja-JP" sz="2000" i="1" dirty="0" smtClean="0">
                <a:latin typeface="Trebuchet MS" pitchFamily="34" charset="0"/>
                <a:ea typeface="ＭＳ Ｐゴシック" pitchFamily="50" charset="-128"/>
              </a:rPr>
              <a:t>for Annex B of Recommendation ITU-R M.[IMT.RSPEC]</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a:t>
            </a:r>
            <a:r>
              <a:rPr lang="en-US" altLang="ja-JP" b="1" u="sng" dirty="0" smtClean="0">
                <a:latin typeface="Trebuchet MS" pitchFamily="34" charset="0"/>
                <a:ea typeface="ＭＳ Ｐゴシック" pitchFamily="50" charset="-128"/>
              </a:rPr>
              <a:t>71</a:t>
            </a:r>
            <a:endParaRPr lang="en-US" altLang="ja-JP" b="1" u="sng" dirty="0" smtClean="0">
              <a:latin typeface="Trebuchet MS" pitchFamily="34" charset="0"/>
              <a:ea typeface="ＭＳ Ｐゴシック" pitchFamily="50" charset="-128"/>
            </a:endParaRPr>
          </a:p>
        </p:txBody>
      </p:sp>
      <p:sp>
        <p:nvSpPr>
          <p:cNvPr id="6147" name="Rectangle 2"/>
          <p:cNvSpPr>
            <a:spLocks noGrp="1" noChangeArrowheads="1"/>
          </p:cNvSpPr>
          <p:nvPr>
            <p:ph type="body" idx="1"/>
          </p:nvPr>
        </p:nvSpPr>
        <p:spPr bwMode="auto">
          <a:xfrm>
            <a:off x="457200" y="1219200"/>
            <a:ext cx="8229600" cy="5257800"/>
          </a:xfrm>
          <a:ln w="12700">
            <a:miter lim="800000"/>
            <a:headEnd/>
            <a:tailEnd/>
          </a:ln>
        </p:spPr>
        <p:txBody>
          <a:bodyPr vert="horz" wrap="square" lIns="91440" tIns="45720" rIns="40639" bIns="45720" numCol="1" anchor="t" anchorCtr="0" compatLnSpc="1">
            <a:prstTxWarp prst="textNoShape">
              <a:avLst/>
            </a:prstTxWarp>
          </a:bodyPr>
          <a:lstStyle/>
          <a:p>
            <a:pPr marL="0" indent="0" eaLnBrk="1" hangingPunct="1">
              <a:lnSpc>
                <a:spcPct val="80000"/>
              </a:lnSpc>
              <a:buFont typeface="Times" charset="0"/>
              <a:buNone/>
            </a:pPr>
            <a:r>
              <a:rPr lang="en-US" altLang="ja-JP" sz="2400" dirty="0" smtClean="0">
                <a:latin typeface="Trebuchet MS" pitchFamily="34" charset="0"/>
                <a:ea typeface="ＭＳ Ｐゴシック" pitchFamily="50" charset="-128"/>
              </a:rPr>
              <a:t>per </a:t>
            </a:r>
            <a:r>
              <a:rPr lang="en-US" altLang="ja-JP" sz="2400" dirty="0" err="1" smtClean="0">
                <a:latin typeface="Trebuchet MS" pitchFamily="34" charset="0"/>
                <a:ea typeface="ＭＳ Ｐゴシック" pitchFamily="50" charset="-128"/>
              </a:rPr>
              <a:t>Workplan</a:t>
            </a:r>
            <a:endParaRPr lang="en-US" altLang="ja-JP" sz="1800" i="1" dirty="0" smtClean="0">
              <a:latin typeface="Trebuchet MS" pitchFamily="34" charset="0"/>
              <a:ea typeface="ＭＳ Ｐゴシック" pitchFamily="50" charset="-128"/>
            </a:endParaRPr>
          </a:p>
          <a:p>
            <a:pPr lvl="0"/>
            <a:r>
              <a:rPr lang="en-US" sz="1400" dirty="0" smtClean="0"/>
              <a:t>Further develop contribution for IMT.RSPEC (Overview in B.1 &amp; titles and synopses of the GCS in B.2)</a:t>
            </a:r>
          </a:p>
          <a:p>
            <a:pPr lvl="0"/>
            <a:r>
              <a:rPr lang="en-US" sz="1400" dirty="0" smtClean="0"/>
              <a:t>Send LS to ARIB, TTA and the WiMAX Forum on the status of preparations for submission towards IMT.RSPEC</a:t>
            </a:r>
          </a:p>
          <a:p>
            <a:pPr lvl="0"/>
            <a:r>
              <a:rPr lang="en-US" sz="1400" dirty="0" smtClean="0"/>
              <a:t>Develop contribution to WP 5D on M.1224 (to provide Abbreviations), Ref: IEEE L802.16-10/0107</a:t>
            </a:r>
          </a:p>
          <a:p>
            <a:pPr lvl="0"/>
            <a:r>
              <a:rPr lang="en-US" sz="1400" dirty="0" smtClean="0"/>
              <a:t>Develop a plan for the March 2011 WATO meeting</a:t>
            </a:r>
          </a:p>
          <a:p>
            <a:r>
              <a:rPr lang="en-US" sz="1400" dirty="0" smtClean="0"/>
              <a:t>Prepare input material for WP 5D Workshop on IMT for the Next Decade (Apr-Jul 2011) </a:t>
            </a:r>
          </a:p>
          <a:p>
            <a:pPr>
              <a:buNone/>
            </a:pPr>
            <a:r>
              <a:rPr lang="en-US" altLang="ja-JP" sz="2400" dirty="0" smtClean="0">
                <a:latin typeface="Trebuchet MS" pitchFamily="34" charset="0"/>
                <a:ea typeface="ＭＳ Ｐゴシック" pitchFamily="50" charset="-128"/>
              </a:rPr>
              <a:t>beyond </a:t>
            </a:r>
            <a:r>
              <a:rPr lang="en-US" altLang="ja-JP" sz="2400" dirty="0" err="1" smtClean="0">
                <a:latin typeface="Trebuchet MS" pitchFamily="34" charset="0"/>
                <a:ea typeface="ＭＳ Ｐゴシック" pitchFamily="50" charset="-128"/>
              </a:rPr>
              <a:t>Workplan</a:t>
            </a:r>
            <a:endParaRPr lang="en-US" altLang="ja-JP" sz="1800" i="1" dirty="0" smtClean="0">
              <a:latin typeface="Trebuchet MS" pitchFamily="34" charset="0"/>
              <a:ea typeface="ＭＳ Ｐゴシック" pitchFamily="50" charset="-128"/>
            </a:endParaRPr>
          </a:p>
          <a:p>
            <a:pPr marL="0" indent="0" eaLnBrk="1" hangingPunct="1">
              <a:lnSpc>
                <a:spcPct val="80000"/>
              </a:lnSpc>
              <a:buSzPct val="125000"/>
            </a:pPr>
            <a:r>
              <a:rPr lang="en-US" altLang="ja-JP" sz="1400" dirty="0" smtClean="0"/>
              <a:t>       Review input contributions and take appropriate action</a:t>
            </a:r>
          </a:p>
          <a:p>
            <a:pPr marL="0" indent="0" eaLnBrk="1" hangingPunct="1">
              <a:lnSpc>
                <a:spcPct val="80000"/>
              </a:lnSpc>
              <a:buSzPct val="125000"/>
            </a:pPr>
            <a:r>
              <a:rPr lang="en-US" altLang="ja-JP" sz="1400" dirty="0" smtClean="0"/>
              <a:t>       Review input liaison statements and prepare responses as appropriate</a:t>
            </a:r>
          </a:p>
          <a:p>
            <a:pPr marL="0" indent="0" eaLnBrk="1" hangingPunct="1">
              <a:lnSpc>
                <a:spcPct val="80000"/>
              </a:lnSpc>
              <a:buSzPct val="125000"/>
            </a:pPr>
            <a:r>
              <a:rPr lang="en-US" altLang="ja-JP" sz="1400" dirty="0" smtClean="0"/>
              <a:t>       Update ITU LG </a:t>
            </a:r>
            <a:r>
              <a:rPr lang="en-US" altLang="ja-JP" sz="1400" dirty="0" err="1" smtClean="0"/>
              <a:t>workplan</a:t>
            </a:r>
            <a:r>
              <a:rPr lang="en-US" altLang="ja-JP" sz="1400" dirty="0" smtClean="0"/>
              <a:t> as appropriate</a:t>
            </a:r>
          </a:p>
          <a:p>
            <a:pPr marL="0" indent="0" eaLnBrk="1" hangingPunct="1">
              <a:lnSpc>
                <a:spcPct val="80000"/>
              </a:lnSpc>
              <a:buSzPct val="125000"/>
              <a:buFont typeface="Times" charset="0"/>
              <a:buNone/>
            </a:pPr>
            <a:endParaRPr lang="en-US" altLang="ja-JP" sz="14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ja-JP" b="1" smtClean="0">
                <a:latin typeface="Trebuchet MS" pitchFamily="34" charset="0"/>
                <a:ea typeface="ＭＳ Ｐゴシック" pitchFamily="50" charset="-128"/>
              </a:rPr>
              <a:t>Proposed Agenda for the Week</a:t>
            </a:r>
          </a:p>
        </p:txBody>
      </p:sp>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IEEE L802.16-10/0017r5</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input contributions and liaisons and prepare responses and any other output documents to external organizations as necessary</a:t>
            </a:r>
          </a:p>
          <a:p>
            <a:pPr eaLnBrk="1" hangingPunct="1">
              <a:spcBef>
                <a:spcPct val="0"/>
              </a:spcBef>
              <a:buSzTx/>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400" dirty="0" smtClean="0">
              <a:latin typeface="Trebuchet MS" pitchFamily="34" charset="0"/>
              <a:ea typeface="ＭＳ Ｐゴシック" pitchFamily="50" charset="-128"/>
            </a:endParaRPr>
          </a:p>
          <a:p>
            <a:pPr eaLnBrk="1" hangingPunct="1">
              <a:spcBef>
                <a:spcPct val="0"/>
              </a:spcBef>
              <a:buSzTx/>
              <a:buFont typeface="Times" charset="0"/>
              <a:buAutoNum type="arabicParenR"/>
            </a:pPr>
            <a:r>
              <a:rPr lang="en-US" altLang="ja-JP" sz="1800" dirty="0" smtClean="0">
                <a:latin typeface="Trebuchet MS" pitchFamily="34" charset="0"/>
                <a:ea typeface="ＭＳ Ｐゴシック" pitchFamily="50" charset="-128"/>
              </a:rPr>
              <a:t>Approve all outgoing documents</a:t>
            </a:r>
            <a:endParaRPr lang="en-US" altLang="ja-JP" sz="1400" dirty="0" smtClean="0">
              <a:latin typeface="Trebuchet MS" pitchFamily="34" charset="0"/>
              <a:ea typeface="ＭＳ Ｐゴシック" pitchFamily="50" charset="-128"/>
            </a:endParaRPr>
          </a:p>
          <a:p>
            <a:pPr eaLnBrk="1" hangingPunct="1">
              <a:spcBef>
                <a:spcPct val="0"/>
              </a:spcBef>
              <a:buSzTx/>
              <a:buFont typeface="Times" charset="0"/>
              <a:buAutoNum type="arabicParenR"/>
            </a:pPr>
            <a:r>
              <a:rPr lang="en-US" altLang="ja-JP" sz="1800" dirty="0" smtClean="0">
                <a:latin typeface="Trebuchet MS" pitchFamily="34" charset="0"/>
                <a:ea typeface="ＭＳ Ｐゴシック" pitchFamily="50" charset="-128"/>
              </a:rPr>
              <a:t>Other business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0"/>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schedule 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a:t>
            </a:r>
            <a:r>
              <a:rPr lang="en-US" altLang="ja-JP" sz="2400" b="1" dirty="0" smtClean="0">
                <a:latin typeface="Trebuchet MS" pitchFamily="34" charset="0"/>
                <a:ea typeface="ＭＳ Ｐゴシック" pitchFamily="50" charset="-128"/>
              </a:rPr>
              <a:t>V103</a:t>
            </a:r>
            <a:r>
              <a:rPr lang="en-US" altLang="ja-JP" sz="2400" b="1" dirty="0" smtClean="0">
                <a:latin typeface="Trebuchet MS" pitchFamily="34" charset="0"/>
                <a:ea typeface="ＭＳ Ｐゴシック" pitchFamily="50" charset="-128"/>
              </a:rPr>
              <a:t>)</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nvPr>
        </p:nvGraphicFramePr>
        <p:xfrm>
          <a:off x="0" y="1066800"/>
          <a:ext cx="9144000" cy="5791201"/>
        </p:xfrm>
        <a:graphic>
          <a:graphicData uri="http://schemas.openxmlformats.org/drawingml/2006/table">
            <a:tbl>
              <a:tblPr/>
              <a:tblGrid>
                <a:gridCol w="762000"/>
                <a:gridCol w="1947863"/>
                <a:gridCol w="2116137"/>
                <a:gridCol w="2116138"/>
                <a:gridCol w="2201862"/>
              </a:tblGrid>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820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AM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08:30 to 12:00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3B3B3"/>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3) Review input contributions and liaisons and prepare responses and any other output documents to external organizations as necessary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FF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3) Review input contributions and liaisons and prepare responses and any other output documents to external organizations as necessary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FF0000"/>
                        </a:solidFill>
                        <a:effectLst/>
                        <a:latin typeface="Trebuchet MS" pitchFamily="34" charset="0"/>
                        <a:ea typeface="ＭＳ Ｐゴシック" pitchFamily="50" charset="-128"/>
                        <a:sym typeface="Wingdings" pitchFamily="2" charset="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4) Update Workplan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chemeClr val="tx1"/>
                        </a:solidFill>
                        <a:effectLst/>
                        <a:latin typeface="Trebuchet MS" pitchFamily="34" charset="0"/>
                        <a:ea typeface="ＭＳ Ｐゴシック" pitchFamily="50" charset="-128"/>
                        <a:sym typeface="Times"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5)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r>
              <a:tr h="2590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PM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13:30 to 17:00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(Mon. 4:00-6:00 PM)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268288" marR="0" lvl="0" indent="-228600" algn="l" defTabSz="914400" rtl="0" eaLnBrk="1" fontAlgn="base" latinLnBrk="0" hangingPunct="1">
                        <a:lnSpc>
                          <a:spcPct val="100000"/>
                        </a:lnSpc>
                        <a:spcBef>
                          <a:spcPts val="800"/>
                        </a:spcBef>
                        <a:spcAft>
                          <a:spcPct val="0"/>
                        </a:spcAft>
                        <a:buClrTx/>
                        <a:buSzPct val="99000"/>
                        <a:buFont typeface="+mj-lt"/>
                        <a:buNone/>
                        <a:tabLst/>
                      </a:pPr>
                      <a:r>
                        <a:rPr kumimoji="0" lang="en-US" altLang="ja-JP" sz="1400" b="0" i="0" u="none" strike="noStrike" cap="none" normalizeH="0" baseline="0" smtClean="0">
                          <a:ln>
                            <a:noFill/>
                          </a:ln>
                          <a:solidFill>
                            <a:schemeClr val="tx1"/>
                          </a:solidFill>
                          <a:effectLst/>
                          <a:latin typeface="Trebuchet MS" pitchFamily="34" charset="0"/>
                          <a:ea typeface="ＭＳ Ｐゴシック" pitchFamily="50" charset="-128"/>
                          <a:sym typeface="Times" charset="0"/>
                        </a:rPr>
                        <a:t>1) Introduction, approval of the agenda</a:t>
                      </a:r>
                    </a:p>
                    <a:p>
                      <a:pPr marL="268288" marR="0" lvl="0" indent="-228600" algn="l" defTabSz="914400" rtl="0" eaLnBrk="1" fontAlgn="base" latinLnBrk="0" hangingPunct="1">
                        <a:lnSpc>
                          <a:spcPct val="100000"/>
                        </a:lnSpc>
                        <a:spcBef>
                          <a:spcPts val="800"/>
                        </a:spcBef>
                        <a:spcAft>
                          <a:spcPct val="0"/>
                        </a:spcAft>
                        <a:buClrTx/>
                        <a:buSzPct val="99000"/>
                        <a:buFont typeface="+mj-lt"/>
                        <a:buNone/>
                        <a:tabLst/>
                      </a:pPr>
                      <a:r>
                        <a:rPr kumimoji="0" lang="en-US" altLang="ja-JP" sz="1400" b="0" i="0" u="none" strike="noStrike" cap="none" normalizeH="0" baseline="0" smtClean="0">
                          <a:ln>
                            <a:noFill/>
                          </a:ln>
                          <a:solidFill>
                            <a:schemeClr val="tx1"/>
                          </a:solidFill>
                          <a:effectLst/>
                          <a:latin typeface="Trebuchet MS" pitchFamily="34" charset="0"/>
                          <a:ea typeface="ＭＳ Ｐゴシック" pitchFamily="50" charset="-128"/>
                          <a:sym typeface="Times" charset="0"/>
                        </a:rPr>
                        <a:t>2) Review and follow workplan of IEEE L802.16-10/0017</a:t>
                      </a:r>
                    </a:p>
                    <a:p>
                      <a:pPr marL="268288" marR="0" lvl="0" indent="-228600" algn="l" defTabSz="914400" rtl="0" eaLnBrk="1" fontAlgn="base" latinLnBrk="0" hangingPunct="1">
                        <a:lnSpc>
                          <a:spcPct val="100000"/>
                        </a:lnSpc>
                        <a:spcBef>
                          <a:spcPts val="800"/>
                        </a:spcBef>
                        <a:spcAft>
                          <a:spcPct val="0"/>
                        </a:spcAft>
                        <a:buClrTx/>
                        <a:buSzPct val="99000"/>
                        <a:buFont typeface="+mj-lt"/>
                        <a:buNone/>
                        <a:tabLst/>
                      </a:pPr>
                      <a:endParaRPr kumimoji="0" lang="en-US" altLang="ja-JP" sz="1400" b="0" i="0" u="none" strike="noStrike" cap="none" normalizeH="0" baseline="0" smtClean="0">
                        <a:ln>
                          <a:noFill/>
                        </a:ln>
                        <a:solidFill>
                          <a:schemeClr val="tx1"/>
                        </a:solidFill>
                        <a:effectLst/>
                        <a:latin typeface="Trebuchet MS" pitchFamily="34" charset="0"/>
                        <a:ea typeface="ＭＳ Ｐゴシック" pitchFamily="50" charset="-128"/>
                        <a:sym typeface="Times"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c vMerge="1">
                  <a:txBody>
                    <a:bodyPr/>
                    <a:lstStyle/>
                    <a:p>
                      <a:endParaRPr kumimoji="1" lang="ja-JP" altLang="en-US"/>
                    </a:p>
                  </a:txBody>
                  <a:tcPr/>
                </a:tc>
                <a:tc vMerge="1">
                  <a:txBody>
                    <a:bodyPr/>
                    <a:lstStyle/>
                    <a:p>
                      <a:endParaRPr kumimoji="1" lang="ja-JP" altLang="en-US"/>
                    </a:p>
                  </a:txBody>
                  <a:tcPr/>
                </a:tc>
                <a:tc>
                  <a:txBody>
                    <a:bodyPr/>
                    <a:lstStyle/>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6) Other business</a:t>
                      </a:r>
                    </a:p>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7772400" cy="1362075"/>
          </a:xfrm>
        </p:spPr>
        <p:txBody>
          <a:bodyPr/>
          <a:lstStyle/>
          <a:p>
            <a:pPr algn="ctr">
              <a:defRPr/>
            </a:pPr>
            <a:r>
              <a:rPr lang="en-US" sz="3600" dirty="0" smtClean="0"/>
              <a:t>Update on ITU-R</a:t>
            </a:r>
            <a:br>
              <a:rPr lang="en-US" sz="3600" dirty="0" smtClean="0"/>
            </a:br>
            <a:r>
              <a:rPr lang="en-US" sz="3600" dirty="0" smtClean="0"/>
              <a:t>IMT-Advanced development</a:t>
            </a:r>
            <a:endParaRPr lang="en-US" sz="36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2" descr="time table_1_A2-1Rev1"/>
          <p:cNvPicPr>
            <a:picLocks noChangeAspect="1" noChangeArrowheads="1"/>
          </p:cNvPicPr>
          <p:nvPr/>
        </p:nvPicPr>
        <p:blipFill>
          <a:blip r:embed="rId2" cstate="print"/>
          <a:srcRect/>
          <a:stretch>
            <a:fillRect/>
          </a:stretch>
        </p:blipFill>
        <p:spPr bwMode="auto">
          <a:xfrm>
            <a:off x="347663" y="914400"/>
            <a:ext cx="8448675" cy="5748338"/>
          </a:xfrm>
          <a:prstGeom prst="rect">
            <a:avLst/>
          </a:prstGeom>
          <a:noFill/>
          <a:ln w="9525">
            <a:noFill/>
            <a:miter lim="800000"/>
            <a:headEnd/>
            <a:tailEnd/>
          </a:ln>
        </p:spPr>
      </p:pic>
      <p:sp>
        <p:nvSpPr>
          <p:cNvPr id="7" name="Oval 6"/>
          <p:cNvSpPr/>
          <p:nvPr/>
        </p:nvSpPr>
        <p:spPr>
          <a:xfrm>
            <a:off x="7391400" y="762000"/>
            <a:ext cx="228600" cy="3124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sp>
        <p:nvSpPr>
          <p:cNvPr id="12293" name="TextBox 7"/>
          <p:cNvSpPr txBox="1">
            <a:spLocks noChangeArrowheads="1"/>
          </p:cNvSpPr>
          <p:nvPr/>
        </p:nvSpPr>
        <p:spPr bwMode="auto">
          <a:xfrm>
            <a:off x="5715000" y="1752600"/>
            <a:ext cx="1981200" cy="400110"/>
          </a:xfrm>
          <a:prstGeom prst="rect">
            <a:avLst/>
          </a:prstGeom>
          <a:noFill/>
          <a:ln w="9525">
            <a:noFill/>
            <a:miter lim="800000"/>
            <a:headEnd/>
            <a:tailEnd/>
          </a:ln>
        </p:spPr>
        <p:txBody>
          <a:bodyPr wrap="square">
            <a:spAutoFit/>
          </a:bodyPr>
          <a:lstStyle/>
          <a:p>
            <a:pPr algn="ctr"/>
            <a:r>
              <a:rPr kumimoji="1" lang="en-US" altLang="ja-JP" sz="2000" u="sng" dirty="0">
                <a:solidFill>
                  <a:srgbClr val="FF0000"/>
                </a:solidFill>
                <a:latin typeface="Calibri" pitchFamily="34" charset="0"/>
                <a:ea typeface="ＭＳ Ｐゴシック" pitchFamily="50" charset="-128"/>
              </a:rPr>
              <a:t>We are here</a:t>
            </a:r>
            <a:endParaRPr kumimoji="1" lang="ja-JP" altLang="en-US" sz="2000" u="sng">
              <a:solidFill>
                <a:srgbClr val="FF0000"/>
              </a:solidFill>
              <a:latin typeface="Calibri" pitchFamily="34" charset="0"/>
              <a:ea typeface="ＭＳ Ｐゴシック" pitchFamily="50" charset="-128"/>
            </a:endParaRPr>
          </a:p>
        </p:txBody>
      </p:sp>
      <p:sp>
        <p:nvSpPr>
          <p:cNvPr id="6"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IMT-Advanced Development Process</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11958</TotalTime>
  <Pages>0</Pages>
  <Words>1010</Words>
  <Characters>0</Characters>
  <Application>Microsoft Office PowerPoint</Application>
  <PresentationFormat>On-screen Show (4:3)</PresentationFormat>
  <Lines>0</Lines>
  <Paragraphs>168</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Template - No Graphics</vt:lpstr>
      <vt:lpstr>Template</vt:lpstr>
      <vt:lpstr>Slide 1</vt:lpstr>
      <vt:lpstr>ITU-R Liaison Group Report -  Session #71 Opening Plenary</vt:lpstr>
      <vt:lpstr>Relevant Documents from Previous Sessions</vt:lpstr>
      <vt:lpstr>Input Documents for Session #71</vt:lpstr>
      <vt:lpstr>Proposed Objectives for Session #71</vt:lpstr>
      <vt:lpstr>Proposed Agenda for the Week</vt:lpstr>
      <vt:lpstr>Proposed schedule for the Week (Room: V103)</vt:lpstr>
      <vt:lpstr>Update on ITU-R IMT-Advanced development</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Editor</cp:lastModifiedBy>
  <cp:revision>417</cp:revision>
  <dcterms:modified xsi:type="dcterms:W3CDTF">2011-01-10T01:46:53Z</dcterms:modified>
</cp:coreProperties>
</file>