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60" r:id="rId4"/>
    <p:sldId id="257" r:id="rId5"/>
    <p:sldId id="280" r:id="rId6"/>
    <p:sldId id="282" r:id="rId7"/>
    <p:sldId id="267" r:id="rId8"/>
    <p:sldId id="266" r:id="rId9"/>
    <p:sldId id="274" r:id="rId10"/>
    <p:sldId id="271" r:id="rId11"/>
    <p:sldId id="277" r:id="rId12"/>
    <p:sldId id="279" r:id="rId13"/>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9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5/14/2011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a:t>
            </a:r>
            <a:r>
              <a:rPr lang="en-US" altLang="ja-JP" sz="1800" dirty="0" smtClean="0">
                <a:solidFill>
                  <a:schemeClr val="tx1"/>
                </a:solidFill>
                <a:ea typeface="ＭＳ Ｐゴシック" pitchFamily="50" charset="-128"/>
                <a:cs typeface="Times New Roman" pitchFamily="18" charset="0"/>
              </a:rPr>
              <a:t>73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L802.16-11/0020</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2011-05-16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+81 3 6268 4665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dirty="0" smtClean="0">
                <a:solidFill>
                  <a:schemeClr val="tx1"/>
                </a:solidFill>
                <a:latin typeface="Times" charset="0"/>
                <a:ea typeface="ＭＳ Ｐゴシック" pitchFamily="50" charset="-128"/>
                <a:cs typeface="Times" charset="0"/>
                <a:sym typeface="Times" charset="0"/>
              </a:rPr>
              <a:t>73,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r>
              <a:rPr lang="en-US" altLang="ja-JP" sz="2000" dirty="0" smtClean="0">
                <a:latin typeface="Trebuchet MS" pitchFamily="34" charset="0"/>
                <a:ea typeface="ＭＳ Ｐゴシック" pitchFamily="50" charset="-128"/>
              </a:rPr>
              <a:t>WP 5D </a:t>
            </a:r>
            <a:r>
              <a:rPr lang="en-US" altLang="ja-JP" sz="2000" dirty="0" smtClean="0">
                <a:latin typeface="Trebuchet MS" pitchFamily="34" charset="0"/>
                <a:ea typeface="ＭＳ Ｐゴシック" pitchFamily="50" charset="-128"/>
              </a:rPr>
              <a:t>finalized and preliminarily agreed Preliminary Draft New Recommendation ITU-R M.[IMT.RSPEC]</a:t>
            </a:r>
          </a:p>
          <a:p>
            <a:pPr lvl="1"/>
            <a:r>
              <a:rPr lang="en-US" altLang="ja-JP" sz="1600" dirty="0" smtClean="0">
                <a:latin typeface="Trebuchet MS" pitchFamily="34" charset="0"/>
                <a:ea typeface="ＭＳ Ｐゴシック" pitchFamily="50" charset="-128"/>
              </a:rPr>
              <a:t>IEEE’s contribution (L802.16-11/0010r2, 5D/932) on the overview section of </a:t>
            </a:r>
            <a:r>
              <a:rPr lang="en-US" altLang="ja-JP" sz="1600" dirty="0" err="1" smtClean="0">
                <a:latin typeface="Trebuchet MS" pitchFamily="34" charset="0"/>
                <a:ea typeface="ＭＳ Ｐゴシック" pitchFamily="50" charset="-128"/>
              </a:rPr>
              <a:t>WirelessMAN</a:t>
            </a:r>
            <a:r>
              <a:rPr lang="en-US" altLang="ja-JP" sz="1600" dirty="0" smtClean="0">
                <a:latin typeface="Trebuchet MS" pitchFamily="34" charset="0"/>
                <a:ea typeface="ＭＳ Ｐゴシック" pitchFamily="50" charset="-128"/>
              </a:rPr>
              <a:t>-Advanced in IMT.RSPEC has been incorporated into IMT.RSPEC as is</a:t>
            </a:r>
            <a:endParaRPr lang="en-US" altLang="ja-JP" sz="2000" dirty="0" smtClean="0">
              <a:latin typeface="Trebuchet MS" pitchFamily="34" charset="0"/>
              <a:ea typeface="ＭＳ Ｐゴシック" pitchFamily="50" charset="-128"/>
            </a:endParaRPr>
          </a:p>
        </p:txBody>
      </p:sp>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Outcome of WP 5D </a:t>
            </a:r>
            <a:r>
              <a:rPr lang="en-US" altLang="ja-JP" sz="3200" b="1" dirty="0" smtClean="0">
                <a:latin typeface="Trebuchet MS" pitchFamily="34" charset="0"/>
                <a:ea typeface="ＭＳ Ｐゴシック" pitchFamily="50" charset="-128"/>
              </a:rPr>
              <a:t>#10</a:t>
            </a:r>
          </a:p>
          <a:p>
            <a:pPr marL="39688" lvl="0" algn="ctr"/>
            <a:r>
              <a:rPr lang="en-US" altLang="ja-JP" sz="3200" b="1" dirty="0">
                <a:latin typeface="Trebuchet MS" pitchFamily="34" charset="0"/>
                <a:ea typeface="ＭＳ Ｐゴシック" pitchFamily="50" charset="-128"/>
              </a:rPr>
              <a:t>(Sweden, 6-13 </a:t>
            </a:r>
            <a:r>
              <a:rPr lang="en-US" altLang="ja-JP" sz="3200" b="1" dirty="0" smtClean="0">
                <a:latin typeface="Trebuchet MS" pitchFamily="34" charset="0"/>
                <a:ea typeface="ＭＳ Ｐゴシック" pitchFamily="50" charset="-128"/>
              </a:rPr>
              <a:t>April)</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WP 5D #11 (HI, USA, 7-14 July 2011)</a:t>
            </a:r>
          </a:p>
          <a:p>
            <a:pPr lvl="1">
              <a:defRPr/>
            </a:pPr>
            <a:r>
              <a:rPr lang="en-US" altLang="ja-JP" sz="1600" dirty="0" smtClean="0">
                <a:latin typeface="Trebuchet MS" pitchFamily="34" charset="0"/>
                <a:ea typeface="ＭＳ Ｐゴシック" pitchFamily="34" charset="-128"/>
                <a:cs typeface="+mj-cs"/>
              </a:rPr>
              <a:t>Before the meeting (actually by 30 June), IEEE needs to submit an administrative document, e.g. copyright, to ITU-R BR</a:t>
            </a:r>
          </a:p>
          <a:p>
            <a:pPr>
              <a:defRPr/>
            </a:pPr>
            <a:r>
              <a:rPr lang="en-US" altLang="ja-JP" sz="2000" dirty="0" smtClean="0">
                <a:latin typeface="Trebuchet MS" pitchFamily="34" charset="0"/>
                <a:ea typeface="ＭＳ Ｐゴシック" pitchFamily="34" charset="-128"/>
                <a:cs typeface="+mj-cs"/>
              </a:rPr>
              <a:t>WP 5D #12 (TBD, October 2011)</a:t>
            </a:r>
          </a:p>
          <a:p>
            <a:pPr lvl="1">
              <a:defRPr/>
            </a:pPr>
            <a:r>
              <a:rPr lang="en-US" altLang="ja-JP" sz="1600" dirty="0" smtClean="0">
                <a:latin typeface="Trebuchet MS" pitchFamily="34" charset="0"/>
                <a:ea typeface="ＭＳ Ｐゴシック" pitchFamily="34" charset="-128"/>
                <a:cs typeface="+mj-cs"/>
              </a:rPr>
              <a:t>Agree IMT.RSPEC and forward to SG 5 (November 2011)</a:t>
            </a:r>
          </a:p>
          <a:p>
            <a:pPr>
              <a:defRPr/>
            </a:pPr>
            <a:r>
              <a:rPr lang="en-US" altLang="ja-JP" sz="2000" dirty="0" smtClean="0">
                <a:latin typeface="Trebuchet MS" pitchFamily="34" charset="0"/>
                <a:ea typeface="ＭＳ Ｐゴシック" pitchFamily="34" charset="-128"/>
                <a:cs typeface="+mj-cs"/>
              </a:rPr>
              <a:t>RA-12 (Geneva, January 2012)</a:t>
            </a:r>
          </a:p>
          <a:p>
            <a:pPr lvl="1">
              <a:defRPr/>
            </a:pPr>
            <a:r>
              <a:rPr lang="en-US" altLang="ja-JP" sz="1600" dirty="0" smtClean="0">
                <a:latin typeface="Trebuchet MS" pitchFamily="34" charset="0"/>
                <a:ea typeface="ＭＳ Ｐゴシック" pitchFamily="34" charset="-128"/>
                <a:cs typeface="+mj-cs"/>
              </a:rPr>
              <a:t>Approve IMT.RSPEC</a:t>
            </a:r>
            <a:endParaRPr lang="en-US" altLang="ja-JP" sz="1600" dirty="0" smtClean="0">
              <a:latin typeface="Trebuchet MS" pitchFamily="34" charset="0"/>
              <a:ea typeface="ＭＳ Ｐゴシック" pitchFamily="34" charset="-128"/>
              <a:cs typeface="+mj-cs"/>
            </a:endParaRP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Timeline for Completion of IMT.RSPEC</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73 </a:t>
            </a:r>
            <a:r>
              <a:rPr lang="en-US" altLang="ja-JP" sz="3600" b="1" dirty="0" smtClean="0">
                <a:latin typeface="Trebuchet MS" pitchFamily="34" charset="0"/>
                <a:ea typeface="ＭＳ Ｐゴシック" pitchFamily="50" charset="-128"/>
                <a:cs typeface="Arial" pitchFamily="34" charset="0"/>
                <a:sym typeface="Arial" pitchFamily="34" charset="0"/>
              </a:rPr>
              <a:t>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a:t>
            </a:r>
            <a:r>
              <a:rPr lang="en-US" altLang="ja-JP" sz="2400" dirty="0" smtClean="0">
                <a:latin typeface="Trebuchet MS" pitchFamily="34" charset="0"/>
                <a:ea typeface="ＭＳ Ｐゴシック" pitchFamily="50" charset="-128"/>
                <a:cs typeface="Arial" pitchFamily="34" charset="0"/>
                <a:sym typeface="Arial" pitchFamily="34" charset="0"/>
              </a:rPr>
              <a:t>,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a:t>
            </a:r>
            <a:r>
              <a:rPr lang="en-US" altLang="ja-JP" dirty="0" smtClean="0">
                <a:latin typeface="Trebuchet MS" pitchFamily="34" charset="0"/>
                <a:ea typeface="ＭＳ Ｐゴシック" pitchFamily="50" charset="-128"/>
                <a:cs typeface="Arial" pitchFamily="34" charset="0"/>
                <a:sym typeface="Arial" pitchFamily="34" charset="0"/>
              </a:rPr>
              <a:t>73</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Lake Louise, Canada, 16-19 May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L802.16-10/0017r7</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L802.16-11/0017r2</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a:t>
            </a:r>
            <a:r>
              <a:rPr lang="en-US" altLang="ja-JP" sz="2000" i="1" dirty="0" smtClean="0">
                <a:latin typeface="Trebuchet MS" pitchFamily="34" charset="0"/>
                <a:ea typeface="ＭＳ Ｐゴシック" pitchFamily="50" charset="-128"/>
              </a:rPr>
              <a:t>#</a:t>
            </a:r>
            <a:r>
              <a:rPr lang="en-US" altLang="ja-JP" sz="2000" i="1" dirty="0" smtClean="0">
                <a:latin typeface="Trebuchet MS" pitchFamily="34" charset="0"/>
                <a:ea typeface="ＭＳ Ｐゴシック" pitchFamily="50" charset="-128"/>
              </a:rPr>
              <a:t>72</a:t>
            </a: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400" dirty="0" smtClean="0">
              <a:latin typeface="Trebuchet MS" pitchFamily="34" charset="0"/>
              <a:ea typeface="ＭＳ Ｐゴシック" pitchFamily="50" charset="-128"/>
            </a:endParaRPr>
          </a:p>
          <a:p>
            <a:pPr marL="342900" eaLnBrk="1" hangingPunct="1">
              <a:lnSpc>
                <a:spcPct val="80000"/>
              </a:lnSpc>
            </a:pP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dirty="0" smtClean="0">
                <a:latin typeface="Trebuchet MS" pitchFamily="34" charset="0"/>
                <a:ea typeface="ＭＳ Ｐゴシック" pitchFamily="50" charset="-128"/>
              </a:rPr>
              <a:t>========== Also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L802.16-08/079</a:t>
            </a:r>
          </a:p>
          <a:p>
            <a:pPr marL="0" lvl="1" indent="0" eaLnBrk="1" hangingPunct="1">
              <a:lnSpc>
                <a:spcPct val="80000"/>
              </a:lnSpc>
              <a:buNone/>
            </a:pPr>
            <a:r>
              <a:rPr lang="en-US" altLang="ja-JP" sz="2000" i="1" dirty="0" smtClean="0">
                <a:latin typeface="Trebuchet MS" pitchFamily="34" charset="0"/>
                <a:ea typeface="ＭＳ Ｐゴシック" pitchFamily="50" charset="-128"/>
              </a:rPr>
              <a:t>IEEE 802.18 IMT-Advanced review process (IEEE 802.18-08-0058/r6)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a:t>
            </a:r>
            <a:r>
              <a:rPr lang="en-US" altLang="ja-JP" b="1" dirty="0" smtClean="0">
                <a:latin typeface="Trebuchet MS" pitchFamily="34" charset="0"/>
                <a:ea typeface="ＭＳ Ｐゴシック" pitchFamily="50" charset="-128"/>
              </a:rPr>
              <a:t>73</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Liaisons</a:t>
            </a:r>
          </a:p>
          <a:p>
            <a:pPr marL="342900" eaLnBrk="1" hangingPunct="1">
              <a:buSzPct val="125000"/>
            </a:pPr>
            <a:r>
              <a:rPr lang="en-US" altLang="ja-JP" sz="1600" b="1" dirty="0" smtClean="0">
                <a:latin typeface="Trebuchet MS" pitchFamily="34" charset="0"/>
                <a:ea typeface="ＭＳ Ｐゴシック" pitchFamily="50" charset="-128"/>
              </a:rPr>
              <a:t>IEEE L802.16-11/0023 and L802.16-11/0024 </a:t>
            </a:r>
            <a:r>
              <a:rPr lang="en-US" altLang="ja-JP" sz="1600" b="1" dirty="0" smtClean="0">
                <a:latin typeface="Trebuchet MS" pitchFamily="34" charset="0"/>
                <a:ea typeface="ＭＳ Ｐゴシック" pitchFamily="50" charset="-128"/>
              </a:rPr>
              <a:t>(From ITU-R WP 5D)</a:t>
            </a:r>
          </a:p>
          <a:p>
            <a:pPr marL="0" lvl="1" indent="0" eaLnBrk="1" hangingPunct="1">
              <a:spcBef>
                <a:spcPts val="0"/>
              </a:spcBef>
              <a:buNone/>
            </a:pPr>
            <a:r>
              <a:rPr lang="en-US" altLang="ja-JP" sz="1600" i="1" dirty="0" smtClean="0">
                <a:latin typeface="Trebuchet MS" pitchFamily="34" charset="0"/>
                <a:ea typeface="ＭＳ Ｐゴシック" pitchFamily="50" charset="-128"/>
              </a:rPr>
              <a:t>Liaison </a:t>
            </a:r>
            <a:r>
              <a:rPr lang="en-US" altLang="ja-JP" sz="1600" i="1" dirty="0">
                <a:latin typeface="Trebuchet MS" pitchFamily="34" charset="0"/>
                <a:ea typeface="ＭＳ Ｐゴシック" pitchFamily="50" charset="-128"/>
              </a:rPr>
              <a:t>statement to the GCS proponents and </a:t>
            </a:r>
            <a:r>
              <a:rPr lang="en-US" altLang="ja-JP" sz="1600" i="1" dirty="0" smtClean="0">
                <a:latin typeface="Trebuchet MS" pitchFamily="34" charset="0"/>
                <a:ea typeface="ＭＳ Ｐゴシック" pitchFamily="50" charset="-128"/>
              </a:rPr>
              <a:t>authorized </a:t>
            </a:r>
            <a:r>
              <a:rPr lang="en-US" altLang="ja-JP" sz="1600" i="1" dirty="0">
                <a:latin typeface="Trebuchet MS" pitchFamily="34" charset="0"/>
                <a:ea typeface="ＭＳ Ｐゴシック" pitchFamily="50" charset="-128"/>
              </a:rPr>
              <a:t>transposing organizations on the completion of Rec. ITU-R M.[IMT.RSPEC</a:t>
            </a:r>
            <a:r>
              <a:rPr lang="en-US" altLang="ja-JP" sz="1600" i="1" dirty="0" smtClean="0">
                <a:latin typeface="Trebuchet MS" pitchFamily="34" charset="0"/>
                <a:ea typeface="ＭＳ Ｐゴシック" pitchFamily="50" charset="-128"/>
              </a:rPr>
              <a:t>] </a:t>
            </a:r>
            <a:r>
              <a:rPr lang="en-US" altLang="ja-JP" sz="1600" i="1" dirty="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2011-04-26)</a:t>
            </a:r>
          </a:p>
          <a:p>
            <a:pPr marL="342900" eaLnBrk="1" hangingPunct="1">
              <a:buSzPct val="125000"/>
            </a:pPr>
            <a:r>
              <a:rPr lang="en-US" altLang="ja-JP" sz="1600" b="1" dirty="0">
                <a:latin typeface="Trebuchet MS" pitchFamily="34" charset="0"/>
                <a:ea typeface="ＭＳ Ｐゴシック" pitchFamily="50" charset="-128"/>
              </a:rPr>
              <a:t>IEEE </a:t>
            </a:r>
            <a:r>
              <a:rPr lang="en-US" altLang="ja-JP" sz="1600" b="1" dirty="0" smtClean="0">
                <a:latin typeface="Trebuchet MS" pitchFamily="34" charset="0"/>
                <a:ea typeface="ＭＳ Ｐゴシック" pitchFamily="50" charset="-128"/>
              </a:rPr>
              <a:t>L802.16-11/0024 </a:t>
            </a:r>
            <a:r>
              <a:rPr lang="en-US" altLang="ja-JP" sz="1600" b="1" dirty="0">
                <a:latin typeface="Trebuchet MS" pitchFamily="34" charset="0"/>
                <a:ea typeface="ＭＳ Ｐゴシック" pitchFamily="50" charset="-128"/>
              </a:rPr>
              <a:t>(From ITU-R WP 5D)</a:t>
            </a:r>
          </a:p>
          <a:p>
            <a:pPr marL="0" lvl="1" indent="0" eaLnBrk="1" hangingPunct="1">
              <a:spcBef>
                <a:spcPts val="0"/>
              </a:spcBef>
              <a:buNone/>
            </a:pPr>
            <a:r>
              <a:rPr lang="fr-FR" altLang="ja-JP" sz="1600" i="1" dirty="0" smtClean="0">
                <a:latin typeface="Trebuchet MS" pitchFamily="34" charset="0"/>
                <a:ea typeface="ＭＳ Ｐゴシック" pitchFamily="50" charset="-128"/>
              </a:rPr>
              <a:t>Liaison </a:t>
            </a:r>
            <a:r>
              <a:rPr lang="fr-FR" altLang="ja-JP" sz="1600" i="1" dirty="0" err="1" smtClean="0">
                <a:latin typeface="Trebuchet MS" pitchFamily="34" charset="0"/>
                <a:ea typeface="ＭＳ Ｐゴシック" pitchFamily="50" charset="-128"/>
              </a:rPr>
              <a:t>statement</a:t>
            </a:r>
            <a:r>
              <a:rPr lang="fr-FR" altLang="ja-JP" sz="1600" i="1" dirty="0" smtClean="0">
                <a:latin typeface="Trebuchet MS" pitchFamily="34" charset="0"/>
                <a:ea typeface="ＭＳ Ｐゴシック" pitchFamily="50" charset="-128"/>
              </a:rPr>
              <a:t> to </a:t>
            </a:r>
            <a:r>
              <a:rPr lang="fr-FR" altLang="ja-JP" sz="1600" i="1" dirty="0" err="1" smtClean="0">
                <a:latin typeface="Trebuchet MS" pitchFamily="34" charset="0"/>
                <a:ea typeface="ＭＳ Ｐゴシック" pitchFamily="50" charset="-128"/>
              </a:rPr>
              <a:t>external</a:t>
            </a:r>
            <a:r>
              <a:rPr lang="fr-FR" altLang="ja-JP" sz="1600" i="1" dirty="0" smtClean="0">
                <a:latin typeface="Trebuchet MS" pitchFamily="34" charset="0"/>
                <a:ea typeface="ＭＳ Ｐゴシック" pitchFamily="50" charset="-128"/>
              </a:rPr>
              <a:t> organisations on </a:t>
            </a:r>
            <a:r>
              <a:rPr lang="en-US" altLang="ja-JP" sz="1600" i="1" dirty="0" smtClean="0">
                <a:latin typeface="Trebuchet MS" pitchFamily="34" charset="0"/>
                <a:ea typeface="ＭＳ Ｐゴシック" pitchFamily="50" charset="-128"/>
              </a:rPr>
              <a:t>Status </a:t>
            </a:r>
            <a:r>
              <a:rPr lang="en-US" altLang="ja-JP" sz="1600" i="1" dirty="0">
                <a:latin typeface="Trebuchet MS" pitchFamily="34" charset="0"/>
                <a:ea typeface="ＭＳ Ｐゴシック" pitchFamily="50" charset="-128"/>
              </a:rPr>
              <a:t>Update on Revision of Recommendations ITU-R M.1580-3 and </a:t>
            </a:r>
            <a:r>
              <a:rPr lang="en-US" altLang="ja-JP" sz="1600" i="1" dirty="0" smtClean="0">
                <a:latin typeface="Trebuchet MS" pitchFamily="34" charset="0"/>
                <a:ea typeface="ＭＳ Ｐゴシック" pitchFamily="50" charset="-128"/>
              </a:rPr>
              <a:t>M.1581-3 </a:t>
            </a:r>
            <a:r>
              <a:rPr lang="en-US" altLang="ja-JP" sz="1600" i="1" dirty="0">
                <a:latin typeface="Trebuchet MS" pitchFamily="34" charset="0"/>
                <a:ea typeface="ＭＳ Ｐゴシック" pitchFamily="50" charset="-128"/>
              </a:rPr>
              <a:t>(2011-04-26</a:t>
            </a:r>
            <a:r>
              <a:rPr lang="en-US" altLang="ja-JP" sz="1600" i="1" dirty="0" smtClean="0">
                <a:latin typeface="Trebuchet MS" pitchFamily="34" charset="0"/>
                <a:ea typeface="ＭＳ Ｐゴシック" pitchFamily="50" charset="-128"/>
              </a:rPr>
              <a:t>)</a:t>
            </a:r>
            <a:endParaRPr lang="en-US" altLang="ja-JP" sz="1600" i="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a:t>
            </a:r>
            <a:r>
              <a:rPr lang="en-US" altLang="ja-JP" b="1" dirty="0" smtClean="0">
                <a:latin typeface="Trebuchet MS" pitchFamily="34" charset="0"/>
                <a:ea typeface="ＭＳ Ｐゴシック" pitchFamily="50" charset="-128"/>
              </a:rPr>
              <a:t>73</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Review </a:t>
            </a:r>
            <a:r>
              <a:rPr lang="en-US" altLang="ja-JP" sz="1600" b="1" dirty="0">
                <a:latin typeface="Trebuchet MS" pitchFamily="34" charset="0"/>
                <a:ea typeface="ＭＳ Ｐゴシック" pitchFamily="50" charset="-128"/>
              </a:rPr>
              <a:t>the outcome of WP </a:t>
            </a:r>
            <a:r>
              <a:rPr lang="en-US" altLang="ja-JP" sz="1600" b="1" dirty="0" smtClean="0">
                <a:latin typeface="Trebuchet MS" pitchFamily="34" charset="0"/>
                <a:ea typeface="ＭＳ Ｐゴシック" pitchFamily="50" charset="-128"/>
              </a:rPr>
              <a:t>5D #</a:t>
            </a:r>
            <a:r>
              <a:rPr lang="en-US" altLang="ja-JP" sz="1600" b="1" dirty="0">
                <a:latin typeface="Trebuchet MS" pitchFamily="34" charset="0"/>
                <a:ea typeface="ＭＳ Ｐゴシック" pitchFamily="50" charset="-128"/>
              </a:rPr>
              <a:t>10</a:t>
            </a:r>
          </a:p>
          <a:p>
            <a:pPr marL="342900" eaLnBrk="1" hangingPunct="1">
              <a:buSzPct val="125000"/>
            </a:pPr>
            <a:r>
              <a:rPr lang="en-US" altLang="ja-JP" sz="1600" b="1" dirty="0" smtClean="0">
                <a:latin typeface="Trebuchet MS" pitchFamily="34" charset="0"/>
                <a:ea typeface="ＭＳ Ｐゴシック" pitchFamily="50" charset="-128"/>
              </a:rPr>
              <a:t>Prepare draft </a:t>
            </a:r>
            <a:r>
              <a:rPr lang="en-US" altLang="ja-JP" sz="1600" b="1" dirty="0">
                <a:latin typeface="Trebuchet MS" pitchFamily="34" charset="0"/>
                <a:ea typeface="ＭＳ Ｐゴシック" pitchFamily="50" charset="-128"/>
              </a:rPr>
              <a:t>Certification C</a:t>
            </a:r>
          </a:p>
          <a:p>
            <a:pPr marL="342900" eaLnBrk="1" hangingPunct="1"/>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Review </a:t>
            </a:r>
            <a:r>
              <a:rPr lang="en-US" altLang="ja-JP" sz="1600" b="1" dirty="0" smtClean="0">
                <a:latin typeface="Trebuchet MS" pitchFamily="34" charset="0"/>
                <a:ea typeface="ＭＳ Ｐゴシック" pitchFamily="50" charset="-128"/>
              </a:rPr>
              <a:t>input liaison statements and prepare responses as </a:t>
            </a:r>
            <a:r>
              <a:rPr lang="en-US" altLang="ja-JP" sz="1600" b="1" dirty="0" smtClean="0">
                <a:latin typeface="Trebuchet MS" pitchFamily="34" charset="0"/>
                <a:ea typeface="ＭＳ Ｐゴシック" pitchFamily="50" charset="-128"/>
              </a:rPr>
              <a:t>appropriate</a:t>
            </a:r>
          </a:p>
          <a:p>
            <a:pPr marL="342900" eaLnBrk="1" hangingPunct="1">
              <a:buSzPct val="125000"/>
            </a:pPr>
            <a:r>
              <a:rPr lang="en-US" altLang="ja-JP" sz="1600" b="1" dirty="0" smtClean="0">
                <a:latin typeface="Trebuchet MS" pitchFamily="34" charset="0"/>
                <a:ea typeface="ＭＳ Ｐゴシック" pitchFamily="50" charset="-128"/>
              </a:rPr>
              <a:t>Make a plan for the next WATO meeting</a:t>
            </a:r>
            <a:endParaRPr lang="en-US" altLang="ja-JP" sz="1600" b="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ITU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a:t>
            </a:r>
            <a:r>
              <a:rPr lang="en-US" altLang="ja-JP" sz="1800" dirty="0" smtClean="0">
                <a:latin typeface="Trebuchet MS" pitchFamily="34" charset="0"/>
                <a:ea typeface="ＭＳ Ｐゴシック" pitchFamily="50" charset="-128"/>
              </a:rPr>
              <a:t>L802.16-10/0017r7</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t>
            </a:r>
            <a:r>
              <a:rPr lang="en-US" altLang="ja-JP" sz="1800" dirty="0" smtClean="0">
                <a:latin typeface="Trebuchet MS" pitchFamily="34" charset="0"/>
                <a:ea typeface="ＭＳ Ｐゴシック" pitchFamily="50" charset="-128"/>
              </a:rPr>
              <a:t>liaisons</a:t>
            </a:r>
            <a:r>
              <a:rPr lang="en-US" altLang="ja-JP" sz="1800" dirty="0" smtClean="0">
                <a:latin typeface="Trebuchet MS" pitchFamily="34" charset="0"/>
                <a:ea typeface="ＭＳ Ｐゴシック" pitchFamily="50" charset="-128"/>
              </a:rPr>
              <a:t>,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Parker)</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481303964"/>
              </p:ext>
            </p:extLst>
          </p:nvPr>
        </p:nvGraphicFramePr>
        <p:xfrm>
          <a:off x="0" y="1066800"/>
          <a:ext cx="9144000" cy="5594667"/>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73187">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 approval of the agenda</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IEEE L802.16-10/0017</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143000">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Review liaisons, and prepare responses and any other output documents to external organizations as necessary</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c vMerge="1">
                  <a:txBody>
                    <a:bodyPr/>
                    <a:lstStyle/>
                    <a:p>
                      <a:endParaRPr kumimoji="1" lang="ja-JP" altLang="en-US"/>
                    </a:p>
                  </a:txBody>
                  <a:tcPr/>
                </a:tc>
              </a:tr>
              <a:tr h="2699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vMerge="1">
                  <a:txBody>
                    <a:bodyPr/>
                    <a:lstStyle/>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Other business</a:t>
                      </a:r>
                    </a:p>
                    <a:p>
                      <a:endParaRPr kumimoji="1" lang="ja-JP" alt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362075"/>
          </a:xfrm>
        </p:spPr>
        <p:txBody>
          <a:bodyPr/>
          <a:lstStyle/>
          <a:p>
            <a:pPr algn="ctr">
              <a:defRPr/>
            </a:pPr>
            <a:r>
              <a:rPr lang="en-US" sz="3600" dirty="0" smtClean="0">
                <a:latin typeface="Trebuchet MS" pitchFamily="34" charset="0"/>
              </a:rPr>
              <a:t>Update on ITU-R</a:t>
            </a:r>
            <a:br>
              <a:rPr lang="en-US" sz="3600" dirty="0" smtClean="0">
                <a:latin typeface="Trebuchet MS" pitchFamily="34" charset="0"/>
              </a:rPr>
            </a:br>
            <a:r>
              <a:rPr lang="en-US" sz="3600" dirty="0" smtClean="0">
                <a:latin typeface="Trebuchet MS" pitchFamily="34" charset="0"/>
              </a:rPr>
              <a:t>IMT-Advanced development</a:t>
            </a:r>
            <a:endParaRPr lang="en-US" sz="3600" dirty="0">
              <a:latin typeface="Trebuchet MS"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time table_1_A2-1Rev1"/>
          <p:cNvPicPr>
            <a:picLocks noChangeAspect="1" noChangeArrowheads="1"/>
          </p:cNvPicPr>
          <p:nvPr/>
        </p:nvPicPr>
        <p:blipFill>
          <a:blip r:embed="rId2" cstate="print"/>
          <a:srcRect/>
          <a:stretch>
            <a:fillRect/>
          </a:stretch>
        </p:blipFill>
        <p:spPr bwMode="auto">
          <a:xfrm>
            <a:off x="347663" y="914400"/>
            <a:ext cx="8448675" cy="5748338"/>
          </a:xfrm>
          <a:prstGeom prst="rect">
            <a:avLst/>
          </a:prstGeom>
          <a:noFill/>
          <a:ln w="9525">
            <a:noFill/>
            <a:miter lim="800000"/>
            <a:headEnd/>
            <a:tailEnd/>
          </a:ln>
        </p:spPr>
      </p:pic>
      <p:sp>
        <p:nvSpPr>
          <p:cNvPr id="7" name="Oval 6"/>
          <p:cNvSpPr/>
          <p:nvPr/>
        </p:nvSpPr>
        <p:spPr>
          <a:xfrm>
            <a:off x="8229600" y="762000"/>
            <a:ext cx="228600" cy="3124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12293" name="TextBox 7"/>
          <p:cNvSpPr txBox="1">
            <a:spLocks noChangeArrowheads="1"/>
          </p:cNvSpPr>
          <p:nvPr/>
        </p:nvSpPr>
        <p:spPr bwMode="auto">
          <a:xfrm>
            <a:off x="6553200" y="1752600"/>
            <a:ext cx="1981200" cy="400110"/>
          </a:xfrm>
          <a:prstGeom prst="rect">
            <a:avLst/>
          </a:prstGeom>
          <a:noFill/>
          <a:ln w="9525">
            <a:noFill/>
            <a:miter lim="800000"/>
            <a:headEnd/>
            <a:tailEnd/>
          </a:ln>
        </p:spPr>
        <p:txBody>
          <a:bodyPr wrap="square">
            <a:spAutoFit/>
          </a:bodyPr>
          <a:lstStyle/>
          <a:p>
            <a:pPr algn="ctr"/>
            <a:r>
              <a:rPr kumimoji="1" lang="en-US" altLang="ja-JP" sz="2000" u="sng" dirty="0">
                <a:solidFill>
                  <a:srgbClr val="FF0000"/>
                </a:solidFill>
                <a:latin typeface="Calibri" pitchFamily="34" charset="0"/>
                <a:ea typeface="ＭＳ Ｐゴシック" pitchFamily="50" charset="-128"/>
              </a:rPr>
              <a:t>We are here</a:t>
            </a:r>
            <a:endParaRPr kumimoji="1" lang="ja-JP" altLang="en-US" sz="2000" u="sng">
              <a:solidFill>
                <a:srgbClr val="FF0000"/>
              </a:solidFill>
              <a:latin typeface="Calibri" pitchFamily="34" charset="0"/>
              <a:ea typeface="ＭＳ Ｐゴシック" pitchFamily="50" charset="-128"/>
            </a:endParaRPr>
          </a:p>
        </p:txBody>
      </p:sp>
      <p:sp>
        <p:nvSpPr>
          <p:cNvPr id="6"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IMT-Advanced Development Process</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27743</TotalTime>
  <Pages>0</Pages>
  <Words>451</Words>
  <Characters>0</Characters>
  <Application>Microsoft Office PowerPoint</Application>
  <PresentationFormat>On-screen Show (4:3)</PresentationFormat>
  <Lines>0</Lines>
  <Paragraphs>101</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Template - No Graphics</vt:lpstr>
      <vt:lpstr>Template</vt:lpstr>
      <vt:lpstr>PowerPoint Presentation</vt:lpstr>
      <vt:lpstr>ITU-R Liaison Group Report -  Session #73 Opening Plenary</vt:lpstr>
      <vt:lpstr>Relevant Documents from Previous Sessions</vt:lpstr>
      <vt:lpstr>Input Documents for Session #73</vt:lpstr>
      <vt:lpstr>Proposed Objectives for Session #73</vt:lpstr>
      <vt:lpstr>PowerPoint Presentation</vt:lpstr>
      <vt:lpstr>Proposed Schedule for the Week (Room: Parker)</vt:lpstr>
      <vt:lpstr>Update on ITU-R IMT-Advanced development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Takashi Shono</cp:lastModifiedBy>
  <cp:revision>464</cp:revision>
  <dcterms:modified xsi:type="dcterms:W3CDTF">2011-05-18T23:45:20Z</dcterms:modified>
</cp:coreProperties>
</file>