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1"/>
  </p:notesMasterIdLst>
  <p:sldIdLst>
    <p:sldId id="256" r:id="rId3"/>
    <p:sldId id="289" r:id="rId4"/>
    <p:sldId id="290" r:id="rId5"/>
    <p:sldId id="294" r:id="rId6"/>
    <p:sldId id="293" r:id="rId7"/>
    <p:sldId id="286" r:id="rId8"/>
    <p:sldId id="295" r:id="rId9"/>
    <p:sldId id="296" r:id="rId10"/>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8826" autoAdjust="0"/>
  </p:normalViewPr>
  <p:slideViewPr>
    <p:cSldViewPr>
      <p:cViewPr>
        <p:scale>
          <a:sx n="95" d="100"/>
          <a:sy n="95" d="100"/>
        </p:scale>
        <p:origin x="-762"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B0234F52-6B31-419C-9AD2-04FE26BB95AE}" type="datetimeFigureOut">
              <a:rPr lang="en-US" altLang="ja-JP"/>
              <a:pPr>
                <a:defRPr/>
              </a:pPr>
              <a:t>7/22/2011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12A7C06E-2C20-45F2-93C4-A7A70FE136DD}" type="slidenum">
              <a:rPr lang="en-US" altLang="ja-JP"/>
              <a:pPr>
                <a:defRPr/>
              </a:pPr>
              <a:t>‹#›</a:t>
            </a:fld>
            <a:endParaRPr lang="en-US" altLang="ja-JP"/>
          </a:p>
        </p:txBody>
      </p:sp>
    </p:spTree>
    <p:extLst>
      <p:ext uri="{BB962C8B-B14F-4D97-AF65-F5344CB8AC3E}">
        <p14:creationId xmlns:p14="http://schemas.microsoft.com/office/powerpoint/2010/main" val="2940965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テキスト ボックス 6"/>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テキスト ボックス 2"/>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74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a:solidFill>
                  <a:schemeClr val="tx1"/>
                </a:solidFill>
                <a:latin typeface="Times" pitchFamily="18" charset="0"/>
                <a:cs typeface="Times" pitchFamily="18" charset="0"/>
                <a:sym typeface="Times" pitchFamily="18" charset="0"/>
              </a:rPr>
              <a:t>IEEE </a:t>
            </a:r>
            <a:r>
              <a:rPr kumimoji="0" lang="en-US" altLang="ja-JP" sz="1200" dirty="0" smtClean="0">
                <a:solidFill>
                  <a:schemeClr val="tx1"/>
                </a:solidFill>
                <a:latin typeface="Times" pitchFamily="18" charset="0"/>
                <a:cs typeface="Times" pitchFamily="18" charset="0"/>
                <a:sym typeface="Times" pitchFamily="18" charset="0"/>
              </a:rPr>
              <a:t>L802.16-11/0046</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2011-07-21</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a:solidFill>
                  <a:schemeClr val="tx1"/>
                </a:solidFill>
                <a:latin typeface="Times" pitchFamily="18" charset="0"/>
                <a:cs typeface="Times" pitchFamily="18" charset="0"/>
                <a:sym typeface="Times" pitchFamily="18" charset="0"/>
              </a:rPr>
              <a:t>Takashi Shono			Voice:	+81 3 6268 4665</a:t>
            </a:r>
          </a:p>
          <a:p>
            <a:pPr marL="382588"/>
            <a:r>
              <a:rPr kumimoji="0" lang="en-US" altLang="ja-JP" sz="1200" dirty="0">
                <a:solidFill>
                  <a:schemeClr val="tx1"/>
                </a:solidFill>
                <a:latin typeface="Times" pitchFamily="18" charset="0"/>
                <a:cs typeface="Times" pitchFamily="18" charset="0"/>
                <a:sym typeface="Times" pitchFamily="18" charset="0"/>
              </a:rPr>
              <a:t>Intel Corporation			E-mail:	takashi.shono@intel.com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74,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#74 Closing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WG Session #74</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San Francisco, USA, 18-21 July 2011</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L802.16-11/0026</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Work Items:</a:t>
            </a:r>
          </a:p>
          <a:p>
            <a:pPr marL="496888" lvl="1" indent="0" eaLnBrk="1" hangingPunct="1">
              <a:buSzPct val="99000"/>
              <a:buNone/>
            </a:pPr>
            <a:r>
              <a:rPr lang="en-US" altLang="ja-JP" sz="1400" dirty="0" smtClean="0">
                <a:latin typeface="Trebuchet MS" pitchFamily="34" charset="0"/>
                <a:ea typeface="ＭＳ Ｐゴシック" pitchFamily="50" charset="-128"/>
              </a:rPr>
              <a:t>3-1)	Review outcome </a:t>
            </a:r>
            <a:r>
              <a:rPr lang="en-US" altLang="ja-JP" sz="1400" dirty="0">
                <a:latin typeface="Trebuchet MS" pitchFamily="34" charset="0"/>
                <a:ea typeface="ＭＳ Ｐゴシック" pitchFamily="50" charset="-128"/>
              </a:rPr>
              <a:t>of WP 5D #</a:t>
            </a:r>
            <a:r>
              <a:rPr lang="en-US" altLang="ja-JP" sz="1400" dirty="0" smtClean="0">
                <a:latin typeface="Trebuchet MS" pitchFamily="34" charset="0"/>
                <a:ea typeface="ＭＳ Ｐゴシック" pitchFamily="50" charset="-128"/>
              </a:rPr>
              <a:t>11</a:t>
            </a:r>
          </a:p>
          <a:p>
            <a:pPr marL="496888" lvl="1" indent="0" eaLnBrk="1" hangingPunct="1">
              <a:buSzPct val="99000"/>
              <a:buNone/>
            </a:pPr>
            <a:r>
              <a:rPr lang="en-US" altLang="ja-JP" sz="1400" dirty="0" smtClean="0">
                <a:latin typeface="Trebuchet MS" pitchFamily="34" charset="0"/>
                <a:ea typeface="ＭＳ Ｐゴシック" pitchFamily="50" charset="-128"/>
              </a:rPr>
              <a:t>3-2)</a:t>
            </a:r>
            <a:r>
              <a:rPr lang="en-US" altLang="ja-JP" sz="1400" dirty="0">
                <a:latin typeface="Trebuchet MS" pitchFamily="34" charset="0"/>
                <a:ea typeface="ＭＳ Ｐゴシック" pitchFamily="50" charset="-128"/>
              </a:rPr>
              <a:t>	</a:t>
            </a:r>
            <a:r>
              <a:rPr lang="en-US" altLang="ja-JP" sz="1400" dirty="0" smtClean="0">
                <a:latin typeface="Trebuchet MS" pitchFamily="34" charset="0"/>
                <a:ea typeface="ＭＳ Ｐゴシック" pitchFamily="50" charset="-128"/>
              </a:rPr>
              <a:t>Review outcome </a:t>
            </a:r>
            <a:r>
              <a:rPr lang="en-US" altLang="ja-JP" sz="1400" dirty="0">
                <a:latin typeface="Trebuchet MS" pitchFamily="34" charset="0"/>
                <a:ea typeface="ＭＳ Ｐゴシック" pitchFamily="50" charset="-128"/>
              </a:rPr>
              <a:t>of </a:t>
            </a:r>
            <a:r>
              <a:rPr lang="en-US" altLang="ja-JP" sz="1400" dirty="0" smtClean="0">
                <a:latin typeface="Trebuchet MS" pitchFamily="34" charset="0"/>
                <a:ea typeface="ＭＳ Ｐゴシック" pitchFamily="50" charset="-128"/>
              </a:rPr>
              <a:t>WP </a:t>
            </a:r>
            <a:r>
              <a:rPr lang="en-US" altLang="ja-JP" sz="1400" dirty="0">
                <a:latin typeface="Trebuchet MS" pitchFamily="34" charset="0"/>
                <a:ea typeface="ＭＳ Ｐゴシック" pitchFamily="50" charset="-128"/>
              </a:rPr>
              <a:t>5A #</a:t>
            </a:r>
            <a:r>
              <a:rPr lang="en-US" altLang="ja-JP" sz="1400" dirty="0" smtClean="0">
                <a:latin typeface="Trebuchet MS" pitchFamily="34" charset="0"/>
                <a:ea typeface="ＭＳ Ｐゴシック" pitchFamily="50" charset="-128"/>
              </a:rPr>
              <a:t>7</a:t>
            </a:r>
            <a:endParaRPr lang="en-US" altLang="ja-JP" sz="1400" dirty="0">
              <a:latin typeface="Trebuchet MS" pitchFamily="34" charset="0"/>
              <a:ea typeface="ＭＳ Ｐゴシック" pitchFamily="50" charset="-128"/>
            </a:endParaRPr>
          </a:p>
          <a:p>
            <a:pPr marL="496888" lvl="1" indent="0" eaLnBrk="1" hangingPunct="1">
              <a:buSzPct val="99000"/>
              <a:buNone/>
            </a:pPr>
            <a:r>
              <a:rPr lang="en-US" altLang="ja-JP" sz="1400" dirty="0" smtClean="0">
                <a:latin typeface="Trebuchet MS" pitchFamily="34" charset="0"/>
                <a:ea typeface="ＭＳ Ｐゴシック" pitchFamily="50" charset="-128"/>
              </a:rPr>
              <a:t>3-3)</a:t>
            </a:r>
            <a:r>
              <a:rPr lang="en-US" altLang="ja-JP" sz="1400" dirty="0">
                <a:latin typeface="Trebuchet MS" pitchFamily="34" charset="0"/>
                <a:ea typeface="ＭＳ Ｐゴシック" pitchFamily="50" charset="-128"/>
              </a:rPr>
              <a:t>	</a:t>
            </a:r>
            <a:r>
              <a:rPr lang="en-US" altLang="ja-JP" sz="1400" dirty="0" smtClean="0">
                <a:latin typeface="Trebuchet MS" pitchFamily="34" charset="0"/>
                <a:ea typeface="ＭＳ Ｐゴシック" pitchFamily="50" charset="-128"/>
              </a:rPr>
              <a:t>Finalize </a:t>
            </a:r>
            <a:r>
              <a:rPr lang="en-US" altLang="ja-JP" sz="1400" dirty="0">
                <a:latin typeface="Trebuchet MS" pitchFamily="34" charset="0"/>
                <a:ea typeface="ＭＳ Ｐゴシック" pitchFamily="50" charset="-128"/>
              </a:rPr>
              <a:t>Certification C</a:t>
            </a:r>
          </a:p>
          <a:p>
            <a:pPr marL="496888" lvl="1" indent="0" eaLnBrk="1" hangingPunct="1">
              <a:buSzPct val="99000"/>
              <a:buNone/>
            </a:pPr>
            <a:r>
              <a:rPr lang="en-US" altLang="ja-JP" sz="1400" dirty="0" smtClean="0">
                <a:latin typeface="Trebuchet MS" pitchFamily="34" charset="0"/>
                <a:ea typeface="ＭＳ Ｐゴシック" pitchFamily="50" charset="-128"/>
              </a:rPr>
              <a:t>3-4)</a:t>
            </a:r>
            <a:r>
              <a:rPr lang="en-US" altLang="ja-JP" sz="1400" dirty="0">
                <a:latin typeface="Trebuchet MS" pitchFamily="34" charset="0"/>
                <a:ea typeface="ＭＳ Ｐゴシック" pitchFamily="50" charset="-128"/>
              </a:rPr>
              <a:t>	</a:t>
            </a:r>
            <a:r>
              <a:rPr lang="en-US" altLang="ja-JP" sz="1400" dirty="0" smtClean="0">
                <a:latin typeface="Trebuchet MS" pitchFamily="34" charset="0"/>
                <a:ea typeface="ＭＳ Ｐゴシック" pitchFamily="50" charset="-128"/>
              </a:rPr>
              <a:t>Develop and finalize M.1457-11 Meeting X+1 (</a:t>
            </a:r>
            <a:r>
              <a:rPr lang="en-US" altLang="ja-JP" sz="1400" dirty="0">
                <a:latin typeface="Trebuchet MS" pitchFamily="34" charset="0"/>
                <a:ea typeface="ＭＳ Ｐゴシック" pitchFamily="50" charset="-128"/>
              </a:rPr>
              <a:t>incl. IMT-2000 roadmap update for OFDMA TDD WMAN) – </a:t>
            </a:r>
            <a:r>
              <a:rPr lang="en-US" altLang="ja-JP" sz="1400" i="1" dirty="0">
                <a:latin typeface="Trebuchet MS" pitchFamily="34" charset="0"/>
                <a:ea typeface="ＭＳ Ｐゴシック" pitchFamily="50" charset="-128"/>
              </a:rPr>
              <a:t>To be reviewed by 802.18, followed by approval from EC</a:t>
            </a:r>
          </a:p>
          <a:p>
            <a:pPr marL="496888" lvl="1" indent="0" eaLnBrk="1" hangingPunct="1">
              <a:buSzPct val="99000"/>
              <a:buNone/>
            </a:pPr>
            <a:r>
              <a:rPr lang="en-US" altLang="ja-JP" sz="1400" dirty="0" smtClean="0">
                <a:latin typeface="Trebuchet MS" pitchFamily="34" charset="0"/>
                <a:ea typeface="ＭＳ Ｐゴシック" pitchFamily="50" charset="-128"/>
              </a:rPr>
              <a:t>3-5)</a:t>
            </a:r>
            <a:r>
              <a:rPr lang="en-US" altLang="ja-JP" sz="1400" dirty="0">
                <a:latin typeface="Trebuchet MS" pitchFamily="34" charset="0"/>
                <a:ea typeface="ＭＳ Ｐゴシック" pitchFamily="50" charset="-128"/>
              </a:rPr>
              <a:t>	</a:t>
            </a:r>
            <a:r>
              <a:rPr lang="en-US" altLang="ja-JP" sz="1400" dirty="0" smtClean="0">
                <a:latin typeface="Trebuchet MS" pitchFamily="34" charset="0"/>
                <a:ea typeface="ＭＳ Ｐゴシック" pitchFamily="50" charset="-128"/>
              </a:rPr>
              <a:t>Develop and finalize contribution to WP 5A on </a:t>
            </a:r>
            <a:r>
              <a:rPr lang="en-US" altLang="ja-JP" sz="1400" dirty="0">
                <a:latin typeface="Trebuchet MS" pitchFamily="34" charset="0"/>
                <a:ea typeface="ＭＳ Ｐゴシック" pitchFamily="50" charset="-128"/>
              </a:rPr>
              <a:t>M2M – </a:t>
            </a:r>
            <a:r>
              <a:rPr lang="en-US" altLang="ja-JP" sz="1400" i="1" dirty="0">
                <a:latin typeface="Trebuchet MS" pitchFamily="34" charset="0"/>
                <a:ea typeface="ＭＳ Ｐゴシック" pitchFamily="50" charset="-128"/>
              </a:rPr>
              <a:t>To be reviewed by 802.18, followed by approval from </a:t>
            </a:r>
            <a:r>
              <a:rPr lang="en-US" altLang="ja-JP" sz="1400" i="1" dirty="0" smtClean="0">
                <a:latin typeface="Trebuchet MS" pitchFamily="34" charset="0"/>
                <a:ea typeface="ＭＳ Ｐゴシック" pitchFamily="50" charset="-128"/>
              </a:rPr>
              <a:t>EC</a:t>
            </a:r>
          </a:p>
          <a:p>
            <a:pPr marL="496888" lvl="1" indent="0" eaLnBrk="1" hangingPunct="1">
              <a:buSzPct val="99000"/>
              <a:buNone/>
            </a:pPr>
            <a:r>
              <a:rPr lang="en-US" altLang="ja-JP" sz="1400" dirty="0" smtClean="0">
                <a:solidFill>
                  <a:srgbClr val="000000"/>
                </a:solidFill>
                <a:latin typeface="Trebuchet MS" pitchFamily="34" charset="0"/>
                <a:ea typeface="ＭＳ Ｐゴシック" pitchFamily="50" charset="-128"/>
                <a:cs typeface="+mn-cs"/>
              </a:rPr>
              <a:t>3-6)	Develop and finalize contribution to WP 5D on M.1224</a:t>
            </a:r>
            <a:endParaRPr lang="en-US" altLang="ja-JP" sz="1800" i="1"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liaisons, and prepare responses and any other output documents to external organizations as necessary</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Outcomes of Session #74 (1/2)</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Finalize </a:t>
            </a:r>
            <a:r>
              <a:rPr lang="en-US" altLang="ja-JP" sz="1600" b="1" dirty="0">
                <a:latin typeface="Trebuchet MS" pitchFamily="34" charset="0"/>
                <a:ea typeface="ＭＳ Ｐゴシック" pitchFamily="50" charset="-128"/>
              </a:rPr>
              <a:t>Certification </a:t>
            </a:r>
            <a:r>
              <a:rPr lang="en-US" altLang="ja-JP" sz="1600" b="1" dirty="0" smtClean="0">
                <a:latin typeface="Trebuchet MS" pitchFamily="34" charset="0"/>
                <a:ea typeface="ＭＳ Ｐゴシック" pitchFamily="50" charset="-128"/>
              </a:rPr>
              <a:t>C</a:t>
            </a: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L802.16-11/0028 </a:t>
            </a:r>
            <a:r>
              <a:rPr lang="en-US" altLang="ja-JP" sz="1600" i="1" dirty="0" smtClean="0">
                <a:latin typeface="Trebuchet MS" pitchFamily="34" charset="0"/>
                <a:ea typeface="ＭＳ Ｐゴシック" pitchFamily="50" charset="-128"/>
              </a:rPr>
              <a:t>- [Draft] Certification C</a:t>
            </a:r>
            <a:endParaRPr lang="en-US" altLang="ja-JP" sz="1600" i="1" dirty="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Finalize M.1457-11 Meeting X+1 contribution (</a:t>
            </a:r>
            <a:r>
              <a:rPr lang="en-US" altLang="ja-JP" sz="1600" b="1" dirty="0">
                <a:latin typeface="Trebuchet MS" pitchFamily="34" charset="0"/>
                <a:ea typeface="ＭＳ Ｐゴシック" pitchFamily="50" charset="-128"/>
              </a:rPr>
              <a:t>incl. IMT-2000 roadmap update for OFDMA TDD WMAN</a:t>
            </a:r>
            <a:r>
              <a:rPr lang="en-US" altLang="ja-JP" sz="1600" b="1" dirty="0" smtClean="0">
                <a:latin typeface="Trebuchet MS" pitchFamily="34" charset="0"/>
                <a:ea typeface="ＭＳ Ｐゴシック" pitchFamily="50" charset="-128"/>
              </a:rPr>
              <a:t>) – To be reviewed by 802.18, followed by approval from EC</a:t>
            </a: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L802.16-11/0043r1</a:t>
            </a:r>
            <a:r>
              <a:rPr lang="en-US" altLang="ja-JP" sz="1600" i="1" dirty="0" smtClean="0">
                <a:latin typeface="Trebuchet MS" pitchFamily="34" charset="0"/>
                <a:ea typeface="ＭＳ Ｐゴシック" pitchFamily="50" charset="-128"/>
              </a:rPr>
              <a:t> </a:t>
            </a:r>
            <a:r>
              <a:rPr lang="en-US" altLang="ja-JP" sz="1600" b="1" i="1" dirty="0" smtClean="0">
                <a:latin typeface="Trebuchet MS" pitchFamily="34" charset="0"/>
                <a:ea typeface="ＭＳ Ｐゴシック" pitchFamily="50" charset="-128"/>
              </a:rPr>
              <a:t>(Approved by 802.18)</a:t>
            </a:r>
            <a:r>
              <a:rPr lang="en-US" altLang="ja-JP" sz="1600" i="1" dirty="0" smtClean="0">
                <a:latin typeface="Trebuchet MS" pitchFamily="34" charset="0"/>
                <a:ea typeface="ＭＳ Ｐゴシック" pitchFamily="50" charset="-128"/>
              </a:rPr>
              <a:t> - [Draft Contribution to WP 5D] IMT-2000 OFDMA TDD WMAN submission toward revision 11 of Recommendation ITU-R M.1457 (Meeting X+1)</a:t>
            </a: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L802.16-11/0039r1 (Approved by 802.18) </a:t>
            </a:r>
            <a:r>
              <a:rPr lang="en-US" altLang="ja-JP" sz="1600" i="1" dirty="0" smtClean="0">
                <a:latin typeface="Trebuchet MS" pitchFamily="34" charset="0"/>
                <a:ea typeface="ＭＳ Ｐゴシック" pitchFamily="50" charset="-128"/>
              </a:rPr>
              <a:t>- [Draft Contribution to WP 5D] IMT-2000 roadmap update for OFDMA TDD WMAN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Outcomes of Session #74 (2/2)</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Develop </a:t>
            </a:r>
            <a:r>
              <a:rPr lang="en-US" altLang="ja-JP" sz="1600" b="1" dirty="0">
                <a:latin typeface="Trebuchet MS" pitchFamily="34" charset="0"/>
                <a:ea typeface="ＭＳ Ｐゴシック" pitchFamily="50" charset="-128"/>
              </a:rPr>
              <a:t>and finalize contribution to WP 5A on </a:t>
            </a:r>
            <a:r>
              <a:rPr lang="en-US" altLang="ja-JP" sz="1600" b="1" dirty="0" smtClean="0">
                <a:latin typeface="Trebuchet MS" pitchFamily="34" charset="0"/>
                <a:ea typeface="ＭＳ Ｐゴシック" pitchFamily="50" charset="-128"/>
              </a:rPr>
              <a:t>M2M</a:t>
            </a:r>
            <a:endParaRPr lang="en-US" altLang="ja-JP" sz="1600" b="1" dirty="0" smtClean="0">
              <a:latin typeface="Trebuchet MS" pitchFamily="34" charset="0"/>
              <a:ea typeface="ＭＳ Ｐゴシック" pitchFamily="50" charset="-128"/>
            </a:endParaRPr>
          </a:p>
          <a:p>
            <a:pPr marL="357188" indent="185738"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 L802.16-11/0045r1 (Approved by 802.18) </a:t>
            </a:r>
            <a:r>
              <a:rPr lang="en-US" altLang="ja-JP" sz="1600" i="1" dirty="0" smtClean="0">
                <a:latin typeface="Trebuchet MS" pitchFamily="34" charset="0"/>
                <a:ea typeface="ＭＳ Ｐゴシック" pitchFamily="50" charset="-128"/>
              </a:rPr>
              <a:t>- [Draft Contribution to WP 5A] Response to ITU-R WP 5A on “Mobile wireless access systems providing telecommunications for a large number of ubiquitous sensors and/or actuators scattered over wide areas in the land mobile service”</a:t>
            </a:r>
          </a:p>
          <a:p>
            <a:pPr marL="342900" eaLnBrk="1" hangingPunct="1">
              <a:buSzPct val="125000"/>
            </a:pPr>
            <a:r>
              <a:rPr lang="en-US" altLang="ja-JP" sz="1600" b="1" dirty="0" smtClean="0">
                <a:latin typeface="Trebuchet MS" pitchFamily="34" charset="0"/>
                <a:ea typeface="ＭＳ Ｐゴシック" pitchFamily="50" charset="-128"/>
              </a:rPr>
              <a:t>Develop </a:t>
            </a:r>
            <a:r>
              <a:rPr lang="en-US" altLang="ja-JP" sz="1600" b="1" dirty="0" smtClean="0">
                <a:latin typeface="Trebuchet MS" pitchFamily="34" charset="0"/>
                <a:ea typeface="ＭＳ Ｐゴシック" pitchFamily="50" charset="-128"/>
              </a:rPr>
              <a:t>and finalize contribution to WP 5D on M.1224</a:t>
            </a: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L802.16-11/0042 (Approved by 802.18)</a:t>
            </a:r>
            <a:r>
              <a:rPr lang="en-US" altLang="ja-JP" sz="1600" i="1" dirty="0" smtClean="0">
                <a:latin typeface="Trebuchet MS" pitchFamily="34" charset="0"/>
                <a:ea typeface="ＭＳ Ｐゴシック" pitchFamily="50" charset="-128"/>
              </a:rPr>
              <a:t> - Vocabulary Terms and Abbreviations related to IEEE 802.16 in Preliminary Draft Revision of Recommendation ITU-R M.1224</a:t>
            </a:r>
          </a:p>
          <a:p>
            <a:pPr marL="342900" eaLnBrk="1" hangingPunct="1">
              <a:buSzPct val="125000"/>
            </a:pPr>
            <a:r>
              <a:rPr lang="en-US" altLang="ja-JP" sz="1600" b="1" dirty="0" smtClean="0">
                <a:latin typeface="Trebuchet MS" pitchFamily="34" charset="0"/>
                <a:ea typeface="ＭＳ Ｐゴシック" pitchFamily="50" charset="-128"/>
              </a:rPr>
              <a:t>Prepare LS to WATO</a:t>
            </a:r>
          </a:p>
          <a:p>
            <a:pPr marL="342900" indent="285750"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L802.16-11/0040</a:t>
            </a:r>
            <a:r>
              <a:rPr lang="en-US" altLang="ja-JP" sz="1600" i="1" dirty="0" smtClean="0">
                <a:latin typeface="Trebuchet MS" pitchFamily="34" charset="0"/>
                <a:ea typeface="ＭＳ Ｐゴシック" pitchFamily="50" charset="-128"/>
              </a:rPr>
              <a:t> – [LS to WATO] Liaison statement to WATO members regarding </a:t>
            </a:r>
            <a:r>
              <a:rPr lang="en-US" altLang="ja-JP" sz="1600" i="1" dirty="0" err="1" smtClean="0">
                <a:latin typeface="Trebuchet MS" pitchFamily="34" charset="0"/>
                <a:ea typeface="ＭＳ Ｐゴシック" pitchFamily="50" charset="-128"/>
              </a:rPr>
              <a:t>WirelessMAN</a:t>
            </a:r>
            <a:r>
              <a:rPr lang="en-US" altLang="ja-JP" sz="1600" i="1" dirty="0" smtClean="0">
                <a:latin typeface="Trebuchet MS" pitchFamily="34" charset="0"/>
                <a:ea typeface="ＭＳ Ｐゴシック" pitchFamily="50" charset="-128"/>
              </a:rPr>
              <a:t>-Advanced GCS transpositions</a:t>
            </a:r>
          </a:p>
          <a:p>
            <a:pPr marL="342900" eaLnBrk="1" hangingPunct="1">
              <a:buSzPct val="125000"/>
            </a:pPr>
            <a:r>
              <a:rPr lang="en-US" altLang="ja-JP" sz="1600" b="1" dirty="0" smtClean="0">
                <a:latin typeface="Trebuchet MS" pitchFamily="34" charset="0"/>
                <a:ea typeface="ＭＳ Ｐゴシック" pitchFamily="50" charset="-128"/>
              </a:rPr>
              <a:t>Update ITU-R LG </a:t>
            </a:r>
            <a:r>
              <a:rPr lang="en-US" altLang="ja-JP" sz="1600" b="1" dirty="0" err="1" smtClean="0">
                <a:latin typeface="Trebuchet MS" pitchFamily="34" charset="0"/>
                <a:ea typeface="ＭＳ Ｐゴシック" pitchFamily="50" charset="-128"/>
              </a:rPr>
              <a:t>workplan</a:t>
            </a:r>
            <a:endParaRPr lang="en-US" altLang="ja-JP" sz="1600" b="1" dirty="0" smtClean="0">
              <a:latin typeface="Trebuchet MS" pitchFamily="34" charset="0"/>
              <a:ea typeface="ＭＳ Ｐゴシック" pitchFamily="50" charset="-128"/>
            </a:endParaRPr>
          </a:p>
          <a:p>
            <a:pPr marL="342900" indent="285750"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L802.16-11/0026r1</a:t>
            </a:r>
            <a:r>
              <a:rPr lang="en-US" altLang="ja-JP" sz="1600" i="1" dirty="0" smtClean="0">
                <a:latin typeface="Trebuchet MS" pitchFamily="34" charset="0"/>
                <a:ea typeface="ＭＳ Ｐゴシック" pitchFamily="50" charset="-128"/>
              </a:rPr>
              <a:t> - IEEE 802.16 ITU-R Liaison Group </a:t>
            </a:r>
            <a:r>
              <a:rPr lang="en-US" altLang="ja-JP" sz="1600" i="1" dirty="0" err="1" smtClean="0">
                <a:latin typeface="Trebuchet MS" pitchFamily="34" charset="0"/>
                <a:ea typeface="ＭＳ Ｐゴシック" pitchFamily="50" charset="-128"/>
              </a:rPr>
              <a:t>Workplan</a:t>
            </a:r>
            <a:endParaRPr lang="en-US" altLang="ja-JP" sz="16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r>
              <a:rPr kumimoji="0" lang="en-US" altLang="ja-JP" sz="3200" b="1" dirty="0" smtClean="0">
                <a:latin typeface="Trebuchet MS" pitchFamily="34" charset="0"/>
              </a:rPr>
              <a:t>Motion 1</a:t>
            </a:r>
            <a:endParaRPr kumimoji="0" lang="en-US" altLang="ja-JP" sz="3200" b="1" u="sng" dirty="0">
              <a:solidFill>
                <a:schemeClr val="tx1"/>
              </a:solidFill>
              <a:latin typeface="Trebuchet MS" pitchFamily="34" charset="0"/>
              <a:sym typeface="Times" pitchFamily="18" charset="0"/>
            </a:endParaRPr>
          </a:p>
        </p:txBody>
      </p:sp>
      <p:sp>
        <p:nvSpPr>
          <p:cNvPr id="7" name="Rectangle 2"/>
          <p:cNvSpPr txBox="1">
            <a:spLocks noChangeArrowheads="1"/>
          </p:cNvSpPr>
          <p:nvPr/>
        </p:nvSpPr>
        <p:spPr bwMode="auto">
          <a:xfrm>
            <a:off x="457200" y="914400"/>
            <a:ext cx="8229600" cy="5562600"/>
          </a:xfrm>
          <a:prstGeom prst="rect">
            <a:avLst/>
          </a:prstGeom>
          <a:noFill/>
          <a:ln w="12700">
            <a:miter lim="800000"/>
            <a:headEnd/>
            <a:tailEnd/>
          </a:ln>
        </p:spPr>
        <p:txBody>
          <a:bodyPr rIns="40639"/>
          <a:lstStyle/>
          <a:p>
            <a:pPr lvl="1" indent="-457200">
              <a:spcBef>
                <a:spcPts val="800"/>
              </a:spcBef>
              <a:buSzPct val="125000"/>
            </a:pPr>
            <a:r>
              <a:rPr kumimoji="0" lang="en-US" altLang="ja-JP" sz="2800" b="1" dirty="0">
                <a:solidFill>
                  <a:schemeClr val="tx1"/>
                </a:solidFill>
                <a:latin typeface="Trebuchet MS" pitchFamily="34" charset="0"/>
                <a:sym typeface="Times" pitchFamily="18" charset="0"/>
              </a:rPr>
              <a:t>	To approve the following document and authorize the WG Chair to forward it to its recipients subject to any editorial corrections including amendments to the cc list.</a:t>
            </a:r>
          </a:p>
          <a:p>
            <a:pPr lvl="1" indent="-457200">
              <a:spcBef>
                <a:spcPts val="800"/>
              </a:spcBef>
              <a:buFontTx/>
              <a:buAutoNum type="arabicParenR"/>
            </a:pPr>
            <a:r>
              <a:rPr kumimoji="0" lang="en-US" altLang="ja-JP" sz="2000" b="1" i="1" dirty="0">
                <a:solidFill>
                  <a:schemeClr val="tx1"/>
                </a:solidFill>
                <a:latin typeface="Trebuchet MS" pitchFamily="34" charset="0"/>
                <a:sym typeface="Times" pitchFamily="18" charset="0"/>
              </a:rPr>
              <a:t>IEEE </a:t>
            </a:r>
            <a:r>
              <a:rPr kumimoji="0" lang="en-US" altLang="ja-JP" sz="2000" b="1" i="1" dirty="0" smtClean="0">
                <a:solidFill>
                  <a:schemeClr val="tx1"/>
                </a:solidFill>
                <a:latin typeface="Trebuchet MS" pitchFamily="34" charset="0"/>
                <a:sym typeface="Times" pitchFamily="18" charset="0"/>
              </a:rPr>
              <a:t>L802.16-11/0040 – [LS to WATO] Liaison statement to WATO members regarding </a:t>
            </a:r>
            <a:r>
              <a:rPr kumimoji="0" lang="en-US" altLang="ja-JP" sz="2000" b="1" i="1" dirty="0" err="1" smtClean="0">
                <a:solidFill>
                  <a:schemeClr val="tx1"/>
                </a:solidFill>
                <a:latin typeface="Trebuchet MS" pitchFamily="34" charset="0"/>
                <a:sym typeface="Times" pitchFamily="18" charset="0"/>
              </a:rPr>
              <a:t>WirelessMAN</a:t>
            </a:r>
            <a:r>
              <a:rPr kumimoji="0" lang="en-US" altLang="ja-JP" sz="2000" b="1" i="1" dirty="0" smtClean="0">
                <a:solidFill>
                  <a:schemeClr val="tx1"/>
                </a:solidFill>
                <a:latin typeface="Trebuchet MS" pitchFamily="34" charset="0"/>
                <a:sym typeface="Times" pitchFamily="18" charset="0"/>
              </a:rPr>
              <a:t>-Advanced GCS transpositions</a:t>
            </a:r>
            <a:endParaRPr kumimoji="0" lang="en-US" altLang="ja-JP" sz="2000" b="1" i="1" dirty="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2000" dirty="0">
              <a:solidFill>
                <a:schemeClr val="tx1"/>
              </a:solidFill>
              <a:latin typeface="Trebuchet MS" pitchFamily="34" charset="0"/>
              <a:sym typeface="Times" pitchFamily="18" charset="0"/>
            </a:endParaRPr>
          </a:p>
          <a:p>
            <a:pPr lvl="1" indent="-457200">
              <a:spcBef>
                <a:spcPts val="800"/>
              </a:spcBef>
              <a:buSzPct val="125000"/>
            </a:pPr>
            <a:endParaRPr kumimoji="0" lang="en-US" altLang="ja-JP" sz="20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2000" b="1" dirty="0">
                <a:solidFill>
                  <a:schemeClr val="tx1"/>
                </a:solidFill>
                <a:latin typeface="Trebuchet MS" pitchFamily="34" charset="0"/>
                <a:sym typeface="Times" pitchFamily="18" charset="0"/>
              </a:rPr>
              <a:t>Results (For/Against/Abstain): </a:t>
            </a:r>
            <a:r>
              <a:rPr kumimoji="0" lang="en-US" altLang="ja-JP" sz="2000" b="1" dirty="0" smtClean="0">
                <a:solidFill>
                  <a:schemeClr val="tx1"/>
                </a:solidFill>
                <a:latin typeface="Trebuchet MS" pitchFamily="34" charset="0"/>
                <a:sym typeface="Times" pitchFamily="18" charset="0"/>
              </a:rPr>
              <a:t> / /</a:t>
            </a:r>
            <a:endParaRPr kumimoji="0" lang="en-US" altLang="ja-JP" sz="20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r>
              <a:rPr kumimoji="0" lang="en-US" altLang="ja-JP" sz="3200" b="1" dirty="0" smtClean="0">
                <a:latin typeface="Trebuchet MS" pitchFamily="34" charset="0"/>
              </a:rPr>
              <a:t>Motion 2</a:t>
            </a:r>
            <a:endParaRPr kumimoji="0" lang="en-US" altLang="ja-JP" sz="3200" b="1" u="sng" dirty="0">
              <a:solidFill>
                <a:schemeClr val="tx1"/>
              </a:solidFill>
              <a:latin typeface="Trebuchet MS" pitchFamily="34" charset="0"/>
              <a:sym typeface="Times" pitchFamily="18" charset="0"/>
            </a:endParaRPr>
          </a:p>
        </p:txBody>
      </p:sp>
      <p:sp>
        <p:nvSpPr>
          <p:cNvPr id="7" name="Rectangle 2"/>
          <p:cNvSpPr txBox="1">
            <a:spLocks noChangeArrowheads="1"/>
          </p:cNvSpPr>
          <p:nvPr/>
        </p:nvSpPr>
        <p:spPr bwMode="auto">
          <a:xfrm>
            <a:off x="457200" y="914400"/>
            <a:ext cx="8229600" cy="5562600"/>
          </a:xfrm>
          <a:prstGeom prst="rect">
            <a:avLst/>
          </a:prstGeom>
          <a:noFill/>
          <a:ln w="12700">
            <a:miter lim="800000"/>
            <a:headEnd/>
            <a:tailEnd/>
          </a:ln>
        </p:spPr>
        <p:txBody>
          <a:bodyPr rIns="40639"/>
          <a:lstStyle/>
          <a:p>
            <a:pPr lvl="1" indent="-457200">
              <a:spcBef>
                <a:spcPts val="800"/>
              </a:spcBef>
              <a:buSzPct val="125000"/>
            </a:pPr>
            <a:r>
              <a:rPr kumimoji="0" lang="en-US" altLang="ja-JP" sz="2800" b="1" dirty="0">
                <a:solidFill>
                  <a:schemeClr val="tx1"/>
                </a:solidFill>
                <a:latin typeface="Trebuchet MS" pitchFamily="34" charset="0"/>
                <a:sym typeface="Times" pitchFamily="18" charset="0"/>
              </a:rPr>
              <a:t>	</a:t>
            </a:r>
            <a:r>
              <a:rPr kumimoji="0" lang="en-US" altLang="ja-JP" sz="2800" b="1" dirty="0" smtClean="0">
                <a:solidFill>
                  <a:schemeClr val="tx1"/>
                </a:solidFill>
                <a:latin typeface="Trebuchet MS" pitchFamily="34" charset="0"/>
                <a:sym typeface="Times" pitchFamily="18" charset="0"/>
              </a:rPr>
              <a:t>To approve the following document and authorize the WG Chair to forward it to IEEE-SA Liaison to ITU-R subject to any editorial corrections.</a:t>
            </a:r>
            <a:endParaRPr kumimoji="0" lang="en-US" altLang="ja-JP" sz="2800" b="1" dirty="0">
              <a:solidFill>
                <a:schemeClr val="tx1"/>
              </a:solidFill>
              <a:latin typeface="Trebuchet MS" pitchFamily="34" charset="0"/>
              <a:sym typeface="Times" pitchFamily="18" charset="0"/>
            </a:endParaRPr>
          </a:p>
          <a:p>
            <a:pPr lvl="1" indent="-457200">
              <a:spcBef>
                <a:spcPts val="800"/>
              </a:spcBef>
              <a:buFontTx/>
              <a:buAutoNum type="arabicParenR"/>
            </a:pPr>
            <a:r>
              <a:rPr kumimoji="0" lang="en-US" altLang="ja-JP" sz="2000" b="1" i="1" dirty="0" smtClean="0">
                <a:solidFill>
                  <a:schemeClr val="tx1"/>
                </a:solidFill>
                <a:latin typeface="Trebuchet MS" pitchFamily="34" charset="0"/>
                <a:sym typeface="Times" pitchFamily="18" charset="0"/>
              </a:rPr>
              <a:t>L802.16-11/0028 - [Draft] Certification C</a:t>
            </a:r>
          </a:p>
          <a:p>
            <a:pPr lvl="1" indent="-457200">
              <a:spcBef>
                <a:spcPts val="800"/>
              </a:spcBef>
              <a:buFontTx/>
              <a:buAutoNum type="arabicParenR"/>
            </a:pPr>
            <a:endParaRPr kumimoji="0" lang="en-US" altLang="ja-JP" sz="2000" dirty="0">
              <a:solidFill>
                <a:schemeClr val="tx1"/>
              </a:solidFill>
              <a:latin typeface="Trebuchet MS" pitchFamily="34" charset="0"/>
              <a:sym typeface="Times" pitchFamily="18" charset="0"/>
            </a:endParaRPr>
          </a:p>
          <a:p>
            <a:pPr lvl="1" indent="-457200">
              <a:spcBef>
                <a:spcPts val="800"/>
              </a:spcBef>
              <a:buSzPct val="125000"/>
            </a:pPr>
            <a:endParaRPr kumimoji="0" lang="en-US" altLang="ja-JP" sz="20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2000" b="1" dirty="0">
                <a:solidFill>
                  <a:schemeClr val="tx1"/>
                </a:solidFill>
                <a:latin typeface="Trebuchet MS" pitchFamily="34" charset="0"/>
                <a:sym typeface="Times" pitchFamily="18" charset="0"/>
              </a:rPr>
              <a:t>Results (For/Against/Abstain): </a:t>
            </a:r>
            <a:r>
              <a:rPr kumimoji="0" lang="en-US" altLang="ja-JP" sz="2000" b="1" dirty="0" smtClean="0">
                <a:solidFill>
                  <a:schemeClr val="tx1"/>
                </a:solidFill>
                <a:latin typeface="Trebuchet MS" pitchFamily="34" charset="0"/>
                <a:sym typeface="Times" pitchFamily="18" charset="0"/>
              </a:rPr>
              <a:t> / /</a:t>
            </a:r>
            <a:endParaRPr kumimoji="0" lang="en-US" altLang="ja-JP" sz="20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r>
              <a:rPr kumimoji="0" lang="en-US" altLang="ja-JP" sz="3200" b="1" dirty="0" smtClean="0">
                <a:latin typeface="Trebuchet MS" pitchFamily="34" charset="0"/>
              </a:rPr>
              <a:t>Motion 3</a:t>
            </a:r>
            <a:endParaRPr kumimoji="0" lang="en-US" altLang="ja-JP" sz="3200" b="1" u="sng" dirty="0">
              <a:solidFill>
                <a:schemeClr val="tx1"/>
              </a:solidFill>
              <a:latin typeface="Trebuchet MS" pitchFamily="34" charset="0"/>
              <a:sym typeface="Times" pitchFamily="18" charset="0"/>
            </a:endParaRPr>
          </a:p>
        </p:txBody>
      </p:sp>
      <p:sp>
        <p:nvSpPr>
          <p:cNvPr id="7" name="Rectangle 2"/>
          <p:cNvSpPr txBox="1">
            <a:spLocks noChangeArrowheads="1"/>
          </p:cNvSpPr>
          <p:nvPr/>
        </p:nvSpPr>
        <p:spPr bwMode="auto">
          <a:xfrm>
            <a:off x="457200" y="914400"/>
            <a:ext cx="8229600" cy="5562600"/>
          </a:xfrm>
          <a:prstGeom prst="rect">
            <a:avLst/>
          </a:prstGeom>
          <a:noFill/>
          <a:ln w="12700">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smtClean="0">
                <a:solidFill>
                  <a:schemeClr val="tx1"/>
                </a:solidFill>
                <a:latin typeface="Trebuchet MS" pitchFamily="34" charset="0"/>
                <a:sym typeface="Times" pitchFamily="18" charset="0"/>
              </a:rPr>
              <a:t>To approve the following documents and authorize the WG Chair to forward them for appropriate 802 approval subject to any editorial corrections.</a:t>
            </a:r>
            <a:endParaRPr kumimoji="0" lang="en-US" altLang="ja-JP" b="1" dirty="0">
              <a:solidFill>
                <a:schemeClr val="tx1"/>
              </a:solidFill>
              <a:latin typeface="Trebuchet MS" pitchFamily="34" charset="0"/>
              <a:sym typeface="Times" pitchFamily="18" charset="0"/>
            </a:endParaRPr>
          </a:p>
          <a:p>
            <a:pPr lvl="1" indent="-457200">
              <a:spcBef>
                <a:spcPts val="800"/>
              </a:spcBef>
              <a:buFontTx/>
              <a:buAutoNum type="arabicParenR"/>
            </a:pPr>
            <a:r>
              <a:rPr kumimoji="0" lang="en-US" altLang="ja-JP" sz="1600" b="1" i="1" dirty="0" smtClean="0">
                <a:solidFill>
                  <a:schemeClr val="tx1"/>
                </a:solidFill>
                <a:latin typeface="Trebuchet MS" pitchFamily="34" charset="0"/>
                <a:sym typeface="Times" pitchFamily="18" charset="0"/>
              </a:rPr>
              <a:t>L802.16-11/0043r1 - [Draft Contribution to WP 5D] IMT-2000 OFDMA TDD WMAN submission toward revision 11 of Recommendation ITU-R M.1457 (Meeting X+1)</a:t>
            </a:r>
          </a:p>
          <a:p>
            <a:pPr lvl="1" indent="-457200">
              <a:spcBef>
                <a:spcPts val="800"/>
              </a:spcBef>
              <a:buFontTx/>
              <a:buAutoNum type="arabicParenR"/>
            </a:pPr>
            <a:r>
              <a:rPr kumimoji="0" lang="en-US" altLang="ja-JP" sz="1600" b="1" i="1" dirty="0" smtClean="0">
                <a:solidFill>
                  <a:schemeClr val="tx1"/>
                </a:solidFill>
                <a:latin typeface="Trebuchet MS" pitchFamily="34" charset="0"/>
                <a:sym typeface="Times" pitchFamily="18" charset="0"/>
              </a:rPr>
              <a:t>L802.16-11/0039r1 - [Draft Contribution to WP 5D] IMT-2000 roadmap update for OFDMA TDD WMAN</a:t>
            </a:r>
          </a:p>
          <a:p>
            <a:pPr lvl="1" indent="-457200">
              <a:spcBef>
                <a:spcPts val="800"/>
              </a:spcBef>
              <a:buFontTx/>
              <a:buAutoNum type="arabicParenR"/>
            </a:pPr>
            <a:r>
              <a:rPr kumimoji="0" lang="en-US" altLang="ja-JP" sz="1600" b="1" i="1" dirty="0" smtClean="0">
                <a:solidFill>
                  <a:schemeClr val="tx1"/>
                </a:solidFill>
                <a:latin typeface="Trebuchet MS" pitchFamily="34" charset="0"/>
                <a:sym typeface="Times" pitchFamily="18" charset="0"/>
              </a:rPr>
              <a:t>L802.16-11/0045r1 - [Draft Contribution to WP 5A] Response to ITU-R WP 5A on “Mobile wireless access systems providing telecommunications for a large number of ubiquitous sensors and/or actuators scattered over wide areas in the land mobile service”</a:t>
            </a:r>
          </a:p>
          <a:p>
            <a:pPr lvl="1" indent="-457200">
              <a:spcBef>
                <a:spcPts val="800"/>
              </a:spcBef>
              <a:buFontTx/>
              <a:buAutoNum type="arabicParenR"/>
            </a:pPr>
            <a:r>
              <a:rPr kumimoji="0" lang="en-US" altLang="ja-JP" sz="1600" b="1" i="1" dirty="0" smtClean="0">
                <a:solidFill>
                  <a:schemeClr val="tx1"/>
                </a:solidFill>
                <a:latin typeface="Trebuchet MS" pitchFamily="34" charset="0"/>
                <a:sym typeface="Times" pitchFamily="18" charset="0"/>
              </a:rPr>
              <a:t>L802.16-11/0042 - [Draft Contribution to WP 5D] Vocabulary Terms and Abbreviations related to IEEE 802.16 in Preliminary Draft Revision of Recommendation ITU-R M.1224</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 / /</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25458</TotalTime>
  <Pages>0</Pages>
  <Words>317</Words>
  <Characters>0</Characters>
  <Application>Microsoft Office PowerPoint</Application>
  <PresentationFormat>On-screen Show (4:3)</PresentationFormat>
  <Lines>0</Lines>
  <Paragraphs>87</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Template - No Graphics</vt:lpstr>
      <vt:lpstr>Template</vt:lpstr>
      <vt:lpstr>PowerPoint Presentation</vt:lpstr>
      <vt:lpstr>ITU-R Liaison Group Report -  Session #74 Closing Plenary</vt:lpstr>
      <vt:lpstr>PowerPoint Presentation</vt:lpstr>
      <vt:lpstr>Outcomes of Session #74 (1/2)</vt:lpstr>
      <vt:lpstr>Outcomes of Session #74 (2/2)</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Takashi Shono</cp:lastModifiedBy>
  <cp:revision>523</cp:revision>
  <dcterms:modified xsi:type="dcterms:W3CDTF">2011-07-22T03:25:51Z</dcterms:modified>
</cp:coreProperties>
</file>