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3"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8" d="100"/>
          <a:sy n="98" d="100"/>
        </p:scale>
        <p:origin x="1018" y="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3" d="100"/>
          <a:sy n="53" d="100"/>
        </p:scale>
        <p:origin x="-286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C18BE7-3B01-4821-B737-193EE78B8227}" type="datetimeFigureOut">
              <a:rPr lang="en-US" smtClean="0"/>
              <a:t>7/10/2019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E9862F-A7F3-4729-8079-1771C94EFE99}" type="slidenum">
              <a:rPr lang="en-US" smtClean="0"/>
              <a:t>‹#›</a:t>
            </a:fld>
            <a:endParaRPr lang="en-US"/>
          </a:p>
        </p:txBody>
      </p:sp>
    </p:spTree>
    <p:extLst>
      <p:ext uri="{BB962C8B-B14F-4D97-AF65-F5344CB8AC3E}">
        <p14:creationId xmlns:p14="http://schemas.microsoft.com/office/powerpoint/2010/main" val="2659614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E9862F-A7F3-4729-8079-1771C94EFE99}" type="slidenum">
              <a:rPr lang="en-US" smtClean="0"/>
              <a:t>1</a:t>
            </a:fld>
            <a:endParaRPr lang="en-US"/>
          </a:p>
        </p:txBody>
      </p:sp>
    </p:spTree>
    <p:extLst>
      <p:ext uri="{BB962C8B-B14F-4D97-AF65-F5344CB8AC3E}">
        <p14:creationId xmlns:p14="http://schemas.microsoft.com/office/powerpoint/2010/main" val="3578869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E9862F-A7F3-4729-8079-1771C94EFE99}" type="slidenum">
              <a:rPr lang="en-US" smtClean="0"/>
              <a:t>5</a:t>
            </a:fld>
            <a:endParaRPr lang="en-US"/>
          </a:p>
        </p:txBody>
      </p:sp>
    </p:spTree>
    <p:extLst>
      <p:ext uri="{BB962C8B-B14F-4D97-AF65-F5344CB8AC3E}">
        <p14:creationId xmlns:p14="http://schemas.microsoft.com/office/powerpoint/2010/main" val="2394900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10"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1"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2.5</a:t>
            </a:r>
            <a:endParaRPr lang="en-US" sz="1200" dirty="0">
              <a:solidFill>
                <a:schemeClr val="bg1"/>
              </a:solidFill>
            </a:endParaRPr>
          </a:p>
        </p:txBody>
      </p:sp>
      <p:sp>
        <p:nvSpPr>
          <p:cNvPr id="12" name="Text Box 10"/>
          <p:cNvSpPr txBox="1">
            <a:spLocks noChangeArrowheads="1"/>
          </p:cNvSpPr>
          <p:nvPr userDrawn="1"/>
        </p:nvSpPr>
        <p:spPr bwMode="auto">
          <a:xfrm>
            <a:off x="304800" y="5181600"/>
            <a:ext cx="8610600" cy="1006429"/>
          </a:xfrm>
          <a:prstGeom prst="rect">
            <a:avLst/>
          </a:prstGeom>
          <a:solidFill>
            <a:srgbClr val="EAEAEA"/>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lnSpc>
                <a:spcPct val="90000"/>
              </a:lnSpc>
              <a:spcBef>
                <a:spcPct val="20000"/>
              </a:spcBef>
              <a:defRPr/>
            </a:pPr>
            <a:r>
              <a:rPr lang="en-US" sz="2200" dirty="0"/>
              <a:t>Items required by the IEEE 802 CSD are shown in Black text</a:t>
            </a:r>
            <a:r>
              <a:rPr lang="en-US" sz="2200" baseline="0" dirty="0"/>
              <a:t> and</a:t>
            </a:r>
            <a:r>
              <a:rPr lang="en-US" sz="2200" dirty="0"/>
              <a:t> supplementary items required by IEEE 802.3 are shown in </a:t>
            </a:r>
            <a:r>
              <a:rPr lang="en-US" sz="2200" b="1" dirty="0">
                <a:solidFill>
                  <a:srgbClr val="0070C0"/>
                </a:solidFill>
              </a:rPr>
              <a:t>blue</a:t>
            </a:r>
            <a:r>
              <a:rPr lang="en-US" sz="2200" dirty="0"/>
              <a:t> text.</a:t>
            </a:r>
          </a:p>
        </p:txBody>
      </p:sp>
      <p:sp>
        <p:nvSpPr>
          <p:cNvPr id="14" name="Rectangle 13"/>
          <p:cNvSpPr/>
          <p:nvPr userDrawn="1"/>
        </p:nvSpPr>
        <p:spPr>
          <a:xfrm>
            <a:off x="304800" y="1676400"/>
            <a:ext cx="8534400" cy="2462213"/>
          </a:xfrm>
          <a:prstGeom prst="rect">
            <a:avLst/>
          </a:prstGeom>
        </p:spPr>
        <p:txBody>
          <a:bodyPr wrap="square">
            <a:spAutoFit/>
          </a:bodyPr>
          <a:lstStyle/>
          <a:p>
            <a:r>
              <a:rPr lang="en-US" sz="2200" kern="1200" dirty="0">
                <a:solidFill>
                  <a:schemeClr val="tx1"/>
                </a:solidFill>
                <a:effectLst/>
                <a:latin typeface="Arial" pitchFamily="34" charset="0"/>
                <a:ea typeface="+mn-ea"/>
                <a:cs typeface="Arial" pitchFamily="34" charset="0"/>
              </a:rPr>
              <a:t>The IEEE 802 Criteria for Standards Development (CSD) are defined in Clause 14 of the IEEE 802 LAN/MAN Standards Committee (LMSC) Operations Manual.  The criteria include project process requirements (“Managed Objects”) and 5 Criteria (5C) requirements.  The 5C are supplemented by </a:t>
            </a:r>
            <a:r>
              <a:rPr lang="en-US" sz="2200" kern="1200" dirty="0" err="1">
                <a:solidFill>
                  <a:schemeClr val="tx1"/>
                </a:solidFill>
                <a:effectLst/>
                <a:latin typeface="Arial" pitchFamily="34" charset="0"/>
                <a:ea typeface="+mn-ea"/>
                <a:cs typeface="Arial" pitchFamily="34" charset="0"/>
              </a:rPr>
              <a:t>subclause</a:t>
            </a:r>
            <a:r>
              <a:rPr lang="en-US" sz="2200" kern="1200" dirty="0">
                <a:solidFill>
                  <a:schemeClr val="tx1"/>
                </a:solidFill>
                <a:effectLst/>
                <a:latin typeface="Arial" pitchFamily="34" charset="0"/>
                <a:ea typeface="+mn-ea"/>
                <a:cs typeface="Arial" pitchFamily="34" charset="0"/>
              </a:rPr>
              <a:t> 7.2 ‘Five Criteria’ of the ‘Operating Rules of IEEE Project 802 Working Group 802.3, CSMA/CD LANs’.</a:t>
            </a:r>
          </a:p>
        </p:txBody>
      </p:sp>
      <p:sp>
        <p:nvSpPr>
          <p:cNvPr id="15" name="Rectangle 14"/>
          <p:cNvSpPr/>
          <p:nvPr userDrawn="1"/>
        </p:nvSpPr>
        <p:spPr>
          <a:xfrm>
            <a:off x="152400" y="304800"/>
            <a:ext cx="8763000" cy="1323439"/>
          </a:xfrm>
          <a:prstGeom prst="rect">
            <a:avLst/>
          </a:prstGeom>
        </p:spPr>
        <p:txBody>
          <a:bodyPr wrap="square">
            <a:spAutoFit/>
          </a:bodyPr>
          <a:lstStyle/>
          <a:p>
            <a:pPr algn="ctr"/>
            <a:r>
              <a:rPr lang="en-US" sz="4000" dirty="0">
                <a:latin typeface="Arial" pitchFamily="34" charset="0"/>
                <a:cs typeface="Arial" pitchFamily="34" charset="0"/>
              </a:rPr>
              <a:t>IEEE 802.3 Criteria for Standards Development (CSD)</a:t>
            </a:r>
          </a:p>
        </p:txBody>
      </p:sp>
    </p:spTree>
    <p:extLst>
      <p:ext uri="{BB962C8B-B14F-4D97-AF65-F5344CB8AC3E}">
        <p14:creationId xmlns:p14="http://schemas.microsoft.com/office/powerpoint/2010/main" val="124858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naged Object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1"/>
            <a:ext cx="8229600" cy="4724400"/>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2.5</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Managed Objects</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Rectangle 13"/>
          <p:cNvSpPr/>
          <p:nvPr userDrawn="1"/>
        </p:nvSpPr>
        <p:spPr>
          <a:xfrm>
            <a:off x="381000" y="685800"/>
            <a:ext cx="8305800" cy="1015663"/>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Describe the plan for developing a definition of managed objects.  The plan shall specify one of the following:</a:t>
            </a:r>
          </a:p>
          <a:p>
            <a:pPr marL="457200" lvl="0" indent="-228600">
              <a:buFont typeface="+mj-lt"/>
              <a:buAutoNum type="alphaLcParenR"/>
            </a:pPr>
            <a:r>
              <a:rPr lang="en-US" sz="1200" b="1" kern="1200" dirty="0">
                <a:solidFill>
                  <a:schemeClr val="tx1"/>
                </a:solidFill>
                <a:effectLst/>
                <a:latin typeface="Arial" pitchFamily="34" charset="0"/>
                <a:ea typeface="+mn-ea"/>
                <a:cs typeface="Arial" pitchFamily="34" charset="0"/>
              </a:rPr>
              <a:t>The definitions will be part of this project.</a:t>
            </a:r>
          </a:p>
          <a:p>
            <a:pPr marL="457200" lvl="0" indent="-228600">
              <a:buFont typeface="+mj-lt"/>
              <a:buAutoNum type="alphaLcParenR"/>
            </a:pPr>
            <a:r>
              <a:rPr lang="en-US" sz="1200" b="1" kern="1200" dirty="0">
                <a:solidFill>
                  <a:schemeClr val="tx1"/>
                </a:solidFill>
                <a:effectLst/>
                <a:latin typeface="Arial" pitchFamily="34" charset="0"/>
                <a:ea typeface="+mn-ea"/>
                <a:cs typeface="Arial" pitchFamily="34" charset="0"/>
              </a:rPr>
              <a:t>The definitions will be part of a different project and provide the plan for that project or anticipated future project.</a:t>
            </a:r>
          </a:p>
          <a:p>
            <a:pPr marL="457200" lvl="0" indent="-228600">
              <a:buFont typeface="+mj-lt"/>
              <a:buAutoNum type="alphaLcParenR"/>
            </a:pPr>
            <a:r>
              <a:rPr lang="en-US" sz="1200" b="1" kern="1200" dirty="0">
                <a:solidFill>
                  <a:schemeClr val="tx1"/>
                </a:solidFill>
                <a:effectLst/>
                <a:latin typeface="Arial" pitchFamily="34" charset="0"/>
                <a:ea typeface="+mn-ea"/>
                <a:cs typeface="Arial" pitchFamily="34" charset="0"/>
              </a:rPr>
              <a:t>The definitions will not be developed and explain why such definitions are not needed.</a:t>
            </a:r>
          </a:p>
        </p:txBody>
      </p:sp>
    </p:spTree>
    <p:extLst>
      <p:ext uri="{BB962C8B-B14F-4D97-AF65-F5344CB8AC3E}">
        <p14:creationId xmlns:p14="http://schemas.microsoft.com/office/powerpoint/2010/main" val="4166650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existence">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2.5</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Coexistence</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Rectangle 10"/>
          <p:cNvSpPr/>
          <p:nvPr userDrawn="1"/>
        </p:nvSpPr>
        <p:spPr>
          <a:xfrm>
            <a:off x="381000" y="685800"/>
            <a:ext cx="8305800" cy="830997"/>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A WG proposing a wireless project shall demonstrate coexistence through the preparation of a Coexistence Assurance (CA) document unless it is not applicable.</a:t>
            </a:r>
          </a:p>
          <a:p>
            <a:pPr marL="457200" lvl="1" indent="-228600">
              <a:buFont typeface="+mj-lt"/>
              <a:buAutoNum type="alphaLcParenR"/>
            </a:pPr>
            <a:r>
              <a:rPr lang="en-US" sz="1200" b="1" kern="1200" dirty="0">
                <a:solidFill>
                  <a:schemeClr val="tx1"/>
                </a:solidFill>
                <a:effectLst/>
                <a:latin typeface="Arial" pitchFamily="34" charset="0"/>
                <a:ea typeface="+mn-ea"/>
                <a:cs typeface="Arial" pitchFamily="34" charset="0"/>
              </a:rPr>
              <a:t>Will the WG create a CA document as part of the WG balloting process as described in Clause 13?</a:t>
            </a:r>
          </a:p>
          <a:p>
            <a:pPr marL="457200" lvl="1" indent="-228600">
              <a:buFont typeface="+mj-lt"/>
              <a:buAutoNum type="alphaLcParenR"/>
            </a:pPr>
            <a:r>
              <a:rPr lang="en-US" sz="1200" b="1" kern="1200" dirty="0">
                <a:solidFill>
                  <a:schemeClr val="tx1"/>
                </a:solidFill>
                <a:effectLst/>
                <a:latin typeface="Arial" pitchFamily="34" charset="0"/>
                <a:ea typeface="+mn-ea"/>
                <a:cs typeface="Arial" pitchFamily="34" charset="0"/>
              </a:rPr>
              <a:t>If not, explain why the CA document is not applicable</a:t>
            </a:r>
          </a:p>
        </p:txBody>
      </p:sp>
      <p:sp>
        <p:nvSpPr>
          <p:cNvPr id="14" name="Rectangle 13"/>
          <p:cNvSpPr/>
          <p:nvPr userDrawn="1"/>
        </p:nvSpPr>
        <p:spPr>
          <a:xfrm>
            <a:off x="469494" y="1828800"/>
            <a:ext cx="8305800" cy="830997"/>
          </a:xfrm>
          <a:prstGeom prst="rect">
            <a:avLst/>
          </a:prstGeom>
        </p:spPr>
        <p:txBody>
          <a:bodyPr wrap="square">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itchFamily="34" charset="0"/>
                <a:cs typeface="Arial" pitchFamily="34" charset="0"/>
              </a:rPr>
              <a:t>A CA document is not applicable because the proposed project is not a wireless project.</a:t>
            </a:r>
          </a:p>
        </p:txBody>
      </p:sp>
    </p:spTree>
    <p:extLst>
      <p:ext uri="{BB962C8B-B14F-4D97-AF65-F5344CB8AC3E}">
        <p14:creationId xmlns:p14="http://schemas.microsoft.com/office/powerpoint/2010/main" val="3206894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road Market Potential">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724401"/>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2.5</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Broad Market Potential</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Rectangle 13"/>
          <p:cNvSpPr/>
          <p:nvPr userDrawn="1"/>
        </p:nvSpPr>
        <p:spPr>
          <a:xfrm>
            <a:off x="381000" y="685800"/>
            <a:ext cx="8305800" cy="830997"/>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Each proposed IEEE 802 LMSC standard shall have broad market potential.  At a minimum, address the following areas:</a:t>
            </a:r>
          </a:p>
          <a:p>
            <a:pPr marL="450850" lvl="0" indent="-222250">
              <a:buFont typeface="+mj-lt"/>
              <a:buAutoNum type="alphaLcParenR"/>
            </a:pPr>
            <a:r>
              <a:rPr lang="en-US" sz="1200" b="1" kern="1200" dirty="0">
                <a:solidFill>
                  <a:schemeClr val="tx1"/>
                </a:solidFill>
                <a:effectLst/>
                <a:latin typeface="Arial" pitchFamily="34" charset="0"/>
                <a:ea typeface="+mn-ea"/>
                <a:cs typeface="Arial" pitchFamily="34" charset="0"/>
              </a:rPr>
              <a:t>Broad sets of applicability.</a:t>
            </a:r>
          </a:p>
          <a:p>
            <a:pPr marL="450850" lvl="0" indent="-222250">
              <a:buFont typeface="+mj-lt"/>
              <a:buAutoNum type="alphaLcParenR"/>
            </a:pPr>
            <a:r>
              <a:rPr lang="en-US" sz="1200" b="1" kern="1200" dirty="0">
                <a:solidFill>
                  <a:schemeClr val="tx1"/>
                </a:solidFill>
                <a:effectLst/>
                <a:latin typeface="Arial" pitchFamily="34" charset="0"/>
                <a:ea typeface="+mn-ea"/>
                <a:cs typeface="Arial" pitchFamily="34" charset="0"/>
              </a:rPr>
              <a:t>Multiple vendors and numerous users.</a:t>
            </a:r>
          </a:p>
        </p:txBody>
      </p:sp>
    </p:spTree>
    <p:extLst>
      <p:ext uri="{BB962C8B-B14F-4D97-AF65-F5344CB8AC3E}">
        <p14:creationId xmlns:p14="http://schemas.microsoft.com/office/powerpoint/2010/main" val="3310240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tibility">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70795"/>
            <a:ext cx="8229600" cy="4482405"/>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2.5</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Compatibility</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Rectangle 13"/>
          <p:cNvSpPr/>
          <p:nvPr userDrawn="1"/>
        </p:nvSpPr>
        <p:spPr>
          <a:xfrm>
            <a:off x="381000" y="685800"/>
            <a:ext cx="8305800" cy="1384995"/>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Each proposed IEEE 802 LMSC standard should be in conformance with IEEE </a:t>
            </a:r>
            <a:r>
              <a:rPr lang="en-US" sz="1200" b="1" kern="1200" dirty="0" err="1">
                <a:solidFill>
                  <a:schemeClr val="tx1"/>
                </a:solidFill>
                <a:effectLst/>
                <a:latin typeface="Arial" pitchFamily="34" charset="0"/>
                <a:ea typeface="+mn-ea"/>
                <a:cs typeface="Arial" pitchFamily="34" charset="0"/>
              </a:rPr>
              <a:t>Std</a:t>
            </a:r>
            <a:r>
              <a:rPr lang="en-US" sz="1200" b="1" kern="1200" dirty="0">
                <a:solidFill>
                  <a:schemeClr val="tx1"/>
                </a:solidFill>
                <a:effectLst/>
                <a:latin typeface="Arial" pitchFamily="34" charset="0"/>
                <a:ea typeface="+mn-ea"/>
                <a:cs typeface="Arial" pitchFamily="34" charset="0"/>
              </a:rPr>
              <a:t> 802, IEEE 802.1AC, and IEEE 802.1Q. If any variances in conformance emerge, they shall be thoroughly disclosed and reviewed with IEEE 802.1 WG prior to submitting a PAR to the Sponsor.</a:t>
            </a:r>
          </a:p>
          <a:p>
            <a:pPr marL="457200" indent="-228600"/>
            <a:r>
              <a:rPr lang="en-US" sz="1200" b="1" kern="1200" dirty="0">
                <a:solidFill>
                  <a:schemeClr val="tx1"/>
                </a:solidFill>
                <a:effectLst/>
                <a:latin typeface="Arial" pitchFamily="34" charset="0"/>
                <a:ea typeface="+mn-ea"/>
                <a:cs typeface="Arial" pitchFamily="34" charset="0"/>
              </a:rPr>
              <a:t>a)	Will the proposed standard comply with IEEE </a:t>
            </a:r>
            <a:r>
              <a:rPr lang="en-US" sz="1200" b="1" kern="1200" dirty="0" err="1">
                <a:solidFill>
                  <a:schemeClr val="tx1"/>
                </a:solidFill>
                <a:effectLst/>
                <a:latin typeface="Arial" pitchFamily="34" charset="0"/>
                <a:ea typeface="+mn-ea"/>
                <a:cs typeface="Arial" pitchFamily="34" charset="0"/>
              </a:rPr>
              <a:t>Std</a:t>
            </a:r>
            <a:r>
              <a:rPr lang="en-US" sz="1200" b="1" kern="1200" dirty="0">
                <a:solidFill>
                  <a:schemeClr val="tx1"/>
                </a:solidFill>
                <a:effectLst/>
                <a:latin typeface="Arial" pitchFamily="34" charset="0"/>
                <a:ea typeface="+mn-ea"/>
                <a:cs typeface="Arial" pitchFamily="34" charset="0"/>
              </a:rPr>
              <a:t> 802, IEEE </a:t>
            </a:r>
            <a:r>
              <a:rPr lang="en-US" sz="1200" b="1" kern="1200" dirty="0" err="1">
                <a:solidFill>
                  <a:schemeClr val="tx1"/>
                </a:solidFill>
                <a:effectLst/>
                <a:latin typeface="Arial" pitchFamily="34" charset="0"/>
                <a:ea typeface="+mn-ea"/>
                <a:cs typeface="Arial" pitchFamily="34" charset="0"/>
              </a:rPr>
              <a:t>Std</a:t>
            </a:r>
            <a:r>
              <a:rPr lang="en-US" sz="1200" b="1" kern="1200" dirty="0">
                <a:solidFill>
                  <a:schemeClr val="tx1"/>
                </a:solidFill>
                <a:effectLst/>
                <a:latin typeface="Arial" pitchFamily="34" charset="0"/>
                <a:ea typeface="+mn-ea"/>
                <a:cs typeface="Arial" pitchFamily="34" charset="0"/>
              </a:rPr>
              <a:t> 802.1AC and IEEE </a:t>
            </a:r>
            <a:r>
              <a:rPr lang="en-US" sz="1200" b="1" kern="1200" dirty="0" err="1">
                <a:solidFill>
                  <a:schemeClr val="tx1"/>
                </a:solidFill>
                <a:effectLst/>
                <a:latin typeface="Arial" pitchFamily="34" charset="0"/>
                <a:ea typeface="+mn-ea"/>
                <a:cs typeface="Arial" pitchFamily="34" charset="0"/>
              </a:rPr>
              <a:t>Std</a:t>
            </a:r>
            <a:r>
              <a:rPr lang="en-US" sz="1200" b="1" kern="1200" dirty="0">
                <a:solidFill>
                  <a:schemeClr val="tx1"/>
                </a:solidFill>
                <a:effectLst/>
                <a:latin typeface="Arial" pitchFamily="34" charset="0"/>
                <a:ea typeface="+mn-ea"/>
                <a:cs typeface="Arial" pitchFamily="34" charset="0"/>
              </a:rPr>
              <a:t> 802.1Q?</a:t>
            </a:r>
          </a:p>
          <a:p>
            <a:pPr marL="450850" indent="-222250">
              <a:buAutoNum type="alphaLcParenR" startAt="2"/>
            </a:pPr>
            <a:r>
              <a:rPr lang="en-US" sz="1200" b="1" kern="1200" dirty="0">
                <a:solidFill>
                  <a:schemeClr val="tx1"/>
                </a:solidFill>
                <a:effectLst/>
                <a:latin typeface="Arial" pitchFamily="34" charset="0"/>
                <a:ea typeface="+mn-ea"/>
                <a:cs typeface="Arial" pitchFamily="34" charset="0"/>
              </a:rPr>
              <a:t>If the answer to a) is “no”, supply the response from the IEEE 802.1 WG.</a:t>
            </a:r>
          </a:p>
          <a:p>
            <a:pPr marL="450850" indent="-222250">
              <a:buAutoNum type="alphaLcParenR" startAt="2"/>
            </a:pPr>
            <a:r>
              <a:rPr lang="en-US" sz="1200" b="1" kern="1200" dirty="0">
                <a:solidFill>
                  <a:srgbClr val="0070C0"/>
                </a:solidFill>
                <a:effectLst/>
                <a:latin typeface="Arial" pitchFamily="34" charset="0"/>
                <a:ea typeface="+mn-ea"/>
                <a:cs typeface="Arial" pitchFamily="34" charset="0"/>
              </a:rPr>
              <a:t>Compatibility with IEEE </a:t>
            </a:r>
            <a:r>
              <a:rPr lang="en-US" sz="1200" b="1" kern="1200" dirty="0" err="1">
                <a:solidFill>
                  <a:srgbClr val="0070C0"/>
                </a:solidFill>
                <a:effectLst/>
                <a:latin typeface="Arial" pitchFamily="34" charset="0"/>
                <a:ea typeface="+mn-ea"/>
                <a:cs typeface="Arial" pitchFamily="34" charset="0"/>
              </a:rPr>
              <a:t>Std</a:t>
            </a:r>
            <a:r>
              <a:rPr lang="en-US" sz="1200" b="1" kern="1200" dirty="0">
                <a:solidFill>
                  <a:srgbClr val="0070C0"/>
                </a:solidFill>
                <a:effectLst/>
                <a:latin typeface="Arial" pitchFamily="34" charset="0"/>
                <a:ea typeface="+mn-ea"/>
                <a:cs typeface="Arial" pitchFamily="34" charset="0"/>
              </a:rPr>
              <a:t> 802.3</a:t>
            </a:r>
          </a:p>
          <a:p>
            <a:pPr marL="450850" indent="-222250">
              <a:buAutoNum type="alphaLcParenR" startAt="2"/>
            </a:pPr>
            <a:r>
              <a:rPr lang="en-US" sz="1200" b="1" kern="1200" dirty="0">
                <a:solidFill>
                  <a:srgbClr val="0070C0"/>
                </a:solidFill>
                <a:effectLst/>
                <a:latin typeface="Arial" pitchFamily="34" charset="0"/>
                <a:ea typeface="+mn-ea"/>
                <a:cs typeface="Arial" pitchFamily="34" charset="0"/>
              </a:rPr>
              <a:t>Conformance with the IEEE </a:t>
            </a:r>
            <a:r>
              <a:rPr lang="en-US" sz="1200" b="1" kern="1200" dirty="0" err="1">
                <a:solidFill>
                  <a:srgbClr val="0070C0"/>
                </a:solidFill>
                <a:effectLst/>
                <a:latin typeface="Arial" pitchFamily="34" charset="0"/>
                <a:ea typeface="+mn-ea"/>
                <a:cs typeface="Arial" pitchFamily="34" charset="0"/>
              </a:rPr>
              <a:t>Std</a:t>
            </a:r>
            <a:r>
              <a:rPr lang="en-US" sz="1200" b="1" kern="1200" dirty="0">
                <a:solidFill>
                  <a:srgbClr val="0070C0"/>
                </a:solidFill>
                <a:effectLst/>
                <a:latin typeface="Arial" pitchFamily="34" charset="0"/>
                <a:ea typeface="+mn-ea"/>
                <a:cs typeface="Arial" pitchFamily="34" charset="0"/>
              </a:rPr>
              <a:t> 802.3 MAC</a:t>
            </a:r>
          </a:p>
        </p:txBody>
      </p:sp>
    </p:spTree>
    <p:extLst>
      <p:ext uri="{BB962C8B-B14F-4D97-AF65-F5344CB8AC3E}">
        <p14:creationId xmlns:p14="http://schemas.microsoft.com/office/powerpoint/2010/main" val="3310240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stinct Identity">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1"/>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2.5</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Distinct Identity</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Rectangle 13"/>
          <p:cNvSpPr/>
          <p:nvPr userDrawn="1"/>
        </p:nvSpPr>
        <p:spPr>
          <a:xfrm>
            <a:off x="381000" y="685800"/>
            <a:ext cx="8305800" cy="907941"/>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Each proposed IEEE 802 LMSC standard shall provide evidence of a distinct identity. Identify standards and standards projects with similar scopes and for each one describe why the proposed project is substantially different.</a:t>
            </a:r>
          </a:p>
          <a:p>
            <a:pPr>
              <a:spcBef>
                <a:spcPts val="600"/>
              </a:spcBef>
            </a:pPr>
            <a:r>
              <a:rPr lang="en-US" sz="1200" b="1" kern="1200" dirty="0">
                <a:solidFill>
                  <a:srgbClr val="0070C0"/>
                </a:solidFill>
                <a:effectLst/>
                <a:latin typeface="Arial" pitchFamily="34" charset="0"/>
                <a:ea typeface="+mn-ea"/>
                <a:cs typeface="Arial" pitchFamily="34" charset="0"/>
              </a:rPr>
              <a:t>Substantially different from other IEEE 802.3 specifications / solutions.</a:t>
            </a:r>
          </a:p>
        </p:txBody>
      </p:sp>
    </p:spTree>
    <p:extLst>
      <p:ext uri="{BB962C8B-B14F-4D97-AF65-F5344CB8AC3E}">
        <p14:creationId xmlns:p14="http://schemas.microsoft.com/office/powerpoint/2010/main" val="331024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chnical Feasibility">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1"/>
            <a:ext cx="8229600" cy="4876800"/>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2.5</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Technical Feasibility</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Rectangle 13"/>
          <p:cNvSpPr/>
          <p:nvPr userDrawn="1"/>
        </p:nvSpPr>
        <p:spPr>
          <a:xfrm>
            <a:off x="381000" y="609600"/>
            <a:ext cx="8305800" cy="1015663"/>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Each proposed IEEE 802 LMSC standard shall provide evidence that the project is technically feasible within the time frame of the project. At a minimum, address the following items to demonstrate technical feasibility:</a:t>
            </a:r>
          </a:p>
          <a:p>
            <a:pPr marL="457200" indent="-228600"/>
            <a:r>
              <a:rPr lang="en-US" sz="1200" b="1" kern="1200" dirty="0">
                <a:solidFill>
                  <a:schemeClr val="tx1"/>
                </a:solidFill>
                <a:effectLst/>
                <a:latin typeface="Arial" pitchFamily="34" charset="0"/>
                <a:ea typeface="+mn-ea"/>
                <a:cs typeface="Arial" pitchFamily="34" charset="0"/>
              </a:rPr>
              <a:t>a)	Demonstrated system feasibility.</a:t>
            </a:r>
          </a:p>
          <a:p>
            <a:pPr marL="450850" indent="-222250">
              <a:buAutoNum type="alphaLcParenR" startAt="2"/>
            </a:pPr>
            <a:r>
              <a:rPr lang="en-US" sz="1200" b="1" kern="1200" dirty="0">
                <a:solidFill>
                  <a:schemeClr val="tx1"/>
                </a:solidFill>
                <a:effectLst/>
                <a:latin typeface="Arial" pitchFamily="34" charset="0"/>
                <a:ea typeface="+mn-ea"/>
                <a:cs typeface="Arial" pitchFamily="34" charset="0"/>
              </a:rPr>
              <a:t>Proven similar technology via testing, modeling, simulation, etc.</a:t>
            </a:r>
          </a:p>
          <a:p>
            <a:pPr marL="450850" marR="0" lvl="0" indent="-222250" algn="l" defTabSz="914400" rtl="0" eaLnBrk="1" fontAlgn="auto" latinLnBrk="0" hangingPunct="1">
              <a:lnSpc>
                <a:spcPct val="100000"/>
              </a:lnSpc>
              <a:spcBef>
                <a:spcPts val="0"/>
              </a:spcBef>
              <a:spcAft>
                <a:spcPts val="0"/>
              </a:spcAft>
              <a:buClrTx/>
              <a:buSzTx/>
              <a:buFontTx/>
              <a:buAutoNum type="alphaLcParenR" startAt="2"/>
              <a:tabLst/>
              <a:defRPr/>
            </a:pPr>
            <a:r>
              <a:rPr lang="en-US" sz="1200" b="1" kern="1200" dirty="0">
                <a:solidFill>
                  <a:srgbClr val="0070C0"/>
                </a:solidFill>
                <a:effectLst/>
                <a:latin typeface="Arial" pitchFamily="34" charset="0"/>
                <a:ea typeface="+mn-ea"/>
                <a:cs typeface="Arial" pitchFamily="34" charset="0"/>
              </a:rPr>
              <a:t>Confidence</a:t>
            </a:r>
            <a:r>
              <a:rPr lang="en-US" sz="1200" b="1" kern="1200" baseline="0" dirty="0">
                <a:solidFill>
                  <a:srgbClr val="0070C0"/>
                </a:solidFill>
                <a:effectLst/>
                <a:latin typeface="Arial" pitchFamily="34" charset="0"/>
                <a:ea typeface="+mn-ea"/>
                <a:cs typeface="Arial" pitchFamily="34" charset="0"/>
              </a:rPr>
              <a:t> in reliability.</a:t>
            </a:r>
            <a:endParaRPr lang="en-US" sz="1200" b="1" kern="1200" dirty="0">
              <a:solidFill>
                <a:srgbClr val="0070C0"/>
              </a:solidFill>
              <a:effectLst/>
              <a:latin typeface="Arial" pitchFamily="34" charset="0"/>
              <a:ea typeface="+mn-ea"/>
              <a:cs typeface="Arial" pitchFamily="34" charset="0"/>
            </a:endParaRPr>
          </a:p>
        </p:txBody>
      </p:sp>
    </p:spTree>
    <p:extLst>
      <p:ext uri="{BB962C8B-B14F-4D97-AF65-F5344CB8AC3E}">
        <p14:creationId xmlns:p14="http://schemas.microsoft.com/office/powerpoint/2010/main" val="3310240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conomic Feasibility">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79260"/>
            <a:ext cx="8229600" cy="4373940"/>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2.5</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Economic Feasibility</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Rectangle 13"/>
          <p:cNvSpPr/>
          <p:nvPr userDrawn="1"/>
        </p:nvSpPr>
        <p:spPr>
          <a:xfrm>
            <a:off x="381000" y="609600"/>
            <a:ext cx="8305800" cy="1569660"/>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Each proposed IEEE 802 LMSC standard shall provide evidence of economic feasibility. Demonstrate, as far as can reasonably be estimated, the economic feasibility of the proposed project for its intended applications. Among the areas that may be addressed in the cost for performance analysis are the following:</a:t>
            </a:r>
          </a:p>
          <a:p>
            <a:pPr marL="457200" indent="-228600"/>
            <a:r>
              <a:rPr lang="en-US" sz="1200" b="1" kern="1200" dirty="0">
                <a:solidFill>
                  <a:schemeClr val="tx1"/>
                </a:solidFill>
                <a:effectLst/>
                <a:latin typeface="Arial" pitchFamily="34" charset="0"/>
                <a:ea typeface="+mn-ea"/>
                <a:cs typeface="Arial" pitchFamily="34" charset="0"/>
              </a:rPr>
              <a:t>a)	Balanced costs (infrastructure versus attached stations).  </a:t>
            </a:r>
          </a:p>
          <a:p>
            <a:pPr marL="457200" indent="-228600"/>
            <a:r>
              <a:rPr lang="en-US" sz="1200" b="1" kern="1200" dirty="0">
                <a:solidFill>
                  <a:schemeClr val="tx1"/>
                </a:solidFill>
                <a:effectLst/>
                <a:latin typeface="Arial" pitchFamily="34" charset="0"/>
                <a:ea typeface="+mn-ea"/>
                <a:cs typeface="Arial" pitchFamily="34" charset="0"/>
              </a:rPr>
              <a:t>b)	Known cost factors.</a:t>
            </a:r>
          </a:p>
          <a:p>
            <a:pPr marL="457200" indent="-228600"/>
            <a:r>
              <a:rPr lang="en-US" sz="1200" b="1" kern="1200" dirty="0">
                <a:solidFill>
                  <a:schemeClr val="tx1"/>
                </a:solidFill>
                <a:effectLst/>
                <a:latin typeface="Arial" pitchFamily="34" charset="0"/>
                <a:ea typeface="+mn-ea"/>
                <a:cs typeface="Arial" pitchFamily="34" charset="0"/>
              </a:rPr>
              <a:t>c)	Consideration of installation costs.</a:t>
            </a:r>
          </a:p>
          <a:p>
            <a:pPr marL="457200" indent="-228600">
              <a:buAutoNum type="alphaLcParenR" startAt="4"/>
            </a:pPr>
            <a:r>
              <a:rPr lang="en-US" sz="1200" b="1" kern="1200" dirty="0">
                <a:solidFill>
                  <a:schemeClr val="tx1"/>
                </a:solidFill>
                <a:effectLst/>
                <a:latin typeface="Arial" pitchFamily="34" charset="0"/>
                <a:ea typeface="+mn-ea"/>
                <a:cs typeface="Arial" pitchFamily="34" charset="0"/>
              </a:rPr>
              <a:t>Consideration of operational costs (e.g.,</a:t>
            </a:r>
            <a:r>
              <a:rPr lang="en-US" sz="1200" b="1" kern="1200" baseline="0" dirty="0">
                <a:solidFill>
                  <a:schemeClr val="tx1"/>
                </a:solidFill>
                <a:effectLst/>
                <a:latin typeface="Arial" pitchFamily="34" charset="0"/>
                <a:ea typeface="+mn-ea"/>
                <a:cs typeface="Arial" pitchFamily="34" charset="0"/>
              </a:rPr>
              <a:t> </a:t>
            </a:r>
            <a:r>
              <a:rPr lang="en-US" sz="1200" b="1" kern="1200" dirty="0">
                <a:solidFill>
                  <a:schemeClr val="tx1"/>
                </a:solidFill>
                <a:effectLst/>
                <a:latin typeface="Arial" pitchFamily="34" charset="0"/>
                <a:ea typeface="+mn-ea"/>
                <a:cs typeface="Arial" pitchFamily="34" charset="0"/>
              </a:rPr>
              <a:t>energy consumption).</a:t>
            </a:r>
          </a:p>
          <a:p>
            <a:pPr marL="457200" indent="-228600">
              <a:buAutoNum type="alphaLcParenR" startAt="4"/>
            </a:pPr>
            <a:r>
              <a:rPr lang="en-US" sz="1200" b="1" kern="1200" dirty="0">
                <a:solidFill>
                  <a:schemeClr val="tx1"/>
                </a:solidFill>
                <a:effectLst/>
                <a:latin typeface="Arial" pitchFamily="34" charset="0"/>
                <a:ea typeface="+mn-ea"/>
                <a:cs typeface="Arial" pitchFamily="34" charset="0"/>
              </a:rPr>
              <a:t>Other areas, as appropriate.</a:t>
            </a:r>
          </a:p>
        </p:txBody>
      </p:sp>
    </p:spTree>
    <p:extLst>
      <p:ext uri="{BB962C8B-B14F-4D97-AF65-F5344CB8AC3E}">
        <p14:creationId xmlns:p14="http://schemas.microsoft.com/office/powerpoint/2010/main" val="3310240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inu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2.5</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Continued</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518399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D36ADC-B84D-4AE1-8CC4-CAC4B28CBBBC}" type="datetimeFigureOut">
              <a:rPr lang="en-US" smtClean="0"/>
              <a:t>7/10/2019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1957A9-63D2-41BA-BF9E-9951B84BF63D}" type="slidenum">
              <a:rPr lang="en-US" smtClean="0"/>
              <a:t>‹#›</a:t>
            </a:fld>
            <a:endParaRPr lang="en-US"/>
          </a:p>
        </p:txBody>
      </p:sp>
    </p:spTree>
    <p:extLst>
      <p:ext uri="{BB962C8B-B14F-4D97-AF65-F5344CB8AC3E}">
        <p14:creationId xmlns:p14="http://schemas.microsoft.com/office/powerpoint/2010/main" val="514635323"/>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9" r:id="rId3"/>
    <p:sldLayoutId id="2147483653" r:id="rId4"/>
    <p:sldLayoutId id="2147483655" r:id="rId5"/>
    <p:sldLayoutId id="2147483654" r:id="rId6"/>
    <p:sldLayoutId id="2147483656" r:id="rId7"/>
    <p:sldLayoutId id="2147483657" r:id="rId8"/>
    <p:sldLayoutId id="2147483658"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4259759"/>
            <a:ext cx="8610600" cy="769441"/>
          </a:xfrm>
          <a:prstGeom prst="rect">
            <a:avLst/>
          </a:prstGeom>
        </p:spPr>
        <p:txBody>
          <a:bodyPr wrap="square">
            <a:spAutoFit/>
          </a:bodyPr>
          <a:lstStyle/>
          <a:p>
            <a:pPr algn="ctr" eaLnBrk="0" hangingPunct="0"/>
            <a:r>
              <a:rPr lang="en-US" sz="2200" dirty="0">
                <a:latin typeface="Arial" pitchFamily="34" charset="0"/>
                <a:cs typeface="Arial" pitchFamily="34" charset="0"/>
              </a:rPr>
              <a:t>The following are the CSD Responses in relation to the IEEE P802.3</a:t>
            </a:r>
            <a:r>
              <a:rPr lang="en-US" sz="2200" b="1" dirty="0">
                <a:solidFill>
                  <a:srgbClr val="FF0000"/>
                </a:solidFill>
                <a:latin typeface="Arial" pitchFamily="34" charset="0"/>
                <a:cs typeface="Arial" pitchFamily="34" charset="0"/>
              </a:rPr>
              <a:t>xx</a:t>
            </a:r>
            <a:r>
              <a:rPr lang="en-US" sz="2200" dirty="0">
                <a:latin typeface="Arial" pitchFamily="34" charset="0"/>
                <a:cs typeface="Arial" pitchFamily="34" charset="0"/>
              </a:rPr>
              <a:t> PAR</a:t>
            </a:r>
          </a:p>
        </p:txBody>
      </p:sp>
    </p:spTree>
    <p:extLst>
      <p:ext uri="{BB962C8B-B14F-4D97-AF65-F5344CB8AC3E}">
        <p14:creationId xmlns:p14="http://schemas.microsoft.com/office/powerpoint/2010/main" val="2022354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definition of protocol independent managed objects, to be included in Clause 30 of IEEE Std 802.3, will be part of this project.</a:t>
            </a:r>
          </a:p>
        </p:txBody>
      </p:sp>
    </p:spTree>
    <p:extLst>
      <p:ext uri="{BB962C8B-B14F-4D97-AF65-F5344CB8AC3E}">
        <p14:creationId xmlns:p14="http://schemas.microsoft.com/office/powerpoint/2010/main" val="702516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8425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Broad Sets of Applications:</a:t>
            </a:r>
          </a:p>
          <a:p>
            <a:pPr lvl="1"/>
            <a:r>
              <a:rPr lang="en-US" dirty="0"/>
              <a:t>Recent automotive architectural changes (zonal or central architecture) require automotive Ethernet rates in excess of 10Gb/s. </a:t>
            </a:r>
          </a:p>
          <a:p>
            <a:pPr lvl="1"/>
            <a:r>
              <a:rPr lang="en-US" dirty="0"/>
              <a:t>High-performance cameras, CPU-to-CPU links, redundant links, sensor aggregation and “flight data recorder” systems require minimum data rates of 25 Gb/s. </a:t>
            </a:r>
          </a:p>
          <a:p>
            <a:r>
              <a:rPr lang="en-US" dirty="0"/>
              <a:t>Multiple vendors and numerous users:</a:t>
            </a:r>
          </a:p>
          <a:p>
            <a:pPr lvl="1"/>
            <a:r>
              <a:rPr lang="en-US" dirty="0"/>
              <a:t>At the Call for Interest, 73 individuals from 44 organizations indicated they would support this project. These included automotive OEMS, automotive Tier 1, silicon, infrastructure, cabling, connector, and test equipment vendors. </a:t>
            </a:r>
          </a:p>
          <a:p>
            <a:pPr lvl="1"/>
            <a:r>
              <a:rPr lang="en-US" dirty="0"/>
              <a:t>Data presented at the CFI indicate a substantial market potential, e.g., the prediction for 2025 is &gt;100 million total ports/year.</a:t>
            </a:r>
          </a:p>
          <a:p>
            <a:pPr lvl="1"/>
            <a:endParaRPr lang="en-US" dirty="0"/>
          </a:p>
          <a:p>
            <a:endParaRPr lang="en-US" dirty="0"/>
          </a:p>
        </p:txBody>
      </p:sp>
    </p:spTree>
    <p:extLst>
      <p:ext uri="{BB962C8B-B14F-4D97-AF65-F5344CB8AC3E}">
        <p14:creationId xmlns:p14="http://schemas.microsoft.com/office/powerpoint/2010/main" val="203867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As a PHY amendment to IEEE Std 802.3, the proposed project will remain in conformance with IEEE Std 802, IEEE Std 802.1AC, and IEEE Std 802.1Q. </a:t>
            </a:r>
          </a:p>
          <a:p>
            <a:r>
              <a:rPr lang="en-US" dirty="0"/>
              <a:t>The proposed amendment will conform to the IEEE 802.3 MAC. </a:t>
            </a:r>
          </a:p>
          <a:p>
            <a:r>
              <a:rPr lang="en-US" dirty="0"/>
              <a:t>As with other IEEE 802.3 projects, a number of new PHY types will be defined.</a:t>
            </a:r>
          </a:p>
        </p:txBody>
      </p:sp>
    </p:spTree>
    <p:extLst>
      <p:ext uri="{BB962C8B-B14F-4D97-AF65-F5344CB8AC3E}">
        <p14:creationId xmlns:p14="http://schemas.microsoft.com/office/powerpoint/2010/main" val="3312362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There is no IEEE 802.3 standard that supports electrical Ethernet at rates greater than 10 Gb/s for the requirements of automotive applications.</a:t>
            </a:r>
          </a:p>
          <a:p>
            <a:r>
              <a:rPr lang="en-US" dirty="0"/>
              <a:t>The project may define multiple PHYs, but will define only a single PHY for each rate, media, and link reach combination.</a:t>
            </a:r>
          </a:p>
        </p:txBody>
      </p:sp>
    </p:spTree>
    <p:extLst>
      <p:ext uri="{BB962C8B-B14F-4D97-AF65-F5344CB8AC3E}">
        <p14:creationId xmlns:p14="http://schemas.microsoft.com/office/powerpoint/2010/main" val="641621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t>The proposed project will build on the array of Ethernet component and system design experience, and the broad knowledge base of Ethernet network operation.</a:t>
            </a:r>
          </a:p>
          <a:p>
            <a:r>
              <a:rPr lang="en-US" dirty="0"/>
              <a:t>Full-duplex operation over a balanced twisted pair and other media has been proven both technically and operationally in deployments at rates from 2 Mb/s and higher.</a:t>
            </a:r>
          </a:p>
          <a:p>
            <a:r>
              <a:rPr lang="en-US" dirty="0">
                <a:solidFill>
                  <a:srgbClr val="FF0000"/>
                </a:solidFill>
              </a:rPr>
              <a:t>Component vendors, including PHY vendors, cabling vendors and systems vendors have presented data on the feasibility of the necessary components for this project. Proposals which leverage existing technologies have been provided.</a:t>
            </a:r>
          </a:p>
          <a:p>
            <a:r>
              <a:rPr lang="en-US" dirty="0"/>
              <a:t>The reliability of Ethernet components and systems can be projected in the target environments with a high degree of confidence.</a:t>
            </a:r>
          </a:p>
        </p:txBody>
      </p:sp>
    </p:spTree>
    <p:extLst>
      <p:ext uri="{BB962C8B-B14F-4D97-AF65-F5344CB8AC3E}">
        <p14:creationId xmlns:p14="http://schemas.microsoft.com/office/powerpoint/2010/main" val="1748593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70000" lnSpcReduction="20000"/>
          </a:bodyPr>
          <a:lstStyle/>
          <a:p>
            <a:r>
              <a:rPr lang="en-US" dirty="0"/>
              <a:t>Ethernet interfaces in the target data rate range defined by this project will maintain a favorable cost-performance balance.</a:t>
            </a:r>
          </a:p>
          <a:p>
            <a:r>
              <a:rPr lang="en-US" dirty="0"/>
              <a:t>The balance of costs between infrastructure and attached stations is not applicable to the automotive environment.</a:t>
            </a:r>
          </a:p>
          <a:p>
            <a:r>
              <a:rPr lang="en-US" dirty="0"/>
              <a:t>The cost factors for Ethernet components and systems are well known. The proposed project may introduce new cost factors which can be quantified.</a:t>
            </a:r>
          </a:p>
          <a:p>
            <a:r>
              <a:rPr lang="en-US" dirty="0"/>
              <a:t>Prior experience in the development of other physical layer specifications for Ethernet indicates that the specifications developed by this project will entail a reasonable cost for the resulting performance.</a:t>
            </a:r>
          </a:p>
          <a:p>
            <a:r>
              <a:rPr lang="en-US" dirty="0"/>
              <a:t>The reduction in the number of legacy networks requiring specialized components, expertise, and gateways in the targeted markets will result in a significant drop in both installation and operational costs.</a:t>
            </a:r>
          </a:p>
          <a:p>
            <a:r>
              <a:rPr lang="en-US" dirty="0"/>
              <a:t>Overall costs are minimized by introducing Ethernet network architecture, management, and software into the automotive environment.</a:t>
            </a:r>
          </a:p>
          <a:p>
            <a:r>
              <a:rPr lang="en-US" dirty="0"/>
              <a:t>Migrating automotive networking to Ethernet results in a significant improvement in system price/performance.</a:t>
            </a:r>
          </a:p>
        </p:txBody>
      </p:sp>
    </p:spTree>
    <p:extLst>
      <p:ext uri="{BB962C8B-B14F-4D97-AF65-F5344CB8AC3E}">
        <p14:creationId xmlns:p14="http://schemas.microsoft.com/office/powerpoint/2010/main" val="36480562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665</TotalTime>
  <Words>547</Words>
  <Application>Microsoft Office PowerPoint</Application>
  <PresentationFormat>On-screen Show (4:3)</PresentationFormat>
  <Paragraphs>26</Paragraphs>
  <Slides>8</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Dell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DAmbrosia, John</dc:creator>
  <cp:keywords>No Restrictions</cp:keywords>
  <cp:lastModifiedBy>Steven Carlson</cp:lastModifiedBy>
  <cp:revision>41</cp:revision>
  <dcterms:created xsi:type="dcterms:W3CDTF">2013-12-03T14:26:29Z</dcterms:created>
  <dcterms:modified xsi:type="dcterms:W3CDTF">2019-07-10T20:47:24Z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ec6566ad-31a3-4cba-a9a1-b012865c509f</vt:lpwstr>
  </property>
  <property fmtid="{D5CDD505-2E9C-101B-9397-08002B2CF9AE}" pid="3" name="DellClassification">
    <vt:lpwstr>No Restrictions</vt:lpwstr>
  </property>
  <property fmtid="{D5CDD505-2E9C-101B-9397-08002B2CF9AE}" pid="4" name="DellSubLabels">
    <vt:lpwstr/>
  </property>
</Properties>
</file>