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p:cViewPr varScale="1">
        <p:scale>
          <a:sx n="158" d="100"/>
          <a:sy n="158" d="100"/>
        </p:scale>
        <p:origin x="27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A4146-022B-4F4F-B6FE-90994C401C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L"/>
          </a:p>
        </p:txBody>
      </p:sp>
      <p:sp>
        <p:nvSpPr>
          <p:cNvPr id="3" name="Subtitle 2">
            <a:extLst>
              <a:ext uri="{FF2B5EF4-FFF2-40B4-BE49-F238E27FC236}">
                <a16:creationId xmlns:a16="http://schemas.microsoft.com/office/drawing/2014/main" id="{6FD06D34-2077-45C2-BBEC-B189FF3326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L"/>
          </a:p>
        </p:txBody>
      </p:sp>
      <p:sp>
        <p:nvSpPr>
          <p:cNvPr id="4" name="Date Placeholder 3">
            <a:extLst>
              <a:ext uri="{FF2B5EF4-FFF2-40B4-BE49-F238E27FC236}">
                <a16:creationId xmlns:a16="http://schemas.microsoft.com/office/drawing/2014/main" id="{52E7BE89-5640-4E28-A7F6-998061803F17}"/>
              </a:ext>
            </a:extLst>
          </p:cNvPr>
          <p:cNvSpPr>
            <a:spLocks noGrp="1"/>
          </p:cNvSpPr>
          <p:nvPr>
            <p:ph type="dt" sz="half" idx="10"/>
          </p:nvPr>
        </p:nvSpPr>
        <p:spPr/>
        <p:txBody>
          <a:bodyPr/>
          <a:lstStyle/>
          <a:p>
            <a:fld id="{8EC7A421-8274-452C-B790-FD68CFBEC108}" type="datetimeFigureOut">
              <a:rPr lang="en-NL" smtClean="0"/>
              <a:t>07/10/2019</a:t>
            </a:fld>
            <a:endParaRPr lang="en-NL"/>
          </a:p>
        </p:txBody>
      </p:sp>
      <p:sp>
        <p:nvSpPr>
          <p:cNvPr id="5" name="Footer Placeholder 4">
            <a:extLst>
              <a:ext uri="{FF2B5EF4-FFF2-40B4-BE49-F238E27FC236}">
                <a16:creationId xmlns:a16="http://schemas.microsoft.com/office/drawing/2014/main" id="{984BC747-A5ED-4874-AEE4-4F20F3138B0C}"/>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673A42DD-9ABF-47D3-9B1B-E50B4CEC17B0}"/>
              </a:ext>
            </a:extLst>
          </p:cNvPr>
          <p:cNvSpPr>
            <a:spLocks noGrp="1"/>
          </p:cNvSpPr>
          <p:nvPr>
            <p:ph type="sldNum" sz="quarter" idx="12"/>
          </p:nvPr>
        </p:nvSpPr>
        <p:spPr/>
        <p:txBody>
          <a:bodyPr/>
          <a:lstStyle/>
          <a:p>
            <a:fld id="{DDD9B0A2-7DC9-4834-BD15-267F9FD384FB}" type="slidenum">
              <a:rPr lang="en-NL" smtClean="0"/>
              <a:t>‹#›</a:t>
            </a:fld>
            <a:endParaRPr lang="en-NL"/>
          </a:p>
        </p:txBody>
      </p:sp>
    </p:spTree>
    <p:extLst>
      <p:ext uri="{BB962C8B-B14F-4D97-AF65-F5344CB8AC3E}">
        <p14:creationId xmlns:p14="http://schemas.microsoft.com/office/powerpoint/2010/main" val="1973261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CD4DF-BA8F-4186-B88E-19BE9B4D3536}"/>
              </a:ext>
            </a:extLst>
          </p:cNvPr>
          <p:cNvSpPr>
            <a:spLocks noGrp="1"/>
          </p:cNvSpPr>
          <p:nvPr>
            <p:ph type="title"/>
          </p:nvPr>
        </p:nvSpPr>
        <p:spPr/>
        <p:txBody>
          <a:bodyPr/>
          <a:lstStyle/>
          <a:p>
            <a:r>
              <a:rPr lang="en-US"/>
              <a:t>Click to edit Master title style</a:t>
            </a:r>
            <a:endParaRPr lang="en-NL"/>
          </a:p>
        </p:txBody>
      </p:sp>
      <p:sp>
        <p:nvSpPr>
          <p:cNvPr id="3" name="Vertical Text Placeholder 2">
            <a:extLst>
              <a:ext uri="{FF2B5EF4-FFF2-40B4-BE49-F238E27FC236}">
                <a16:creationId xmlns:a16="http://schemas.microsoft.com/office/drawing/2014/main" id="{4D5C2FF7-E299-45E5-AF09-6B6F5ACA98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282FD97A-6E41-4DDC-ABB9-5ECC79ED3324}"/>
              </a:ext>
            </a:extLst>
          </p:cNvPr>
          <p:cNvSpPr>
            <a:spLocks noGrp="1"/>
          </p:cNvSpPr>
          <p:nvPr>
            <p:ph type="dt" sz="half" idx="10"/>
          </p:nvPr>
        </p:nvSpPr>
        <p:spPr/>
        <p:txBody>
          <a:bodyPr/>
          <a:lstStyle/>
          <a:p>
            <a:fld id="{8EC7A421-8274-452C-B790-FD68CFBEC108}" type="datetimeFigureOut">
              <a:rPr lang="en-NL" smtClean="0"/>
              <a:t>07/10/2019</a:t>
            </a:fld>
            <a:endParaRPr lang="en-NL"/>
          </a:p>
        </p:txBody>
      </p:sp>
      <p:sp>
        <p:nvSpPr>
          <p:cNvPr id="5" name="Footer Placeholder 4">
            <a:extLst>
              <a:ext uri="{FF2B5EF4-FFF2-40B4-BE49-F238E27FC236}">
                <a16:creationId xmlns:a16="http://schemas.microsoft.com/office/drawing/2014/main" id="{34A46054-AA9E-4C02-96EF-40A40B249C79}"/>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EA759361-6C09-445D-B9DE-96DCFEBE2BF9}"/>
              </a:ext>
            </a:extLst>
          </p:cNvPr>
          <p:cNvSpPr>
            <a:spLocks noGrp="1"/>
          </p:cNvSpPr>
          <p:nvPr>
            <p:ph type="sldNum" sz="quarter" idx="12"/>
          </p:nvPr>
        </p:nvSpPr>
        <p:spPr/>
        <p:txBody>
          <a:bodyPr/>
          <a:lstStyle/>
          <a:p>
            <a:fld id="{DDD9B0A2-7DC9-4834-BD15-267F9FD384FB}" type="slidenum">
              <a:rPr lang="en-NL" smtClean="0"/>
              <a:t>‹#›</a:t>
            </a:fld>
            <a:endParaRPr lang="en-NL"/>
          </a:p>
        </p:txBody>
      </p:sp>
    </p:spTree>
    <p:extLst>
      <p:ext uri="{BB962C8B-B14F-4D97-AF65-F5344CB8AC3E}">
        <p14:creationId xmlns:p14="http://schemas.microsoft.com/office/powerpoint/2010/main" val="1641230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A6724B-0AF0-4F93-9BC5-F938483049A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L"/>
          </a:p>
        </p:txBody>
      </p:sp>
      <p:sp>
        <p:nvSpPr>
          <p:cNvPr id="3" name="Vertical Text Placeholder 2">
            <a:extLst>
              <a:ext uri="{FF2B5EF4-FFF2-40B4-BE49-F238E27FC236}">
                <a16:creationId xmlns:a16="http://schemas.microsoft.com/office/drawing/2014/main" id="{379092AC-4238-4838-A72E-D5EC7ECBCD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3F9D1BE1-A506-4876-AC94-A7B72A8C4ABF}"/>
              </a:ext>
            </a:extLst>
          </p:cNvPr>
          <p:cNvSpPr>
            <a:spLocks noGrp="1"/>
          </p:cNvSpPr>
          <p:nvPr>
            <p:ph type="dt" sz="half" idx="10"/>
          </p:nvPr>
        </p:nvSpPr>
        <p:spPr/>
        <p:txBody>
          <a:bodyPr/>
          <a:lstStyle/>
          <a:p>
            <a:fld id="{8EC7A421-8274-452C-B790-FD68CFBEC108}" type="datetimeFigureOut">
              <a:rPr lang="en-NL" smtClean="0"/>
              <a:t>07/10/2019</a:t>
            </a:fld>
            <a:endParaRPr lang="en-NL"/>
          </a:p>
        </p:txBody>
      </p:sp>
      <p:sp>
        <p:nvSpPr>
          <p:cNvPr id="5" name="Footer Placeholder 4">
            <a:extLst>
              <a:ext uri="{FF2B5EF4-FFF2-40B4-BE49-F238E27FC236}">
                <a16:creationId xmlns:a16="http://schemas.microsoft.com/office/drawing/2014/main" id="{4BB97BBD-B328-4489-931A-3005E378B231}"/>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2BC46F98-83DD-4690-A3FB-4ACE1EDAB5CD}"/>
              </a:ext>
            </a:extLst>
          </p:cNvPr>
          <p:cNvSpPr>
            <a:spLocks noGrp="1"/>
          </p:cNvSpPr>
          <p:nvPr>
            <p:ph type="sldNum" sz="quarter" idx="12"/>
          </p:nvPr>
        </p:nvSpPr>
        <p:spPr/>
        <p:txBody>
          <a:bodyPr/>
          <a:lstStyle/>
          <a:p>
            <a:fld id="{DDD9B0A2-7DC9-4834-BD15-267F9FD384FB}" type="slidenum">
              <a:rPr lang="en-NL" smtClean="0"/>
              <a:t>‹#›</a:t>
            </a:fld>
            <a:endParaRPr lang="en-NL"/>
          </a:p>
        </p:txBody>
      </p:sp>
    </p:spTree>
    <p:extLst>
      <p:ext uri="{BB962C8B-B14F-4D97-AF65-F5344CB8AC3E}">
        <p14:creationId xmlns:p14="http://schemas.microsoft.com/office/powerpoint/2010/main" val="2911962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_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838080" y="365040"/>
            <a:ext cx="10515240" cy="1325160"/>
          </a:xfrm>
          <a:prstGeom prst="rect">
            <a:avLst/>
          </a:prstGeom>
        </p:spPr>
        <p:txBody>
          <a:bodyPr lIns="0" tIns="0" rIns="0" bIns="0" anchor="ctr"/>
          <a:lstStyle/>
          <a:p>
            <a:endParaRPr lang="en-NL" sz="1800" b="0" strike="noStrike" spc="-1">
              <a:solidFill>
                <a:srgbClr val="000000"/>
              </a:solidFill>
              <a:latin typeface="Calibri"/>
            </a:endParaRPr>
          </a:p>
        </p:txBody>
      </p:sp>
      <p:sp>
        <p:nvSpPr>
          <p:cNvPr id="7"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extLst>
      <p:ext uri="{BB962C8B-B14F-4D97-AF65-F5344CB8AC3E}">
        <p14:creationId xmlns:p14="http://schemas.microsoft.com/office/powerpoint/2010/main" val="2139320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C2FBB-7567-4A9A-81AC-0C5F6DB2E425}"/>
              </a:ext>
            </a:extLst>
          </p:cNvPr>
          <p:cNvSpPr>
            <a:spLocks noGrp="1"/>
          </p:cNvSpPr>
          <p:nvPr>
            <p:ph type="title"/>
          </p:nvPr>
        </p:nvSpPr>
        <p:spPr/>
        <p:txBody>
          <a:bodyPr/>
          <a:lstStyle/>
          <a:p>
            <a:r>
              <a:rPr lang="en-US"/>
              <a:t>Click to edit Master title style</a:t>
            </a:r>
            <a:endParaRPr lang="en-NL"/>
          </a:p>
        </p:txBody>
      </p:sp>
      <p:sp>
        <p:nvSpPr>
          <p:cNvPr id="3" name="Content Placeholder 2">
            <a:extLst>
              <a:ext uri="{FF2B5EF4-FFF2-40B4-BE49-F238E27FC236}">
                <a16:creationId xmlns:a16="http://schemas.microsoft.com/office/drawing/2014/main" id="{E413DB26-A30F-4936-B620-C499269AEF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BCFC6B9E-D28B-4B39-B5C1-96916B2F7FD7}"/>
              </a:ext>
            </a:extLst>
          </p:cNvPr>
          <p:cNvSpPr>
            <a:spLocks noGrp="1"/>
          </p:cNvSpPr>
          <p:nvPr>
            <p:ph type="dt" sz="half" idx="10"/>
          </p:nvPr>
        </p:nvSpPr>
        <p:spPr/>
        <p:txBody>
          <a:bodyPr/>
          <a:lstStyle/>
          <a:p>
            <a:fld id="{8EC7A421-8274-452C-B790-FD68CFBEC108}" type="datetimeFigureOut">
              <a:rPr lang="en-NL" smtClean="0"/>
              <a:t>07/10/2019</a:t>
            </a:fld>
            <a:endParaRPr lang="en-NL"/>
          </a:p>
        </p:txBody>
      </p:sp>
      <p:sp>
        <p:nvSpPr>
          <p:cNvPr id="5" name="Footer Placeholder 4">
            <a:extLst>
              <a:ext uri="{FF2B5EF4-FFF2-40B4-BE49-F238E27FC236}">
                <a16:creationId xmlns:a16="http://schemas.microsoft.com/office/drawing/2014/main" id="{6BC54D9B-D734-41E9-A424-48AB363D6DE6}"/>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9F6256C6-BBC6-4C5D-8AFD-79A4FF9381B2}"/>
              </a:ext>
            </a:extLst>
          </p:cNvPr>
          <p:cNvSpPr>
            <a:spLocks noGrp="1"/>
          </p:cNvSpPr>
          <p:nvPr>
            <p:ph type="sldNum" sz="quarter" idx="12"/>
          </p:nvPr>
        </p:nvSpPr>
        <p:spPr/>
        <p:txBody>
          <a:bodyPr/>
          <a:lstStyle/>
          <a:p>
            <a:fld id="{DDD9B0A2-7DC9-4834-BD15-267F9FD384FB}" type="slidenum">
              <a:rPr lang="en-NL" smtClean="0"/>
              <a:t>‹#›</a:t>
            </a:fld>
            <a:endParaRPr lang="en-NL"/>
          </a:p>
        </p:txBody>
      </p:sp>
    </p:spTree>
    <p:extLst>
      <p:ext uri="{BB962C8B-B14F-4D97-AF65-F5344CB8AC3E}">
        <p14:creationId xmlns:p14="http://schemas.microsoft.com/office/powerpoint/2010/main" val="2144783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377B8-49C4-4838-89A0-BC9EB23BA8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L"/>
          </a:p>
        </p:txBody>
      </p:sp>
      <p:sp>
        <p:nvSpPr>
          <p:cNvPr id="3" name="Text Placeholder 2">
            <a:extLst>
              <a:ext uri="{FF2B5EF4-FFF2-40B4-BE49-F238E27FC236}">
                <a16:creationId xmlns:a16="http://schemas.microsoft.com/office/drawing/2014/main" id="{647462B4-1266-4AD5-A8AB-82F2AA9425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C74BFA-1526-4B2F-9A08-D13520663378}"/>
              </a:ext>
            </a:extLst>
          </p:cNvPr>
          <p:cNvSpPr>
            <a:spLocks noGrp="1"/>
          </p:cNvSpPr>
          <p:nvPr>
            <p:ph type="dt" sz="half" idx="10"/>
          </p:nvPr>
        </p:nvSpPr>
        <p:spPr/>
        <p:txBody>
          <a:bodyPr/>
          <a:lstStyle/>
          <a:p>
            <a:fld id="{8EC7A421-8274-452C-B790-FD68CFBEC108}" type="datetimeFigureOut">
              <a:rPr lang="en-NL" smtClean="0"/>
              <a:t>07/10/2019</a:t>
            </a:fld>
            <a:endParaRPr lang="en-NL"/>
          </a:p>
        </p:txBody>
      </p:sp>
      <p:sp>
        <p:nvSpPr>
          <p:cNvPr id="5" name="Footer Placeholder 4">
            <a:extLst>
              <a:ext uri="{FF2B5EF4-FFF2-40B4-BE49-F238E27FC236}">
                <a16:creationId xmlns:a16="http://schemas.microsoft.com/office/drawing/2014/main" id="{2F81A6E7-6B18-4581-8D87-5D9A1ECE770B}"/>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E1133E5C-511D-4845-B610-60179ED2BB06}"/>
              </a:ext>
            </a:extLst>
          </p:cNvPr>
          <p:cNvSpPr>
            <a:spLocks noGrp="1"/>
          </p:cNvSpPr>
          <p:nvPr>
            <p:ph type="sldNum" sz="quarter" idx="12"/>
          </p:nvPr>
        </p:nvSpPr>
        <p:spPr/>
        <p:txBody>
          <a:bodyPr/>
          <a:lstStyle/>
          <a:p>
            <a:fld id="{DDD9B0A2-7DC9-4834-BD15-267F9FD384FB}" type="slidenum">
              <a:rPr lang="en-NL" smtClean="0"/>
              <a:t>‹#›</a:t>
            </a:fld>
            <a:endParaRPr lang="en-NL"/>
          </a:p>
        </p:txBody>
      </p:sp>
    </p:spTree>
    <p:extLst>
      <p:ext uri="{BB962C8B-B14F-4D97-AF65-F5344CB8AC3E}">
        <p14:creationId xmlns:p14="http://schemas.microsoft.com/office/powerpoint/2010/main" val="2337839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CC0CE-E495-4616-AB20-F82E686DD375}"/>
              </a:ext>
            </a:extLst>
          </p:cNvPr>
          <p:cNvSpPr>
            <a:spLocks noGrp="1"/>
          </p:cNvSpPr>
          <p:nvPr>
            <p:ph type="title"/>
          </p:nvPr>
        </p:nvSpPr>
        <p:spPr/>
        <p:txBody>
          <a:bodyPr/>
          <a:lstStyle/>
          <a:p>
            <a:r>
              <a:rPr lang="en-US"/>
              <a:t>Click to edit Master title style</a:t>
            </a:r>
            <a:endParaRPr lang="en-NL"/>
          </a:p>
        </p:txBody>
      </p:sp>
      <p:sp>
        <p:nvSpPr>
          <p:cNvPr id="3" name="Content Placeholder 2">
            <a:extLst>
              <a:ext uri="{FF2B5EF4-FFF2-40B4-BE49-F238E27FC236}">
                <a16:creationId xmlns:a16="http://schemas.microsoft.com/office/drawing/2014/main" id="{F67AC526-6F20-47D7-8A98-F58A4C204F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Content Placeholder 3">
            <a:extLst>
              <a:ext uri="{FF2B5EF4-FFF2-40B4-BE49-F238E27FC236}">
                <a16:creationId xmlns:a16="http://schemas.microsoft.com/office/drawing/2014/main" id="{84668663-264F-47EA-AEFE-06BD115DF6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5" name="Date Placeholder 4">
            <a:extLst>
              <a:ext uri="{FF2B5EF4-FFF2-40B4-BE49-F238E27FC236}">
                <a16:creationId xmlns:a16="http://schemas.microsoft.com/office/drawing/2014/main" id="{48D07CBD-841A-4601-95A2-45E4DF9FD431}"/>
              </a:ext>
            </a:extLst>
          </p:cNvPr>
          <p:cNvSpPr>
            <a:spLocks noGrp="1"/>
          </p:cNvSpPr>
          <p:nvPr>
            <p:ph type="dt" sz="half" idx="10"/>
          </p:nvPr>
        </p:nvSpPr>
        <p:spPr/>
        <p:txBody>
          <a:bodyPr/>
          <a:lstStyle/>
          <a:p>
            <a:fld id="{8EC7A421-8274-452C-B790-FD68CFBEC108}" type="datetimeFigureOut">
              <a:rPr lang="en-NL" smtClean="0"/>
              <a:t>07/10/2019</a:t>
            </a:fld>
            <a:endParaRPr lang="en-NL"/>
          </a:p>
        </p:txBody>
      </p:sp>
      <p:sp>
        <p:nvSpPr>
          <p:cNvPr id="6" name="Footer Placeholder 5">
            <a:extLst>
              <a:ext uri="{FF2B5EF4-FFF2-40B4-BE49-F238E27FC236}">
                <a16:creationId xmlns:a16="http://schemas.microsoft.com/office/drawing/2014/main" id="{6DAA929F-24FA-4670-A501-F9DE8458232B}"/>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D4A12E0D-227A-4531-A31E-BC64A5515E35}"/>
              </a:ext>
            </a:extLst>
          </p:cNvPr>
          <p:cNvSpPr>
            <a:spLocks noGrp="1"/>
          </p:cNvSpPr>
          <p:nvPr>
            <p:ph type="sldNum" sz="quarter" idx="12"/>
          </p:nvPr>
        </p:nvSpPr>
        <p:spPr/>
        <p:txBody>
          <a:bodyPr/>
          <a:lstStyle/>
          <a:p>
            <a:fld id="{DDD9B0A2-7DC9-4834-BD15-267F9FD384FB}" type="slidenum">
              <a:rPr lang="en-NL" smtClean="0"/>
              <a:t>‹#›</a:t>
            </a:fld>
            <a:endParaRPr lang="en-NL"/>
          </a:p>
        </p:txBody>
      </p:sp>
    </p:spTree>
    <p:extLst>
      <p:ext uri="{BB962C8B-B14F-4D97-AF65-F5344CB8AC3E}">
        <p14:creationId xmlns:p14="http://schemas.microsoft.com/office/powerpoint/2010/main" val="1675741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EC848-E9AE-475F-B8E7-16A44A0E94F1}"/>
              </a:ext>
            </a:extLst>
          </p:cNvPr>
          <p:cNvSpPr>
            <a:spLocks noGrp="1"/>
          </p:cNvSpPr>
          <p:nvPr>
            <p:ph type="title"/>
          </p:nvPr>
        </p:nvSpPr>
        <p:spPr>
          <a:xfrm>
            <a:off x="839788" y="365125"/>
            <a:ext cx="10515600" cy="1325563"/>
          </a:xfrm>
        </p:spPr>
        <p:txBody>
          <a:bodyPr/>
          <a:lstStyle/>
          <a:p>
            <a:r>
              <a:rPr lang="en-US"/>
              <a:t>Click to edit Master title style</a:t>
            </a:r>
            <a:endParaRPr lang="en-NL"/>
          </a:p>
        </p:txBody>
      </p:sp>
      <p:sp>
        <p:nvSpPr>
          <p:cNvPr id="3" name="Text Placeholder 2">
            <a:extLst>
              <a:ext uri="{FF2B5EF4-FFF2-40B4-BE49-F238E27FC236}">
                <a16:creationId xmlns:a16="http://schemas.microsoft.com/office/drawing/2014/main" id="{1CF881B2-986F-487A-8383-193674547E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E599D4A-2906-4B35-B63B-FBC474CEC6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5" name="Text Placeholder 4">
            <a:extLst>
              <a:ext uri="{FF2B5EF4-FFF2-40B4-BE49-F238E27FC236}">
                <a16:creationId xmlns:a16="http://schemas.microsoft.com/office/drawing/2014/main" id="{BF53F1BE-A29C-4579-8243-92C0B35D77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FC7430-5777-46F1-9C4D-58615B3794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7" name="Date Placeholder 6">
            <a:extLst>
              <a:ext uri="{FF2B5EF4-FFF2-40B4-BE49-F238E27FC236}">
                <a16:creationId xmlns:a16="http://schemas.microsoft.com/office/drawing/2014/main" id="{5CDD7371-1628-4A40-B2BD-E5C6DBC57C46}"/>
              </a:ext>
            </a:extLst>
          </p:cNvPr>
          <p:cNvSpPr>
            <a:spLocks noGrp="1"/>
          </p:cNvSpPr>
          <p:nvPr>
            <p:ph type="dt" sz="half" idx="10"/>
          </p:nvPr>
        </p:nvSpPr>
        <p:spPr/>
        <p:txBody>
          <a:bodyPr/>
          <a:lstStyle/>
          <a:p>
            <a:fld id="{8EC7A421-8274-452C-B790-FD68CFBEC108}" type="datetimeFigureOut">
              <a:rPr lang="en-NL" smtClean="0"/>
              <a:t>07/10/2019</a:t>
            </a:fld>
            <a:endParaRPr lang="en-NL"/>
          </a:p>
        </p:txBody>
      </p:sp>
      <p:sp>
        <p:nvSpPr>
          <p:cNvPr id="8" name="Footer Placeholder 7">
            <a:extLst>
              <a:ext uri="{FF2B5EF4-FFF2-40B4-BE49-F238E27FC236}">
                <a16:creationId xmlns:a16="http://schemas.microsoft.com/office/drawing/2014/main" id="{8AF830EC-649B-428D-9DE8-CE86A0D3F2CB}"/>
              </a:ext>
            </a:extLst>
          </p:cNvPr>
          <p:cNvSpPr>
            <a:spLocks noGrp="1"/>
          </p:cNvSpPr>
          <p:nvPr>
            <p:ph type="ftr" sz="quarter" idx="11"/>
          </p:nvPr>
        </p:nvSpPr>
        <p:spPr/>
        <p:txBody>
          <a:bodyPr/>
          <a:lstStyle/>
          <a:p>
            <a:endParaRPr lang="en-NL"/>
          </a:p>
        </p:txBody>
      </p:sp>
      <p:sp>
        <p:nvSpPr>
          <p:cNvPr id="9" name="Slide Number Placeholder 8">
            <a:extLst>
              <a:ext uri="{FF2B5EF4-FFF2-40B4-BE49-F238E27FC236}">
                <a16:creationId xmlns:a16="http://schemas.microsoft.com/office/drawing/2014/main" id="{4B47A455-1D09-44AF-BE08-D876D5A2766F}"/>
              </a:ext>
            </a:extLst>
          </p:cNvPr>
          <p:cNvSpPr>
            <a:spLocks noGrp="1"/>
          </p:cNvSpPr>
          <p:nvPr>
            <p:ph type="sldNum" sz="quarter" idx="12"/>
          </p:nvPr>
        </p:nvSpPr>
        <p:spPr/>
        <p:txBody>
          <a:bodyPr/>
          <a:lstStyle/>
          <a:p>
            <a:fld id="{DDD9B0A2-7DC9-4834-BD15-267F9FD384FB}" type="slidenum">
              <a:rPr lang="en-NL" smtClean="0"/>
              <a:t>‹#›</a:t>
            </a:fld>
            <a:endParaRPr lang="en-NL"/>
          </a:p>
        </p:txBody>
      </p:sp>
    </p:spTree>
    <p:extLst>
      <p:ext uri="{BB962C8B-B14F-4D97-AF65-F5344CB8AC3E}">
        <p14:creationId xmlns:p14="http://schemas.microsoft.com/office/powerpoint/2010/main" val="1591646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5B717-5D0C-487D-81C5-0BB75FDADDC4}"/>
              </a:ext>
            </a:extLst>
          </p:cNvPr>
          <p:cNvSpPr>
            <a:spLocks noGrp="1"/>
          </p:cNvSpPr>
          <p:nvPr>
            <p:ph type="title"/>
          </p:nvPr>
        </p:nvSpPr>
        <p:spPr/>
        <p:txBody>
          <a:bodyPr/>
          <a:lstStyle/>
          <a:p>
            <a:r>
              <a:rPr lang="en-US"/>
              <a:t>Click to edit Master title style</a:t>
            </a:r>
            <a:endParaRPr lang="en-NL"/>
          </a:p>
        </p:txBody>
      </p:sp>
      <p:sp>
        <p:nvSpPr>
          <p:cNvPr id="3" name="Date Placeholder 2">
            <a:extLst>
              <a:ext uri="{FF2B5EF4-FFF2-40B4-BE49-F238E27FC236}">
                <a16:creationId xmlns:a16="http://schemas.microsoft.com/office/drawing/2014/main" id="{BE799B3E-E8D5-450A-9BB6-89873F34EB88}"/>
              </a:ext>
            </a:extLst>
          </p:cNvPr>
          <p:cNvSpPr>
            <a:spLocks noGrp="1"/>
          </p:cNvSpPr>
          <p:nvPr>
            <p:ph type="dt" sz="half" idx="10"/>
          </p:nvPr>
        </p:nvSpPr>
        <p:spPr/>
        <p:txBody>
          <a:bodyPr/>
          <a:lstStyle/>
          <a:p>
            <a:fld id="{8EC7A421-8274-452C-B790-FD68CFBEC108}" type="datetimeFigureOut">
              <a:rPr lang="en-NL" smtClean="0"/>
              <a:t>07/10/2019</a:t>
            </a:fld>
            <a:endParaRPr lang="en-NL"/>
          </a:p>
        </p:txBody>
      </p:sp>
      <p:sp>
        <p:nvSpPr>
          <p:cNvPr id="4" name="Footer Placeholder 3">
            <a:extLst>
              <a:ext uri="{FF2B5EF4-FFF2-40B4-BE49-F238E27FC236}">
                <a16:creationId xmlns:a16="http://schemas.microsoft.com/office/drawing/2014/main" id="{4D177A94-AB80-4E5C-AAE3-99E745F09145}"/>
              </a:ext>
            </a:extLst>
          </p:cNvPr>
          <p:cNvSpPr>
            <a:spLocks noGrp="1"/>
          </p:cNvSpPr>
          <p:nvPr>
            <p:ph type="ftr" sz="quarter" idx="11"/>
          </p:nvPr>
        </p:nvSpPr>
        <p:spPr/>
        <p:txBody>
          <a:bodyPr/>
          <a:lstStyle/>
          <a:p>
            <a:endParaRPr lang="en-NL"/>
          </a:p>
        </p:txBody>
      </p:sp>
      <p:sp>
        <p:nvSpPr>
          <p:cNvPr id="5" name="Slide Number Placeholder 4">
            <a:extLst>
              <a:ext uri="{FF2B5EF4-FFF2-40B4-BE49-F238E27FC236}">
                <a16:creationId xmlns:a16="http://schemas.microsoft.com/office/drawing/2014/main" id="{F7C40306-36DB-4592-935E-9D707881CD7C}"/>
              </a:ext>
            </a:extLst>
          </p:cNvPr>
          <p:cNvSpPr>
            <a:spLocks noGrp="1"/>
          </p:cNvSpPr>
          <p:nvPr>
            <p:ph type="sldNum" sz="quarter" idx="12"/>
          </p:nvPr>
        </p:nvSpPr>
        <p:spPr/>
        <p:txBody>
          <a:bodyPr/>
          <a:lstStyle/>
          <a:p>
            <a:fld id="{DDD9B0A2-7DC9-4834-BD15-267F9FD384FB}" type="slidenum">
              <a:rPr lang="en-NL" smtClean="0"/>
              <a:t>‹#›</a:t>
            </a:fld>
            <a:endParaRPr lang="en-NL"/>
          </a:p>
        </p:txBody>
      </p:sp>
    </p:spTree>
    <p:extLst>
      <p:ext uri="{BB962C8B-B14F-4D97-AF65-F5344CB8AC3E}">
        <p14:creationId xmlns:p14="http://schemas.microsoft.com/office/powerpoint/2010/main" val="299155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0959A5-5AE8-4A89-ADE5-BD124A945659}"/>
              </a:ext>
            </a:extLst>
          </p:cNvPr>
          <p:cNvSpPr>
            <a:spLocks noGrp="1"/>
          </p:cNvSpPr>
          <p:nvPr>
            <p:ph type="dt" sz="half" idx="10"/>
          </p:nvPr>
        </p:nvSpPr>
        <p:spPr/>
        <p:txBody>
          <a:bodyPr/>
          <a:lstStyle/>
          <a:p>
            <a:fld id="{8EC7A421-8274-452C-B790-FD68CFBEC108}" type="datetimeFigureOut">
              <a:rPr lang="en-NL" smtClean="0"/>
              <a:t>07/10/2019</a:t>
            </a:fld>
            <a:endParaRPr lang="en-NL"/>
          </a:p>
        </p:txBody>
      </p:sp>
      <p:sp>
        <p:nvSpPr>
          <p:cNvPr id="3" name="Footer Placeholder 2">
            <a:extLst>
              <a:ext uri="{FF2B5EF4-FFF2-40B4-BE49-F238E27FC236}">
                <a16:creationId xmlns:a16="http://schemas.microsoft.com/office/drawing/2014/main" id="{FF1BF0DB-0E18-4DD7-90B0-A16C367EA043}"/>
              </a:ext>
            </a:extLst>
          </p:cNvPr>
          <p:cNvSpPr>
            <a:spLocks noGrp="1"/>
          </p:cNvSpPr>
          <p:nvPr>
            <p:ph type="ftr" sz="quarter" idx="11"/>
          </p:nvPr>
        </p:nvSpPr>
        <p:spPr/>
        <p:txBody>
          <a:bodyPr/>
          <a:lstStyle/>
          <a:p>
            <a:endParaRPr lang="en-NL"/>
          </a:p>
        </p:txBody>
      </p:sp>
      <p:sp>
        <p:nvSpPr>
          <p:cNvPr id="4" name="Slide Number Placeholder 3">
            <a:extLst>
              <a:ext uri="{FF2B5EF4-FFF2-40B4-BE49-F238E27FC236}">
                <a16:creationId xmlns:a16="http://schemas.microsoft.com/office/drawing/2014/main" id="{AFAC004B-1888-45DB-94BA-CE85504C9863}"/>
              </a:ext>
            </a:extLst>
          </p:cNvPr>
          <p:cNvSpPr>
            <a:spLocks noGrp="1"/>
          </p:cNvSpPr>
          <p:nvPr>
            <p:ph type="sldNum" sz="quarter" idx="12"/>
          </p:nvPr>
        </p:nvSpPr>
        <p:spPr/>
        <p:txBody>
          <a:bodyPr/>
          <a:lstStyle/>
          <a:p>
            <a:fld id="{DDD9B0A2-7DC9-4834-BD15-267F9FD384FB}" type="slidenum">
              <a:rPr lang="en-NL" smtClean="0"/>
              <a:t>‹#›</a:t>
            </a:fld>
            <a:endParaRPr lang="en-NL"/>
          </a:p>
        </p:txBody>
      </p:sp>
    </p:spTree>
    <p:extLst>
      <p:ext uri="{BB962C8B-B14F-4D97-AF65-F5344CB8AC3E}">
        <p14:creationId xmlns:p14="http://schemas.microsoft.com/office/powerpoint/2010/main" val="257310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31EDC-56B1-4D72-B568-8803DF9E83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L"/>
          </a:p>
        </p:txBody>
      </p:sp>
      <p:sp>
        <p:nvSpPr>
          <p:cNvPr id="3" name="Content Placeholder 2">
            <a:extLst>
              <a:ext uri="{FF2B5EF4-FFF2-40B4-BE49-F238E27FC236}">
                <a16:creationId xmlns:a16="http://schemas.microsoft.com/office/drawing/2014/main" id="{DE43E0BE-E0F4-48B5-B5B2-555915EA64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Text Placeholder 3">
            <a:extLst>
              <a:ext uri="{FF2B5EF4-FFF2-40B4-BE49-F238E27FC236}">
                <a16:creationId xmlns:a16="http://schemas.microsoft.com/office/drawing/2014/main" id="{415BF43E-C598-4207-A269-5E46411FB1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F18EB0-8796-43E0-B683-9134A1CD3EE7}"/>
              </a:ext>
            </a:extLst>
          </p:cNvPr>
          <p:cNvSpPr>
            <a:spLocks noGrp="1"/>
          </p:cNvSpPr>
          <p:nvPr>
            <p:ph type="dt" sz="half" idx="10"/>
          </p:nvPr>
        </p:nvSpPr>
        <p:spPr/>
        <p:txBody>
          <a:bodyPr/>
          <a:lstStyle/>
          <a:p>
            <a:fld id="{8EC7A421-8274-452C-B790-FD68CFBEC108}" type="datetimeFigureOut">
              <a:rPr lang="en-NL" smtClean="0"/>
              <a:t>07/10/2019</a:t>
            </a:fld>
            <a:endParaRPr lang="en-NL"/>
          </a:p>
        </p:txBody>
      </p:sp>
      <p:sp>
        <p:nvSpPr>
          <p:cNvPr id="6" name="Footer Placeholder 5">
            <a:extLst>
              <a:ext uri="{FF2B5EF4-FFF2-40B4-BE49-F238E27FC236}">
                <a16:creationId xmlns:a16="http://schemas.microsoft.com/office/drawing/2014/main" id="{C758D2FD-DC68-4F81-9E4A-89B48E82E56E}"/>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673AD5BB-0B6F-48ED-8AD7-E5C0678D24AC}"/>
              </a:ext>
            </a:extLst>
          </p:cNvPr>
          <p:cNvSpPr>
            <a:spLocks noGrp="1"/>
          </p:cNvSpPr>
          <p:nvPr>
            <p:ph type="sldNum" sz="quarter" idx="12"/>
          </p:nvPr>
        </p:nvSpPr>
        <p:spPr/>
        <p:txBody>
          <a:bodyPr/>
          <a:lstStyle/>
          <a:p>
            <a:fld id="{DDD9B0A2-7DC9-4834-BD15-267F9FD384FB}" type="slidenum">
              <a:rPr lang="en-NL" smtClean="0"/>
              <a:t>‹#›</a:t>
            </a:fld>
            <a:endParaRPr lang="en-NL"/>
          </a:p>
        </p:txBody>
      </p:sp>
    </p:spTree>
    <p:extLst>
      <p:ext uri="{BB962C8B-B14F-4D97-AF65-F5344CB8AC3E}">
        <p14:creationId xmlns:p14="http://schemas.microsoft.com/office/powerpoint/2010/main" val="593283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47567-5AFB-4CCD-A51A-818B0DB193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L"/>
          </a:p>
        </p:txBody>
      </p:sp>
      <p:sp>
        <p:nvSpPr>
          <p:cNvPr id="3" name="Picture Placeholder 2">
            <a:extLst>
              <a:ext uri="{FF2B5EF4-FFF2-40B4-BE49-F238E27FC236}">
                <a16:creationId xmlns:a16="http://schemas.microsoft.com/office/drawing/2014/main" id="{49A59F7B-602D-48A2-A691-47FB3D7385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L"/>
          </a:p>
        </p:txBody>
      </p:sp>
      <p:sp>
        <p:nvSpPr>
          <p:cNvPr id="4" name="Text Placeholder 3">
            <a:extLst>
              <a:ext uri="{FF2B5EF4-FFF2-40B4-BE49-F238E27FC236}">
                <a16:creationId xmlns:a16="http://schemas.microsoft.com/office/drawing/2014/main" id="{FA7A54D4-03C8-4AD0-A80B-3DA713A67C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7E13AB-FB04-484E-BC84-D4BA54D4019A}"/>
              </a:ext>
            </a:extLst>
          </p:cNvPr>
          <p:cNvSpPr>
            <a:spLocks noGrp="1"/>
          </p:cNvSpPr>
          <p:nvPr>
            <p:ph type="dt" sz="half" idx="10"/>
          </p:nvPr>
        </p:nvSpPr>
        <p:spPr/>
        <p:txBody>
          <a:bodyPr/>
          <a:lstStyle/>
          <a:p>
            <a:fld id="{8EC7A421-8274-452C-B790-FD68CFBEC108}" type="datetimeFigureOut">
              <a:rPr lang="en-NL" smtClean="0"/>
              <a:t>07/10/2019</a:t>
            </a:fld>
            <a:endParaRPr lang="en-NL"/>
          </a:p>
        </p:txBody>
      </p:sp>
      <p:sp>
        <p:nvSpPr>
          <p:cNvPr id="6" name="Footer Placeholder 5">
            <a:extLst>
              <a:ext uri="{FF2B5EF4-FFF2-40B4-BE49-F238E27FC236}">
                <a16:creationId xmlns:a16="http://schemas.microsoft.com/office/drawing/2014/main" id="{4BDA5959-74C8-4521-962F-DD273D4241E1}"/>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D12993F1-D124-44E3-98B0-433811586ABA}"/>
              </a:ext>
            </a:extLst>
          </p:cNvPr>
          <p:cNvSpPr>
            <a:spLocks noGrp="1"/>
          </p:cNvSpPr>
          <p:nvPr>
            <p:ph type="sldNum" sz="quarter" idx="12"/>
          </p:nvPr>
        </p:nvSpPr>
        <p:spPr/>
        <p:txBody>
          <a:bodyPr/>
          <a:lstStyle/>
          <a:p>
            <a:fld id="{DDD9B0A2-7DC9-4834-BD15-267F9FD384FB}" type="slidenum">
              <a:rPr lang="en-NL" smtClean="0"/>
              <a:t>‹#›</a:t>
            </a:fld>
            <a:endParaRPr lang="en-NL"/>
          </a:p>
        </p:txBody>
      </p:sp>
    </p:spTree>
    <p:extLst>
      <p:ext uri="{BB962C8B-B14F-4D97-AF65-F5344CB8AC3E}">
        <p14:creationId xmlns:p14="http://schemas.microsoft.com/office/powerpoint/2010/main" val="2688774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CD0A4F-A8D6-4639-90B5-02B30C7E4F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L"/>
          </a:p>
        </p:txBody>
      </p:sp>
      <p:sp>
        <p:nvSpPr>
          <p:cNvPr id="3" name="Text Placeholder 2">
            <a:extLst>
              <a:ext uri="{FF2B5EF4-FFF2-40B4-BE49-F238E27FC236}">
                <a16:creationId xmlns:a16="http://schemas.microsoft.com/office/drawing/2014/main" id="{46834066-9201-4E17-BC82-1D75CB5E83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028AD763-3F43-4725-B7CD-6E78B9DE0D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7A421-8274-452C-B790-FD68CFBEC108}" type="datetimeFigureOut">
              <a:rPr lang="en-NL" smtClean="0"/>
              <a:t>07/10/2019</a:t>
            </a:fld>
            <a:endParaRPr lang="en-NL"/>
          </a:p>
        </p:txBody>
      </p:sp>
      <p:sp>
        <p:nvSpPr>
          <p:cNvPr id="5" name="Footer Placeholder 4">
            <a:extLst>
              <a:ext uri="{FF2B5EF4-FFF2-40B4-BE49-F238E27FC236}">
                <a16:creationId xmlns:a16="http://schemas.microsoft.com/office/drawing/2014/main" id="{8C59C86E-6F33-42F9-89D0-368CBF31E1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L"/>
          </a:p>
        </p:txBody>
      </p:sp>
      <p:sp>
        <p:nvSpPr>
          <p:cNvPr id="6" name="Slide Number Placeholder 5">
            <a:extLst>
              <a:ext uri="{FF2B5EF4-FFF2-40B4-BE49-F238E27FC236}">
                <a16:creationId xmlns:a16="http://schemas.microsoft.com/office/drawing/2014/main" id="{C27E9E71-A7C6-445A-B381-94761C95D4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D9B0A2-7DC9-4834-BD15-267F9FD384FB}" type="slidenum">
              <a:rPr lang="en-NL" smtClean="0"/>
              <a:t>‹#›</a:t>
            </a:fld>
            <a:endParaRPr lang="en-NL"/>
          </a:p>
        </p:txBody>
      </p:sp>
    </p:spTree>
    <p:extLst>
      <p:ext uri="{BB962C8B-B14F-4D97-AF65-F5344CB8AC3E}">
        <p14:creationId xmlns:p14="http://schemas.microsoft.com/office/powerpoint/2010/main" val="1464696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grouper.ieee.org/groups/802/3/SPMD/public/sep19/spmd_cjones_01_0919.pdf"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1523880" y="1122480"/>
            <a:ext cx="9143640" cy="2387160"/>
          </a:xfrm>
          <a:prstGeom prst="rect">
            <a:avLst/>
          </a:prstGeom>
          <a:noFill/>
          <a:ln>
            <a:noFill/>
          </a:ln>
        </p:spPr>
        <p:txBody>
          <a:bodyPr anchor="b"/>
          <a:lstStyle/>
          <a:p>
            <a:pPr algn="ctr">
              <a:lnSpc>
                <a:spcPct val="90000"/>
              </a:lnSpc>
            </a:pPr>
            <a:r>
              <a:rPr lang="en-NL" sz="6000" b="0" strike="noStrike" spc="-1">
                <a:solidFill>
                  <a:srgbClr val="000000"/>
                </a:solidFill>
                <a:latin typeface="Calibri Light"/>
              </a:rPr>
              <a:t>SPMD Usecase Template</a:t>
            </a:r>
            <a:endParaRPr lang="en-NL" sz="6000" b="0" strike="noStrike" spc="-1">
              <a:solidFill>
                <a:srgbClr val="000000"/>
              </a:solidFill>
              <a:latin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TextShape 1"/>
          <p:cNvSpPr txBox="1"/>
          <p:nvPr/>
        </p:nvSpPr>
        <p:spPr>
          <a:xfrm>
            <a:off x="838080" y="365040"/>
            <a:ext cx="10515240" cy="1325160"/>
          </a:xfrm>
          <a:prstGeom prst="rect">
            <a:avLst/>
          </a:prstGeom>
          <a:noFill/>
          <a:ln>
            <a:noFill/>
          </a:ln>
        </p:spPr>
        <p:txBody>
          <a:bodyPr anchor="ctr"/>
          <a:lstStyle/>
          <a:p>
            <a:pPr>
              <a:lnSpc>
                <a:spcPct val="90000"/>
              </a:lnSpc>
            </a:pPr>
            <a:r>
              <a:rPr lang="en-NL" sz="4400" b="0" strike="noStrike" spc="-1">
                <a:solidFill>
                  <a:srgbClr val="000000"/>
                </a:solidFill>
                <a:latin typeface="Calibri Light"/>
              </a:rPr>
              <a:t>Usecase: &lt;TITLE&gt;</a:t>
            </a:r>
            <a:endParaRPr lang="en-NL" sz="4400" b="0" strike="noStrike" spc="-1">
              <a:solidFill>
                <a:srgbClr val="000000"/>
              </a:solidFill>
              <a:latin typeface="Calibri"/>
            </a:endParaRPr>
          </a:p>
        </p:txBody>
      </p:sp>
      <p:graphicFrame>
        <p:nvGraphicFramePr>
          <p:cNvPr id="86" name="Table 2"/>
          <p:cNvGraphicFramePr/>
          <p:nvPr/>
        </p:nvGraphicFramePr>
        <p:xfrm>
          <a:off x="303120" y="1513800"/>
          <a:ext cx="7603920" cy="4001908"/>
        </p:xfrm>
        <a:graphic>
          <a:graphicData uri="http://schemas.openxmlformats.org/drawingml/2006/table">
            <a:tbl>
              <a:tblPr/>
              <a:tblGrid>
                <a:gridCol w="4006800">
                  <a:extLst>
                    <a:ext uri="{9D8B030D-6E8A-4147-A177-3AD203B41FA5}">
                      <a16:colId xmlns:a16="http://schemas.microsoft.com/office/drawing/2014/main" val="20000"/>
                    </a:ext>
                  </a:extLst>
                </a:gridCol>
                <a:gridCol w="1798560">
                  <a:extLst>
                    <a:ext uri="{9D8B030D-6E8A-4147-A177-3AD203B41FA5}">
                      <a16:colId xmlns:a16="http://schemas.microsoft.com/office/drawing/2014/main" val="20001"/>
                    </a:ext>
                  </a:extLst>
                </a:gridCol>
                <a:gridCol w="1798560">
                  <a:extLst>
                    <a:ext uri="{9D8B030D-6E8A-4147-A177-3AD203B41FA5}">
                      <a16:colId xmlns:a16="http://schemas.microsoft.com/office/drawing/2014/main" val="20002"/>
                    </a:ext>
                  </a:extLst>
                </a:gridCol>
              </a:tblGrid>
              <a:tr h="321840">
                <a:tc>
                  <a:txBody>
                    <a:bodyPr/>
                    <a:lstStyle/>
                    <a:p>
                      <a:pPr>
                        <a:lnSpc>
                          <a:spcPct val="100000"/>
                        </a:lnSpc>
                      </a:pPr>
                      <a:r>
                        <a:rPr lang="en-US" sz="1600" b="1" strike="noStrike" spc="-1">
                          <a:solidFill>
                            <a:srgbClr val="FFFFFF"/>
                          </a:solidFill>
                          <a:latin typeface="Calibri"/>
                        </a:rPr>
                        <a:t>Item</a:t>
                      </a:r>
                      <a:endParaRPr lang="en-US" sz="16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0000"/>
                        </a:lnSpc>
                      </a:pPr>
                      <a:r>
                        <a:rPr lang="en-US" sz="1600" b="1" strike="noStrike" spc="-1">
                          <a:solidFill>
                            <a:srgbClr val="FFFFFF"/>
                          </a:solidFill>
                          <a:latin typeface="Calibri"/>
                        </a:rPr>
                        <a:t>Min Value</a:t>
                      </a:r>
                      <a:endParaRPr lang="en-US" sz="16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0000"/>
                        </a:lnSpc>
                      </a:pPr>
                      <a:r>
                        <a:rPr lang="en-US" sz="1600" b="1" strike="noStrike" spc="-1">
                          <a:solidFill>
                            <a:srgbClr val="FFFFFF"/>
                          </a:solidFill>
                          <a:latin typeface="Calibri"/>
                        </a:rPr>
                        <a:t>Desired value</a:t>
                      </a:r>
                      <a:endParaRPr lang="en-US" sz="16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extLst>
                  <a:ext uri="{0D108BD9-81ED-4DB2-BD59-A6C34878D82A}">
                    <a16:rowId xmlns:a16="http://schemas.microsoft.com/office/drawing/2014/main" val="10000"/>
                  </a:ext>
                </a:extLst>
              </a:tr>
              <a:tr h="321840">
                <a:tc>
                  <a:txBody>
                    <a:bodyPr/>
                    <a:lstStyle/>
                    <a:p>
                      <a:pPr>
                        <a:lnSpc>
                          <a:spcPct val="100000"/>
                        </a:lnSpc>
                      </a:pPr>
                      <a:r>
                        <a:rPr lang="en-US" sz="1600" b="0" strike="noStrike" spc="-1">
                          <a:solidFill>
                            <a:srgbClr val="000000"/>
                          </a:solidFill>
                          <a:latin typeface="Calibri"/>
                        </a:rPr>
                        <a:t>Supported nodes on one mixing segment</a:t>
                      </a:r>
                      <a:endParaRPr lang="en-US" sz="16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endParaRPr lang="en-NL" sz="1600"/>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endParaRPr lang="en-NL" sz="1600"/>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extLst>
                  <a:ext uri="{0D108BD9-81ED-4DB2-BD59-A6C34878D82A}">
                    <a16:rowId xmlns:a16="http://schemas.microsoft.com/office/drawing/2014/main" val="10001"/>
                  </a:ext>
                </a:extLst>
              </a:tr>
              <a:tr h="321840">
                <a:tc>
                  <a:txBody>
                    <a:bodyPr/>
                    <a:lstStyle/>
                    <a:p>
                      <a:pPr>
                        <a:lnSpc>
                          <a:spcPct val="100000"/>
                        </a:lnSpc>
                      </a:pPr>
                      <a:r>
                        <a:rPr lang="en-US" sz="1600" b="0" strike="noStrike" spc="-1">
                          <a:solidFill>
                            <a:srgbClr val="000000"/>
                          </a:solidFill>
                          <a:latin typeface="Calibri"/>
                        </a:rPr>
                        <a:t>Minimum supported cable length</a:t>
                      </a:r>
                      <a:endParaRPr lang="en-US" sz="16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endParaRPr lang="en-NL" sz="1600"/>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endParaRPr lang="en-NL" sz="1600"/>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2"/>
                  </a:ext>
                </a:extLst>
              </a:tr>
              <a:tr h="321840">
                <a:tc>
                  <a:txBody>
                    <a:bodyPr/>
                    <a:lstStyle/>
                    <a:p>
                      <a:pPr>
                        <a:lnSpc>
                          <a:spcPct val="100000"/>
                        </a:lnSpc>
                      </a:pPr>
                      <a:r>
                        <a:rPr lang="en-US" sz="1600" b="0" strike="noStrike" spc="-1">
                          <a:solidFill>
                            <a:srgbClr val="000000"/>
                          </a:solidFill>
                          <a:latin typeface="Calibri"/>
                        </a:rPr>
                        <a:t>Acceptable cable gauges</a:t>
                      </a:r>
                      <a:endParaRPr lang="en-US" sz="16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gridSpan="2">
                  <a:txBody>
                    <a:bodyPr/>
                    <a:lstStyle/>
                    <a:p>
                      <a:endParaRPr lang="en-NL" sz="1600"/>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hMerge="1">
                  <a:txBody>
                    <a:bodyPr/>
                    <a:lstStyle/>
                    <a:p>
                      <a:endParaRPr lang="en-NL"/>
                    </a:p>
                  </a:txBody>
                  <a:tcPr>
                    <a:solidFill>
                      <a:srgbClr val="729FCF"/>
                    </a:solidFill>
                  </a:tcPr>
                </a:tc>
                <a:extLst>
                  <a:ext uri="{0D108BD9-81ED-4DB2-BD59-A6C34878D82A}">
                    <a16:rowId xmlns:a16="http://schemas.microsoft.com/office/drawing/2014/main" val="10003"/>
                  </a:ext>
                </a:extLst>
              </a:tr>
              <a:tr h="321840">
                <a:tc>
                  <a:txBody>
                    <a:bodyPr/>
                    <a:lstStyle/>
                    <a:p>
                      <a:pPr>
                        <a:lnSpc>
                          <a:spcPct val="100000"/>
                        </a:lnSpc>
                      </a:pPr>
                      <a:r>
                        <a:rPr lang="en-US" sz="1600" b="0" strike="noStrike" spc="-1">
                          <a:solidFill>
                            <a:srgbClr val="000000"/>
                          </a:solidFill>
                          <a:latin typeface="Calibri"/>
                        </a:rPr>
                        <a:t>Required power for a node</a:t>
                      </a:r>
                      <a:endParaRPr lang="en-US" sz="16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endParaRPr lang="en-NL" sz="1600"/>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endParaRPr lang="en-NL" sz="1600"/>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4"/>
                  </a:ext>
                </a:extLst>
              </a:tr>
              <a:tr h="321840">
                <a:tc>
                  <a:txBody>
                    <a:bodyPr/>
                    <a:lstStyle/>
                    <a:p>
                      <a:pPr>
                        <a:lnSpc>
                          <a:spcPct val="100000"/>
                        </a:lnSpc>
                      </a:pPr>
                      <a:r>
                        <a:rPr lang="en-US" sz="1600" b="0" strike="noStrike" spc="-1">
                          <a:solidFill>
                            <a:srgbClr val="000000"/>
                          </a:solidFill>
                          <a:latin typeface="Calibri"/>
                        </a:rPr>
                        <a:t>60V voltage OK ?</a:t>
                      </a:r>
                      <a:endParaRPr lang="en-US" sz="16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gridSpan="2">
                  <a:txBody>
                    <a:bodyPr/>
                    <a:lstStyle/>
                    <a:p>
                      <a:endParaRPr lang="en-NL" sz="1600"/>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hMerge="1">
                  <a:txBody>
                    <a:bodyPr/>
                    <a:lstStyle/>
                    <a:p>
                      <a:endParaRPr lang="en-NL"/>
                    </a:p>
                  </a:txBody>
                  <a:tcPr>
                    <a:solidFill>
                      <a:srgbClr val="729FCF"/>
                    </a:solidFill>
                  </a:tcPr>
                </a:tc>
                <a:extLst>
                  <a:ext uri="{0D108BD9-81ED-4DB2-BD59-A6C34878D82A}">
                    <a16:rowId xmlns:a16="http://schemas.microsoft.com/office/drawing/2014/main" val="10005"/>
                  </a:ext>
                </a:extLst>
              </a:tr>
              <a:tr h="360720">
                <a:tc>
                  <a:txBody>
                    <a:bodyPr/>
                    <a:lstStyle/>
                    <a:p>
                      <a:pPr>
                        <a:lnSpc>
                          <a:spcPct val="100000"/>
                        </a:lnSpc>
                      </a:pPr>
                      <a:r>
                        <a:rPr lang="en-US" sz="1600" b="0" strike="noStrike" spc="-1">
                          <a:solidFill>
                            <a:srgbClr val="000000"/>
                          </a:solidFill>
                          <a:latin typeface="Calibri"/>
                        </a:rPr>
                        <a:t>Required initial power allocation</a:t>
                      </a:r>
                      <a:endParaRPr lang="en-US" sz="16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endParaRPr lang="en-NL" sz="1600"/>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endParaRPr lang="en-NL" sz="1600"/>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6"/>
                  </a:ext>
                </a:extLst>
              </a:tr>
              <a:tr h="334108">
                <a:tc>
                  <a:txBody>
                    <a:bodyPr/>
                    <a:lstStyle/>
                    <a:p>
                      <a:pPr>
                        <a:lnSpc>
                          <a:spcPct val="100000"/>
                        </a:lnSpc>
                      </a:pPr>
                      <a:r>
                        <a:rPr lang="en-US" sz="1600" b="0" strike="noStrike" spc="-1" dirty="0">
                          <a:solidFill>
                            <a:srgbClr val="000000"/>
                          </a:solidFill>
                          <a:latin typeface="Calibri"/>
                        </a:rPr>
                        <a:t>Interoperability level for the application</a:t>
                      </a:r>
                      <a:endParaRPr lang="en-US" sz="16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gridSpan="2">
                  <a:txBody>
                    <a:bodyPr/>
                    <a:lstStyle/>
                    <a:p>
                      <a:endParaRPr lang="en-NL" sz="1600"/>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hMerge="1">
                  <a:txBody>
                    <a:bodyPr/>
                    <a:lstStyle/>
                    <a:p>
                      <a:endParaRPr lang="en-NL"/>
                    </a:p>
                  </a:txBody>
                  <a:tcPr>
                    <a:solidFill>
                      <a:srgbClr val="729FCF"/>
                    </a:solidFill>
                  </a:tcPr>
                </a:tc>
                <a:extLst>
                  <a:ext uri="{0D108BD9-81ED-4DB2-BD59-A6C34878D82A}">
                    <a16:rowId xmlns:a16="http://schemas.microsoft.com/office/drawing/2014/main" val="10007"/>
                  </a:ext>
                </a:extLst>
              </a:tr>
              <a:tr h="321840">
                <a:tc>
                  <a:txBody>
                    <a:bodyPr/>
                    <a:lstStyle/>
                    <a:p>
                      <a:pPr>
                        <a:lnSpc>
                          <a:spcPct val="100000"/>
                        </a:lnSpc>
                      </a:pPr>
                      <a:r>
                        <a:rPr lang="en-US" sz="1600" b="0" strike="noStrike" spc="-1">
                          <a:solidFill>
                            <a:srgbClr val="000000"/>
                          </a:solidFill>
                          <a:latin typeface="Calibri"/>
                        </a:rPr>
                        <a:t>Pass through or T connection</a:t>
                      </a:r>
                      <a:endParaRPr lang="en-US" sz="16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gridSpan="2">
                  <a:txBody>
                    <a:bodyPr/>
                    <a:lstStyle/>
                    <a:p>
                      <a:endParaRPr lang="en-NL" sz="1600"/>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hMerge="1">
                  <a:txBody>
                    <a:bodyPr/>
                    <a:lstStyle/>
                    <a:p>
                      <a:endParaRPr lang="en-NL"/>
                    </a:p>
                  </a:txBody>
                  <a:tcPr>
                    <a:solidFill>
                      <a:srgbClr val="729FCF"/>
                    </a:solidFill>
                  </a:tcPr>
                </a:tc>
                <a:extLst>
                  <a:ext uri="{0D108BD9-81ED-4DB2-BD59-A6C34878D82A}">
                    <a16:rowId xmlns:a16="http://schemas.microsoft.com/office/drawing/2014/main" val="10008"/>
                  </a:ext>
                </a:extLst>
              </a:tr>
              <a:tr h="161714">
                <a:tc>
                  <a:txBody>
                    <a:bodyPr/>
                    <a:lstStyle/>
                    <a:p>
                      <a:pPr>
                        <a:lnSpc>
                          <a:spcPct val="100000"/>
                        </a:lnSpc>
                      </a:pPr>
                      <a:r>
                        <a:rPr lang="en-US" sz="1600" b="0" strike="noStrike" spc="-1">
                          <a:solidFill>
                            <a:srgbClr val="000000"/>
                          </a:solidFill>
                          <a:latin typeface="Calibri"/>
                        </a:rPr>
                        <a:t>Hotpluggability</a:t>
                      </a:r>
                      <a:br>
                        <a:rPr sz="1600"/>
                      </a:br>
                      <a:endParaRPr lang="en-US" sz="1600" b="0" strike="noStrike" spc="-1">
                        <a:latin typeface="Arial"/>
                      </a:endParaRPr>
                    </a:p>
                  </a:txBody>
                  <a:tcPr>
                    <a:lnL w="12240">
                      <a:solidFill>
                        <a:srgbClr val="FFFFFF"/>
                      </a:solidFill>
                    </a:lnL>
                    <a:lnR w="12240">
                      <a:solidFill>
                        <a:srgbClr val="FFFFFF"/>
                      </a:solidFill>
                    </a:lnR>
                    <a:lnT w="12240">
                      <a:solidFill>
                        <a:srgbClr val="FFFFFF"/>
                      </a:solidFill>
                    </a:lnT>
                    <a:lnB w="12240" cap="flat" cmpd="sng" algn="ctr">
                      <a:solidFill>
                        <a:srgbClr val="FFFFFF"/>
                      </a:solidFill>
                      <a:prstDash val="solid"/>
                      <a:round/>
                      <a:headEnd type="none" w="med" len="med"/>
                      <a:tailEnd type="none" w="med" len="med"/>
                    </a:lnB>
                    <a:solidFill>
                      <a:srgbClr val="CFD5E9"/>
                    </a:solidFill>
                  </a:tcPr>
                </a:tc>
                <a:tc gridSpan="2">
                  <a:txBody>
                    <a:bodyPr/>
                    <a:lstStyle/>
                    <a:p>
                      <a:endParaRPr lang="en-NL" sz="1600" dirty="0"/>
                    </a:p>
                  </a:txBody>
                  <a:tcPr>
                    <a:lnL w="12240">
                      <a:solidFill>
                        <a:srgbClr val="FFFFFF"/>
                      </a:solidFill>
                    </a:lnL>
                    <a:lnR w="12240">
                      <a:solidFill>
                        <a:srgbClr val="FFFFFF"/>
                      </a:solidFill>
                    </a:lnR>
                    <a:lnT w="12240">
                      <a:solidFill>
                        <a:srgbClr val="FFFFFF"/>
                      </a:solidFill>
                    </a:lnT>
                    <a:lnB w="12240" cap="flat" cmpd="sng" algn="ctr">
                      <a:solidFill>
                        <a:srgbClr val="FFFFFF"/>
                      </a:solidFill>
                      <a:prstDash val="solid"/>
                      <a:round/>
                      <a:headEnd type="none" w="med" len="med"/>
                      <a:tailEnd type="none" w="med" len="med"/>
                    </a:lnB>
                    <a:solidFill>
                      <a:srgbClr val="CFD5E9"/>
                    </a:solidFill>
                  </a:tcPr>
                </a:tc>
                <a:tc hMerge="1">
                  <a:txBody>
                    <a:bodyPr/>
                    <a:lstStyle/>
                    <a:p>
                      <a:endParaRPr lang="en-NL"/>
                    </a:p>
                  </a:txBody>
                  <a:tcPr>
                    <a:solidFill>
                      <a:srgbClr val="729FCF"/>
                    </a:solidFill>
                  </a:tcPr>
                </a:tc>
                <a:extLst>
                  <a:ext uri="{0D108BD9-81ED-4DB2-BD59-A6C34878D82A}">
                    <a16:rowId xmlns:a16="http://schemas.microsoft.com/office/drawing/2014/main" val="10009"/>
                  </a:ext>
                </a:extLst>
              </a:tr>
              <a:tr h="379828">
                <a:tc>
                  <a:txBody>
                    <a:bodyPr/>
                    <a:lstStyle/>
                    <a:p>
                      <a:pPr>
                        <a:lnSpc>
                          <a:spcPct val="100000"/>
                        </a:lnSpc>
                      </a:pPr>
                      <a:r>
                        <a:rPr lang="en-US" sz="1600" b="0" strike="noStrike" spc="-1" dirty="0">
                          <a:latin typeface="Arial"/>
                        </a:rPr>
                        <a:t>Possible market (in #nodes/year)</a:t>
                      </a:r>
                    </a:p>
                  </a:txBody>
                  <a:tcPr>
                    <a:lnL w="12240">
                      <a:solidFill>
                        <a:srgbClr val="FFFFFF"/>
                      </a:solidFill>
                    </a:lnL>
                    <a:lnR w="12240" cap="flat" cmpd="sng" algn="ctr">
                      <a:solidFill>
                        <a:srgbClr val="FFFFFF"/>
                      </a:solidFill>
                      <a:prstDash val="solid"/>
                      <a:round/>
                      <a:headEnd type="none" w="med" len="med"/>
                      <a:tailEnd type="none" w="med" len="med"/>
                    </a:lnR>
                    <a:lnT w="12240">
                      <a:solidFill>
                        <a:srgbClr val="FFFFFF"/>
                      </a:solidFill>
                    </a:lnT>
                    <a:lnB w="12240">
                      <a:solidFill>
                        <a:srgbClr val="FFFFFF"/>
                      </a:solidFill>
                    </a:lnB>
                    <a:solidFill>
                      <a:srgbClr val="CFD5E9"/>
                    </a:solidFill>
                  </a:tcPr>
                </a:tc>
                <a:tc gridSpan="2">
                  <a:txBody>
                    <a:bodyPr/>
                    <a:lstStyle/>
                    <a:p>
                      <a:endParaRPr lang="en-NL" sz="1600" dirty="0"/>
                    </a:p>
                  </a:txBody>
                  <a:tcPr>
                    <a:lnL w="12240" cap="flat" cmpd="sng" algn="ctr">
                      <a:solidFill>
                        <a:srgbClr val="FFFFFF"/>
                      </a:solidFill>
                      <a:prstDash val="solid"/>
                      <a:round/>
                      <a:headEnd type="none" w="med" len="med"/>
                      <a:tailEnd type="none" w="med" len="med"/>
                    </a:lnL>
                    <a:lnR w="12240">
                      <a:solidFill>
                        <a:srgbClr val="FFFFFF"/>
                      </a:solidFill>
                    </a:lnR>
                    <a:lnT w="12240">
                      <a:solidFill>
                        <a:srgbClr val="FFFFFF"/>
                      </a:solidFill>
                    </a:lnT>
                    <a:lnB w="12240">
                      <a:solidFill>
                        <a:srgbClr val="FFFFFF"/>
                      </a:solidFill>
                    </a:lnB>
                    <a:solidFill>
                      <a:srgbClr val="CFD5E9"/>
                    </a:solidFill>
                  </a:tcPr>
                </a:tc>
                <a:tc hMerge="1">
                  <a:txBody>
                    <a:bodyPr/>
                    <a:lstStyle/>
                    <a:p>
                      <a:endParaRPr lang="en-NL"/>
                    </a:p>
                  </a:txBody>
                  <a:tcPr/>
                </a:tc>
                <a:extLst>
                  <a:ext uri="{0D108BD9-81ED-4DB2-BD59-A6C34878D82A}">
                    <a16:rowId xmlns:a16="http://schemas.microsoft.com/office/drawing/2014/main" val="1569637811"/>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DF75C33-9E84-4C94-AB1E-92EBEC3D2AE0}"/>
              </a:ext>
            </a:extLst>
          </p:cNvPr>
          <p:cNvGraphicFramePr>
            <a:graphicFrameLocks noGrp="1"/>
          </p:cNvGraphicFramePr>
          <p:nvPr/>
        </p:nvGraphicFramePr>
        <p:xfrm>
          <a:off x="308708" y="696220"/>
          <a:ext cx="11625384" cy="5085080"/>
        </p:xfrm>
        <a:graphic>
          <a:graphicData uri="http://schemas.openxmlformats.org/drawingml/2006/table">
            <a:tbl>
              <a:tblPr firstRow="1" bandRow="1">
                <a:tableStyleId>{5C22544A-7EE6-4342-B048-85BDC9FD1C3A}</a:tableStyleId>
              </a:tblPr>
              <a:tblGrid>
                <a:gridCol w="2157403">
                  <a:extLst>
                    <a:ext uri="{9D8B030D-6E8A-4147-A177-3AD203B41FA5}">
                      <a16:colId xmlns:a16="http://schemas.microsoft.com/office/drawing/2014/main" val="2765936496"/>
                    </a:ext>
                  </a:extLst>
                </a:gridCol>
                <a:gridCol w="9467981">
                  <a:extLst>
                    <a:ext uri="{9D8B030D-6E8A-4147-A177-3AD203B41FA5}">
                      <a16:colId xmlns:a16="http://schemas.microsoft.com/office/drawing/2014/main" val="1373596907"/>
                    </a:ext>
                  </a:extLst>
                </a:gridCol>
              </a:tblGrid>
              <a:tr h="370840">
                <a:tc>
                  <a:txBody>
                    <a:bodyPr/>
                    <a:lstStyle/>
                    <a:p>
                      <a:r>
                        <a:rPr lang="en-US" sz="1100" dirty="0"/>
                        <a:t>Item</a:t>
                      </a:r>
                      <a:endParaRPr lang="en-NL" sz="1100" dirty="0"/>
                    </a:p>
                  </a:txBody>
                  <a:tcPr/>
                </a:tc>
                <a:tc>
                  <a:txBody>
                    <a:bodyPr/>
                    <a:lstStyle/>
                    <a:p>
                      <a:r>
                        <a:rPr lang="en-US" sz="1100" dirty="0"/>
                        <a:t>Description</a:t>
                      </a:r>
                      <a:endParaRPr lang="en-NL" sz="1100" dirty="0"/>
                    </a:p>
                  </a:txBody>
                  <a:tcPr/>
                </a:tc>
                <a:extLst>
                  <a:ext uri="{0D108BD9-81ED-4DB2-BD59-A6C34878D82A}">
                    <a16:rowId xmlns:a16="http://schemas.microsoft.com/office/drawing/2014/main" val="4169788529"/>
                  </a:ext>
                </a:extLst>
              </a:tr>
              <a:tr h="370840">
                <a:tc>
                  <a:txBody>
                    <a:bodyPr/>
                    <a:lstStyle/>
                    <a:p>
                      <a:pPr>
                        <a:lnSpc>
                          <a:spcPct val="100000"/>
                        </a:lnSpc>
                      </a:pPr>
                      <a:r>
                        <a:rPr lang="en-US" sz="1100" b="0" strike="noStrike" spc="-1" dirty="0">
                          <a:solidFill>
                            <a:srgbClr val="000000"/>
                          </a:solidFill>
                          <a:latin typeface="Calibri"/>
                        </a:rPr>
                        <a:t>Supported nodes on one mixing segment</a:t>
                      </a:r>
                      <a:endParaRPr lang="en-US" sz="1100" b="0" strike="noStrike" spc="-1" dirty="0">
                        <a:latin typeface="Arial"/>
                      </a:endParaRPr>
                    </a:p>
                  </a:txBody>
                  <a:tcPr/>
                </a:tc>
                <a:tc>
                  <a:txBody>
                    <a:bodyPr/>
                    <a:lstStyle/>
                    <a:p>
                      <a:r>
                        <a:rPr lang="en-US" sz="1100" dirty="0"/>
                        <a:t>Indicate the numbers of nodes on a single mixing segment. The minimum reflects the number of nodes needed for the </a:t>
                      </a:r>
                      <a:r>
                        <a:rPr lang="en-US" sz="1100" dirty="0" err="1"/>
                        <a:t>usecase</a:t>
                      </a:r>
                      <a:r>
                        <a:rPr lang="en-US" sz="1100" dirty="0"/>
                        <a:t> to make sense. The desired value represents a natural fit for the application. Both numbers could be the same.</a:t>
                      </a:r>
                      <a:endParaRPr lang="en-NL" sz="1100" dirty="0"/>
                    </a:p>
                  </a:txBody>
                  <a:tcPr/>
                </a:tc>
                <a:extLst>
                  <a:ext uri="{0D108BD9-81ED-4DB2-BD59-A6C34878D82A}">
                    <a16:rowId xmlns:a16="http://schemas.microsoft.com/office/drawing/2014/main" val="986240142"/>
                  </a:ext>
                </a:extLst>
              </a:tr>
              <a:tr h="370840">
                <a:tc>
                  <a:txBody>
                    <a:bodyPr/>
                    <a:lstStyle/>
                    <a:p>
                      <a:pPr>
                        <a:lnSpc>
                          <a:spcPct val="100000"/>
                        </a:lnSpc>
                      </a:pPr>
                      <a:r>
                        <a:rPr lang="en-US" sz="1100" b="0" strike="noStrike" spc="-1">
                          <a:solidFill>
                            <a:srgbClr val="000000"/>
                          </a:solidFill>
                          <a:latin typeface="Calibri"/>
                        </a:rPr>
                        <a:t>Minimum supported cable length</a:t>
                      </a:r>
                      <a:endParaRPr lang="en-US" sz="1100" b="0" strike="noStrike" spc="-1">
                        <a:latin typeface="Arial"/>
                      </a:endParaRPr>
                    </a:p>
                  </a:txBody>
                  <a:tcPr/>
                </a:tc>
                <a:tc>
                  <a:txBody>
                    <a:bodyPr/>
                    <a:lstStyle/>
                    <a:p>
                      <a:r>
                        <a:rPr lang="en-US" sz="1100" dirty="0"/>
                        <a:t>Is the length you need between the two furthest nodes on the mixing segment. </a:t>
                      </a:r>
                      <a:endParaRPr lang="en-NL" sz="1100" dirty="0"/>
                    </a:p>
                  </a:txBody>
                  <a:tcPr/>
                </a:tc>
                <a:extLst>
                  <a:ext uri="{0D108BD9-81ED-4DB2-BD59-A6C34878D82A}">
                    <a16:rowId xmlns:a16="http://schemas.microsoft.com/office/drawing/2014/main" val="1598748659"/>
                  </a:ext>
                </a:extLst>
              </a:tr>
              <a:tr h="370840">
                <a:tc>
                  <a:txBody>
                    <a:bodyPr/>
                    <a:lstStyle/>
                    <a:p>
                      <a:pPr>
                        <a:lnSpc>
                          <a:spcPct val="100000"/>
                        </a:lnSpc>
                      </a:pPr>
                      <a:r>
                        <a:rPr lang="en-US" sz="1100" b="0" strike="noStrike" spc="-1">
                          <a:solidFill>
                            <a:srgbClr val="000000"/>
                          </a:solidFill>
                          <a:latin typeface="Calibri"/>
                        </a:rPr>
                        <a:t>Acceptable cable gauges</a:t>
                      </a:r>
                      <a:endParaRPr lang="en-US" sz="1100" b="0" strike="noStrike" spc="-1">
                        <a:latin typeface="Arial"/>
                      </a:endParaRPr>
                    </a:p>
                  </a:txBody>
                  <a:tcPr/>
                </a:tc>
                <a:tc>
                  <a:txBody>
                    <a:bodyPr/>
                    <a:lstStyle/>
                    <a:p>
                      <a:r>
                        <a:rPr lang="en-US" sz="1100" dirty="0"/>
                        <a:t>What cable gauges can be accepted for the application (consider cost, size, bend radius, …)</a:t>
                      </a:r>
                      <a:endParaRPr lang="en-NL" sz="1100" dirty="0"/>
                    </a:p>
                  </a:txBody>
                  <a:tcPr/>
                </a:tc>
                <a:extLst>
                  <a:ext uri="{0D108BD9-81ED-4DB2-BD59-A6C34878D82A}">
                    <a16:rowId xmlns:a16="http://schemas.microsoft.com/office/drawing/2014/main" val="2511821972"/>
                  </a:ext>
                </a:extLst>
              </a:tr>
              <a:tr h="370840">
                <a:tc>
                  <a:txBody>
                    <a:bodyPr/>
                    <a:lstStyle/>
                    <a:p>
                      <a:pPr>
                        <a:lnSpc>
                          <a:spcPct val="100000"/>
                        </a:lnSpc>
                      </a:pPr>
                      <a:r>
                        <a:rPr lang="en-US" sz="1100" b="0" strike="noStrike" spc="-1">
                          <a:solidFill>
                            <a:srgbClr val="000000"/>
                          </a:solidFill>
                          <a:latin typeface="Calibri"/>
                        </a:rPr>
                        <a:t>Required power for a node</a:t>
                      </a:r>
                      <a:endParaRPr lang="en-US" sz="1100" b="0" strike="noStrike" spc="-1">
                        <a:latin typeface="Arial"/>
                      </a:endParaRPr>
                    </a:p>
                  </a:txBody>
                  <a:tcPr/>
                </a:tc>
                <a:tc>
                  <a:txBody>
                    <a:bodyPr/>
                    <a:lstStyle/>
                    <a:p>
                      <a:r>
                        <a:rPr lang="en-US" sz="1100" dirty="0"/>
                        <a:t>How much power is needed in the node to run the application. This is the power level as measured at the connector of the device. Note that there may be a rectifier or other elements that cause some loss (2% to 5% typical).</a:t>
                      </a:r>
                      <a:endParaRPr lang="en-NL" sz="1100" dirty="0"/>
                    </a:p>
                  </a:txBody>
                  <a:tcPr/>
                </a:tc>
                <a:extLst>
                  <a:ext uri="{0D108BD9-81ED-4DB2-BD59-A6C34878D82A}">
                    <a16:rowId xmlns:a16="http://schemas.microsoft.com/office/drawing/2014/main" val="2198414356"/>
                  </a:ext>
                </a:extLst>
              </a:tr>
              <a:tr h="370840">
                <a:tc>
                  <a:txBody>
                    <a:bodyPr/>
                    <a:lstStyle/>
                    <a:p>
                      <a:pPr>
                        <a:lnSpc>
                          <a:spcPct val="100000"/>
                        </a:lnSpc>
                      </a:pPr>
                      <a:r>
                        <a:rPr lang="en-US" sz="1100" b="0" strike="noStrike" spc="-1">
                          <a:solidFill>
                            <a:srgbClr val="000000"/>
                          </a:solidFill>
                          <a:latin typeface="Calibri"/>
                        </a:rPr>
                        <a:t>60V voltage OK ?</a:t>
                      </a:r>
                      <a:endParaRPr lang="en-US" sz="1100" b="0" strike="noStrike" spc="-1">
                        <a:latin typeface="Arial"/>
                      </a:endParaRPr>
                    </a:p>
                  </a:txBody>
                  <a:tcPr/>
                </a:tc>
                <a:tc>
                  <a:txBody>
                    <a:bodyPr/>
                    <a:lstStyle/>
                    <a:p>
                      <a:r>
                        <a:rPr lang="en-US" sz="1100" dirty="0"/>
                        <a:t>Is it acceptable for the input voltage to be up to 60V ? If not, what is the reason ?</a:t>
                      </a:r>
                      <a:endParaRPr lang="en-NL" sz="1100" dirty="0"/>
                    </a:p>
                  </a:txBody>
                  <a:tcPr/>
                </a:tc>
                <a:extLst>
                  <a:ext uri="{0D108BD9-81ED-4DB2-BD59-A6C34878D82A}">
                    <a16:rowId xmlns:a16="http://schemas.microsoft.com/office/drawing/2014/main" val="1798697308"/>
                  </a:ext>
                </a:extLst>
              </a:tr>
              <a:tr h="370840">
                <a:tc>
                  <a:txBody>
                    <a:bodyPr/>
                    <a:lstStyle/>
                    <a:p>
                      <a:pPr>
                        <a:lnSpc>
                          <a:spcPct val="100000"/>
                        </a:lnSpc>
                      </a:pPr>
                      <a:r>
                        <a:rPr lang="en-US" sz="1100" b="0" strike="noStrike" spc="-1">
                          <a:solidFill>
                            <a:srgbClr val="000000"/>
                          </a:solidFill>
                          <a:latin typeface="Calibri"/>
                        </a:rPr>
                        <a:t>Required initial power allocation</a:t>
                      </a:r>
                      <a:endParaRPr lang="en-US" sz="1100" b="0" strike="noStrike" spc="-1">
                        <a:latin typeface="Arial"/>
                      </a:endParaRPr>
                    </a:p>
                  </a:txBody>
                  <a:tcPr/>
                </a:tc>
                <a:tc>
                  <a:txBody>
                    <a:bodyPr/>
                    <a:lstStyle/>
                    <a:p>
                      <a:r>
                        <a:rPr lang="en-US" sz="1100" dirty="0"/>
                        <a:t>Because this is a bus powered system, a node needs to be permitted to draw some amount of power after being plugged in. This power is used to communicate with the PSE about the power requirements. The system should be able to operate it’s PHY with this power. How much power do you foresee to need for this. This is different from the “Required power for a node” which is about the complete power need of the device.</a:t>
                      </a:r>
                      <a:endParaRPr lang="en-NL" sz="1100" dirty="0"/>
                    </a:p>
                  </a:txBody>
                  <a:tcPr/>
                </a:tc>
                <a:extLst>
                  <a:ext uri="{0D108BD9-81ED-4DB2-BD59-A6C34878D82A}">
                    <a16:rowId xmlns:a16="http://schemas.microsoft.com/office/drawing/2014/main" val="457221269"/>
                  </a:ext>
                </a:extLst>
              </a:tr>
              <a:tr h="370840">
                <a:tc>
                  <a:txBody>
                    <a:bodyPr/>
                    <a:lstStyle/>
                    <a:p>
                      <a:pPr>
                        <a:lnSpc>
                          <a:spcPct val="100000"/>
                        </a:lnSpc>
                      </a:pPr>
                      <a:r>
                        <a:rPr lang="en-US" sz="1100" b="0" strike="noStrike" spc="-1">
                          <a:solidFill>
                            <a:srgbClr val="000000"/>
                          </a:solidFill>
                          <a:latin typeface="Calibri"/>
                        </a:rPr>
                        <a:t>Interoperability level for the application</a:t>
                      </a:r>
                      <a:endParaRPr lang="en-US" sz="1100" b="0" strike="noStrike" spc="-1">
                        <a:latin typeface="Arial"/>
                      </a:endParaRPr>
                    </a:p>
                  </a:txBody>
                  <a:tcPr/>
                </a:tc>
                <a:tc>
                  <a:txBody>
                    <a:bodyPr/>
                    <a:lstStyle/>
                    <a:p>
                      <a:r>
                        <a:rPr lang="en-US" sz="1100" dirty="0"/>
                        <a:t>Choose between “</a:t>
                      </a:r>
                      <a:r>
                        <a:rPr lang="en-US" sz="1100" dirty="0" err="1"/>
                        <a:t>plug&amp;play</a:t>
                      </a:r>
                      <a:r>
                        <a:rPr lang="en-US" sz="1100" dirty="0"/>
                        <a:t>” or “engineered” system.</a:t>
                      </a:r>
                      <a:br>
                        <a:rPr lang="en-US" sz="1100" dirty="0"/>
                      </a:br>
                      <a:r>
                        <a:rPr lang="en-US" sz="1100" dirty="0"/>
                        <a:t>Plug &amp; play means that a compliant device works when connected to a network of other compliant devices. There is no need for configuration or to verify if devices will be compatible or not.</a:t>
                      </a:r>
                    </a:p>
                    <a:p>
                      <a:r>
                        <a:rPr lang="en-US" sz="1100" dirty="0"/>
                        <a:t>Engineered system means that you will use the standard within your own products or that the end user can determine which devices will work in the system.</a:t>
                      </a:r>
                      <a:endParaRPr lang="en-NL" sz="1100" dirty="0"/>
                    </a:p>
                  </a:txBody>
                  <a:tcPr/>
                </a:tc>
                <a:extLst>
                  <a:ext uri="{0D108BD9-81ED-4DB2-BD59-A6C34878D82A}">
                    <a16:rowId xmlns:a16="http://schemas.microsoft.com/office/drawing/2014/main" val="1443636556"/>
                  </a:ext>
                </a:extLst>
              </a:tr>
              <a:tr h="370840">
                <a:tc>
                  <a:txBody>
                    <a:bodyPr/>
                    <a:lstStyle/>
                    <a:p>
                      <a:pPr>
                        <a:lnSpc>
                          <a:spcPct val="100000"/>
                        </a:lnSpc>
                      </a:pPr>
                      <a:r>
                        <a:rPr lang="en-US" sz="1100" b="0" strike="noStrike" spc="-1">
                          <a:solidFill>
                            <a:srgbClr val="000000"/>
                          </a:solidFill>
                          <a:latin typeface="Calibri"/>
                        </a:rPr>
                        <a:t>Pass through or T connection</a:t>
                      </a:r>
                      <a:endParaRPr lang="en-US" sz="1100" b="0" strike="noStrike" spc="-1">
                        <a:latin typeface="Arial"/>
                      </a:endParaRPr>
                    </a:p>
                  </a:txBody>
                  <a:tcPr/>
                </a:tc>
                <a:tc>
                  <a:txBody>
                    <a:bodyPr/>
                    <a:lstStyle/>
                    <a:p>
                      <a:r>
                        <a:rPr lang="en-US" sz="1100" dirty="0"/>
                        <a:t>See slide 4-6 of </a:t>
                      </a:r>
                      <a:r>
                        <a:rPr lang="en-US" sz="1100" dirty="0">
                          <a:hlinkClick r:id="rId2"/>
                        </a:rPr>
                        <a:t>http://grouper.ieee.org/groups/802/3/SPMD/public/sep19/spmd_cjones_01_0919.pdf</a:t>
                      </a:r>
                      <a:br>
                        <a:rPr lang="en-US" sz="1100" dirty="0"/>
                      </a:br>
                      <a:r>
                        <a:rPr lang="en-US" sz="1100" dirty="0"/>
                        <a:t>If the application cannot be equipped with two connectors, select T connection.</a:t>
                      </a:r>
                      <a:br>
                        <a:rPr lang="en-US" sz="1100" dirty="0"/>
                      </a:br>
                      <a:r>
                        <a:rPr lang="en-US" sz="1100" dirty="0"/>
                        <a:t>If it must be possible to live connect a new node without disconnecting other nodes, also select T connection.</a:t>
                      </a:r>
                      <a:endParaRPr lang="en-NL" sz="1100" dirty="0"/>
                    </a:p>
                  </a:txBody>
                  <a:tcPr/>
                </a:tc>
                <a:extLst>
                  <a:ext uri="{0D108BD9-81ED-4DB2-BD59-A6C34878D82A}">
                    <a16:rowId xmlns:a16="http://schemas.microsoft.com/office/drawing/2014/main" val="838762548"/>
                  </a:ext>
                </a:extLst>
              </a:tr>
              <a:tr h="370840">
                <a:tc>
                  <a:txBody>
                    <a:bodyPr/>
                    <a:lstStyle/>
                    <a:p>
                      <a:pPr>
                        <a:lnSpc>
                          <a:spcPct val="100000"/>
                        </a:lnSpc>
                      </a:pPr>
                      <a:r>
                        <a:rPr lang="en-US" sz="1100" b="0" strike="noStrike" spc="-1">
                          <a:solidFill>
                            <a:srgbClr val="000000"/>
                          </a:solidFill>
                          <a:latin typeface="Calibri"/>
                        </a:rPr>
                        <a:t>Hotpluggability</a:t>
                      </a:r>
                      <a:br>
                        <a:rPr sz="1100"/>
                      </a:br>
                      <a:endParaRPr lang="en-US" sz="1100" b="0" strike="noStrike" spc="-1">
                        <a:latin typeface="Arial"/>
                      </a:endParaRPr>
                    </a:p>
                  </a:txBody>
                  <a:tcPr/>
                </a:tc>
                <a:tc>
                  <a:txBody>
                    <a:bodyPr/>
                    <a:lstStyle/>
                    <a:p>
                      <a:r>
                        <a:rPr lang="en-US" sz="1100" dirty="0"/>
                        <a:t>Should it be supported to connect new devices while the bus is powered and guaranteed that this does not cause devices to be interrupted (</a:t>
                      </a:r>
                      <a:r>
                        <a:rPr lang="en-US" sz="1100" dirty="0" err="1"/>
                        <a:t>eg.</a:t>
                      </a:r>
                      <a:r>
                        <a:rPr lang="en-US" sz="1100" dirty="0"/>
                        <a:t> Reboot, lose long stretches of data). If not required, select no.</a:t>
                      </a:r>
                      <a:endParaRPr lang="en-NL" sz="1100" dirty="0"/>
                    </a:p>
                  </a:txBody>
                  <a:tcPr/>
                </a:tc>
                <a:extLst>
                  <a:ext uri="{0D108BD9-81ED-4DB2-BD59-A6C34878D82A}">
                    <a16:rowId xmlns:a16="http://schemas.microsoft.com/office/drawing/2014/main" val="2975291136"/>
                  </a:ext>
                </a:extLst>
              </a:tr>
              <a:tr h="370840">
                <a:tc>
                  <a:txBody>
                    <a:bodyPr/>
                    <a:lstStyle/>
                    <a:p>
                      <a:r>
                        <a:rPr lang="en-US" sz="1100" b="0" strike="noStrike" spc="-1" dirty="0">
                          <a:solidFill>
                            <a:srgbClr val="000000"/>
                          </a:solidFill>
                          <a:latin typeface="Calibri"/>
                        </a:rPr>
                        <a:t>Possible market size</a:t>
                      </a:r>
                      <a:endParaRPr lang="en-US" sz="1100" b="0" strike="noStrike" spc="-1" dirty="0">
                        <a:latin typeface="Arial"/>
                      </a:endParaRPr>
                    </a:p>
                  </a:txBody>
                  <a:tcPr/>
                </a:tc>
                <a:tc>
                  <a:txBody>
                    <a:bodyPr/>
                    <a:lstStyle/>
                    <a:p>
                      <a:r>
                        <a:rPr lang="en-US" sz="1100" dirty="0"/>
                        <a:t>Potential market expressed in number of nodes. Do not express this in currency of any kind due to IEEE SA rules.</a:t>
                      </a:r>
                      <a:endParaRPr lang="en-NL" sz="1100" dirty="0"/>
                    </a:p>
                  </a:txBody>
                  <a:tcPr/>
                </a:tc>
                <a:extLst>
                  <a:ext uri="{0D108BD9-81ED-4DB2-BD59-A6C34878D82A}">
                    <a16:rowId xmlns:a16="http://schemas.microsoft.com/office/drawing/2014/main" val="2211251428"/>
                  </a:ext>
                </a:extLst>
              </a:tr>
            </a:tbl>
          </a:graphicData>
        </a:graphic>
      </p:graphicFrame>
    </p:spTree>
    <p:extLst>
      <p:ext uri="{BB962C8B-B14F-4D97-AF65-F5344CB8AC3E}">
        <p14:creationId xmlns:p14="http://schemas.microsoft.com/office/powerpoint/2010/main" val="1063830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838080" y="365040"/>
            <a:ext cx="10515240" cy="1325160"/>
          </a:xfrm>
          <a:prstGeom prst="rect">
            <a:avLst/>
          </a:prstGeom>
          <a:noFill/>
          <a:ln>
            <a:noFill/>
          </a:ln>
        </p:spPr>
        <p:txBody>
          <a:bodyPr anchor="ctr"/>
          <a:lstStyle/>
          <a:p>
            <a:pPr>
              <a:lnSpc>
                <a:spcPct val="90000"/>
              </a:lnSpc>
            </a:pPr>
            <a:r>
              <a:rPr lang="en-NL" sz="4400" b="0" strike="noStrike" spc="-1">
                <a:solidFill>
                  <a:srgbClr val="000000"/>
                </a:solidFill>
                <a:latin typeface="Calibri Light"/>
              </a:rPr>
              <a:t>Usecase: Prof. Lighting controls</a:t>
            </a:r>
            <a:endParaRPr lang="en-NL" sz="4400" b="0" strike="noStrike" spc="-1">
              <a:solidFill>
                <a:srgbClr val="000000"/>
              </a:solidFill>
              <a:latin typeface="Calibri"/>
            </a:endParaRPr>
          </a:p>
        </p:txBody>
      </p:sp>
      <p:graphicFrame>
        <p:nvGraphicFramePr>
          <p:cNvPr id="88" name="Table 2"/>
          <p:cNvGraphicFramePr/>
          <p:nvPr/>
        </p:nvGraphicFramePr>
        <p:xfrm>
          <a:off x="301320" y="1825560"/>
          <a:ext cx="11585520" cy="4206240"/>
        </p:xfrm>
        <a:graphic>
          <a:graphicData uri="http://schemas.openxmlformats.org/drawingml/2006/table">
            <a:tbl>
              <a:tblPr/>
              <a:tblGrid>
                <a:gridCol w="4006800">
                  <a:extLst>
                    <a:ext uri="{9D8B030D-6E8A-4147-A177-3AD203B41FA5}">
                      <a16:colId xmlns:a16="http://schemas.microsoft.com/office/drawing/2014/main" val="20000"/>
                    </a:ext>
                  </a:extLst>
                </a:gridCol>
                <a:gridCol w="1798560">
                  <a:extLst>
                    <a:ext uri="{9D8B030D-6E8A-4147-A177-3AD203B41FA5}">
                      <a16:colId xmlns:a16="http://schemas.microsoft.com/office/drawing/2014/main" val="20001"/>
                    </a:ext>
                  </a:extLst>
                </a:gridCol>
                <a:gridCol w="1798560">
                  <a:extLst>
                    <a:ext uri="{9D8B030D-6E8A-4147-A177-3AD203B41FA5}">
                      <a16:colId xmlns:a16="http://schemas.microsoft.com/office/drawing/2014/main" val="20002"/>
                    </a:ext>
                  </a:extLst>
                </a:gridCol>
                <a:gridCol w="3981600">
                  <a:extLst>
                    <a:ext uri="{9D8B030D-6E8A-4147-A177-3AD203B41FA5}">
                      <a16:colId xmlns:a16="http://schemas.microsoft.com/office/drawing/2014/main" val="20003"/>
                    </a:ext>
                  </a:extLst>
                </a:gridCol>
              </a:tblGrid>
              <a:tr h="321840">
                <a:tc>
                  <a:txBody>
                    <a:bodyPr/>
                    <a:lstStyle/>
                    <a:p>
                      <a:pPr>
                        <a:lnSpc>
                          <a:spcPct val="100000"/>
                        </a:lnSpc>
                      </a:pPr>
                      <a:r>
                        <a:rPr lang="en-US" sz="1800" b="1" strike="noStrike" spc="-1">
                          <a:solidFill>
                            <a:srgbClr val="FFFFFF"/>
                          </a:solidFill>
                          <a:latin typeface="Calibri"/>
                        </a:rPr>
                        <a:t>Item</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0000"/>
                        </a:lnSpc>
                      </a:pPr>
                      <a:r>
                        <a:rPr lang="en-US" sz="1800" b="1" strike="noStrike" spc="-1">
                          <a:solidFill>
                            <a:srgbClr val="FFFFFF"/>
                          </a:solidFill>
                          <a:latin typeface="Calibri"/>
                        </a:rPr>
                        <a:t>Min Value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0000"/>
                        </a:lnSpc>
                      </a:pPr>
                      <a:r>
                        <a:rPr lang="en-US" sz="1800" b="1" strike="noStrike" spc="-1">
                          <a:solidFill>
                            <a:srgbClr val="FFFFFF"/>
                          </a:solidFill>
                          <a:latin typeface="Calibri"/>
                        </a:rPr>
                        <a:t>Desired value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0000"/>
                        </a:lnSpc>
                      </a:pPr>
                      <a:r>
                        <a:rPr lang="en-US" sz="1800" b="1" strike="noStrike" spc="-1">
                          <a:solidFill>
                            <a:srgbClr val="FFFFFF"/>
                          </a:solidFill>
                          <a:latin typeface="Calibri"/>
                        </a:rPr>
                        <a:t>Extra information</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extLst>
                  <a:ext uri="{0D108BD9-81ED-4DB2-BD59-A6C34878D82A}">
                    <a16:rowId xmlns:a16="http://schemas.microsoft.com/office/drawing/2014/main" val="10000"/>
                  </a:ext>
                </a:extLst>
              </a:tr>
              <a:tr h="321840">
                <a:tc>
                  <a:txBody>
                    <a:bodyPr/>
                    <a:lstStyle/>
                    <a:p>
                      <a:pPr>
                        <a:lnSpc>
                          <a:spcPct val="100000"/>
                        </a:lnSpc>
                      </a:pPr>
                      <a:r>
                        <a:rPr lang="en-US" sz="1800" b="0" strike="noStrike" spc="-1">
                          <a:solidFill>
                            <a:srgbClr val="000000"/>
                          </a:solidFill>
                          <a:latin typeface="Calibri"/>
                        </a:rPr>
                        <a:t>Supported nodes on one mixing segment</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a:lnSpc>
                          <a:spcPct val="100000"/>
                        </a:lnSpc>
                      </a:pPr>
                      <a:r>
                        <a:rPr lang="en-US" sz="1800" b="0" strike="noStrike" spc="-1">
                          <a:solidFill>
                            <a:srgbClr val="000000"/>
                          </a:solidFill>
                          <a:latin typeface="Calibri"/>
                        </a:rPr>
                        <a:t>8</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a:lnSpc>
                          <a:spcPct val="100000"/>
                        </a:lnSpc>
                      </a:pPr>
                      <a:r>
                        <a:rPr lang="en-US" sz="1800" b="0" strike="noStrike" spc="-1">
                          <a:solidFill>
                            <a:srgbClr val="000000"/>
                          </a:solidFill>
                          <a:latin typeface="Calibri"/>
                        </a:rPr>
                        <a:t>16</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endParaRPr lang="en-NL"/>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extLst>
                  <a:ext uri="{0D108BD9-81ED-4DB2-BD59-A6C34878D82A}">
                    <a16:rowId xmlns:a16="http://schemas.microsoft.com/office/drawing/2014/main" val="10001"/>
                  </a:ext>
                </a:extLst>
              </a:tr>
              <a:tr h="321840">
                <a:tc>
                  <a:txBody>
                    <a:bodyPr/>
                    <a:lstStyle/>
                    <a:p>
                      <a:pPr>
                        <a:lnSpc>
                          <a:spcPct val="100000"/>
                        </a:lnSpc>
                      </a:pPr>
                      <a:r>
                        <a:rPr lang="en-US" sz="1800" b="0" strike="noStrike" spc="-1">
                          <a:solidFill>
                            <a:srgbClr val="000000"/>
                          </a:solidFill>
                          <a:latin typeface="Calibri"/>
                        </a:rPr>
                        <a:t>Minimum supported cable length</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0000"/>
                        </a:lnSpc>
                      </a:pPr>
                      <a:r>
                        <a:rPr lang="en-US" sz="1800" b="0" strike="noStrike" spc="-1">
                          <a:solidFill>
                            <a:srgbClr val="000000"/>
                          </a:solidFill>
                          <a:latin typeface="Calibri"/>
                        </a:rPr>
                        <a:t>30</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0000"/>
                        </a:lnSpc>
                      </a:pPr>
                      <a:r>
                        <a:rPr lang="en-US" sz="1800" b="0" strike="noStrike" spc="-1">
                          <a:solidFill>
                            <a:srgbClr val="000000"/>
                          </a:solidFill>
                          <a:latin typeface="Calibri"/>
                        </a:rPr>
                        <a:t>50</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endParaRPr lang="en-NL"/>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2"/>
                  </a:ext>
                </a:extLst>
              </a:tr>
              <a:tr h="321840">
                <a:tc>
                  <a:txBody>
                    <a:bodyPr/>
                    <a:lstStyle/>
                    <a:p>
                      <a:pPr>
                        <a:lnSpc>
                          <a:spcPct val="100000"/>
                        </a:lnSpc>
                      </a:pPr>
                      <a:r>
                        <a:rPr lang="en-US" sz="1800" b="0" strike="noStrike" spc="-1">
                          <a:solidFill>
                            <a:srgbClr val="000000"/>
                          </a:solidFill>
                          <a:latin typeface="Calibri"/>
                        </a:rPr>
                        <a:t>Acceptable cable gauges</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gridSpan="2">
                  <a:txBody>
                    <a:bodyPr/>
                    <a:lstStyle/>
                    <a:p>
                      <a:pPr>
                        <a:lnSpc>
                          <a:spcPct val="100000"/>
                        </a:lnSpc>
                      </a:pPr>
                      <a:r>
                        <a:rPr lang="en-US" sz="1800" b="0" strike="noStrike" spc="-1">
                          <a:solidFill>
                            <a:srgbClr val="000000"/>
                          </a:solidFill>
                          <a:latin typeface="Calibri"/>
                        </a:rPr>
                        <a:t>#28 to #23</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hMerge="1">
                  <a:txBody>
                    <a:bodyPr/>
                    <a:lstStyle/>
                    <a:p>
                      <a:endParaRPr lang="en-NL"/>
                    </a:p>
                  </a:txBody>
                  <a:tcPr>
                    <a:solidFill>
                      <a:srgbClr val="729FCF"/>
                    </a:solidFill>
                  </a:tcPr>
                </a:tc>
                <a:tc>
                  <a:txBody>
                    <a:bodyPr/>
                    <a:lstStyle/>
                    <a:p>
                      <a:endParaRPr lang="en-NL"/>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extLst>
                  <a:ext uri="{0D108BD9-81ED-4DB2-BD59-A6C34878D82A}">
                    <a16:rowId xmlns:a16="http://schemas.microsoft.com/office/drawing/2014/main" val="10003"/>
                  </a:ext>
                </a:extLst>
              </a:tr>
              <a:tr h="321840">
                <a:tc>
                  <a:txBody>
                    <a:bodyPr/>
                    <a:lstStyle/>
                    <a:p>
                      <a:pPr>
                        <a:lnSpc>
                          <a:spcPct val="100000"/>
                        </a:lnSpc>
                      </a:pPr>
                      <a:r>
                        <a:rPr lang="en-US" sz="1800" b="0" strike="noStrike" spc="-1">
                          <a:solidFill>
                            <a:srgbClr val="000000"/>
                          </a:solidFill>
                          <a:latin typeface="Calibri"/>
                        </a:rPr>
                        <a:t>Required power for a node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0000"/>
                        </a:lnSpc>
                      </a:pPr>
                      <a:r>
                        <a:rPr lang="en-US" sz="1800" b="0" strike="noStrike" spc="-1">
                          <a:solidFill>
                            <a:srgbClr val="000000"/>
                          </a:solidFill>
                          <a:latin typeface="Calibri"/>
                        </a:rPr>
                        <a:t>5</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0000"/>
                        </a:lnSpc>
                      </a:pPr>
                      <a:r>
                        <a:rPr lang="en-US" sz="1800" b="0" strike="noStrike" spc="-1">
                          <a:solidFill>
                            <a:srgbClr val="000000"/>
                          </a:solidFill>
                          <a:latin typeface="Calibri"/>
                        </a:rPr>
                        <a:t>More=better</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endParaRPr lang="en-NL"/>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4"/>
                  </a:ext>
                </a:extLst>
              </a:tr>
              <a:tr h="551880">
                <a:tc>
                  <a:txBody>
                    <a:bodyPr/>
                    <a:lstStyle/>
                    <a:p>
                      <a:pPr>
                        <a:lnSpc>
                          <a:spcPct val="100000"/>
                        </a:lnSpc>
                      </a:pPr>
                      <a:r>
                        <a:rPr lang="en-US" sz="1800" b="0" strike="noStrike" spc="-1">
                          <a:solidFill>
                            <a:srgbClr val="000000"/>
                          </a:solidFill>
                          <a:latin typeface="Calibri"/>
                        </a:rPr>
                        <a:t>Required initial power allocation</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lstStyle/>
                    <a:p>
                      <a:pPr>
                        <a:lnSpc>
                          <a:spcPct val="100000"/>
                        </a:lnSpc>
                      </a:pPr>
                      <a:r>
                        <a:rPr lang="en-US" sz="1800" b="0" strike="noStrike" spc="-1">
                          <a:solidFill>
                            <a:srgbClr val="000000"/>
                          </a:solidFill>
                          <a:latin typeface="Calibri"/>
                        </a:rPr>
                        <a:t>1W</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lstStyle/>
                    <a:p>
                      <a:pPr>
                        <a:lnSpc>
                          <a:spcPct val="100000"/>
                        </a:lnSpc>
                      </a:pPr>
                      <a:r>
                        <a:rPr lang="en-US" sz="1800" b="0" strike="noStrike" spc="-1">
                          <a:solidFill>
                            <a:srgbClr val="000000"/>
                          </a:solidFill>
                          <a:latin typeface="Calibri"/>
                        </a:rPr>
                        <a:t>1.5W</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lstStyle/>
                    <a:p>
                      <a:pPr>
                        <a:lnSpc>
                          <a:spcPct val="100000"/>
                        </a:lnSpc>
                      </a:pPr>
                      <a:r>
                        <a:rPr lang="en-US" sz="1800" b="0" strike="noStrike" spc="-1">
                          <a:solidFill>
                            <a:srgbClr val="000000"/>
                          </a:solidFill>
                          <a:latin typeface="Calibri"/>
                        </a:rPr>
                        <a:t>1W per current understanding of power requirements of 10BASE-T1</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extLst>
                  <a:ext uri="{0D108BD9-81ED-4DB2-BD59-A6C34878D82A}">
                    <a16:rowId xmlns:a16="http://schemas.microsoft.com/office/drawing/2014/main" val="10005"/>
                  </a:ext>
                </a:extLst>
              </a:tr>
              <a:tr h="321840">
                <a:tc>
                  <a:txBody>
                    <a:bodyPr/>
                    <a:lstStyle/>
                    <a:p>
                      <a:pPr>
                        <a:lnSpc>
                          <a:spcPct val="100000"/>
                        </a:lnSpc>
                      </a:pPr>
                      <a:r>
                        <a:rPr lang="en-US" sz="1800" b="0" strike="noStrike" spc="-1">
                          <a:solidFill>
                            <a:srgbClr val="000000"/>
                          </a:solidFill>
                          <a:latin typeface="Calibri"/>
                        </a:rPr>
                        <a:t>60V voltage OK ?</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gridSpan="2">
                  <a:txBody>
                    <a:bodyPr/>
                    <a:lstStyle/>
                    <a:p>
                      <a:pPr>
                        <a:lnSpc>
                          <a:spcPct val="100000"/>
                        </a:lnSpc>
                      </a:pPr>
                      <a:r>
                        <a:rPr lang="en-US" sz="1800" b="0" strike="noStrike" spc="-1">
                          <a:solidFill>
                            <a:srgbClr val="000000"/>
                          </a:solidFill>
                          <a:latin typeface="Calibri"/>
                        </a:rPr>
                        <a:t>Yes</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hMerge="1">
                  <a:txBody>
                    <a:bodyPr/>
                    <a:lstStyle/>
                    <a:p>
                      <a:endParaRPr lang="en-NL"/>
                    </a:p>
                  </a:txBody>
                  <a:tcPr>
                    <a:solidFill>
                      <a:srgbClr val="729FCF"/>
                    </a:solidFill>
                  </a:tcPr>
                </a:tc>
                <a:tc>
                  <a:txBody>
                    <a:bodyPr/>
                    <a:lstStyle/>
                    <a:p>
                      <a:endParaRPr lang="en-NL"/>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6"/>
                  </a:ext>
                </a:extLst>
              </a:tr>
              <a:tr h="321840">
                <a:tc>
                  <a:txBody>
                    <a:bodyPr/>
                    <a:lstStyle/>
                    <a:p>
                      <a:pPr>
                        <a:lnSpc>
                          <a:spcPct val="100000"/>
                        </a:lnSpc>
                      </a:pPr>
                      <a:r>
                        <a:rPr lang="en-US" sz="1800" b="0" strike="noStrike" spc="-1">
                          <a:solidFill>
                            <a:srgbClr val="000000"/>
                          </a:solidFill>
                          <a:latin typeface="Calibri"/>
                        </a:rPr>
                        <a:t>Interoperability level for the application</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gridSpan="2">
                  <a:txBody>
                    <a:bodyPr/>
                    <a:lstStyle/>
                    <a:p>
                      <a:pPr>
                        <a:lnSpc>
                          <a:spcPct val="100000"/>
                        </a:lnSpc>
                      </a:pPr>
                      <a:r>
                        <a:rPr lang="en-US" sz="1800" b="0" strike="noStrike" spc="-1">
                          <a:solidFill>
                            <a:srgbClr val="000000"/>
                          </a:solidFill>
                          <a:latin typeface="Calibri"/>
                        </a:rPr>
                        <a:t>Plug&amp;play</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hMerge="1">
                  <a:txBody>
                    <a:bodyPr/>
                    <a:lstStyle/>
                    <a:p>
                      <a:endParaRPr lang="en-NL"/>
                    </a:p>
                  </a:txBody>
                  <a:tcPr>
                    <a:solidFill>
                      <a:srgbClr val="729FCF"/>
                    </a:solidFill>
                  </a:tcPr>
                </a:tc>
                <a:tc>
                  <a:txBody>
                    <a:bodyPr/>
                    <a:lstStyle/>
                    <a:p>
                      <a:endParaRPr lang="en-NL"/>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extLst>
                  <a:ext uri="{0D108BD9-81ED-4DB2-BD59-A6C34878D82A}">
                    <a16:rowId xmlns:a16="http://schemas.microsoft.com/office/drawing/2014/main" val="10007"/>
                  </a:ext>
                </a:extLst>
              </a:tr>
              <a:tr h="551880">
                <a:tc>
                  <a:txBody>
                    <a:bodyPr/>
                    <a:lstStyle/>
                    <a:p>
                      <a:pPr>
                        <a:lnSpc>
                          <a:spcPct val="100000"/>
                        </a:lnSpc>
                      </a:pPr>
                      <a:r>
                        <a:rPr lang="en-US" sz="1800" b="0" strike="noStrike" spc="-1">
                          <a:solidFill>
                            <a:srgbClr val="000000"/>
                          </a:solidFill>
                          <a:latin typeface="Calibri"/>
                        </a:rPr>
                        <a:t>Pass through or T connection</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gridSpan="2">
                  <a:txBody>
                    <a:bodyPr/>
                    <a:lstStyle/>
                    <a:p>
                      <a:pPr>
                        <a:lnSpc>
                          <a:spcPct val="100000"/>
                        </a:lnSpc>
                      </a:pPr>
                      <a:r>
                        <a:rPr lang="en-US" sz="1800" b="0" strike="noStrike" spc="-1">
                          <a:solidFill>
                            <a:srgbClr val="000000"/>
                          </a:solidFill>
                          <a:latin typeface="Calibri"/>
                        </a:rPr>
                        <a:t>Passthrough</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hMerge="1">
                  <a:txBody>
                    <a:bodyPr/>
                    <a:lstStyle/>
                    <a:p>
                      <a:endParaRPr lang="en-NL"/>
                    </a:p>
                  </a:txBody>
                  <a:tcPr>
                    <a:solidFill>
                      <a:srgbClr val="729FCF"/>
                    </a:solidFill>
                  </a:tcPr>
                </a:tc>
                <a:tc>
                  <a:txBody>
                    <a:bodyPr/>
                    <a:lstStyle/>
                    <a:p>
                      <a:pPr>
                        <a:lnSpc>
                          <a:spcPct val="100000"/>
                        </a:lnSpc>
                      </a:pPr>
                      <a:r>
                        <a:rPr lang="en-US" sz="1800" b="0" strike="noStrike" spc="-1">
                          <a:solidFill>
                            <a:srgbClr val="000000"/>
                          </a:solidFill>
                          <a:latin typeface="Calibri"/>
                        </a:rPr>
                        <a:t>Passthrough is preferred due to installer familiarity</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8"/>
                  </a:ext>
                </a:extLst>
              </a:tr>
              <a:tr h="321840">
                <a:tc>
                  <a:txBody>
                    <a:bodyPr/>
                    <a:lstStyle/>
                    <a:p>
                      <a:pPr>
                        <a:lnSpc>
                          <a:spcPct val="100000"/>
                        </a:lnSpc>
                      </a:pPr>
                      <a:r>
                        <a:rPr lang="en-US" sz="1800" b="0" strike="noStrike" spc="-1">
                          <a:solidFill>
                            <a:srgbClr val="000000"/>
                          </a:solidFill>
                          <a:latin typeface="Calibri"/>
                        </a:rPr>
                        <a:t>Hotpluggability</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gridSpan="2">
                  <a:txBody>
                    <a:bodyPr/>
                    <a:lstStyle/>
                    <a:p>
                      <a:pPr>
                        <a:lnSpc>
                          <a:spcPct val="100000"/>
                        </a:lnSpc>
                      </a:pPr>
                      <a:r>
                        <a:rPr lang="en-US" sz="1800" b="0" strike="noStrike" spc="-1">
                          <a:solidFill>
                            <a:srgbClr val="000000"/>
                          </a:solidFill>
                          <a:latin typeface="Calibri"/>
                        </a:rPr>
                        <a:t>Required</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hMerge="1">
                  <a:txBody>
                    <a:bodyPr/>
                    <a:lstStyle/>
                    <a:p>
                      <a:endParaRPr lang="en-NL"/>
                    </a:p>
                  </a:txBody>
                  <a:tcPr>
                    <a:solidFill>
                      <a:srgbClr val="729FCF"/>
                    </a:solidFill>
                  </a:tcPr>
                </a:tc>
                <a:tc>
                  <a:txBody>
                    <a:bodyPr/>
                    <a:lstStyle/>
                    <a:p>
                      <a:endParaRPr lang="en-NL"/>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extLst>
                  <a:ext uri="{0D108BD9-81ED-4DB2-BD59-A6C34878D82A}">
                    <a16:rowId xmlns:a16="http://schemas.microsoft.com/office/drawing/2014/main" val="10009"/>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529</Words>
  <Application>Microsoft Office PowerPoint</Application>
  <PresentationFormat>Widescreen</PresentationFormat>
  <Paragraphs>67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Lennart Yseboodt</dc:creator>
  <cp:lastModifiedBy>Lennart Yseboodt</cp:lastModifiedBy>
  <cp:revision>1</cp:revision>
  <dcterms:created xsi:type="dcterms:W3CDTF">2019-10-07T21:25:01Z</dcterms:created>
  <dcterms:modified xsi:type="dcterms:W3CDTF">2019-10-07T21:25:57Z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b027a58-0b8b-4b38-933d-36c79ab5a9a6_Enabled">
    <vt:lpwstr>True</vt:lpwstr>
  </property>
  <property fmtid="{D5CDD505-2E9C-101B-9397-08002B2CF9AE}" pid="3" name="MSIP_Label_cb027a58-0b8b-4b38-933d-36c79ab5a9a6_SiteId">
    <vt:lpwstr>75b2f54b-feff-400d-8e0b-67102edb9a23</vt:lpwstr>
  </property>
  <property fmtid="{D5CDD505-2E9C-101B-9397-08002B2CF9AE}" pid="4" name="MSIP_Label_cb027a58-0b8b-4b38-933d-36c79ab5a9a6_Owner">
    <vt:lpwstr>lennart.yseboodt@signify.com</vt:lpwstr>
  </property>
  <property fmtid="{D5CDD505-2E9C-101B-9397-08002B2CF9AE}" pid="5" name="MSIP_Label_cb027a58-0b8b-4b38-933d-36c79ab5a9a6_SetDate">
    <vt:lpwstr>2019-10-07T21:25:04.8472986Z</vt:lpwstr>
  </property>
  <property fmtid="{D5CDD505-2E9C-101B-9397-08002B2CF9AE}" pid="6" name="MSIP_Label_cb027a58-0b8b-4b38-933d-36c79ab5a9a6_Name">
    <vt:lpwstr>Unclassified</vt:lpwstr>
  </property>
  <property fmtid="{D5CDD505-2E9C-101B-9397-08002B2CF9AE}" pid="7" name="MSIP_Label_cb027a58-0b8b-4b38-933d-36c79ab5a9a6_Application">
    <vt:lpwstr>Microsoft Azure Information Protection</vt:lpwstr>
  </property>
  <property fmtid="{D5CDD505-2E9C-101B-9397-08002B2CF9AE}" pid="8" name="MSIP_Label_cb027a58-0b8b-4b38-933d-36c79ab5a9a6_ActionId">
    <vt:lpwstr>dd364e68-7d07-424c-ba2f-a7aff9b0fce5</vt:lpwstr>
  </property>
  <property fmtid="{D5CDD505-2E9C-101B-9397-08002B2CF9AE}" pid="9" name="MSIP_Label_cb027a58-0b8b-4b38-933d-36c79ab5a9a6_Extended_MSFT_Method">
    <vt:lpwstr>Manual</vt:lpwstr>
  </property>
  <property fmtid="{D5CDD505-2E9C-101B-9397-08002B2CF9AE}" pid="10" name="Sensitivity">
    <vt:lpwstr>Unclassified</vt:lpwstr>
  </property>
</Properties>
</file>