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6" r:id="rId2"/>
    <p:sldId id="257" r:id="rId3"/>
    <p:sldId id="263" r:id="rId4"/>
    <p:sldId id="258" r:id="rId5"/>
    <p:sldId id="259" r:id="rId6"/>
    <p:sldId id="260" r:id="rId7"/>
    <p:sldId id="261" r:id="rId8"/>
    <p:sldId id="262"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5620"/>
    <p:restoredTop sz="94660"/>
  </p:normalViewPr>
  <p:slideViewPr>
    <p:cSldViewPr>
      <p:cViewPr varScale="1">
        <p:scale>
          <a:sx n="127" d="100"/>
          <a:sy n="127" d="100"/>
        </p:scale>
        <p:origin x="1086" y="12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96" d="100"/>
          <a:sy n="96" d="100"/>
        </p:scale>
        <p:origin x="355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E4592BC-1CF4-4AF5-AE1A-D807EBAEEA7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3C9544DA-88E4-42A9-A591-8A4AAB09C03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5AB7625-2CD1-4D3E-AA8C-F03811819086}" type="datetimeFigureOut">
              <a:rPr lang="en-GB" smtClean="0"/>
              <a:t>21/02/2022</a:t>
            </a:fld>
            <a:endParaRPr lang="en-GB"/>
          </a:p>
        </p:txBody>
      </p:sp>
      <p:sp>
        <p:nvSpPr>
          <p:cNvPr id="4" name="Footer Placeholder 3">
            <a:extLst>
              <a:ext uri="{FF2B5EF4-FFF2-40B4-BE49-F238E27FC236}">
                <a16:creationId xmlns:a16="http://schemas.microsoft.com/office/drawing/2014/main" id="{18D3DCFA-07AB-4944-B35F-B87664056CCA}"/>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EA32A49F-5C8E-42E5-B08B-ECFACB3928B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079D4C6-3879-4F46-A1A2-36A0E6115BDB}" type="slidenum">
              <a:rPr lang="en-GB" smtClean="0"/>
              <a:t>‹#›</a:t>
            </a:fld>
            <a:endParaRPr lang="en-GB"/>
          </a:p>
        </p:txBody>
      </p:sp>
    </p:spTree>
    <p:extLst>
      <p:ext uri="{BB962C8B-B14F-4D97-AF65-F5344CB8AC3E}">
        <p14:creationId xmlns:p14="http://schemas.microsoft.com/office/powerpoint/2010/main" val="20661330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CC18BE7-3B01-4821-B737-193EE78B8227}" type="datetimeFigureOut">
              <a:rPr lang="en-US" smtClean="0"/>
              <a:t>2/21/2022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7E9862F-A7F3-4729-8079-1771C94EFE99}" type="slidenum">
              <a:rPr lang="en-US" smtClean="0"/>
              <a:t>‹#›</a:t>
            </a:fld>
            <a:endParaRPr lang="en-US"/>
          </a:p>
        </p:txBody>
      </p:sp>
    </p:spTree>
    <p:extLst>
      <p:ext uri="{BB962C8B-B14F-4D97-AF65-F5344CB8AC3E}">
        <p14:creationId xmlns:p14="http://schemas.microsoft.com/office/powerpoint/2010/main" val="26596145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E9862F-A7F3-4729-8079-1771C94EFE99}" type="slidenum">
              <a:rPr lang="en-US" smtClean="0"/>
              <a:t>1</a:t>
            </a:fld>
            <a:endParaRPr lang="en-US"/>
          </a:p>
        </p:txBody>
      </p:sp>
    </p:spTree>
    <p:extLst>
      <p:ext uri="{BB962C8B-B14F-4D97-AF65-F5344CB8AC3E}">
        <p14:creationId xmlns:p14="http://schemas.microsoft.com/office/powerpoint/2010/main" val="35788693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7E9862F-A7F3-4729-8079-1771C94EFE99}" type="slidenum">
              <a:rPr lang="en-US" smtClean="0"/>
              <a:t>5</a:t>
            </a:fld>
            <a:endParaRPr lang="en-US"/>
          </a:p>
        </p:txBody>
      </p:sp>
    </p:spTree>
    <p:extLst>
      <p:ext uri="{BB962C8B-B14F-4D97-AF65-F5344CB8AC3E}">
        <p14:creationId xmlns:p14="http://schemas.microsoft.com/office/powerpoint/2010/main" val="23949006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ctangle 10"/>
          <p:cNvSpPr>
            <a:spLocks noChangeArrowheads="1"/>
          </p:cNvSpPr>
          <p:nvPr userDrawn="1"/>
        </p:nvSpPr>
        <p:spPr bwMode="auto">
          <a:xfrm>
            <a:off x="3175" y="3175"/>
            <a:ext cx="913606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Rectangle 9"/>
          <p:cNvSpPr>
            <a:spLocks noChangeArrowheads="1"/>
          </p:cNvSpPr>
          <p:nvPr userDrawn="1"/>
        </p:nvSpPr>
        <p:spPr bwMode="auto">
          <a:xfrm>
            <a:off x="9525" y="6604000"/>
            <a:ext cx="912971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Text Box 7"/>
          <p:cNvSpPr txBox="1">
            <a:spLocks noChangeArrowheads="1"/>
          </p:cNvSpPr>
          <p:nvPr userDrawn="1"/>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1200">
                <a:solidFill>
                  <a:schemeClr val="bg1"/>
                </a:solidFill>
              </a:rPr>
              <a:t>Page </a:t>
            </a:r>
            <a:fld id="{8DFE05D3-CF26-44B5-90D0-8A720535764E}" type="slidenum">
              <a:rPr lang="en-US" sz="1200">
                <a:solidFill>
                  <a:schemeClr val="bg1"/>
                </a:solidFill>
              </a:rPr>
              <a:pPr algn="r" eaLnBrk="1" hangingPunct="1">
                <a:spcBef>
                  <a:spcPct val="50000"/>
                </a:spcBef>
              </a:pPr>
              <a:t>‹#›</a:t>
            </a:fld>
            <a:endParaRPr lang="en-US" sz="1200">
              <a:solidFill>
                <a:schemeClr val="bg1"/>
              </a:solidFill>
            </a:endParaRPr>
          </a:p>
        </p:txBody>
      </p:sp>
      <p:sp>
        <p:nvSpPr>
          <p:cNvPr id="10" name="Text Box 9"/>
          <p:cNvSpPr txBox="1">
            <a:spLocks noChangeArrowheads="1"/>
          </p:cNvSpPr>
          <p:nvPr userDrawn="1"/>
        </p:nvSpPr>
        <p:spPr bwMode="auto">
          <a:xfrm>
            <a:off x="0" y="6597650"/>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200" dirty="0">
                <a:solidFill>
                  <a:schemeClr val="bg1"/>
                </a:solidFill>
              </a:rPr>
              <a:t>IEEE 802.3 Ethernet Working Group - CSD</a:t>
            </a:r>
            <a:endParaRPr lang="en-US" sz="1200" dirty="0">
              <a:solidFill>
                <a:schemeClr val="bg1"/>
              </a:solidFill>
            </a:endParaRPr>
          </a:p>
        </p:txBody>
      </p:sp>
      <p:sp>
        <p:nvSpPr>
          <p:cNvPr id="11" name="Text Box 8"/>
          <p:cNvSpPr txBox="1">
            <a:spLocks noChangeArrowheads="1"/>
          </p:cNvSpPr>
          <p:nvPr userDrawn="1"/>
        </p:nvSpPr>
        <p:spPr bwMode="auto">
          <a:xfrm>
            <a:off x="0" y="6589713"/>
            <a:ext cx="230819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dirty="0">
                <a:solidFill>
                  <a:schemeClr val="bg1"/>
                </a:solidFill>
              </a:rPr>
              <a:t>Version 2.7 (21 February 2022)</a:t>
            </a:r>
            <a:endParaRPr lang="en-US" sz="1200" dirty="0">
              <a:solidFill>
                <a:schemeClr val="bg1"/>
              </a:solidFill>
            </a:endParaRPr>
          </a:p>
        </p:txBody>
      </p:sp>
      <p:sp>
        <p:nvSpPr>
          <p:cNvPr id="12" name="Text Box 10"/>
          <p:cNvSpPr txBox="1">
            <a:spLocks noChangeArrowheads="1"/>
          </p:cNvSpPr>
          <p:nvPr userDrawn="1"/>
        </p:nvSpPr>
        <p:spPr bwMode="auto">
          <a:xfrm>
            <a:off x="304800" y="5181600"/>
            <a:ext cx="8610600" cy="1006429"/>
          </a:xfrm>
          <a:prstGeom prst="rect">
            <a:avLst/>
          </a:prstGeom>
          <a:solidFill>
            <a:srgbClr val="EAEAEA"/>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just" eaLnBrk="1" hangingPunct="1">
              <a:lnSpc>
                <a:spcPct val="90000"/>
              </a:lnSpc>
              <a:spcBef>
                <a:spcPct val="20000"/>
              </a:spcBef>
              <a:defRPr/>
            </a:pPr>
            <a:r>
              <a:rPr lang="en-US" sz="2200" dirty="0"/>
              <a:t>Items required by the IEEE 802 CSD are shown in Black text</a:t>
            </a:r>
            <a:r>
              <a:rPr lang="en-US" sz="2200" baseline="0" dirty="0"/>
              <a:t> and</a:t>
            </a:r>
            <a:r>
              <a:rPr lang="en-US" sz="2200" dirty="0"/>
              <a:t> supplementary items required by IEEE 802.3 are shown in </a:t>
            </a:r>
            <a:r>
              <a:rPr lang="en-US" sz="2200" b="1" dirty="0">
                <a:solidFill>
                  <a:srgbClr val="0070C0"/>
                </a:solidFill>
              </a:rPr>
              <a:t>blue</a:t>
            </a:r>
            <a:r>
              <a:rPr lang="en-US" sz="2200" dirty="0"/>
              <a:t> text.</a:t>
            </a:r>
          </a:p>
        </p:txBody>
      </p:sp>
      <p:sp>
        <p:nvSpPr>
          <p:cNvPr id="14" name="Rectangle 13"/>
          <p:cNvSpPr/>
          <p:nvPr userDrawn="1"/>
        </p:nvSpPr>
        <p:spPr>
          <a:xfrm>
            <a:off x="304800" y="1676400"/>
            <a:ext cx="8534400" cy="2462213"/>
          </a:xfrm>
          <a:prstGeom prst="rect">
            <a:avLst/>
          </a:prstGeom>
        </p:spPr>
        <p:txBody>
          <a:bodyPr wrap="square">
            <a:spAutoFit/>
          </a:bodyPr>
          <a:lstStyle/>
          <a:p>
            <a:r>
              <a:rPr lang="en-US" sz="2200" kern="1200" dirty="0">
                <a:solidFill>
                  <a:schemeClr val="tx1"/>
                </a:solidFill>
                <a:effectLst/>
                <a:latin typeface="Arial" pitchFamily="34" charset="0"/>
                <a:ea typeface="+mn-ea"/>
                <a:cs typeface="Arial" pitchFamily="34" charset="0"/>
              </a:rPr>
              <a:t>The IEEE 802 Criteria for Standards Development (CSD) are defined in Clause 14 of the IEEE 802 LAN/MAN Standards Committee (LMSC) Operations Manual.  The criteria include project process requirements (“Managed Objects”) and 5 Criteria (5C) requirements.  The 5C are supplemented by subclause 4.5 ‘Criteria for Standards Development’ of the ‘IEEE 802.3 Ethernet Working Group Operations Manual’.</a:t>
            </a:r>
          </a:p>
        </p:txBody>
      </p:sp>
      <p:sp>
        <p:nvSpPr>
          <p:cNvPr id="15" name="Rectangle 14"/>
          <p:cNvSpPr/>
          <p:nvPr userDrawn="1"/>
        </p:nvSpPr>
        <p:spPr>
          <a:xfrm>
            <a:off x="152400" y="304800"/>
            <a:ext cx="8763000" cy="1323439"/>
          </a:xfrm>
          <a:prstGeom prst="rect">
            <a:avLst/>
          </a:prstGeom>
        </p:spPr>
        <p:txBody>
          <a:bodyPr wrap="square">
            <a:spAutoFit/>
          </a:bodyPr>
          <a:lstStyle/>
          <a:p>
            <a:pPr algn="ctr"/>
            <a:r>
              <a:rPr lang="en-US" sz="4000" dirty="0">
                <a:latin typeface="Arial" pitchFamily="34" charset="0"/>
                <a:cs typeface="Arial" pitchFamily="34" charset="0"/>
              </a:rPr>
              <a:t>IEEE 802.3 Criteria for Standards Development (CSD)</a:t>
            </a:r>
          </a:p>
        </p:txBody>
      </p:sp>
    </p:spTree>
    <p:extLst>
      <p:ext uri="{BB962C8B-B14F-4D97-AF65-F5344CB8AC3E}">
        <p14:creationId xmlns:p14="http://schemas.microsoft.com/office/powerpoint/2010/main" val="1248582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Managed Objects">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1"/>
            <a:ext cx="8229600" cy="4724400"/>
          </a:xfrm>
        </p:spPr>
        <p:txBody>
          <a:bodyPr>
            <a:normAutofit/>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9"/>
          <p:cNvSpPr>
            <a:spLocks noChangeArrowheads="1"/>
          </p:cNvSpPr>
          <p:nvPr userDrawn="1"/>
        </p:nvSpPr>
        <p:spPr bwMode="auto">
          <a:xfrm>
            <a:off x="9525" y="6604000"/>
            <a:ext cx="912971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Text Box 7"/>
          <p:cNvSpPr txBox="1">
            <a:spLocks noChangeArrowheads="1"/>
          </p:cNvSpPr>
          <p:nvPr userDrawn="1"/>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1200">
                <a:solidFill>
                  <a:schemeClr val="bg1"/>
                </a:solidFill>
              </a:rPr>
              <a:t>Page </a:t>
            </a:r>
            <a:fld id="{8DFE05D3-CF26-44B5-90D0-8A720535764E}" type="slidenum">
              <a:rPr lang="en-US" sz="1200">
                <a:solidFill>
                  <a:schemeClr val="bg1"/>
                </a:solidFill>
              </a:rPr>
              <a:pPr algn="r" eaLnBrk="1" hangingPunct="1">
                <a:spcBef>
                  <a:spcPct val="50000"/>
                </a:spcBef>
              </a:pPr>
              <a:t>‹#›</a:t>
            </a:fld>
            <a:endParaRPr lang="en-US" sz="1200">
              <a:solidFill>
                <a:schemeClr val="bg1"/>
              </a:solidFill>
            </a:endParaRPr>
          </a:p>
        </p:txBody>
      </p:sp>
      <p:sp>
        <p:nvSpPr>
          <p:cNvPr id="9" name="Text Box 9"/>
          <p:cNvSpPr txBox="1">
            <a:spLocks noChangeArrowheads="1"/>
          </p:cNvSpPr>
          <p:nvPr userDrawn="1"/>
        </p:nvSpPr>
        <p:spPr bwMode="auto">
          <a:xfrm>
            <a:off x="0" y="6597650"/>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200" dirty="0">
                <a:solidFill>
                  <a:schemeClr val="bg1"/>
                </a:solidFill>
              </a:rPr>
              <a:t>IEEE 802.3 Ethernet Working Group - CSD</a:t>
            </a:r>
            <a:endParaRPr lang="en-US" sz="1200" dirty="0">
              <a:solidFill>
                <a:schemeClr val="bg1"/>
              </a:solidFill>
            </a:endParaRPr>
          </a:p>
        </p:txBody>
      </p:sp>
      <p:sp>
        <p:nvSpPr>
          <p:cNvPr id="10" name="Text Box 8"/>
          <p:cNvSpPr txBox="1">
            <a:spLocks noChangeArrowheads="1"/>
          </p:cNvSpPr>
          <p:nvPr userDrawn="1"/>
        </p:nvSpPr>
        <p:spPr bwMode="auto">
          <a:xfrm>
            <a:off x="0" y="6589713"/>
            <a:ext cx="95205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dirty="0">
                <a:solidFill>
                  <a:schemeClr val="bg1"/>
                </a:solidFill>
              </a:rPr>
              <a:t>Version 2.7</a:t>
            </a:r>
            <a:endParaRPr lang="en-US" sz="1200" dirty="0">
              <a:solidFill>
                <a:schemeClr val="bg1"/>
              </a:solidFill>
            </a:endParaRPr>
          </a:p>
        </p:txBody>
      </p:sp>
      <p:sp>
        <p:nvSpPr>
          <p:cNvPr id="12" name="TextBox 11"/>
          <p:cNvSpPr txBox="1"/>
          <p:nvPr userDrawn="1"/>
        </p:nvSpPr>
        <p:spPr>
          <a:xfrm>
            <a:off x="228600" y="0"/>
            <a:ext cx="8382000" cy="584775"/>
          </a:xfrm>
          <a:prstGeom prst="rect">
            <a:avLst/>
          </a:prstGeom>
          <a:noFill/>
        </p:spPr>
        <p:txBody>
          <a:bodyPr wrap="square" rtlCol="0">
            <a:spAutoFit/>
          </a:bodyPr>
          <a:lstStyle/>
          <a:p>
            <a:pPr algn="ctr"/>
            <a:r>
              <a:rPr lang="en-US" sz="3200" dirty="0">
                <a:latin typeface="Arial" pitchFamily="34" charset="0"/>
                <a:cs typeface="Arial" pitchFamily="34" charset="0"/>
              </a:rPr>
              <a:t>Managed Objects</a:t>
            </a:r>
          </a:p>
        </p:txBody>
      </p:sp>
      <p:sp>
        <p:nvSpPr>
          <p:cNvPr id="13" name="Line 5"/>
          <p:cNvSpPr>
            <a:spLocks noChangeShapeType="1"/>
          </p:cNvSpPr>
          <p:nvPr userDrawn="1"/>
        </p:nvSpPr>
        <p:spPr bwMode="auto">
          <a:xfrm>
            <a:off x="395288" y="609600"/>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 name="Rectangle 13"/>
          <p:cNvSpPr/>
          <p:nvPr userDrawn="1"/>
        </p:nvSpPr>
        <p:spPr>
          <a:xfrm>
            <a:off x="380999" y="685800"/>
            <a:ext cx="8367713" cy="1015663"/>
          </a:xfrm>
          <a:prstGeom prst="rect">
            <a:avLst/>
          </a:prstGeom>
        </p:spPr>
        <p:txBody>
          <a:bodyPr wrap="square">
            <a:spAutoFit/>
          </a:bodyPr>
          <a:lstStyle/>
          <a:p>
            <a:r>
              <a:rPr lang="en-US" sz="1200" b="1" kern="1200" dirty="0">
                <a:solidFill>
                  <a:schemeClr val="tx1"/>
                </a:solidFill>
                <a:effectLst/>
                <a:latin typeface="Arial" pitchFamily="34" charset="0"/>
                <a:ea typeface="+mn-ea"/>
                <a:cs typeface="Arial" pitchFamily="34" charset="0"/>
              </a:rPr>
              <a:t>Describe the plan for developing a definition of managed objects.  The plan shall specify one of the following:</a:t>
            </a:r>
          </a:p>
          <a:p>
            <a:pPr marL="457200" lvl="0" indent="-228600">
              <a:buFont typeface="+mj-lt"/>
              <a:buAutoNum type="alphaLcParenR"/>
            </a:pPr>
            <a:r>
              <a:rPr lang="en-US" sz="1200" b="1" kern="1200" dirty="0">
                <a:solidFill>
                  <a:schemeClr val="tx1"/>
                </a:solidFill>
                <a:effectLst/>
                <a:latin typeface="Arial" pitchFamily="34" charset="0"/>
                <a:ea typeface="+mn-ea"/>
                <a:cs typeface="Arial" pitchFamily="34" charset="0"/>
              </a:rPr>
              <a:t>The definitions will be part of this project.</a:t>
            </a:r>
          </a:p>
          <a:p>
            <a:pPr marL="457200" lvl="0" indent="-228600">
              <a:buFont typeface="+mj-lt"/>
              <a:buAutoNum type="alphaLcParenR"/>
            </a:pPr>
            <a:r>
              <a:rPr lang="en-US" sz="1200" b="1" kern="1200" dirty="0">
                <a:solidFill>
                  <a:schemeClr val="tx1"/>
                </a:solidFill>
                <a:effectLst/>
                <a:latin typeface="Arial" pitchFamily="34" charset="0"/>
                <a:ea typeface="+mn-ea"/>
                <a:cs typeface="Arial" pitchFamily="34" charset="0"/>
              </a:rPr>
              <a:t>The definitions will be part of a different project and provide the plan for that project or anticipated future project.</a:t>
            </a:r>
          </a:p>
          <a:p>
            <a:pPr marL="457200" lvl="0" indent="-228600">
              <a:buFont typeface="+mj-lt"/>
              <a:buAutoNum type="alphaLcParenR"/>
            </a:pPr>
            <a:r>
              <a:rPr lang="en-US" sz="1200" b="1" kern="1200" dirty="0">
                <a:solidFill>
                  <a:schemeClr val="tx1"/>
                </a:solidFill>
                <a:effectLst/>
                <a:latin typeface="Arial" pitchFamily="34" charset="0"/>
                <a:ea typeface="+mn-ea"/>
                <a:cs typeface="Arial" pitchFamily="34" charset="0"/>
              </a:rPr>
              <a:t>The definitions will not be developed and explain why such definitions are not needed.</a:t>
            </a:r>
          </a:p>
        </p:txBody>
      </p:sp>
    </p:spTree>
    <p:extLst>
      <p:ext uri="{BB962C8B-B14F-4D97-AF65-F5344CB8AC3E}">
        <p14:creationId xmlns:p14="http://schemas.microsoft.com/office/powerpoint/2010/main" val="41666503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existence">
    <p:spTree>
      <p:nvGrpSpPr>
        <p:cNvPr id="1" name=""/>
        <p:cNvGrpSpPr/>
        <p:nvPr/>
      </p:nvGrpSpPr>
      <p:grpSpPr>
        <a:xfrm>
          <a:off x="0" y="0"/>
          <a:ext cx="0" cy="0"/>
          <a:chOff x="0" y="0"/>
          <a:chExt cx="0" cy="0"/>
        </a:xfrm>
      </p:grpSpPr>
      <p:sp>
        <p:nvSpPr>
          <p:cNvPr id="7" name="Rectangle 9"/>
          <p:cNvSpPr>
            <a:spLocks noChangeArrowheads="1"/>
          </p:cNvSpPr>
          <p:nvPr userDrawn="1"/>
        </p:nvSpPr>
        <p:spPr bwMode="auto">
          <a:xfrm>
            <a:off x="9525" y="6604000"/>
            <a:ext cx="912971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Text Box 7"/>
          <p:cNvSpPr txBox="1">
            <a:spLocks noChangeArrowheads="1"/>
          </p:cNvSpPr>
          <p:nvPr userDrawn="1"/>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1200">
                <a:solidFill>
                  <a:schemeClr val="bg1"/>
                </a:solidFill>
              </a:rPr>
              <a:t>Page </a:t>
            </a:r>
            <a:fld id="{8DFE05D3-CF26-44B5-90D0-8A720535764E}" type="slidenum">
              <a:rPr lang="en-US" sz="1200">
                <a:solidFill>
                  <a:schemeClr val="bg1"/>
                </a:solidFill>
              </a:rPr>
              <a:pPr algn="r" eaLnBrk="1" hangingPunct="1">
                <a:spcBef>
                  <a:spcPct val="50000"/>
                </a:spcBef>
              </a:pPr>
              <a:t>‹#›</a:t>
            </a:fld>
            <a:endParaRPr lang="en-US" sz="1200">
              <a:solidFill>
                <a:schemeClr val="bg1"/>
              </a:solidFill>
            </a:endParaRPr>
          </a:p>
        </p:txBody>
      </p:sp>
      <p:sp>
        <p:nvSpPr>
          <p:cNvPr id="9" name="Text Box 9"/>
          <p:cNvSpPr txBox="1">
            <a:spLocks noChangeArrowheads="1"/>
          </p:cNvSpPr>
          <p:nvPr userDrawn="1"/>
        </p:nvSpPr>
        <p:spPr bwMode="auto">
          <a:xfrm>
            <a:off x="0" y="6597650"/>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200" dirty="0">
                <a:solidFill>
                  <a:schemeClr val="bg1"/>
                </a:solidFill>
              </a:rPr>
              <a:t>IEEE 802.3 Ethernet Working Group - CSD</a:t>
            </a:r>
            <a:endParaRPr lang="en-US" sz="1200" dirty="0">
              <a:solidFill>
                <a:schemeClr val="bg1"/>
              </a:solidFill>
            </a:endParaRPr>
          </a:p>
        </p:txBody>
      </p:sp>
      <p:sp>
        <p:nvSpPr>
          <p:cNvPr id="10" name="Text Box 8"/>
          <p:cNvSpPr txBox="1">
            <a:spLocks noChangeArrowheads="1"/>
          </p:cNvSpPr>
          <p:nvPr userDrawn="1"/>
        </p:nvSpPr>
        <p:spPr bwMode="auto">
          <a:xfrm>
            <a:off x="0" y="6589713"/>
            <a:ext cx="95205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dirty="0">
                <a:solidFill>
                  <a:schemeClr val="bg1"/>
                </a:solidFill>
              </a:rPr>
              <a:t>Version 2.7</a:t>
            </a:r>
            <a:endParaRPr lang="en-US" sz="1200" dirty="0">
              <a:solidFill>
                <a:schemeClr val="bg1"/>
              </a:solidFill>
            </a:endParaRPr>
          </a:p>
        </p:txBody>
      </p:sp>
      <p:sp>
        <p:nvSpPr>
          <p:cNvPr id="12" name="TextBox 11"/>
          <p:cNvSpPr txBox="1"/>
          <p:nvPr userDrawn="1"/>
        </p:nvSpPr>
        <p:spPr>
          <a:xfrm>
            <a:off x="228600" y="0"/>
            <a:ext cx="8382000" cy="584775"/>
          </a:xfrm>
          <a:prstGeom prst="rect">
            <a:avLst/>
          </a:prstGeom>
          <a:noFill/>
        </p:spPr>
        <p:txBody>
          <a:bodyPr wrap="square" rtlCol="0">
            <a:spAutoFit/>
          </a:bodyPr>
          <a:lstStyle/>
          <a:p>
            <a:pPr algn="ctr"/>
            <a:r>
              <a:rPr lang="en-US" sz="3200" dirty="0">
                <a:latin typeface="Arial" pitchFamily="34" charset="0"/>
                <a:cs typeface="Arial" pitchFamily="34" charset="0"/>
              </a:rPr>
              <a:t>Coexistence</a:t>
            </a:r>
          </a:p>
        </p:txBody>
      </p:sp>
      <p:sp>
        <p:nvSpPr>
          <p:cNvPr id="13" name="Line 5"/>
          <p:cNvSpPr>
            <a:spLocks noChangeShapeType="1"/>
          </p:cNvSpPr>
          <p:nvPr userDrawn="1"/>
        </p:nvSpPr>
        <p:spPr bwMode="auto">
          <a:xfrm>
            <a:off x="395288" y="609600"/>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 name="Rectangle 10"/>
          <p:cNvSpPr/>
          <p:nvPr userDrawn="1"/>
        </p:nvSpPr>
        <p:spPr>
          <a:xfrm>
            <a:off x="380999" y="685800"/>
            <a:ext cx="8534401" cy="646331"/>
          </a:xfrm>
          <a:prstGeom prst="rect">
            <a:avLst/>
          </a:prstGeom>
        </p:spPr>
        <p:txBody>
          <a:bodyPr wrap="square">
            <a:spAutoFit/>
          </a:bodyPr>
          <a:lstStyle/>
          <a:p>
            <a:r>
              <a:rPr lang="en-US" sz="1200" b="1" kern="1200" spc="-20" baseline="0" dirty="0">
                <a:solidFill>
                  <a:schemeClr val="tx1"/>
                </a:solidFill>
                <a:effectLst/>
                <a:latin typeface="Arial" pitchFamily="34" charset="0"/>
                <a:ea typeface="+mn-ea"/>
                <a:cs typeface="Arial" pitchFamily="34" charset="0"/>
              </a:rPr>
              <a:t>A WG proposing a wireless project shall prepare a Coexistence Assessment (CA) document unless it is not applicable.</a:t>
            </a:r>
          </a:p>
          <a:p>
            <a:pPr marL="457200" lvl="1" indent="-228600">
              <a:buFont typeface="+mj-lt"/>
              <a:buAutoNum type="alphaLcParenR"/>
            </a:pPr>
            <a:r>
              <a:rPr lang="en-US" sz="1200" b="1" kern="1200" dirty="0">
                <a:solidFill>
                  <a:schemeClr val="tx1"/>
                </a:solidFill>
                <a:effectLst/>
                <a:latin typeface="Arial" pitchFamily="34" charset="0"/>
                <a:ea typeface="+mn-ea"/>
                <a:cs typeface="Arial" pitchFamily="34" charset="0"/>
              </a:rPr>
              <a:t>Will the WG create a CA document as part of the WG balloting process as described in Clause 13? (yes/no)</a:t>
            </a:r>
          </a:p>
          <a:p>
            <a:pPr marL="457200" lvl="1" indent="-228600">
              <a:buFont typeface="+mj-lt"/>
              <a:buAutoNum type="alphaLcParenR"/>
            </a:pPr>
            <a:r>
              <a:rPr lang="en-US" sz="1200" b="1" kern="1200" dirty="0">
                <a:solidFill>
                  <a:schemeClr val="tx1"/>
                </a:solidFill>
                <a:effectLst/>
                <a:latin typeface="Arial" pitchFamily="34" charset="0"/>
                <a:ea typeface="+mn-ea"/>
                <a:cs typeface="Arial" pitchFamily="34" charset="0"/>
              </a:rPr>
              <a:t>If not, explain why the CA document is not applicable.</a:t>
            </a:r>
          </a:p>
        </p:txBody>
      </p:sp>
      <p:sp>
        <p:nvSpPr>
          <p:cNvPr id="14" name="Rectangle 13"/>
          <p:cNvSpPr/>
          <p:nvPr userDrawn="1"/>
        </p:nvSpPr>
        <p:spPr>
          <a:xfrm>
            <a:off x="469494" y="1828800"/>
            <a:ext cx="8305800" cy="830997"/>
          </a:xfrm>
          <a:prstGeom prst="rect">
            <a:avLst/>
          </a:prstGeom>
        </p:spPr>
        <p:txBody>
          <a:bodyPr wrap="square">
            <a:sp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a:ln>
                  <a:noFill/>
                </a:ln>
                <a:solidFill>
                  <a:prstClr val="black"/>
                </a:solidFill>
                <a:effectLst/>
                <a:uLnTx/>
                <a:uFillTx/>
                <a:latin typeface="Arial" pitchFamily="34" charset="0"/>
                <a:cs typeface="Arial" pitchFamily="34" charset="0"/>
              </a:rPr>
              <a:t>No. A CA document is not applicable because the proposed project is not a wireless project.</a:t>
            </a:r>
          </a:p>
        </p:txBody>
      </p:sp>
    </p:spTree>
    <p:extLst>
      <p:ext uri="{BB962C8B-B14F-4D97-AF65-F5344CB8AC3E}">
        <p14:creationId xmlns:p14="http://schemas.microsoft.com/office/powerpoint/2010/main" val="32068941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road Market Potential">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4724401"/>
          </a:xfrm>
        </p:spPr>
        <p:txBody>
          <a:bodyPr>
            <a:normAutofit/>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9"/>
          <p:cNvSpPr>
            <a:spLocks noChangeArrowheads="1"/>
          </p:cNvSpPr>
          <p:nvPr userDrawn="1"/>
        </p:nvSpPr>
        <p:spPr bwMode="auto">
          <a:xfrm>
            <a:off x="9525" y="6604000"/>
            <a:ext cx="912971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Text Box 7"/>
          <p:cNvSpPr txBox="1">
            <a:spLocks noChangeArrowheads="1"/>
          </p:cNvSpPr>
          <p:nvPr userDrawn="1"/>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1200">
                <a:solidFill>
                  <a:schemeClr val="bg1"/>
                </a:solidFill>
              </a:rPr>
              <a:t>Page </a:t>
            </a:r>
            <a:fld id="{8DFE05D3-CF26-44B5-90D0-8A720535764E}" type="slidenum">
              <a:rPr lang="en-US" sz="1200">
                <a:solidFill>
                  <a:schemeClr val="bg1"/>
                </a:solidFill>
              </a:rPr>
              <a:pPr algn="r" eaLnBrk="1" hangingPunct="1">
                <a:spcBef>
                  <a:spcPct val="50000"/>
                </a:spcBef>
              </a:pPr>
              <a:t>‹#›</a:t>
            </a:fld>
            <a:endParaRPr lang="en-US" sz="1200">
              <a:solidFill>
                <a:schemeClr val="bg1"/>
              </a:solidFill>
            </a:endParaRPr>
          </a:p>
        </p:txBody>
      </p:sp>
      <p:sp>
        <p:nvSpPr>
          <p:cNvPr id="9" name="Text Box 9"/>
          <p:cNvSpPr txBox="1">
            <a:spLocks noChangeArrowheads="1"/>
          </p:cNvSpPr>
          <p:nvPr userDrawn="1"/>
        </p:nvSpPr>
        <p:spPr bwMode="auto">
          <a:xfrm>
            <a:off x="0" y="6597650"/>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200" dirty="0">
                <a:solidFill>
                  <a:schemeClr val="bg1"/>
                </a:solidFill>
              </a:rPr>
              <a:t>IEEE 802.3 Ethernet Working Group - CSD</a:t>
            </a:r>
            <a:endParaRPr lang="en-US" sz="1200" dirty="0">
              <a:solidFill>
                <a:schemeClr val="bg1"/>
              </a:solidFill>
            </a:endParaRPr>
          </a:p>
        </p:txBody>
      </p:sp>
      <p:sp>
        <p:nvSpPr>
          <p:cNvPr id="10" name="Text Box 8"/>
          <p:cNvSpPr txBox="1">
            <a:spLocks noChangeArrowheads="1"/>
          </p:cNvSpPr>
          <p:nvPr userDrawn="1"/>
        </p:nvSpPr>
        <p:spPr bwMode="auto">
          <a:xfrm>
            <a:off x="0" y="6589713"/>
            <a:ext cx="95205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dirty="0">
                <a:solidFill>
                  <a:schemeClr val="bg1"/>
                </a:solidFill>
              </a:rPr>
              <a:t>Version 2.7</a:t>
            </a:r>
            <a:endParaRPr lang="en-US" sz="1200" dirty="0">
              <a:solidFill>
                <a:schemeClr val="bg1"/>
              </a:solidFill>
            </a:endParaRPr>
          </a:p>
        </p:txBody>
      </p:sp>
      <p:sp>
        <p:nvSpPr>
          <p:cNvPr id="12" name="TextBox 11"/>
          <p:cNvSpPr txBox="1"/>
          <p:nvPr userDrawn="1"/>
        </p:nvSpPr>
        <p:spPr>
          <a:xfrm>
            <a:off x="228600" y="0"/>
            <a:ext cx="8382000" cy="584775"/>
          </a:xfrm>
          <a:prstGeom prst="rect">
            <a:avLst/>
          </a:prstGeom>
          <a:noFill/>
        </p:spPr>
        <p:txBody>
          <a:bodyPr wrap="square" rtlCol="0">
            <a:spAutoFit/>
          </a:bodyPr>
          <a:lstStyle/>
          <a:p>
            <a:pPr algn="ctr"/>
            <a:r>
              <a:rPr lang="en-US" sz="3200" dirty="0">
                <a:latin typeface="Arial" pitchFamily="34" charset="0"/>
                <a:cs typeface="Arial" pitchFamily="34" charset="0"/>
              </a:rPr>
              <a:t>Broad Market Potential</a:t>
            </a:r>
          </a:p>
        </p:txBody>
      </p:sp>
      <p:sp>
        <p:nvSpPr>
          <p:cNvPr id="13" name="Line 5"/>
          <p:cNvSpPr>
            <a:spLocks noChangeShapeType="1"/>
          </p:cNvSpPr>
          <p:nvPr userDrawn="1"/>
        </p:nvSpPr>
        <p:spPr bwMode="auto">
          <a:xfrm>
            <a:off x="395288" y="609600"/>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 name="Rectangle 13"/>
          <p:cNvSpPr/>
          <p:nvPr userDrawn="1"/>
        </p:nvSpPr>
        <p:spPr>
          <a:xfrm>
            <a:off x="381000" y="685800"/>
            <a:ext cx="8305800" cy="830997"/>
          </a:xfrm>
          <a:prstGeom prst="rect">
            <a:avLst/>
          </a:prstGeom>
        </p:spPr>
        <p:txBody>
          <a:bodyPr wrap="square">
            <a:spAutoFit/>
          </a:bodyPr>
          <a:lstStyle/>
          <a:p>
            <a:r>
              <a:rPr lang="en-US" sz="1200" b="1" kern="1200" dirty="0">
                <a:solidFill>
                  <a:schemeClr val="tx1"/>
                </a:solidFill>
                <a:effectLst/>
                <a:latin typeface="Arial" pitchFamily="34" charset="0"/>
                <a:ea typeface="+mn-ea"/>
                <a:cs typeface="Arial" pitchFamily="34" charset="0"/>
              </a:rPr>
              <a:t>Each proposed IEEE 802 LMSC standard shall have broad market potential.  At a minimum, address the following areas:</a:t>
            </a:r>
          </a:p>
          <a:p>
            <a:pPr marL="450850" lvl="0" indent="-222250">
              <a:buFont typeface="+mj-lt"/>
              <a:buAutoNum type="alphaLcParenR"/>
            </a:pPr>
            <a:r>
              <a:rPr lang="en-US" sz="1200" b="1" kern="1200" dirty="0">
                <a:solidFill>
                  <a:schemeClr val="tx1"/>
                </a:solidFill>
                <a:effectLst/>
                <a:latin typeface="Arial" pitchFamily="34" charset="0"/>
                <a:ea typeface="+mn-ea"/>
                <a:cs typeface="Arial" pitchFamily="34" charset="0"/>
              </a:rPr>
              <a:t>Broad sets of applicability.</a:t>
            </a:r>
          </a:p>
          <a:p>
            <a:pPr marL="450850" lvl="0" indent="-222250">
              <a:buFont typeface="+mj-lt"/>
              <a:buAutoNum type="alphaLcParenR"/>
            </a:pPr>
            <a:r>
              <a:rPr lang="en-US" sz="1200" b="1" kern="1200" dirty="0">
                <a:solidFill>
                  <a:schemeClr val="tx1"/>
                </a:solidFill>
                <a:effectLst/>
                <a:latin typeface="Arial" pitchFamily="34" charset="0"/>
                <a:ea typeface="+mn-ea"/>
                <a:cs typeface="Arial" pitchFamily="34" charset="0"/>
              </a:rPr>
              <a:t>Multiple vendors and numerous users.</a:t>
            </a:r>
          </a:p>
        </p:txBody>
      </p:sp>
    </p:spTree>
    <p:extLst>
      <p:ext uri="{BB962C8B-B14F-4D97-AF65-F5344CB8AC3E}">
        <p14:creationId xmlns:p14="http://schemas.microsoft.com/office/powerpoint/2010/main" val="33102404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tibility">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70795"/>
            <a:ext cx="8229600" cy="4482405"/>
          </a:xfrm>
        </p:spPr>
        <p:txBody>
          <a:bodyPr>
            <a:normAutofit/>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9"/>
          <p:cNvSpPr>
            <a:spLocks noChangeArrowheads="1"/>
          </p:cNvSpPr>
          <p:nvPr userDrawn="1"/>
        </p:nvSpPr>
        <p:spPr bwMode="auto">
          <a:xfrm>
            <a:off x="9525" y="6604000"/>
            <a:ext cx="912971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Text Box 7"/>
          <p:cNvSpPr txBox="1">
            <a:spLocks noChangeArrowheads="1"/>
          </p:cNvSpPr>
          <p:nvPr userDrawn="1"/>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1200">
                <a:solidFill>
                  <a:schemeClr val="bg1"/>
                </a:solidFill>
              </a:rPr>
              <a:t>Page </a:t>
            </a:r>
            <a:fld id="{8DFE05D3-CF26-44B5-90D0-8A720535764E}" type="slidenum">
              <a:rPr lang="en-US" sz="1200">
                <a:solidFill>
                  <a:schemeClr val="bg1"/>
                </a:solidFill>
              </a:rPr>
              <a:pPr algn="r" eaLnBrk="1" hangingPunct="1">
                <a:spcBef>
                  <a:spcPct val="50000"/>
                </a:spcBef>
              </a:pPr>
              <a:t>‹#›</a:t>
            </a:fld>
            <a:endParaRPr lang="en-US" sz="1200">
              <a:solidFill>
                <a:schemeClr val="bg1"/>
              </a:solidFill>
            </a:endParaRPr>
          </a:p>
        </p:txBody>
      </p:sp>
      <p:sp>
        <p:nvSpPr>
          <p:cNvPr id="9" name="Text Box 9"/>
          <p:cNvSpPr txBox="1">
            <a:spLocks noChangeArrowheads="1"/>
          </p:cNvSpPr>
          <p:nvPr userDrawn="1"/>
        </p:nvSpPr>
        <p:spPr bwMode="auto">
          <a:xfrm>
            <a:off x="0" y="6597650"/>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200" dirty="0">
                <a:solidFill>
                  <a:schemeClr val="bg1"/>
                </a:solidFill>
              </a:rPr>
              <a:t>IEEE 802.3 Ethernet Working Group - CSD</a:t>
            </a:r>
            <a:endParaRPr lang="en-US" sz="1200" dirty="0">
              <a:solidFill>
                <a:schemeClr val="bg1"/>
              </a:solidFill>
            </a:endParaRPr>
          </a:p>
        </p:txBody>
      </p:sp>
      <p:sp>
        <p:nvSpPr>
          <p:cNvPr id="10" name="Text Box 8"/>
          <p:cNvSpPr txBox="1">
            <a:spLocks noChangeArrowheads="1"/>
          </p:cNvSpPr>
          <p:nvPr userDrawn="1"/>
        </p:nvSpPr>
        <p:spPr bwMode="auto">
          <a:xfrm>
            <a:off x="0" y="6589713"/>
            <a:ext cx="95205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dirty="0">
                <a:solidFill>
                  <a:schemeClr val="bg1"/>
                </a:solidFill>
              </a:rPr>
              <a:t>Version 2.7</a:t>
            </a:r>
            <a:endParaRPr lang="en-US" sz="1200" dirty="0">
              <a:solidFill>
                <a:schemeClr val="bg1"/>
              </a:solidFill>
            </a:endParaRPr>
          </a:p>
        </p:txBody>
      </p:sp>
      <p:sp>
        <p:nvSpPr>
          <p:cNvPr id="12" name="TextBox 11"/>
          <p:cNvSpPr txBox="1"/>
          <p:nvPr userDrawn="1"/>
        </p:nvSpPr>
        <p:spPr>
          <a:xfrm>
            <a:off x="228600" y="0"/>
            <a:ext cx="8382000" cy="584775"/>
          </a:xfrm>
          <a:prstGeom prst="rect">
            <a:avLst/>
          </a:prstGeom>
          <a:noFill/>
        </p:spPr>
        <p:txBody>
          <a:bodyPr wrap="square" rtlCol="0">
            <a:spAutoFit/>
          </a:bodyPr>
          <a:lstStyle/>
          <a:p>
            <a:pPr algn="ctr"/>
            <a:r>
              <a:rPr lang="en-US" sz="3200" dirty="0">
                <a:latin typeface="Arial" pitchFamily="34" charset="0"/>
                <a:cs typeface="Arial" pitchFamily="34" charset="0"/>
              </a:rPr>
              <a:t>Compatibility</a:t>
            </a:r>
          </a:p>
        </p:txBody>
      </p:sp>
      <p:sp>
        <p:nvSpPr>
          <p:cNvPr id="13" name="Line 5"/>
          <p:cNvSpPr>
            <a:spLocks noChangeShapeType="1"/>
          </p:cNvSpPr>
          <p:nvPr userDrawn="1"/>
        </p:nvSpPr>
        <p:spPr bwMode="auto">
          <a:xfrm>
            <a:off x="395288" y="609600"/>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 name="Rectangle 13"/>
          <p:cNvSpPr/>
          <p:nvPr userDrawn="1"/>
        </p:nvSpPr>
        <p:spPr>
          <a:xfrm>
            <a:off x="381000" y="685800"/>
            <a:ext cx="8305800" cy="1384995"/>
          </a:xfrm>
          <a:prstGeom prst="rect">
            <a:avLst/>
          </a:prstGeom>
        </p:spPr>
        <p:txBody>
          <a:bodyPr wrap="square">
            <a:spAutoFit/>
          </a:bodyPr>
          <a:lstStyle/>
          <a:p>
            <a:r>
              <a:rPr lang="en-US" sz="1200" b="1" kern="1200" dirty="0">
                <a:solidFill>
                  <a:schemeClr val="tx1"/>
                </a:solidFill>
                <a:effectLst/>
                <a:latin typeface="Arial" pitchFamily="34" charset="0"/>
                <a:ea typeface="+mn-ea"/>
                <a:cs typeface="Arial" pitchFamily="34" charset="0"/>
              </a:rPr>
              <a:t>Each proposed IEEE 802 LMSC standard should be in conformance with IEEE </a:t>
            </a:r>
            <a:r>
              <a:rPr lang="en-US" sz="1200" b="1" kern="1200" dirty="0" err="1">
                <a:solidFill>
                  <a:schemeClr val="tx1"/>
                </a:solidFill>
                <a:effectLst/>
                <a:latin typeface="Arial" pitchFamily="34" charset="0"/>
                <a:ea typeface="+mn-ea"/>
                <a:cs typeface="Arial" pitchFamily="34" charset="0"/>
              </a:rPr>
              <a:t>Std</a:t>
            </a:r>
            <a:r>
              <a:rPr lang="en-US" sz="1200" b="1" kern="1200" dirty="0">
                <a:solidFill>
                  <a:schemeClr val="tx1"/>
                </a:solidFill>
                <a:effectLst/>
                <a:latin typeface="Arial" pitchFamily="34" charset="0"/>
                <a:ea typeface="+mn-ea"/>
                <a:cs typeface="Arial" pitchFamily="34" charset="0"/>
              </a:rPr>
              <a:t> 802, IEEE 802.1AC, and IEEE 802.1Q. If any variances in conformance emerge, they shall be thoroughly disclosed and reviewed with IEEE 802.1 WG prior to submitting a PAR to the Standards Committee.</a:t>
            </a:r>
          </a:p>
          <a:p>
            <a:pPr marL="457200" indent="-228600"/>
            <a:r>
              <a:rPr lang="en-US" sz="1200" b="1" kern="1200" dirty="0">
                <a:solidFill>
                  <a:schemeClr val="tx1"/>
                </a:solidFill>
                <a:effectLst/>
                <a:latin typeface="Arial" pitchFamily="34" charset="0"/>
                <a:ea typeface="+mn-ea"/>
                <a:cs typeface="Arial" pitchFamily="34" charset="0"/>
              </a:rPr>
              <a:t>a)	Will the proposed standard comply with IEEE </a:t>
            </a:r>
            <a:r>
              <a:rPr lang="en-US" sz="1200" b="1" kern="1200" dirty="0" err="1">
                <a:solidFill>
                  <a:schemeClr val="tx1"/>
                </a:solidFill>
                <a:effectLst/>
                <a:latin typeface="Arial" pitchFamily="34" charset="0"/>
                <a:ea typeface="+mn-ea"/>
                <a:cs typeface="Arial" pitchFamily="34" charset="0"/>
              </a:rPr>
              <a:t>Std</a:t>
            </a:r>
            <a:r>
              <a:rPr lang="en-US" sz="1200" b="1" kern="1200" dirty="0">
                <a:solidFill>
                  <a:schemeClr val="tx1"/>
                </a:solidFill>
                <a:effectLst/>
                <a:latin typeface="Arial" pitchFamily="34" charset="0"/>
                <a:ea typeface="+mn-ea"/>
                <a:cs typeface="Arial" pitchFamily="34" charset="0"/>
              </a:rPr>
              <a:t> 802, IEEE </a:t>
            </a:r>
            <a:r>
              <a:rPr lang="en-US" sz="1200" b="1" kern="1200" dirty="0" err="1">
                <a:solidFill>
                  <a:schemeClr val="tx1"/>
                </a:solidFill>
                <a:effectLst/>
                <a:latin typeface="Arial" pitchFamily="34" charset="0"/>
                <a:ea typeface="+mn-ea"/>
                <a:cs typeface="Arial" pitchFamily="34" charset="0"/>
              </a:rPr>
              <a:t>Std</a:t>
            </a:r>
            <a:r>
              <a:rPr lang="en-US" sz="1200" b="1" kern="1200" dirty="0">
                <a:solidFill>
                  <a:schemeClr val="tx1"/>
                </a:solidFill>
                <a:effectLst/>
                <a:latin typeface="Arial" pitchFamily="34" charset="0"/>
                <a:ea typeface="+mn-ea"/>
                <a:cs typeface="Arial" pitchFamily="34" charset="0"/>
              </a:rPr>
              <a:t> 802.1AC and IEEE </a:t>
            </a:r>
            <a:r>
              <a:rPr lang="en-US" sz="1200" b="1" kern="1200" dirty="0" err="1">
                <a:solidFill>
                  <a:schemeClr val="tx1"/>
                </a:solidFill>
                <a:effectLst/>
                <a:latin typeface="Arial" pitchFamily="34" charset="0"/>
                <a:ea typeface="+mn-ea"/>
                <a:cs typeface="Arial" pitchFamily="34" charset="0"/>
              </a:rPr>
              <a:t>Std</a:t>
            </a:r>
            <a:r>
              <a:rPr lang="en-US" sz="1200" b="1" kern="1200" dirty="0">
                <a:solidFill>
                  <a:schemeClr val="tx1"/>
                </a:solidFill>
                <a:effectLst/>
                <a:latin typeface="Arial" pitchFamily="34" charset="0"/>
                <a:ea typeface="+mn-ea"/>
                <a:cs typeface="Arial" pitchFamily="34" charset="0"/>
              </a:rPr>
              <a:t> 802.1Q?</a:t>
            </a:r>
          </a:p>
          <a:p>
            <a:pPr marL="450850" indent="-222250">
              <a:buAutoNum type="alphaLcParenR" startAt="2"/>
            </a:pPr>
            <a:r>
              <a:rPr lang="en-US" sz="1200" b="1" kern="1200" dirty="0">
                <a:solidFill>
                  <a:schemeClr val="tx1"/>
                </a:solidFill>
                <a:effectLst/>
                <a:latin typeface="Arial" pitchFamily="34" charset="0"/>
                <a:ea typeface="+mn-ea"/>
                <a:cs typeface="Arial" pitchFamily="34" charset="0"/>
              </a:rPr>
              <a:t>If the answer to a) is “no”, supply the response from the IEEE 802.1 WG.</a:t>
            </a:r>
          </a:p>
          <a:p>
            <a:pPr marL="450850" indent="-222250">
              <a:buAutoNum type="alphaLcParenR" startAt="2"/>
            </a:pPr>
            <a:r>
              <a:rPr lang="en-US" sz="1200" b="1" kern="1200" dirty="0">
                <a:solidFill>
                  <a:srgbClr val="0070C0"/>
                </a:solidFill>
                <a:effectLst/>
                <a:latin typeface="Arial" pitchFamily="34" charset="0"/>
                <a:ea typeface="+mn-ea"/>
                <a:cs typeface="Arial" pitchFamily="34" charset="0"/>
              </a:rPr>
              <a:t>Compatibility with IEEE </a:t>
            </a:r>
            <a:r>
              <a:rPr lang="en-US" sz="1200" b="1" kern="1200" dirty="0" err="1">
                <a:solidFill>
                  <a:srgbClr val="0070C0"/>
                </a:solidFill>
                <a:effectLst/>
                <a:latin typeface="Arial" pitchFamily="34" charset="0"/>
                <a:ea typeface="+mn-ea"/>
                <a:cs typeface="Arial" pitchFamily="34" charset="0"/>
              </a:rPr>
              <a:t>Std</a:t>
            </a:r>
            <a:r>
              <a:rPr lang="en-US" sz="1200" b="1" kern="1200" dirty="0">
                <a:solidFill>
                  <a:srgbClr val="0070C0"/>
                </a:solidFill>
                <a:effectLst/>
                <a:latin typeface="Arial" pitchFamily="34" charset="0"/>
                <a:ea typeface="+mn-ea"/>
                <a:cs typeface="Arial" pitchFamily="34" charset="0"/>
              </a:rPr>
              <a:t> 802.3</a:t>
            </a:r>
          </a:p>
          <a:p>
            <a:pPr marL="450850" indent="-222250">
              <a:buAutoNum type="alphaLcParenR" startAt="2"/>
            </a:pPr>
            <a:r>
              <a:rPr lang="en-US" sz="1200" b="1" kern="1200" dirty="0">
                <a:solidFill>
                  <a:srgbClr val="0070C0"/>
                </a:solidFill>
                <a:effectLst/>
                <a:latin typeface="Arial" pitchFamily="34" charset="0"/>
                <a:ea typeface="+mn-ea"/>
                <a:cs typeface="Arial" pitchFamily="34" charset="0"/>
              </a:rPr>
              <a:t>Conformance with the IEEE </a:t>
            </a:r>
            <a:r>
              <a:rPr lang="en-US" sz="1200" b="1" kern="1200" dirty="0" err="1">
                <a:solidFill>
                  <a:srgbClr val="0070C0"/>
                </a:solidFill>
                <a:effectLst/>
                <a:latin typeface="Arial" pitchFamily="34" charset="0"/>
                <a:ea typeface="+mn-ea"/>
                <a:cs typeface="Arial" pitchFamily="34" charset="0"/>
              </a:rPr>
              <a:t>Std</a:t>
            </a:r>
            <a:r>
              <a:rPr lang="en-US" sz="1200" b="1" kern="1200" dirty="0">
                <a:solidFill>
                  <a:srgbClr val="0070C0"/>
                </a:solidFill>
                <a:effectLst/>
                <a:latin typeface="Arial" pitchFamily="34" charset="0"/>
                <a:ea typeface="+mn-ea"/>
                <a:cs typeface="Arial" pitchFamily="34" charset="0"/>
              </a:rPr>
              <a:t> 802.3 MAC</a:t>
            </a:r>
          </a:p>
        </p:txBody>
      </p:sp>
    </p:spTree>
    <p:extLst>
      <p:ext uri="{BB962C8B-B14F-4D97-AF65-F5344CB8AC3E}">
        <p14:creationId xmlns:p14="http://schemas.microsoft.com/office/powerpoint/2010/main" val="33102404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istinct Identity">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953001"/>
          </a:xfrm>
        </p:spPr>
        <p:txBody>
          <a:bodyPr>
            <a:normAutofit/>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9"/>
          <p:cNvSpPr>
            <a:spLocks noChangeArrowheads="1"/>
          </p:cNvSpPr>
          <p:nvPr userDrawn="1"/>
        </p:nvSpPr>
        <p:spPr bwMode="auto">
          <a:xfrm>
            <a:off x="9525" y="6604000"/>
            <a:ext cx="912971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Text Box 7"/>
          <p:cNvSpPr txBox="1">
            <a:spLocks noChangeArrowheads="1"/>
          </p:cNvSpPr>
          <p:nvPr userDrawn="1"/>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1200">
                <a:solidFill>
                  <a:schemeClr val="bg1"/>
                </a:solidFill>
              </a:rPr>
              <a:t>Page </a:t>
            </a:r>
            <a:fld id="{8DFE05D3-CF26-44B5-90D0-8A720535764E}" type="slidenum">
              <a:rPr lang="en-US" sz="1200">
                <a:solidFill>
                  <a:schemeClr val="bg1"/>
                </a:solidFill>
              </a:rPr>
              <a:pPr algn="r" eaLnBrk="1" hangingPunct="1">
                <a:spcBef>
                  <a:spcPct val="50000"/>
                </a:spcBef>
              </a:pPr>
              <a:t>‹#›</a:t>
            </a:fld>
            <a:endParaRPr lang="en-US" sz="1200">
              <a:solidFill>
                <a:schemeClr val="bg1"/>
              </a:solidFill>
            </a:endParaRPr>
          </a:p>
        </p:txBody>
      </p:sp>
      <p:sp>
        <p:nvSpPr>
          <p:cNvPr id="9" name="Text Box 9"/>
          <p:cNvSpPr txBox="1">
            <a:spLocks noChangeArrowheads="1"/>
          </p:cNvSpPr>
          <p:nvPr userDrawn="1"/>
        </p:nvSpPr>
        <p:spPr bwMode="auto">
          <a:xfrm>
            <a:off x="0" y="6597650"/>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200" dirty="0">
                <a:solidFill>
                  <a:schemeClr val="bg1"/>
                </a:solidFill>
              </a:rPr>
              <a:t>IEEE 802.3 Ethernet Working Group - CSD</a:t>
            </a:r>
            <a:endParaRPr lang="en-US" sz="1200" dirty="0">
              <a:solidFill>
                <a:schemeClr val="bg1"/>
              </a:solidFill>
            </a:endParaRPr>
          </a:p>
        </p:txBody>
      </p:sp>
      <p:sp>
        <p:nvSpPr>
          <p:cNvPr id="10" name="Text Box 8"/>
          <p:cNvSpPr txBox="1">
            <a:spLocks noChangeArrowheads="1"/>
          </p:cNvSpPr>
          <p:nvPr userDrawn="1"/>
        </p:nvSpPr>
        <p:spPr bwMode="auto">
          <a:xfrm>
            <a:off x="0" y="6589713"/>
            <a:ext cx="95205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dirty="0">
                <a:solidFill>
                  <a:schemeClr val="bg1"/>
                </a:solidFill>
              </a:rPr>
              <a:t>Version 2.7</a:t>
            </a:r>
            <a:endParaRPr lang="en-US" sz="1200" dirty="0">
              <a:solidFill>
                <a:schemeClr val="bg1"/>
              </a:solidFill>
            </a:endParaRPr>
          </a:p>
        </p:txBody>
      </p:sp>
      <p:sp>
        <p:nvSpPr>
          <p:cNvPr id="12" name="TextBox 11"/>
          <p:cNvSpPr txBox="1"/>
          <p:nvPr userDrawn="1"/>
        </p:nvSpPr>
        <p:spPr>
          <a:xfrm>
            <a:off x="228600" y="0"/>
            <a:ext cx="8382000" cy="584775"/>
          </a:xfrm>
          <a:prstGeom prst="rect">
            <a:avLst/>
          </a:prstGeom>
          <a:noFill/>
        </p:spPr>
        <p:txBody>
          <a:bodyPr wrap="square" rtlCol="0">
            <a:spAutoFit/>
          </a:bodyPr>
          <a:lstStyle/>
          <a:p>
            <a:pPr algn="ctr"/>
            <a:r>
              <a:rPr lang="en-US" sz="3200" dirty="0">
                <a:latin typeface="Arial" pitchFamily="34" charset="0"/>
                <a:cs typeface="Arial" pitchFamily="34" charset="0"/>
              </a:rPr>
              <a:t>Distinct Identity</a:t>
            </a:r>
          </a:p>
        </p:txBody>
      </p:sp>
      <p:sp>
        <p:nvSpPr>
          <p:cNvPr id="13" name="Line 5"/>
          <p:cNvSpPr>
            <a:spLocks noChangeShapeType="1"/>
          </p:cNvSpPr>
          <p:nvPr userDrawn="1"/>
        </p:nvSpPr>
        <p:spPr bwMode="auto">
          <a:xfrm>
            <a:off x="395288" y="609600"/>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 name="Rectangle 13"/>
          <p:cNvSpPr/>
          <p:nvPr userDrawn="1"/>
        </p:nvSpPr>
        <p:spPr>
          <a:xfrm>
            <a:off x="381000" y="685800"/>
            <a:ext cx="8305800" cy="907941"/>
          </a:xfrm>
          <a:prstGeom prst="rect">
            <a:avLst/>
          </a:prstGeom>
        </p:spPr>
        <p:txBody>
          <a:bodyPr wrap="square">
            <a:spAutoFit/>
          </a:bodyPr>
          <a:lstStyle/>
          <a:p>
            <a:r>
              <a:rPr lang="en-US" sz="1200" b="1" kern="1200" dirty="0">
                <a:solidFill>
                  <a:schemeClr val="tx1"/>
                </a:solidFill>
                <a:effectLst/>
                <a:latin typeface="Arial" pitchFamily="34" charset="0"/>
                <a:ea typeface="+mn-ea"/>
                <a:cs typeface="Arial" pitchFamily="34" charset="0"/>
              </a:rPr>
              <a:t>Each proposed IEEE 802 LMSC standard shall provide evidence of a distinct identity. Identify standards and standards projects with similar scopes and for each one describe why the proposed project is substantially different.</a:t>
            </a:r>
          </a:p>
          <a:p>
            <a:pPr>
              <a:spcBef>
                <a:spcPts val="600"/>
              </a:spcBef>
            </a:pPr>
            <a:r>
              <a:rPr lang="en-US" sz="1200" b="1" kern="1200" dirty="0">
                <a:solidFill>
                  <a:srgbClr val="0070C0"/>
                </a:solidFill>
                <a:effectLst/>
                <a:latin typeface="Arial" pitchFamily="34" charset="0"/>
                <a:ea typeface="+mn-ea"/>
                <a:cs typeface="Arial" pitchFamily="34" charset="0"/>
              </a:rPr>
              <a:t>Substantially different from other IEEE 802.3 specifications/solutions.</a:t>
            </a:r>
          </a:p>
        </p:txBody>
      </p:sp>
    </p:spTree>
    <p:extLst>
      <p:ext uri="{BB962C8B-B14F-4D97-AF65-F5344CB8AC3E}">
        <p14:creationId xmlns:p14="http://schemas.microsoft.com/office/powerpoint/2010/main" val="3310240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chnical Feasibility">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76401"/>
            <a:ext cx="8229600" cy="4876800"/>
          </a:xfrm>
        </p:spPr>
        <p:txBody>
          <a:bodyPr>
            <a:normAutofit/>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9"/>
          <p:cNvSpPr>
            <a:spLocks noChangeArrowheads="1"/>
          </p:cNvSpPr>
          <p:nvPr userDrawn="1"/>
        </p:nvSpPr>
        <p:spPr bwMode="auto">
          <a:xfrm>
            <a:off x="9525" y="6604000"/>
            <a:ext cx="912971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Text Box 7"/>
          <p:cNvSpPr txBox="1">
            <a:spLocks noChangeArrowheads="1"/>
          </p:cNvSpPr>
          <p:nvPr userDrawn="1"/>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1200">
                <a:solidFill>
                  <a:schemeClr val="bg1"/>
                </a:solidFill>
              </a:rPr>
              <a:t>Page </a:t>
            </a:r>
            <a:fld id="{8DFE05D3-CF26-44B5-90D0-8A720535764E}" type="slidenum">
              <a:rPr lang="en-US" sz="1200">
                <a:solidFill>
                  <a:schemeClr val="bg1"/>
                </a:solidFill>
              </a:rPr>
              <a:pPr algn="r" eaLnBrk="1" hangingPunct="1">
                <a:spcBef>
                  <a:spcPct val="50000"/>
                </a:spcBef>
              </a:pPr>
              <a:t>‹#›</a:t>
            </a:fld>
            <a:endParaRPr lang="en-US" sz="1200">
              <a:solidFill>
                <a:schemeClr val="bg1"/>
              </a:solidFill>
            </a:endParaRPr>
          </a:p>
        </p:txBody>
      </p:sp>
      <p:sp>
        <p:nvSpPr>
          <p:cNvPr id="9" name="Text Box 9"/>
          <p:cNvSpPr txBox="1">
            <a:spLocks noChangeArrowheads="1"/>
          </p:cNvSpPr>
          <p:nvPr userDrawn="1"/>
        </p:nvSpPr>
        <p:spPr bwMode="auto">
          <a:xfrm>
            <a:off x="0" y="6597650"/>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200" dirty="0">
                <a:solidFill>
                  <a:schemeClr val="bg1"/>
                </a:solidFill>
              </a:rPr>
              <a:t>IEEE 802.3 Ethernet Working Group - CSD</a:t>
            </a:r>
            <a:endParaRPr lang="en-US" sz="1200" dirty="0">
              <a:solidFill>
                <a:schemeClr val="bg1"/>
              </a:solidFill>
            </a:endParaRPr>
          </a:p>
        </p:txBody>
      </p:sp>
      <p:sp>
        <p:nvSpPr>
          <p:cNvPr id="10" name="Text Box 8"/>
          <p:cNvSpPr txBox="1">
            <a:spLocks noChangeArrowheads="1"/>
          </p:cNvSpPr>
          <p:nvPr userDrawn="1"/>
        </p:nvSpPr>
        <p:spPr bwMode="auto">
          <a:xfrm>
            <a:off x="0" y="6589713"/>
            <a:ext cx="95205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dirty="0">
                <a:solidFill>
                  <a:schemeClr val="bg1"/>
                </a:solidFill>
              </a:rPr>
              <a:t>Version 2.7</a:t>
            </a:r>
            <a:endParaRPr lang="en-US" sz="1200" dirty="0">
              <a:solidFill>
                <a:schemeClr val="bg1"/>
              </a:solidFill>
            </a:endParaRPr>
          </a:p>
        </p:txBody>
      </p:sp>
      <p:sp>
        <p:nvSpPr>
          <p:cNvPr id="12" name="TextBox 11"/>
          <p:cNvSpPr txBox="1"/>
          <p:nvPr userDrawn="1"/>
        </p:nvSpPr>
        <p:spPr>
          <a:xfrm>
            <a:off x="228600" y="0"/>
            <a:ext cx="8382000" cy="584775"/>
          </a:xfrm>
          <a:prstGeom prst="rect">
            <a:avLst/>
          </a:prstGeom>
          <a:noFill/>
        </p:spPr>
        <p:txBody>
          <a:bodyPr wrap="square" rtlCol="0">
            <a:spAutoFit/>
          </a:bodyPr>
          <a:lstStyle/>
          <a:p>
            <a:pPr algn="ctr"/>
            <a:r>
              <a:rPr lang="en-US" sz="3200" dirty="0">
                <a:latin typeface="Arial" pitchFamily="34" charset="0"/>
                <a:cs typeface="Arial" pitchFamily="34" charset="0"/>
              </a:rPr>
              <a:t>Technical Feasibility</a:t>
            </a:r>
          </a:p>
        </p:txBody>
      </p:sp>
      <p:sp>
        <p:nvSpPr>
          <p:cNvPr id="13" name="Line 5"/>
          <p:cNvSpPr>
            <a:spLocks noChangeShapeType="1"/>
          </p:cNvSpPr>
          <p:nvPr userDrawn="1"/>
        </p:nvSpPr>
        <p:spPr bwMode="auto">
          <a:xfrm>
            <a:off x="395288" y="609600"/>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 name="Rectangle 13"/>
          <p:cNvSpPr/>
          <p:nvPr userDrawn="1"/>
        </p:nvSpPr>
        <p:spPr>
          <a:xfrm>
            <a:off x="381000" y="609600"/>
            <a:ext cx="8305800" cy="1015663"/>
          </a:xfrm>
          <a:prstGeom prst="rect">
            <a:avLst/>
          </a:prstGeom>
        </p:spPr>
        <p:txBody>
          <a:bodyPr wrap="square">
            <a:spAutoFit/>
          </a:bodyPr>
          <a:lstStyle/>
          <a:p>
            <a:r>
              <a:rPr lang="en-US" sz="1200" b="1" kern="1200" dirty="0">
                <a:solidFill>
                  <a:schemeClr val="tx1"/>
                </a:solidFill>
                <a:effectLst/>
                <a:latin typeface="Arial" pitchFamily="34" charset="0"/>
                <a:ea typeface="+mn-ea"/>
                <a:cs typeface="Arial" pitchFamily="34" charset="0"/>
              </a:rPr>
              <a:t>Each proposed IEEE 802 LMSC standard shall provide evidence that the project is technically feasible within the time frame of the project. At a minimum, address the following items to demonstrate technical feasibility:</a:t>
            </a:r>
          </a:p>
          <a:p>
            <a:pPr marL="457200" indent="-228600"/>
            <a:r>
              <a:rPr lang="en-US" sz="1200" b="1" kern="1200" dirty="0">
                <a:solidFill>
                  <a:schemeClr val="tx1"/>
                </a:solidFill>
                <a:effectLst/>
                <a:latin typeface="Arial" pitchFamily="34" charset="0"/>
                <a:ea typeface="+mn-ea"/>
                <a:cs typeface="Arial" pitchFamily="34" charset="0"/>
              </a:rPr>
              <a:t>a)	Demonstrated system feasibility.</a:t>
            </a:r>
          </a:p>
          <a:p>
            <a:pPr marL="450850" indent="-222250">
              <a:buAutoNum type="alphaLcParenR" startAt="2"/>
            </a:pPr>
            <a:r>
              <a:rPr lang="en-US" sz="1200" b="1" kern="1200" dirty="0">
                <a:solidFill>
                  <a:schemeClr val="tx1"/>
                </a:solidFill>
                <a:effectLst/>
                <a:latin typeface="Arial" pitchFamily="34" charset="0"/>
                <a:ea typeface="+mn-ea"/>
                <a:cs typeface="Arial" pitchFamily="34" charset="0"/>
              </a:rPr>
              <a:t>Proven similar technology via testing, modeling, simulation, etc.</a:t>
            </a:r>
          </a:p>
          <a:p>
            <a:pPr marL="450850" marR="0" lvl="0" indent="-222250" algn="l" defTabSz="914400" rtl="0" eaLnBrk="1" fontAlgn="auto" latinLnBrk="0" hangingPunct="1">
              <a:lnSpc>
                <a:spcPct val="100000"/>
              </a:lnSpc>
              <a:spcBef>
                <a:spcPts val="0"/>
              </a:spcBef>
              <a:spcAft>
                <a:spcPts val="0"/>
              </a:spcAft>
              <a:buClrTx/>
              <a:buSzTx/>
              <a:buFontTx/>
              <a:buAutoNum type="alphaLcParenR" startAt="2"/>
              <a:tabLst/>
              <a:defRPr/>
            </a:pPr>
            <a:r>
              <a:rPr lang="en-US" sz="1200" b="1" kern="1200" dirty="0">
                <a:solidFill>
                  <a:srgbClr val="0070C0"/>
                </a:solidFill>
                <a:effectLst/>
                <a:latin typeface="Arial" pitchFamily="34" charset="0"/>
                <a:ea typeface="+mn-ea"/>
                <a:cs typeface="Arial" pitchFamily="34" charset="0"/>
              </a:rPr>
              <a:t>Confidence</a:t>
            </a:r>
            <a:r>
              <a:rPr lang="en-US" sz="1200" b="1" kern="1200" baseline="0" dirty="0">
                <a:solidFill>
                  <a:srgbClr val="0070C0"/>
                </a:solidFill>
                <a:effectLst/>
                <a:latin typeface="Arial" pitchFamily="34" charset="0"/>
                <a:ea typeface="+mn-ea"/>
                <a:cs typeface="Arial" pitchFamily="34" charset="0"/>
              </a:rPr>
              <a:t> in reliability.</a:t>
            </a:r>
            <a:endParaRPr lang="en-US" sz="1200" b="1" kern="1200" dirty="0">
              <a:solidFill>
                <a:srgbClr val="0070C0"/>
              </a:solidFill>
              <a:effectLst/>
              <a:latin typeface="Arial" pitchFamily="34" charset="0"/>
              <a:ea typeface="+mn-ea"/>
              <a:cs typeface="Arial" pitchFamily="34" charset="0"/>
            </a:endParaRPr>
          </a:p>
        </p:txBody>
      </p:sp>
    </p:spTree>
    <p:extLst>
      <p:ext uri="{BB962C8B-B14F-4D97-AF65-F5344CB8AC3E}">
        <p14:creationId xmlns:p14="http://schemas.microsoft.com/office/powerpoint/2010/main" val="33102404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Economic Feasibility">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79260"/>
            <a:ext cx="8229600" cy="4373940"/>
          </a:xfrm>
        </p:spPr>
        <p:txBody>
          <a:bodyPr>
            <a:normAutofit/>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9"/>
          <p:cNvSpPr>
            <a:spLocks noChangeArrowheads="1"/>
          </p:cNvSpPr>
          <p:nvPr userDrawn="1"/>
        </p:nvSpPr>
        <p:spPr bwMode="auto">
          <a:xfrm>
            <a:off x="9525" y="6604000"/>
            <a:ext cx="912971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Text Box 7"/>
          <p:cNvSpPr txBox="1">
            <a:spLocks noChangeArrowheads="1"/>
          </p:cNvSpPr>
          <p:nvPr userDrawn="1"/>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1200">
                <a:solidFill>
                  <a:schemeClr val="bg1"/>
                </a:solidFill>
              </a:rPr>
              <a:t>Page </a:t>
            </a:r>
            <a:fld id="{8DFE05D3-CF26-44B5-90D0-8A720535764E}" type="slidenum">
              <a:rPr lang="en-US" sz="1200">
                <a:solidFill>
                  <a:schemeClr val="bg1"/>
                </a:solidFill>
              </a:rPr>
              <a:pPr algn="r" eaLnBrk="1" hangingPunct="1">
                <a:spcBef>
                  <a:spcPct val="50000"/>
                </a:spcBef>
              </a:pPr>
              <a:t>‹#›</a:t>
            </a:fld>
            <a:endParaRPr lang="en-US" sz="1200">
              <a:solidFill>
                <a:schemeClr val="bg1"/>
              </a:solidFill>
            </a:endParaRPr>
          </a:p>
        </p:txBody>
      </p:sp>
      <p:sp>
        <p:nvSpPr>
          <p:cNvPr id="9" name="Text Box 9"/>
          <p:cNvSpPr txBox="1">
            <a:spLocks noChangeArrowheads="1"/>
          </p:cNvSpPr>
          <p:nvPr userDrawn="1"/>
        </p:nvSpPr>
        <p:spPr bwMode="auto">
          <a:xfrm>
            <a:off x="0" y="6597650"/>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200" dirty="0">
                <a:solidFill>
                  <a:schemeClr val="bg1"/>
                </a:solidFill>
              </a:rPr>
              <a:t>IEEE 802.3 Ethernet Working Group - CSD</a:t>
            </a:r>
            <a:endParaRPr lang="en-US" sz="1200" dirty="0">
              <a:solidFill>
                <a:schemeClr val="bg1"/>
              </a:solidFill>
            </a:endParaRPr>
          </a:p>
        </p:txBody>
      </p:sp>
      <p:sp>
        <p:nvSpPr>
          <p:cNvPr id="10" name="Text Box 8"/>
          <p:cNvSpPr txBox="1">
            <a:spLocks noChangeArrowheads="1"/>
          </p:cNvSpPr>
          <p:nvPr userDrawn="1"/>
        </p:nvSpPr>
        <p:spPr bwMode="auto">
          <a:xfrm>
            <a:off x="0" y="6589713"/>
            <a:ext cx="95205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dirty="0">
                <a:solidFill>
                  <a:schemeClr val="bg1"/>
                </a:solidFill>
              </a:rPr>
              <a:t>Version 2.7</a:t>
            </a:r>
            <a:endParaRPr lang="en-US" sz="1200" dirty="0">
              <a:solidFill>
                <a:schemeClr val="bg1"/>
              </a:solidFill>
            </a:endParaRPr>
          </a:p>
        </p:txBody>
      </p:sp>
      <p:sp>
        <p:nvSpPr>
          <p:cNvPr id="12" name="TextBox 11"/>
          <p:cNvSpPr txBox="1"/>
          <p:nvPr userDrawn="1"/>
        </p:nvSpPr>
        <p:spPr>
          <a:xfrm>
            <a:off x="228600" y="0"/>
            <a:ext cx="8382000" cy="584775"/>
          </a:xfrm>
          <a:prstGeom prst="rect">
            <a:avLst/>
          </a:prstGeom>
          <a:noFill/>
        </p:spPr>
        <p:txBody>
          <a:bodyPr wrap="square" rtlCol="0">
            <a:spAutoFit/>
          </a:bodyPr>
          <a:lstStyle/>
          <a:p>
            <a:pPr algn="ctr"/>
            <a:r>
              <a:rPr lang="en-US" sz="3200" dirty="0">
                <a:latin typeface="Arial" pitchFamily="34" charset="0"/>
                <a:cs typeface="Arial" pitchFamily="34" charset="0"/>
              </a:rPr>
              <a:t>Economic Feasibility</a:t>
            </a:r>
          </a:p>
        </p:txBody>
      </p:sp>
      <p:sp>
        <p:nvSpPr>
          <p:cNvPr id="13" name="Line 5"/>
          <p:cNvSpPr>
            <a:spLocks noChangeShapeType="1"/>
          </p:cNvSpPr>
          <p:nvPr userDrawn="1"/>
        </p:nvSpPr>
        <p:spPr bwMode="auto">
          <a:xfrm>
            <a:off x="395288" y="609600"/>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 name="Rectangle 13"/>
          <p:cNvSpPr/>
          <p:nvPr userDrawn="1"/>
        </p:nvSpPr>
        <p:spPr>
          <a:xfrm>
            <a:off x="381000" y="609600"/>
            <a:ext cx="8305800" cy="1569660"/>
          </a:xfrm>
          <a:prstGeom prst="rect">
            <a:avLst/>
          </a:prstGeom>
        </p:spPr>
        <p:txBody>
          <a:bodyPr wrap="square">
            <a:spAutoFit/>
          </a:bodyPr>
          <a:lstStyle/>
          <a:p>
            <a:r>
              <a:rPr lang="en-US" sz="1200" b="1" kern="1200" dirty="0">
                <a:solidFill>
                  <a:schemeClr val="tx1"/>
                </a:solidFill>
                <a:effectLst/>
                <a:latin typeface="Arial" pitchFamily="34" charset="0"/>
                <a:ea typeface="+mn-ea"/>
                <a:cs typeface="Arial" pitchFamily="34" charset="0"/>
              </a:rPr>
              <a:t>Each proposed IEEE 802 LMSC standard shall provide evidence of economic feasibility. Demonstrate, as far as can reasonably be estimated, the economic feasibility of the proposed project for its intended applications. Among the areas that may be addressed in the cost for performance analysis are the following:</a:t>
            </a:r>
          </a:p>
          <a:p>
            <a:pPr marL="457200" indent="-228600"/>
            <a:r>
              <a:rPr lang="en-US" sz="1200" b="1" kern="1200" dirty="0">
                <a:solidFill>
                  <a:schemeClr val="tx1"/>
                </a:solidFill>
                <a:effectLst/>
                <a:latin typeface="Arial" pitchFamily="34" charset="0"/>
                <a:ea typeface="+mn-ea"/>
                <a:cs typeface="Arial" pitchFamily="34" charset="0"/>
              </a:rPr>
              <a:t>a)	Known cost factors.</a:t>
            </a:r>
          </a:p>
          <a:p>
            <a:pPr marL="457200" indent="-228600"/>
            <a:r>
              <a:rPr lang="en-US" sz="1200" b="1" kern="1200" dirty="0">
                <a:solidFill>
                  <a:schemeClr val="tx1"/>
                </a:solidFill>
                <a:effectLst/>
                <a:latin typeface="Arial" pitchFamily="34" charset="0"/>
                <a:ea typeface="+mn-ea"/>
                <a:cs typeface="Arial" pitchFamily="34" charset="0"/>
              </a:rPr>
              <a:t>b)	Balanced cost factors.</a:t>
            </a:r>
          </a:p>
          <a:p>
            <a:pPr marL="457200" indent="-228600"/>
            <a:r>
              <a:rPr lang="en-US" sz="1200" b="1" kern="1200" dirty="0">
                <a:solidFill>
                  <a:schemeClr val="tx1"/>
                </a:solidFill>
                <a:effectLst/>
                <a:latin typeface="Arial" pitchFamily="34" charset="0"/>
                <a:ea typeface="+mn-ea"/>
                <a:cs typeface="Arial" pitchFamily="34" charset="0"/>
              </a:rPr>
              <a:t>c)	Consideration of installation costs.</a:t>
            </a:r>
          </a:p>
          <a:p>
            <a:pPr marL="457200" indent="-228600">
              <a:buAutoNum type="alphaLcParenR" startAt="4"/>
            </a:pPr>
            <a:r>
              <a:rPr lang="en-US" sz="1200" b="1" kern="1200" dirty="0">
                <a:solidFill>
                  <a:schemeClr val="tx1"/>
                </a:solidFill>
                <a:effectLst/>
                <a:latin typeface="Arial" pitchFamily="34" charset="0"/>
                <a:ea typeface="+mn-ea"/>
                <a:cs typeface="Arial" pitchFamily="34" charset="0"/>
              </a:rPr>
              <a:t>Consideration of operational costs (e.g.,</a:t>
            </a:r>
            <a:r>
              <a:rPr lang="en-US" sz="1200" b="1" kern="1200" baseline="0" dirty="0">
                <a:solidFill>
                  <a:schemeClr val="tx1"/>
                </a:solidFill>
                <a:effectLst/>
                <a:latin typeface="Arial" pitchFamily="34" charset="0"/>
                <a:ea typeface="+mn-ea"/>
                <a:cs typeface="Arial" pitchFamily="34" charset="0"/>
              </a:rPr>
              <a:t> </a:t>
            </a:r>
            <a:r>
              <a:rPr lang="en-US" sz="1200" b="1" kern="1200" dirty="0">
                <a:solidFill>
                  <a:schemeClr val="tx1"/>
                </a:solidFill>
                <a:effectLst/>
                <a:latin typeface="Arial" pitchFamily="34" charset="0"/>
                <a:ea typeface="+mn-ea"/>
                <a:cs typeface="Arial" pitchFamily="34" charset="0"/>
              </a:rPr>
              <a:t>energy consumption).</a:t>
            </a:r>
          </a:p>
          <a:p>
            <a:pPr marL="457200" indent="-228600">
              <a:buAutoNum type="alphaLcParenR" startAt="4"/>
            </a:pPr>
            <a:r>
              <a:rPr lang="en-US" sz="1200" b="1" kern="1200" dirty="0">
                <a:solidFill>
                  <a:schemeClr val="tx1"/>
                </a:solidFill>
                <a:effectLst/>
                <a:latin typeface="Arial" pitchFamily="34" charset="0"/>
                <a:ea typeface="+mn-ea"/>
                <a:cs typeface="Arial" pitchFamily="34" charset="0"/>
              </a:rPr>
              <a:t>Other areas, as appropriate.</a:t>
            </a:r>
          </a:p>
        </p:txBody>
      </p:sp>
    </p:spTree>
    <p:extLst>
      <p:ext uri="{BB962C8B-B14F-4D97-AF65-F5344CB8AC3E}">
        <p14:creationId xmlns:p14="http://schemas.microsoft.com/office/powerpoint/2010/main" val="33102404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inue">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867400"/>
          </a:xfrm>
        </p:spPr>
        <p:txBody>
          <a:bodyPr>
            <a:normAutofit/>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9"/>
          <p:cNvSpPr>
            <a:spLocks noChangeArrowheads="1"/>
          </p:cNvSpPr>
          <p:nvPr userDrawn="1"/>
        </p:nvSpPr>
        <p:spPr bwMode="auto">
          <a:xfrm>
            <a:off x="9525" y="6604000"/>
            <a:ext cx="912971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Text Box 7"/>
          <p:cNvSpPr txBox="1">
            <a:spLocks noChangeArrowheads="1"/>
          </p:cNvSpPr>
          <p:nvPr userDrawn="1"/>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1200">
                <a:solidFill>
                  <a:schemeClr val="bg1"/>
                </a:solidFill>
              </a:rPr>
              <a:t>Page </a:t>
            </a:r>
            <a:fld id="{8DFE05D3-CF26-44B5-90D0-8A720535764E}" type="slidenum">
              <a:rPr lang="en-US" sz="1200">
                <a:solidFill>
                  <a:schemeClr val="bg1"/>
                </a:solidFill>
              </a:rPr>
              <a:pPr algn="r" eaLnBrk="1" hangingPunct="1">
                <a:spcBef>
                  <a:spcPct val="50000"/>
                </a:spcBef>
              </a:pPr>
              <a:t>‹#›</a:t>
            </a:fld>
            <a:endParaRPr lang="en-US" sz="1200">
              <a:solidFill>
                <a:schemeClr val="bg1"/>
              </a:solidFill>
            </a:endParaRPr>
          </a:p>
        </p:txBody>
      </p:sp>
      <p:sp>
        <p:nvSpPr>
          <p:cNvPr id="9" name="Text Box 9"/>
          <p:cNvSpPr txBox="1">
            <a:spLocks noChangeArrowheads="1"/>
          </p:cNvSpPr>
          <p:nvPr userDrawn="1"/>
        </p:nvSpPr>
        <p:spPr bwMode="auto">
          <a:xfrm>
            <a:off x="0" y="6597650"/>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200" dirty="0">
                <a:solidFill>
                  <a:schemeClr val="bg1"/>
                </a:solidFill>
              </a:rPr>
              <a:t>IEEE 802.3 Ethernet Working Group - CSD</a:t>
            </a:r>
            <a:endParaRPr lang="en-US" sz="1200" dirty="0">
              <a:solidFill>
                <a:schemeClr val="bg1"/>
              </a:solidFill>
            </a:endParaRPr>
          </a:p>
        </p:txBody>
      </p:sp>
      <p:sp>
        <p:nvSpPr>
          <p:cNvPr id="10" name="Text Box 8"/>
          <p:cNvSpPr txBox="1">
            <a:spLocks noChangeArrowheads="1"/>
          </p:cNvSpPr>
          <p:nvPr userDrawn="1"/>
        </p:nvSpPr>
        <p:spPr bwMode="auto">
          <a:xfrm>
            <a:off x="0" y="6589713"/>
            <a:ext cx="95205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200" dirty="0">
                <a:solidFill>
                  <a:schemeClr val="bg1"/>
                </a:solidFill>
              </a:rPr>
              <a:t>Version 2.7</a:t>
            </a:r>
            <a:endParaRPr lang="en-US" sz="1200" dirty="0">
              <a:solidFill>
                <a:schemeClr val="bg1"/>
              </a:solidFill>
            </a:endParaRPr>
          </a:p>
        </p:txBody>
      </p:sp>
      <p:sp>
        <p:nvSpPr>
          <p:cNvPr id="12" name="TextBox 11"/>
          <p:cNvSpPr txBox="1"/>
          <p:nvPr userDrawn="1"/>
        </p:nvSpPr>
        <p:spPr>
          <a:xfrm>
            <a:off x="228600" y="0"/>
            <a:ext cx="8382000" cy="584775"/>
          </a:xfrm>
          <a:prstGeom prst="rect">
            <a:avLst/>
          </a:prstGeom>
          <a:noFill/>
        </p:spPr>
        <p:txBody>
          <a:bodyPr wrap="square" rtlCol="0">
            <a:spAutoFit/>
          </a:bodyPr>
          <a:lstStyle/>
          <a:p>
            <a:pPr algn="ctr"/>
            <a:r>
              <a:rPr lang="en-US" sz="3200" dirty="0">
                <a:latin typeface="Arial" pitchFamily="34" charset="0"/>
                <a:cs typeface="Arial" pitchFamily="34" charset="0"/>
              </a:rPr>
              <a:t>Continued</a:t>
            </a:r>
          </a:p>
        </p:txBody>
      </p:sp>
      <p:sp>
        <p:nvSpPr>
          <p:cNvPr id="13" name="Line 5"/>
          <p:cNvSpPr>
            <a:spLocks noChangeShapeType="1"/>
          </p:cNvSpPr>
          <p:nvPr userDrawn="1"/>
        </p:nvSpPr>
        <p:spPr bwMode="auto">
          <a:xfrm>
            <a:off x="395288" y="609600"/>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35183991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D36ADC-B84D-4AE1-8CC4-CAC4B28CBBBC}" type="datetimeFigureOut">
              <a:rPr lang="en-US" smtClean="0"/>
              <a:t>2/21/2022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1957A9-63D2-41BA-BF9E-9951B84BF63D}" type="slidenum">
              <a:rPr lang="en-US" smtClean="0"/>
              <a:t>‹#›</a:t>
            </a:fld>
            <a:endParaRPr lang="en-US"/>
          </a:p>
        </p:txBody>
      </p:sp>
    </p:spTree>
    <p:extLst>
      <p:ext uri="{BB962C8B-B14F-4D97-AF65-F5344CB8AC3E}">
        <p14:creationId xmlns:p14="http://schemas.microsoft.com/office/powerpoint/2010/main" val="514635323"/>
      </p:ext>
    </p:extLst>
  </p:cSld>
  <p:clrMap bg1="lt1" tx1="dk1" bg2="lt2" tx2="dk2" accent1="accent1" accent2="accent2" accent3="accent3" accent4="accent4" accent5="accent5" accent6="accent6" hlink="hlink" folHlink="folHlink"/>
  <p:sldLayoutIdLst>
    <p:sldLayoutId id="2147483649" r:id="rId1"/>
    <p:sldLayoutId id="2147483652" r:id="rId2"/>
    <p:sldLayoutId id="2147483659" r:id="rId3"/>
    <p:sldLayoutId id="2147483653" r:id="rId4"/>
    <p:sldLayoutId id="2147483655" r:id="rId5"/>
    <p:sldLayoutId id="2147483654" r:id="rId6"/>
    <p:sldLayoutId id="2147483656" r:id="rId7"/>
    <p:sldLayoutId id="2147483657" r:id="rId8"/>
    <p:sldLayoutId id="2147483658" r:id="rId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304800" y="4259759"/>
            <a:ext cx="8610600" cy="769441"/>
          </a:xfrm>
          <a:prstGeom prst="rect">
            <a:avLst/>
          </a:prstGeom>
        </p:spPr>
        <p:txBody>
          <a:bodyPr wrap="square">
            <a:spAutoFit/>
          </a:bodyPr>
          <a:lstStyle/>
          <a:p>
            <a:pPr algn="ctr" eaLnBrk="0" hangingPunct="0"/>
            <a:r>
              <a:rPr lang="en-US" sz="2200" dirty="0">
                <a:latin typeface="Arial" pitchFamily="34" charset="0"/>
                <a:cs typeface="Arial" pitchFamily="34" charset="0"/>
              </a:rPr>
              <a:t>The following are the CSD Responses in relation to the IEEE P802.3</a:t>
            </a:r>
            <a:r>
              <a:rPr lang="en-US" sz="2200" b="1" dirty="0">
                <a:solidFill>
                  <a:srgbClr val="FF0000"/>
                </a:solidFill>
                <a:latin typeface="Arial" pitchFamily="34" charset="0"/>
                <a:cs typeface="Arial" pitchFamily="34" charset="0"/>
              </a:rPr>
              <a:t>xx</a:t>
            </a:r>
            <a:r>
              <a:rPr lang="en-US" sz="2200" dirty="0">
                <a:latin typeface="Arial" pitchFamily="34" charset="0"/>
                <a:cs typeface="Arial" pitchFamily="34" charset="0"/>
              </a:rPr>
              <a:t> PAR</a:t>
            </a:r>
          </a:p>
        </p:txBody>
      </p:sp>
    </p:spTree>
    <p:extLst>
      <p:ext uri="{BB962C8B-B14F-4D97-AF65-F5344CB8AC3E}">
        <p14:creationId xmlns:p14="http://schemas.microsoft.com/office/powerpoint/2010/main" val="20223549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a:p>
        </p:txBody>
      </p:sp>
    </p:spTree>
    <p:extLst>
      <p:ext uri="{BB962C8B-B14F-4D97-AF65-F5344CB8AC3E}">
        <p14:creationId xmlns:p14="http://schemas.microsoft.com/office/powerpoint/2010/main" val="7025163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284254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038673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33123623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6416217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17485939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lstStyle/>
          <a:p>
            <a:endParaRPr lang="en-US"/>
          </a:p>
        </p:txBody>
      </p:sp>
    </p:spTree>
    <p:extLst>
      <p:ext uri="{BB962C8B-B14F-4D97-AF65-F5344CB8AC3E}">
        <p14:creationId xmlns:p14="http://schemas.microsoft.com/office/powerpoint/2010/main" val="36480562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686</TotalTime>
  <Words>15</Words>
  <Application>Microsoft Office PowerPoint</Application>
  <PresentationFormat>On-screen Show (4:3)</PresentationFormat>
  <Paragraphs>3</Paragraphs>
  <Slides>8</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Dell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DAmbrosia, John</dc:creator>
  <cp:keywords>No Restrictions</cp:keywords>
  <cp:lastModifiedBy>Law, David</cp:lastModifiedBy>
  <cp:revision>43</cp:revision>
  <dcterms:created xsi:type="dcterms:W3CDTF">2013-12-03T14:26:29Z</dcterms:created>
  <dcterms:modified xsi:type="dcterms:W3CDTF">2022-02-21T12:43:07Z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ec6566ad-31a3-4cba-a9a1-b012865c509f</vt:lpwstr>
  </property>
  <property fmtid="{D5CDD505-2E9C-101B-9397-08002B2CF9AE}" pid="3" name="DellClassification">
    <vt:lpwstr>No Restrictions</vt:lpwstr>
  </property>
  <property fmtid="{D5CDD505-2E9C-101B-9397-08002B2CF9AE}" pid="4" name="DellSubLabels">
    <vt:lpwstr/>
  </property>
</Properties>
</file>