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59" r:id="rId6"/>
    <p:sldId id="260" r:id="rId7"/>
    <p:sldId id="261" r:id="rId8"/>
    <p:sldId id="264" r:id="rId9"/>
    <p:sldId id="265" r:id="rId10"/>
    <p:sldId id="268" r:id="rId11"/>
    <p:sldId id="26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664883-1655-4D85-A482-046492FE872E}">
          <p14:sldIdLst>
            <p14:sldId id="256"/>
            <p14:sldId id="257"/>
            <p14:sldId id="263"/>
            <p14:sldId id="258"/>
            <p14:sldId id="259"/>
            <p14:sldId id="260"/>
            <p14:sldId id="261"/>
            <p14:sldId id="264"/>
            <p14:sldId id="265"/>
            <p14:sldId id="268"/>
            <p14:sldId id="267"/>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6807" autoAdjust="0"/>
  </p:normalViewPr>
  <p:slideViewPr>
    <p:cSldViewPr>
      <p:cViewPr varScale="1">
        <p:scale>
          <a:sx n="91" d="100"/>
          <a:sy n="91" d="100"/>
        </p:scale>
        <p:origin x="137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18BE7-3B01-4821-B737-193EE78B8227}" type="datetimeFigureOut">
              <a:rPr lang="en-US" smtClean="0"/>
              <a:t>9/28/2020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9862F-A7F3-4729-8079-1771C94EFE99}" type="slidenum">
              <a:rPr lang="en-US" smtClean="0"/>
              <a:t>‹#›</a:t>
            </a:fld>
            <a:endParaRPr lang="en-US"/>
          </a:p>
        </p:txBody>
      </p:sp>
    </p:spTree>
    <p:extLst>
      <p:ext uri="{BB962C8B-B14F-4D97-AF65-F5344CB8AC3E}">
        <p14:creationId xmlns:p14="http://schemas.microsoft.com/office/powerpoint/2010/main" val="265961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E9862F-A7F3-4729-8079-1771C94EFE99}" type="slidenum">
              <a:rPr lang="en-US" smtClean="0"/>
              <a:t>1</a:t>
            </a:fld>
            <a:endParaRPr lang="en-US"/>
          </a:p>
        </p:txBody>
      </p:sp>
    </p:spTree>
    <p:extLst>
      <p:ext uri="{BB962C8B-B14F-4D97-AF65-F5344CB8AC3E}">
        <p14:creationId xmlns:p14="http://schemas.microsoft.com/office/powerpoint/2010/main" val="357886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E9862F-A7F3-4729-8079-1771C94EFE99}" type="slidenum">
              <a:rPr lang="en-US" smtClean="0"/>
              <a:t>5</a:t>
            </a:fld>
            <a:endParaRPr lang="en-US"/>
          </a:p>
        </p:txBody>
      </p:sp>
    </p:spTree>
    <p:extLst>
      <p:ext uri="{BB962C8B-B14F-4D97-AF65-F5344CB8AC3E}">
        <p14:creationId xmlns:p14="http://schemas.microsoft.com/office/powerpoint/2010/main" val="239490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1" name="Text Box 8"/>
          <p:cNvSpPr txBox="1">
            <a:spLocks noChangeArrowheads="1"/>
          </p:cNvSpPr>
          <p:nvPr userDrawn="1"/>
        </p:nvSpPr>
        <p:spPr bwMode="auto">
          <a:xfrm>
            <a:off x="0" y="6589713"/>
            <a:ext cx="25310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 (8</a:t>
            </a:r>
            <a:r>
              <a:rPr lang="en-GB" sz="1200" baseline="30000" dirty="0">
                <a:solidFill>
                  <a:schemeClr val="bg1"/>
                </a:solidFill>
              </a:rPr>
              <a:t>th</a:t>
            </a:r>
            <a:r>
              <a:rPr lang="en-GB" sz="1200" dirty="0">
                <a:solidFill>
                  <a:schemeClr val="bg1"/>
                </a:solidFill>
              </a:rPr>
              <a:t> September 2020)</a:t>
            </a:r>
            <a:endParaRPr lang="en-US" sz="1200" dirty="0">
              <a:solidFill>
                <a:schemeClr val="bg1"/>
              </a:solidFill>
            </a:endParaRPr>
          </a:p>
        </p:txBody>
      </p:sp>
      <p:sp>
        <p:nvSpPr>
          <p:cNvPr id="14" name="Rectangle 13"/>
          <p:cNvSpPr/>
          <p:nvPr userDrawn="1"/>
        </p:nvSpPr>
        <p:spPr>
          <a:xfrm>
            <a:off x="304800" y="1676400"/>
            <a:ext cx="8534400" cy="2462213"/>
          </a:xfrm>
          <a:prstGeom prst="rect">
            <a:avLst/>
          </a:prstGeom>
        </p:spPr>
        <p:txBody>
          <a:bodyPr wrap="square">
            <a:spAutoFit/>
          </a:bodyPr>
          <a:lstStyle/>
          <a:p>
            <a:r>
              <a:rPr lang="en-US" sz="2200" kern="1200" dirty="0">
                <a:solidFill>
                  <a:schemeClr val="tx1"/>
                </a:solidFill>
                <a:effectLst/>
                <a:latin typeface="Arial" pitchFamily="34" charset="0"/>
                <a:ea typeface="+mn-ea"/>
                <a:cs typeface="Arial" pitchFamily="34" charset="0"/>
              </a:rPr>
              <a:t>The PAR form is completed on-line in though the myProject system. Many of the PAR question are proforma and are automatically complete by selecting a IEEE 802.3 amendment project. These items include Standards Committee and the Working Group officers. This </a:t>
            </a:r>
            <a:r>
              <a:rPr lang="en-US" sz="2200" kern="1200" dirty="0" err="1">
                <a:solidFill>
                  <a:schemeClr val="tx1"/>
                </a:solidFill>
                <a:effectLst/>
                <a:latin typeface="Arial" pitchFamily="34" charset="0"/>
                <a:ea typeface="+mn-ea"/>
                <a:cs typeface="Arial" pitchFamily="34" charset="0"/>
              </a:rPr>
              <a:t>slideset</a:t>
            </a:r>
            <a:r>
              <a:rPr lang="en-US" sz="2200" kern="1200" dirty="0">
                <a:solidFill>
                  <a:schemeClr val="tx1"/>
                </a:solidFill>
                <a:effectLst/>
                <a:latin typeface="Arial" pitchFamily="34" charset="0"/>
                <a:ea typeface="+mn-ea"/>
                <a:cs typeface="Arial" pitchFamily="34" charset="0"/>
              </a:rPr>
              <a:t> therefore provides the major items from the PAR form to assist in consensus building leading up to approving a completed draft PAR form.</a:t>
            </a:r>
          </a:p>
        </p:txBody>
      </p:sp>
      <p:sp>
        <p:nvSpPr>
          <p:cNvPr id="15" name="Rectangle 14"/>
          <p:cNvSpPr/>
          <p:nvPr userDrawn="1"/>
        </p:nvSpPr>
        <p:spPr>
          <a:xfrm>
            <a:off x="152400" y="304800"/>
            <a:ext cx="8763000" cy="1323439"/>
          </a:xfrm>
          <a:prstGeom prst="rect">
            <a:avLst/>
          </a:prstGeom>
        </p:spPr>
        <p:txBody>
          <a:bodyPr wrap="square">
            <a:spAutoFit/>
          </a:bodyPr>
          <a:lstStyle/>
          <a:p>
            <a:pPr algn="ctr"/>
            <a:r>
              <a:rPr lang="en-US" sz="4000" dirty="0">
                <a:latin typeface="Arial" pitchFamily="34" charset="0"/>
                <a:cs typeface="Arial" pitchFamily="34" charset="0"/>
              </a:rPr>
              <a:t>IEEE 802.3 Major PAR</a:t>
            </a:r>
            <a:br>
              <a:rPr lang="en-US" sz="4000" dirty="0">
                <a:latin typeface="Arial" pitchFamily="34" charset="0"/>
                <a:cs typeface="Arial" pitchFamily="34" charset="0"/>
              </a:rPr>
            </a:br>
            <a:r>
              <a:rPr lang="en-US" sz="4000" dirty="0">
                <a:latin typeface="Arial" pitchFamily="34" charset="0"/>
                <a:cs typeface="Arial" pitchFamily="34" charset="0"/>
              </a:rPr>
              <a:t>form questions</a:t>
            </a:r>
          </a:p>
        </p:txBody>
      </p:sp>
      <p:sp>
        <p:nvSpPr>
          <p:cNvPr id="12" name="Rectangle 11">
            <a:extLst>
              <a:ext uri="{FF2B5EF4-FFF2-40B4-BE49-F238E27FC236}">
                <a16:creationId xmlns:a16="http://schemas.microsoft.com/office/drawing/2014/main" id="{75A5A496-38D3-4379-BD7F-332BA0723FD5}"/>
              </a:ext>
            </a:extLst>
          </p:cNvPr>
          <p:cNvSpPr/>
          <p:nvPr userDrawn="1"/>
        </p:nvSpPr>
        <p:spPr>
          <a:xfrm>
            <a:off x="1256973" y="4217313"/>
            <a:ext cx="6553200" cy="430887"/>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ctr">
              <a:lnSpc>
                <a:spcPct val="90000"/>
              </a:lnSpc>
              <a:spcBef>
                <a:spcPct val="20000"/>
              </a:spcBef>
            </a:pPr>
            <a:r>
              <a:rPr lang="en-US" sz="2200" dirty="0">
                <a:latin typeface="Arial" pitchFamily="34" charset="0"/>
              </a:rPr>
              <a:t>All acronyms shall be spelled out at first use.</a:t>
            </a:r>
          </a:p>
        </p:txBody>
      </p:sp>
      <p:sp>
        <p:nvSpPr>
          <p:cNvPr id="13" name="Rectangle 12">
            <a:extLst>
              <a:ext uri="{FF2B5EF4-FFF2-40B4-BE49-F238E27FC236}">
                <a16:creationId xmlns:a16="http://schemas.microsoft.com/office/drawing/2014/main" id="{180F55E0-29D7-4B47-9DE7-79AAE4D4FA2C}"/>
              </a:ext>
            </a:extLst>
          </p:cNvPr>
          <p:cNvSpPr/>
          <p:nvPr userDrawn="1"/>
        </p:nvSpPr>
        <p:spPr>
          <a:xfrm>
            <a:off x="152400" y="6245423"/>
            <a:ext cx="8839200" cy="307777"/>
          </a:xfrm>
          <a:prstGeom prst="rect">
            <a:avLst/>
          </a:prstGeom>
          <a:noFill/>
        </p:spPr>
        <p:txBody>
          <a:bodyPr wrap="square">
            <a:spAutoFit/>
          </a:bodyPr>
          <a:lstStyle/>
          <a:p>
            <a:pPr algn="l"/>
            <a:r>
              <a:rPr lang="en-US" sz="1400" kern="1200" dirty="0">
                <a:solidFill>
                  <a:schemeClr val="tx1"/>
                </a:solidFill>
                <a:effectLst/>
                <a:latin typeface="Arial" pitchFamily="34" charset="0"/>
                <a:ea typeface="+mn-ea"/>
                <a:cs typeface="Arial" pitchFamily="34" charset="0"/>
              </a:rPr>
              <a:t>To add a continuation slide: CTRL-M -&gt; right click new slide -&gt; Layout -&gt; select ‘Continued’ layout</a:t>
            </a:r>
          </a:p>
        </p:txBody>
      </p:sp>
    </p:spTree>
    <p:extLst>
      <p:ext uri="{BB962C8B-B14F-4D97-AF65-F5344CB8AC3E}">
        <p14:creationId xmlns:p14="http://schemas.microsoft.com/office/powerpoint/2010/main" val="124858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6_Stakeholder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5.6 – Stakeholders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5.6 Stakeholders for the Standard:</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700" dirty="0">
                <a:solidFill>
                  <a:srgbClr val="000000"/>
                </a:solidFill>
                <a:latin typeface="Arial" panose="020B0604020202020204" pitchFamily="34" charset="0"/>
              </a:rPr>
              <a:t>The stakeholders (e.g., telecom, medical, environmental) for the standard consist of any parties that have an interest in or may be impacted by the development of the standard.</a:t>
            </a:r>
          </a:p>
        </p:txBody>
      </p:sp>
      <p:sp>
        <p:nvSpPr>
          <p:cNvPr id="17" name="Text Placeholder 2">
            <a:extLst>
              <a:ext uri="{FF2B5EF4-FFF2-40B4-BE49-F238E27FC236}">
                <a16:creationId xmlns:a16="http://schemas.microsoft.com/office/drawing/2014/main" id="{110FCFFF-5EDE-4151-80A6-3847C0369F1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59096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1_Similar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7.1 – Similar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334000"/>
            <a:ext cx="7993062"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Identify any standard(s) or project(s) of similar scope(s), both within or outside of the IEEE, and explain the need for an additional standard in this area. </a:t>
            </a: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None/>
              <a:tabLst/>
              <a:defRPr/>
            </a:pPr>
            <a:r>
              <a:rPr lang="en-US" altLang="en-US" dirty="0">
                <a:latin typeface="Arial" panose="020B0604020202020204" pitchFamily="34" charset="0"/>
                <a:cs typeface="Arial" panose="020B0604020202020204" pitchFamily="34" charset="0"/>
              </a:rPr>
              <a:t>For any standard(s) or project(s) of similar scope(s) add ‘Project slide(s)’</a:t>
            </a:r>
            <a:br>
              <a:rPr lang="en-US" altLang="en-US" dirty="0">
                <a:latin typeface="Arial" panose="020B0604020202020204" pitchFamily="34" charset="0"/>
                <a:cs typeface="Arial" panose="020B0604020202020204" pitchFamily="34" charset="0"/>
              </a:rPr>
            </a:br>
            <a:r>
              <a:rPr lang="en-US" sz="1800" kern="1200" dirty="0">
                <a:solidFill>
                  <a:schemeClr val="tx1"/>
                </a:solidFill>
                <a:effectLst/>
                <a:latin typeface="Arial" pitchFamily="34" charset="0"/>
                <a:ea typeface="+mn-ea"/>
                <a:cs typeface="Arial" pitchFamily="34" charset="0"/>
              </a:rPr>
              <a:t>To add: CTRL-M -&gt; right click new slide -&gt; Layout -&gt; select ‘Project’ layout</a:t>
            </a:r>
          </a:p>
          <a:p>
            <a:pPr>
              <a:lnSpc>
                <a:spcPct val="80000"/>
              </a:lnSpc>
              <a:spcBef>
                <a:spcPct val="20000"/>
              </a:spcBef>
              <a:buFont typeface="Arial" panose="020B0604020202020204" pitchFamily="34" charset="0"/>
              <a:buNone/>
            </a:pPr>
            <a:endParaRPr lang="en-US" altLang="en-US" dirty="0">
              <a:latin typeface="Arial" panose="020B0604020202020204" pitchFamily="34" charset="0"/>
              <a:cs typeface="Arial" panose="020B0604020202020204" pitchFamily="34" charset="0"/>
            </a:endParaRP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7.1 Are there other standards or projects with a similar scope? (Yes or No)?</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25649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If yes, please explain:</a:t>
            </a:r>
          </a:p>
        </p:txBody>
      </p:sp>
      <p:sp>
        <p:nvSpPr>
          <p:cNvPr id="20" name="Text Placeholder 2">
            <a:extLst>
              <a:ext uri="{FF2B5EF4-FFF2-40B4-BE49-F238E27FC236}">
                <a16:creationId xmlns:a16="http://schemas.microsoft.com/office/drawing/2014/main" id="{A1DC89E3-04B9-4EAE-BA40-5FFD6734D59D}"/>
              </a:ext>
            </a:extLst>
          </p:cNvPr>
          <p:cNvSpPr>
            <a:spLocks noGrp="1"/>
          </p:cNvSpPr>
          <p:nvPr>
            <p:ph type="body" sz="quarter" idx="11"/>
          </p:nvPr>
        </p:nvSpPr>
        <p:spPr>
          <a:xfrm>
            <a:off x="684213" y="2965044"/>
            <a:ext cx="7920037" cy="206415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75FDCF41-B98E-454B-BD15-B94432794FA3}"/>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006529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oject">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Similar scope project</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Standards Committee Organization</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37841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Title:</a:t>
            </a:r>
          </a:p>
        </p:txBody>
      </p:sp>
      <p:sp>
        <p:nvSpPr>
          <p:cNvPr id="20" name="Text Placeholder 2">
            <a:extLst>
              <a:ext uri="{FF2B5EF4-FFF2-40B4-BE49-F238E27FC236}">
                <a16:creationId xmlns:a16="http://schemas.microsoft.com/office/drawing/2014/main" id="{A1DC89E3-04B9-4EAE-BA40-5FFD6734D59D}"/>
              </a:ext>
            </a:extLst>
          </p:cNvPr>
          <p:cNvSpPr>
            <a:spLocks noGrp="1"/>
          </p:cNvSpPr>
          <p:nvPr>
            <p:ph type="body" sz="quarter" idx="11"/>
          </p:nvPr>
        </p:nvSpPr>
        <p:spPr>
          <a:xfrm>
            <a:off x="684213" y="4184243"/>
            <a:ext cx="7920037" cy="1525181"/>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75FDCF41-B98E-454B-BD15-B94432794FA3}"/>
              </a:ext>
            </a:extLst>
          </p:cNvPr>
          <p:cNvSpPr>
            <a:spLocks noGrp="1"/>
          </p:cNvSpPr>
          <p:nvPr>
            <p:ph type="body" sz="quarter" idx="12"/>
          </p:nvPr>
        </p:nvSpPr>
        <p:spPr>
          <a:xfrm>
            <a:off x="685800" y="1832034"/>
            <a:ext cx="7920037" cy="775298"/>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
        <p:nvSpPr>
          <p:cNvPr id="17" name="Text Box 11">
            <a:extLst>
              <a:ext uri="{FF2B5EF4-FFF2-40B4-BE49-F238E27FC236}">
                <a16:creationId xmlns:a16="http://schemas.microsoft.com/office/drawing/2014/main" id="{C461BCD4-26C9-42A1-96A9-8F2DBE684580}"/>
              </a:ext>
            </a:extLst>
          </p:cNvPr>
          <p:cNvSpPr txBox="1">
            <a:spLocks noChangeArrowheads="1"/>
          </p:cNvSpPr>
          <p:nvPr userDrawn="1"/>
        </p:nvSpPr>
        <p:spPr bwMode="auto">
          <a:xfrm>
            <a:off x="685800" y="5715000"/>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Date:</a:t>
            </a:r>
          </a:p>
        </p:txBody>
      </p:sp>
      <p:sp>
        <p:nvSpPr>
          <p:cNvPr id="21" name="Text Box 11">
            <a:extLst>
              <a:ext uri="{FF2B5EF4-FFF2-40B4-BE49-F238E27FC236}">
                <a16:creationId xmlns:a16="http://schemas.microsoft.com/office/drawing/2014/main" id="{71BC93D1-E759-4665-81CC-C65B4D520510}"/>
              </a:ext>
            </a:extLst>
          </p:cNvPr>
          <p:cNvSpPr txBox="1">
            <a:spLocks noChangeArrowheads="1"/>
          </p:cNvSpPr>
          <p:nvPr userDrawn="1"/>
        </p:nvSpPr>
        <p:spPr bwMode="auto">
          <a:xfrm>
            <a:off x="676555" y="2608728"/>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Project/Standard Number:</a:t>
            </a:r>
          </a:p>
        </p:txBody>
      </p:sp>
      <p:sp>
        <p:nvSpPr>
          <p:cNvPr id="24" name="Text Placeholder 2">
            <a:extLst>
              <a:ext uri="{FF2B5EF4-FFF2-40B4-BE49-F238E27FC236}">
                <a16:creationId xmlns:a16="http://schemas.microsoft.com/office/drawing/2014/main" id="{AEFFEB9E-27E4-4A06-BBB2-11080040570B}"/>
              </a:ext>
            </a:extLst>
          </p:cNvPr>
          <p:cNvSpPr>
            <a:spLocks noGrp="1"/>
          </p:cNvSpPr>
          <p:nvPr>
            <p:ph type="body" sz="quarter" idx="13"/>
          </p:nvPr>
        </p:nvSpPr>
        <p:spPr>
          <a:xfrm>
            <a:off x="685800" y="3007440"/>
            <a:ext cx="7920037" cy="775297"/>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
        <p:nvSpPr>
          <p:cNvPr id="25" name="Text Placeholder 2">
            <a:extLst>
              <a:ext uri="{FF2B5EF4-FFF2-40B4-BE49-F238E27FC236}">
                <a16:creationId xmlns:a16="http://schemas.microsoft.com/office/drawing/2014/main" id="{3375EEA7-EEAF-4217-B764-90ECAC5046E6}"/>
              </a:ext>
            </a:extLst>
          </p:cNvPr>
          <p:cNvSpPr>
            <a:spLocks noGrp="1"/>
          </p:cNvSpPr>
          <p:nvPr>
            <p:ph type="body" sz="quarter" idx="14"/>
          </p:nvPr>
        </p:nvSpPr>
        <p:spPr>
          <a:xfrm>
            <a:off x="685800" y="6127942"/>
            <a:ext cx="7920037" cy="43855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a:p>
            <a:pPr marL="342900" lvl="0" indent="-342900" algn="l" defTabSz="914400" rtl="0" eaLnBrk="1" latinLnBrk="0" hangingPunct="1">
              <a:spcBef>
                <a:spcPct val="20000"/>
              </a:spcBef>
            </a:pPr>
            <a:endParaRPr lang="en-US" dirty="0"/>
          </a:p>
        </p:txBody>
      </p:sp>
    </p:spTree>
    <p:extLst>
      <p:ext uri="{BB962C8B-B14F-4D97-AF65-F5344CB8AC3E}">
        <p14:creationId xmlns:p14="http://schemas.microsoft.com/office/powerpoint/2010/main" val="2046867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1_Additional_note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8.1 – Additional notes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Additional Explanatory Notes:</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800" dirty="0">
                <a:solidFill>
                  <a:srgbClr val="000000"/>
                </a:solidFill>
                <a:latin typeface="Arial" panose="020B0604020202020204" pitchFamily="34" charset="0"/>
              </a:rPr>
              <a:t>If there is any further information that may assist </a:t>
            </a:r>
            <a:r>
              <a:rPr lang="en-US" altLang="en-US" sz="1800" dirty="0" err="1">
                <a:solidFill>
                  <a:srgbClr val="000000"/>
                </a:solidFill>
                <a:latin typeface="Arial" panose="020B0604020202020204" pitchFamily="34" charset="0"/>
              </a:rPr>
              <a:t>NesCom</a:t>
            </a:r>
            <a:r>
              <a:rPr lang="en-US" altLang="en-US" sz="1800" dirty="0">
                <a:solidFill>
                  <a:srgbClr val="000000"/>
                </a:solidFill>
                <a:latin typeface="Arial" panose="020B0604020202020204" pitchFamily="34" charset="0"/>
              </a:rPr>
              <a:t> in recommending approval for this project, include this information here. The title of any documents referenced in the PAR should be listed here.</a:t>
            </a:r>
          </a:p>
        </p:txBody>
      </p:sp>
      <p:sp>
        <p:nvSpPr>
          <p:cNvPr id="17" name="Text Placeholder 2">
            <a:extLst>
              <a:ext uri="{FF2B5EF4-FFF2-40B4-BE49-F238E27FC236}">
                <a16:creationId xmlns:a16="http://schemas.microsoft.com/office/drawing/2014/main" id="{110FCFFF-5EDE-4151-80A6-3847C0369F1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554657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inued">
    <p:spTree>
      <p:nvGrpSpPr>
        <p:cNvPr id="1" name=""/>
        <p:cNvGrpSpPr/>
        <p:nvPr/>
      </p:nvGrpSpPr>
      <p:grpSpPr>
        <a:xfrm>
          <a:off x="0" y="0"/>
          <a:ext cx="0" cy="0"/>
          <a:chOff x="0" y="0"/>
          <a:chExt cx="0" cy="0"/>
        </a:xfrm>
      </p:grpSpPr>
      <p:sp>
        <p:nvSpPr>
          <p:cNvPr id="11" name="Rectangle 9">
            <a:extLst>
              <a:ext uri="{FF2B5EF4-FFF2-40B4-BE49-F238E27FC236}">
                <a16:creationId xmlns:a16="http://schemas.microsoft.com/office/drawing/2014/main" id="{EAF9352C-FA06-43B5-B78E-2C05ECFEC56D}"/>
              </a:ext>
            </a:extLst>
          </p:cNvPr>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7">
            <a:extLst>
              <a:ext uri="{FF2B5EF4-FFF2-40B4-BE49-F238E27FC236}">
                <a16:creationId xmlns:a16="http://schemas.microsoft.com/office/drawing/2014/main" id="{0B6D215A-0894-43D8-8526-D71B25A0307C}"/>
              </a:ext>
            </a:extLst>
          </p:cNvPr>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5" name="Text Box 9">
            <a:extLst>
              <a:ext uri="{FF2B5EF4-FFF2-40B4-BE49-F238E27FC236}">
                <a16:creationId xmlns:a16="http://schemas.microsoft.com/office/drawing/2014/main" id="{F64B27CF-CD36-4031-9C58-76FCD2D6E7D2}"/>
              </a:ext>
            </a:extLst>
          </p:cNvPr>
          <p:cNvSpPr txBox="1">
            <a:spLocks noChangeArrowheads="1"/>
          </p:cNvSpPr>
          <p:nvPr userDrawn="1"/>
        </p:nvSpPr>
        <p:spPr bwMode="auto">
          <a:xfrm>
            <a:off x="0" y="6597650"/>
            <a:ext cx="91440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IEEE 802.3 Ethernet Working Group - </a:t>
            </a:r>
            <a:r>
              <a:rPr lang="en-US" altLang="en-US" sz="1200" dirty="0">
                <a:solidFill>
                  <a:schemeClr val="bg1"/>
                </a:solidFill>
              </a:rPr>
              <a:t>PAR questions</a:t>
            </a:r>
          </a:p>
        </p:txBody>
      </p:sp>
      <p:sp>
        <p:nvSpPr>
          <p:cNvPr id="16" name="Text Box 8">
            <a:extLst>
              <a:ext uri="{FF2B5EF4-FFF2-40B4-BE49-F238E27FC236}">
                <a16:creationId xmlns:a16="http://schemas.microsoft.com/office/drawing/2014/main" id="{BD6D88B9-009A-4F38-ACA8-2F97A975768D}"/>
              </a:ext>
            </a:extLst>
          </p:cNvPr>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7" name="Line 6">
            <a:extLst>
              <a:ext uri="{FF2B5EF4-FFF2-40B4-BE49-F238E27FC236}">
                <a16:creationId xmlns:a16="http://schemas.microsoft.com/office/drawing/2014/main" id="{2488D803-4F53-4852-9505-95F93E0368BF}"/>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Rectangle 10">
            <a:extLst>
              <a:ext uri="{FF2B5EF4-FFF2-40B4-BE49-F238E27FC236}">
                <a16:creationId xmlns:a16="http://schemas.microsoft.com/office/drawing/2014/main" id="{92C6DE52-EED0-4CA4-AA3B-1C8990FA7FB9}"/>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Continued</a:t>
            </a:r>
          </a:p>
        </p:txBody>
      </p:sp>
      <p:sp>
        <p:nvSpPr>
          <p:cNvPr id="19" name="Rectangle 3">
            <a:extLst>
              <a:ext uri="{FF2B5EF4-FFF2-40B4-BE49-F238E27FC236}">
                <a16:creationId xmlns:a16="http://schemas.microsoft.com/office/drawing/2014/main" id="{744A80A7-47A3-46D7-B707-8975418A44FA}"/>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Placeholder 2">
            <a:extLst>
              <a:ext uri="{FF2B5EF4-FFF2-40B4-BE49-F238E27FC236}">
                <a16:creationId xmlns:a16="http://schemas.microsoft.com/office/drawing/2014/main" id="{D3FE9E52-6018-420C-9F77-41512E7BC8ED}"/>
              </a:ext>
            </a:extLst>
          </p:cNvPr>
          <p:cNvSpPr>
            <a:spLocks noGrp="1"/>
          </p:cNvSpPr>
          <p:nvPr>
            <p:ph type="body" sz="quarter" idx="10"/>
          </p:nvPr>
        </p:nvSpPr>
        <p:spPr>
          <a:xfrm>
            <a:off x="684213" y="1447804"/>
            <a:ext cx="7920037" cy="5018079"/>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351839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1_Project_Titl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4000" dirty="0">
                <a:solidFill>
                  <a:schemeClr val="tx1"/>
                </a:solidFill>
                <a:latin typeface="Arial" panose="020B0604020202020204" pitchFamily="34" charset="0"/>
                <a:cs typeface="Arial" panose="020B0604020202020204" pitchFamily="34" charset="0"/>
              </a:rPr>
              <a:t>PAR item </a:t>
            </a:r>
            <a:r>
              <a:rPr lang="en-US" altLang="en-US" sz="4000" dirty="0">
                <a:solidFill>
                  <a:schemeClr val="tx1"/>
                </a:solidFill>
                <a:latin typeface="Arial" panose="020B0604020202020204" pitchFamily="34" charset="0"/>
                <a:cs typeface="Arial" panose="020B0604020202020204" pitchFamily="34" charset="0"/>
              </a:rPr>
              <a:t>2.1 – Project title</a:t>
            </a:r>
          </a:p>
        </p:txBody>
      </p:sp>
      <p:sp>
        <p:nvSpPr>
          <p:cNvPr id="17" name="Text Box 14">
            <a:extLst>
              <a:ext uri="{FF2B5EF4-FFF2-40B4-BE49-F238E27FC236}">
                <a16:creationId xmlns:a16="http://schemas.microsoft.com/office/drawing/2014/main" id="{23C45BAD-C4F4-40CD-9BC0-FEC6407AACE2}"/>
              </a:ext>
            </a:extLst>
          </p:cNvPr>
          <p:cNvSpPr txBox="1">
            <a:spLocks noChangeArrowheads="1"/>
          </p:cNvSpPr>
          <p:nvPr userDrawn="1"/>
        </p:nvSpPr>
        <p:spPr bwMode="auto">
          <a:xfrm>
            <a:off x="323850" y="5629275"/>
            <a:ext cx="8640763"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The title of the base standard is </a:t>
            </a:r>
            <a:r>
              <a:rPr lang="en-US" altLang="en-US" dirty="0" err="1">
                <a:latin typeface="Arial" panose="020B0604020202020204" pitchFamily="34" charset="0"/>
                <a:cs typeface="Arial" panose="020B0604020202020204" pitchFamily="34" charset="0"/>
              </a:rPr>
              <a:t>uneditable</a:t>
            </a:r>
            <a:r>
              <a:rPr lang="en-US" altLang="en-US" dirty="0">
                <a:latin typeface="Arial" panose="020B0604020202020204" pitchFamily="34" charset="0"/>
                <a:cs typeface="Arial" panose="020B0604020202020204" pitchFamily="34" charset="0"/>
              </a:rPr>
              <a:t>. Please enter the amendment title in the text box. The title should be sufficiently </a:t>
            </a:r>
            <a:r>
              <a:rPr lang="en-US" altLang="en-US" dirty="0" err="1">
                <a:latin typeface="Arial" panose="020B0604020202020204" pitchFamily="34" charset="0"/>
                <a:cs typeface="Arial" panose="020B0604020202020204" pitchFamily="34" charset="0"/>
              </a:rPr>
              <a:t>unambigious</a:t>
            </a:r>
            <a:r>
              <a:rPr lang="en-US" altLang="en-US" dirty="0">
                <a:latin typeface="Arial" panose="020B0604020202020204" pitchFamily="34" charset="0"/>
                <a:cs typeface="Arial" panose="020B0604020202020204" pitchFamily="34" charset="0"/>
              </a:rPr>
              <a:t>, understandable by </a:t>
            </a:r>
            <a:r>
              <a:rPr lang="en-US" altLang="en-US" dirty="0" err="1">
                <a:latin typeface="Arial" panose="020B0604020202020204" pitchFamily="34" charset="0"/>
                <a:cs typeface="Arial" panose="020B0604020202020204" pitchFamily="34" charset="0"/>
              </a:rPr>
              <a:t>NesCom</a:t>
            </a:r>
            <a:r>
              <a:rPr lang="en-US" altLang="en-US" dirty="0">
                <a:latin typeface="Arial" panose="020B0604020202020204" pitchFamily="34" charset="0"/>
                <a:cs typeface="Arial" panose="020B0604020202020204" pitchFamily="34" charset="0"/>
              </a:rPr>
              <a:t> member not from the society that submitted the PAR. All acronyms shall be spelled out in the title.</a:t>
            </a:r>
          </a:p>
        </p:txBody>
      </p:sp>
      <p:sp>
        <p:nvSpPr>
          <p:cNvPr id="18" name="Text Box 15">
            <a:extLst>
              <a:ext uri="{FF2B5EF4-FFF2-40B4-BE49-F238E27FC236}">
                <a16:creationId xmlns:a16="http://schemas.microsoft.com/office/drawing/2014/main" id="{CA90FA55-1D02-490E-87C2-0DAAFEEDBC0D}"/>
              </a:ext>
            </a:extLst>
          </p:cNvPr>
          <p:cNvSpPr txBox="1">
            <a:spLocks noChangeArrowheads="1"/>
          </p:cNvSpPr>
          <p:nvPr userDrawn="1"/>
        </p:nvSpPr>
        <p:spPr bwMode="auto">
          <a:xfrm>
            <a:off x="684213" y="1431925"/>
            <a:ext cx="79263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Project title: Standard for Ethernet Amendment:</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 name="Text Placeholder 2">
            <a:extLst>
              <a:ext uri="{FF2B5EF4-FFF2-40B4-BE49-F238E27FC236}">
                <a16:creationId xmlns:a16="http://schemas.microsoft.com/office/drawing/2014/main" id="{DF62DB0D-844D-4E52-8194-E2EAC5028C65}"/>
              </a:ext>
            </a:extLst>
          </p:cNvPr>
          <p:cNvSpPr>
            <a:spLocks noGrp="1"/>
          </p:cNvSpPr>
          <p:nvPr>
            <p:ph type="body" sz="quarter" idx="10"/>
          </p:nvPr>
        </p:nvSpPr>
        <p:spPr>
          <a:xfrm>
            <a:off x="684213" y="1752600"/>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05656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2_and_4_3_Project_dates">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4.2 and 4.3 Project dates</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2754313"/>
            <a:ext cx="79930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Enter the date the draft standard is planned to be submitted to IEEE-SA for Initial Standards Association Ballot.</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4.2 Expected Date of submission of draft to the IEEE-SA for Initial Standards Association Ballot:</a:t>
            </a:r>
          </a:p>
        </p:txBody>
      </p:sp>
      <p:sp>
        <p:nvSpPr>
          <p:cNvPr id="14" name="Text Box 13">
            <a:extLst>
              <a:ext uri="{FF2B5EF4-FFF2-40B4-BE49-F238E27FC236}">
                <a16:creationId xmlns:a16="http://schemas.microsoft.com/office/drawing/2014/main" id="{C38ED8E8-9ACB-4427-A63B-2D9E0D4AA687}"/>
              </a:ext>
            </a:extLst>
          </p:cNvPr>
          <p:cNvSpPr txBox="1">
            <a:spLocks noChangeArrowheads="1"/>
          </p:cNvSpPr>
          <p:nvPr userDrawn="1"/>
        </p:nvSpPr>
        <p:spPr bwMode="auto">
          <a:xfrm>
            <a:off x="684213" y="4724400"/>
            <a:ext cx="7993062"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GB" altLang="en-US" dirty="0">
                <a:latin typeface="Arial" panose="020B0604020202020204" pitchFamily="34" charset="0"/>
                <a:cs typeface="Arial" panose="020B0604020202020204" pitchFamily="34" charset="0"/>
              </a:rPr>
              <a:t>Help text: </a:t>
            </a:r>
            <a:r>
              <a:rPr lang="en-US" altLang="en-US" dirty="0">
                <a:latin typeface="Arial" panose="020B0604020202020204" pitchFamily="34" charset="0"/>
                <a:cs typeface="Arial" panose="020B0604020202020204" pitchFamily="34" charset="0"/>
              </a:rPr>
              <a:t>Enter the date the draft standard is planned to be submitted to RevCom for processing (not to exceed four years from the date of PAR submission). </a:t>
            </a:r>
            <a:r>
              <a:rPr lang="en-US" altLang="en-US" b="1" dirty="0">
                <a:latin typeface="Arial" panose="020B0604020202020204" pitchFamily="34" charset="0"/>
                <a:cs typeface="Arial" panose="020B0604020202020204" pitchFamily="34" charset="0"/>
              </a:rPr>
              <a:t>It is suggested to allow at least six months after Initial Standards Association Ballot for the ballot process.</a:t>
            </a:r>
            <a:r>
              <a:rPr lang="en-US" altLang="en-US" dirty="0">
                <a:latin typeface="Arial" panose="020B0604020202020204" pitchFamily="34" charset="0"/>
                <a:cs typeface="Arial" panose="020B0604020202020204" pitchFamily="34" charset="0"/>
              </a:rPr>
              <a:t> Cutoff dates for submitting draft standards to RevCom can be found in the yearly calendar located: http://standards.ieee.org/about/sasb/meetings.html.</a:t>
            </a:r>
          </a:p>
        </p:txBody>
      </p:sp>
      <p:sp>
        <p:nvSpPr>
          <p:cNvPr id="20" name="Text Box 14">
            <a:extLst>
              <a:ext uri="{FF2B5EF4-FFF2-40B4-BE49-F238E27FC236}">
                <a16:creationId xmlns:a16="http://schemas.microsoft.com/office/drawing/2014/main" id="{D862EA3D-C5E4-433D-BDF4-FF8016160452}"/>
              </a:ext>
            </a:extLst>
          </p:cNvPr>
          <p:cNvSpPr txBox="1">
            <a:spLocks noChangeArrowheads="1"/>
          </p:cNvSpPr>
          <p:nvPr userDrawn="1"/>
        </p:nvSpPr>
        <p:spPr bwMode="auto">
          <a:xfrm>
            <a:off x="684213" y="3717925"/>
            <a:ext cx="79200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4.3 Projected Completion Date for Submittal to RevCom:</a:t>
            </a:r>
          </a:p>
        </p:txBody>
      </p:sp>
      <p:sp>
        <p:nvSpPr>
          <p:cNvPr id="17" name="Text Placeholder 2">
            <a:extLst>
              <a:ext uri="{FF2B5EF4-FFF2-40B4-BE49-F238E27FC236}">
                <a16:creationId xmlns:a16="http://schemas.microsoft.com/office/drawing/2014/main" id="{6F48946A-9FBF-4273-BA27-274760F72F20}"/>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2" name="Text Placeholder 2">
            <a:extLst>
              <a:ext uri="{FF2B5EF4-FFF2-40B4-BE49-F238E27FC236}">
                <a16:creationId xmlns:a16="http://schemas.microsoft.com/office/drawing/2014/main" id="{344474CD-A4B2-4F8B-A6A7-00ED037C1B61}"/>
              </a:ext>
            </a:extLst>
          </p:cNvPr>
          <p:cNvSpPr>
            <a:spLocks noGrp="1"/>
          </p:cNvSpPr>
          <p:nvPr>
            <p:ph type="body" sz="quarter" idx="13"/>
          </p:nvPr>
        </p:nvSpPr>
        <p:spPr>
          <a:xfrm>
            <a:off x="685800" y="4114800"/>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194798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1_Project participation">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5.1 – Project participation</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2754313"/>
            <a:ext cx="7993062"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This includes Working Group members, additional non-voting participants.</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5.1 Approximate number of people expected to be actively involved in the development of this project:</a:t>
            </a:r>
          </a:p>
        </p:txBody>
      </p:sp>
      <p:sp>
        <p:nvSpPr>
          <p:cNvPr id="14" name="Text Placeholder 2">
            <a:extLst>
              <a:ext uri="{FF2B5EF4-FFF2-40B4-BE49-F238E27FC236}">
                <a16:creationId xmlns:a16="http://schemas.microsoft.com/office/drawing/2014/main" id="{91D7CB6D-286D-405E-998C-3049C1620B57}"/>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6789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2A_Standard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a:t>
            </a:r>
            <a:r>
              <a:rPr lang="fr-FR" altLang="en-US" sz="4000" dirty="0" err="1">
                <a:solidFill>
                  <a:schemeClr val="tx1"/>
                </a:solidFill>
                <a:latin typeface="Arial" panose="020B0604020202020204" pitchFamily="34" charset="0"/>
                <a:cs typeface="Arial" panose="020B0604020202020204" pitchFamily="34" charset="0"/>
              </a:rPr>
              <a:t>5.2A</a:t>
            </a:r>
            <a:r>
              <a:rPr lang="fr-FR" altLang="en-US" sz="4000" dirty="0">
                <a:solidFill>
                  <a:schemeClr val="tx1"/>
                </a:solidFill>
                <a:latin typeface="Arial" panose="020B0604020202020204" pitchFamily="34" charset="0"/>
                <a:cs typeface="Arial" panose="020B0604020202020204" pitchFamily="34" charset="0"/>
              </a:rPr>
              <a:t> – Standard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 name="Text Box 10">
            <a:extLst>
              <a:ext uri="{FF2B5EF4-FFF2-40B4-BE49-F238E27FC236}">
                <a16:creationId xmlns:a16="http://schemas.microsoft.com/office/drawing/2014/main" id="{A0158429-9D26-483D-A879-1B4010D7E68C}"/>
              </a:ext>
            </a:extLst>
          </p:cNvPr>
          <p:cNvSpPr txBox="1">
            <a:spLocks noChangeArrowheads="1"/>
          </p:cNvSpPr>
          <p:nvPr userDrawn="1"/>
        </p:nvSpPr>
        <p:spPr bwMode="auto">
          <a:xfrm>
            <a:off x="684213" y="1481483"/>
            <a:ext cx="7920037" cy="408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000" kern="1200" dirty="0" err="1">
                <a:solidFill>
                  <a:schemeClr val="tx1"/>
                </a:solidFill>
                <a:latin typeface="Arial" panose="020B0604020202020204" pitchFamily="34" charset="0"/>
                <a:ea typeface="+mn-ea"/>
                <a:cs typeface="Arial" panose="020B0604020202020204" pitchFamily="34" charset="0"/>
              </a:rPr>
              <a:t>5.2A</a:t>
            </a:r>
            <a:r>
              <a:rPr lang="en-US" altLang="en-US" sz="2000" kern="1200" dirty="0">
                <a:solidFill>
                  <a:schemeClr val="tx1"/>
                </a:solidFill>
                <a:latin typeface="Arial" panose="020B0604020202020204" pitchFamily="34" charset="0"/>
                <a:ea typeface="+mn-ea"/>
                <a:cs typeface="Arial" panose="020B0604020202020204" pitchFamily="34" charset="0"/>
              </a:rPr>
              <a:t> Scope of the complete standard:</a:t>
            </a:r>
          </a:p>
          <a:p>
            <a:pPr algn="l">
              <a:lnSpc>
                <a:spcPct val="90000"/>
              </a:lnSpc>
            </a:pPr>
            <a:br>
              <a:rPr lang="en-GB" altLang="en-US" sz="1200" kern="1200" dirty="0">
                <a:solidFill>
                  <a:schemeClr val="tx1"/>
                </a:solidFill>
                <a:latin typeface="Arial" panose="020B0604020202020204" pitchFamily="34" charset="0"/>
                <a:ea typeface="+mn-ea"/>
                <a:cs typeface="Arial" panose="020B0604020202020204" pitchFamily="34" charset="0"/>
              </a:rPr>
            </a:br>
            <a:r>
              <a:rPr lang="en-GB" altLang="en-US" sz="1800" kern="1200" dirty="0">
                <a:solidFill>
                  <a:schemeClr val="tx1"/>
                </a:solidFill>
                <a:latin typeface="Arial" panose="020B0604020202020204" pitchFamily="34" charset="0"/>
                <a:ea typeface="+mn-ea"/>
                <a:cs typeface="Arial" panose="020B0604020202020204" pitchFamily="34" charset="0"/>
              </a:rPr>
              <a:t>This standard defines Ethernet local area, access and metropolitan area networks. Ethernet is specified at selected speeds of operation; and uses a common media access control (MAC) specification and management information base (</a:t>
            </a:r>
            <a:r>
              <a:rPr lang="en-GB" altLang="en-US" sz="1800" kern="1200" dirty="0" err="1">
                <a:solidFill>
                  <a:schemeClr val="tx1"/>
                </a:solidFill>
                <a:latin typeface="Arial" panose="020B0604020202020204" pitchFamily="34" charset="0"/>
                <a:ea typeface="+mn-ea"/>
                <a:cs typeface="Arial" panose="020B0604020202020204" pitchFamily="34" charset="0"/>
              </a:rPr>
              <a:t>MIB</a:t>
            </a:r>
            <a:r>
              <a:rPr lang="en-GB" altLang="en-US" sz="1800" kern="1200" dirty="0">
                <a:solidFill>
                  <a:schemeClr val="tx1"/>
                </a:solidFill>
                <a:latin typeface="Arial" panose="020B0604020202020204" pitchFamily="34" charset="0"/>
                <a:ea typeface="+mn-ea"/>
                <a:cs typeface="Arial" panose="020B0604020202020204" pitchFamily="34" charset="0"/>
              </a:rPr>
              <a:t>). The Carrier Sense Multiple Access with Collision Detection (</a:t>
            </a:r>
            <a:r>
              <a:rPr lang="en-GB" altLang="en-US" sz="1800" kern="1200" dirty="0" err="1">
                <a:solidFill>
                  <a:schemeClr val="tx1"/>
                </a:solidFill>
                <a:latin typeface="Arial" panose="020B0604020202020204" pitchFamily="34" charset="0"/>
                <a:ea typeface="+mn-ea"/>
                <a:cs typeface="Arial" panose="020B0604020202020204" pitchFamily="34" charset="0"/>
              </a:rPr>
              <a:t>CSMA</a:t>
            </a:r>
            <a:r>
              <a:rPr lang="en-GB" altLang="en-US" sz="1800" kern="1200" dirty="0">
                <a:solidFill>
                  <a:schemeClr val="tx1"/>
                </a:solidFill>
                <a:latin typeface="Arial" panose="020B0604020202020204" pitchFamily="34" charset="0"/>
                <a:ea typeface="+mn-ea"/>
                <a:cs typeface="Arial" panose="020B0604020202020204" pitchFamily="34" charset="0"/>
              </a:rPr>
              <a:t>/CD) MAC protocol specifies shared medium (half duplex) operation, as well as full duplex operation. Speed specific Media Independent Interfaces (</a:t>
            </a:r>
            <a:r>
              <a:rPr lang="en-GB" altLang="en-US" sz="1800" kern="1200" dirty="0" err="1">
                <a:solidFill>
                  <a:schemeClr val="tx1"/>
                </a:solidFill>
                <a:latin typeface="Arial" panose="020B0604020202020204" pitchFamily="34" charset="0"/>
                <a:ea typeface="+mn-ea"/>
                <a:cs typeface="Arial" panose="020B0604020202020204" pitchFamily="34" charset="0"/>
              </a:rPr>
              <a:t>MIIs</a:t>
            </a:r>
            <a:r>
              <a:rPr lang="en-GB" altLang="en-US" sz="1800" kern="1200" dirty="0">
                <a:solidFill>
                  <a:schemeClr val="tx1"/>
                </a:solidFill>
                <a:latin typeface="Arial" panose="020B0604020202020204" pitchFamily="34" charset="0"/>
                <a:ea typeface="+mn-ea"/>
                <a:cs typeface="Arial" panose="020B0604020202020204" pitchFamily="34" charset="0"/>
              </a:rPr>
              <a:t>) provide an architectural and optional implementation interface to selected Physical Layer entities (PHY). The Physical Layer encodes frames for transmission and decodes received frames with the modulation specified for the speed of operation, transmission medium and supported link length. Other specified capabilities include: control and management protocols, and the provision  of power over selected twisted pair PHY types.</a:t>
            </a:r>
            <a:endParaRPr lang="en-US" altLang="en-US" sz="1800" kern="1200" dirty="0">
              <a:solidFill>
                <a:schemeClr val="tx1"/>
              </a:solidFill>
              <a:latin typeface="Arial" panose="020B0604020202020204" pitchFamily="34" charset="0"/>
              <a:ea typeface="+mn-ea"/>
              <a:cs typeface="Arial" panose="020B0604020202020204" pitchFamily="34" charset="0"/>
            </a:endParaRPr>
          </a:p>
          <a:p>
            <a:pPr>
              <a:lnSpc>
                <a:spcPct val="90000"/>
              </a:lnSpc>
            </a:pPr>
            <a:endParaRPr lang="en-US" altLang="en-US" sz="1800" dirty="0"/>
          </a:p>
        </p:txBody>
      </p:sp>
      <p:sp>
        <p:nvSpPr>
          <p:cNvPr id="17" name="Text Box 9">
            <a:extLst>
              <a:ext uri="{FF2B5EF4-FFF2-40B4-BE49-F238E27FC236}">
                <a16:creationId xmlns:a16="http://schemas.microsoft.com/office/drawing/2014/main" id="{61160936-41C8-4EA3-A733-EAB3E15F960D}"/>
              </a:ext>
            </a:extLst>
          </p:cNvPr>
          <p:cNvSpPr txBox="1">
            <a:spLocks noChangeArrowheads="1"/>
          </p:cNvSpPr>
          <p:nvPr userDrawn="1"/>
        </p:nvSpPr>
        <p:spPr bwMode="auto">
          <a:xfrm>
            <a:off x="684213" y="5229225"/>
            <a:ext cx="7993062" cy="133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20000"/>
              </a:spcBef>
              <a:buFont typeface="Arial" panose="020B0604020202020204" pitchFamily="34" charset="0"/>
              <a:buNone/>
            </a:pPr>
            <a:r>
              <a:rPr lang="en-GB" altLang="en-US" sz="1800" kern="1200" dirty="0">
                <a:solidFill>
                  <a:schemeClr val="tx1"/>
                </a:solidFill>
                <a:latin typeface="Arial" panose="020B0604020202020204" pitchFamily="34" charset="0"/>
                <a:ea typeface="+mn-ea"/>
                <a:cs typeface="Arial" panose="020B0604020202020204" pitchFamily="34" charset="0"/>
              </a:rPr>
              <a:t>Help text: If this Amendment will change the scope statement of the complete document (base + Amendment), it can be edited and should be explained in the Additional Explanatory Notes field at the end of the PAR form. If this Amendment will not change the scope statement of the complete document the pre-populated text should be left as is. </a:t>
            </a:r>
            <a:endParaRPr lang="en-US" altLang="en-US" sz="1800" kern="1200" dirty="0">
              <a:solidFill>
                <a:schemeClr val="tx1"/>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113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2B_Project_scop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en-US" sz="4000" dirty="0">
                <a:solidFill>
                  <a:schemeClr val="tx1"/>
                </a:solidFill>
                <a:latin typeface="Arial" panose="020B0604020202020204" pitchFamily="34" charset="0"/>
                <a:cs typeface="Arial" panose="020B0604020202020204" pitchFamily="34" charset="0"/>
              </a:rPr>
              <a:t>PAR item </a:t>
            </a:r>
            <a:r>
              <a:rPr lang="fr-FR" altLang="en-US" sz="4000" dirty="0" err="1">
                <a:solidFill>
                  <a:schemeClr val="tx1"/>
                </a:solidFill>
                <a:latin typeface="Arial" panose="020B0604020202020204" pitchFamily="34" charset="0"/>
                <a:cs typeface="Arial" panose="020B0604020202020204" pitchFamily="34" charset="0"/>
              </a:rPr>
              <a:t>5.2B</a:t>
            </a:r>
            <a:r>
              <a:rPr lang="fr-FR" altLang="en-US" sz="4000" dirty="0">
                <a:solidFill>
                  <a:schemeClr val="tx1"/>
                </a:solidFill>
                <a:latin typeface="Arial" panose="020B0604020202020204" pitchFamily="34" charset="0"/>
                <a:cs typeface="Arial" panose="020B0604020202020204" pitchFamily="34" charset="0"/>
              </a:rPr>
              <a:t> – Project scope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941469"/>
            <a:ext cx="7993062"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State what the Amendment is changing or adding.</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err="1">
                <a:latin typeface="Arial" panose="020B0604020202020204" pitchFamily="34" charset="0"/>
                <a:cs typeface="Arial" panose="020B0604020202020204" pitchFamily="34" charset="0"/>
              </a:rPr>
              <a:t>5.2B</a:t>
            </a:r>
            <a:r>
              <a:rPr lang="en-US" altLang="en-US" sz="2000" dirty="0">
                <a:latin typeface="Arial" panose="020B0604020202020204" pitchFamily="34" charset="0"/>
                <a:cs typeface="Arial" panose="020B0604020202020204" pitchFamily="34" charset="0"/>
              </a:rPr>
              <a:t> Scope of the Project:</a:t>
            </a:r>
          </a:p>
        </p:txBody>
      </p:sp>
      <p:sp>
        <p:nvSpPr>
          <p:cNvPr id="14" name="Text Placeholder 2">
            <a:extLst>
              <a:ext uri="{FF2B5EF4-FFF2-40B4-BE49-F238E27FC236}">
                <a16:creationId xmlns:a16="http://schemas.microsoft.com/office/drawing/2014/main" id="{BE69EB98-E5EA-4A94-8580-F4F43A4061C6}"/>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9176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3_Project_contingency">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5.3 – Project contingency</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 name="Text Box 10">
            <a:extLst>
              <a:ext uri="{FF2B5EF4-FFF2-40B4-BE49-F238E27FC236}">
                <a16:creationId xmlns:a16="http://schemas.microsoft.com/office/drawing/2014/main" id="{0980DB5C-8919-4FB3-A197-F4971B0BC444}"/>
              </a:ext>
            </a:extLst>
          </p:cNvPr>
          <p:cNvSpPr txBox="1">
            <a:spLocks noChangeArrowheads="1"/>
          </p:cNvSpPr>
          <p:nvPr userDrawn="1"/>
        </p:nvSpPr>
        <p:spPr bwMode="auto">
          <a:xfrm>
            <a:off x="684213" y="5276671"/>
            <a:ext cx="79930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 typeface="Arial" panose="020B0604020202020204" pitchFamily="34" charset="0"/>
              <a:buNone/>
            </a:pPr>
            <a:r>
              <a:rPr lang="en-US" altLang="en-US" dirty="0">
                <a:latin typeface="Arial" panose="020B0604020202020204" pitchFamily="34" charset="0"/>
                <a:cs typeface="Arial" panose="020B0604020202020204" pitchFamily="34" charset="0"/>
              </a:rPr>
              <a:t>Help text: Your explanation should include how the standard is dependent upon the completion of another standard. Also, if applicable, why a PAR request is being submitted if the standard currently under development is not yet complete. The title and number of the standard which this project is contingent upon shall be included in the explanation.</a:t>
            </a:r>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8064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5.3 Is the completion of this standard contingent upon the completion of another standard (Yes or No)? If yes, please explain below:</a:t>
            </a:r>
          </a:p>
        </p:txBody>
      </p:sp>
      <p:sp>
        <p:nvSpPr>
          <p:cNvPr id="14" name="Text Box 11">
            <a:extLst>
              <a:ext uri="{FF2B5EF4-FFF2-40B4-BE49-F238E27FC236}">
                <a16:creationId xmlns:a16="http://schemas.microsoft.com/office/drawing/2014/main" id="{FFA56525-77AC-4967-B094-1F79F4D7692A}"/>
              </a:ext>
            </a:extLst>
          </p:cNvPr>
          <p:cNvSpPr txBox="1">
            <a:spLocks noChangeArrowheads="1"/>
          </p:cNvSpPr>
          <p:nvPr userDrawn="1"/>
        </p:nvSpPr>
        <p:spPr bwMode="auto">
          <a:xfrm>
            <a:off x="685800" y="2564935"/>
            <a:ext cx="80645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5.3.1 If yes, please explain:</a:t>
            </a:r>
          </a:p>
        </p:txBody>
      </p:sp>
      <p:sp>
        <p:nvSpPr>
          <p:cNvPr id="18" name="Text Placeholder 2">
            <a:extLst>
              <a:ext uri="{FF2B5EF4-FFF2-40B4-BE49-F238E27FC236}">
                <a16:creationId xmlns:a16="http://schemas.microsoft.com/office/drawing/2014/main" id="{0CEEFD83-35A5-421D-8F63-45FAC910B6A8}"/>
              </a:ext>
            </a:extLst>
          </p:cNvPr>
          <p:cNvSpPr>
            <a:spLocks noGrp="1"/>
          </p:cNvSpPr>
          <p:nvPr>
            <p:ph type="body" sz="quarter" idx="11"/>
          </p:nvPr>
        </p:nvSpPr>
        <p:spPr>
          <a:xfrm>
            <a:off x="684213" y="2965044"/>
            <a:ext cx="7920037" cy="2313572"/>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
        <p:nvSpPr>
          <p:cNvPr id="20" name="Text Placeholder 2">
            <a:extLst>
              <a:ext uri="{FF2B5EF4-FFF2-40B4-BE49-F238E27FC236}">
                <a16:creationId xmlns:a16="http://schemas.microsoft.com/office/drawing/2014/main" id="{82A9516C-2947-40ED-9788-1F1862C38106}"/>
              </a:ext>
            </a:extLst>
          </p:cNvPr>
          <p:cNvSpPr>
            <a:spLocks noGrp="1"/>
          </p:cNvSpPr>
          <p:nvPr>
            <p:ph type="body" sz="quarter" idx="12"/>
          </p:nvPr>
        </p:nvSpPr>
        <p:spPr>
          <a:xfrm>
            <a:off x="685800" y="2146161"/>
            <a:ext cx="7920037" cy="418636"/>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23806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4_Project_purpos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5.4 – Project purpose</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6" name="Text Box 9">
            <a:extLst>
              <a:ext uri="{FF2B5EF4-FFF2-40B4-BE49-F238E27FC236}">
                <a16:creationId xmlns:a16="http://schemas.microsoft.com/office/drawing/2014/main" id="{D76C17B5-3CE1-4D4B-8888-78CEE18082EF}"/>
              </a:ext>
            </a:extLst>
          </p:cNvPr>
          <p:cNvSpPr txBox="1">
            <a:spLocks noChangeArrowheads="1"/>
          </p:cNvSpPr>
          <p:nvPr userDrawn="1"/>
        </p:nvSpPr>
        <p:spPr bwMode="auto">
          <a:xfrm>
            <a:off x="755650" y="2757488"/>
            <a:ext cx="799306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GB" altLang="en-US">
                <a:solidFill>
                  <a:srgbClr val="000000"/>
                </a:solidFill>
                <a:latin typeface="Arial" panose="020B0604020202020204" pitchFamily="34" charset="0"/>
              </a:rPr>
              <a:t>Note: </a:t>
            </a:r>
            <a:r>
              <a:rPr lang="en-US" altLang="en-US">
                <a:solidFill>
                  <a:srgbClr val="000000"/>
                </a:solidFill>
                <a:latin typeface="Arial" panose="020B0604020202020204" pitchFamily="34" charset="0"/>
              </a:rPr>
              <a:t>IEEE Std 802.3 does not contain a Purpose Clause.</a:t>
            </a:r>
          </a:p>
        </p:txBody>
      </p:sp>
      <p:sp>
        <p:nvSpPr>
          <p:cNvPr id="37" name="Text Box 10">
            <a:extLst>
              <a:ext uri="{FF2B5EF4-FFF2-40B4-BE49-F238E27FC236}">
                <a16:creationId xmlns:a16="http://schemas.microsoft.com/office/drawing/2014/main" id="{69FBE914-A24F-49D8-9774-13DEE1C9D7F7}"/>
              </a:ext>
            </a:extLst>
          </p:cNvPr>
          <p:cNvSpPr txBox="1">
            <a:spLocks noChangeArrowheads="1"/>
          </p:cNvSpPr>
          <p:nvPr userDrawn="1"/>
        </p:nvSpPr>
        <p:spPr bwMode="auto">
          <a:xfrm>
            <a:off x="684213" y="1431925"/>
            <a:ext cx="81359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en-US" sz="2000">
                <a:solidFill>
                  <a:srgbClr val="000000"/>
                </a:solidFill>
                <a:latin typeface="Arial" panose="020B0604020202020204" pitchFamily="34" charset="0"/>
              </a:rPr>
              <a:t>5.4 Will the completed document (base + amendment) contain a purpose clause:</a:t>
            </a:r>
            <a:endParaRPr lang="en-US" altLang="en-US">
              <a:solidFill>
                <a:srgbClr val="000000"/>
              </a:solidFill>
              <a:latin typeface="Arial" panose="020B0604020202020204" pitchFamily="34" charset="0"/>
            </a:endParaRPr>
          </a:p>
        </p:txBody>
      </p:sp>
      <p:grpSp>
        <p:nvGrpSpPr>
          <p:cNvPr id="38" name="Group 17">
            <a:extLst>
              <a:ext uri="{FF2B5EF4-FFF2-40B4-BE49-F238E27FC236}">
                <a16:creationId xmlns:a16="http://schemas.microsoft.com/office/drawing/2014/main" id="{02C5D16F-03C1-4511-9F26-A379369DF4C6}"/>
              </a:ext>
            </a:extLst>
          </p:cNvPr>
          <p:cNvGrpSpPr>
            <a:grpSpLocks/>
          </p:cNvGrpSpPr>
          <p:nvPr userDrawn="1"/>
        </p:nvGrpSpPr>
        <p:grpSpPr bwMode="auto">
          <a:xfrm>
            <a:off x="1751013" y="2276475"/>
            <a:ext cx="2554287" cy="366713"/>
            <a:chOff x="1103" y="1434"/>
            <a:chExt cx="1609" cy="231"/>
          </a:xfrm>
        </p:grpSpPr>
        <p:sp>
          <p:nvSpPr>
            <p:cNvPr id="39" name="Text Box 12">
              <a:extLst>
                <a:ext uri="{FF2B5EF4-FFF2-40B4-BE49-F238E27FC236}">
                  <a16:creationId xmlns:a16="http://schemas.microsoft.com/office/drawing/2014/main" id="{F6B73656-BD4F-468C-B429-57C94C3E9FB0}"/>
                </a:ext>
              </a:extLst>
            </p:cNvPr>
            <p:cNvSpPr txBox="1">
              <a:spLocks noChangeArrowheads="1"/>
            </p:cNvSpPr>
            <p:nvPr userDrawn="1"/>
          </p:nvSpPr>
          <p:spPr bwMode="auto">
            <a:xfrm>
              <a:off x="1202" y="1434"/>
              <a:ext cx="151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GB" altLang="en-US" sz="1800" b="0" i="0" u="none" strike="noStrike" kern="0" cap="none" spc="0" normalizeH="0" baseline="0" noProof="0">
                  <a:ln>
                    <a:noFill/>
                  </a:ln>
                  <a:solidFill>
                    <a:srgbClr val="000000"/>
                  </a:solidFill>
                  <a:effectLst/>
                  <a:uLnTx/>
                  <a:uFillTx/>
                  <a:latin typeface="Arial" panose="020B0604020202020204" pitchFamily="34" charset="0"/>
                </a:rPr>
                <a:t>Yes           No</a:t>
              </a:r>
            </a:p>
          </p:txBody>
        </p:sp>
        <p:grpSp>
          <p:nvGrpSpPr>
            <p:cNvPr id="40" name="Group 16">
              <a:extLst>
                <a:ext uri="{FF2B5EF4-FFF2-40B4-BE49-F238E27FC236}">
                  <a16:creationId xmlns:a16="http://schemas.microsoft.com/office/drawing/2014/main" id="{5156AC3A-2CBB-4045-AD39-4E2731F8B77D}"/>
                </a:ext>
              </a:extLst>
            </p:cNvPr>
            <p:cNvGrpSpPr>
              <a:grpSpLocks/>
            </p:cNvGrpSpPr>
            <p:nvPr userDrawn="1"/>
          </p:nvGrpSpPr>
          <p:grpSpPr bwMode="auto">
            <a:xfrm>
              <a:off x="1103" y="1498"/>
              <a:ext cx="778" cy="92"/>
              <a:chOff x="1103" y="1498"/>
              <a:chExt cx="778" cy="92"/>
            </a:xfrm>
          </p:grpSpPr>
          <p:sp>
            <p:nvSpPr>
              <p:cNvPr id="41" name="Oval 13">
                <a:extLst>
                  <a:ext uri="{FF2B5EF4-FFF2-40B4-BE49-F238E27FC236}">
                    <a16:creationId xmlns:a16="http://schemas.microsoft.com/office/drawing/2014/main" id="{E010A7B0-21D9-41FC-8B66-FDF68C533EE0}"/>
                  </a:ext>
                </a:extLst>
              </p:cNvPr>
              <p:cNvSpPr>
                <a:spLocks noChangeArrowheads="1"/>
              </p:cNvSpPr>
              <p:nvPr userDrawn="1"/>
            </p:nvSpPr>
            <p:spPr bwMode="auto">
              <a:xfrm>
                <a:off x="1103" y="1498"/>
                <a:ext cx="90" cy="92"/>
              </a:xfrm>
              <a:prstGeom prst="ellipse">
                <a:avLst/>
              </a:prstGeom>
              <a:noFill/>
              <a:ln w="9525" algn="ctr">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42" name="Oval 14">
                <a:extLst>
                  <a:ext uri="{FF2B5EF4-FFF2-40B4-BE49-F238E27FC236}">
                    <a16:creationId xmlns:a16="http://schemas.microsoft.com/office/drawing/2014/main" id="{5D76C178-2792-4B3F-ABA1-FE2EB4AC8D3D}"/>
                  </a:ext>
                </a:extLst>
              </p:cNvPr>
              <p:cNvSpPr>
                <a:spLocks noChangeArrowheads="1"/>
              </p:cNvSpPr>
              <p:nvPr userDrawn="1"/>
            </p:nvSpPr>
            <p:spPr bwMode="auto">
              <a:xfrm>
                <a:off x="1791" y="1498"/>
                <a:ext cx="90" cy="92"/>
              </a:xfrm>
              <a:prstGeom prst="ellipse">
                <a:avLst/>
              </a:prstGeom>
              <a:noFill/>
              <a:ln w="9525" algn="ctr">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43" name="Oval 15">
                <a:extLst>
                  <a:ext uri="{FF2B5EF4-FFF2-40B4-BE49-F238E27FC236}">
                    <a16:creationId xmlns:a16="http://schemas.microsoft.com/office/drawing/2014/main" id="{2A00A22E-3A04-4810-910A-B9A280BE31BC}"/>
                  </a:ext>
                </a:extLst>
              </p:cNvPr>
              <p:cNvSpPr>
                <a:spLocks noChangeArrowheads="1"/>
              </p:cNvSpPr>
              <p:nvPr userDrawn="1"/>
            </p:nvSpPr>
            <p:spPr bwMode="auto">
              <a:xfrm flipH="1">
                <a:off x="1802" y="1518"/>
                <a:ext cx="62" cy="52"/>
              </a:xfrm>
              <a:prstGeom prst="ellipse">
                <a:avLst/>
              </a:prstGeom>
              <a:solidFill>
                <a:srgbClr val="000000"/>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Arial" panose="020B0604020202020204" pitchFamily="34" charset="0"/>
                </a:endParaRPr>
              </a:p>
            </p:txBody>
          </p:sp>
        </p:grpSp>
      </p:grpSp>
    </p:spTree>
    <p:extLst>
      <p:ext uri="{BB962C8B-B14F-4D97-AF65-F5344CB8AC3E}">
        <p14:creationId xmlns:p14="http://schemas.microsoft.com/office/powerpoint/2010/main" val="82566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5_Project_need">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a:t>
            </a:r>
            <a:r>
              <a:rPr lang="en-US" altLang="en-US" sz="1200" dirty="0">
                <a:solidFill>
                  <a:schemeClr val="bg1"/>
                </a:solidFill>
              </a:rPr>
              <a:t>PAR questions</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4.0</a:t>
            </a:r>
            <a:endParaRPr lang="en-US" sz="1200" dirty="0">
              <a:solidFill>
                <a:schemeClr val="bg1"/>
              </a:solidFill>
            </a:endParaRPr>
          </a:p>
        </p:txBody>
      </p:sp>
      <p:sp>
        <p:nvSpPr>
          <p:cNvPr id="15" name="Line 6">
            <a:extLst>
              <a:ext uri="{FF2B5EF4-FFF2-40B4-BE49-F238E27FC236}">
                <a16:creationId xmlns:a16="http://schemas.microsoft.com/office/drawing/2014/main" id="{1EC1200F-4000-4AB1-82B0-BCF3336CD4E2}"/>
              </a:ext>
            </a:extLst>
          </p:cNvPr>
          <p:cNvSpPr>
            <a:spLocks noChangeShapeType="1"/>
          </p:cNvSpPr>
          <p:nvPr userDrawn="1"/>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Rectangle 10">
            <a:extLst>
              <a:ext uri="{FF2B5EF4-FFF2-40B4-BE49-F238E27FC236}">
                <a16:creationId xmlns:a16="http://schemas.microsoft.com/office/drawing/2014/main" id="{144BC8D5-7B09-4515-85E2-0F766501592B}"/>
              </a:ext>
            </a:extLst>
          </p:cNvPr>
          <p:cNvSpPr>
            <a:spLocks noChangeArrowheads="1"/>
          </p:cNvSpPr>
          <p:nvPr userDrawn="1"/>
        </p:nvSpPr>
        <p:spPr bwMode="auto">
          <a:xfrm>
            <a:off x="468313" y="434975"/>
            <a:ext cx="82073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4000" dirty="0">
                <a:solidFill>
                  <a:schemeClr val="tx1"/>
                </a:solidFill>
                <a:latin typeface="Arial" panose="020B0604020202020204" pitchFamily="34" charset="0"/>
                <a:cs typeface="Arial" panose="020B0604020202020204" pitchFamily="34" charset="0"/>
              </a:rPr>
              <a:t>PAR item 5.5 – Project need</a:t>
            </a:r>
          </a:p>
        </p:txBody>
      </p:sp>
      <p:sp>
        <p:nvSpPr>
          <p:cNvPr id="19" name="Rectangle 3">
            <a:extLst>
              <a:ext uri="{FF2B5EF4-FFF2-40B4-BE49-F238E27FC236}">
                <a16:creationId xmlns:a16="http://schemas.microsoft.com/office/drawing/2014/main" id="{7956C924-6E89-48EF-B341-72D74F6B46B8}"/>
              </a:ext>
            </a:extLst>
          </p:cNvPr>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Text Box 11">
            <a:extLst>
              <a:ext uri="{FF2B5EF4-FFF2-40B4-BE49-F238E27FC236}">
                <a16:creationId xmlns:a16="http://schemas.microsoft.com/office/drawing/2014/main" id="{43B919B7-9918-4964-9E1B-AAAA4AFA38E8}"/>
              </a:ext>
            </a:extLst>
          </p:cNvPr>
          <p:cNvSpPr txBox="1">
            <a:spLocks noChangeArrowheads="1"/>
          </p:cNvSpPr>
          <p:nvPr userDrawn="1"/>
        </p:nvSpPr>
        <p:spPr bwMode="auto">
          <a:xfrm>
            <a:off x="684213" y="1431925"/>
            <a:ext cx="79200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Arial" panose="020B0604020202020204" pitchFamily="34" charset="0"/>
                <a:cs typeface="Arial" panose="020B0604020202020204" pitchFamily="34" charset="0"/>
              </a:rPr>
              <a:t>5.5 Need for the Project:</a:t>
            </a:r>
          </a:p>
        </p:txBody>
      </p:sp>
      <p:sp>
        <p:nvSpPr>
          <p:cNvPr id="18" name="Text Box 9">
            <a:extLst>
              <a:ext uri="{FF2B5EF4-FFF2-40B4-BE49-F238E27FC236}">
                <a16:creationId xmlns:a16="http://schemas.microsoft.com/office/drawing/2014/main" id="{55130BC0-BCE3-4D53-8935-F3182BF6624B}"/>
              </a:ext>
            </a:extLst>
          </p:cNvPr>
          <p:cNvSpPr txBox="1">
            <a:spLocks noChangeArrowheads="1"/>
          </p:cNvSpPr>
          <p:nvPr userDrawn="1"/>
        </p:nvSpPr>
        <p:spPr bwMode="auto">
          <a:xfrm>
            <a:off x="684213" y="5734050"/>
            <a:ext cx="7993062"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80000"/>
              </a:lnSpc>
              <a:spcBef>
                <a:spcPct val="20000"/>
              </a:spcBef>
              <a:spcAft>
                <a:spcPct val="0"/>
              </a:spcAft>
              <a:buFont typeface="Arial" panose="020B0604020202020204" pitchFamily="34" charset="0"/>
              <a:buNone/>
            </a:pPr>
            <a:r>
              <a:rPr lang="en-US" altLang="en-US" sz="1700" dirty="0">
                <a:solidFill>
                  <a:srgbClr val="000000"/>
                </a:solidFill>
                <a:latin typeface="Arial" panose="020B0604020202020204" pitchFamily="34" charset="0"/>
              </a:rPr>
              <a:t>The need for the project details the specific problem that the standard will resolve and the benefit that users will gain by the publication of the standard. The need statement should be brief, no longer than a few sentences.</a:t>
            </a:r>
          </a:p>
        </p:txBody>
      </p:sp>
      <p:sp>
        <p:nvSpPr>
          <p:cNvPr id="12" name="Text Placeholder 2">
            <a:extLst>
              <a:ext uri="{FF2B5EF4-FFF2-40B4-BE49-F238E27FC236}">
                <a16:creationId xmlns:a16="http://schemas.microsoft.com/office/drawing/2014/main" id="{6EDF47CB-D1B3-4C84-BC49-00AB1878C78F}"/>
              </a:ext>
            </a:extLst>
          </p:cNvPr>
          <p:cNvSpPr>
            <a:spLocks noGrp="1"/>
          </p:cNvSpPr>
          <p:nvPr>
            <p:ph type="body" sz="quarter" idx="10"/>
          </p:nvPr>
        </p:nvSpPr>
        <p:spPr>
          <a:xfrm>
            <a:off x="684213" y="1832035"/>
            <a:ext cx="7920037" cy="3902015"/>
          </a:xfrm>
          <a:prstGeom prst="rect">
            <a:avLst/>
          </a:prstGeom>
        </p:spPr>
        <p:txBody>
          <a:bodyPr>
            <a:normAutofit/>
          </a:bodyPr>
          <a:lstStyle>
            <a:lvl1pPr marL="0" indent="0">
              <a:buFontTx/>
              <a:buNone/>
              <a:defRPr lang="en-GB" sz="2000" kern="1200" dirty="0">
                <a:solidFill>
                  <a:schemeClr val="tx1"/>
                </a:solidFill>
                <a:latin typeface="Arial" pitchFamily="34" charset="0"/>
                <a:ea typeface="+mn-ea"/>
                <a:cs typeface="Arial" pitchFamily="34" charset="0"/>
              </a:defRPr>
            </a:lvl1pPr>
            <a:lvl2pPr>
              <a:defRPr/>
            </a:lvl2pPr>
            <a:lvl3pPr>
              <a:defRPr/>
            </a:lvl3pPr>
            <a:lvl4pPr>
              <a:defRPr/>
            </a:lvl4pPr>
            <a:lvl5pPr>
              <a:defRPr/>
            </a:lvl5pPr>
          </a:lstStyle>
          <a:p>
            <a:pPr marL="342900" lvl="0" indent="-342900" algn="l" defTabSz="914400" rtl="0" eaLnBrk="1" latinLnBrk="0" hangingPunct="1">
              <a:spcBef>
                <a:spcPct val="20000"/>
              </a:spcBef>
            </a:pPr>
            <a:r>
              <a:rPr lang="en-US" dirty="0"/>
              <a:t>Click to edit Master text styles</a:t>
            </a:r>
          </a:p>
        </p:txBody>
      </p:sp>
    </p:spTree>
    <p:extLst>
      <p:ext uri="{BB962C8B-B14F-4D97-AF65-F5344CB8AC3E}">
        <p14:creationId xmlns:p14="http://schemas.microsoft.com/office/powerpoint/2010/main" val="357392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463532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1" r:id="rId12"/>
    <p:sldLayoutId id="2147483670" r:id="rId13"/>
    <p:sldLayoutId id="2147483658"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5029200"/>
            <a:ext cx="8610600" cy="769441"/>
          </a:xfrm>
          <a:prstGeom prst="rect">
            <a:avLst/>
          </a:prstGeom>
        </p:spPr>
        <p:txBody>
          <a:bodyPr wrap="square">
            <a:spAutoFit/>
          </a:bodyPr>
          <a:lstStyle/>
          <a:p>
            <a:pPr algn="ctr" eaLnBrk="0" hangingPunct="0"/>
            <a:r>
              <a:rPr lang="en-US" sz="2200" dirty="0">
                <a:latin typeface="Arial" pitchFamily="34" charset="0"/>
                <a:cs typeface="Arial" pitchFamily="34" charset="0"/>
              </a:rPr>
              <a:t>The following are the Major PAR responses</a:t>
            </a:r>
            <a:br>
              <a:rPr lang="en-US" sz="2200" dirty="0">
                <a:latin typeface="Arial" pitchFamily="34" charset="0"/>
                <a:cs typeface="Arial" pitchFamily="34" charset="0"/>
              </a:rPr>
            </a:br>
            <a:r>
              <a:rPr lang="en-US" sz="2200" dirty="0">
                <a:latin typeface="Arial" pitchFamily="34" charset="0"/>
                <a:cs typeface="Arial" pitchFamily="34" charset="0"/>
              </a:rPr>
              <a:t>for the IEEE </a:t>
            </a:r>
            <a:r>
              <a:rPr lang="en-US" sz="2200" dirty="0" err="1">
                <a:latin typeface="Arial" pitchFamily="34" charset="0"/>
                <a:cs typeface="Arial" pitchFamily="34" charset="0"/>
              </a:rPr>
              <a:t>P802.3</a:t>
            </a:r>
            <a:r>
              <a:rPr lang="en-US" sz="2200" b="1" dirty="0" err="1">
                <a:solidFill>
                  <a:srgbClr val="FF0000"/>
                </a:solidFill>
                <a:latin typeface="Arial" pitchFamily="34" charset="0"/>
                <a:cs typeface="Arial" pitchFamily="34" charset="0"/>
              </a:rPr>
              <a:t>xx</a:t>
            </a:r>
            <a:r>
              <a:rPr lang="en-US" sz="2200" dirty="0">
                <a:latin typeface="Arial" pitchFamily="34" charset="0"/>
                <a:cs typeface="Arial" pitchFamily="34" charset="0"/>
              </a:rPr>
              <a:t> draft PAR</a:t>
            </a:r>
          </a:p>
        </p:txBody>
      </p:sp>
    </p:spTree>
    <p:extLst>
      <p:ext uri="{BB962C8B-B14F-4D97-AF65-F5344CB8AC3E}">
        <p14:creationId xmlns:p14="http://schemas.microsoft.com/office/powerpoint/2010/main" val="202235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83208-0924-4B7B-87DF-D0A6E6DF943D}"/>
              </a:ext>
            </a:extLst>
          </p:cNvPr>
          <p:cNvSpPr>
            <a:spLocks noGrp="1"/>
          </p:cNvSpPr>
          <p:nvPr>
            <p:ph type="body" sz="quarter" idx="10"/>
          </p:nvPr>
        </p:nvSpPr>
        <p:spPr/>
        <p:txBody>
          <a:bodyPr/>
          <a:lstStyle/>
          <a:p>
            <a:endParaRPr lang="en-GB" dirty="0"/>
          </a:p>
        </p:txBody>
      </p:sp>
    </p:spTree>
    <p:extLst>
      <p:ext uri="{BB962C8B-B14F-4D97-AF65-F5344CB8AC3E}">
        <p14:creationId xmlns:p14="http://schemas.microsoft.com/office/powerpoint/2010/main" val="2327013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040C17F-6501-49A7-A411-B4703D7CDC4B}"/>
              </a:ext>
            </a:extLst>
          </p:cNvPr>
          <p:cNvSpPr>
            <a:spLocks noGrp="1"/>
          </p:cNvSpPr>
          <p:nvPr>
            <p:ph type="body" sz="quarter" idx="11"/>
          </p:nvPr>
        </p:nvSpPr>
        <p:spPr/>
        <p:txBody>
          <a:bodyPr/>
          <a:lstStyle/>
          <a:p>
            <a:endParaRPr lang="en-GB"/>
          </a:p>
        </p:txBody>
      </p:sp>
      <p:sp>
        <p:nvSpPr>
          <p:cNvPr id="5" name="Text Placeholder 4">
            <a:extLst>
              <a:ext uri="{FF2B5EF4-FFF2-40B4-BE49-F238E27FC236}">
                <a16:creationId xmlns:a16="http://schemas.microsoft.com/office/drawing/2014/main" id="{1079309D-2A44-4D7F-AEC4-8A489DA9189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768535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C59E158-23DC-4435-9A31-ADD255F618E5}"/>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88566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856C91-F4ED-4EB6-AAAC-C8C607A6E266}"/>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70251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AF70287-0E19-45FC-A2AF-B5D138F1ABB6}"/>
              </a:ext>
            </a:extLst>
          </p:cNvPr>
          <p:cNvSpPr>
            <a:spLocks noGrp="1"/>
          </p:cNvSpPr>
          <p:nvPr>
            <p:ph type="body" sz="quarter" idx="12"/>
          </p:nvPr>
        </p:nvSpPr>
        <p:spPr/>
        <p:txBody>
          <a:bodyPr/>
          <a:lstStyle/>
          <a:p>
            <a:endParaRPr lang="en-GB"/>
          </a:p>
        </p:txBody>
      </p:sp>
      <p:sp>
        <p:nvSpPr>
          <p:cNvPr id="5" name="Text Placeholder 4">
            <a:extLst>
              <a:ext uri="{FF2B5EF4-FFF2-40B4-BE49-F238E27FC236}">
                <a16:creationId xmlns:a16="http://schemas.microsoft.com/office/drawing/2014/main" id="{138B85B8-CCD5-44B3-9465-CB15ADE74402}"/>
              </a:ext>
            </a:extLst>
          </p:cNvPr>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292842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613969-49FC-4788-ADF6-C00185FBF422}"/>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0386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236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722EC4-63D6-4391-BF13-30FEBF4321FE}"/>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64162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9B6E98-6F4B-48B4-A061-88759672F8AE}"/>
              </a:ext>
            </a:extLst>
          </p:cNvPr>
          <p:cNvSpPr>
            <a:spLocks noGrp="1"/>
          </p:cNvSpPr>
          <p:nvPr>
            <p:ph type="body" sz="quarter" idx="11"/>
          </p:nvPr>
        </p:nvSpPr>
        <p:spPr/>
        <p:txBody>
          <a:bodyPr/>
          <a:lstStyle/>
          <a:p>
            <a:endParaRPr lang="en-GB" dirty="0"/>
          </a:p>
        </p:txBody>
      </p:sp>
      <p:sp>
        <p:nvSpPr>
          <p:cNvPr id="4" name="Text Placeholder 3">
            <a:extLst>
              <a:ext uri="{FF2B5EF4-FFF2-40B4-BE49-F238E27FC236}">
                <a16:creationId xmlns:a16="http://schemas.microsoft.com/office/drawing/2014/main" id="{8AE35733-3B25-49F8-8DC5-6938AE3FD457}"/>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174859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9105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8A91CC-BA68-4653-B369-CB61C7B15811}"/>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3246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16</Words>
  <Application>Microsoft Office PowerPoint</Application>
  <PresentationFormat>On-screen Show (4:3)</PresentationFormat>
  <Paragraphs>3</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DAmbrosia, John</dc:creator>
  <cp:keywords>No Restrictions</cp:keywords>
  <cp:lastModifiedBy>Law, David</cp:lastModifiedBy>
  <cp:revision>79</cp:revision>
  <dcterms:created xsi:type="dcterms:W3CDTF">2013-12-03T14:26:29Z</dcterms:created>
  <dcterms:modified xsi:type="dcterms:W3CDTF">2020-09-28T12:54:15Z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ec6566ad-31a3-4cba-a9a1-b012865c509f</vt:lpwstr>
  </property>
  <property fmtid="{D5CDD505-2E9C-101B-9397-08002B2CF9AE}" pid="3" name="DellClassification">
    <vt:lpwstr>No Restrictions</vt:lpwstr>
  </property>
  <property fmtid="{D5CDD505-2E9C-101B-9397-08002B2CF9AE}" pid="4" name="DellSubLabels">
    <vt:lpwstr/>
  </property>
</Properties>
</file>