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 id="2147483737" r:id="rId2"/>
    <p:sldMasterId id="2147483739" r:id="rId3"/>
  </p:sldMasterIdLst>
  <p:notesMasterIdLst>
    <p:notesMasterId r:id="rId15"/>
  </p:notesMasterIdLst>
  <p:handoutMasterIdLst>
    <p:handoutMasterId r:id="rId16"/>
  </p:handoutMasterIdLst>
  <p:sldIdLst>
    <p:sldId id="362" r:id="rId4"/>
    <p:sldId id="393" r:id="rId5"/>
    <p:sldId id="394" r:id="rId6"/>
    <p:sldId id="391" r:id="rId7"/>
    <p:sldId id="395" r:id="rId8"/>
    <p:sldId id="384" r:id="rId9"/>
    <p:sldId id="385" r:id="rId10"/>
    <p:sldId id="356" r:id="rId11"/>
    <p:sldId id="387" r:id="rId12"/>
    <p:sldId id="388" r:id="rId13"/>
    <p:sldId id="389" r:id="rId14"/>
  </p:sldIdLst>
  <p:sldSz cx="12192000" cy="6858000"/>
  <p:notesSz cx="7315200" cy="96012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w, Bob" initials="" lastIdx="4" clrIdx="0"/>
  <p:cmAuthor id="1" name="David Law" initials=""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5" autoAdjust="0"/>
    <p:restoredTop sz="84713" autoAdjust="0"/>
  </p:normalViewPr>
  <p:slideViewPr>
    <p:cSldViewPr>
      <p:cViewPr varScale="1">
        <p:scale>
          <a:sx n="91" d="100"/>
          <a:sy n="91" d="100"/>
        </p:scale>
        <p:origin x="62" y="115"/>
      </p:cViewPr>
      <p:guideLst>
        <p:guide orient="horz" pos="2205"/>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706"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17BA86C-65F5-4CF3-B3E0-262C24A6192F}" type="datetimeFigureOut">
              <a:rPr lang="en-US"/>
              <a:pPr>
                <a:defRPr/>
              </a:pPr>
              <a:t>1/12/2023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A8D477-3781-4FB6-B024-7E4A5E8576B7}" type="slidenum">
              <a:rPr lang="en-US"/>
              <a:pPr>
                <a:defRPr/>
              </a:pPr>
              <a:t>‹#›</a:t>
            </a:fld>
            <a:endParaRPr lang="en-US"/>
          </a:p>
        </p:txBody>
      </p:sp>
    </p:spTree>
    <p:extLst>
      <p:ext uri="{BB962C8B-B14F-4D97-AF65-F5344CB8AC3E}">
        <p14:creationId xmlns:p14="http://schemas.microsoft.com/office/powerpoint/2010/main" val="109755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590AAE55-AC1F-40CD-88B6-F4E33C4F9407}" type="datetimeFigureOut">
              <a:rPr lang="en-US"/>
              <a:pPr>
                <a:defRPr/>
              </a:pPr>
              <a:t>1/12/2023</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536C3E89-58A8-4CE9-BC88-C9655D56D518}" type="slidenum">
              <a:rPr lang="en-US"/>
              <a:pPr>
                <a:defRPr/>
              </a:pPr>
              <a:t>‹#›</a:t>
            </a:fld>
            <a:endParaRPr lang="en-US"/>
          </a:p>
        </p:txBody>
      </p:sp>
    </p:spTree>
    <p:extLst>
      <p:ext uri="{BB962C8B-B14F-4D97-AF65-F5344CB8AC3E}">
        <p14:creationId xmlns:p14="http://schemas.microsoft.com/office/powerpoint/2010/main" val="391091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9</a:t>
            </a:fld>
            <a:endParaRPr lang="en-US">
              <a:solidFill>
                <a:srgbClr val="000000"/>
              </a:solidFill>
            </a:endParaRPr>
          </a:p>
        </p:txBody>
      </p:sp>
    </p:spTree>
    <p:extLst>
      <p:ext uri="{BB962C8B-B14F-4D97-AF65-F5344CB8AC3E}">
        <p14:creationId xmlns:p14="http://schemas.microsoft.com/office/powerpoint/2010/main" val="762313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2255721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3173054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5"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 name="Text Box 6"/>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493E4F6A-BA2B-490F-81CA-D73197DDEB50}" type="slidenum">
              <a:rPr lang="en-US" sz="1200">
                <a:solidFill>
                  <a:schemeClr val="bg1"/>
                </a:solidFill>
              </a:rPr>
              <a:pPr algn="r">
                <a:spcBef>
                  <a:spcPct val="50000"/>
                </a:spcBef>
                <a:defRPr/>
              </a:pPr>
              <a:t>‹#›</a:t>
            </a:fld>
            <a:endParaRPr lang="en-US" sz="1200">
              <a:solidFill>
                <a:schemeClr val="bg1"/>
              </a:solidFill>
            </a:endParaRPr>
          </a:p>
        </p:txBody>
      </p:sp>
      <p:sp>
        <p:nvSpPr>
          <p:cNvPr id="61444"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6144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04813"/>
            <a:ext cx="2743200" cy="5472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04813"/>
            <a:ext cx="8026400" cy="5472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04813"/>
            <a:ext cx="10972800" cy="792162"/>
          </a:xfrm>
        </p:spPr>
        <p:txBody>
          <a:bodyPr/>
          <a:lstStyle/>
          <a:p>
            <a:r>
              <a:rPr lang="en-US"/>
              <a:t>Click to edit Master title style</a:t>
            </a:r>
          </a:p>
        </p:txBody>
      </p:sp>
      <p:sp>
        <p:nvSpPr>
          <p:cNvPr id="3" name="Text Placeholder 2"/>
          <p:cNvSpPr>
            <a:spLocks noGrp="1"/>
          </p:cNvSpPr>
          <p:nvPr>
            <p:ph type="body" sz="half" idx="1"/>
          </p:nvPr>
        </p:nvSpPr>
        <p:spPr>
          <a:xfrm>
            <a:off x="609600" y="1350964"/>
            <a:ext cx="109728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3689351"/>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1981200" y="274639"/>
            <a:ext cx="8229600" cy="371475"/>
          </a:xfrm>
        </p:spPr>
        <p:txBody>
          <a:bodyPr/>
          <a:lstStyle/>
          <a:p>
            <a:r>
              <a:rPr lang="en-US"/>
              <a:t>Click to edit Master title style</a:t>
            </a:r>
            <a:endParaRPr lang="en-US" dirty="0"/>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981200" y="6248400"/>
            <a:ext cx="165961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9077493" y="6299769"/>
            <a:ext cx="868274" cy="25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9262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86982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350"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0419"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1028" name="Rectangle 4"/>
          <p:cNvSpPr>
            <a:spLocks noGrp="1" noChangeArrowheads="1"/>
          </p:cNvSpPr>
          <p:nvPr>
            <p:ph type="title"/>
          </p:nvPr>
        </p:nvSpPr>
        <p:spPr bwMode="auto">
          <a:xfrm>
            <a:off x="609600" y="404813"/>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609600" y="135096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422"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1600"/>
          </a:p>
        </p:txBody>
      </p:sp>
      <p:sp>
        <p:nvSpPr>
          <p:cNvPr id="60423" name="Text Box 7"/>
          <p:cNvSpPr txBox="1">
            <a:spLocks noChangeArrowheads="1"/>
          </p:cNvSpPr>
          <p:nvPr/>
        </p:nvSpPr>
        <p:spPr bwMode="auto">
          <a:xfrm>
            <a:off x="10597801"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C62FF8F1-61A8-4392-9E7C-730B2CB4B51A}" type="slidenum">
              <a:rPr lang="en-US" sz="1200">
                <a:solidFill>
                  <a:schemeClr val="bg1"/>
                </a:solidFill>
              </a:rPr>
              <a:pPr algn="r">
                <a:spcBef>
                  <a:spcPct val="50000"/>
                </a:spcBef>
                <a:defRPr/>
              </a:pPr>
              <a:t>‹#›</a:t>
            </a:fld>
            <a:endParaRPr lang="en-US" sz="1200">
              <a:solidFill>
                <a:schemeClr val="bg1"/>
              </a:solidFill>
            </a:endParaRPr>
          </a:p>
        </p:txBody>
      </p:sp>
      <p:sp>
        <p:nvSpPr>
          <p:cNvPr id="60425" name="Text Box 9"/>
          <p:cNvSpPr txBox="1">
            <a:spLocks noChangeArrowheads="1"/>
          </p:cNvSpPr>
          <p:nvPr userDrawn="1"/>
        </p:nvSpPr>
        <p:spPr bwMode="auto">
          <a:xfrm>
            <a:off x="-13051" y="6591300"/>
            <a:ext cx="12192000" cy="274638"/>
          </a:xfrm>
          <a:prstGeom prst="rect">
            <a:avLst/>
          </a:prstGeom>
          <a:noFill/>
          <a:ln w="9525">
            <a:noFill/>
            <a:miter lim="800000"/>
            <a:headEnd/>
            <a:tailEnd/>
          </a:ln>
          <a:effectLst/>
        </p:spPr>
        <p:txBody>
          <a:bodyPr>
            <a:spAutoFit/>
          </a:bodyPr>
          <a:lstStyle/>
          <a:p>
            <a:pPr algn="ctr">
              <a:defRPr/>
            </a:pPr>
            <a:r>
              <a:rPr lang="en-US" sz="1200" dirty="0">
                <a:solidFill>
                  <a:schemeClr val="bg1"/>
                </a:solidFill>
              </a:rPr>
              <a:t>IEEE P802.3&lt;&lt;xx&gt;&gt; &lt;&lt;</a:t>
            </a:r>
            <a:r>
              <a:rPr lang="en-US" sz="1200" i="1" dirty="0">
                <a:solidFill>
                  <a:schemeClr val="bg1"/>
                </a:solidFill>
              </a:rPr>
              <a:t>Task Force Name</a:t>
            </a:r>
            <a:r>
              <a:rPr lang="en-US" sz="1200" dirty="0">
                <a:solidFill>
                  <a:schemeClr val="bg1"/>
                </a:solidFill>
              </a:rPr>
              <a:t>&gt;&gt; – &lt;&lt;</a:t>
            </a:r>
            <a:r>
              <a:rPr lang="en-US" sz="1200" i="1" dirty="0">
                <a:solidFill>
                  <a:schemeClr val="bg1"/>
                </a:solidFill>
              </a:rPr>
              <a:t>Date</a:t>
            </a:r>
            <a:r>
              <a:rPr lang="en-US" sz="1200" dirty="0">
                <a:solidFill>
                  <a:schemeClr val="bg1"/>
                </a:solidFill>
              </a:rPr>
              <a:t> [</a:t>
            </a:r>
            <a:r>
              <a:rPr lang="en-US" sz="1200" i="1" dirty="0">
                <a:solidFill>
                  <a:schemeClr val="bg1"/>
                </a:solidFill>
              </a:rPr>
              <a:t>Interim</a:t>
            </a:r>
            <a:r>
              <a:rPr lang="en-US" sz="1200" dirty="0">
                <a:solidFill>
                  <a:schemeClr val="bg1"/>
                </a:solidFill>
              </a:rPr>
              <a:t> | </a:t>
            </a:r>
            <a:r>
              <a:rPr lang="en-US" sz="1200" i="1" dirty="0">
                <a:solidFill>
                  <a:schemeClr val="bg1"/>
                </a:solidFill>
              </a:rPr>
              <a:t>Plenary</a:t>
            </a:r>
            <a:r>
              <a:rPr lang="en-US" sz="1200" dirty="0">
                <a:solidFill>
                  <a:schemeClr val="bg1"/>
                </a:solidFill>
              </a:rPr>
              <a:t>]&gt;&gt; meeting</a:t>
            </a:r>
          </a:p>
        </p:txBody>
      </p:sp>
      <p:sp>
        <p:nvSpPr>
          <p:cNvPr id="60424" name="Text Box 8"/>
          <p:cNvSpPr txBox="1">
            <a:spLocks noChangeArrowheads="1"/>
          </p:cNvSpPr>
          <p:nvPr/>
        </p:nvSpPr>
        <p:spPr bwMode="auto">
          <a:xfrm>
            <a:off x="-13051" y="6589714"/>
            <a:ext cx="952056" cy="276999"/>
          </a:xfrm>
          <a:prstGeom prst="rect">
            <a:avLst/>
          </a:prstGeom>
          <a:noFill/>
          <a:ln w="9525" algn="ctr">
            <a:noFill/>
            <a:miter lim="800000"/>
            <a:headEnd/>
            <a:tailEnd/>
          </a:ln>
          <a:effectLst/>
        </p:spPr>
        <p:txBody>
          <a:bodyPr wrap="none">
            <a:spAutoFit/>
          </a:bodyPr>
          <a:lstStyle/>
          <a:p>
            <a:pPr>
              <a:defRPr/>
            </a:pPr>
            <a:r>
              <a:rPr lang="en-GB" sz="1200" dirty="0">
                <a:solidFill>
                  <a:schemeClr val="bg1"/>
                </a:solidFill>
              </a:rPr>
              <a:t>Version 3.8</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4" r:id="rId1"/>
    <p:sldLayoutId id="2147483712" r:id="rId2"/>
    <p:sldLayoutId id="2147483711" r:id="rId3"/>
    <p:sldLayoutId id="2147483710" r:id="rId4"/>
    <p:sldLayoutId id="2147483709" r:id="rId5"/>
    <p:sldLayoutId id="2147483708" r:id="rId6"/>
    <p:sldLayoutId id="2147483707" r:id="rId7"/>
    <p:sldLayoutId id="2147483706" r:id="rId8"/>
    <p:sldLayoutId id="2147483705" r:id="rId9"/>
    <p:sldLayoutId id="2147483704" r:id="rId10"/>
    <p:sldLayoutId id="2147483703" r:id="rId11"/>
    <p:sldLayoutId id="214748370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1981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1981200" y="1826684"/>
            <a:ext cx="8229600" cy="4349749"/>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FF87ABBB-8493-4657-AF76-3FB0E8D54470}"/>
              </a:ext>
            </a:extLst>
          </p:cNvPr>
          <p:cNvSpPr/>
          <p:nvPr userDrawn="1"/>
        </p:nvSpPr>
        <p:spPr>
          <a:xfrm>
            <a:off x="1984772" y="838577"/>
            <a:ext cx="1206500"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0" fontAlgn="auto" hangingPunct="0">
              <a:spcBef>
                <a:spcPts val="0"/>
              </a:spcBef>
              <a:spcAft>
                <a:spcPts val="0"/>
              </a:spcAft>
              <a:defRPr/>
            </a:pPr>
            <a:endParaRPr lang="en-US" sz="1050">
              <a:solidFill>
                <a:prstClr val="white"/>
              </a:solidFill>
            </a:endParaRPr>
          </a:p>
        </p:txBody>
      </p:sp>
      <p:sp>
        <p:nvSpPr>
          <p:cNvPr id="8"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prstClr val="black"/>
                </a:solidFill>
                <a:latin typeface="Arial" panose="020B0604020202020204" pitchFamily="34" charset="0"/>
              </a:rPr>
              <a:t>Page </a:t>
            </a:r>
            <a:fld id="{C267E54B-A7D3-479B-B201-BF1FFE6185E6}" type="slidenum">
              <a:rPr lang="en-US" sz="1200" smtClean="0">
                <a:solidFill>
                  <a:prstClr val="black"/>
                </a:solidFill>
                <a:latin typeface="Arial" panose="020B0604020202020204" pitchFamily="34" charset="0"/>
              </a:rPr>
              <a:pPr algn="r" eaLnBrk="1" hangingPunct="1">
                <a:spcBef>
                  <a:spcPct val="50000"/>
                </a:spcBef>
                <a:defRPr/>
              </a:pPr>
              <a:t>‹#›</a:t>
            </a:fld>
            <a:endParaRPr lang="en-US" sz="1200" dirty="0">
              <a:solidFill>
                <a:prstClr val="black"/>
              </a:solidFill>
              <a:latin typeface="Arial" panose="020B0604020202020204" pitchFamily="34" charset="0"/>
            </a:endParaRPr>
          </a:p>
        </p:txBody>
      </p:sp>
    </p:spTree>
    <p:extLst>
      <p:ext uri="{BB962C8B-B14F-4D97-AF65-F5344CB8AC3E}">
        <p14:creationId xmlns:p14="http://schemas.microsoft.com/office/powerpoint/2010/main" val="3420291069"/>
      </p:ext>
    </p:extLst>
  </p:cSld>
  <p:clrMap bg1="lt1" tx1="dk1" bg2="lt2" tx2="dk2" accent1="accent1" accent2="accent2" accent3="accent3" accent4="accent4" accent5="accent5" accent6="accent6" hlink="hlink" folHlink="folHlink"/>
  <p:sldLayoutIdLst>
    <p:sldLayoutId id="2147483738" r:id="rId1"/>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1026" name="Rectangle 2"/>
          <p:cNvSpPr>
            <a:spLocks noGrp="1" noChangeArrowheads="1"/>
          </p:cNvSpPr>
          <p:nvPr>
            <p:ph type="title"/>
          </p:nvPr>
        </p:nvSpPr>
        <p:spPr bwMode="auto">
          <a:xfrm>
            <a:off x="1981200" y="6858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981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029" name="Line 8"/>
          <p:cNvSpPr>
            <a:spLocks noChangeShapeType="1"/>
          </p:cNvSpPr>
          <p:nvPr/>
        </p:nvSpPr>
        <p:spPr bwMode="auto">
          <a:xfrm>
            <a:off x="1981200" y="609600"/>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2" name="Line 10"/>
          <p:cNvSpPr>
            <a:spLocks noChangeShapeType="1"/>
          </p:cNvSpPr>
          <p:nvPr/>
        </p:nvSpPr>
        <p:spPr bwMode="auto">
          <a:xfrm>
            <a:off x="1981200" y="6400801"/>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1031" name="TextBox 2"/>
          <p:cNvSpPr txBox="1">
            <a:spLocks noChangeArrowheads="1"/>
          </p:cNvSpPr>
          <p:nvPr userDrawn="1"/>
        </p:nvSpPr>
        <p:spPr bwMode="auto">
          <a:xfrm>
            <a:off x="1981200" y="6378576"/>
            <a:ext cx="3657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0" hangingPunct="0">
              <a:defRPr/>
            </a:pPr>
            <a:r>
              <a:rPr lang="en-US" altLang="en-US" dirty="0">
                <a:solidFill>
                  <a:srgbClr val="000000"/>
                </a:solidFill>
              </a:rPr>
              <a:t>Approved by </a:t>
            </a:r>
            <a:r>
              <a:rPr lang="en-US" altLang="en-US" dirty="0" err="1">
                <a:solidFill>
                  <a:srgbClr val="000000"/>
                </a:solidFill>
              </a:rPr>
              <a:t>SASB</a:t>
            </a:r>
            <a:r>
              <a:rPr lang="en-US" altLang="en-US" dirty="0">
                <a:solidFill>
                  <a:srgbClr val="000000"/>
                </a:solidFill>
              </a:rPr>
              <a:t> in June 2019</a:t>
            </a:r>
          </a:p>
        </p:txBody>
      </p:sp>
      <p:sp>
        <p:nvSpPr>
          <p:cNvPr id="9"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srgbClr val="000000"/>
                </a:solidFill>
                <a:latin typeface="Arial" panose="020B0604020202020204" pitchFamily="34" charset="0"/>
              </a:rPr>
              <a:t>Page </a:t>
            </a:r>
            <a:fld id="{C267E54B-A7D3-479B-B201-BF1FFE6185E6}" type="slidenum">
              <a:rPr lang="en-US" sz="1200" smtClean="0">
                <a:solidFill>
                  <a:srgbClr val="000000"/>
                </a:solidFill>
                <a:latin typeface="Arial" panose="020B0604020202020204" pitchFamily="34" charset="0"/>
              </a:rPr>
              <a:pPr algn="r" eaLnBrk="1" hangingPunct="1">
                <a:spcBef>
                  <a:spcPct val="50000"/>
                </a:spcBef>
                <a:defRPr/>
              </a:pPr>
              <a:t>‹#›</a:t>
            </a:fld>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527537403"/>
      </p:ext>
    </p:extLst>
  </p:cSld>
  <p:clrMap bg1="lt1" tx1="dk1" bg2="lt2" tx2="dk2" accent1="accent1" accent2="accent2" accent3="accent3" accent4="accent4" accent5="accent5" accent6="accent6" hlink="hlink" folHlink="folHlink"/>
  <p:sldLayoutIdLst>
    <p:sldLayoutId id="2147483740" r:id="rId1"/>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anose="020B0604020202020204"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anose="02020603050405020304"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3.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3.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sz="2600" dirty="0"/>
              <a:t>Instructions for the WG Chair</a:t>
            </a: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003232" cy="5256584"/>
          </a:xfrm>
        </p:spPr>
        <p:txBody>
          <a:bodyPr>
            <a:normAutofit lnSpcReduction="10000"/>
          </a:bodyPr>
          <a:lstStyle/>
          <a:p>
            <a:pPr lvl="0" defTabSz="685800">
              <a:lnSpc>
                <a:spcPct val="80000"/>
              </a:lnSpc>
              <a:spcBef>
                <a:spcPct val="0"/>
              </a:spcBef>
              <a:spcAft>
                <a:spcPts val="600"/>
              </a:spcAft>
              <a:defRPr/>
            </a:pPr>
            <a:r>
              <a:rPr lang="en-US" altLang="en-US" sz="1400" dirty="0">
                <a:solidFill>
                  <a:prstClr val="black"/>
                </a:solidFill>
                <a:latin typeface="Calibri" panose="020F0502020204030204" pitchFamily="34" charset="0"/>
                <a:cs typeface="Calibri" panose="020F0502020204030204" pitchFamily="34" charset="0"/>
              </a:rPr>
              <a:t>The IEEE SA strongly recommends that at each WG meeting the chair or a designee:</a:t>
            </a:r>
            <a:endParaRPr lang="en-US" altLang="en-US" sz="1400" b="0" dirty="0">
              <a:solidFill>
                <a:prstClr val="black"/>
              </a:solidFill>
              <a:latin typeface="Calibri" panose="020F0502020204030204" pitchFamily="34" charset="0"/>
              <a:cs typeface="Calibri" panose="020F0502020204030204" pitchFamily="34" charset="0"/>
            </a:endParaRPr>
          </a:p>
          <a:p>
            <a:pPr marL="342900" lvl="1" indent="-114300" defTabSz="685800">
              <a:lnSpc>
                <a:spcPct val="80000"/>
              </a:lnSpc>
              <a:spcBef>
                <a:spcPct val="0"/>
              </a:spcBef>
              <a:spcAft>
                <a:spcPts val="600"/>
              </a:spcAft>
              <a:buClr>
                <a:srgbClr val="4AC9E3"/>
              </a:buClr>
              <a:buSzPct val="150000"/>
              <a:buFont typeface="Arial" panose="020B0604020202020204" pitchFamily="34" charset="0"/>
              <a:buChar char="•"/>
              <a:defRPr/>
            </a:pPr>
            <a:r>
              <a:rPr lang="en-US" altLang="en-US" sz="1400" b="1" dirty="0">
                <a:solidFill>
                  <a:prstClr val="black"/>
                </a:solidFill>
              </a:rPr>
              <a:t>Show slides 1 through 4 of this presentation</a:t>
            </a:r>
          </a:p>
          <a:p>
            <a:pPr marL="342900" lvl="1" indent="-114300" defTabSz="685800">
              <a:lnSpc>
                <a:spcPct val="80000"/>
              </a:lnSpc>
              <a:spcBef>
                <a:spcPct val="0"/>
              </a:spcBef>
              <a:spcAft>
                <a:spcPts val="600"/>
              </a:spcAft>
              <a:buClr>
                <a:srgbClr val="4AC9E3"/>
              </a:buClr>
              <a:buSzPct val="150000"/>
              <a:buFont typeface="Arial" panose="020B0604020202020204" pitchFamily="34" charset="0"/>
              <a:buChar char="•"/>
              <a:defRPr/>
            </a:pPr>
            <a:r>
              <a:rPr lang="en-US" altLang="en-US" sz="1400" b="1" dirty="0">
                <a:solidFill>
                  <a:prstClr val="black"/>
                </a:solidFill>
              </a:rPr>
              <a:t>Advise the WG attendees that:</a:t>
            </a:r>
            <a:r>
              <a:rPr lang="en-US" altLang="en-US" sz="1400" dirty="0">
                <a:solidFill>
                  <a:prstClr val="black"/>
                </a:solidFill>
              </a:rPr>
              <a:t>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IEEE’s patent policy is described in Clause 6 of the </a:t>
            </a:r>
            <a:r>
              <a:rPr lang="en-US" altLang="en-US" sz="1400" i="1" dirty="0">
                <a:solidFill>
                  <a:prstClr val="black"/>
                </a:solidFill>
              </a:rPr>
              <a:t>IEEE SA Standards Board Bylaws</a:t>
            </a:r>
            <a:r>
              <a:rPr lang="en-US" altLang="en-US" sz="1400" dirty="0">
                <a:solidFill>
                  <a:prstClr val="black"/>
                </a:solidFill>
              </a:rPr>
              <a:t>;</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Early identification of patent claims which may be essential for the use of standards under development is strongly encouraged;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prstClr val="black"/>
              </a:solidFill>
            </a:endParaRPr>
          </a:p>
          <a:p>
            <a:pPr marL="342900" lvl="1" indent="-114300" defTabSz="685800">
              <a:lnSpc>
                <a:spcPct val="80000"/>
              </a:lnSpc>
              <a:spcAft>
                <a:spcPts val="600"/>
              </a:spcAft>
              <a:buClr>
                <a:srgbClr val="4AC9E3"/>
              </a:buClr>
              <a:buSzPct val="150000"/>
              <a:buFont typeface="Arial" panose="020B0604020202020204" pitchFamily="34" charset="0"/>
              <a:buChar char="•"/>
              <a:defRPr/>
            </a:pPr>
            <a:r>
              <a:rPr lang="en-US" altLang="en-US" sz="1400" b="1" dirty="0">
                <a:solidFill>
                  <a:prstClr val="black"/>
                </a:solidFill>
              </a:rPr>
              <a:t>Instruct the WG Secretary to record in the minutes of the relevant WG meeting: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That the foregoing information was provided and that slides 1 through 4 (and this slide 0, if applicable) were shown;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Any responses that were given, specifically the patent claim(s)/patent application claim(s) and/or the holder of the patent claim(s)/patent application claim(s) that were identified (if any) and by whom.</a:t>
            </a:r>
          </a:p>
          <a:p>
            <a:pPr marL="342900" lvl="1" indent="-114300" defTabSz="685800">
              <a:lnSpc>
                <a:spcPct val="80000"/>
              </a:lnSpc>
              <a:spcAft>
                <a:spcPts val="600"/>
              </a:spcAft>
              <a:buClr>
                <a:srgbClr val="4AC9E3"/>
              </a:buClr>
              <a:buSzPct val="150000"/>
              <a:buFont typeface="Arial" panose="020B0604020202020204" pitchFamily="34" charset="0"/>
              <a:buChar char="•"/>
              <a:defRPr/>
            </a:pPr>
            <a:r>
              <a:rPr lang="en-US" altLang="en-US" sz="1400" dirty="0">
                <a:solidFill>
                  <a:prstClr val="black"/>
                </a:solidFill>
              </a:rPr>
              <a:t>The WG Chair shall ensure that a request is made to any identified holders of potential essential patent claim(s) to complete and submit a Letter of Assurance.</a:t>
            </a:r>
          </a:p>
          <a:p>
            <a:pPr marL="342900" lvl="1" indent="-114300" defTabSz="685800">
              <a:lnSpc>
                <a:spcPct val="80000"/>
              </a:lnSpc>
              <a:spcBef>
                <a:spcPts val="300"/>
              </a:spcBef>
              <a:spcAft>
                <a:spcPts val="300"/>
              </a:spcAft>
              <a:buClr>
                <a:srgbClr val="4AC9E3"/>
              </a:buClr>
              <a:buSzPct val="150000"/>
              <a:buFont typeface="Arial" panose="020B0604020202020204" pitchFamily="34" charset="0"/>
              <a:buChar char="•"/>
              <a:defRPr/>
            </a:pPr>
            <a:r>
              <a:rPr lang="en-US" altLang="en-US" sz="1400" dirty="0">
                <a:solidFill>
                  <a:prstClr val="black"/>
                </a:solidFill>
              </a:rPr>
              <a:t>It is recommended that the WG Chair review the guidance in </a:t>
            </a:r>
            <a:r>
              <a:rPr lang="en-US" altLang="en-US" sz="1400" i="1" dirty="0">
                <a:solidFill>
                  <a:prstClr val="black"/>
                </a:solidFill>
              </a:rPr>
              <a:t>IEEE SA Standards Board Operations Manual</a:t>
            </a:r>
            <a:r>
              <a:rPr lang="en-US" altLang="en-US" sz="1400" dirty="0">
                <a:solidFill>
                  <a:prstClr val="black"/>
                </a:solidFill>
              </a:rPr>
              <a:t> 6.3.5 and in FAQs 14 and 15 on inclusion of potential Essential Patent Claims by incorporation or by reference. </a:t>
            </a:r>
          </a:p>
          <a:p>
            <a:pPr lvl="0" defTabSz="685800">
              <a:lnSpc>
                <a:spcPct val="80000"/>
              </a:lnSpc>
              <a:spcBef>
                <a:spcPts val="1200"/>
              </a:spcBef>
              <a:defRPr/>
            </a:pPr>
            <a:r>
              <a:rPr lang="en-US" altLang="en-US" sz="1400" b="0" dirty="0">
                <a:solidFill>
                  <a:prstClr val="black"/>
                </a:solidFill>
                <a:latin typeface="Calibri" panose="020F0502020204030204" pitchFamily="34" charset="0"/>
                <a:cs typeface="Calibri" panose="020F0502020204030204" pitchFamily="34" charset="0"/>
              </a:rPr>
              <a:t>Note: </a:t>
            </a:r>
            <a:r>
              <a:rPr lang="en-US" altLang="en-US" sz="1400" dirty="0">
                <a:solidFill>
                  <a:prstClr val="black"/>
                </a:solidFill>
                <a:latin typeface="Calibri" panose="020F0502020204030204" pitchFamily="34" charset="0"/>
                <a:cs typeface="Calibri" panose="020F0502020204030204" pitchFamily="34" charset="0"/>
              </a:rPr>
              <a:t>WG</a:t>
            </a:r>
            <a:r>
              <a:rPr lang="en-US" altLang="en-US" sz="1400" b="0" dirty="0">
                <a:solidFill>
                  <a:prstClr val="black"/>
                </a:solidFill>
                <a:latin typeface="Calibri" panose="020F0502020204030204" pitchFamily="34" charset="0"/>
                <a:cs typeface="Calibri" panose="020F0502020204030204" pitchFamily="34" charset="0"/>
              </a:rPr>
              <a:t> includes Working Groups, Task Groups, and other standards-developing committees with a PAR approved by the IEEE SA Standards Board.</a:t>
            </a:r>
            <a:br>
              <a:rPr lang="en-US" altLang="en-US" sz="2800" dirty="0">
                <a:latin typeface="Calibri" panose="020F0502020204030204" pitchFamily="34" charset="0"/>
                <a:cs typeface="Calibri" panose="020F0502020204030204" pitchFamily="34" charset="0"/>
              </a:rPr>
            </a:br>
            <a:endParaRPr lang="en-US" altLang="en-US" sz="2800" dirty="0">
              <a:latin typeface="Calibri" panose="020F0502020204030204" pitchFamily="34" charset="0"/>
              <a:cs typeface="Calibri" panose="020F0502020204030204" pitchFamily="34" charset="0"/>
            </a:endParaRPr>
          </a:p>
          <a:p>
            <a:pPr lvl="2">
              <a:buSzPct val="150000"/>
            </a:pPr>
            <a:endParaRPr lang="en-US" altLang="en-US" sz="40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0 – optional to be shown</a:t>
            </a:r>
          </a:p>
        </p:txBody>
      </p:sp>
    </p:spTree>
    <p:extLst>
      <p:ext uri="{BB962C8B-B14F-4D97-AF65-F5344CB8AC3E}">
        <p14:creationId xmlns:p14="http://schemas.microsoft.com/office/powerpoint/2010/main" val="2152266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09800" y="685800"/>
            <a:ext cx="8305800" cy="1066800"/>
          </a:xfrm>
        </p:spPr>
        <p:txBody>
          <a:bodyPr/>
          <a:lstStyle/>
          <a:p>
            <a:r>
              <a:rPr lang="en-AU" altLang="en-US"/>
              <a:t>Participants in the IEEE-SA “</a:t>
            </a:r>
            <a:r>
              <a:rPr lang="en-AU" altLang="en-US" i="1"/>
              <a:t>individual process</a:t>
            </a:r>
            <a:r>
              <a:rPr lang="en-AU" altLang="en-US"/>
              <a:t>” shall act independently of others, including employers</a:t>
            </a:r>
            <a:br>
              <a:rPr lang="en-AU" altLang="en-US"/>
            </a:br>
            <a:r>
              <a:rPr lang="en-AU" altLang="en-US"/>
              <a:t> </a:t>
            </a:r>
          </a:p>
        </p:txBody>
      </p:sp>
      <p:sp>
        <p:nvSpPr>
          <p:cNvPr id="8195"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require that “</a:t>
            </a:r>
            <a:r>
              <a:rPr lang="en-AU" altLang="en-US" i="1"/>
              <a:t>participants in the IEEE standards development individual process shall act based on their qualifications and experience”</a:t>
            </a:r>
            <a:endParaRPr lang="en-AU" altLang="en-US"/>
          </a:p>
          <a:p>
            <a:pPr lvl="1"/>
            <a:r>
              <a:rPr lang="en-AU" altLang="en-US"/>
              <a:t>This means participants:</a:t>
            </a:r>
          </a:p>
          <a:p>
            <a:pPr lvl="2"/>
            <a:r>
              <a:rPr lang="en-AU" altLang="en-US" b="1">
                <a:solidFill>
                  <a:srgbClr val="00B050"/>
                </a:solidFill>
              </a:rPr>
              <a:t>Shall act &amp; vote </a:t>
            </a:r>
            <a:r>
              <a:rPr lang="en-AU" altLang="en-US"/>
              <a:t>based on their personal &amp; independent opinions derived from their expertise, knowledge, and qualifications</a:t>
            </a:r>
          </a:p>
          <a:p>
            <a:pPr lvl="2"/>
            <a:r>
              <a:rPr lang="en-AU" altLang="en-US" b="1">
                <a:solidFill>
                  <a:srgbClr val="FF0000"/>
                </a:solidFill>
              </a:rPr>
              <a:t>Shall not act or vote </a:t>
            </a:r>
            <a:r>
              <a:rPr lang="en-AU" altLang="en-US"/>
              <a:t>based on any obligation to or any direction from any other person or organization, including an employer or client, regardless of any external commitments, agreements, contracts, or orders</a:t>
            </a:r>
          </a:p>
          <a:p>
            <a:pPr lvl="2"/>
            <a:r>
              <a:rPr lang="en-AU" altLang="en-US" b="1">
                <a:solidFill>
                  <a:srgbClr val="FF0000"/>
                </a:solidFill>
              </a:rPr>
              <a:t>Shall not direct </a:t>
            </a:r>
            <a:r>
              <a:rPr lang="en-AU" altLang="en-US"/>
              <a:t>the actions or votes of other participants or retaliate against other participants for fulfilling their responsibility to act &amp; vote based on their personal &amp; independently developed opinions</a:t>
            </a:r>
          </a:p>
          <a:p>
            <a:pPr lvl="1"/>
            <a:r>
              <a:rPr lang="en-AU" altLang="en-US"/>
              <a:t>By participating in standards activities using the “</a:t>
            </a:r>
            <a:r>
              <a:rPr lang="en-AU" altLang="en-US" i="1"/>
              <a:t>individual process</a:t>
            </a:r>
            <a:r>
              <a:rPr lang="en-AU" altLang="en-US"/>
              <a:t>”, you are deemed to accept these requirements; if you are unable to satisfy these requirements then you shall immediately cease any participation</a:t>
            </a:r>
          </a:p>
          <a:p>
            <a:pPr lvl="2"/>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3870717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(clause 5.2.1.3) specifies that “</a:t>
            </a:r>
            <a:r>
              <a:rPr lang="en-AU" altLang="en-US" i="1"/>
              <a:t>the standards development process shall not be dominated by any single interest category, individual, or organization”</a:t>
            </a:r>
            <a:endParaRPr lang="en-AU" altLang="en-US"/>
          </a:p>
          <a:p>
            <a:pPr lvl="2"/>
            <a:r>
              <a:rPr lang="en-AU" altLang="en-US"/>
              <a:t>This means no participant may exercise</a:t>
            </a:r>
            <a:r>
              <a:rPr lang="en-AU" altLang="en-US" i="1"/>
              <a:t> “authority, leadership, or influence by reason of superior leverage, strength, or representation to the exclusion of fair and equitable consideration of other viewpoints”</a:t>
            </a:r>
            <a:r>
              <a:rPr lang="en-AU" altLang="en-US"/>
              <a:t> or “</a:t>
            </a:r>
            <a:r>
              <a:rPr lang="en-AU" altLang="en-US" i="1"/>
              <a:t>to hinder the progress of the standards development activity”</a:t>
            </a:r>
            <a:endParaRPr lang="en-AU" altLang="en-US"/>
          </a:p>
          <a:p>
            <a:pPr lvl="1"/>
            <a:r>
              <a:rPr lang="en-AU" altLang="en-US"/>
              <a:t>This rule applies equally to those participating in a standards development project and to that project’s leadership group</a:t>
            </a:r>
          </a:p>
          <a:p>
            <a:pPr lvl="1"/>
            <a:r>
              <a:rPr lang="en-AU" altLang="en-US"/>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660022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Participants have a duty to inform the </a:t>
            </a:r>
            <a:r>
              <a:rPr lang="en-US" altLang="en-US" sz="2600" dirty="0" err="1"/>
              <a:t>ieee</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199" y="1124744"/>
            <a:ext cx="8060267" cy="5256584"/>
          </a:xfrm>
        </p:spPr>
        <p:txBody>
          <a:bodyPr>
            <a:normAutofit/>
          </a:bodyPr>
          <a:lstStyle/>
          <a:p>
            <a:pPr marL="172800" lvl="1" indent="-172800" defTabSz="685800">
              <a:lnSpc>
                <a:spcPct val="100000"/>
              </a:lnSpc>
              <a:spcBef>
                <a:spcPct val="0"/>
              </a:spcBef>
              <a:buClr>
                <a:srgbClr val="4AC9E3"/>
              </a:buClr>
              <a:buSzPct val="150000"/>
              <a:buFont typeface="Arial" panose="020B0604020202020204" pitchFamily="34" charset="0"/>
              <a:buChar char="•"/>
              <a:defRPr/>
            </a:pPr>
            <a:r>
              <a:rPr lang="en-US" altLang="en-US" sz="2100" b="1" dirty="0">
                <a:solidFill>
                  <a:prstClr val="black"/>
                </a:solidFill>
              </a:rPr>
              <a:t>Participants </a:t>
            </a:r>
            <a:r>
              <a:rPr lang="en-US" altLang="en-US" sz="2100" b="1" u="sng" dirty="0">
                <a:solidFill>
                  <a:prstClr val="black"/>
                </a:solidFill>
              </a:rPr>
              <a:t>shall</a:t>
            </a:r>
            <a:r>
              <a:rPr lang="en-US" altLang="en-US" sz="2100" b="1" dirty="0">
                <a:solidFill>
                  <a:prstClr val="black"/>
                </a:solidFill>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lvl="1" indent="114300" defTabSz="685800">
              <a:lnSpc>
                <a:spcPct val="100000"/>
              </a:lnSpc>
              <a:spcBef>
                <a:spcPct val="0"/>
              </a:spcBef>
              <a:buClr>
                <a:srgbClr val="4AC9E3"/>
              </a:buClr>
              <a:buSzPct val="150000"/>
              <a:buFont typeface="Arial" panose="020B0604020202020204" pitchFamily="34" charset="0"/>
              <a:buChar char="•"/>
              <a:defRPr/>
            </a:pPr>
            <a:endParaRPr lang="en-US" altLang="en-US" sz="2100" b="1" dirty="0">
              <a:solidFill>
                <a:prstClr val="black"/>
              </a:solidFill>
            </a:endParaRPr>
          </a:p>
          <a:p>
            <a:pPr marL="172800" lvl="1" indent="-172800" defTabSz="685800">
              <a:lnSpc>
                <a:spcPct val="100000"/>
              </a:lnSpc>
              <a:spcBef>
                <a:spcPct val="0"/>
              </a:spcBef>
              <a:buClr>
                <a:srgbClr val="4AC9E3"/>
              </a:buClr>
              <a:buSzPct val="150000"/>
              <a:buFont typeface="Arial" panose="020B0604020202020204" pitchFamily="34" charset="0"/>
              <a:buChar char="•"/>
              <a:defRPr/>
            </a:pPr>
            <a:r>
              <a:rPr lang="en-US" altLang="en-US" sz="2100" b="1" dirty="0">
                <a:solidFill>
                  <a:prstClr val="black"/>
                </a:solidFill>
              </a:rPr>
              <a:t>Participants </a:t>
            </a:r>
            <a:r>
              <a:rPr lang="en-US" altLang="en-US" sz="2100" b="1" u="sng" dirty="0">
                <a:solidFill>
                  <a:prstClr val="black"/>
                </a:solidFill>
              </a:rPr>
              <a:t>should </a:t>
            </a:r>
            <a:r>
              <a:rPr lang="en-US" altLang="en-US" sz="2100" b="1" dirty="0">
                <a:solidFill>
                  <a:prstClr val="black"/>
                </a:solidFill>
              </a:rPr>
              <a:t>inform the IEEE (or cause the IEEE to be informed) of the identity of any other holders of potential Essential Patent Claims</a:t>
            </a:r>
          </a:p>
          <a:p>
            <a:pPr marL="342900" lvl="1" indent="114300" defTabSz="685800">
              <a:lnSpc>
                <a:spcPct val="100000"/>
              </a:lnSpc>
              <a:spcBef>
                <a:spcPct val="0"/>
              </a:spcBef>
              <a:buSzPct val="150000"/>
              <a:buFont typeface="Arial" panose="020B0604020202020204" pitchFamily="34" charset="0"/>
              <a:buChar char="•"/>
              <a:defRPr/>
            </a:pPr>
            <a:endParaRPr lang="en-US" altLang="en-US" sz="1800" b="1" dirty="0">
              <a:solidFill>
                <a:prstClr val="black"/>
              </a:solidFill>
            </a:endParaRPr>
          </a:p>
          <a:p>
            <a:pPr marL="342900" lvl="1" indent="114300" defTabSz="685800">
              <a:lnSpc>
                <a:spcPct val="100000"/>
              </a:lnSpc>
              <a:spcBef>
                <a:spcPct val="0"/>
              </a:spcBef>
              <a:buSzPct val="150000"/>
              <a:buFont typeface="Arial" panose="020B0604020202020204" pitchFamily="34" charset="0"/>
              <a:buChar char="•"/>
              <a:defRPr/>
            </a:pPr>
            <a:endParaRPr lang="en-US" altLang="en-US" sz="1800" b="1" dirty="0">
              <a:solidFill>
                <a:prstClr val="black"/>
              </a:solidFill>
            </a:endParaRPr>
          </a:p>
          <a:p>
            <a:pPr marL="0" lvl="1" indent="0" algn="ctr" defTabSz="685800">
              <a:lnSpc>
                <a:spcPct val="100000"/>
              </a:lnSpc>
              <a:spcBef>
                <a:spcPct val="0"/>
              </a:spcBef>
              <a:defRPr/>
            </a:pPr>
            <a:r>
              <a:rPr lang="en-US" altLang="en-US" sz="3200" b="1" dirty="0">
                <a:solidFill>
                  <a:prstClr val="black"/>
                </a:solidFill>
              </a:rPr>
              <a:t>Early identification of holders of potential Essential Patent Claims is encouraged</a:t>
            </a:r>
            <a:br>
              <a:rPr lang="en-US" altLang="en-US" sz="3600" dirty="0">
                <a:latin typeface="Calibri" panose="020F0502020204030204" pitchFamily="34" charset="0"/>
                <a:cs typeface="Calibri" panose="020F0502020204030204" pitchFamily="34" charset="0"/>
              </a:rPr>
            </a:br>
            <a:endParaRPr lang="en-US" altLang="en-US" sz="3600" dirty="0">
              <a:latin typeface="Calibri" panose="020F0502020204030204" pitchFamily="34" charset="0"/>
              <a:cs typeface="Calibri" panose="020F0502020204030204" pitchFamily="34" charset="0"/>
            </a:endParaRPr>
          </a:p>
          <a:p>
            <a:pPr lvl="2">
              <a:buSzPct val="150000"/>
            </a:pPr>
            <a:endParaRPr lang="en-US" altLang="en-US" sz="48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1</a:t>
            </a:r>
          </a:p>
        </p:txBody>
      </p:sp>
    </p:spTree>
    <p:extLst>
      <p:ext uri="{BB962C8B-B14F-4D97-AF65-F5344CB8AC3E}">
        <p14:creationId xmlns:p14="http://schemas.microsoft.com/office/powerpoint/2010/main" val="706626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Ways to inform </a:t>
            </a:r>
            <a:r>
              <a:rPr lang="en-US" altLang="en-US" sz="2600" dirty="0" err="1"/>
              <a:t>ieee</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199" y="1124744"/>
            <a:ext cx="8060267" cy="5256584"/>
          </a:xfrm>
        </p:spPr>
        <p:txBody>
          <a:bodyPr>
            <a:normAutofit fontScale="92500"/>
          </a:bodyPr>
          <a:lstStyle/>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Cause an LOA to be submitted to the IEEE SA (patcom@ieee.org); or</a:t>
            </a:r>
          </a:p>
          <a:p>
            <a:pPr marL="172800" lvl="0" indent="-172800" defTabSz="685800">
              <a:lnSpc>
                <a:spcPct val="100000"/>
              </a:lnSpc>
              <a:spcBef>
                <a:spcPct val="0"/>
              </a:spcBef>
              <a:buClr>
                <a:srgbClr val="4AC9E3"/>
              </a:buClr>
              <a:buSzPct val="150000"/>
              <a:buFont typeface="Arial" panose="020B0604020202020204" pitchFamily="34" charset="0"/>
              <a:buChar char="•"/>
              <a:defRPr/>
            </a:pPr>
            <a:endParaRPr lang="en-US" altLang="en-US" sz="2300" dirty="0">
              <a:solidFill>
                <a:prstClr val="black"/>
              </a:solidFill>
              <a:latin typeface="Calibri" pitchFamily="34" charset="0"/>
              <a:cs typeface="Calibri" pitchFamily="34" charset="0"/>
            </a:endParaRPr>
          </a:p>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Provide the chair of this group with the identity of the holder(s) of any and all such claims as soon as possible; or</a:t>
            </a:r>
          </a:p>
          <a:p>
            <a:pPr marL="172800" lvl="0" indent="-172800" defTabSz="685800">
              <a:lnSpc>
                <a:spcPct val="100000"/>
              </a:lnSpc>
              <a:spcBef>
                <a:spcPct val="0"/>
              </a:spcBef>
              <a:buClr>
                <a:srgbClr val="4AC9E3"/>
              </a:buClr>
              <a:buSzPct val="150000"/>
              <a:buFont typeface="Arial" panose="020B0604020202020204" pitchFamily="34" charset="0"/>
              <a:buChar char="•"/>
              <a:defRPr/>
            </a:pPr>
            <a:endParaRPr lang="en-US" altLang="en-US" sz="2300" dirty="0">
              <a:solidFill>
                <a:prstClr val="black"/>
              </a:solidFill>
              <a:latin typeface="Calibri" pitchFamily="34" charset="0"/>
              <a:cs typeface="Calibri" pitchFamily="34" charset="0"/>
            </a:endParaRPr>
          </a:p>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Speak up now and respond to this Call for Potentially Essential Patents</a:t>
            </a:r>
          </a:p>
          <a:p>
            <a:pPr lvl="0" defTabSz="685800">
              <a:lnSpc>
                <a:spcPct val="100000"/>
              </a:lnSpc>
              <a:spcBef>
                <a:spcPct val="0"/>
              </a:spcBef>
              <a:buClr>
                <a:srgbClr val="C00000"/>
              </a:buClr>
              <a:buSzPct val="150000"/>
              <a:defRPr/>
            </a:pPr>
            <a:endParaRPr lang="en-US" altLang="en-US" sz="2300" dirty="0">
              <a:solidFill>
                <a:prstClr val="black"/>
              </a:solidFill>
              <a:latin typeface="Calibri" pitchFamily="34" charset="0"/>
              <a:cs typeface="Calibri" pitchFamily="34" charset="0"/>
            </a:endParaRPr>
          </a:p>
          <a:p>
            <a:pPr lvl="0" defTabSz="685800">
              <a:lnSpc>
                <a:spcPct val="100000"/>
              </a:lnSpc>
              <a:spcBef>
                <a:spcPct val="0"/>
              </a:spcBef>
              <a:buClr>
                <a:srgbClr val="C00000"/>
              </a:buClr>
              <a:defRPr/>
            </a:pPr>
            <a:r>
              <a:rPr lang="en-US" altLang="en-US" sz="2300" b="0" dirty="0">
                <a:solidFill>
                  <a:prstClr val="black"/>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4800" dirty="0">
                <a:latin typeface="Calibri" panose="020F0502020204030204" pitchFamily="34" charset="0"/>
                <a:cs typeface="Calibri" panose="020F0502020204030204" pitchFamily="34" charset="0"/>
              </a:rPr>
            </a:br>
            <a:endParaRPr lang="en-US" altLang="en-US" sz="4800" dirty="0">
              <a:latin typeface="Calibri" panose="020F0502020204030204" pitchFamily="34" charset="0"/>
              <a:cs typeface="Calibri" panose="020F0502020204030204" pitchFamily="34" charset="0"/>
            </a:endParaRPr>
          </a:p>
          <a:p>
            <a:pPr lvl="2">
              <a:buSzPct val="150000"/>
            </a:pPr>
            <a:endParaRPr lang="en-US" altLang="en-US" sz="66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2</a:t>
            </a:r>
          </a:p>
        </p:txBody>
      </p:sp>
    </p:spTree>
    <p:extLst>
      <p:ext uri="{BB962C8B-B14F-4D97-AF65-F5344CB8AC3E}">
        <p14:creationId xmlns:p14="http://schemas.microsoft.com/office/powerpoint/2010/main" val="323587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Other Guidelines for IEEE Working Group Meetings</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lnSpcReduction="10000"/>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19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specific license rates, terms, or conditions.</a:t>
            </a:r>
          </a:p>
          <a:p>
            <a:pPr marL="576000" lvl="2" indent="-115200">
              <a:lnSpc>
                <a:spcPct val="80000"/>
              </a:lnSpc>
              <a:spcAft>
                <a:spcPts val="600"/>
              </a:spcAft>
              <a:buSzPct val="150000"/>
              <a:buFont typeface="Arial" panose="020B0604020202020204" pitchFamily="34" charset="0"/>
              <a:buChar char="•"/>
              <a:defRPr/>
            </a:pPr>
            <a:r>
              <a:rPr lang="en-US" altLang="en-US" sz="1900" dirty="0"/>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900" b="1" dirty="0"/>
              <a:t>Technical considerations remain the primary focus.</a:t>
            </a:r>
            <a:endParaRPr lang="en-US" altLang="en-US" sz="1900" b="1" dirty="0"/>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900" b="1" dirty="0"/>
              <a:t>Don’t be silent if inappropriate topics are discussed. Formally object to the discussion immediately.</a:t>
            </a:r>
          </a:p>
          <a:p>
            <a:pPr algn="ctr">
              <a:lnSpc>
                <a:spcPct val="80000"/>
              </a:lnSpc>
              <a:spcBef>
                <a:spcPts val="200"/>
              </a:spcBef>
              <a:spcAft>
                <a:spcPts val="200"/>
              </a:spcAft>
              <a:defRPr/>
            </a:pPr>
            <a:r>
              <a:rPr lang="en-US" altLang="en-US" sz="12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dirty="0">
                <a:latin typeface="Calibri" panose="020F0502020204030204" pitchFamily="34" charset="0"/>
                <a:cs typeface="Calibri" panose="020F0502020204030204" pitchFamily="34" charset="0"/>
              </a:rPr>
              <a:t>For more details, see </a:t>
            </a:r>
            <a:r>
              <a:rPr lang="en-US" altLang="en-US" i="1" dirty="0">
                <a:latin typeface="Calibri" panose="020F0502020204030204" pitchFamily="34" charset="0"/>
                <a:cs typeface="Calibri" panose="020F0502020204030204" pitchFamily="34" charset="0"/>
              </a:rPr>
              <a:t>IEEE SA Standards Board Operations Manual</a:t>
            </a:r>
            <a:r>
              <a:rPr lang="en-US" altLang="en-US" dirty="0">
                <a:latin typeface="Calibri" panose="020F0502020204030204" pitchFamily="34" charset="0"/>
                <a:cs typeface="Calibri" panose="020F0502020204030204" pitchFamily="34" charset="0"/>
              </a:rPr>
              <a:t>, clause 5.3.10 and </a:t>
            </a:r>
            <a:br>
              <a:rPr lang="en-US" altLang="en-US" dirty="0">
                <a:latin typeface="Calibri" panose="020F0502020204030204" pitchFamily="34" charset="0"/>
                <a:cs typeface="Calibri" panose="020F0502020204030204" pitchFamily="34" charset="0"/>
              </a:rPr>
            </a:br>
            <a:r>
              <a:rPr lang="en-US" altLang="en-US" i="1" dirty="0">
                <a:latin typeface="Calibri" panose="020F0502020204030204" pitchFamily="34" charset="0"/>
                <a:cs typeface="Calibri" panose="020F0502020204030204" pitchFamily="34" charset="0"/>
              </a:rPr>
              <a:t>Antitrust and Competition Policy: What You Need to Know </a:t>
            </a:r>
            <a:r>
              <a:rPr lang="en-US" altLang="en-US" dirty="0">
                <a:latin typeface="Calibri" panose="020F0502020204030204" pitchFamily="34" charset="0"/>
                <a:cs typeface="Calibri" panose="020F0502020204030204" pitchFamily="34" charset="0"/>
              </a:rPr>
              <a:t>at </a:t>
            </a:r>
            <a:r>
              <a:rPr lang="en-US" altLang="en-US" dirty="0">
                <a:latin typeface="Calibri" panose="020F0502020204030204" pitchFamily="34" charset="0"/>
                <a:cs typeface="Calibri" panose="020F0502020204030204" pitchFamily="34" charset="0"/>
                <a:hlinkClick r:id="rId2"/>
              </a:rPr>
              <a:t>http://standards.ieee.org/develop/policies/antitrust.pdf</a:t>
            </a:r>
            <a:endParaRPr lang="en-US" altLang="en-US" dirty="0">
              <a:latin typeface="Calibri" panose="020F0502020204030204" pitchFamily="34" charset="0"/>
              <a:cs typeface="Calibri" panose="020F0502020204030204" pitchFamily="34" charset="0"/>
            </a:endParaRPr>
          </a:p>
          <a:p>
            <a:pPr algn="ctr">
              <a:lnSpc>
                <a:spcPct val="80000"/>
              </a:lnSpc>
              <a:spcBef>
                <a:spcPts val="800"/>
              </a:spcBef>
              <a:defRPr/>
            </a:pPr>
            <a:br>
              <a:rPr lang="en-US" altLang="en-US" dirty="0">
                <a:latin typeface="Calibri" panose="020F0502020204030204" pitchFamily="34" charset="0"/>
                <a:cs typeface="Calibri" panose="020F0502020204030204" pitchFamily="34" charset="0"/>
              </a:rPr>
            </a:br>
            <a:br>
              <a:rPr lang="en-US" altLang="en-US" dirty="0">
                <a:latin typeface="Calibri" panose="020F0502020204030204" pitchFamily="34" charset="0"/>
                <a:cs typeface="Calibri" panose="020F0502020204030204" pitchFamily="34" charset="0"/>
              </a:rPr>
            </a:br>
            <a:br>
              <a:rPr lang="en-US" altLang="en-US" sz="1200" dirty="0">
                <a:latin typeface="Calibri" panose="020F0502020204030204" pitchFamily="34" charset="0"/>
                <a:cs typeface="Calibri" panose="020F0502020204030204" pitchFamily="34" charset="0"/>
              </a:rPr>
            </a:br>
            <a:endParaRPr lang="en-US" altLang="en-US" sz="1200" dirty="0">
              <a:latin typeface="Calibri" panose="020F0502020204030204" pitchFamily="34" charset="0"/>
              <a:cs typeface="Calibri" panose="020F0502020204030204" pitchFamily="34" charset="0"/>
            </a:endParaRPr>
          </a:p>
          <a:p>
            <a:pPr lvl="2">
              <a:buSzPct val="150000"/>
            </a:pPr>
            <a:endParaRPr lang="en-US" altLang="en-US" sz="1867"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3</a:t>
            </a:r>
          </a:p>
        </p:txBody>
      </p:sp>
    </p:spTree>
    <p:extLst>
      <p:ext uri="{BB962C8B-B14F-4D97-AF65-F5344CB8AC3E}">
        <p14:creationId xmlns:p14="http://schemas.microsoft.com/office/powerpoint/2010/main" val="2544013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Patent-related information</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fontScale="92500" lnSpcReduction="20000"/>
          </a:bodyPr>
          <a:lstStyle/>
          <a:p>
            <a:pPr marL="360000">
              <a:spcBef>
                <a:spcPts val="600"/>
              </a:spcBef>
              <a:defRPr/>
            </a:pPr>
            <a:r>
              <a:rPr lang="en-US" altLang="en-US" sz="24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sz="2400" b="1" i="1" dirty="0"/>
              <a:t>IEEE SA Standards Board Bylaws</a:t>
            </a:r>
            <a:r>
              <a:rPr lang="en-US" altLang="en-US" sz="2400" b="1" dirty="0"/>
              <a:t> </a:t>
            </a:r>
            <a:r>
              <a:rPr lang="en-US" altLang="en-US" sz="1800" b="1" dirty="0"/>
              <a:t>(</a:t>
            </a:r>
            <a:r>
              <a:rPr lang="en-US" altLang="en-US" sz="1800" b="1" dirty="0">
                <a:hlinkClick r:id="rId2"/>
              </a:rPr>
              <a:t>http://standards.ieee.org/develop/policies/bylaws/sect6-7.html#6</a:t>
            </a:r>
            <a:r>
              <a:rPr lang="en-US" altLang="en-US" sz="1800" b="1" dirty="0"/>
              <a:t>)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sz="2400" b="1" i="1" dirty="0"/>
              <a:t>IEEE SA Standards Board Operations Manual</a:t>
            </a:r>
            <a:r>
              <a:rPr lang="en-US" altLang="en-US" sz="2400" b="1" dirty="0"/>
              <a:t> </a:t>
            </a:r>
            <a:r>
              <a:rPr lang="en-US" altLang="en-US" sz="1800" b="1" dirty="0"/>
              <a:t>(</a:t>
            </a:r>
            <a:r>
              <a:rPr lang="en-US" altLang="en-US" sz="1800" b="1" dirty="0">
                <a:hlinkClick r:id="rId3"/>
              </a:rPr>
              <a:t>http://standards.ieee.org/develop/policies/opman/sect6.html#6.3</a:t>
            </a:r>
            <a:r>
              <a:rPr lang="en-US" altLang="en-US" sz="1800" b="1" dirty="0"/>
              <a:t>)</a:t>
            </a:r>
          </a:p>
          <a:p>
            <a:pPr lvl="1">
              <a:defRPr/>
            </a:pPr>
            <a:endParaRPr lang="en-US" altLang="en-US" sz="2400" dirty="0"/>
          </a:p>
          <a:p>
            <a:pPr marL="360000" lvl="1" indent="0">
              <a:defRPr/>
            </a:pPr>
            <a:r>
              <a:rPr lang="en-US" altLang="en-US" sz="2400" b="1" dirty="0"/>
              <a:t>Material about the patent policy is available at </a:t>
            </a:r>
            <a:r>
              <a:rPr lang="en-US" altLang="en-US" sz="2400" b="1" i="1" dirty="0">
                <a:hlinkClick r:id="rId4"/>
              </a:rPr>
              <a:t>http://standards.ieee.org/about/sasb/patcom/materials.html</a:t>
            </a:r>
            <a:endParaRPr lang="en-US" altLang="en-US" sz="2400" b="1" i="1" dirty="0"/>
          </a:p>
          <a:p>
            <a:pPr lvl="1">
              <a:defRPr/>
            </a:pPr>
            <a:endParaRPr lang="en-US" altLang="en-US" sz="2400" b="1" i="1" dirty="0"/>
          </a:p>
          <a:p>
            <a:pPr lvl="1">
              <a:defRPr/>
            </a:pPr>
            <a:endParaRPr lang="en-US" altLang="en-US" sz="2400" b="1" dirty="0"/>
          </a:p>
          <a:p>
            <a:pPr marL="360000" algn="ctr">
              <a:defRPr/>
            </a:pPr>
            <a:r>
              <a:rPr lang="en-US" altLang="en-US" sz="3600" dirty="0">
                <a:cs typeface="Calibri" panose="020F0502020204030204" pitchFamily="34" charset="0"/>
              </a:rPr>
              <a:t>If you have questions, contact the IEEE SA Standards Board Patent Committee Administrator at </a:t>
            </a:r>
            <a:r>
              <a:rPr lang="en-US" altLang="en-US" sz="3600" dirty="0">
                <a:cs typeface="Calibri" panose="020F0502020204030204" pitchFamily="34" charset="0"/>
                <a:hlinkClick r:id="rId5"/>
              </a:rPr>
              <a:t>patcom@ieee.org</a:t>
            </a:r>
            <a:br>
              <a:rPr lang="en-US" altLang="en-US" sz="2400" dirty="0">
                <a:latin typeface="Calibri" panose="020F0502020204030204" pitchFamily="34" charset="0"/>
                <a:cs typeface="Calibri" panose="020F0502020204030204" pitchFamily="34" charset="0"/>
              </a:rPr>
            </a:br>
            <a:br>
              <a:rPr lang="en-US" altLang="en-US" sz="1800" dirty="0">
                <a:latin typeface="Calibri" panose="020F0502020204030204" pitchFamily="34" charset="0"/>
                <a:cs typeface="Calibri" panose="020F0502020204030204" pitchFamily="34" charset="0"/>
              </a:rPr>
            </a:br>
            <a:endParaRPr lang="en-US" altLang="en-US" sz="1800" dirty="0">
              <a:latin typeface="Calibri" panose="020F0502020204030204" pitchFamily="34" charset="0"/>
              <a:cs typeface="Calibri" panose="020F0502020204030204" pitchFamily="34" charset="0"/>
            </a:endParaRPr>
          </a:p>
          <a:p>
            <a:pPr lvl="2">
              <a:buSzPct val="150000"/>
            </a:pPr>
            <a:endParaRPr lang="en-US" altLang="en-US" sz="28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4</a:t>
            </a:r>
          </a:p>
        </p:txBody>
      </p:sp>
    </p:spTree>
    <p:extLst>
      <p:ext uri="{BB962C8B-B14F-4D97-AF65-F5344CB8AC3E}">
        <p14:creationId xmlns:p14="http://schemas.microsoft.com/office/powerpoint/2010/main" val="3393894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120108"/>
            <a:ext cx="8229600" cy="819459"/>
          </a:xfrm>
        </p:spPr>
        <p:txBody>
          <a:bodyPr>
            <a:normAutofit/>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826684"/>
            <a:ext cx="8229600" cy="4349749"/>
          </a:xfrm>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6"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2</a:t>
            </a:r>
          </a:p>
        </p:txBody>
      </p:sp>
    </p:spTree>
    <p:extLst>
      <p:ext uri="{BB962C8B-B14F-4D97-AF65-F5344CB8AC3E}">
        <p14:creationId xmlns:p14="http://schemas.microsoft.com/office/powerpoint/2010/main" val="2798459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3</a:t>
            </a:r>
          </a:p>
        </p:txBody>
      </p:sp>
    </p:spTree>
    <p:extLst>
      <p:ext uri="{BB962C8B-B14F-4D97-AF65-F5344CB8AC3E}">
        <p14:creationId xmlns:p14="http://schemas.microsoft.com/office/powerpoint/2010/main" val="4133621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700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http://standards.ieee.org/faqs/copyrights</a:t>
            </a:r>
            <a:r>
              <a:rPr lang="en-US" sz="1867" dirty="0"/>
              <a:t> </a:t>
            </a:r>
          </a:p>
          <a:p>
            <a:pPr lvl="2">
              <a:buSzPct val="150000"/>
            </a:pPr>
            <a:r>
              <a:rPr lang="en-US" sz="2400" dirty="0"/>
              <a:t>IEEE SA Best Practices for IEEE Standards Development </a:t>
            </a:r>
          </a:p>
          <a:p>
            <a:pPr lvl="3">
              <a:buSzPct val="150000"/>
            </a:pPr>
            <a:r>
              <a:rPr lang="en-US" sz="1867" dirty="0">
                <a:hlinkClick r:id="rId6"/>
              </a:rPr>
              <a:t>http://standards.ieee.org/content/dam/ieee-standards/standards/web/documents/other/best_practices_for_ieee_standards_development_051215.pdf</a:t>
            </a:r>
            <a:endParaRPr lang="en-US" sz="1867" dirty="0"/>
          </a:p>
          <a:p>
            <a:pPr lvl="3">
              <a:buSzPct val="150000"/>
            </a:pP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4</a:t>
            </a:r>
          </a:p>
        </p:txBody>
      </p:sp>
    </p:spTree>
    <p:extLst>
      <p:ext uri="{BB962C8B-B14F-4D97-AF65-F5344CB8AC3E}">
        <p14:creationId xmlns:p14="http://schemas.microsoft.com/office/powerpoint/2010/main" val="145064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lstStyle/>
          <a:p>
            <a:pPr lvl="1"/>
            <a:r>
              <a:rPr lang="en-AU" altLang="en-US"/>
              <a:t>All participants in IEEE-SA activities are expected to adhere to the core principles underlying the:</a:t>
            </a:r>
          </a:p>
          <a:p>
            <a:pPr lvl="2"/>
            <a:r>
              <a:rPr lang="en-AU" altLang="en-US">
                <a:hlinkClick r:id="rId3"/>
              </a:rPr>
              <a:t>IEEE Code of Ethics</a:t>
            </a:r>
            <a:endParaRPr lang="en-AU" altLang="en-US"/>
          </a:p>
          <a:p>
            <a:pPr lvl="2"/>
            <a:r>
              <a:rPr lang="en-AU" altLang="en-US">
                <a:hlinkClick r:id="rId4"/>
              </a:rPr>
              <a:t>IEEE Code of Conduct</a:t>
            </a:r>
            <a:endParaRPr lang="en-AU" altLang="en-US"/>
          </a:p>
          <a:p>
            <a:pPr lvl="1"/>
            <a:r>
              <a:rPr lang="en-AU" altLang="en-US"/>
              <a:t>The core principles of the IEEE Codes of Ethics &amp; Conduct are to:</a:t>
            </a:r>
          </a:p>
          <a:p>
            <a:pPr lvl="2"/>
            <a:r>
              <a:rPr lang="en-AU" altLang="en-US" i="1"/>
              <a:t>Uphold the highest standards of integrity, responsible behavior, and ethical and professional conduct</a:t>
            </a:r>
          </a:p>
          <a:p>
            <a:pPr lvl="2"/>
            <a:r>
              <a:rPr lang="en-AU" altLang="en-US" i="1"/>
              <a:t>Treat people fairly and with respect, to not engage in harassment, discrimination, or retaliation, and to protect people's privacy.</a:t>
            </a:r>
          </a:p>
          <a:p>
            <a:pPr lvl="2"/>
            <a:r>
              <a:rPr lang="en-AU" altLang="en-US" i="1"/>
              <a:t>Avoid injuring others, their property, reputation, or employment by false or malicious action</a:t>
            </a:r>
          </a:p>
          <a:p>
            <a:pPr lvl="1"/>
            <a:r>
              <a:rPr lang="en-AU" altLang="en-US"/>
              <a:t>The most recent versions of these Codes are available at </a:t>
            </a:r>
            <a:r>
              <a:rPr lang="en-AU" altLang="en-US" u="sng">
                <a:hlinkClick r:id="rId5"/>
              </a:rPr>
              <a:t>http://www.ieee.org/about/corporate/governance</a:t>
            </a:r>
            <a:endParaRPr lang="en-AU" altLang="en-US" u="sng"/>
          </a:p>
          <a:p>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4293790085"/>
      </p:ext>
    </p:extLst>
  </p:cSld>
  <p:clrMapOvr>
    <a:masterClrMapping/>
  </p:clrMapOvr>
</p:sld>
</file>

<file path=ppt/theme/theme1.xml><?xml version="1.0" encoding="utf-8"?>
<a:theme xmlns:a="http://schemas.openxmlformats.org/drawingml/2006/main" name="1_EEE">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agenda</Template>
  <TotalTime>1856</TotalTime>
  <Words>1890</Words>
  <Application>Microsoft Office PowerPoint</Application>
  <PresentationFormat>Widescreen</PresentationFormat>
  <Paragraphs>121</Paragraphs>
  <Slides>11</Slides>
  <Notes>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11</vt:i4>
      </vt:variant>
    </vt:vector>
  </HeadingPairs>
  <TitlesOfParts>
    <vt:vector size="21" baseType="lpstr">
      <vt:lpstr>Arial</vt:lpstr>
      <vt:lpstr>Calibri</vt:lpstr>
      <vt:lpstr>Lucida Grande</vt:lpstr>
      <vt:lpstr>Montserrat</vt:lpstr>
      <vt:lpstr>Montserrat ExtraBold</vt:lpstr>
      <vt:lpstr>Times New Roman</vt:lpstr>
      <vt:lpstr>Wingdings</vt:lpstr>
      <vt:lpstr>1_EEE</vt:lpstr>
      <vt:lpstr>IEEE_template</vt:lpstr>
      <vt:lpstr>1_802-11-Submission</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Consolidated slide set for Standards Development Meetings</dc:title>
  <dc:creator>Law, David</dc:creator>
  <cp:lastModifiedBy>Law, David</cp:lastModifiedBy>
  <cp:revision>115</cp:revision>
  <dcterms:created xsi:type="dcterms:W3CDTF">2011-08-10T17:21:09Z</dcterms:created>
  <dcterms:modified xsi:type="dcterms:W3CDTF">2023-01-12T16:47:45Z</dcterms:modified>
</cp:coreProperties>
</file>