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 id="2147484065" r:id="rId2"/>
    <p:sldMasterId id="2147484070" r:id="rId3"/>
  </p:sldMasterIdLst>
  <p:notesMasterIdLst>
    <p:notesMasterId r:id="rId22"/>
  </p:notesMasterIdLst>
  <p:handoutMasterIdLst>
    <p:handoutMasterId r:id="rId23"/>
  </p:handoutMasterIdLst>
  <p:sldIdLst>
    <p:sldId id="417" r:id="rId4"/>
    <p:sldId id="419" r:id="rId5"/>
    <p:sldId id="420" r:id="rId6"/>
    <p:sldId id="422" r:id="rId7"/>
    <p:sldId id="423" r:id="rId8"/>
    <p:sldId id="424" r:id="rId9"/>
    <p:sldId id="426" r:id="rId10"/>
    <p:sldId id="432" r:id="rId11"/>
    <p:sldId id="433" r:id="rId12"/>
    <p:sldId id="436" r:id="rId13"/>
    <p:sldId id="434" r:id="rId14"/>
    <p:sldId id="435" r:id="rId15"/>
    <p:sldId id="437" r:id="rId16"/>
    <p:sldId id="438" r:id="rId17"/>
    <p:sldId id="421" r:id="rId18"/>
    <p:sldId id="430" r:id="rId19"/>
    <p:sldId id="431" r:id="rId20"/>
    <p:sldId id="439" r:id="rId2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B9FFB9"/>
    <a:srgbClr val="669900"/>
    <a:srgbClr val="990033"/>
    <a:srgbClr val="FFFFCC"/>
    <a:srgbClr val="FFFF99"/>
    <a:srgbClr val="D9E6F3"/>
    <a:srgbClr val="ADC4E5"/>
    <a:srgbClr val="87A8D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24" autoAdjust="0"/>
    <p:restoredTop sz="87363" autoAdjust="0"/>
  </p:normalViewPr>
  <p:slideViewPr>
    <p:cSldViewPr snapToGrid="0">
      <p:cViewPr varScale="1">
        <p:scale>
          <a:sx n="130" d="100"/>
          <a:sy n="130" d="100"/>
        </p:scale>
        <p:origin x="858" y="96"/>
      </p:cViewPr>
      <p:guideLst>
        <p:guide orient="horz" pos="213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4" d="100"/>
          <a:sy n="94" d="100"/>
        </p:scale>
        <p:origin x="-3516" y="-1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B9BA8FC-4E11-475B-ADE8-59A612CE8888}" type="datetimeFigureOut">
              <a:rPr lang="en-US" smtClean="0"/>
              <a:pPr/>
              <a:t>1/16/2018</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86E18A15-11FF-48AC-8AD0-5EC99380935E}" type="slidenum">
              <a:rPr lang="en-US" smtClean="0"/>
              <a:pPr/>
              <a:t>‹#›</a:t>
            </a:fld>
            <a:endParaRPr lang="en-US"/>
          </a:p>
        </p:txBody>
      </p:sp>
    </p:spTree>
    <p:extLst>
      <p:ext uri="{BB962C8B-B14F-4D97-AF65-F5344CB8AC3E}">
        <p14:creationId xmlns:p14="http://schemas.microsoft.com/office/powerpoint/2010/main" val="32268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effectLst/>
              </a:defRPr>
            </a:lvl1pPr>
          </a:lstStyle>
          <a:p>
            <a:pPr>
              <a:defRPr/>
            </a:pPr>
            <a:endParaRPr lang="en-US"/>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effectLst/>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effectLst/>
              </a:defRPr>
            </a:lvl1pPr>
          </a:lstStyle>
          <a:p>
            <a:pPr>
              <a:defRPr/>
            </a:pPr>
            <a:endParaRPr lang="en-US"/>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effectLst/>
              </a:defRPr>
            </a:lvl1pPr>
          </a:lstStyle>
          <a:p>
            <a:pPr>
              <a:defRPr/>
            </a:pPr>
            <a:fld id="{2340F870-9A40-45BA-9A36-53861799A2A1}" type="slidenum">
              <a:rPr lang="en-US"/>
              <a:pPr>
                <a:defRPr/>
              </a:pPr>
              <a:t>‹#›</a:t>
            </a:fld>
            <a:endParaRPr lang="en-US"/>
          </a:p>
        </p:txBody>
      </p:sp>
    </p:spTree>
    <p:extLst>
      <p:ext uri="{BB962C8B-B14F-4D97-AF65-F5344CB8AC3E}">
        <p14:creationId xmlns:p14="http://schemas.microsoft.com/office/powerpoint/2010/main" val="11484847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bwMode="auto">
          <a:xfrm>
            <a:off x="0" y="2255905"/>
            <a:ext cx="9144000" cy="4611620"/>
          </a:xfrm>
          <a:prstGeom prst="rect">
            <a:avLst/>
          </a:prstGeom>
          <a:gradFill flip="none" rotWithShape="1">
            <a:gsLst>
              <a:gs pos="100000">
                <a:schemeClr val="bg1"/>
              </a:gs>
              <a:gs pos="0">
                <a:schemeClr val="bg1">
                  <a:lumMod val="85000"/>
                </a:schemeClr>
              </a:gs>
              <a:gs pos="0">
                <a:schemeClr val="bg1">
                  <a:lumMod val="75000"/>
                </a:schemeClr>
              </a:gs>
              <a:gs pos="100000">
                <a:schemeClr val="accent1">
                  <a:shade val="100000"/>
                  <a:satMod val="115000"/>
                </a:scheme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10" name="Straight Connector 9"/>
          <p:cNvCxnSpPr/>
          <p:nvPr userDrawn="1"/>
        </p:nvCxnSpPr>
        <p:spPr bwMode="auto">
          <a:xfrm>
            <a:off x="0" y="3952875"/>
            <a:ext cx="9144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sp>
        <p:nvSpPr>
          <p:cNvPr id="16" name="Date Placeholder 15"/>
          <p:cNvSpPr>
            <a:spLocks noGrp="1"/>
          </p:cNvSpPr>
          <p:nvPr>
            <p:ph type="dt" sz="half" idx="10"/>
          </p:nvPr>
        </p:nvSpPr>
        <p:spPr/>
        <p:txBody>
          <a:bodyPr/>
          <a:lstStyle/>
          <a:p>
            <a:pPr>
              <a:defRPr/>
            </a:pPr>
            <a:r>
              <a:rPr lang="en-US"/>
              <a:t>14 July 2015</a:t>
            </a:r>
          </a:p>
        </p:txBody>
      </p:sp>
      <p:sp>
        <p:nvSpPr>
          <p:cNvPr id="17" name="Footer Placeholder 16"/>
          <p:cNvSpPr>
            <a:spLocks noGrp="1"/>
          </p:cNvSpPr>
          <p:nvPr>
            <p:ph type="ftr" sz="quarter" idx="11"/>
          </p:nvPr>
        </p:nvSpPr>
        <p:spPr/>
        <p:txBody>
          <a:bodyPr/>
          <a:lstStyle/>
          <a:p>
            <a:pPr>
              <a:defRPr/>
            </a:pPr>
            <a:r>
              <a:rPr lang="en-US"/>
              <a:t>IEEE 802.3 Working Group meeting, Waikoloa HI</a:t>
            </a:r>
            <a:endParaRPr lang="en-US" dirty="0"/>
          </a:p>
        </p:txBody>
      </p:sp>
      <p:sp>
        <p:nvSpPr>
          <p:cNvPr id="18" name="Slide Number Placeholder 17"/>
          <p:cNvSpPr>
            <a:spLocks noGrp="1"/>
          </p:cNvSpPr>
          <p:nvPr>
            <p:ph type="sldNum" sz="quarter" idx="12"/>
          </p:nvPr>
        </p:nvSpPr>
        <p:spPr/>
        <p:txBody>
          <a:bodyPr/>
          <a:lstStyle/>
          <a:p>
            <a:pPr>
              <a:defRPr/>
            </a:pPr>
            <a:fld id="{27C6CA62-B8E6-4E4B-A423-48D9DFD1602B}" type="slidenum">
              <a:rPr lang="en-US" smtClean="0"/>
              <a:pPr>
                <a:defRPr/>
              </a:pPr>
              <a:t>‹#›</a:t>
            </a:fld>
            <a:endParaRPr lang="en-US"/>
          </a:p>
        </p:txBody>
      </p:sp>
      <p:sp>
        <p:nvSpPr>
          <p:cNvPr id="23" name="Text Placeholder 22"/>
          <p:cNvSpPr>
            <a:spLocks noGrp="1"/>
          </p:cNvSpPr>
          <p:nvPr>
            <p:ph type="body" sz="quarter" idx="13" hasCustomPrompt="1"/>
          </p:nvPr>
        </p:nvSpPr>
        <p:spPr>
          <a:xfrm>
            <a:off x="752475" y="4086225"/>
            <a:ext cx="7667625" cy="1733550"/>
          </a:xfrm>
        </p:spPr>
        <p:txBody>
          <a:bodyPr/>
          <a:lstStyle>
            <a:lvl1pPr marL="0" indent="0" algn="ctr">
              <a:buNone/>
              <a:defRPr sz="2400">
                <a:solidFill>
                  <a:schemeClr val="bg1">
                    <a:lumMod val="50000"/>
                  </a:schemeClr>
                </a:solidFill>
              </a:defRPr>
            </a:lvl1pPr>
          </a:lstStyle>
          <a:p>
            <a:pPr lvl="0"/>
            <a:r>
              <a:rPr lang="en-US" dirty="0"/>
              <a:t>Click to edit Master subtitle style</a:t>
            </a:r>
          </a:p>
        </p:txBody>
      </p:sp>
      <p:sp>
        <p:nvSpPr>
          <p:cNvPr id="26" name="Title 25"/>
          <p:cNvSpPr>
            <a:spLocks noGrp="1"/>
          </p:cNvSpPr>
          <p:nvPr>
            <p:ph type="title"/>
          </p:nvPr>
        </p:nvSpPr>
        <p:spPr>
          <a:xfrm>
            <a:off x="233362" y="2114549"/>
            <a:ext cx="8677275" cy="1743075"/>
          </a:xfrm>
          <a:effectLst/>
        </p:spPr>
        <p:txBody>
          <a:bodyPr/>
          <a:lstStyle>
            <a:lvl1pPr algn="ctr">
              <a:defRPr sz="4400">
                <a:solidFill>
                  <a:srgbClr val="336600"/>
                </a:solidFill>
                <a:effectLst>
                  <a:outerShdw blurRad="101600" dist="63500" dir="2700000" algn="tl" rotWithShape="0">
                    <a:schemeClr val="tx1">
                      <a:lumMod val="50000"/>
                      <a:lumOff val="50000"/>
                    </a:schemeClr>
                  </a:outerShdw>
                </a:effectLst>
              </a:defRPr>
            </a:lvl1pPr>
          </a:lstStyle>
          <a:p>
            <a:r>
              <a:rPr lang="en-US" dirty="0"/>
              <a:t>Click to edit Master title style</a:t>
            </a:r>
          </a:p>
        </p:txBody>
      </p:sp>
    </p:spTree>
    <p:extLst>
      <p:ext uri="{BB962C8B-B14F-4D97-AF65-F5344CB8AC3E}">
        <p14:creationId xmlns:p14="http://schemas.microsoft.com/office/powerpoint/2010/main" val="77861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752A9CC-DE02-4760-84E4-555D6BACFC73}" type="slidenum">
              <a:rPr lang="en-US"/>
              <a:pPr>
                <a:defRPr/>
              </a:pPr>
              <a:t>‹#›</a:t>
            </a:fld>
            <a:endParaRPr lang="en-US"/>
          </a:p>
        </p:txBody>
      </p:sp>
    </p:spTree>
    <p:extLst>
      <p:ext uri="{BB962C8B-B14F-4D97-AF65-F5344CB8AC3E}">
        <p14:creationId xmlns:p14="http://schemas.microsoft.com/office/powerpoint/2010/main" val="1242318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sz="half" idx="1"/>
          </p:nvPr>
        </p:nvSpPr>
        <p:spPr>
          <a:xfrm>
            <a:off x="457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546948A-806D-4E89-BDD2-65442B352339}" type="slidenum">
              <a:rPr lang="en-US"/>
              <a:pPr>
                <a:defRPr/>
              </a:pPr>
              <a:t>‹#›</a:t>
            </a:fld>
            <a:endParaRPr lang="en-US"/>
          </a:p>
        </p:txBody>
      </p:sp>
    </p:spTree>
    <p:extLst>
      <p:ext uri="{BB962C8B-B14F-4D97-AF65-F5344CB8AC3E}">
        <p14:creationId xmlns:p14="http://schemas.microsoft.com/office/powerpoint/2010/main" val="350930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bwMode="auto">
          <a:xfrm>
            <a:off x="0" y="2255905"/>
            <a:ext cx="9144000" cy="4611620"/>
          </a:xfrm>
          <a:prstGeom prst="rect">
            <a:avLst/>
          </a:prstGeom>
          <a:gradFill flip="none" rotWithShape="1">
            <a:gsLst>
              <a:gs pos="100000">
                <a:schemeClr val="bg1"/>
              </a:gs>
              <a:gs pos="0">
                <a:schemeClr val="bg1">
                  <a:lumMod val="85000"/>
                </a:schemeClr>
              </a:gs>
              <a:gs pos="0">
                <a:schemeClr val="bg1">
                  <a:lumMod val="75000"/>
                </a:schemeClr>
              </a:gs>
              <a:gs pos="100000">
                <a:schemeClr val="accent1">
                  <a:shade val="100000"/>
                  <a:satMod val="115000"/>
                </a:scheme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10" name="Straight Connector 9"/>
          <p:cNvCxnSpPr/>
          <p:nvPr userDrawn="1"/>
        </p:nvCxnSpPr>
        <p:spPr bwMode="auto">
          <a:xfrm>
            <a:off x="0" y="3952875"/>
            <a:ext cx="9144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sp>
        <p:nvSpPr>
          <p:cNvPr id="16" name="Date Placeholder 15"/>
          <p:cNvSpPr>
            <a:spLocks noGrp="1"/>
          </p:cNvSpPr>
          <p:nvPr>
            <p:ph type="dt" sz="half" idx="10"/>
          </p:nvPr>
        </p:nvSpPr>
        <p:spPr/>
        <p:txBody>
          <a:bodyPr/>
          <a:lstStyle/>
          <a:p>
            <a:pPr>
              <a:defRPr/>
            </a:pPr>
            <a:r>
              <a:rPr lang="en-US"/>
              <a:t>14 July 2015</a:t>
            </a:r>
          </a:p>
        </p:txBody>
      </p:sp>
      <p:sp>
        <p:nvSpPr>
          <p:cNvPr id="17" name="Footer Placeholder 16"/>
          <p:cNvSpPr>
            <a:spLocks noGrp="1"/>
          </p:cNvSpPr>
          <p:nvPr>
            <p:ph type="ftr" sz="quarter" idx="11"/>
          </p:nvPr>
        </p:nvSpPr>
        <p:spPr/>
        <p:txBody>
          <a:bodyPr/>
          <a:lstStyle/>
          <a:p>
            <a:pPr>
              <a:defRPr/>
            </a:pPr>
            <a:r>
              <a:rPr lang="en-US"/>
              <a:t>IEEE 802.3 Working Group meeting, Waikoloa HI</a:t>
            </a:r>
            <a:endParaRPr lang="en-US" dirty="0"/>
          </a:p>
        </p:txBody>
      </p:sp>
      <p:sp>
        <p:nvSpPr>
          <p:cNvPr id="18" name="Slide Number Placeholder 17"/>
          <p:cNvSpPr>
            <a:spLocks noGrp="1"/>
          </p:cNvSpPr>
          <p:nvPr>
            <p:ph type="sldNum" sz="quarter" idx="12"/>
          </p:nvPr>
        </p:nvSpPr>
        <p:spPr/>
        <p:txBody>
          <a:bodyPr/>
          <a:lstStyle/>
          <a:p>
            <a:pPr>
              <a:defRPr/>
            </a:pPr>
            <a:fld id="{27C6CA62-B8E6-4E4B-A423-48D9DFD1602B}" type="slidenum">
              <a:rPr lang="en-US" smtClean="0"/>
              <a:pPr>
                <a:defRPr/>
              </a:pPr>
              <a:t>‹#›</a:t>
            </a:fld>
            <a:endParaRPr lang="en-US"/>
          </a:p>
        </p:txBody>
      </p:sp>
      <p:sp>
        <p:nvSpPr>
          <p:cNvPr id="23" name="Text Placeholder 22"/>
          <p:cNvSpPr>
            <a:spLocks noGrp="1"/>
          </p:cNvSpPr>
          <p:nvPr>
            <p:ph type="body" sz="quarter" idx="13" hasCustomPrompt="1"/>
          </p:nvPr>
        </p:nvSpPr>
        <p:spPr>
          <a:xfrm>
            <a:off x="752475" y="4086225"/>
            <a:ext cx="7667625" cy="1733550"/>
          </a:xfrm>
        </p:spPr>
        <p:txBody>
          <a:bodyPr/>
          <a:lstStyle>
            <a:lvl1pPr marL="0" indent="0" algn="ctr">
              <a:buNone/>
              <a:defRPr sz="2400">
                <a:solidFill>
                  <a:schemeClr val="bg1">
                    <a:lumMod val="50000"/>
                  </a:schemeClr>
                </a:solidFill>
              </a:defRPr>
            </a:lvl1pPr>
          </a:lstStyle>
          <a:p>
            <a:pPr lvl="0"/>
            <a:r>
              <a:rPr lang="en-US" dirty="0"/>
              <a:t>Click to edit Master subtitle style</a:t>
            </a:r>
          </a:p>
        </p:txBody>
      </p:sp>
      <p:sp>
        <p:nvSpPr>
          <p:cNvPr id="26" name="Title 25"/>
          <p:cNvSpPr>
            <a:spLocks noGrp="1"/>
          </p:cNvSpPr>
          <p:nvPr>
            <p:ph type="title"/>
          </p:nvPr>
        </p:nvSpPr>
        <p:spPr>
          <a:xfrm>
            <a:off x="233362" y="2114549"/>
            <a:ext cx="8677275" cy="1743075"/>
          </a:xfrm>
          <a:effectLst/>
        </p:spPr>
        <p:txBody>
          <a:bodyPr/>
          <a:lstStyle>
            <a:lvl1pPr algn="ctr">
              <a:defRPr sz="4400">
                <a:solidFill>
                  <a:srgbClr val="336699"/>
                </a:solidFill>
                <a:effectLst>
                  <a:outerShdw blurRad="101600" dist="63500" dir="2700000" algn="tl" rotWithShape="0">
                    <a:schemeClr val="tx1">
                      <a:lumMod val="50000"/>
                      <a:lumOff val="50000"/>
                    </a:schemeClr>
                  </a:outerShdw>
                </a:effectLst>
              </a:defRPr>
            </a:lvl1pPr>
          </a:lstStyle>
          <a:p>
            <a:r>
              <a:rPr lang="en-US" dirty="0"/>
              <a:t>Click to edit Master title style</a:t>
            </a:r>
          </a:p>
        </p:txBody>
      </p:sp>
    </p:spTree>
    <p:extLst>
      <p:ext uri="{BB962C8B-B14F-4D97-AF65-F5344CB8AC3E}">
        <p14:creationId xmlns:p14="http://schemas.microsoft.com/office/powerpoint/2010/main" val="319898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752A9CC-DE02-4760-84E4-555D6BACFC73}" type="slidenum">
              <a:rPr lang="en-US"/>
              <a:pPr>
                <a:defRPr/>
              </a:pPr>
              <a:t>‹#›</a:t>
            </a:fld>
            <a:endParaRPr lang="en-US"/>
          </a:p>
        </p:txBody>
      </p:sp>
    </p:spTree>
    <p:extLst>
      <p:ext uri="{BB962C8B-B14F-4D97-AF65-F5344CB8AC3E}">
        <p14:creationId xmlns:p14="http://schemas.microsoft.com/office/powerpoint/2010/main" val="1267097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sz="half" idx="1"/>
          </p:nvPr>
        </p:nvSpPr>
        <p:spPr>
          <a:xfrm>
            <a:off x="457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546948A-806D-4E89-BDD2-65442B352339}" type="slidenum">
              <a:rPr lang="en-US"/>
              <a:pPr>
                <a:defRPr/>
              </a:pPr>
              <a:t>‹#›</a:t>
            </a:fld>
            <a:endParaRPr lang="en-US"/>
          </a:p>
        </p:txBody>
      </p:sp>
    </p:spTree>
    <p:extLst>
      <p:ext uri="{BB962C8B-B14F-4D97-AF65-F5344CB8AC3E}">
        <p14:creationId xmlns:p14="http://schemas.microsoft.com/office/powerpoint/2010/main" val="203807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bwMode="auto">
          <a:xfrm>
            <a:off x="0" y="2255905"/>
            <a:ext cx="9144000" cy="4611620"/>
          </a:xfrm>
          <a:prstGeom prst="rect">
            <a:avLst/>
          </a:prstGeom>
          <a:gradFill flip="none" rotWithShape="1">
            <a:gsLst>
              <a:gs pos="100000">
                <a:schemeClr val="bg1"/>
              </a:gs>
              <a:gs pos="0">
                <a:schemeClr val="bg1">
                  <a:lumMod val="85000"/>
                </a:schemeClr>
              </a:gs>
              <a:gs pos="0">
                <a:schemeClr val="bg1">
                  <a:lumMod val="75000"/>
                </a:schemeClr>
              </a:gs>
              <a:gs pos="100000">
                <a:schemeClr val="accent1">
                  <a:shade val="100000"/>
                  <a:satMod val="115000"/>
                </a:scheme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10" name="Straight Connector 9"/>
          <p:cNvCxnSpPr/>
          <p:nvPr userDrawn="1"/>
        </p:nvCxnSpPr>
        <p:spPr bwMode="auto">
          <a:xfrm>
            <a:off x="0" y="3952875"/>
            <a:ext cx="9144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sp>
        <p:nvSpPr>
          <p:cNvPr id="16" name="Date Placeholder 15"/>
          <p:cNvSpPr>
            <a:spLocks noGrp="1"/>
          </p:cNvSpPr>
          <p:nvPr>
            <p:ph type="dt" sz="half" idx="10"/>
          </p:nvPr>
        </p:nvSpPr>
        <p:spPr/>
        <p:txBody>
          <a:bodyPr/>
          <a:lstStyle/>
          <a:p>
            <a:pPr>
              <a:defRPr/>
            </a:pPr>
            <a:r>
              <a:rPr lang="en-US"/>
              <a:t>14 July 2015</a:t>
            </a:r>
          </a:p>
        </p:txBody>
      </p:sp>
      <p:sp>
        <p:nvSpPr>
          <p:cNvPr id="17" name="Footer Placeholder 16"/>
          <p:cNvSpPr>
            <a:spLocks noGrp="1"/>
          </p:cNvSpPr>
          <p:nvPr>
            <p:ph type="ftr" sz="quarter" idx="11"/>
          </p:nvPr>
        </p:nvSpPr>
        <p:spPr/>
        <p:txBody>
          <a:bodyPr/>
          <a:lstStyle/>
          <a:p>
            <a:pPr>
              <a:defRPr/>
            </a:pPr>
            <a:r>
              <a:rPr lang="en-US"/>
              <a:t>IEEE 802.3 Working Group meeting, Waikoloa HI</a:t>
            </a:r>
            <a:endParaRPr lang="en-US" dirty="0"/>
          </a:p>
        </p:txBody>
      </p:sp>
      <p:sp>
        <p:nvSpPr>
          <p:cNvPr id="18" name="Slide Number Placeholder 17"/>
          <p:cNvSpPr>
            <a:spLocks noGrp="1"/>
          </p:cNvSpPr>
          <p:nvPr>
            <p:ph type="sldNum" sz="quarter" idx="12"/>
          </p:nvPr>
        </p:nvSpPr>
        <p:spPr/>
        <p:txBody>
          <a:bodyPr/>
          <a:lstStyle/>
          <a:p>
            <a:pPr>
              <a:defRPr/>
            </a:pPr>
            <a:fld id="{27C6CA62-B8E6-4E4B-A423-48D9DFD1602B}" type="slidenum">
              <a:rPr lang="en-US" smtClean="0"/>
              <a:pPr>
                <a:defRPr/>
              </a:pPr>
              <a:t>‹#›</a:t>
            </a:fld>
            <a:endParaRPr lang="en-US"/>
          </a:p>
        </p:txBody>
      </p:sp>
      <p:sp>
        <p:nvSpPr>
          <p:cNvPr id="23" name="Text Placeholder 22"/>
          <p:cNvSpPr>
            <a:spLocks noGrp="1"/>
          </p:cNvSpPr>
          <p:nvPr>
            <p:ph type="body" sz="quarter" idx="13" hasCustomPrompt="1"/>
          </p:nvPr>
        </p:nvSpPr>
        <p:spPr>
          <a:xfrm>
            <a:off x="752475" y="4086225"/>
            <a:ext cx="7667625" cy="1733550"/>
          </a:xfrm>
        </p:spPr>
        <p:txBody>
          <a:bodyPr/>
          <a:lstStyle>
            <a:lvl1pPr marL="0" indent="0" algn="ctr">
              <a:buNone/>
              <a:defRPr sz="2400">
                <a:solidFill>
                  <a:schemeClr val="bg1">
                    <a:lumMod val="50000"/>
                  </a:schemeClr>
                </a:solidFill>
              </a:defRPr>
            </a:lvl1pPr>
          </a:lstStyle>
          <a:p>
            <a:pPr lvl="0"/>
            <a:r>
              <a:rPr lang="en-US" dirty="0"/>
              <a:t>Click to edit Master subtitle style</a:t>
            </a:r>
          </a:p>
        </p:txBody>
      </p:sp>
      <p:sp>
        <p:nvSpPr>
          <p:cNvPr id="26" name="Title 25"/>
          <p:cNvSpPr>
            <a:spLocks noGrp="1"/>
          </p:cNvSpPr>
          <p:nvPr>
            <p:ph type="title"/>
          </p:nvPr>
        </p:nvSpPr>
        <p:spPr>
          <a:xfrm>
            <a:off x="233362" y="2114549"/>
            <a:ext cx="8677275" cy="1743075"/>
          </a:xfrm>
          <a:effectLst/>
        </p:spPr>
        <p:txBody>
          <a:bodyPr/>
          <a:lstStyle>
            <a:lvl1pPr algn="ctr">
              <a:defRPr sz="4400">
                <a:solidFill>
                  <a:srgbClr val="990033"/>
                </a:solidFill>
                <a:effectLst>
                  <a:outerShdw blurRad="101600" dist="63500" dir="2700000" algn="tl" rotWithShape="0">
                    <a:schemeClr val="tx1">
                      <a:lumMod val="50000"/>
                      <a:lumOff val="50000"/>
                    </a:schemeClr>
                  </a:outerShdw>
                </a:effectLst>
              </a:defRPr>
            </a:lvl1pPr>
          </a:lstStyle>
          <a:p>
            <a:r>
              <a:rPr lang="en-US" dirty="0"/>
              <a:t>Click to edit Master title style</a:t>
            </a:r>
          </a:p>
        </p:txBody>
      </p:sp>
    </p:spTree>
    <p:extLst>
      <p:ext uri="{BB962C8B-B14F-4D97-AF65-F5344CB8AC3E}">
        <p14:creationId xmlns:p14="http://schemas.microsoft.com/office/powerpoint/2010/main" val="46297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752A9CC-DE02-4760-84E4-555D6BACFC73}" type="slidenum">
              <a:rPr lang="en-US"/>
              <a:pPr>
                <a:defRPr/>
              </a:pPr>
              <a:t>‹#›</a:t>
            </a:fld>
            <a:endParaRPr lang="en-US"/>
          </a:p>
        </p:txBody>
      </p:sp>
    </p:spTree>
    <p:extLst>
      <p:ext uri="{BB962C8B-B14F-4D97-AF65-F5344CB8AC3E}">
        <p14:creationId xmlns:p14="http://schemas.microsoft.com/office/powerpoint/2010/main" val="254226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p>
            <a:r>
              <a:rPr lang="en-US" dirty="0"/>
              <a:t>Click to edit Master title style</a:t>
            </a:r>
          </a:p>
        </p:txBody>
      </p:sp>
      <p:sp>
        <p:nvSpPr>
          <p:cNvPr id="3" name="Content Placeholder 2"/>
          <p:cNvSpPr>
            <a:spLocks noGrp="1"/>
          </p:cNvSpPr>
          <p:nvPr>
            <p:ph sz="half" idx="1"/>
          </p:nvPr>
        </p:nvSpPr>
        <p:spPr>
          <a:xfrm>
            <a:off x="457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52500"/>
            <a:ext cx="4038600" cy="5392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14 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IEEE 802.3 Working Group meeting, Waikoloa 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546948A-806D-4E89-BDD2-65442B352339}" type="slidenum">
              <a:rPr lang="en-US"/>
              <a:pPr>
                <a:defRPr/>
              </a:pPr>
              <a:t>‹#›</a:t>
            </a:fld>
            <a:endParaRPr lang="en-US"/>
          </a:p>
        </p:txBody>
      </p:sp>
    </p:spTree>
    <p:extLst>
      <p:ext uri="{BB962C8B-B14F-4D97-AF65-F5344CB8AC3E}">
        <p14:creationId xmlns:p14="http://schemas.microsoft.com/office/powerpoint/2010/main" val="13064151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952500"/>
            <a:ext cx="8229600" cy="539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148" name="Rectangle 4"/>
          <p:cNvSpPr>
            <a:spLocks noGrp="1" noChangeArrowheads="1"/>
          </p:cNvSpPr>
          <p:nvPr>
            <p:ph type="dt" sz="half" idx="2"/>
          </p:nvPr>
        </p:nvSpPr>
        <p:spPr bwMode="auto">
          <a:xfrm>
            <a:off x="152400" y="6477000"/>
            <a:ext cx="189547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smtClean="0">
                <a:solidFill>
                  <a:srgbClr val="777777"/>
                </a:solidFill>
                <a:effectLst/>
              </a:defRPr>
            </a:lvl1pPr>
          </a:lstStyle>
          <a:p>
            <a:pPr>
              <a:defRPr/>
            </a:pPr>
            <a:r>
              <a:rPr lang="en-US"/>
              <a:t>14 July 2015</a:t>
            </a:r>
            <a:endParaRPr lang="en-US" dirty="0"/>
          </a:p>
        </p:txBody>
      </p:sp>
      <p:sp>
        <p:nvSpPr>
          <p:cNvPr id="6149" name="Rectangle 5"/>
          <p:cNvSpPr>
            <a:spLocks noGrp="1" noChangeArrowheads="1"/>
          </p:cNvSpPr>
          <p:nvPr>
            <p:ph type="ftr" sz="quarter" idx="3"/>
          </p:nvPr>
        </p:nvSpPr>
        <p:spPr bwMode="auto">
          <a:xfrm>
            <a:off x="2200275" y="6477000"/>
            <a:ext cx="5181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i="1" smtClean="0">
                <a:solidFill>
                  <a:srgbClr val="777777"/>
                </a:solidFill>
                <a:effectLst/>
              </a:defRPr>
            </a:lvl1pPr>
          </a:lstStyle>
          <a:p>
            <a:pPr>
              <a:defRPr/>
            </a:pPr>
            <a:r>
              <a:rPr lang="en-US" dirty="0"/>
              <a:t>IEEE 802.3 Working Group meeting, Waikoloa HI</a:t>
            </a:r>
          </a:p>
        </p:txBody>
      </p:sp>
      <p:sp>
        <p:nvSpPr>
          <p:cNvPr id="6150" name="Rectangle 6"/>
          <p:cNvSpPr>
            <a:spLocks noGrp="1" noChangeArrowheads="1"/>
          </p:cNvSpPr>
          <p:nvPr>
            <p:ph type="sldNum" sz="quarter" idx="4"/>
          </p:nvPr>
        </p:nvSpPr>
        <p:spPr bwMode="auto">
          <a:xfrm>
            <a:off x="7543800" y="6477000"/>
            <a:ext cx="1143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1">
                <a:solidFill>
                  <a:srgbClr val="777777"/>
                </a:solidFill>
                <a:effectLst/>
              </a:defRPr>
            </a:lvl1pPr>
          </a:lstStyle>
          <a:p>
            <a:pPr>
              <a:defRPr/>
            </a:pPr>
            <a:fld id="{27C6CA62-B8E6-4E4B-A423-48D9DFD1602B}" type="slidenum">
              <a:rPr lang="en-US"/>
              <a:pPr>
                <a:defRPr/>
              </a:pPr>
              <a:t>‹#›</a:t>
            </a:fld>
            <a:endParaRPr lang="en-US"/>
          </a:p>
        </p:txBody>
      </p:sp>
      <p:sp>
        <p:nvSpPr>
          <p:cNvPr id="6146" name="Rectangle 2"/>
          <p:cNvSpPr>
            <a:spLocks noGrp="1" noChangeArrowheads="1"/>
          </p:cNvSpPr>
          <p:nvPr>
            <p:ph type="title"/>
          </p:nvPr>
        </p:nvSpPr>
        <p:spPr bwMode="auto">
          <a:xfrm>
            <a:off x="228600" y="28575"/>
            <a:ext cx="8677275" cy="609600"/>
          </a:xfrm>
          <a:prstGeom prst="rect">
            <a:avLst/>
          </a:prstGeom>
          <a:noFill/>
          <a:ln w="9525">
            <a:noFill/>
            <a:miter lim="800000"/>
            <a:headEnd/>
            <a:tailEnd/>
          </a:ln>
          <a:effectLst>
            <a:outerShdw dist="35921" dir="2700000" algn="ctr" rotWithShape="0">
              <a:srgbClr val="4D4D4D"/>
            </a:outerShdw>
          </a:effectLst>
        </p:spPr>
        <p:txBody>
          <a:bodyPr vert="horz" wrap="square" lIns="0" tIns="45720" rIns="0" bIns="45720" numCol="1" anchor="ctr" anchorCtr="0" compatLnSpc="1">
            <a:prstTxWarp prst="textNoShape">
              <a:avLst/>
            </a:prstTxWarp>
          </a:bodyPr>
          <a:lstStyle/>
          <a:p>
            <a:pPr lvl="0"/>
            <a:r>
              <a:rPr lang="en-US"/>
              <a:t>Click to edit Master style</a:t>
            </a:r>
          </a:p>
        </p:txBody>
      </p:sp>
      <p:sp>
        <p:nvSpPr>
          <p:cNvPr id="2" name="Rectangle 1"/>
          <p:cNvSpPr/>
          <p:nvPr userDrawn="1"/>
        </p:nvSpPr>
        <p:spPr bwMode="auto">
          <a:xfrm>
            <a:off x="0" y="0"/>
            <a:ext cx="9144000" cy="752475"/>
          </a:xfrm>
          <a:prstGeom prst="rect">
            <a:avLst/>
          </a:prstGeom>
          <a:solidFill>
            <a:srgbClr val="468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468C00"/>
              </a:solidFill>
              <a:effectLst>
                <a:outerShdw blurRad="38100" dist="38100" dir="2700000" algn="tl">
                  <a:srgbClr val="000000">
                    <a:alpha val="43137"/>
                  </a:srgbClr>
                </a:outerShdw>
              </a:effectLst>
              <a:latin typeface="Arial" charset="0"/>
            </a:endParaRPr>
          </a:p>
        </p:txBody>
      </p:sp>
      <p:sp>
        <p:nvSpPr>
          <p:cNvPr id="3" name="TextBox 2"/>
          <p:cNvSpPr txBox="1"/>
          <p:nvPr userDrawn="1"/>
        </p:nvSpPr>
        <p:spPr>
          <a:xfrm>
            <a:off x="5104263" y="19050"/>
            <a:ext cx="4134987" cy="769441"/>
          </a:xfrm>
          <a:prstGeom prst="rect">
            <a:avLst/>
          </a:prstGeom>
          <a:noFill/>
        </p:spPr>
        <p:txBody>
          <a:bodyPr wrap="square" lIns="0" tIns="0" rIns="0" bIns="0" rtlCol="0" anchor="b" anchorCtr="0">
            <a:spAutoFit/>
          </a:bodyPr>
          <a:lstStyle/>
          <a:p>
            <a:pPr>
              <a:lnSpc>
                <a:spcPts val="6000"/>
              </a:lnSpc>
            </a:pPr>
            <a:r>
              <a:rPr lang="en-US" sz="4800" b="0" dirty="0">
                <a:ln>
                  <a:noFill/>
                </a:ln>
                <a:solidFill>
                  <a:srgbClr val="468C00"/>
                </a:solidFill>
                <a:effectLst>
                  <a:outerShdw blurRad="165100" dist="38100" dir="2700000" algn="tl" rotWithShape="0">
                    <a:prstClr val="black">
                      <a:alpha val="20000"/>
                    </a:prstClr>
                  </a:outerShdw>
                </a:effectLst>
                <a:latin typeface="Arial Black" panose="020B0A04020102020204" pitchFamily="34" charset="0"/>
                <a:sym typeface="Wingdings"/>
              </a:rPr>
              <a:t>100GEPON</a:t>
            </a:r>
            <a:endParaRPr lang="en-US" sz="4800" b="0" dirty="0">
              <a:ln>
                <a:noFill/>
              </a:ln>
              <a:solidFill>
                <a:srgbClr val="468C00"/>
              </a:solidFill>
              <a:effectLst>
                <a:outerShdw blurRad="165100" dist="38100" dir="2700000" algn="tl" rotWithShape="0">
                  <a:prstClr val="black">
                    <a:alpha val="20000"/>
                  </a:prstClr>
                </a:outerShdw>
              </a:effectLst>
              <a:latin typeface="Arial Black" panose="020B0A04020102020204" pitchFamily="34" charset="0"/>
            </a:endParaRPr>
          </a:p>
        </p:txBody>
      </p:sp>
    </p:spTree>
  </p:cSld>
  <p:clrMap bg1="lt1" tx1="dk1" bg2="lt2" tx2="dk2" accent1="accent1" accent2="accent2" accent3="accent3" accent4="accent4" accent5="accent5" accent6="accent6" hlink="hlink" folHlink="folHlink"/>
  <p:sldLayoutIdLst>
    <p:sldLayoutId id="2147484051" r:id="rId1"/>
    <p:sldLayoutId id="2147484049" r:id="rId2"/>
    <p:sldLayoutId id="2147484050" r:id="rId3"/>
  </p:sldLayoutIdLst>
  <p:hf hdr="0"/>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Verdana" pitchFamily="34" charset="0"/>
        </a:defRPr>
      </a:lvl2pPr>
      <a:lvl3pPr algn="l" rtl="0" eaLnBrk="0" fontAlgn="base" hangingPunct="0">
        <a:spcBef>
          <a:spcPct val="0"/>
        </a:spcBef>
        <a:spcAft>
          <a:spcPct val="0"/>
        </a:spcAft>
        <a:defRPr sz="3600" b="1">
          <a:solidFill>
            <a:schemeClr val="bg1"/>
          </a:solidFill>
          <a:latin typeface="Verdana" pitchFamily="34" charset="0"/>
        </a:defRPr>
      </a:lvl3pPr>
      <a:lvl4pPr algn="l" rtl="0" eaLnBrk="0" fontAlgn="base" hangingPunct="0">
        <a:spcBef>
          <a:spcPct val="0"/>
        </a:spcBef>
        <a:spcAft>
          <a:spcPct val="0"/>
        </a:spcAft>
        <a:defRPr sz="3600" b="1">
          <a:solidFill>
            <a:schemeClr val="bg1"/>
          </a:solidFill>
          <a:latin typeface="Verdana" pitchFamily="34" charset="0"/>
        </a:defRPr>
      </a:lvl4pPr>
      <a:lvl5pPr algn="l" rtl="0" eaLnBrk="0" fontAlgn="base" hangingPunct="0">
        <a:spcBef>
          <a:spcPct val="0"/>
        </a:spcBef>
        <a:spcAft>
          <a:spcPct val="0"/>
        </a:spcAft>
        <a:defRPr sz="3600" b="1">
          <a:solidFill>
            <a:schemeClr val="bg1"/>
          </a:solidFill>
          <a:latin typeface="Verdana" pitchFamily="34" charset="0"/>
        </a:defRPr>
      </a:lvl5pPr>
      <a:lvl6pPr marL="457200" algn="l" rtl="0" fontAlgn="base">
        <a:spcBef>
          <a:spcPct val="0"/>
        </a:spcBef>
        <a:spcAft>
          <a:spcPct val="0"/>
        </a:spcAft>
        <a:defRPr sz="3600" b="1">
          <a:solidFill>
            <a:schemeClr val="bg1"/>
          </a:solidFill>
          <a:latin typeface="Verdana" pitchFamily="34" charset="0"/>
        </a:defRPr>
      </a:lvl6pPr>
      <a:lvl7pPr marL="914400" algn="l" rtl="0" fontAlgn="base">
        <a:spcBef>
          <a:spcPct val="0"/>
        </a:spcBef>
        <a:spcAft>
          <a:spcPct val="0"/>
        </a:spcAft>
        <a:defRPr sz="3600" b="1">
          <a:solidFill>
            <a:schemeClr val="bg1"/>
          </a:solidFill>
          <a:latin typeface="Verdana" pitchFamily="34" charset="0"/>
        </a:defRPr>
      </a:lvl7pPr>
      <a:lvl8pPr marL="1371600" algn="l" rtl="0" fontAlgn="base">
        <a:spcBef>
          <a:spcPct val="0"/>
        </a:spcBef>
        <a:spcAft>
          <a:spcPct val="0"/>
        </a:spcAft>
        <a:defRPr sz="3600" b="1">
          <a:solidFill>
            <a:schemeClr val="bg1"/>
          </a:solidFill>
          <a:latin typeface="Verdana" pitchFamily="34" charset="0"/>
        </a:defRPr>
      </a:lvl8pPr>
      <a:lvl9pPr marL="1828800" algn="l" rtl="0" fontAlgn="base">
        <a:spcBef>
          <a:spcPct val="0"/>
        </a:spcBef>
        <a:spcAft>
          <a:spcPct val="0"/>
        </a:spcAft>
        <a:defRPr sz="36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rgbClr val="468C00"/>
        </a:buClr>
        <a:buFont typeface="Wingdings" pitchFamily="2" charset="2"/>
        <a:buChar char="q"/>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468C00"/>
        </a:buClr>
        <a:buChar char="–"/>
        <a:defRPr sz="2400">
          <a:solidFill>
            <a:srgbClr val="468C00"/>
          </a:solidFill>
          <a:latin typeface="+mn-lt"/>
        </a:defRPr>
      </a:lvl2pPr>
      <a:lvl3pPr marL="1143000" indent="-228600" algn="l" rtl="0" eaLnBrk="0" fontAlgn="base" hangingPunct="0">
        <a:spcBef>
          <a:spcPct val="20000"/>
        </a:spcBef>
        <a:spcAft>
          <a:spcPct val="0"/>
        </a:spcAft>
        <a:buClr>
          <a:srgbClr val="468C00"/>
        </a:buClr>
        <a:buChar char="•"/>
        <a:defRPr sz="2000">
          <a:solidFill>
            <a:srgbClr val="5F5F5F"/>
          </a:solidFill>
          <a:latin typeface="+mn-lt"/>
        </a:defRPr>
      </a:lvl3pPr>
      <a:lvl4pPr marL="1600200" indent="-228600" algn="l" rtl="0" eaLnBrk="0" fontAlgn="base" hangingPunct="0">
        <a:spcBef>
          <a:spcPct val="20000"/>
        </a:spcBef>
        <a:spcAft>
          <a:spcPct val="0"/>
        </a:spcAft>
        <a:buClr>
          <a:srgbClr val="468C00"/>
        </a:buClr>
        <a:buFont typeface="Verdana" pitchFamily="34" charset="0"/>
        <a:buChar char="»"/>
        <a:defRPr>
          <a:solidFill>
            <a:schemeClr val="tx1"/>
          </a:solidFill>
          <a:latin typeface="+mn-lt"/>
        </a:defRPr>
      </a:lvl4pPr>
      <a:lvl5pPr marL="2057400" indent="-228600" algn="l" rtl="0" eaLnBrk="0" fontAlgn="base" hangingPunct="0">
        <a:spcBef>
          <a:spcPct val="20000"/>
        </a:spcBef>
        <a:spcAft>
          <a:spcPct val="0"/>
        </a:spcAft>
        <a:buClr>
          <a:schemeClr val="bg1">
            <a:lumMod val="65000"/>
          </a:schemeClr>
        </a:buClr>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952500"/>
            <a:ext cx="8229600" cy="539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148" name="Rectangle 4"/>
          <p:cNvSpPr>
            <a:spLocks noGrp="1" noChangeArrowheads="1"/>
          </p:cNvSpPr>
          <p:nvPr>
            <p:ph type="dt" sz="half" idx="2"/>
          </p:nvPr>
        </p:nvSpPr>
        <p:spPr bwMode="auto">
          <a:xfrm>
            <a:off x="152400" y="6477000"/>
            <a:ext cx="189547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smtClean="0">
                <a:solidFill>
                  <a:srgbClr val="777777"/>
                </a:solidFill>
                <a:effectLst/>
              </a:defRPr>
            </a:lvl1pPr>
          </a:lstStyle>
          <a:p>
            <a:pPr>
              <a:defRPr/>
            </a:pPr>
            <a:r>
              <a:rPr lang="en-US"/>
              <a:t>14 July 2015</a:t>
            </a:r>
            <a:endParaRPr lang="en-US" dirty="0"/>
          </a:p>
        </p:txBody>
      </p:sp>
      <p:sp>
        <p:nvSpPr>
          <p:cNvPr id="6149" name="Rectangle 5"/>
          <p:cNvSpPr>
            <a:spLocks noGrp="1" noChangeArrowheads="1"/>
          </p:cNvSpPr>
          <p:nvPr>
            <p:ph type="ftr" sz="quarter" idx="3"/>
          </p:nvPr>
        </p:nvSpPr>
        <p:spPr bwMode="auto">
          <a:xfrm>
            <a:off x="2200275" y="6477000"/>
            <a:ext cx="5181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i="1" smtClean="0">
                <a:solidFill>
                  <a:srgbClr val="777777"/>
                </a:solidFill>
                <a:effectLst/>
              </a:defRPr>
            </a:lvl1pPr>
          </a:lstStyle>
          <a:p>
            <a:pPr>
              <a:defRPr/>
            </a:pPr>
            <a:r>
              <a:rPr lang="en-US" dirty="0"/>
              <a:t>IEEE 802.3 Working Group meeting, Waikoloa HI</a:t>
            </a:r>
          </a:p>
        </p:txBody>
      </p:sp>
      <p:sp>
        <p:nvSpPr>
          <p:cNvPr id="6150" name="Rectangle 6"/>
          <p:cNvSpPr>
            <a:spLocks noGrp="1" noChangeArrowheads="1"/>
          </p:cNvSpPr>
          <p:nvPr>
            <p:ph type="sldNum" sz="quarter" idx="4"/>
          </p:nvPr>
        </p:nvSpPr>
        <p:spPr bwMode="auto">
          <a:xfrm>
            <a:off x="7543800" y="6477000"/>
            <a:ext cx="1143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1">
                <a:solidFill>
                  <a:srgbClr val="777777"/>
                </a:solidFill>
                <a:effectLst/>
              </a:defRPr>
            </a:lvl1pPr>
          </a:lstStyle>
          <a:p>
            <a:pPr>
              <a:defRPr/>
            </a:pPr>
            <a:fld id="{27C6CA62-B8E6-4E4B-A423-48D9DFD1602B}" type="slidenum">
              <a:rPr lang="en-US"/>
              <a:pPr>
                <a:defRPr/>
              </a:pPr>
              <a:t>‹#›</a:t>
            </a:fld>
            <a:endParaRPr lang="en-US"/>
          </a:p>
        </p:txBody>
      </p:sp>
      <p:sp>
        <p:nvSpPr>
          <p:cNvPr id="6146" name="Rectangle 2"/>
          <p:cNvSpPr>
            <a:spLocks noGrp="1" noChangeArrowheads="1"/>
          </p:cNvSpPr>
          <p:nvPr>
            <p:ph type="title"/>
          </p:nvPr>
        </p:nvSpPr>
        <p:spPr bwMode="auto">
          <a:xfrm>
            <a:off x="228600" y="28575"/>
            <a:ext cx="8677275" cy="609600"/>
          </a:xfrm>
          <a:prstGeom prst="rect">
            <a:avLst/>
          </a:prstGeom>
          <a:noFill/>
          <a:ln w="9525">
            <a:noFill/>
            <a:miter lim="800000"/>
            <a:headEnd/>
            <a:tailEnd/>
          </a:ln>
          <a:effectLst>
            <a:outerShdw dist="35921" dir="2700000" algn="ctr" rotWithShape="0">
              <a:srgbClr val="4D4D4D"/>
            </a:outerShdw>
          </a:effectLst>
        </p:spPr>
        <p:txBody>
          <a:bodyPr vert="horz" wrap="square" lIns="0" tIns="45720" rIns="0" bIns="45720" numCol="1" anchor="ctr" anchorCtr="0" compatLnSpc="1">
            <a:prstTxWarp prst="textNoShape">
              <a:avLst/>
            </a:prstTxWarp>
          </a:bodyPr>
          <a:lstStyle/>
          <a:p>
            <a:pPr lvl="0"/>
            <a:r>
              <a:rPr lang="en-US"/>
              <a:t>Click to edit Master style</a:t>
            </a:r>
          </a:p>
        </p:txBody>
      </p:sp>
      <p:sp>
        <p:nvSpPr>
          <p:cNvPr id="2" name="Rectangle 1"/>
          <p:cNvSpPr/>
          <p:nvPr userDrawn="1"/>
        </p:nvSpPr>
        <p:spPr bwMode="auto">
          <a:xfrm>
            <a:off x="0" y="0"/>
            <a:ext cx="9144000" cy="752475"/>
          </a:xfrm>
          <a:prstGeom prst="rect">
            <a:avLst/>
          </a:prstGeom>
          <a:solidFill>
            <a:srgbClr val="3366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sp>
        <p:nvSpPr>
          <p:cNvPr id="3" name="TextBox 2"/>
          <p:cNvSpPr txBox="1"/>
          <p:nvPr userDrawn="1"/>
        </p:nvSpPr>
        <p:spPr>
          <a:xfrm>
            <a:off x="5240741" y="19050"/>
            <a:ext cx="3998510" cy="769441"/>
          </a:xfrm>
          <a:prstGeom prst="rect">
            <a:avLst/>
          </a:prstGeom>
          <a:noFill/>
        </p:spPr>
        <p:txBody>
          <a:bodyPr wrap="square" lIns="0" tIns="0" rIns="0" bIns="0" rtlCol="0" anchor="b" anchorCtr="0">
            <a:spAutoFit/>
          </a:bodyPr>
          <a:lstStyle/>
          <a:p>
            <a:pPr>
              <a:lnSpc>
                <a:spcPts val="6000"/>
              </a:lnSpc>
            </a:pPr>
            <a:r>
              <a:rPr lang="en-US" sz="4800" b="0" dirty="0">
                <a:ln>
                  <a:noFill/>
                </a:ln>
                <a:solidFill>
                  <a:srgbClr val="336699"/>
                </a:solidFill>
                <a:effectLst>
                  <a:outerShdw blurRad="165100" dist="38100" dir="2700000" algn="tl" rotWithShape="0">
                    <a:prstClr val="black">
                      <a:alpha val="20000"/>
                    </a:prstClr>
                  </a:outerShdw>
                </a:effectLst>
                <a:latin typeface="Arial Black" panose="020B0A04020102020204" pitchFamily="34" charset="0"/>
                <a:sym typeface="Wingdings"/>
              </a:rPr>
              <a:t>100GEPON</a:t>
            </a:r>
            <a:endParaRPr lang="en-US" sz="4800" b="0" dirty="0">
              <a:ln>
                <a:noFill/>
              </a:ln>
              <a:solidFill>
                <a:srgbClr val="336699"/>
              </a:solidFill>
              <a:effectLst>
                <a:outerShdw blurRad="165100" dist="38100" dir="2700000" algn="tl" rotWithShape="0">
                  <a:prstClr val="black">
                    <a:alpha val="20000"/>
                  </a:prstClr>
                </a:outerShdw>
              </a:effectLst>
              <a:latin typeface="Arial Black" panose="020B0A04020102020204" pitchFamily="34" charset="0"/>
            </a:endParaRPr>
          </a:p>
        </p:txBody>
      </p:sp>
    </p:spTree>
    <p:extLst>
      <p:ext uri="{BB962C8B-B14F-4D97-AF65-F5344CB8AC3E}">
        <p14:creationId xmlns:p14="http://schemas.microsoft.com/office/powerpoint/2010/main" val="2377606567"/>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9" r:id="rId3"/>
  </p:sldLayoutIdLst>
  <p:hf hdr="0"/>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Verdana" pitchFamily="34" charset="0"/>
        </a:defRPr>
      </a:lvl2pPr>
      <a:lvl3pPr algn="l" rtl="0" eaLnBrk="0" fontAlgn="base" hangingPunct="0">
        <a:spcBef>
          <a:spcPct val="0"/>
        </a:spcBef>
        <a:spcAft>
          <a:spcPct val="0"/>
        </a:spcAft>
        <a:defRPr sz="3600" b="1">
          <a:solidFill>
            <a:schemeClr val="bg1"/>
          </a:solidFill>
          <a:latin typeface="Verdana" pitchFamily="34" charset="0"/>
        </a:defRPr>
      </a:lvl3pPr>
      <a:lvl4pPr algn="l" rtl="0" eaLnBrk="0" fontAlgn="base" hangingPunct="0">
        <a:spcBef>
          <a:spcPct val="0"/>
        </a:spcBef>
        <a:spcAft>
          <a:spcPct val="0"/>
        </a:spcAft>
        <a:defRPr sz="3600" b="1">
          <a:solidFill>
            <a:schemeClr val="bg1"/>
          </a:solidFill>
          <a:latin typeface="Verdana" pitchFamily="34" charset="0"/>
        </a:defRPr>
      </a:lvl4pPr>
      <a:lvl5pPr algn="l" rtl="0" eaLnBrk="0" fontAlgn="base" hangingPunct="0">
        <a:spcBef>
          <a:spcPct val="0"/>
        </a:spcBef>
        <a:spcAft>
          <a:spcPct val="0"/>
        </a:spcAft>
        <a:defRPr sz="3600" b="1">
          <a:solidFill>
            <a:schemeClr val="bg1"/>
          </a:solidFill>
          <a:latin typeface="Verdana" pitchFamily="34" charset="0"/>
        </a:defRPr>
      </a:lvl5pPr>
      <a:lvl6pPr marL="457200" algn="l" rtl="0" fontAlgn="base">
        <a:spcBef>
          <a:spcPct val="0"/>
        </a:spcBef>
        <a:spcAft>
          <a:spcPct val="0"/>
        </a:spcAft>
        <a:defRPr sz="3600" b="1">
          <a:solidFill>
            <a:schemeClr val="bg1"/>
          </a:solidFill>
          <a:latin typeface="Verdana" pitchFamily="34" charset="0"/>
        </a:defRPr>
      </a:lvl6pPr>
      <a:lvl7pPr marL="914400" algn="l" rtl="0" fontAlgn="base">
        <a:spcBef>
          <a:spcPct val="0"/>
        </a:spcBef>
        <a:spcAft>
          <a:spcPct val="0"/>
        </a:spcAft>
        <a:defRPr sz="3600" b="1">
          <a:solidFill>
            <a:schemeClr val="bg1"/>
          </a:solidFill>
          <a:latin typeface="Verdana" pitchFamily="34" charset="0"/>
        </a:defRPr>
      </a:lvl7pPr>
      <a:lvl8pPr marL="1371600" algn="l" rtl="0" fontAlgn="base">
        <a:spcBef>
          <a:spcPct val="0"/>
        </a:spcBef>
        <a:spcAft>
          <a:spcPct val="0"/>
        </a:spcAft>
        <a:defRPr sz="3600" b="1">
          <a:solidFill>
            <a:schemeClr val="bg1"/>
          </a:solidFill>
          <a:latin typeface="Verdana" pitchFamily="34" charset="0"/>
        </a:defRPr>
      </a:lvl8pPr>
      <a:lvl9pPr marL="1828800" algn="l" rtl="0" fontAlgn="base">
        <a:spcBef>
          <a:spcPct val="0"/>
        </a:spcBef>
        <a:spcAft>
          <a:spcPct val="0"/>
        </a:spcAft>
        <a:defRPr sz="36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rgbClr val="336699"/>
        </a:buClr>
        <a:buFont typeface="Wingdings" pitchFamily="2" charset="2"/>
        <a:buChar char="q"/>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336699"/>
        </a:buClr>
        <a:buChar char="–"/>
        <a:defRPr sz="2400">
          <a:solidFill>
            <a:srgbClr val="336699"/>
          </a:solidFill>
          <a:latin typeface="+mn-lt"/>
        </a:defRPr>
      </a:lvl2pPr>
      <a:lvl3pPr marL="1143000" indent="-228600" algn="l" rtl="0" eaLnBrk="0" fontAlgn="base" hangingPunct="0">
        <a:spcBef>
          <a:spcPct val="20000"/>
        </a:spcBef>
        <a:spcAft>
          <a:spcPct val="0"/>
        </a:spcAft>
        <a:buClr>
          <a:srgbClr val="336699"/>
        </a:buClr>
        <a:buChar char="•"/>
        <a:defRPr sz="2000">
          <a:solidFill>
            <a:srgbClr val="5F5F5F"/>
          </a:solidFill>
          <a:latin typeface="+mn-lt"/>
        </a:defRPr>
      </a:lvl3pPr>
      <a:lvl4pPr marL="1600200" indent="-228600" algn="l" rtl="0" eaLnBrk="0" fontAlgn="base" hangingPunct="0">
        <a:spcBef>
          <a:spcPct val="20000"/>
        </a:spcBef>
        <a:spcAft>
          <a:spcPct val="0"/>
        </a:spcAft>
        <a:buClr>
          <a:srgbClr val="9DE79D"/>
        </a:buClr>
        <a:buFont typeface="Verdana" pitchFamily="34" charset="0"/>
        <a:buChar char="»"/>
        <a:defRPr>
          <a:solidFill>
            <a:schemeClr val="tx1"/>
          </a:solidFill>
          <a:latin typeface="+mn-lt"/>
        </a:defRPr>
      </a:lvl4pPr>
      <a:lvl5pPr marL="2057400" indent="-228600" algn="l" rtl="0" eaLnBrk="0" fontAlgn="base" hangingPunct="0">
        <a:spcBef>
          <a:spcPct val="20000"/>
        </a:spcBef>
        <a:spcAft>
          <a:spcPct val="0"/>
        </a:spcAft>
        <a:buClr>
          <a:schemeClr val="bg1">
            <a:lumMod val="65000"/>
          </a:schemeClr>
        </a:buClr>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952500"/>
            <a:ext cx="8229600" cy="539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148" name="Rectangle 4"/>
          <p:cNvSpPr>
            <a:spLocks noGrp="1" noChangeArrowheads="1"/>
          </p:cNvSpPr>
          <p:nvPr>
            <p:ph type="dt" sz="half" idx="2"/>
          </p:nvPr>
        </p:nvSpPr>
        <p:spPr bwMode="auto">
          <a:xfrm>
            <a:off x="152400" y="6477000"/>
            <a:ext cx="189547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smtClean="0">
                <a:solidFill>
                  <a:srgbClr val="777777"/>
                </a:solidFill>
                <a:effectLst/>
              </a:defRPr>
            </a:lvl1pPr>
          </a:lstStyle>
          <a:p>
            <a:pPr>
              <a:defRPr/>
            </a:pPr>
            <a:r>
              <a:rPr lang="en-US"/>
              <a:t>14 July 2015</a:t>
            </a:r>
            <a:endParaRPr lang="en-US" dirty="0"/>
          </a:p>
        </p:txBody>
      </p:sp>
      <p:sp>
        <p:nvSpPr>
          <p:cNvPr id="6149" name="Rectangle 5"/>
          <p:cNvSpPr>
            <a:spLocks noGrp="1" noChangeArrowheads="1"/>
          </p:cNvSpPr>
          <p:nvPr>
            <p:ph type="ftr" sz="quarter" idx="3"/>
          </p:nvPr>
        </p:nvSpPr>
        <p:spPr bwMode="auto">
          <a:xfrm>
            <a:off x="2200275" y="6477000"/>
            <a:ext cx="5181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i="1" smtClean="0">
                <a:solidFill>
                  <a:srgbClr val="777777"/>
                </a:solidFill>
                <a:effectLst/>
              </a:defRPr>
            </a:lvl1pPr>
          </a:lstStyle>
          <a:p>
            <a:pPr>
              <a:defRPr/>
            </a:pPr>
            <a:r>
              <a:rPr lang="en-US" dirty="0"/>
              <a:t>IEEE 802.3 Working Group meeting, Waikoloa HI</a:t>
            </a:r>
          </a:p>
        </p:txBody>
      </p:sp>
      <p:sp>
        <p:nvSpPr>
          <p:cNvPr id="6150" name="Rectangle 6"/>
          <p:cNvSpPr>
            <a:spLocks noGrp="1" noChangeArrowheads="1"/>
          </p:cNvSpPr>
          <p:nvPr>
            <p:ph type="sldNum" sz="quarter" idx="4"/>
          </p:nvPr>
        </p:nvSpPr>
        <p:spPr bwMode="auto">
          <a:xfrm>
            <a:off x="7543800" y="6477000"/>
            <a:ext cx="1143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1">
                <a:solidFill>
                  <a:srgbClr val="777777"/>
                </a:solidFill>
                <a:effectLst/>
              </a:defRPr>
            </a:lvl1pPr>
          </a:lstStyle>
          <a:p>
            <a:pPr>
              <a:defRPr/>
            </a:pPr>
            <a:fld id="{27C6CA62-B8E6-4E4B-A423-48D9DFD1602B}" type="slidenum">
              <a:rPr lang="en-US"/>
              <a:pPr>
                <a:defRPr/>
              </a:pPr>
              <a:t>‹#›</a:t>
            </a:fld>
            <a:endParaRPr lang="en-US"/>
          </a:p>
        </p:txBody>
      </p:sp>
      <p:sp>
        <p:nvSpPr>
          <p:cNvPr id="6146" name="Rectangle 2"/>
          <p:cNvSpPr>
            <a:spLocks noGrp="1" noChangeArrowheads="1"/>
          </p:cNvSpPr>
          <p:nvPr>
            <p:ph type="title"/>
          </p:nvPr>
        </p:nvSpPr>
        <p:spPr bwMode="auto">
          <a:xfrm>
            <a:off x="228600" y="28575"/>
            <a:ext cx="8677275" cy="609600"/>
          </a:xfrm>
          <a:prstGeom prst="rect">
            <a:avLst/>
          </a:prstGeom>
          <a:noFill/>
          <a:ln w="9525">
            <a:noFill/>
            <a:miter lim="800000"/>
            <a:headEnd/>
            <a:tailEnd/>
          </a:ln>
          <a:effectLst>
            <a:outerShdw dist="35921" dir="2700000" algn="ctr" rotWithShape="0">
              <a:srgbClr val="4D4D4D"/>
            </a:outerShdw>
          </a:effectLst>
        </p:spPr>
        <p:txBody>
          <a:bodyPr vert="horz" wrap="square" lIns="0" tIns="45720" rIns="0" bIns="45720" numCol="1" anchor="ctr" anchorCtr="0" compatLnSpc="1">
            <a:prstTxWarp prst="textNoShape">
              <a:avLst/>
            </a:prstTxWarp>
          </a:bodyPr>
          <a:lstStyle/>
          <a:p>
            <a:pPr lvl="0"/>
            <a:r>
              <a:rPr lang="en-US"/>
              <a:t>Click to edit Master style</a:t>
            </a:r>
          </a:p>
        </p:txBody>
      </p:sp>
      <p:sp>
        <p:nvSpPr>
          <p:cNvPr id="2" name="Rectangle 1"/>
          <p:cNvSpPr/>
          <p:nvPr userDrawn="1"/>
        </p:nvSpPr>
        <p:spPr bwMode="auto">
          <a:xfrm>
            <a:off x="0" y="0"/>
            <a:ext cx="9144000" cy="752475"/>
          </a:xfrm>
          <a:prstGeom prst="rect">
            <a:avLst/>
          </a:prstGeom>
          <a:solidFill>
            <a:srgbClr val="99003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CC5300"/>
              </a:solidFill>
              <a:effectLst>
                <a:outerShdw blurRad="38100" dist="38100" dir="2700000" algn="tl">
                  <a:srgbClr val="000000">
                    <a:alpha val="43137"/>
                  </a:srgbClr>
                </a:outerShdw>
              </a:effectLst>
              <a:latin typeface="Arial" charset="0"/>
            </a:endParaRPr>
          </a:p>
        </p:txBody>
      </p:sp>
      <p:sp>
        <p:nvSpPr>
          <p:cNvPr id="3" name="TextBox 2"/>
          <p:cNvSpPr txBox="1"/>
          <p:nvPr userDrawn="1"/>
        </p:nvSpPr>
        <p:spPr>
          <a:xfrm>
            <a:off x="5268037" y="19050"/>
            <a:ext cx="3971214" cy="769441"/>
          </a:xfrm>
          <a:prstGeom prst="rect">
            <a:avLst/>
          </a:prstGeom>
          <a:noFill/>
        </p:spPr>
        <p:txBody>
          <a:bodyPr wrap="square" lIns="0" tIns="0" rIns="0" bIns="0" rtlCol="0" anchor="b" anchorCtr="0">
            <a:spAutoFit/>
          </a:bodyPr>
          <a:lstStyle/>
          <a:p>
            <a:pPr>
              <a:lnSpc>
                <a:spcPts val="6000"/>
              </a:lnSpc>
            </a:pPr>
            <a:r>
              <a:rPr lang="en-US" sz="4800" b="0" dirty="0">
                <a:ln>
                  <a:noFill/>
                </a:ln>
                <a:solidFill>
                  <a:srgbClr val="990033"/>
                </a:solidFill>
                <a:effectLst>
                  <a:outerShdw blurRad="165100" dist="38100" dir="2700000" algn="tl" rotWithShape="0">
                    <a:prstClr val="black">
                      <a:alpha val="20000"/>
                    </a:prstClr>
                  </a:outerShdw>
                </a:effectLst>
                <a:latin typeface="Arial Black" panose="020B0A04020102020204" pitchFamily="34" charset="0"/>
                <a:sym typeface="Wingdings"/>
              </a:rPr>
              <a:t>100GEPON</a:t>
            </a:r>
            <a:endParaRPr lang="en-US" sz="4800" b="0" dirty="0">
              <a:ln>
                <a:noFill/>
              </a:ln>
              <a:solidFill>
                <a:srgbClr val="990033"/>
              </a:solidFill>
              <a:effectLst>
                <a:outerShdw blurRad="165100" dist="38100" dir="2700000" algn="tl" rotWithShape="0">
                  <a:prstClr val="black">
                    <a:alpha val="20000"/>
                  </a:prstClr>
                </a:outerShdw>
              </a:effectLst>
              <a:latin typeface="Arial Black" panose="020B0A04020102020204" pitchFamily="34" charset="0"/>
            </a:endParaRPr>
          </a:p>
        </p:txBody>
      </p:sp>
    </p:spTree>
    <p:extLst>
      <p:ext uri="{BB962C8B-B14F-4D97-AF65-F5344CB8AC3E}">
        <p14:creationId xmlns:p14="http://schemas.microsoft.com/office/powerpoint/2010/main" val="2953418798"/>
      </p:ext>
    </p:extLst>
  </p:cSld>
  <p:clrMap bg1="lt1" tx1="dk1" bg2="lt2" tx2="dk2" accent1="accent1" accent2="accent2" accent3="accent3" accent4="accent4" accent5="accent5" accent6="accent6" hlink="hlink" folHlink="folHlink"/>
  <p:sldLayoutIdLst>
    <p:sldLayoutId id="2147484071" r:id="rId1"/>
    <p:sldLayoutId id="2147484072" r:id="rId2"/>
    <p:sldLayoutId id="2147484074" r:id="rId3"/>
  </p:sldLayoutIdLst>
  <p:hf hdr="0"/>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Verdana" pitchFamily="34" charset="0"/>
        </a:defRPr>
      </a:lvl2pPr>
      <a:lvl3pPr algn="l" rtl="0" eaLnBrk="0" fontAlgn="base" hangingPunct="0">
        <a:spcBef>
          <a:spcPct val="0"/>
        </a:spcBef>
        <a:spcAft>
          <a:spcPct val="0"/>
        </a:spcAft>
        <a:defRPr sz="3600" b="1">
          <a:solidFill>
            <a:schemeClr val="bg1"/>
          </a:solidFill>
          <a:latin typeface="Verdana" pitchFamily="34" charset="0"/>
        </a:defRPr>
      </a:lvl3pPr>
      <a:lvl4pPr algn="l" rtl="0" eaLnBrk="0" fontAlgn="base" hangingPunct="0">
        <a:spcBef>
          <a:spcPct val="0"/>
        </a:spcBef>
        <a:spcAft>
          <a:spcPct val="0"/>
        </a:spcAft>
        <a:defRPr sz="3600" b="1">
          <a:solidFill>
            <a:schemeClr val="bg1"/>
          </a:solidFill>
          <a:latin typeface="Verdana" pitchFamily="34" charset="0"/>
        </a:defRPr>
      </a:lvl4pPr>
      <a:lvl5pPr algn="l" rtl="0" eaLnBrk="0" fontAlgn="base" hangingPunct="0">
        <a:spcBef>
          <a:spcPct val="0"/>
        </a:spcBef>
        <a:spcAft>
          <a:spcPct val="0"/>
        </a:spcAft>
        <a:defRPr sz="3600" b="1">
          <a:solidFill>
            <a:schemeClr val="bg1"/>
          </a:solidFill>
          <a:latin typeface="Verdana" pitchFamily="34" charset="0"/>
        </a:defRPr>
      </a:lvl5pPr>
      <a:lvl6pPr marL="457200" algn="l" rtl="0" fontAlgn="base">
        <a:spcBef>
          <a:spcPct val="0"/>
        </a:spcBef>
        <a:spcAft>
          <a:spcPct val="0"/>
        </a:spcAft>
        <a:defRPr sz="3600" b="1">
          <a:solidFill>
            <a:schemeClr val="bg1"/>
          </a:solidFill>
          <a:latin typeface="Verdana" pitchFamily="34" charset="0"/>
        </a:defRPr>
      </a:lvl6pPr>
      <a:lvl7pPr marL="914400" algn="l" rtl="0" fontAlgn="base">
        <a:spcBef>
          <a:spcPct val="0"/>
        </a:spcBef>
        <a:spcAft>
          <a:spcPct val="0"/>
        </a:spcAft>
        <a:defRPr sz="3600" b="1">
          <a:solidFill>
            <a:schemeClr val="bg1"/>
          </a:solidFill>
          <a:latin typeface="Verdana" pitchFamily="34" charset="0"/>
        </a:defRPr>
      </a:lvl7pPr>
      <a:lvl8pPr marL="1371600" algn="l" rtl="0" fontAlgn="base">
        <a:spcBef>
          <a:spcPct val="0"/>
        </a:spcBef>
        <a:spcAft>
          <a:spcPct val="0"/>
        </a:spcAft>
        <a:defRPr sz="3600" b="1">
          <a:solidFill>
            <a:schemeClr val="bg1"/>
          </a:solidFill>
          <a:latin typeface="Verdana" pitchFamily="34" charset="0"/>
        </a:defRPr>
      </a:lvl8pPr>
      <a:lvl9pPr marL="1828800" algn="l" rtl="0" fontAlgn="base">
        <a:spcBef>
          <a:spcPct val="0"/>
        </a:spcBef>
        <a:spcAft>
          <a:spcPct val="0"/>
        </a:spcAft>
        <a:defRPr sz="36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rgbClr val="990033"/>
        </a:buClr>
        <a:buFont typeface="Wingdings" pitchFamily="2" charset="2"/>
        <a:buChar char="q"/>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990033"/>
        </a:buClr>
        <a:buChar char="–"/>
        <a:defRPr sz="2400">
          <a:solidFill>
            <a:srgbClr val="990033"/>
          </a:solidFill>
          <a:latin typeface="+mn-lt"/>
        </a:defRPr>
      </a:lvl2pPr>
      <a:lvl3pPr marL="1143000" indent="-228600" algn="l" rtl="0" eaLnBrk="0" fontAlgn="base" hangingPunct="0">
        <a:spcBef>
          <a:spcPct val="20000"/>
        </a:spcBef>
        <a:spcAft>
          <a:spcPct val="0"/>
        </a:spcAft>
        <a:buClr>
          <a:srgbClr val="990033"/>
        </a:buClr>
        <a:buChar char="•"/>
        <a:defRPr sz="2000">
          <a:solidFill>
            <a:srgbClr val="5F5F5F"/>
          </a:solidFill>
          <a:latin typeface="+mn-lt"/>
        </a:defRPr>
      </a:lvl3pPr>
      <a:lvl4pPr marL="1600200" indent="-228600" algn="l" rtl="0" eaLnBrk="0" fontAlgn="base" hangingPunct="0">
        <a:spcBef>
          <a:spcPct val="20000"/>
        </a:spcBef>
        <a:spcAft>
          <a:spcPct val="0"/>
        </a:spcAft>
        <a:buClr>
          <a:srgbClr val="990033"/>
        </a:buClr>
        <a:buFont typeface="Verdana" pitchFamily="34" charset="0"/>
        <a:buChar char="»"/>
        <a:defRPr>
          <a:solidFill>
            <a:schemeClr val="tx1"/>
          </a:solidFill>
          <a:latin typeface="+mn-lt"/>
        </a:defRPr>
      </a:lvl4pPr>
      <a:lvl5pPr marL="2057400" indent="-228600" algn="l" rtl="0" eaLnBrk="0" fontAlgn="base" hangingPunct="0">
        <a:spcBef>
          <a:spcPct val="20000"/>
        </a:spcBef>
        <a:spcAft>
          <a:spcPct val="0"/>
        </a:spcAft>
        <a:buClr>
          <a:schemeClr val="bg1">
            <a:lumMod val="65000"/>
          </a:schemeClr>
        </a:buClr>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3.bin"/><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5" Type="http://schemas.openxmlformats.org/officeDocument/2006/relationships/oleObject" Target="../embeddings/oleObject6.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3/av/public/2007_01/3av_0701_effenberger_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a:t>January 2018</a:t>
            </a:r>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8" name="Text Placeholder 7"/>
          <p:cNvSpPr>
            <a:spLocks noGrp="1"/>
          </p:cNvSpPr>
          <p:nvPr>
            <p:ph type="body" sz="quarter" idx="13"/>
          </p:nvPr>
        </p:nvSpPr>
        <p:spPr/>
        <p:txBody>
          <a:bodyPr/>
          <a:lstStyle/>
          <a:p>
            <a:r>
              <a:rPr lang="en-US" dirty="0"/>
              <a:t>Marek Hajduczenia, Charter</a:t>
            </a:r>
          </a:p>
        </p:txBody>
      </p:sp>
      <p:sp>
        <p:nvSpPr>
          <p:cNvPr id="7" name="Title 6"/>
          <p:cNvSpPr>
            <a:spLocks noGrp="1"/>
          </p:cNvSpPr>
          <p:nvPr>
            <p:ph type="title"/>
          </p:nvPr>
        </p:nvSpPr>
        <p:spPr/>
        <p:txBody>
          <a:bodyPr/>
          <a:lstStyle/>
          <a:p>
            <a:r>
              <a:rPr lang="en-US" dirty="0"/>
              <a:t>Upstream Burst Structure</a:t>
            </a:r>
          </a:p>
        </p:txBody>
      </p:sp>
      <p:sp>
        <p:nvSpPr>
          <p:cNvPr id="2" name="TextBox 1">
            <a:extLst>
              <a:ext uri="{FF2B5EF4-FFF2-40B4-BE49-F238E27FC236}">
                <a16:creationId xmlns:a16="http://schemas.microsoft.com/office/drawing/2014/main" id="{39636A82-9CB4-41B3-9343-808324E5996C}"/>
              </a:ext>
            </a:extLst>
          </p:cNvPr>
          <p:cNvSpPr txBox="1"/>
          <p:nvPr/>
        </p:nvSpPr>
        <p:spPr>
          <a:xfrm>
            <a:off x="8536141" y="6477000"/>
            <a:ext cx="607859" cy="369332"/>
          </a:xfrm>
          <a:prstGeom prst="rect">
            <a:avLst/>
          </a:prstGeom>
          <a:noFill/>
        </p:spPr>
        <p:txBody>
          <a:bodyPr wrap="none" rtlCol="0">
            <a:spAutoFit/>
          </a:bodyPr>
          <a:lstStyle/>
          <a:p>
            <a:r>
              <a:rPr lang="en-US" dirty="0">
                <a:effectLst/>
              </a:rPr>
              <a:t>R07</a:t>
            </a:r>
          </a:p>
        </p:txBody>
      </p:sp>
    </p:spTree>
    <p:extLst>
      <p:ext uri="{BB962C8B-B14F-4D97-AF65-F5344CB8AC3E}">
        <p14:creationId xmlns:p14="http://schemas.microsoft.com/office/powerpoint/2010/main" val="1249021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29BF6C0E-BC30-41E7-A95D-25DB88391860}"/>
              </a:ext>
            </a:extLst>
          </p:cNvPr>
          <p:cNvPicPr>
            <a:picLocks noChangeAspect="1"/>
          </p:cNvPicPr>
          <p:nvPr/>
        </p:nvPicPr>
        <p:blipFill rotWithShape="1">
          <a:blip r:embed="rId2">
            <a:extLst>
              <a:ext uri="{28A0092B-C50C-407E-A947-70E740481C1C}">
                <a14:useLocalDpi xmlns:a14="http://schemas.microsoft.com/office/drawing/2010/main" val="0"/>
              </a:ext>
            </a:extLst>
          </a:blip>
          <a:srcRect l="10000" t="3824" r="9091" b="7009"/>
          <a:stretch/>
        </p:blipFill>
        <p:spPr>
          <a:xfrm>
            <a:off x="0" y="940900"/>
            <a:ext cx="9143398" cy="5328276"/>
          </a:xfrm>
          <a:prstGeom prst="rect">
            <a:avLst/>
          </a:prstGeom>
        </p:spPr>
      </p:pic>
      <p:sp>
        <p:nvSpPr>
          <p:cNvPr id="7" name="Title 6"/>
          <p:cNvSpPr>
            <a:spLocks noGrp="1"/>
          </p:cNvSpPr>
          <p:nvPr>
            <p:ph type="title"/>
          </p:nvPr>
        </p:nvSpPr>
        <p:spPr/>
        <p:txBody>
          <a:bodyPr/>
          <a:lstStyle/>
          <a:p>
            <a:r>
              <a:rPr lang="en-US" dirty="0"/>
              <a:t>Results - 128b/129b line code</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10</a:t>
            </a:fld>
            <a:endParaRPr lang="en-US"/>
          </a:p>
        </p:txBody>
      </p:sp>
      <p:sp>
        <p:nvSpPr>
          <p:cNvPr id="18" name="TextBox 17">
            <a:extLst>
              <a:ext uri="{FF2B5EF4-FFF2-40B4-BE49-F238E27FC236}">
                <a16:creationId xmlns:a16="http://schemas.microsoft.com/office/drawing/2014/main" id="{9B9CA91A-78A2-45F7-85B6-4F89097F960F}"/>
              </a:ext>
            </a:extLst>
          </p:cNvPr>
          <p:cNvSpPr txBox="1"/>
          <p:nvPr/>
        </p:nvSpPr>
        <p:spPr>
          <a:xfrm>
            <a:off x="6263639" y="1350317"/>
            <a:ext cx="2726055" cy="1938992"/>
          </a:xfrm>
          <a:prstGeom prst="rect">
            <a:avLst/>
          </a:prstGeom>
          <a:solidFill>
            <a:schemeClr val="bg1"/>
          </a:solidFill>
        </p:spPr>
        <p:txBody>
          <a:bodyPr wrap="square" rtlCol="0">
            <a:spAutoFit/>
          </a:bodyPr>
          <a:lstStyle/>
          <a:p>
            <a:r>
              <a:rPr lang="en-US" sz="1200" dirty="0">
                <a:effectLst/>
              </a:rPr>
              <a:t>With </a:t>
            </a:r>
            <a:r>
              <a:rPr lang="en-US" sz="1200" b="1" u="sng" dirty="0">
                <a:effectLst/>
              </a:rPr>
              <a:t>HD of 63</a:t>
            </a:r>
            <a:r>
              <a:rPr lang="en-US" sz="1200" dirty="0">
                <a:effectLst/>
              </a:rPr>
              <a:t>, for 128b/129b line code, with BER = 10</a:t>
            </a:r>
            <a:r>
              <a:rPr lang="en-US" sz="1200" baseline="30000" dirty="0">
                <a:effectLst/>
              </a:rPr>
              <a:t>-2</a:t>
            </a:r>
            <a:r>
              <a:rPr lang="en-US" sz="1200" dirty="0">
                <a:effectLst/>
              </a:rPr>
              <a:t> we can tolerate between 24 and 42 bit errors (E1), without dropping below Age of Universe for MTT burst loss / false lock values. </a:t>
            </a:r>
          </a:p>
          <a:p>
            <a:endParaRPr lang="en-US" sz="1200" dirty="0">
              <a:effectLst/>
            </a:endParaRPr>
          </a:p>
          <a:p>
            <a:r>
              <a:rPr lang="en-US" sz="1200" dirty="0">
                <a:effectLst/>
              </a:rPr>
              <a:t>E1 ~= 33 maximizes both MTT values simultaneously (optimum detection threshold)</a:t>
            </a:r>
          </a:p>
        </p:txBody>
      </p:sp>
      <p:cxnSp>
        <p:nvCxnSpPr>
          <p:cNvPr id="21" name="Straight Connector 20">
            <a:extLst>
              <a:ext uri="{FF2B5EF4-FFF2-40B4-BE49-F238E27FC236}">
                <a16:creationId xmlns:a16="http://schemas.microsoft.com/office/drawing/2014/main" id="{7954A85B-8417-4741-876F-F7A98BF0D31C}"/>
              </a:ext>
            </a:extLst>
          </p:cNvPr>
          <p:cNvCxnSpPr>
            <a:cxnSpLocks/>
          </p:cNvCxnSpPr>
          <p:nvPr/>
        </p:nvCxnSpPr>
        <p:spPr bwMode="auto">
          <a:xfrm flipV="1">
            <a:off x="3658296" y="1196340"/>
            <a:ext cx="0" cy="480949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3" name="Oval 22">
            <a:extLst>
              <a:ext uri="{FF2B5EF4-FFF2-40B4-BE49-F238E27FC236}">
                <a16:creationId xmlns:a16="http://schemas.microsoft.com/office/drawing/2014/main" id="{8FD10C8E-415A-49C0-822A-28E0A81388F6}"/>
              </a:ext>
            </a:extLst>
          </p:cNvPr>
          <p:cNvSpPr/>
          <p:nvPr/>
        </p:nvSpPr>
        <p:spPr bwMode="auto">
          <a:xfrm>
            <a:off x="3589719" y="5113020"/>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a:cxnSpLocks/>
          </p:cNvCxnSpPr>
          <p:nvPr/>
        </p:nvCxnSpPr>
        <p:spPr bwMode="auto">
          <a:xfrm>
            <a:off x="5069379" y="5001493"/>
            <a:ext cx="0" cy="100433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9" name="Straight Connector 38">
            <a:extLst>
              <a:ext uri="{FF2B5EF4-FFF2-40B4-BE49-F238E27FC236}">
                <a16:creationId xmlns:a16="http://schemas.microsoft.com/office/drawing/2014/main" id="{8EC7B32F-EFDC-447D-9966-78BAEEB72245}"/>
              </a:ext>
            </a:extLst>
          </p:cNvPr>
          <p:cNvCxnSpPr>
            <a:cxnSpLocks/>
          </p:cNvCxnSpPr>
          <p:nvPr/>
        </p:nvCxnSpPr>
        <p:spPr bwMode="auto">
          <a:xfrm flipV="1">
            <a:off x="6226923" y="1196340"/>
            <a:ext cx="0" cy="480949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0" name="Oval 39">
            <a:extLst>
              <a:ext uri="{FF2B5EF4-FFF2-40B4-BE49-F238E27FC236}">
                <a16:creationId xmlns:a16="http://schemas.microsoft.com/office/drawing/2014/main" id="{4AB971C0-8D02-4D42-A656-9E9636F138B9}"/>
              </a:ext>
            </a:extLst>
          </p:cNvPr>
          <p:cNvSpPr/>
          <p:nvPr/>
        </p:nvSpPr>
        <p:spPr bwMode="auto">
          <a:xfrm>
            <a:off x="6158346" y="5113020"/>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43" name="Straight Arrow Connector 42">
            <a:extLst>
              <a:ext uri="{FF2B5EF4-FFF2-40B4-BE49-F238E27FC236}">
                <a16:creationId xmlns:a16="http://schemas.microsoft.com/office/drawing/2014/main" id="{2F26C5FA-0675-4F5F-B27F-16344D57E523}"/>
              </a:ext>
            </a:extLst>
          </p:cNvPr>
          <p:cNvCxnSpPr>
            <a:cxnSpLocks/>
          </p:cNvCxnSpPr>
          <p:nvPr/>
        </p:nvCxnSpPr>
        <p:spPr bwMode="auto">
          <a:xfrm>
            <a:off x="4972397" y="4551912"/>
            <a:ext cx="0" cy="145392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DD60D9E9-F76B-478D-971C-A24E55DED985}"/>
              </a:ext>
            </a:extLst>
          </p:cNvPr>
          <p:cNvCxnSpPr>
            <a:cxnSpLocks/>
          </p:cNvCxnSpPr>
          <p:nvPr/>
        </p:nvCxnSpPr>
        <p:spPr bwMode="auto">
          <a:xfrm>
            <a:off x="4923906" y="4101641"/>
            <a:ext cx="0" cy="190419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54B2F4AC-579A-4BF2-8FCE-4282698A78D1}"/>
              </a:ext>
            </a:extLst>
          </p:cNvPr>
          <p:cNvCxnSpPr>
            <a:cxnSpLocks/>
          </p:cNvCxnSpPr>
          <p:nvPr/>
        </p:nvCxnSpPr>
        <p:spPr bwMode="auto">
          <a:xfrm>
            <a:off x="4896197" y="3665224"/>
            <a:ext cx="0" cy="234060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3F92F13E-7265-4451-8DA6-0D168A577859}"/>
              </a:ext>
            </a:extLst>
          </p:cNvPr>
          <p:cNvCxnSpPr>
            <a:cxnSpLocks/>
          </p:cNvCxnSpPr>
          <p:nvPr/>
        </p:nvCxnSpPr>
        <p:spPr bwMode="auto">
          <a:xfrm>
            <a:off x="4875417" y="3228806"/>
            <a:ext cx="0" cy="277702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0DCA6C2C-61C7-4A7F-BB17-55F2098E836C}"/>
              </a:ext>
            </a:extLst>
          </p:cNvPr>
          <p:cNvSpPr txBox="1"/>
          <p:nvPr/>
        </p:nvSpPr>
        <p:spPr>
          <a:xfrm>
            <a:off x="289371" y="5042610"/>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9" name="TextBox 18">
            <a:extLst>
              <a:ext uri="{FF2B5EF4-FFF2-40B4-BE49-F238E27FC236}">
                <a16:creationId xmlns:a16="http://schemas.microsoft.com/office/drawing/2014/main" id="{AF73DCB1-A330-43EF-9C4C-08E0168308C9}"/>
              </a:ext>
            </a:extLst>
          </p:cNvPr>
          <p:cNvSpPr txBox="1"/>
          <p:nvPr/>
        </p:nvSpPr>
        <p:spPr>
          <a:xfrm>
            <a:off x="3826479" y="6125291"/>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spTree>
    <p:extLst>
      <p:ext uri="{BB962C8B-B14F-4D97-AF65-F5344CB8AC3E}">
        <p14:creationId xmlns:p14="http://schemas.microsoft.com/office/powerpoint/2010/main" val="2007428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2918779-8793-4E9F-BA7D-1F418F162B10}"/>
              </a:ext>
            </a:extLst>
          </p:cNvPr>
          <p:cNvPicPr>
            <a:picLocks noChangeAspect="1"/>
          </p:cNvPicPr>
          <p:nvPr/>
        </p:nvPicPr>
        <p:blipFill rotWithShape="1">
          <a:blip r:embed="rId2">
            <a:extLst>
              <a:ext uri="{28A0092B-C50C-407E-A947-70E740481C1C}">
                <a14:useLocalDpi xmlns:a14="http://schemas.microsoft.com/office/drawing/2010/main" val="0"/>
              </a:ext>
            </a:extLst>
          </a:blip>
          <a:srcRect l="9833" t="4611" r="9083" b="6505"/>
          <a:stretch/>
        </p:blipFill>
        <p:spPr>
          <a:xfrm>
            <a:off x="0" y="1012507"/>
            <a:ext cx="9144000" cy="5300325"/>
          </a:xfrm>
          <a:prstGeom prst="rect">
            <a:avLst/>
          </a:prstGeom>
        </p:spPr>
      </p:pic>
      <p:sp>
        <p:nvSpPr>
          <p:cNvPr id="7" name="Title 6"/>
          <p:cNvSpPr>
            <a:spLocks noGrp="1"/>
          </p:cNvSpPr>
          <p:nvPr>
            <p:ph type="title"/>
          </p:nvPr>
        </p:nvSpPr>
        <p:spPr/>
        <p:txBody>
          <a:bodyPr/>
          <a:lstStyle/>
          <a:p>
            <a:r>
              <a:rPr lang="en-US" dirty="0"/>
              <a:t>Results - 128b/132b line code</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11</a:t>
            </a:fld>
            <a:endParaRPr lang="en-US"/>
          </a:p>
        </p:txBody>
      </p:sp>
      <p:sp>
        <p:nvSpPr>
          <p:cNvPr id="18" name="TextBox 17">
            <a:extLst>
              <a:ext uri="{FF2B5EF4-FFF2-40B4-BE49-F238E27FC236}">
                <a16:creationId xmlns:a16="http://schemas.microsoft.com/office/drawing/2014/main" id="{9B9CA91A-78A2-45F7-85B6-4F89097F960F}"/>
              </a:ext>
            </a:extLst>
          </p:cNvPr>
          <p:cNvSpPr txBox="1"/>
          <p:nvPr/>
        </p:nvSpPr>
        <p:spPr>
          <a:xfrm>
            <a:off x="6263639" y="1350317"/>
            <a:ext cx="2726055" cy="1938992"/>
          </a:xfrm>
          <a:prstGeom prst="rect">
            <a:avLst/>
          </a:prstGeom>
          <a:solidFill>
            <a:schemeClr val="bg1"/>
          </a:solidFill>
        </p:spPr>
        <p:txBody>
          <a:bodyPr wrap="square" rtlCol="0">
            <a:spAutoFit/>
          </a:bodyPr>
          <a:lstStyle/>
          <a:p>
            <a:r>
              <a:rPr lang="en-US" sz="1200" dirty="0">
                <a:effectLst/>
              </a:rPr>
              <a:t>With </a:t>
            </a:r>
            <a:r>
              <a:rPr lang="en-US" sz="1200" b="1" u="sng" dirty="0">
                <a:effectLst/>
              </a:rPr>
              <a:t>HD of 63</a:t>
            </a:r>
            <a:r>
              <a:rPr lang="en-US" sz="1200" dirty="0">
                <a:effectLst/>
              </a:rPr>
              <a:t>, for 128b/132b line code, with BER = 10</a:t>
            </a:r>
            <a:r>
              <a:rPr lang="en-US" sz="1200" baseline="30000" dirty="0">
                <a:effectLst/>
              </a:rPr>
              <a:t>-2</a:t>
            </a:r>
            <a:r>
              <a:rPr lang="en-US" sz="1200" dirty="0">
                <a:effectLst/>
              </a:rPr>
              <a:t> we can tolerate between 25 and 41 bit errors (E1), without dropping below Age of Universe for MTT burst loss / false lock values. </a:t>
            </a:r>
          </a:p>
          <a:p>
            <a:endParaRPr lang="en-US" sz="1200" dirty="0">
              <a:effectLst/>
            </a:endParaRPr>
          </a:p>
          <a:p>
            <a:r>
              <a:rPr lang="en-US" sz="1200" dirty="0">
                <a:effectLst/>
              </a:rPr>
              <a:t>E1 ~= 33 maximizes both MTT values simultaneously (optimum detection threshold)</a:t>
            </a:r>
          </a:p>
        </p:txBody>
      </p:sp>
      <p:cxnSp>
        <p:nvCxnSpPr>
          <p:cNvPr id="21" name="Straight Connector 20">
            <a:extLst>
              <a:ext uri="{FF2B5EF4-FFF2-40B4-BE49-F238E27FC236}">
                <a16:creationId xmlns:a16="http://schemas.microsoft.com/office/drawing/2014/main" id="{7954A85B-8417-4741-876F-F7A98BF0D31C}"/>
              </a:ext>
            </a:extLst>
          </p:cNvPr>
          <p:cNvCxnSpPr/>
          <p:nvPr/>
        </p:nvCxnSpPr>
        <p:spPr bwMode="auto">
          <a:xfrm flipV="1">
            <a:off x="3794067"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485C69E6-00DC-4862-82C6-BCDEBEBF4283}"/>
              </a:ext>
            </a:extLst>
          </p:cNvPr>
          <p:cNvCxnSpPr/>
          <p:nvPr/>
        </p:nvCxnSpPr>
        <p:spPr bwMode="auto">
          <a:xfrm flipV="1">
            <a:off x="6079811"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4" name="Oval 23">
            <a:extLst>
              <a:ext uri="{FF2B5EF4-FFF2-40B4-BE49-F238E27FC236}">
                <a16:creationId xmlns:a16="http://schemas.microsoft.com/office/drawing/2014/main" id="{5AEDB8DE-7A3D-4240-9AFB-B6B6F8B099A4}"/>
              </a:ext>
            </a:extLst>
          </p:cNvPr>
          <p:cNvSpPr/>
          <p:nvPr/>
        </p:nvSpPr>
        <p:spPr bwMode="auto">
          <a:xfrm>
            <a:off x="3718563" y="5128260"/>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p:nvPr/>
        </p:nvCxnSpPr>
        <p:spPr bwMode="auto">
          <a:xfrm>
            <a:off x="5097780" y="5013960"/>
            <a:ext cx="0" cy="103632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D2E221E4-6915-4030-A211-6054854F2790}"/>
              </a:ext>
            </a:extLst>
          </p:cNvPr>
          <p:cNvCxnSpPr/>
          <p:nvPr/>
        </p:nvCxnSpPr>
        <p:spPr bwMode="auto">
          <a:xfrm>
            <a:off x="4980709" y="4572000"/>
            <a:ext cx="0" cy="146165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D8CDF5FD-16D1-42AA-86D3-9C67D684284B}"/>
              </a:ext>
            </a:extLst>
          </p:cNvPr>
          <p:cNvCxnSpPr>
            <a:cxnSpLocks/>
          </p:cNvCxnSpPr>
          <p:nvPr/>
        </p:nvCxnSpPr>
        <p:spPr bwMode="auto">
          <a:xfrm>
            <a:off x="4939145" y="4121727"/>
            <a:ext cx="0" cy="19119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012313B0-09DB-4A9F-A4CD-E546E3683157}"/>
              </a:ext>
            </a:extLst>
          </p:cNvPr>
          <p:cNvCxnSpPr>
            <a:cxnSpLocks/>
          </p:cNvCxnSpPr>
          <p:nvPr/>
        </p:nvCxnSpPr>
        <p:spPr bwMode="auto">
          <a:xfrm>
            <a:off x="4904508" y="3687389"/>
            <a:ext cx="0" cy="234626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8393D30E-E834-4E13-A6BB-E607A7694FBA}"/>
              </a:ext>
            </a:extLst>
          </p:cNvPr>
          <p:cNvCxnSpPr>
            <a:cxnSpLocks/>
          </p:cNvCxnSpPr>
          <p:nvPr/>
        </p:nvCxnSpPr>
        <p:spPr bwMode="auto">
          <a:xfrm>
            <a:off x="4890653" y="3244045"/>
            <a:ext cx="0" cy="278961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9" name="Oval 28">
            <a:extLst>
              <a:ext uri="{FF2B5EF4-FFF2-40B4-BE49-F238E27FC236}">
                <a16:creationId xmlns:a16="http://schemas.microsoft.com/office/drawing/2014/main" id="{1342E186-8144-47BE-AD75-B68846C225E3}"/>
              </a:ext>
            </a:extLst>
          </p:cNvPr>
          <p:cNvSpPr/>
          <p:nvPr/>
        </p:nvSpPr>
        <p:spPr bwMode="auto">
          <a:xfrm>
            <a:off x="6011234" y="5128260"/>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sp>
        <p:nvSpPr>
          <p:cNvPr id="17" name="TextBox 16">
            <a:extLst>
              <a:ext uri="{FF2B5EF4-FFF2-40B4-BE49-F238E27FC236}">
                <a16:creationId xmlns:a16="http://schemas.microsoft.com/office/drawing/2014/main" id="{9EB43095-2AF4-4A11-B669-ABBFF70CC047}"/>
              </a:ext>
            </a:extLst>
          </p:cNvPr>
          <p:cNvSpPr txBox="1"/>
          <p:nvPr/>
        </p:nvSpPr>
        <p:spPr>
          <a:xfrm>
            <a:off x="289371" y="5066514"/>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9" name="TextBox 18">
            <a:extLst>
              <a:ext uri="{FF2B5EF4-FFF2-40B4-BE49-F238E27FC236}">
                <a16:creationId xmlns:a16="http://schemas.microsoft.com/office/drawing/2014/main" id="{25E661F9-A394-4B46-A59D-5FA6970F4100}"/>
              </a:ext>
            </a:extLst>
          </p:cNvPr>
          <p:cNvSpPr txBox="1"/>
          <p:nvPr/>
        </p:nvSpPr>
        <p:spPr>
          <a:xfrm>
            <a:off x="3826479" y="6155171"/>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spTree>
    <p:extLst>
      <p:ext uri="{BB962C8B-B14F-4D97-AF65-F5344CB8AC3E}">
        <p14:creationId xmlns:p14="http://schemas.microsoft.com/office/powerpoint/2010/main" val="232204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914719-C956-4883-A666-3C6E999970D8}"/>
              </a:ext>
            </a:extLst>
          </p:cNvPr>
          <p:cNvPicPr>
            <a:picLocks noChangeAspect="1"/>
          </p:cNvPicPr>
          <p:nvPr/>
        </p:nvPicPr>
        <p:blipFill rotWithShape="1">
          <a:blip r:embed="rId2">
            <a:extLst>
              <a:ext uri="{28A0092B-C50C-407E-A947-70E740481C1C}">
                <a14:useLocalDpi xmlns:a14="http://schemas.microsoft.com/office/drawing/2010/main" val="0"/>
              </a:ext>
            </a:extLst>
          </a:blip>
          <a:srcRect l="9546" t="5988" r="9167" b="6716"/>
          <a:stretch/>
        </p:blipFill>
        <p:spPr>
          <a:xfrm>
            <a:off x="-1" y="1021716"/>
            <a:ext cx="9143997" cy="5192394"/>
          </a:xfrm>
          <a:prstGeom prst="rect">
            <a:avLst/>
          </a:prstGeom>
        </p:spPr>
      </p:pic>
      <p:sp>
        <p:nvSpPr>
          <p:cNvPr id="7" name="Title 6"/>
          <p:cNvSpPr>
            <a:spLocks noGrp="1"/>
          </p:cNvSpPr>
          <p:nvPr>
            <p:ph type="title"/>
          </p:nvPr>
        </p:nvSpPr>
        <p:spPr/>
        <p:txBody>
          <a:bodyPr/>
          <a:lstStyle/>
          <a:p>
            <a:r>
              <a:rPr lang="en-US" dirty="0"/>
              <a:t>Results - 256b/257b line code /a</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12</a:t>
            </a:fld>
            <a:endParaRPr lang="en-US"/>
          </a:p>
        </p:txBody>
      </p:sp>
      <p:sp>
        <p:nvSpPr>
          <p:cNvPr id="18" name="TextBox 17">
            <a:extLst>
              <a:ext uri="{FF2B5EF4-FFF2-40B4-BE49-F238E27FC236}">
                <a16:creationId xmlns:a16="http://schemas.microsoft.com/office/drawing/2014/main" id="{9B9CA91A-78A2-45F7-85B6-4F89097F960F}"/>
              </a:ext>
            </a:extLst>
          </p:cNvPr>
          <p:cNvSpPr txBox="1"/>
          <p:nvPr/>
        </p:nvSpPr>
        <p:spPr>
          <a:xfrm>
            <a:off x="3308392" y="1350317"/>
            <a:ext cx="2726055" cy="1938992"/>
          </a:xfrm>
          <a:prstGeom prst="rect">
            <a:avLst/>
          </a:prstGeom>
          <a:solidFill>
            <a:schemeClr val="bg1"/>
          </a:solidFill>
        </p:spPr>
        <p:txBody>
          <a:bodyPr wrap="square" rtlCol="0">
            <a:spAutoFit/>
          </a:bodyPr>
          <a:lstStyle/>
          <a:p>
            <a:r>
              <a:rPr lang="en-US" sz="1200" dirty="0">
                <a:effectLst/>
              </a:rPr>
              <a:t>With </a:t>
            </a:r>
            <a:r>
              <a:rPr lang="en-US" sz="1200" b="1" u="sng" dirty="0">
                <a:effectLst/>
              </a:rPr>
              <a:t>HD of 128</a:t>
            </a:r>
            <a:r>
              <a:rPr lang="en-US" sz="1200" dirty="0">
                <a:effectLst/>
              </a:rPr>
              <a:t>, for 256b/257b line code, with BER = 10</a:t>
            </a:r>
            <a:r>
              <a:rPr lang="en-US" sz="1200" baseline="30000" dirty="0">
                <a:effectLst/>
              </a:rPr>
              <a:t>-2</a:t>
            </a:r>
            <a:r>
              <a:rPr lang="en-US" sz="1200" dirty="0">
                <a:effectLst/>
              </a:rPr>
              <a:t> we can tolerate between 31 and 101 bit errors (E1), without dropping below Age of Universe for MTT burst loss / false lock values. </a:t>
            </a:r>
          </a:p>
          <a:p>
            <a:endParaRPr lang="en-US" sz="1200" dirty="0">
              <a:effectLst/>
            </a:endParaRPr>
          </a:p>
          <a:p>
            <a:r>
              <a:rPr lang="en-US" sz="1200" dirty="0">
                <a:effectLst/>
              </a:rPr>
              <a:t>E1 ~= 69 maximizes both MTT values simultaneously (optimum detection threshold)</a:t>
            </a:r>
          </a:p>
        </p:txBody>
      </p:sp>
      <p:cxnSp>
        <p:nvCxnSpPr>
          <p:cNvPr id="21" name="Straight Connector 20">
            <a:extLst>
              <a:ext uri="{FF2B5EF4-FFF2-40B4-BE49-F238E27FC236}">
                <a16:creationId xmlns:a16="http://schemas.microsoft.com/office/drawing/2014/main" id="{7954A85B-8417-4741-876F-F7A98BF0D31C}"/>
              </a:ext>
            </a:extLst>
          </p:cNvPr>
          <p:cNvCxnSpPr/>
          <p:nvPr/>
        </p:nvCxnSpPr>
        <p:spPr bwMode="auto">
          <a:xfrm flipV="1">
            <a:off x="2466459"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4" name="Oval 23">
            <a:extLst>
              <a:ext uri="{FF2B5EF4-FFF2-40B4-BE49-F238E27FC236}">
                <a16:creationId xmlns:a16="http://schemas.microsoft.com/office/drawing/2014/main" id="{5AEDB8DE-7A3D-4240-9AFB-B6B6F8B099A4}"/>
              </a:ext>
            </a:extLst>
          </p:cNvPr>
          <p:cNvSpPr/>
          <p:nvPr/>
        </p:nvSpPr>
        <p:spPr bwMode="auto">
          <a:xfrm>
            <a:off x="2404809"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a:cxnSpLocks/>
          </p:cNvCxnSpPr>
          <p:nvPr/>
        </p:nvCxnSpPr>
        <p:spPr bwMode="auto">
          <a:xfrm>
            <a:off x="5160126" y="4404360"/>
            <a:ext cx="0" cy="154686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4293C0C2-5CE3-4030-89F4-42CE145F485E}"/>
              </a:ext>
            </a:extLst>
          </p:cNvPr>
          <p:cNvCxnSpPr/>
          <p:nvPr/>
        </p:nvCxnSpPr>
        <p:spPr bwMode="auto">
          <a:xfrm flipV="1">
            <a:off x="7302741"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0" name="Oval 19">
            <a:extLst>
              <a:ext uri="{FF2B5EF4-FFF2-40B4-BE49-F238E27FC236}">
                <a16:creationId xmlns:a16="http://schemas.microsoft.com/office/drawing/2014/main" id="{79CCAACF-04E9-4806-A812-76D4AEF8B5AF}"/>
              </a:ext>
            </a:extLst>
          </p:cNvPr>
          <p:cNvSpPr/>
          <p:nvPr/>
        </p:nvSpPr>
        <p:spPr bwMode="auto">
          <a:xfrm>
            <a:off x="7241091"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23" name="Straight Arrow Connector 22">
            <a:extLst>
              <a:ext uri="{FF2B5EF4-FFF2-40B4-BE49-F238E27FC236}">
                <a16:creationId xmlns:a16="http://schemas.microsoft.com/office/drawing/2014/main" id="{42B6032C-ED7C-4151-BDD9-4C312F6C2FCD}"/>
              </a:ext>
            </a:extLst>
          </p:cNvPr>
          <p:cNvCxnSpPr>
            <a:cxnSpLocks/>
          </p:cNvCxnSpPr>
          <p:nvPr/>
        </p:nvCxnSpPr>
        <p:spPr bwMode="auto">
          <a:xfrm>
            <a:off x="5014654" y="3512823"/>
            <a:ext cx="0" cy="243839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B654D046-A0DE-4B62-A080-D0F67175062B}"/>
              </a:ext>
            </a:extLst>
          </p:cNvPr>
          <p:cNvSpPr txBox="1"/>
          <p:nvPr/>
        </p:nvSpPr>
        <p:spPr>
          <a:xfrm>
            <a:off x="331204" y="4982845"/>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5" name="TextBox 14">
            <a:extLst>
              <a:ext uri="{FF2B5EF4-FFF2-40B4-BE49-F238E27FC236}">
                <a16:creationId xmlns:a16="http://schemas.microsoft.com/office/drawing/2014/main" id="{49631BF5-8CB2-4A05-8011-28ABDBB64437}"/>
              </a:ext>
            </a:extLst>
          </p:cNvPr>
          <p:cNvSpPr txBox="1"/>
          <p:nvPr/>
        </p:nvSpPr>
        <p:spPr>
          <a:xfrm>
            <a:off x="3826479" y="6083459"/>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spTree>
    <p:extLst>
      <p:ext uri="{BB962C8B-B14F-4D97-AF65-F5344CB8AC3E}">
        <p14:creationId xmlns:p14="http://schemas.microsoft.com/office/powerpoint/2010/main" val="32703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3843435-2AC5-41C6-A877-3E0BD2B50471}"/>
              </a:ext>
            </a:extLst>
          </p:cNvPr>
          <p:cNvPicPr>
            <a:picLocks noChangeAspect="1"/>
          </p:cNvPicPr>
          <p:nvPr/>
        </p:nvPicPr>
        <p:blipFill rotWithShape="1">
          <a:blip r:embed="rId2">
            <a:extLst>
              <a:ext uri="{28A0092B-C50C-407E-A947-70E740481C1C}">
                <a14:useLocalDpi xmlns:a14="http://schemas.microsoft.com/office/drawing/2010/main" val="0"/>
              </a:ext>
            </a:extLst>
          </a:blip>
          <a:srcRect l="9545" t="3824" r="9091" b="7009"/>
          <a:stretch/>
        </p:blipFill>
        <p:spPr>
          <a:xfrm>
            <a:off x="0" y="901082"/>
            <a:ext cx="9144000" cy="5298862"/>
          </a:xfrm>
          <a:prstGeom prst="rect">
            <a:avLst/>
          </a:prstGeom>
        </p:spPr>
      </p:pic>
      <p:sp>
        <p:nvSpPr>
          <p:cNvPr id="7" name="Title 6"/>
          <p:cNvSpPr>
            <a:spLocks noGrp="1"/>
          </p:cNvSpPr>
          <p:nvPr>
            <p:ph type="title"/>
          </p:nvPr>
        </p:nvSpPr>
        <p:spPr/>
        <p:txBody>
          <a:bodyPr/>
          <a:lstStyle/>
          <a:p>
            <a:r>
              <a:rPr lang="en-US" dirty="0"/>
              <a:t>Results - 256b/257b line code /b</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13</a:t>
            </a:fld>
            <a:endParaRPr lang="en-US"/>
          </a:p>
        </p:txBody>
      </p:sp>
      <p:sp>
        <p:nvSpPr>
          <p:cNvPr id="18" name="TextBox 17">
            <a:extLst>
              <a:ext uri="{FF2B5EF4-FFF2-40B4-BE49-F238E27FC236}">
                <a16:creationId xmlns:a16="http://schemas.microsoft.com/office/drawing/2014/main" id="{9B9CA91A-78A2-45F7-85B6-4F89097F960F}"/>
              </a:ext>
            </a:extLst>
          </p:cNvPr>
          <p:cNvSpPr txBox="1"/>
          <p:nvPr/>
        </p:nvSpPr>
        <p:spPr>
          <a:xfrm>
            <a:off x="3308392" y="1350317"/>
            <a:ext cx="2726055" cy="1938992"/>
          </a:xfrm>
          <a:prstGeom prst="rect">
            <a:avLst/>
          </a:prstGeom>
          <a:solidFill>
            <a:schemeClr val="bg1"/>
          </a:solidFill>
        </p:spPr>
        <p:txBody>
          <a:bodyPr wrap="square" rtlCol="0">
            <a:spAutoFit/>
          </a:bodyPr>
          <a:lstStyle/>
          <a:p>
            <a:r>
              <a:rPr lang="en-US" sz="1200" dirty="0">
                <a:effectLst/>
              </a:rPr>
              <a:t>With </a:t>
            </a:r>
            <a:r>
              <a:rPr lang="en-US" sz="1200" b="1" u="sng" dirty="0">
                <a:effectLst/>
              </a:rPr>
              <a:t>HD of 12</a:t>
            </a:r>
            <a:r>
              <a:rPr lang="en-US" sz="1200" b="1" u="sng" dirty="0">
                <a:solidFill>
                  <a:srgbClr val="FF0000"/>
                </a:solidFill>
                <a:effectLst/>
              </a:rPr>
              <a:t>0</a:t>
            </a:r>
            <a:r>
              <a:rPr lang="en-US" sz="1200" dirty="0">
                <a:effectLst/>
              </a:rPr>
              <a:t>, for 256b/257b line code, with BER = 10</a:t>
            </a:r>
            <a:r>
              <a:rPr lang="en-US" sz="1200" baseline="30000" dirty="0">
                <a:effectLst/>
              </a:rPr>
              <a:t>-2</a:t>
            </a:r>
            <a:r>
              <a:rPr lang="en-US" sz="1200" dirty="0">
                <a:effectLst/>
              </a:rPr>
              <a:t> we can tolerate between 31 and 94 bit errors (E1), without dropping below Age of Universe for MTT burst loss / false lock values. </a:t>
            </a:r>
          </a:p>
          <a:p>
            <a:endParaRPr lang="en-US" sz="1200" dirty="0">
              <a:effectLst/>
            </a:endParaRPr>
          </a:p>
          <a:p>
            <a:r>
              <a:rPr lang="en-US" sz="1200" dirty="0">
                <a:effectLst/>
              </a:rPr>
              <a:t>E1 ~= 65 maximizes both MTT values simultaneously (optimum detection threshold)</a:t>
            </a:r>
          </a:p>
        </p:txBody>
      </p:sp>
      <p:cxnSp>
        <p:nvCxnSpPr>
          <p:cNvPr id="21" name="Straight Connector 20">
            <a:extLst>
              <a:ext uri="{FF2B5EF4-FFF2-40B4-BE49-F238E27FC236}">
                <a16:creationId xmlns:a16="http://schemas.microsoft.com/office/drawing/2014/main" id="{7954A85B-8417-4741-876F-F7A98BF0D31C}"/>
              </a:ext>
            </a:extLst>
          </p:cNvPr>
          <p:cNvCxnSpPr/>
          <p:nvPr/>
        </p:nvCxnSpPr>
        <p:spPr bwMode="auto">
          <a:xfrm flipV="1">
            <a:off x="2598080"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4" name="Oval 23">
            <a:extLst>
              <a:ext uri="{FF2B5EF4-FFF2-40B4-BE49-F238E27FC236}">
                <a16:creationId xmlns:a16="http://schemas.microsoft.com/office/drawing/2014/main" id="{5AEDB8DE-7A3D-4240-9AFB-B6B6F8B099A4}"/>
              </a:ext>
            </a:extLst>
          </p:cNvPr>
          <p:cNvSpPr/>
          <p:nvPr/>
        </p:nvSpPr>
        <p:spPr bwMode="auto">
          <a:xfrm>
            <a:off x="2536430"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a:cxnSpLocks/>
          </p:cNvCxnSpPr>
          <p:nvPr/>
        </p:nvCxnSpPr>
        <p:spPr bwMode="auto">
          <a:xfrm>
            <a:off x="5180907" y="4502727"/>
            <a:ext cx="0" cy="144849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4293C0C2-5CE3-4030-89F4-42CE145F485E}"/>
              </a:ext>
            </a:extLst>
          </p:cNvPr>
          <p:cNvCxnSpPr/>
          <p:nvPr/>
        </p:nvCxnSpPr>
        <p:spPr bwMode="auto">
          <a:xfrm flipV="1">
            <a:off x="7247325"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0" name="Oval 19">
            <a:extLst>
              <a:ext uri="{FF2B5EF4-FFF2-40B4-BE49-F238E27FC236}">
                <a16:creationId xmlns:a16="http://schemas.microsoft.com/office/drawing/2014/main" id="{79CCAACF-04E9-4806-A812-76D4AEF8B5AF}"/>
              </a:ext>
            </a:extLst>
          </p:cNvPr>
          <p:cNvSpPr/>
          <p:nvPr/>
        </p:nvSpPr>
        <p:spPr bwMode="auto">
          <a:xfrm>
            <a:off x="7185675"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23" name="Straight Arrow Connector 22">
            <a:extLst>
              <a:ext uri="{FF2B5EF4-FFF2-40B4-BE49-F238E27FC236}">
                <a16:creationId xmlns:a16="http://schemas.microsoft.com/office/drawing/2014/main" id="{42B6032C-ED7C-4151-BDD9-4C312F6C2FCD}"/>
              </a:ext>
            </a:extLst>
          </p:cNvPr>
          <p:cNvCxnSpPr>
            <a:cxnSpLocks/>
          </p:cNvCxnSpPr>
          <p:nvPr/>
        </p:nvCxnSpPr>
        <p:spPr bwMode="auto">
          <a:xfrm>
            <a:off x="5028508" y="3650673"/>
            <a:ext cx="0" cy="230054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513F596-778D-4415-838E-DCC0BCDB5169}"/>
              </a:ext>
            </a:extLst>
          </p:cNvPr>
          <p:cNvSpPr txBox="1"/>
          <p:nvPr/>
        </p:nvSpPr>
        <p:spPr>
          <a:xfrm>
            <a:off x="331204" y="4982845"/>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5" name="TextBox 14">
            <a:extLst>
              <a:ext uri="{FF2B5EF4-FFF2-40B4-BE49-F238E27FC236}">
                <a16:creationId xmlns:a16="http://schemas.microsoft.com/office/drawing/2014/main" id="{A9570097-C946-4A6F-BA42-4D788610F736}"/>
              </a:ext>
            </a:extLst>
          </p:cNvPr>
          <p:cNvSpPr txBox="1"/>
          <p:nvPr/>
        </p:nvSpPr>
        <p:spPr>
          <a:xfrm>
            <a:off x="3826479" y="6083459"/>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spTree>
    <p:extLst>
      <p:ext uri="{BB962C8B-B14F-4D97-AF65-F5344CB8AC3E}">
        <p14:creationId xmlns:p14="http://schemas.microsoft.com/office/powerpoint/2010/main" val="1778043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03243D-1898-4EDF-B0D7-041E3F79A788}"/>
              </a:ext>
            </a:extLst>
          </p:cNvPr>
          <p:cNvPicPr>
            <a:picLocks noChangeAspect="1"/>
          </p:cNvPicPr>
          <p:nvPr/>
        </p:nvPicPr>
        <p:blipFill rotWithShape="1">
          <a:blip r:embed="rId2">
            <a:extLst>
              <a:ext uri="{28A0092B-C50C-407E-A947-70E740481C1C}">
                <a14:useLocalDpi xmlns:a14="http://schemas.microsoft.com/office/drawing/2010/main" val="0"/>
              </a:ext>
            </a:extLst>
          </a:blip>
          <a:srcRect l="9546" t="3824" r="9167" b="7009"/>
          <a:stretch/>
        </p:blipFill>
        <p:spPr>
          <a:xfrm>
            <a:off x="-700" y="900736"/>
            <a:ext cx="9144700" cy="5304204"/>
          </a:xfrm>
          <a:prstGeom prst="rect">
            <a:avLst/>
          </a:prstGeom>
        </p:spPr>
      </p:pic>
      <p:sp>
        <p:nvSpPr>
          <p:cNvPr id="7" name="Title 6"/>
          <p:cNvSpPr>
            <a:spLocks noGrp="1"/>
          </p:cNvSpPr>
          <p:nvPr>
            <p:ph type="title"/>
          </p:nvPr>
        </p:nvSpPr>
        <p:spPr/>
        <p:txBody>
          <a:bodyPr/>
          <a:lstStyle/>
          <a:p>
            <a:r>
              <a:rPr lang="en-US" dirty="0"/>
              <a:t>Results - 256b/257b line code /c</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14</a:t>
            </a:fld>
            <a:endParaRPr lang="en-US"/>
          </a:p>
        </p:txBody>
      </p:sp>
      <p:cxnSp>
        <p:nvCxnSpPr>
          <p:cNvPr id="21" name="Straight Connector 20">
            <a:extLst>
              <a:ext uri="{FF2B5EF4-FFF2-40B4-BE49-F238E27FC236}">
                <a16:creationId xmlns:a16="http://schemas.microsoft.com/office/drawing/2014/main" id="{7954A85B-8417-4741-876F-F7A98BF0D31C}"/>
              </a:ext>
            </a:extLst>
          </p:cNvPr>
          <p:cNvCxnSpPr/>
          <p:nvPr/>
        </p:nvCxnSpPr>
        <p:spPr bwMode="auto">
          <a:xfrm flipV="1">
            <a:off x="2805899"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4" name="Oval 23">
            <a:extLst>
              <a:ext uri="{FF2B5EF4-FFF2-40B4-BE49-F238E27FC236}">
                <a16:creationId xmlns:a16="http://schemas.microsoft.com/office/drawing/2014/main" id="{5AEDB8DE-7A3D-4240-9AFB-B6B6F8B099A4}"/>
              </a:ext>
            </a:extLst>
          </p:cNvPr>
          <p:cNvSpPr/>
          <p:nvPr/>
        </p:nvSpPr>
        <p:spPr bwMode="auto">
          <a:xfrm>
            <a:off x="2744249"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a:cxnSpLocks/>
          </p:cNvCxnSpPr>
          <p:nvPr/>
        </p:nvCxnSpPr>
        <p:spPr bwMode="auto">
          <a:xfrm>
            <a:off x="5236325" y="4585855"/>
            <a:ext cx="0" cy="136536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4293C0C2-5CE3-4030-89F4-42CE145F485E}"/>
              </a:ext>
            </a:extLst>
          </p:cNvPr>
          <p:cNvCxnSpPr/>
          <p:nvPr/>
        </p:nvCxnSpPr>
        <p:spPr bwMode="auto">
          <a:xfrm flipV="1">
            <a:off x="7164201" y="1196340"/>
            <a:ext cx="0" cy="4754880"/>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0" name="Oval 19">
            <a:extLst>
              <a:ext uri="{FF2B5EF4-FFF2-40B4-BE49-F238E27FC236}">
                <a16:creationId xmlns:a16="http://schemas.microsoft.com/office/drawing/2014/main" id="{79CCAACF-04E9-4806-A812-76D4AEF8B5AF}"/>
              </a:ext>
            </a:extLst>
          </p:cNvPr>
          <p:cNvSpPr/>
          <p:nvPr/>
        </p:nvSpPr>
        <p:spPr bwMode="auto">
          <a:xfrm>
            <a:off x="7102551" y="5059683"/>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23" name="Straight Arrow Connector 22">
            <a:extLst>
              <a:ext uri="{FF2B5EF4-FFF2-40B4-BE49-F238E27FC236}">
                <a16:creationId xmlns:a16="http://schemas.microsoft.com/office/drawing/2014/main" id="{42B6032C-ED7C-4151-BDD9-4C312F6C2FCD}"/>
              </a:ext>
            </a:extLst>
          </p:cNvPr>
          <p:cNvCxnSpPr>
            <a:cxnSpLocks/>
          </p:cNvCxnSpPr>
          <p:nvPr/>
        </p:nvCxnSpPr>
        <p:spPr bwMode="auto">
          <a:xfrm>
            <a:off x="5083926" y="3823855"/>
            <a:ext cx="0" cy="212736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94A9DB4E-6C43-4A1B-B5C1-DAF13244DE10}"/>
              </a:ext>
            </a:extLst>
          </p:cNvPr>
          <p:cNvSpPr txBox="1"/>
          <p:nvPr/>
        </p:nvSpPr>
        <p:spPr>
          <a:xfrm>
            <a:off x="331204" y="4982845"/>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5" name="TextBox 14">
            <a:extLst>
              <a:ext uri="{FF2B5EF4-FFF2-40B4-BE49-F238E27FC236}">
                <a16:creationId xmlns:a16="http://schemas.microsoft.com/office/drawing/2014/main" id="{37FB0291-34A9-47B3-BBFE-8BCBBF092CF2}"/>
              </a:ext>
            </a:extLst>
          </p:cNvPr>
          <p:cNvSpPr txBox="1"/>
          <p:nvPr/>
        </p:nvSpPr>
        <p:spPr>
          <a:xfrm>
            <a:off x="3826479" y="6083459"/>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cxnSp>
        <p:nvCxnSpPr>
          <p:cNvPr id="16" name="Straight Arrow Connector 15">
            <a:extLst>
              <a:ext uri="{FF2B5EF4-FFF2-40B4-BE49-F238E27FC236}">
                <a16:creationId xmlns:a16="http://schemas.microsoft.com/office/drawing/2014/main" id="{F6B44590-6E32-46E5-AD13-5F3330B60D0A}"/>
              </a:ext>
            </a:extLst>
          </p:cNvPr>
          <p:cNvCxnSpPr>
            <a:cxnSpLocks/>
          </p:cNvCxnSpPr>
          <p:nvPr/>
        </p:nvCxnSpPr>
        <p:spPr bwMode="auto">
          <a:xfrm>
            <a:off x="5054044" y="3042024"/>
            <a:ext cx="0" cy="290919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9B9CA91A-78A2-45F7-85B6-4F89097F960F}"/>
              </a:ext>
            </a:extLst>
          </p:cNvPr>
          <p:cNvSpPr txBox="1"/>
          <p:nvPr/>
        </p:nvSpPr>
        <p:spPr>
          <a:xfrm>
            <a:off x="3308392" y="1350317"/>
            <a:ext cx="2726055" cy="1938992"/>
          </a:xfrm>
          <a:prstGeom prst="rect">
            <a:avLst/>
          </a:prstGeom>
          <a:solidFill>
            <a:schemeClr val="bg1"/>
          </a:solidFill>
        </p:spPr>
        <p:txBody>
          <a:bodyPr wrap="square" rtlCol="0">
            <a:spAutoFit/>
          </a:bodyPr>
          <a:lstStyle/>
          <a:p>
            <a:r>
              <a:rPr lang="en-US" sz="1200" dirty="0">
                <a:effectLst/>
              </a:rPr>
              <a:t>With </a:t>
            </a:r>
            <a:r>
              <a:rPr lang="en-US" sz="1200" b="1" u="sng" dirty="0">
                <a:effectLst/>
              </a:rPr>
              <a:t>HD of 1</a:t>
            </a:r>
            <a:r>
              <a:rPr lang="en-US" sz="1200" b="1" u="sng" dirty="0">
                <a:solidFill>
                  <a:srgbClr val="FF0000"/>
                </a:solidFill>
                <a:effectLst/>
              </a:rPr>
              <a:t>10</a:t>
            </a:r>
            <a:r>
              <a:rPr lang="en-US" sz="1200" dirty="0">
                <a:effectLst/>
              </a:rPr>
              <a:t>, for 256b/257b line code, with BER = 10</a:t>
            </a:r>
            <a:r>
              <a:rPr lang="en-US" sz="1200" baseline="30000" dirty="0">
                <a:effectLst/>
              </a:rPr>
              <a:t>-2</a:t>
            </a:r>
            <a:r>
              <a:rPr lang="en-US" sz="1200" dirty="0">
                <a:effectLst/>
              </a:rPr>
              <a:t> we can tolerate between 31 and 85 bit errors (E1), without dropping below Age of Universe for MTT burst loss / false lock values. </a:t>
            </a:r>
          </a:p>
          <a:p>
            <a:endParaRPr lang="en-US" sz="1200" dirty="0">
              <a:effectLst/>
            </a:endParaRPr>
          </a:p>
          <a:p>
            <a:r>
              <a:rPr lang="en-US" sz="1200" dirty="0">
                <a:effectLst/>
              </a:rPr>
              <a:t>E1 ~= 60 maximizes both MTT values simultaneously (optimum detection threshold)</a:t>
            </a:r>
          </a:p>
        </p:txBody>
      </p:sp>
    </p:spTree>
    <p:extLst>
      <p:ext uri="{BB962C8B-B14F-4D97-AF65-F5344CB8AC3E}">
        <p14:creationId xmlns:p14="http://schemas.microsoft.com/office/powerpoint/2010/main" val="1869765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Calculation Scripts /</a:t>
            </a:r>
            <a:r>
              <a:rPr lang="en-US" dirty="0" err="1"/>
              <a:t>Matlab</a:t>
            </a:r>
            <a:endParaRPr lang="en-US" dirty="0"/>
          </a:p>
        </p:txBody>
      </p:sp>
      <p:sp>
        <p:nvSpPr>
          <p:cNvPr id="8" name="Content Placeholder 7"/>
          <p:cNvSpPr>
            <a:spLocks noGrp="1"/>
          </p:cNvSpPr>
          <p:nvPr>
            <p:ph idx="1"/>
          </p:nvPr>
        </p:nvSpPr>
        <p:spPr>
          <a:xfrm>
            <a:off x="311727" y="1925782"/>
            <a:ext cx="8520546" cy="4659745"/>
          </a:xfrm>
        </p:spPr>
        <p:txBody>
          <a:bodyPr>
            <a:normAutofit/>
          </a:bodyPr>
          <a:lstStyle/>
          <a:p>
            <a:r>
              <a:rPr lang="en-US" sz="2000" dirty="0" err="1"/>
              <a:t>Matlab</a:t>
            </a:r>
            <a:r>
              <a:rPr lang="en-US" sz="2000" dirty="0"/>
              <a:t> .m file implementation of cumulative </a:t>
            </a:r>
            <a:r>
              <a:rPr lang="en-US" sz="2000" dirty="0" err="1"/>
              <a:t>P</a:t>
            </a:r>
            <a:r>
              <a:rPr lang="en-US" sz="2000" baseline="-25000" dirty="0" err="1"/>
              <a:t>loss</a:t>
            </a:r>
            <a:r>
              <a:rPr lang="en-US" sz="2000" dirty="0"/>
              <a:t> and </a:t>
            </a:r>
            <a:r>
              <a:rPr lang="en-US" sz="2000" dirty="0" err="1"/>
              <a:t>P</a:t>
            </a:r>
            <a:r>
              <a:rPr lang="en-US" sz="2000" baseline="-25000" dirty="0" err="1"/>
              <a:t>false</a:t>
            </a:r>
            <a:r>
              <a:rPr lang="en-US" sz="2000" dirty="0"/>
              <a:t> calculations is attached (above)</a:t>
            </a:r>
          </a:p>
          <a:p>
            <a:r>
              <a:rPr lang="en-US" sz="2000" dirty="0"/>
              <a:t>Calculation parameters are described in the files:</a:t>
            </a:r>
          </a:p>
          <a:p>
            <a:pPr lvl="1"/>
            <a:r>
              <a:rPr lang="en-US" sz="1800" dirty="0" err="1"/>
              <a:t>varMacRate</a:t>
            </a:r>
            <a:r>
              <a:rPr lang="en-US" sz="1800" dirty="0"/>
              <a:t> = MAC data rate, in Gbps</a:t>
            </a:r>
          </a:p>
          <a:p>
            <a:pPr lvl="1"/>
            <a:r>
              <a:rPr lang="en-US" sz="1800" dirty="0" err="1"/>
              <a:t>varLaneCount</a:t>
            </a:r>
            <a:r>
              <a:rPr lang="en-US" sz="1800" dirty="0"/>
              <a:t> = number of active lanes</a:t>
            </a:r>
          </a:p>
          <a:p>
            <a:pPr lvl="1"/>
            <a:r>
              <a:rPr lang="en-US" sz="1800" dirty="0" err="1"/>
              <a:t>varBurstCountPerSecond</a:t>
            </a:r>
            <a:r>
              <a:rPr lang="en-US" sz="1800" dirty="0"/>
              <a:t> = burst number per second </a:t>
            </a:r>
          </a:p>
          <a:p>
            <a:pPr lvl="1"/>
            <a:r>
              <a:rPr lang="en-US" sz="1800" dirty="0" err="1"/>
              <a:t>varBlockSizeCoded</a:t>
            </a:r>
            <a:r>
              <a:rPr lang="en-US" sz="1800" dirty="0"/>
              <a:t> = line code block, post coding, e.g., 66 bits</a:t>
            </a:r>
          </a:p>
          <a:p>
            <a:pPr lvl="1"/>
            <a:r>
              <a:rPr lang="en-US" sz="1800" dirty="0" err="1"/>
              <a:t>varBlockSizePreCoded</a:t>
            </a:r>
            <a:r>
              <a:rPr lang="en-US" sz="1800" dirty="0"/>
              <a:t> = line code block, pre coding, e.g., 64 bits</a:t>
            </a:r>
          </a:p>
          <a:p>
            <a:pPr lvl="1"/>
            <a:r>
              <a:rPr lang="en-US" sz="1800" dirty="0" err="1"/>
              <a:t>varHammingDistance</a:t>
            </a:r>
            <a:r>
              <a:rPr lang="en-US" sz="1800" dirty="0"/>
              <a:t> = target Hamming distance</a:t>
            </a:r>
          </a:p>
          <a:p>
            <a:r>
              <a:rPr lang="en-US" sz="2000" dirty="0"/>
              <a:t>For calculations, a year is assumed to be 31,556,952 seconds long (solar year, not an average calendar year) </a:t>
            </a:r>
          </a:p>
          <a:p>
            <a:r>
              <a:rPr lang="en-US" sz="2000" dirty="0"/>
              <a:t>Script plots MTT burst loss / false burst lock for BER of 10</a:t>
            </a:r>
            <a:r>
              <a:rPr lang="en-US" sz="2000" baseline="30000" dirty="0"/>
              <a:t>-2</a:t>
            </a:r>
            <a:r>
              <a:rPr lang="en-US" sz="2000" dirty="0"/>
              <a:t>, 10</a:t>
            </a:r>
            <a:r>
              <a:rPr lang="en-US" sz="2000" baseline="30000" dirty="0"/>
              <a:t>-3</a:t>
            </a:r>
            <a:r>
              <a:rPr lang="en-US" sz="2000" dirty="0"/>
              <a:t>, 10</a:t>
            </a:r>
            <a:r>
              <a:rPr lang="en-US" sz="2000" baseline="30000" dirty="0"/>
              <a:t>-4</a:t>
            </a:r>
            <a:r>
              <a:rPr lang="en-US" sz="2000" dirty="0"/>
              <a:t>, 10</a:t>
            </a:r>
            <a:r>
              <a:rPr lang="en-US" sz="2000" baseline="30000" dirty="0"/>
              <a:t>-5</a:t>
            </a:r>
            <a:r>
              <a:rPr lang="en-US" sz="2000" dirty="0"/>
              <a:t>, and 10</a:t>
            </a:r>
            <a:r>
              <a:rPr lang="en-US" sz="2000" baseline="30000" dirty="0"/>
              <a:t>-6</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15</a:t>
            </a:fld>
            <a:endParaRPr lang="en-US"/>
          </a:p>
        </p:txBody>
      </p:sp>
      <p:graphicFrame>
        <p:nvGraphicFramePr>
          <p:cNvPr id="2" name="Object 1">
            <a:extLst>
              <a:ext uri="{FF2B5EF4-FFF2-40B4-BE49-F238E27FC236}">
                <a16:creationId xmlns:a16="http://schemas.microsoft.com/office/drawing/2014/main" id="{AC71D4B3-ED5A-404C-A8E2-7081433C6F17}"/>
              </a:ext>
            </a:extLst>
          </p:cNvPr>
          <p:cNvGraphicFramePr>
            <a:graphicFrameLocks noChangeAspect="1"/>
          </p:cNvGraphicFramePr>
          <p:nvPr>
            <p:extLst>
              <p:ext uri="{D42A27DB-BD31-4B8C-83A1-F6EECF244321}">
                <p14:modId xmlns:p14="http://schemas.microsoft.com/office/powerpoint/2010/main" val="3880586150"/>
              </p:ext>
            </p:extLst>
          </p:nvPr>
        </p:nvGraphicFramePr>
        <p:xfrm>
          <a:off x="3056659" y="944273"/>
          <a:ext cx="2453968" cy="856817"/>
        </p:xfrm>
        <a:graphic>
          <a:graphicData uri="http://schemas.openxmlformats.org/presentationml/2006/ole">
            <mc:AlternateContent xmlns:mc="http://schemas.openxmlformats.org/markup-compatibility/2006">
              <mc:Choice xmlns:v="urn:schemas-microsoft-com:vml" Requires="v">
                <p:oleObj spid="_x0000_s1225" name="Packager Shell Object" showAsIcon="1" r:id="rId3" imgW="1505520" imgH="524880" progId="Package">
                  <p:embed/>
                </p:oleObj>
              </mc:Choice>
              <mc:Fallback>
                <p:oleObj name="Packager Shell Object" showAsIcon="1" r:id="rId3" imgW="1505520" imgH="524880" progId="Package">
                  <p:embed/>
                  <p:pic>
                    <p:nvPicPr>
                      <p:cNvPr id="0" name=""/>
                      <p:cNvPicPr/>
                      <p:nvPr/>
                    </p:nvPicPr>
                    <p:blipFill>
                      <a:blip r:embed="rId4"/>
                      <a:stretch>
                        <a:fillRect/>
                      </a:stretch>
                    </p:blipFill>
                    <p:spPr>
                      <a:xfrm>
                        <a:off x="3056659" y="944273"/>
                        <a:ext cx="2453968" cy="856817"/>
                      </a:xfrm>
                      <a:prstGeom prst="rect">
                        <a:avLst/>
                      </a:prstGeom>
                    </p:spPr>
                  </p:pic>
                </p:oleObj>
              </mc:Fallback>
            </mc:AlternateContent>
          </a:graphicData>
        </a:graphic>
      </p:graphicFrame>
    </p:spTree>
    <p:extLst>
      <p:ext uri="{BB962C8B-B14F-4D97-AF65-F5344CB8AC3E}">
        <p14:creationId xmlns:p14="http://schemas.microsoft.com/office/powerpoint/2010/main" val="1490815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Delimiter Search /1</a:t>
            </a:r>
          </a:p>
        </p:txBody>
      </p:sp>
      <p:sp>
        <p:nvSpPr>
          <p:cNvPr id="8" name="Content Placeholder 7"/>
          <p:cNvSpPr>
            <a:spLocks noGrp="1"/>
          </p:cNvSpPr>
          <p:nvPr>
            <p:ph idx="1"/>
          </p:nvPr>
        </p:nvSpPr>
        <p:spPr/>
        <p:txBody>
          <a:bodyPr/>
          <a:lstStyle/>
          <a:p>
            <a:r>
              <a:rPr lang="en-US" sz="2200" dirty="0"/>
              <a:t>Based on C++ optimized Gosper algorithm (also known as SNOOB = Same Number Of One Bits)</a:t>
            </a:r>
          </a:p>
          <a:p>
            <a:pPr lvl="1"/>
            <a:r>
              <a:rPr lang="en-US" sz="1800" dirty="0"/>
              <a:t>Mechanism relies on bitwise operations to find </a:t>
            </a:r>
            <a:r>
              <a:rPr lang="en-US" sz="1800" b="1" u="sng" dirty="0"/>
              <a:t>the next smallest</a:t>
            </a:r>
            <a:r>
              <a:rPr lang="en-US" sz="1800" dirty="0"/>
              <a:t> (N+1) number following current number (N, where both numbers have the </a:t>
            </a:r>
            <a:r>
              <a:rPr lang="en-US" sz="1800" b="1" u="sng" dirty="0"/>
              <a:t>same</a:t>
            </a:r>
            <a:r>
              <a:rPr lang="en-US" sz="1800" dirty="0"/>
              <a:t> number of 1s/0s in binary form. </a:t>
            </a:r>
          </a:p>
          <a:p>
            <a:pPr lvl="1"/>
            <a:r>
              <a:rPr lang="en-US" sz="1800" dirty="0"/>
              <a:t>Calculations start from the smallest number meeting DC balance criteria, e.g., 66-bit number, with 32 x 1s and 32 x 0s, where all 1s are rightmost, i.e., 0x1FFFFFFFF.</a:t>
            </a:r>
          </a:p>
          <a:p>
            <a:pPr lvl="1"/>
            <a:r>
              <a:rPr lang="en-US" sz="1800" dirty="0"/>
              <a:t>Iterate through the search space, calculating N+1 delimiter meeting DC balance criteria based on N delimiter. Process is iterative and there is </a:t>
            </a:r>
            <a:r>
              <a:rPr lang="en-US" sz="1800" b="1" dirty="0"/>
              <a:t>no</a:t>
            </a:r>
            <a:r>
              <a:rPr lang="en-US" sz="1800" dirty="0"/>
              <a:t> known algorithm to calculate N+M (where M &gt; 1) delimiter value based on N delimiter value</a:t>
            </a:r>
          </a:p>
          <a:p>
            <a:pPr lvl="1"/>
            <a:r>
              <a:rPr lang="en-US" sz="1800" dirty="0"/>
              <a:t>Once given DC balance space is exhausted, search through DC-unbalanced delimiters, e.g., 31 x 1s + 33 x 0s and inverse. Solution space depends on the size of acceptable DC balance for the target sequence. Search methodology does not change, though, irrespective of the starting DC balance condition. </a:t>
            </a:r>
          </a:p>
          <a:p>
            <a:endParaRPr lang="en-US" sz="1800" dirty="0"/>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16</a:t>
            </a:fld>
            <a:endParaRPr lang="en-US"/>
          </a:p>
        </p:txBody>
      </p:sp>
    </p:spTree>
    <p:extLst>
      <p:ext uri="{BB962C8B-B14F-4D97-AF65-F5344CB8AC3E}">
        <p14:creationId xmlns:p14="http://schemas.microsoft.com/office/powerpoint/2010/main" val="1616533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Delimiter Search /2</a:t>
            </a:r>
          </a:p>
        </p:txBody>
      </p:sp>
      <p:sp>
        <p:nvSpPr>
          <p:cNvPr id="8" name="Content Placeholder 7"/>
          <p:cNvSpPr>
            <a:spLocks noGrp="1"/>
          </p:cNvSpPr>
          <p:nvPr>
            <p:ph idx="1"/>
          </p:nvPr>
        </p:nvSpPr>
        <p:spPr/>
        <p:txBody>
          <a:bodyPr/>
          <a:lstStyle/>
          <a:p>
            <a:r>
              <a:rPr lang="en-US" sz="2200" dirty="0"/>
              <a:t>Based on C++ optimized Gosper algorithm (also known as SNOOB = Same Number Of One Bits)</a:t>
            </a:r>
          </a:p>
          <a:p>
            <a:pPr lvl="1"/>
            <a:r>
              <a:rPr lang="en-US" sz="1800" dirty="0"/>
              <a:t>C++-optimizations possible only via aggregation of intermediate N+1 delimiters and calculation of search criteria values (run-length, Hamming distance) across multiple threads. For better compute efficiency, parallel calculations are offloaded to CUDA GPU due to large number of threads blocks (e.g., o GTX1080, 2560 x 1024 parallel calculations). </a:t>
            </a:r>
          </a:p>
          <a:p>
            <a:pPr lvl="1"/>
            <a:r>
              <a:rPr lang="en-US" sz="1800" dirty="0"/>
              <a:t>Implemented fast 512-bit long unsigned integer class to support delimiter searches past 64-bit long sequences, limited by native C++ </a:t>
            </a:r>
            <a:r>
              <a:rPr lang="en-US" sz="1800" i="1" dirty="0"/>
              <a:t>long </a:t>
            </a:r>
            <a:r>
              <a:rPr lang="en-US" sz="1800" i="1" dirty="0" err="1"/>
              <a:t>long</a:t>
            </a:r>
            <a:r>
              <a:rPr lang="en-US" sz="1800" i="1" dirty="0"/>
              <a:t> unsigned </a:t>
            </a:r>
            <a:r>
              <a:rPr lang="en-US" sz="1800" i="1" dirty="0" err="1"/>
              <a:t>int</a:t>
            </a:r>
            <a:r>
              <a:rPr lang="en-US" sz="1800" i="1" dirty="0"/>
              <a:t> </a:t>
            </a:r>
            <a:r>
              <a:rPr lang="en-US" sz="1800" dirty="0"/>
              <a:t>type. Existing large integer classes  are flexible but suffer from low performance. </a:t>
            </a:r>
          </a:p>
          <a:p>
            <a:pPr lvl="1"/>
            <a:r>
              <a:rPr lang="en-US" sz="1800" dirty="0"/>
              <a:t>C++11 compatible Visual Studio 2017 multi-threaded implementation with </a:t>
            </a:r>
            <a:r>
              <a:rPr lang="en-US" sz="1800" b="1" u="sng" dirty="0"/>
              <a:t>GPU (CUDA) offload </a:t>
            </a:r>
            <a:r>
              <a:rPr lang="en-US" sz="1800" dirty="0"/>
              <a:t>is attached below. </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17</a:t>
            </a:fld>
            <a:endParaRPr lang="en-US"/>
          </a:p>
        </p:txBody>
      </p:sp>
      <p:graphicFrame>
        <p:nvGraphicFramePr>
          <p:cNvPr id="3" name="Object 2">
            <a:extLst>
              <a:ext uri="{FF2B5EF4-FFF2-40B4-BE49-F238E27FC236}">
                <a16:creationId xmlns:a16="http://schemas.microsoft.com/office/drawing/2014/main" id="{A1EF73E4-5081-41AA-921E-462A1B87DD59}"/>
              </a:ext>
            </a:extLst>
          </p:cNvPr>
          <p:cNvGraphicFramePr>
            <a:graphicFrameLocks noChangeAspect="1"/>
          </p:cNvGraphicFramePr>
          <p:nvPr>
            <p:extLst>
              <p:ext uri="{D42A27DB-BD31-4B8C-83A1-F6EECF244321}">
                <p14:modId xmlns:p14="http://schemas.microsoft.com/office/powerpoint/2010/main" val="1703053080"/>
              </p:ext>
            </p:extLst>
          </p:nvPr>
        </p:nvGraphicFramePr>
        <p:xfrm>
          <a:off x="4914080" y="5366569"/>
          <a:ext cx="1731764" cy="914400"/>
        </p:xfrm>
        <a:graphic>
          <a:graphicData uri="http://schemas.openxmlformats.org/presentationml/2006/ole">
            <mc:AlternateContent xmlns:mc="http://schemas.openxmlformats.org/markup-compatibility/2006">
              <mc:Choice xmlns:v="urn:schemas-microsoft-com:vml" Requires="v">
                <p:oleObj spid="_x0000_s2122" name="Packager Shell Object" showAsIcon="1" r:id="rId3" imgW="736200" imgH="389160" progId="Package">
                  <p:embed/>
                </p:oleObj>
              </mc:Choice>
              <mc:Fallback>
                <p:oleObj name="Packager Shell Object" showAsIcon="1" r:id="rId3" imgW="736200" imgH="389160" progId="Package">
                  <p:embed/>
                  <p:pic>
                    <p:nvPicPr>
                      <p:cNvPr id="0" name=""/>
                      <p:cNvPicPr/>
                      <p:nvPr/>
                    </p:nvPicPr>
                    <p:blipFill>
                      <a:blip r:embed="rId4"/>
                      <a:stretch>
                        <a:fillRect/>
                      </a:stretch>
                    </p:blipFill>
                    <p:spPr>
                      <a:xfrm>
                        <a:off x="4914080" y="5366569"/>
                        <a:ext cx="1731764" cy="9144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3F9BC616-134F-46A5-8147-C11760F26855}"/>
              </a:ext>
            </a:extLst>
          </p:cNvPr>
          <p:cNvGraphicFramePr>
            <a:graphicFrameLocks noChangeAspect="1"/>
          </p:cNvGraphicFramePr>
          <p:nvPr>
            <p:extLst>
              <p:ext uri="{D42A27DB-BD31-4B8C-83A1-F6EECF244321}">
                <p14:modId xmlns:p14="http://schemas.microsoft.com/office/powerpoint/2010/main" val="1118674467"/>
              </p:ext>
            </p:extLst>
          </p:nvPr>
        </p:nvGraphicFramePr>
        <p:xfrm>
          <a:off x="3641483" y="5366569"/>
          <a:ext cx="1324950" cy="914400"/>
        </p:xfrm>
        <a:graphic>
          <a:graphicData uri="http://schemas.openxmlformats.org/presentationml/2006/ole">
            <mc:AlternateContent xmlns:mc="http://schemas.openxmlformats.org/markup-compatibility/2006">
              <mc:Choice xmlns:v="urn:schemas-microsoft-com:vml" Requires="v">
                <p:oleObj spid="_x0000_s2123" name="Packager Shell Object" showAsIcon="1" r:id="rId5" imgW="563040" imgH="389160" progId="Package">
                  <p:embed/>
                </p:oleObj>
              </mc:Choice>
              <mc:Fallback>
                <p:oleObj name="Packager Shell Object" showAsIcon="1" r:id="rId5" imgW="563040" imgH="389160" progId="Package">
                  <p:embed/>
                  <p:pic>
                    <p:nvPicPr>
                      <p:cNvPr id="0" name=""/>
                      <p:cNvPicPr/>
                      <p:nvPr/>
                    </p:nvPicPr>
                    <p:blipFill>
                      <a:blip r:embed="rId6"/>
                      <a:stretch>
                        <a:fillRect/>
                      </a:stretch>
                    </p:blipFill>
                    <p:spPr>
                      <a:xfrm>
                        <a:off x="3641483" y="5366569"/>
                        <a:ext cx="1324950" cy="9144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EF0292D1-ED12-405C-9EFB-9DFA1E119A8C}"/>
              </a:ext>
            </a:extLst>
          </p:cNvPr>
          <p:cNvGraphicFramePr>
            <a:graphicFrameLocks noChangeAspect="1"/>
          </p:cNvGraphicFramePr>
          <p:nvPr>
            <p:extLst>
              <p:ext uri="{D42A27DB-BD31-4B8C-83A1-F6EECF244321}">
                <p14:modId xmlns:p14="http://schemas.microsoft.com/office/powerpoint/2010/main" val="1122687208"/>
              </p:ext>
            </p:extLst>
          </p:nvPr>
        </p:nvGraphicFramePr>
        <p:xfrm>
          <a:off x="2641343" y="5366569"/>
          <a:ext cx="1052494" cy="914400"/>
        </p:xfrm>
        <a:graphic>
          <a:graphicData uri="http://schemas.openxmlformats.org/presentationml/2006/ole">
            <mc:AlternateContent xmlns:mc="http://schemas.openxmlformats.org/markup-compatibility/2006">
              <mc:Choice xmlns:v="urn:schemas-microsoft-com:vml" Requires="v">
                <p:oleObj spid="_x0000_s2124" name="Packager Shell Object" showAsIcon="1" r:id="rId7" imgW="447480" imgH="389160" progId="Package">
                  <p:embed/>
                </p:oleObj>
              </mc:Choice>
              <mc:Fallback>
                <p:oleObj name="Packager Shell Object" showAsIcon="1" r:id="rId7" imgW="447480" imgH="389160" progId="Package">
                  <p:embed/>
                  <p:pic>
                    <p:nvPicPr>
                      <p:cNvPr id="0" name=""/>
                      <p:cNvPicPr/>
                      <p:nvPr/>
                    </p:nvPicPr>
                    <p:blipFill>
                      <a:blip r:embed="rId8"/>
                      <a:stretch>
                        <a:fillRect/>
                      </a:stretch>
                    </p:blipFill>
                    <p:spPr>
                      <a:xfrm>
                        <a:off x="2641343" y="5366569"/>
                        <a:ext cx="1052494" cy="914400"/>
                      </a:xfrm>
                      <a:prstGeom prst="rect">
                        <a:avLst/>
                      </a:prstGeom>
                    </p:spPr>
                  </p:pic>
                </p:oleObj>
              </mc:Fallback>
            </mc:AlternateContent>
          </a:graphicData>
        </a:graphic>
      </p:graphicFrame>
    </p:spTree>
    <p:extLst>
      <p:ext uri="{BB962C8B-B14F-4D97-AF65-F5344CB8AC3E}">
        <p14:creationId xmlns:p14="http://schemas.microsoft.com/office/powerpoint/2010/main" val="3650467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Delimiter Search /3</a:t>
            </a:r>
          </a:p>
        </p:txBody>
      </p:sp>
      <p:sp>
        <p:nvSpPr>
          <p:cNvPr id="8" name="Content Placeholder 7"/>
          <p:cNvSpPr>
            <a:spLocks noGrp="1"/>
          </p:cNvSpPr>
          <p:nvPr>
            <p:ph idx="1"/>
          </p:nvPr>
        </p:nvSpPr>
        <p:spPr/>
        <p:txBody>
          <a:bodyPr/>
          <a:lstStyle/>
          <a:p>
            <a:r>
              <a:rPr lang="en-US" sz="2200" dirty="0"/>
              <a:t>Output for 44-bit long delimiters (test run)</a:t>
            </a:r>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1600" dirty="0"/>
          </a:p>
          <a:p>
            <a:r>
              <a:rPr lang="en-US" sz="2200" dirty="0"/>
              <a:t>Target sequence can be then selected based on DC balance and expected run length, e.g., 22/22 balance, 3 or shorter run length </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18</a:t>
            </a:fld>
            <a:endParaRPr lang="en-US"/>
          </a:p>
        </p:txBody>
      </p:sp>
      <p:graphicFrame>
        <p:nvGraphicFramePr>
          <p:cNvPr id="2" name="Object 1">
            <a:extLst>
              <a:ext uri="{FF2B5EF4-FFF2-40B4-BE49-F238E27FC236}">
                <a16:creationId xmlns:a16="http://schemas.microsoft.com/office/drawing/2014/main" id="{B7C24F56-ECCE-433E-9A61-A1D96ACF7B1D}"/>
              </a:ext>
            </a:extLst>
          </p:cNvPr>
          <p:cNvGraphicFramePr>
            <a:graphicFrameLocks noChangeAspect="1"/>
          </p:cNvGraphicFramePr>
          <p:nvPr>
            <p:extLst>
              <p:ext uri="{D42A27DB-BD31-4B8C-83A1-F6EECF244321}">
                <p14:modId xmlns:p14="http://schemas.microsoft.com/office/powerpoint/2010/main" val="1199737304"/>
              </p:ext>
            </p:extLst>
          </p:nvPr>
        </p:nvGraphicFramePr>
        <p:xfrm>
          <a:off x="-12510" y="1534319"/>
          <a:ext cx="3650140" cy="914400"/>
        </p:xfrm>
        <a:graphic>
          <a:graphicData uri="http://schemas.openxmlformats.org/presentationml/2006/ole">
            <mc:AlternateContent xmlns:mc="http://schemas.openxmlformats.org/markup-compatibility/2006">
              <mc:Choice xmlns:v="urn:schemas-microsoft-com:vml" Requires="v">
                <p:oleObj spid="_x0000_s3088" name="Packager Shell Object" showAsIcon="1" r:id="rId3" imgW="1551960" imgH="389160" progId="Package">
                  <p:embed/>
                </p:oleObj>
              </mc:Choice>
              <mc:Fallback>
                <p:oleObj name="Packager Shell Object" showAsIcon="1" r:id="rId3" imgW="1551960" imgH="389160" progId="Package">
                  <p:embed/>
                  <p:pic>
                    <p:nvPicPr>
                      <p:cNvPr id="0" name=""/>
                      <p:cNvPicPr/>
                      <p:nvPr/>
                    </p:nvPicPr>
                    <p:blipFill>
                      <a:blip r:embed="rId4"/>
                      <a:stretch>
                        <a:fillRect/>
                      </a:stretch>
                    </p:blipFill>
                    <p:spPr>
                      <a:xfrm>
                        <a:off x="-12510" y="1534319"/>
                        <a:ext cx="3650140" cy="9144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9DB961F2-3E60-485E-84BF-E64CA949CA90}"/>
              </a:ext>
            </a:extLst>
          </p:cNvPr>
          <p:cNvGraphicFramePr>
            <a:graphicFrameLocks noChangeAspect="1"/>
          </p:cNvGraphicFramePr>
          <p:nvPr>
            <p:extLst>
              <p:ext uri="{D42A27DB-BD31-4B8C-83A1-F6EECF244321}">
                <p14:modId xmlns:p14="http://schemas.microsoft.com/office/powerpoint/2010/main" val="98931740"/>
              </p:ext>
            </p:extLst>
          </p:nvPr>
        </p:nvGraphicFramePr>
        <p:xfrm>
          <a:off x="0" y="2471394"/>
          <a:ext cx="3650140" cy="914400"/>
        </p:xfrm>
        <a:graphic>
          <a:graphicData uri="http://schemas.openxmlformats.org/presentationml/2006/ole">
            <mc:AlternateContent xmlns:mc="http://schemas.openxmlformats.org/markup-compatibility/2006">
              <mc:Choice xmlns:v="urn:schemas-microsoft-com:vml" Requires="v">
                <p:oleObj spid="_x0000_s3089" name="Packager Shell Object" showAsIcon="1" r:id="rId5" imgW="1551960" imgH="389160" progId="Package">
                  <p:embed/>
                </p:oleObj>
              </mc:Choice>
              <mc:Fallback>
                <p:oleObj name="Packager Shell Object" showAsIcon="1" r:id="rId5" imgW="1551960" imgH="389160" progId="Package">
                  <p:embed/>
                  <p:pic>
                    <p:nvPicPr>
                      <p:cNvPr id="0" name=""/>
                      <p:cNvPicPr/>
                      <p:nvPr/>
                    </p:nvPicPr>
                    <p:blipFill>
                      <a:blip r:embed="rId6"/>
                      <a:stretch>
                        <a:fillRect/>
                      </a:stretch>
                    </p:blipFill>
                    <p:spPr>
                      <a:xfrm>
                        <a:off x="0" y="2471394"/>
                        <a:ext cx="3650140" cy="9144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519CEE9-CE98-4A50-A7ED-64B941D5EC52}"/>
              </a:ext>
            </a:extLst>
          </p:cNvPr>
          <p:cNvGraphicFramePr>
            <a:graphicFrameLocks noChangeAspect="1"/>
          </p:cNvGraphicFramePr>
          <p:nvPr>
            <p:extLst>
              <p:ext uri="{D42A27DB-BD31-4B8C-83A1-F6EECF244321}">
                <p14:modId xmlns:p14="http://schemas.microsoft.com/office/powerpoint/2010/main" val="2979237482"/>
              </p:ext>
            </p:extLst>
          </p:nvPr>
        </p:nvGraphicFramePr>
        <p:xfrm>
          <a:off x="-12510" y="3408469"/>
          <a:ext cx="3650140" cy="914400"/>
        </p:xfrm>
        <a:graphic>
          <a:graphicData uri="http://schemas.openxmlformats.org/presentationml/2006/ole">
            <mc:AlternateContent xmlns:mc="http://schemas.openxmlformats.org/markup-compatibility/2006">
              <mc:Choice xmlns:v="urn:schemas-microsoft-com:vml" Requires="v">
                <p:oleObj spid="_x0000_s3090" name="Packager Shell Object" showAsIcon="1" r:id="rId7" imgW="1551960" imgH="389160" progId="Package">
                  <p:embed/>
                </p:oleObj>
              </mc:Choice>
              <mc:Fallback>
                <p:oleObj name="Packager Shell Object" showAsIcon="1" r:id="rId7" imgW="1551960" imgH="389160" progId="Package">
                  <p:embed/>
                  <p:pic>
                    <p:nvPicPr>
                      <p:cNvPr id="0" name=""/>
                      <p:cNvPicPr/>
                      <p:nvPr/>
                    </p:nvPicPr>
                    <p:blipFill>
                      <a:blip r:embed="rId8"/>
                      <a:stretch>
                        <a:fillRect/>
                      </a:stretch>
                    </p:blipFill>
                    <p:spPr>
                      <a:xfrm>
                        <a:off x="-12510" y="3408469"/>
                        <a:ext cx="3650140" cy="914400"/>
                      </a:xfrm>
                      <a:prstGeom prst="rect">
                        <a:avLst/>
                      </a:prstGeom>
                    </p:spPr>
                  </p:pic>
                </p:oleObj>
              </mc:Fallback>
            </mc:AlternateContent>
          </a:graphicData>
        </a:graphic>
      </p:graphicFrame>
      <p:sp>
        <p:nvSpPr>
          <p:cNvPr id="13" name="TextBox 12">
            <a:extLst>
              <a:ext uri="{FF2B5EF4-FFF2-40B4-BE49-F238E27FC236}">
                <a16:creationId xmlns:a16="http://schemas.microsoft.com/office/drawing/2014/main" id="{8F4376AE-98B4-4A56-986E-A3BCA2BF0EC0}"/>
              </a:ext>
            </a:extLst>
          </p:cNvPr>
          <p:cNvSpPr txBox="1"/>
          <p:nvPr/>
        </p:nvSpPr>
        <p:spPr>
          <a:xfrm>
            <a:off x="3650140" y="1416302"/>
            <a:ext cx="4516693" cy="923330"/>
          </a:xfrm>
          <a:prstGeom prst="rect">
            <a:avLst/>
          </a:prstGeom>
          <a:noFill/>
        </p:spPr>
        <p:txBody>
          <a:bodyPr wrap="square" rtlCol="0">
            <a:spAutoFit/>
          </a:bodyPr>
          <a:lstStyle/>
          <a:p>
            <a:r>
              <a:rPr lang="en-US" dirty="0">
                <a:effectLst/>
              </a:rPr>
              <a:t>44-bit long delimiter, 21/23 DC balance, run length up to 10 bits, minimum Hamming distance of 21 or better</a:t>
            </a:r>
          </a:p>
        </p:txBody>
      </p:sp>
      <p:sp>
        <p:nvSpPr>
          <p:cNvPr id="14" name="TextBox 13">
            <a:extLst>
              <a:ext uri="{FF2B5EF4-FFF2-40B4-BE49-F238E27FC236}">
                <a16:creationId xmlns:a16="http://schemas.microsoft.com/office/drawing/2014/main" id="{191F9800-9625-4771-AC76-6E2723455D7D}"/>
              </a:ext>
            </a:extLst>
          </p:cNvPr>
          <p:cNvSpPr txBox="1"/>
          <p:nvPr/>
        </p:nvSpPr>
        <p:spPr>
          <a:xfrm>
            <a:off x="3650140" y="2341769"/>
            <a:ext cx="4516693" cy="923330"/>
          </a:xfrm>
          <a:prstGeom prst="rect">
            <a:avLst/>
          </a:prstGeom>
          <a:noFill/>
        </p:spPr>
        <p:txBody>
          <a:bodyPr wrap="square" rtlCol="0">
            <a:spAutoFit/>
          </a:bodyPr>
          <a:lstStyle/>
          <a:p>
            <a:r>
              <a:rPr lang="en-US" dirty="0">
                <a:effectLst/>
              </a:rPr>
              <a:t>44-bit long delimiter, 22/22 DC balance, run length up to 10 bits, minimum Hamming distance of 21 or better</a:t>
            </a:r>
          </a:p>
        </p:txBody>
      </p:sp>
      <p:sp>
        <p:nvSpPr>
          <p:cNvPr id="15" name="TextBox 14">
            <a:extLst>
              <a:ext uri="{FF2B5EF4-FFF2-40B4-BE49-F238E27FC236}">
                <a16:creationId xmlns:a16="http://schemas.microsoft.com/office/drawing/2014/main" id="{32A6C0D7-643F-469A-BD90-BC7570D612A3}"/>
              </a:ext>
            </a:extLst>
          </p:cNvPr>
          <p:cNvSpPr txBox="1"/>
          <p:nvPr/>
        </p:nvSpPr>
        <p:spPr>
          <a:xfrm>
            <a:off x="3650140" y="3287774"/>
            <a:ext cx="4516693" cy="923330"/>
          </a:xfrm>
          <a:prstGeom prst="rect">
            <a:avLst/>
          </a:prstGeom>
          <a:noFill/>
        </p:spPr>
        <p:txBody>
          <a:bodyPr wrap="square" rtlCol="0">
            <a:spAutoFit/>
          </a:bodyPr>
          <a:lstStyle/>
          <a:p>
            <a:r>
              <a:rPr lang="en-US" dirty="0">
                <a:effectLst/>
              </a:rPr>
              <a:t>44-bit long delimiter, 23/21 DC balance, run length up to 10 bits, minimum Hamming distance of 21 or better</a:t>
            </a:r>
          </a:p>
        </p:txBody>
      </p:sp>
      <p:graphicFrame>
        <p:nvGraphicFramePr>
          <p:cNvPr id="16" name="Object 15">
            <a:extLst>
              <a:ext uri="{FF2B5EF4-FFF2-40B4-BE49-F238E27FC236}">
                <a16:creationId xmlns:a16="http://schemas.microsoft.com/office/drawing/2014/main" id="{4B212444-F8E5-452C-99C3-369F3642BE78}"/>
              </a:ext>
            </a:extLst>
          </p:cNvPr>
          <p:cNvGraphicFramePr>
            <a:graphicFrameLocks noChangeAspect="1"/>
          </p:cNvGraphicFramePr>
          <p:nvPr>
            <p:extLst>
              <p:ext uri="{D42A27DB-BD31-4B8C-83A1-F6EECF244321}">
                <p14:modId xmlns:p14="http://schemas.microsoft.com/office/powerpoint/2010/main" val="1727299522"/>
              </p:ext>
            </p:extLst>
          </p:nvPr>
        </p:nvGraphicFramePr>
        <p:xfrm>
          <a:off x="4243374" y="5348645"/>
          <a:ext cx="3512039" cy="914400"/>
        </p:xfrm>
        <a:graphic>
          <a:graphicData uri="http://schemas.openxmlformats.org/presentationml/2006/ole">
            <mc:AlternateContent xmlns:mc="http://schemas.openxmlformats.org/markup-compatibility/2006">
              <mc:Choice xmlns:v="urn:schemas-microsoft-com:vml" Requires="v">
                <p:oleObj spid="_x0000_s3091" name="Packager Shell Object" showAsIcon="1" r:id="rId9" imgW="1494360" imgH="389160" progId="Package">
                  <p:embed/>
                </p:oleObj>
              </mc:Choice>
              <mc:Fallback>
                <p:oleObj name="Packager Shell Object" showAsIcon="1" r:id="rId9" imgW="1494360" imgH="389160" progId="Package">
                  <p:embed/>
                  <p:pic>
                    <p:nvPicPr>
                      <p:cNvPr id="0" name=""/>
                      <p:cNvPicPr/>
                      <p:nvPr/>
                    </p:nvPicPr>
                    <p:blipFill>
                      <a:blip r:embed="rId10"/>
                      <a:stretch>
                        <a:fillRect/>
                      </a:stretch>
                    </p:blipFill>
                    <p:spPr>
                      <a:xfrm>
                        <a:off x="4243374" y="5348645"/>
                        <a:ext cx="3512039" cy="914400"/>
                      </a:xfrm>
                      <a:prstGeom prst="rect">
                        <a:avLst/>
                      </a:prstGeom>
                    </p:spPr>
                  </p:pic>
                </p:oleObj>
              </mc:Fallback>
            </mc:AlternateContent>
          </a:graphicData>
        </a:graphic>
      </p:graphicFrame>
    </p:spTree>
    <p:extLst>
      <p:ext uri="{BB962C8B-B14F-4D97-AF65-F5344CB8AC3E}">
        <p14:creationId xmlns:p14="http://schemas.microsoft.com/office/powerpoint/2010/main" val="183236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Highlights</a:t>
            </a:r>
          </a:p>
        </p:txBody>
      </p:sp>
      <p:sp>
        <p:nvSpPr>
          <p:cNvPr id="8" name="Content Placeholder 7"/>
          <p:cNvSpPr>
            <a:spLocks noGrp="1"/>
          </p:cNvSpPr>
          <p:nvPr>
            <p:ph idx="1"/>
          </p:nvPr>
        </p:nvSpPr>
        <p:spPr/>
        <p:txBody>
          <a:bodyPr/>
          <a:lstStyle/>
          <a:p>
            <a:r>
              <a:rPr lang="en-US" sz="2200" dirty="0"/>
              <a:t>Overview materials sourced from 10G-EPON project: </a:t>
            </a:r>
            <a:r>
              <a:rPr lang="en-US" sz="2200" dirty="0">
                <a:hlinkClick r:id="rId2"/>
              </a:rPr>
              <a:t>3av_0701_effenberger_1.pdf</a:t>
            </a:r>
            <a:r>
              <a:rPr lang="en-US" sz="2200" dirty="0"/>
              <a:t>. Burst structure, locking mechanism, and general analysis methodology is equally applicable to 100G-EPON as well</a:t>
            </a:r>
          </a:p>
          <a:p>
            <a:r>
              <a:rPr lang="en-US" sz="2200" dirty="0"/>
              <a:t>Burst loss and false lock probabilities were updated and are now cumulative rather than approximate. </a:t>
            </a:r>
          </a:p>
          <a:p>
            <a:r>
              <a:rPr lang="en-US" sz="2200" dirty="0"/>
              <a:t>Calculations carries out using </a:t>
            </a:r>
            <a:r>
              <a:rPr lang="en-US" sz="2200" dirty="0" err="1"/>
              <a:t>Matlab</a:t>
            </a:r>
            <a:r>
              <a:rPr lang="en-US" sz="2200"/>
              <a:t> script </a:t>
            </a:r>
            <a:r>
              <a:rPr lang="en-US" sz="2200" dirty="0"/>
              <a:t>(attached) for delimiters lengths of 66, 132, 129, and 257 bits, aligned with different line code options. </a:t>
            </a:r>
          </a:p>
          <a:p>
            <a:pPr lvl="1"/>
            <a:r>
              <a:rPr lang="en-US" sz="1800" dirty="0"/>
              <a:t>66-bit long delimiter insufficient for NG-EPON with raw BER of 10</a:t>
            </a:r>
            <a:r>
              <a:rPr lang="en-US" sz="1800" baseline="30000" dirty="0"/>
              <a:t>-2</a:t>
            </a:r>
            <a:r>
              <a:rPr lang="en-US" sz="1800" dirty="0"/>
              <a:t> and higher burst rates (0.011 years’ long burst loss)</a:t>
            </a:r>
          </a:p>
          <a:p>
            <a:pPr lvl="1"/>
            <a:r>
              <a:rPr lang="en-US" sz="1800" dirty="0"/>
              <a:t>Little difference between 132- and 129-bit long delimiters, both could be adopted for NG-EPON</a:t>
            </a:r>
          </a:p>
          <a:p>
            <a:pPr lvl="1"/>
            <a:r>
              <a:rPr lang="en-US" sz="1800" dirty="0"/>
              <a:t>Alignment with selected line code will decide between 129, 132, and 257-bit (or any other) long delimiters</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2</a:t>
            </a:fld>
            <a:endParaRPr lang="en-US"/>
          </a:p>
        </p:txBody>
      </p:sp>
    </p:spTree>
    <p:extLst>
      <p:ext uri="{BB962C8B-B14F-4D97-AF65-F5344CB8AC3E}">
        <p14:creationId xmlns:p14="http://schemas.microsoft.com/office/powerpoint/2010/main" val="1977516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Upstream Synchronization Issues</a:t>
            </a:r>
          </a:p>
        </p:txBody>
      </p:sp>
      <p:sp>
        <p:nvSpPr>
          <p:cNvPr id="8" name="Content Placeholder 7"/>
          <p:cNvSpPr>
            <a:spLocks noGrp="1"/>
          </p:cNvSpPr>
          <p:nvPr>
            <p:ph idx="1"/>
          </p:nvPr>
        </p:nvSpPr>
        <p:spPr/>
        <p:txBody>
          <a:bodyPr/>
          <a:lstStyle/>
          <a:p>
            <a:r>
              <a:rPr lang="en-US" sz="2000" dirty="0"/>
              <a:t>OLT adjusts gain and recovers clock (AGC/CDR) during special burst portion (0xBF4018E5C549BB59, SP per 76.3.2.5.2) called Sync Pattern / Time </a:t>
            </a:r>
          </a:p>
          <a:p>
            <a:r>
              <a:rPr lang="en-US" sz="2000" dirty="0"/>
              <a:t>OLT cannot use FEC until FEC codeword boundary is reliably detected using pre-FEC (uncorrected) data</a:t>
            </a:r>
          </a:p>
          <a:p>
            <a:r>
              <a:rPr lang="en-US" sz="2000" dirty="0"/>
              <a:t>OLT must be able to reliably locate X-bit block boundary to identify start of FEC-encoded data (X could be 66, 132, 129, 257, depending on line code selection)</a:t>
            </a:r>
          </a:p>
          <a:p>
            <a:endParaRPr lang="en-US" sz="2000" dirty="0"/>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3</a:t>
            </a:fld>
            <a:endParaRPr lang="en-US"/>
          </a:p>
        </p:txBody>
      </p:sp>
      <p:pic>
        <p:nvPicPr>
          <p:cNvPr id="9" name="Picture 5">
            <a:extLst>
              <a:ext uri="{FF2B5EF4-FFF2-40B4-BE49-F238E27FC236}">
                <a16:creationId xmlns:a16="http://schemas.microsoft.com/office/drawing/2014/main" id="{982BAE51-0435-4640-984E-07AEEE642A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062" y="3762375"/>
            <a:ext cx="8059738" cy="2582863"/>
          </a:xfrm>
          <a:prstGeom prst="rect">
            <a:avLst/>
          </a:prstGeom>
          <a:noFill/>
          <a:ln>
            <a:noFill/>
          </a:ln>
          <a:effectLst/>
          <a:extLst>
            <a:ext uri="{909E8E84-426E-40DD-AFC4-6F175D3DCCD1}">
              <a14:hiddenFill xmlns:a14="http://schemas.microsoft.com/office/drawing/2010/main">
                <a:solidFill>
                  <a:srgbClr val="0099FF">
                    <a:alpha val="49001"/>
                  </a:srgbClr>
                </a:solidFill>
              </a14:hiddenFill>
            </a:ext>
            <a:ext uri="{91240B29-F687-4F45-9708-019B960494DF}">
              <a14:hiddenLine xmlns:a14="http://schemas.microsoft.com/office/drawing/2010/main" w="317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098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Upstream Burst Structure</a:t>
            </a:r>
          </a:p>
        </p:txBody>
      </p:sp>
      <p:sp>
        <p:nvSpPr>
          <p:cNvPr id="8" name="Content Placeholder 7"/>
          <p:cNvSpPr>
            <a:spLocks noGrp="1"/>
          </p:cNvSpPr>
          <p:nvPr>
            <p:ph idx="1"/>
          </p:nvPr>
        </p:nvSpPr>
        <p:spPr/>
        <p:txBody>
          <a:bodyPr/>
          <a:lstStyle/>
          <a:p>
            <a:r>
              <a:rPr lang="en-US" sz="2200" dirty="0"/>
              <a:t>Similar to 10G-EPON, Sync Time pattern needs to be followed by well-known Start of Burst (</a:t>
            </a:r>
            <a:r>
              <a:rPr lang="en-US" sz="2200" dirty="0" err="1"/>
              <a:t>SoB</a:t>
            </a:r>
            <a:r>
              <a:rPr lang="en-US" sz="2200" dirty="0"/>
              <a:t>) delimiter</a:t>
            </a:r>
          </a:p>
          <a:p>
            <a:endParaRPr lang="en-US" sz="2200" dirty="0"/>
          </a:p>
          <a:p>
            <a:endParaRPr lang="en-US" sz="2200" dirty="0"/>
          </a:p>
          <a:p>
            <a:endParaRPr lang="en-US" sz="2200" dirty="0"/>
          </a:p>
          <a:p>
            <a:endParaRPr lang="en-US" sz="2200" dirty="0"/>
          </a:p>
          <a:p>
            <a:endParaRPr lang="en-US" sz="1200" dirty="0"/>
          </a:p>
          <a:p>
            <a:r>
              <a:rPr lang="en-US" sz="2200" dirty="0" err="1"/>
              <a:t>SoB</a:t>
            </a:r>
            <a:r>
              <a:rPr lang="en-US" sz="2200" dirty="0"/>
              <a:t> pattern must have high Hamming distance with any false synchronization candidate position</a:t>
            </a:r>
          </a:p>
          <a:p>
            <a:endParaRPr lang="en-US" sz="2200" dirty="0"/>
          </a:p>
          <a:p>
            <a:endParaRPr lang="en-US" sz="2200" dirty="0"/>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4</a:t>
            </a:fld>
            <a:endParaRPr lang="en-US"/>
          </a:p>
        </p:txBody>
      </p:sp>
      <p:grpSp>
        <p:nvGrpSpPr>
          <p:cNvPr id="3" name="Group 2">
            <a:extLst>
              <a:ext uri="{FF2B5EF4-FFF2-40B4-BE49-F238E27FC236}">
                <a16:creationId xmlns:a16="http://schemas.microsoft.com/office/drawing/2014/main" id="{D348AD23-AB3B-4B97-9D11-0F3D0F00A20B}"/>
              </a:ext>
            </a:extLst>
          </p:cNvPr>
          <p:cNvGrpSpPr/>
          <p:nvPr/>
        </p:nvGrpSpPr>
        <p:grpSpPr>
          <a:xfrm>
            <a:off x="692150" y="1715518"/>
            <a:ext cx="7758113" cy="1662112"/>
            <a:chOff x="692150" y="1653874"/>
            <a:chExt cx="7758113" cy="1662112"/>
          </a:xfrm>
        </p:grpSpPr>
        <p:pic>
          <p:nvPicPr>
            <p:cNvPr id="10" name="Picture 7">
              <a:extLst>
                <a:ext uri="{FF2B5EF4-FFF2-40B4-BE49-F238E27FC236}">
                  <a16:creationId xmlns:a16="http://schemas.microsoft.com/office/drawing/2014/main" id="{CD02B93E-CCAC-42DC-9A91-BEA2F26498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150" y="1653874"/>
              <a:ext cx="7758113" cy="1662112"/>
            </a:xfrm>
            <a:prstGeom prst="rect">
              <a:avLst/>
            </a:prstGeom>
            <a:noFill/>
            <a:ln>
              <a:noFill/>
            </a:ln>
            <a:effectLst/>
            <a:extLst>
              <a:ext uri="{909E8E84-426E-40DD-AFC4-6F175D3DCCD1}">
                <a14:hiddenFill xmlns:a14="http://schemas.microsoft.com/office/drawing/2010/main">
                  <a:solidFill>
                    <a:srgbClr val="0099FF">
                      <a:alpha val="49001"/>
                    </a:srgbClr>
                  </a:solidFill>
                </a14:hiddenFill>
              </a:ext>
              <a:ext uri="{91240B29-F687-4F45-9708-019B960494DF}">
                <a14:hiddenLine xmlns:a14="http://schemas.microsoft.com/office/drawing/2010/main" w="317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8FD311B3-C283-4AB4-A793-251C31A2D225}"/>
                </a:ext>
              </a:extLst>
            </p:cNvPr>
            <p:cNvSpPr txBox="1"/>
            <p:nvPr/>
          </p:nvSpPr>
          <p:spPr>
            <a:xfrm>
              <a:off x="5373384" y="2202772"/>
              <a:ext cx="2291137" cy="523220"/>
            </a:xfrm>
            <a:prstGeom prst="rect">
              <a:avLst/>
            </a:prstGeom>
            <a:noFill/>
          </p:spPr>
          <p:txBody>
            <a:bodyPr wrap="square" rtlCol="0">
              <a:spAutoFit/>
            </a:bodyPr>
            <a:lstStyle/>
            <a:p>
              <a:pPr algn="ctr"/>
              <a:r>
                <a:rPr lang="en-US" sz="1400" dirty="0">
                  <a:effectLst/>
                </a:rPr>
                <a:t>Last FEC codeword </a:t>
              </a:r>
            </a:p>
            <a:p>
              <a:pPr algn="ctr"/>
              <a:r>
                <a:rPr lang="en-US" sz="1400" dirty="0">
                  <a:effectLst/>
                </a:rPr>
                <a:t>*may* be truncated</a:t>
              </a:r>
            </a:p>
          </p:txBody>
        </p:sp>
      </p:grpSp>
      <p:pic>
        <p:nvPicPr>
          <p:cNvPr id="11" name="Picture 8">
            <a:extLst>
              <a:ext uri="{FF2B5EF4-FFF2-40B4-BE49-F238E27FC236}">
                <a16:creationId xmlns:a16="http://schemas.microsoft.com/office/drawing/2014/main" id="{2EE01487-1587-469A-A8F7-010340ECF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75" y="4308194"/>
            <a:ext cx="8599488" cy="2058988"/>
          </a:xfrm>
          <a:prstGeom prst="rect">
            <a:avLst/>
          </a:prstGeom>
          <a:noFill/>
          <a:ln>
            <a:noFill/>
          </a:ln>
          <a:effectLst/>
          <a:extLst>
            <a:ext uri="{909E8E84-426E-40DD-AFC4-6F175D3DCCD1}">
              <a14:hiddenFill xmlns:a14="http://schemas.microsoft.com/office/drawing/2010/main">
                <a:solidFill>
                  <a:srgbClr val="0099FF">
                    <a:alpha val="49001"/>
                  </a:srgbClr>
                </a:solidFill>
              </a14:hiddenFill>
            </a:ext>
            <a:ext uri="{91240B29-F687-4F45-9708-019B960494DF}">
              <a14:hiddenLine xmlns:a14="http://schemas.microsoft.com/office/drawing/2010/main" w="317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81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a:t>SoB</a:t>
            </a:r>
            <a:r>
              <a:rPr lang="en-US" dirty="0"/>
              <a:t> Requirements</a:t>
            </a:r>
          </a:p>
        </p:txBody>
      </p:sp>
      <p:sp>
        <p:nvSpPr>
          <p:cNvPr id="8" name="Content Placeholder 7"/>
          <p:cNvSpPr>
            <a:spLocks noGrp="1"/>
          </p:cNvSpPr>
          <p:nvPr>
            <p:ph idx="1"/>
          </p:nvPr>
        </p:nvSpPr>
        <p:spPr/>
        <p:txBody>
          <a:bodyPr/>
          <a:lstStyle/>
          <a:p>
            <a:r>
              <a:rPr lang="en-US" sz="2200" dirty="0"/>
              <a:t>There are several </a:t>
            </a:r>
            <a:r>
              <a:rPr lang="en-US" sz="2200" dirty="0" err="1"/>
              <a:t>SoB</a:t>
            </a:r>
            <a:r>
              <a:rPr lang="en-US" sz="2200" dirty="0"/>
              <a:t> requirements</a:t>
            </a:r>
          </a:p>
          <a:p>
            <a:pPr lvl="1"/>
            <a:r>
              <a:rPr lang="en-US" sz="1800" dirty="0"/>
              <a:t>Large Hamming distance with Sync Pattern in the upstream burst (0xBF4018E5C549BB59, SP per 76.3.2.5.2)</a:t>
            </a:r>
          </a:p>
          <a:p>
            <a:pPr lvl="1"/>
            <a:r>
              <a:rPr lang="en-US" sz="1800" dirty="0"/>
              <a:t>Large Hamming distance with its own shifted version </a:t>
            </a:r>
          </a:p>
          <a:p>
            <a:pPr lvl="1"/>
            <a:r>
              <a:rPr lang="en-US" sz="1800" dirty="0"/>
              <a:t>Large Hamming distance against both patterns even in presence of E bit errors within the sequence (pre-FEC)</a:t>
            </a:r>
          </a:p>
          <a:p>
            <a:pPr lvl="1"/>
            <a:r>
              <a:rPr lang="en-US" sz="1800" dirty="0"/>
              <a:t>Close to DC balance (same number of 1s and 0s)</a:t>
            </a:r>
          </a:p>
          <a:p>
            <a:r>
              <a:rPr lang="en-US" sz="2200" dirty="0"/>
              <a:t>Example of 66-bit </a:t>
            </a:r>
            <a:r>
              <a:rPr lang="en-US" sz="2200" dirty="0" err="1"/>
              <a:t>SoB</a:t>
            </a:r>
            <a:r>
              <a:rPr lang="en-US" sz="2200" dirty="0"/>
              <a:t> and its Hamming distance</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5</a:t>
            </a:fld>
            <a:endParaRPr lang="en-US"/>
          </a:p>
        </p:txBody>
      </p:sp>
      <p:pic>
        <p:nvPicPr>
          <p:cNvPr id="12" name="Picture 12">
            <a:extLst>
              <a:ext uri="{FF2B5EF4-FFF2-40B4-BE49-F238E27FC236}">
                <a16:creationId xmlns:a16="http://schemas.microsoft.com/office/drawing/2014/main" id="{A330ADF0-E962-4262-8378-071D9B7C50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933" y="3721867"/>
            <a:ext cx="7438283" cy="2623371"/>
          </a:xfrm>
          <a:prstGeom prst="rect">
            <a:avLst/>
          </a:prstGeom>
          <a:noFill/>
          <a:ln>
            <a:noFill/>
          </a:ln>
          <a:effectLst/>
          <a:extLst>
            <a:ext uri="{909E8E84-426E-40DD-AFC4-6F175D3DCCD1}">
              <a14:hiddenFill xmlns:a14="http://schemas.microsoft.com/office/drawing/2010/main">
                <a:solidFill>
                  <a:srgbClr val="0099FF">
                    <a:alpha val="49001"/>
                  </a:srgbClr>
                </a:solidFill>
              </a14:hiddenFill>
            </a:ext>
            <a:ext uri="{91240B29-F687-4F45-9708-019B960494DF}">
              <a14:hiddenLine xmlns:a14="http://schemas.microsoft.com/office/drawing/2010/main" w="317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5096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Locking Probabilities /1</a:t>
            </a:r>
          </a:p>
        </p:txBody>
      </p:sp>
      <mc:AlternateContent xmlns:mc="http://schemas.openxmlformats.org/markup-compatibility/2006" xmlns:a14="http://schemas.microsoft.com/office/drawing/2010/main">
        <mc:Choice Requires="a14">
          <p:sp>
            <p:nvSpPr>
              <p:cNvPr id="8" name="Content Placeholder 7"/>
              <p:cNvSpPr>
                <a:spLocks noGrp="1"/>
              </p:cNvSpPr>
              <p:nvPr>
                <p:ph idx="1"/>
              </p:nvPr>
            </p:nvSpPr>
            <p:spPr/>
            <p:txBody>
              <a:bodyPr/>
              <a:lstStyle/>
              <a:p>
                <a:r>
                  <a:rPr lang="en-US" sz="1800" dirty="0"/>
                  <a:t>Assume: N = block size in bits (66), E1 = admissible bit error count per block (e.g., 12), E2 = number of bit errors in sync pattern to turn it into a barely matching pattern, resulting in false detection (e.g., 20), and BER = bit error ratio for incoming data stream (e.g., 10</a:t>
                </a:r>
                <a:r>
                  <a:rPr lang="en-US" sz="1800" baseline="30000" dirty="0"/>
                  <a:t>-3</a:t>
                </a:r>
                <a:r>
                  <a:rPr lang="en-US" sz="1800" dirty="0"/>
                  <a:t>). </a:t>
                </a:r>
                <a:r>
                  <a:rPr lang="en-US" sz="1800" b="1" u="sng" dirty="0"/>
                  <a:t>E2 = HD – E1 + 1</a:t>
                </a:r>
                <a:r>
                  <a:rPr lang="en-US" sz="1800" dirty="0"/>
                  <a:t>, where HD = Hamming Distance of </a:t>
                </a:r>
                <a:r>
                  <a:rPr lang="en-US" sz="1800" dirty="0" err="1"/>
                  <a:t>SoB</a:t>
                </a:r>
                <a:r>
                  <a:rPr lang="en-US" sz="1800" dirty="0"/>
                  <a:t> delimiter</a:t>
                </a:r>
              </a:p>
              <a:p>
                <a:r>
                  <a:rPr lang="en-US" sz="1800" dirty="0"/>
                  <a:t>When a burst arrives, OLT correlator searches for the </a:t>
                </a:r>
                <a:r>
                  <a:rPr lang="en-US" sz="1800" dirty="0" err="1"/>
                  <a:t>SoB</a:t>
                </a:r>
                <a:r>
                  <a:rPr lang="en-US" sz="1800" dirty="0"/>
                  <a:t>, tolerating up to E1-1 errors</a:t>
                </a:r>
              </a:p>
              <a:p>
                <a:pPr lvl="1"/>
                <a:endParaRPr lang="en-US" sz="2000" dirty="0"/>
              </a:p>
              <a:p>
                <a:pPr marL="457200" lvl="1" indent="0" algn="just">
                  <a:buNone/>
                </a:pPr>
                <a:r>
                  <a:rPr lang="en-US" sz="2000" b="1" dirty="0"/>
                  <a:t>Probability of missing burst lock (burst loss, </a:t>
                </a:r>
                <a:r>
                  <a:rPr lang="en-US" sz="2000" b="1" dirty="0" err="1"/>
                  <a:t>P</a:t>
                </a:r>
                <a:r>
                  <a:rPr lang="en-US" sz="2000" b="1" baseline="-25000" dirty="0" err="1"/>
                  <a:t>loss</a:t>
                </a:r>
                <a:r>
                  <a:rPr lang="en-US" sz="2000" b="1" dirty="0"/>
                  <a:t>)</a:t>
                </a:r>
                <a:r>
                  <a:rPr lang="en-US" sz="2000" dirty="0"/>
                  <a:t>: </a:t>
                </a:r>
                <a:r>
                  <a:rPr lang="en-US" sz="2000" i="1" dirty="0"/>
                  <a:t>at least </a:t>
                </a:r>
                <a:r>
                  <a:rPr lang="en-US" sz="2000" dirty="0"/>
                  <a:t>E1 bit errors in delimiter of N bits and OLT correlator will not find the delimiter sequence properly in incoming data stream with raw bit error ratio of BER</a:t>
                </a:r>
              </a:p>
              <a:p>
                <a:pPr marL="457200" lvl="1" indent="0" algn="just">
                  <a:buNone/>
                </a:pPr>
                <a:endParaRPr lang="en-US" sz="1100" dirty="0"/>
              </a:p>
              <a:p>
                <a:pPr marL="0" lvl="1" indent="0" algn="ctr">
                  <a:buNone/>
                </a:pPr>
                <a14:m>
                  <m:oMathPara xmlns:m="http://schemas.openxmlformats.org/officeDocument/2006/math">
                    <m:oMathParaPr>
                      <m:jc m:val="centerGroup"/>
                    </m:oMathParaPr>
                    <m:oMath xmlns:m="http://schemas.openxmlformats.org/officeDocument/2006/math">
                      <m:nary>
                        <m:naryPr>
                          <m:chr m:val="∑"/>
                          <m:ctrlPr>
                            <a:rPr lang="en-US" sz="2000" b="1" i="1">
                              <a:latin typeface="Cambria Math" panose="02040503050406030204" pitchFamily="18" charset="0"/>
                            </a:rPr>
                          </m:ctrlPr>
                        </m:naryPr>
                        <m:sub>
                          <m:r>
                            <m:rPr>
                              <m:brk m:alnAt="23"/>
                            </m:rPr>
                            <a:rPr lang="en-US" sz="2000" b="1" i="1">
                              <a:latin typeface="Cambria Math" panose="02040503050406030204" pitchFamily="18" charset="0"/>
                            </a:rPr>
                            <m:t>𝒙</m:t>
                          </m:r>
                          <m:r>
                            <a:rPr lang="en-US" sz="2000" b="1" i="1">
                              <a:latin typeface="Cambria Math" panose="02040503050406030204" pitchFamily="18" charset="0"/>
                            </a:rPr>
                            <m:t>=</m:t>
                          </m:r>
                          <m:r>
                            <a:rPr lang="en-US" sz="2000" b="1" i="1">
                              <a:latin typeface="Cambria Math" panose="02040503050406030204" pitchFamily="18" charset="0"/>
                            </a:rPr>
                            <m:t>𝑬</m:t>
                          </m:r>
                          <m:r>
                            <a:rPr lang="en-US" sz="2000" b="1" i="1">
                              <a:latin typeface="Cambria Math" panose="02040503050406030204" pitchFamily="18" charset="0"/>
                            </a:rPr>
                            <m:t>𝟏</m:t>
                          </m:r>
                        </m:sub>
                        <m:sup>
                          <m:r>
                            <a:rPr lang="en-US" sz="2000" b="1" i="1">
                              <a:latin typeface="Cambria Math" panose="02040503050406030204" pitchFamily="18" charset="0"/>
                            </a:rPr>
                            <m:t>𝑵</m:t>
                          </m:r>
                        </m:sup>
                        <m:e>
                          <m:box>
                            <m:boxPr>
                              <m:ctrlPr>
                                <a:rPr lang="en-US" sz="2000" b="1" i="1">
                                  <a:latin typeface="Cambria Math" panose="02040503050406030204" pitchFamily="18" charset="0"/>
                                </a:rPr>
                              </m:ctrlPr>
                            </m:boxPr>
                            <m:e>
                              <m:f>
                                <m:fPr>
                                  <m:ctrlPr>
                                    <a:rPr lang="en-US" sz="2000" b="1" i="1">
                                      <a:latin typeface="Cambria Math" panose="02040503050406030204" pitchFamily="18" charset="0"/>
                                    </a:rPr>
                                  </m:ctrlPr>
                                </m:fPr>
                                <m:num>
                                  <m:r>
                                    <a:rPr lang="en-US" sz="2000" b="1" i="1">
                                      <a:latin typeface="Cambria Math" panose="02040503050406030204" pitchFamily="18" charset="0"/>
                                    </a:rPr>
                                    <m:t>𝑵</m:t>
                                  </m:r>
                                  <m:r>
                                    <a:rPr lang="en-US" sz="2000" b="1" i="1">
                                      <a:latin typeface="Cambria Math" panose="02040503050406030204" pitchFamily="18" charset="0"/>
                                      <a:ea typeface="Cambria Math" panose="02040503050406030204" pitchFamily="18" charset="0"/>
                                    </a:rPr>
                                    <m:t>!</m:t>
                                  </m:r>
                                </m:num>
                                <m:den>
                                  <m:r>
                                    <a:rPr lang="en-US" sz="2000" b="1" i="1">
                                      <a:latin typeface="Cambria Math" panose="02040503050406030204" pitchFamily="18" charset="0"/>
                                    </a:rPr>
                                    <m:t>𝒙</m:t>
                                  </m:r>
                                  <m:r>
                                    <a:rPr lang="en-US" sz="2000" b="1" i="1">
                                      <a:latin typeface="Cambria Math" panose="02040503050406030204" pitchFamily="18" charset="0"/>
                                    </a:rPr>
                                    <m:t>!×</m:t>
                                  </m:r>
                                  <m:d>
                                    <m:dPr>
                                      <m:ctrlPr>
                                        <a:rPr lang="en-US" sz="2000" b="1" i="1">
                                          <a:latin typeface="Cambria Math" panose="02040503050406030204" pitchFamily="18" charset="0"/>
                                          <a:ea typeface="Cambria Math" panose="02040503050406030204" pitchFamily="18" charset="0"/>
                                        </a:rPr>
                                      </m:ctrlPr>
                                    </m:dPr>
                                    <m:e>
                                      <m:r>
                                        <a:rPr lang="en-US" sz="2000" b="1" i="1">
                                          <a:latin typeface="Cambria Math" panose="02040503050406030204" pitchFamily="18" charset="0"/>
                                          <a:ea typeface="Cambria Math" panose="02040503050406030204" pitchFamily="18" charset="0"/>
                                        </a:rPr>
                                        <m:t>𝑵</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𝒙</m:t>
                                      </m:r>
                                    </m:e>
                                  </m:d>
                                  <m:r>
                                    <a:rPr lang="en-US" sz="2000" b="1" i="1">
                                      <a:latin typeface="Cambria Math" panose="02040503050406030204" pitchFamily="18" charset="0"/>
                                      <a:ea typeface="Cambria Math" panose="02040503050406030204" pitchFamily="18" charset="0"/>
                                    </a:rPr>
                                    <m:t>!</m:t>
                                  </m:r>
                                </m:den>
                              </m:f>
                              <m:r>
                                <a:rPr lang="en-US" sz="2000" b="1" i="1">
                                  <a:latin typeface="Cambria Math" panose="02040503050406030204" pitchFamily="18" charset="0"/>
                                  <a:ea typeface="Cambria Math" panose="02040503050406030204" pitchFamily="18" charset="0"/>
                                </a:rPr>
                                <m:t>×</m:t>
                              </m:r>
                              <m:sSup>
                                <m:sSupPr>
                                  <m:ctrlPr>
                                    <a:rPr lang="en-US" sz="2000" b="1" i="1">
                                      <a:latin typeface="Cambria Math" panose="02040503050406030204" pitchFamily="18" charset="0"/>
                                      <a:ea typeface="Cambria Math" panose="02040503050406030204" pitchFamily="18" charset="0"/>
                                    </a:rPr>
                                  </m:ctrlPr>
                                </m:sSupPr>
                                <m:e>
                                  <m:r>
                                    <a:rPr lang="en-US" sz="2000" b="1" i="1">
                                      <a:latin typeface="Cambria Math" panose="02040503050406030204" pitchFamily="18" charset="0"/>
                                      <a:ea typeface="Cambria Math" panose="02040503050406030204" pitchFamily="18" charset="0"/>
                                    </a:rPr>
                                    <m:t>𝑩𝑬𝑹</m:t>
                                  </m:r>
                                </m:e>
                                <m:sup>
                                  <m:r>
                                    <a:rPr lang="en-US" sz="2000" b="1" i="1">
                                      <a:latin typeface="Cambria Math" panose="02040503050406030204" pitchFamily="18" charset="0"/>
                                      <a:ea typeface="Cambria Math" panose="02040503050406030204" pitchFamily="18" charset="0"/>
                                    </a:rPr>
                                    <m:t>𝒙</m:t>
                                  </m:r>
                                </m:sup>
                              </m:sSup>
                              <m:r>
                                <a:rPr lang="en-US" sz="2000" b="1" i="1">
                                  <a:latin typeface="Cambria Math" panose="02040503050406030204" pitchFamily="18" charset="0"/>
                                  <a:ea typeface="Cambria Math" panose="02040503050406030204" pitchFamily="18" charset="0"/>
                                </a:rPr>
                                <m:t>×</m:t>
                              </m:r>
                              <m:sSup>
                                <m:sSupPr>
                                  <m:ctrlPr>
                                    <a:rPr lang="en-US" sz="2000" b="1" i="1">
                                      <a:latin typeface="Cambria Math" panose="02040503050406030204" pitchFamily="18" charset="0"/>
                                      <a:ea typeface="Cambria Math" panose="02040503050406030204" pitchFamily="18" charset="0"/>
                                    </a:rPr>
                                  </m:ctrlPr>
                                </m:sSupPr>
                                <m:e>
                                  <m:d>
                                    <m:dPr>
                                      <m:ctrlPr>
                                        <a:rPr lang="en-US" sz="2000" b="1" i="1">
                                          <a:latin typeface="Cambria Math" panose="02040503050406030204" pitchFamily="18" charset="0"/>
                                          <a:ea typeface="Cambria Math" panose="02040503050406030204" pitchFamily="18" charset="0"/>
                                        </a:rPr>
                                      </m:ctrlPr>
                                    </m:dPr>
                                    <m:e>
                                      <m:r>
                                        <a:rPr lang="en-US" sz="2000" b="1" i="1">
                                          <a:latin typeface="Cambria Math" panose="02040503050406030204" pitchFamily="18" charset="0"/>
                                          <a:ea typeface="Cambria Math" panose="02040503050406030204" pitchFamily="18" charset="0"/>
                                        </a:rPr>
                                        <m:t>𝟏</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𝑩𝑬𝑹</m:t>
                                      </m:r>
                                    </m:e>
                                  </m:d>
                                </m:e>
                                <m:sup>
                                  <m:r>
                                    <a:rPr lang="en-US" sz="2000" b="1" i="1">
                                      <a:latin typeface="Cambria Math" panose="02040503050406030204" pitchFamily="18" charset="0"/>
                                      <a:ea typeface="Cambria Math" panose="02040503050406030204" pitchFamily="18" charset="0"/>
                                    </a:rPr>
                                    <m:t>𝑵</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𝒙</m:t>
                                  </m:r>
                                </m:sup>
                              </m:sSup>
                            </m:e>
                          </m:box>
                        </m:e>
                      </m:nary>
                    </m:oMath>
                  </m:oMathPara>
                </a14:m>
                <a:br>
                  <a:rPr lang="en-US" sz="2000" baseline="30000" dirty="0"/>
                </a:br>
                <a:endParaRPr lang="en-US" sz="2000" baseline="30000" dirty="0"/>
              </a:p>
              <a:p>
                <a:pPr lvl="1"/>
                <a:endParaRPr lang="en-US" sz="2000" dirty="0"/>
              </a:p>
            </p:txBody>
          </p:sp>
        </mc:Choice>
        <mc:Fallback xmlns="">
          <p:sp>
            <p:nvSpPr>
              <p:cNvPr id="8" name="Content Placeholder 7"/>
              <p:cNvSpPr>
                <a:spLocks noGrp="1" noRot="1" noChangeAspect="1" noMove="1" noResize="1" noEditPoints="1" noAdjustHandles="1" noChangeArrowheads="1" noChangeShapeType="1" noTextEdit="1"/>
              </p:cNvSpPr>
              <p:nvPr>
                <p:ph idx="1"/>
              </p:nvPr>
            </p:nvSpPr>
            <p:spPr>
              <a:blipFill>
                <a:blip r:embed="rId2"/>
                <a:stretch>
                  <a:fillRect l="-444" t="-565" r="-741"/>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6</a:t>
            </a:fld>
            <a:endParaRPr lang="en-US"/>
          </a:p>
        </p:txBody>
      </p:sp>
    </p:spTree>
    <p:extLst>
      <p:ext uri="{BB962C8B-B14F-4D97-AF65-F5344CB8AC3E}">
        <p14:creationId xmlns:p14="http://schemas.microsoft.com/office/powerpoint/2010/main" val="111906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Locking Probabilities /2</a:t>
            </a:r>
          </a:p>
        </p:txBody>
      </p:sp>
      <mc:AlternateContent xmlns:mc="http://schemas.openxmlformats.org/markup-compatibility/2006" xmlns:a14="http://schemas.microsoft.com/office/drawing/2010/main">
        <mc:Choice Requires="a14">
          <p:sp>
            <p:nvSpPr>
              <p:cNvPr id="8" name="Content Placeholder 7"/>
              <p:cNvSpPr>
                <a:spLocks noGrp="1"/>
              </p:cNvSpPr>
              <p:nvPr>
                <p:ph idx="1"/>
              </p:nvPr>
            </p:nvSpPr>
            <p:spPr>
              <a:xfrm>
                <a:off x="152400" y="952500"/>
                <a:ext cx="8839200" cy="5392738"/>
              </a:xfrm>
            </p:spPr>
            <p:txBody>
              <a:bodyPr/>
              <a:lstStyle/>
              <a:p>
                <a:pPr marL="457200" lvl="1" indent="0" algn="just">
                  <a:buNone/>
                </a:pPr>
                <a:r>
                  <a:rPr lang="en-US" sz="2000" b="1" dirty="0"/>
                  <a:t>Probability of false burst lock (</a:t>
                </a:r>
                <a:r>
                  <a:rPr lang="en-US" sz="2000" b="1" dirty="0" err="1"/>
                  <a:t>P</a:t>
                </a:r>
                <a:r>
                  <a:rPr lang="en-US" sz="2000" b="1" baseline="-25000" dirty="0" err="1"/>
                  <a:t>false</a:t>
                </a:r>
                <a:r>
                  <a:rPr lang="en-US" sz="2000" b="1" dirty="0"/>
                  <a:t>)</a:t>
                </a:r>
                <a:r>
                  <a:rPr lang="en-US" sz="2000" dirty="0"/>
                  <a:t>: for any position within Sync Time, if two N-bit blocks have a Hamming distance of HD, then any random error has HD/N chance of reducing HD and (N-HD)/N chance of increasing it. The false lock only happens when the number of errors that reduce HD exceed the number of errors that increase HD by E2. </a:t>
                </a:r>
              </a:p>
              <a:p>
                <a:pPr marL="457200" lvl="1" indent="0" algn="just">
                  <a:buNone/>
                </a:pPr>
                <a:r>
                  <a:rPr lang="en-US" sz="2000" dirty="0"/>
                  <a:t>False lock can happen for any shift position (S) within the Sync Time on any of the active data lanes (L). Number of shift positions within Sync Time depends on Sync Time size (in ns, S</a:t>
                </a:r>
                <a:r>
                  <a:rPr lang="en-US" sz="2000" baseline="-25000" dirty="0"/>
                  <a:t>b</a:t>
                </a:r>
                <a:r>
                  <a:rPr lang="en-US" sz="2000" dirty="0"/>
                  <a:t>), line code selected (in bits, code block pre coding, e.g., 64, </a:t>
                </a:r>
                <a:r>
                  <a:rPr lang="en-US" sz="2000" dirty="0" err="1"/>
                  <a:t>N</a:t>
                </a:r>
                <a:r>
                  <a:rPr lang="en-US" sz="2000" baseline="-25000" dirty="0" err="1"/>
                  <a:t>pre</a:t>
                </a:r>
                <a:r>
                  <a:rPr lang="en-US" sz="2000" dirty="0"/>
                  <a:t>, and code block post coding, e.g., 66, </a:t>
                </a:r>
                <a:r>
                  <a:rPr lang="en-US" sz="2000" dirty="0" err="1"/>
                  <a:t>N</a:t>
                </a:r>
                <a:r>
                  <a:rPr lang="en-US" sz="2000" baseline="-25000" dirty="0" err="1"/>
                  <a:t>post</a:t>
                </a:r>
                <a:r>
                  <a:rPr lang="en-US" sz="2000" dirty="0"/>
                  <a:t>), MAC rate (in Gbps, R</a:t>
                </a:r>
                <a:r>
                  <a:rPr lang="en-US" sz="2000" baseline="-25000" dirty="0"/>
                  <a:t>MAC</a:t>
                </a:r>
                <a:r>
                  <a:rPr lang="en-US" sz="2000" dirty="0"/>
                  <a:t>), and </a:t>
                </a:r>
                <a:r>
                  <a:rPr lang="en-US" sz="2000" dirty="0" err="1"/>
                  <a:t>SoB</a:t>
                </a:r>
                <a:r>
                  <a:rPr lang="en-US" sz="2000" dirty="0"/>
                  <a:t> size (in bits, N)</a:t>
                </a:r>
              </a:p>
              <a:p>
                <a:pPr marL="457200" lvl="1" indent="0" algn="just">
                  <a:buNone/>
                </a:pPr>
                <a:endParaRPr lang="en-US" sz="800" dirty="0"/>
              </a:p>
              <a:p>
                <a:pPr marL="457200" lvl="1" indent="0" algn="just">
                  <a:buNone/>
                </a:pPr>
                <a14:m>
                  <m:oMathPara xmlns:m="http://schemas.openxmlformats.org/officeDocument/2006/math">
                    <m:oMathParaPr>
                      <m:jc m:val="center"/>
                    </m:oMathParaPr>
                    <m:oMath xmlns:m="http://schemas.openxmlformats.org/officeDocument/2006/math">
                      <m:nary>
                        <m:naryPr>
                          <m:chr m:val="∑"/>
                          <m:ctrlPr>
                            <a:rPr lang="en-US" sz="2000" b="1" i="1">
                              <a:latin typeface="Cambria Math" panose="02040503050406030204" pitchFamily="18" charset="0"/>
                            </a:rPr>
                          </m:ctrlPr>
                        </m:naryPr>
                        <m:sub>
                          <m:r>
                            <m:rPr>
                              <m:brk m:alnAt="23"/>
                            </m:rPr>
                            <a:rPr lang="en-US" sz="2000" b="1" i="1">
                              <a:latin typeface="Cambria Math" panose="02040503050406030204" pitchFamily="18" charset="0"/>
                            </a:rPr>
                            <m:t>𝒙</m:t>
                          </m:r>
                          <m:r>
                            <a:rPr lang="en-US" sz="2000" b="1" i="1">
                              <a:latin typeface="Cambria Math" panose="02040503050406030204" pitchFamily="18" charset="0"/>
                            </a:rPr>
                            <m:t>=</m:t>
                          </m:r>
                          <m:r>
                            <a:rPr lang="en-US" sz="2000" b="1" i="1">
                              <a:latin typeface="Cambria Math" panose="02040503050406030204" pitchFamily="18" charset="0"/>
                            </a:rPr>
                            <m:t>𝑬</m:t>
                          </m:r>
                          <m:r>
                            <a:rPr lang="en-US" sz="2000" b="1" i="1">
                              <a:latin typeface="Cambria Math" panose="02040503050406030204" pitchFamily="18" charset="0"/>
                            </a:rPr>
                            <m:t>𝟐</m:t>
                          </m:r>
                        </m:sub>
                        <m:sup>
                          <m:r>
                            <a:rPr lang="en-US" sz="2000" b="1" i="1">
                              <a:latin typeface="Cambria Math" panose="02040503050406030204" pitchFamily="18" charset="0"/>
                            </a:rPr>
                            <m:t>𝑯𝑫</m:t>
                          </m:r>
                        </m:sup>
                        <m:e>
                          <m:box>
                            <m:boxPr>
                              <m:ctrlPr>
                                <a:rPr lang="en-US" sz="2000" b="1" i="1">
                                  <a:latin typeface="Cambria Math" panose="02040503050406030204" pitchFamily="18" charset="0"/>
                                </a:rPr>
                              </m:ctrlPr>
                            </m:boxPr>
                            <m:e>
                              <m:nary>
                                <m:naryPr>
                                  <m:chr m:val="∑"/>
                                  <m:ctrlPr>
                                    <a:rPr lang="en-US" sz="2000" b="1" i="1">
                                      <a:latin typeface="Cambria Math" panose="02040503050406030204" pitchFamily="18" charset="0"/>
                                    </a:rPr>
                                  </m:ctrlPr>
                                </m:naryPr>
                                <m:sub>
                                  <m:r>
                                    <m:rPr>
                                      <m:brk m:alnAt="23"/>
                                    </m:rPr>
                                    <a:rPr lang="en-US" sz="2000" b="1" i="1">
                                      <a:latin typeface="Cambria Math" panose="02040503050406030204" pitchFamily="18" charset="0"/>
                                    </a:rPr>
                                    <m:t>𝒚</m:t>
                                  </m:r>
                                  <m:r>
                                    <a:rPr lang="en-US" sz="2000" b="1" i="1">
                                      <a:latin typeface="Cambria Math" panose="02040503050406030204" pitchFamily="18" charset="0"/>
                                    </a:rPr>
                                    <m:t>=</m:t>
                                  </m:r>
                                  <m:r>
                                    <a:rPr lang="en-US" sz="2000" b="1" i="1">
                                      <a:latin typeface="Cambria Math" panose="02040503050406030204" pitchFamily="18" charset="0"/>
                                    </a:rPr>
                                    <m:t>𝑬</m:t>
                                  </m:r>
                                  <m:r>
                                    <a:rPr lang="en-US" sz="2000" b="1" i="1">
                                      <a:latin typeface="Cambria Math" panose="02040503050406030204" pitchFamily="18" charset="0"/>
                                    </a:rPr>
                                    <m:t>𝟐</m:t>
                                  </m:r>
                                </m:sub>
                                <m:sup>
                                  <m:r>
                                    <a:rPr lang="en-US" sz="2000" b="1" i="1">
                                      <a:latin typeface="Cambria Math" panose="02040503050406030204" pitchFamily="18" charset="0"/>
                                    </a:rPr>
                                    <m:t>𝒙</m:t>
                                  </m:r>
                                </m:sup>
                                <m:e>
                                  <m:eqArr>
                                    <m:eqArrPr>
                                      <m:ctrlPr>
                                        <a:rPr lang="en-US" sz="2000" b="1" i="1">
                                          <a:latin typeface="Cambria Math" panose="02040503050406030204" pitchFamily="18" charset="0"/>
                                        </a:rPr>
                                      </m:ctrlPr>
                                    </m:eqArrPr>
                                    <m:e>
                                      <m:r>
                                        <a:rPr lang="en-US" sz="2000" b="1" i="1">
                                          <a:latin typeface="Cambria Math" panose="02040503050406030204" pitchFamily="18" charset="0"/>
                                        </a:rPr>
                                        <m:t>𝑳</m:t>
                                      </m:r>
                                      <m:r>
                                        <a:rPr lang="en-US" sz="2000" b="1" i="1">
                                          <a:latin typeface="Cambria Math" panose="02040503050406030204" pitchFamily="18" charset="0"/>
                                          <a:ea typeface="Cambria Math" panose="02040503050406030204" pitchFamily="18" charset="0"/>
                                        </a:rPr>
                                        <m:t>×</m:t>
                                      </m:r>
                                      <m:d>
                                        <m:dPr>
                                          <m:ctrlPr>
                                            <a:rPr lang="en-US" sz="2000" b="1" i="1">
                                              <a:latin typeface="Cambria Math" panose="02040503050406030204" pitchFamily="18" charset="0"/>
                                              <a:ea typeface="Cambria Math" panose="02040503050406030204" pitchFamily="18" charset="0"/>
                                            </a:rPr>
                                          </m:ctrlPr>
                                        </m:dPr>
                                        <m:e>
                                          <m:sSub>
                                            <m:sSubPr>
                                              <m:ctrlPr>
                                                <a:rPr lang="en-US" sz="2000" b="1" i="1">
                                                  <a:latin typeface="Cambria Math" panose="02040503050406030204" pitchFamily="18" charset="0"/>
                                                </a:rPr>
                                              </m:ctrlPr>
                                            </m:sSubPr>
                                            <m:e>
                                              <m:r>
                                                <a:rPr lang="en-US" sz="2000" b="1" i="1">
                                                  <a:latin typeface="Cambria Math" panose="02040503050406030204" pitchFamily="18" charset="0"/>
                                                </a:rPr>
                                                <m:t>𝑺</m:t>
                                              </m:r>
                                            </m:e>
                                            <m:sub>
                                              <m:r>
                                                <a:rPr lang="en-US" sz="2000" b="1" i="1">
                                                  <a:latin typeface="Cambria Math" panose="02040503050406030204" pitchFamily="18" charset="0"/>
                                                </a:rPr>
                                                <m:t>𝒃</m:t>
                                              </m:r>
                                            </m:sub>
                                          </m:sSub>
                                          <m:r>
                                            <a:rPr lang="en-US" sz="2000" b="1" i="1">
                                              <a:latin typeface="Cambria Math" panose="02040503050406030204" pitchFamily="18" charset="0"/>
                                              <a:ea typeface="Cambria Math" panose="02040503050406030204" pitchFamily="18" charset="0"/>
                                            </a:rPr>
                                            <m:t>×</m:t>
                                          </m:r>
                                          <m:sSub>
                                            <m:sSubPr>
                                              <m:ctrlPr>
                                                <a:rPr lang="en-US" sz="2000" b="1" i="1">
                                                  <a:latin typeface="Cambria Math" panose="02040503050406030204" pitchFamily="18" charset="0"/>
                                                  <a:ea typeface="Cambria Math" panose="02040503050406030204" pitchFamily="18" charset="0"/>
                                                </a:rPr>
                                              </m:ctrlPr>
                                            </m:sSubPr>
                                            <m:e>
                                              <m:r>
                                                <a:rPr lang="en-US" sz="2000" b="1" i="1">
                                                  <a:latin typeface="Cambria Math" panose="02040503050406030204" pitchFamily="18" charset="0"/>
                                                  <a:ea typeface="Cambria Math" panose="02040503050406030204" pitchFamily="18" charset="0"/>
                                                </a:rPr>
                                                <m:t>𝑹</m:t>
                                              </m:r>
                                            </m:e>
                                            <m:sub>
                                              <m:r>
                                                <a:rPr lang="en-US" sz="2000" b="1" i="1">
                                                  <a:latin typeface="Cambria Math" panose="02040503050406030204" pitchFamily="18" charset="0"/>
                                                  <a:ea typeface="Cambria Math" panose="02040503050406030204" pitchFamily="18" charset="0"/>
                                                </a:rPr>
                                                <m:t>𝑴𝑨𝑪</m:t>
                                              </m:r>
                                            </m:sub>
                                          </m:sSub>
                                          <m:r>
                                            <a:rPr lang="en-US" sz="2000" b="1" i="1">
                                              <a:latin typeface="Cambria Math" panose="02040503050406030204" pitchFamily="18" charset="0"/>
                                              <a:ea typeface="Cambria Math" panose="02040503050406030204" pitchFamily="18" charset="0"/>
                                            </a:rPr>
                                            <m:t>×</m:t>
                                          </m:r>
                                          <m:f>
                                            <m:fPr>
                                              <m:ctrlPr>
                                                <a:rPr lang="en-US" sz="2000" b="1" i="1">
                                                  <a:latin typeface="Cambria Math" panose="02040503050406030204" pitchFamily="18" charset="0"/>
                                                  <a:ea typeface="Cambria Math" panose="02040503050406030204" pitchFamily="18" charset="0"/>
                                                </a:rPr>
                                              </m:ctrlPr>
                                            </m:fPr>
                                            <m:num>
                                              <m:r>
                                                <a:rPr lang="en-US" sz="2000" b="1" i="1">
                                                  <a:latin typeface="Cambria Math" panose="02040503050406030204" pitchFamily="18" charset="0"/>
                                                  <a:ea typeface="Cambria Math" panose="02040503050406030204" pitchFamily="18" charset="0"/>
                                                </a:rPr>
                                                <m:t>𝑵</m:t>
                                              </m:r>
                                              <m:r>
                                                <a:rPr lang="en-US" sz="2000" b="1" i="1" baseline="-25000">
                                                  <a:latin typeface="Cambria Math" panose="02040503050406030204" pitchFamily="18" charset="0"/>
                                                  <a:ea typeface="Cambria Math" panose="02040503050406030204" pitchFamily="18" charset="0"/>
                                                </a:rPr>
                                                <m:t>𝒑𝒐𝒔𝒕</m:t>
                                              </m:r>
                                            </m:num>
                                            <m:den>
                                              <m:sSub>
                                                <m:sSubPr>
                                                  <m:ctrlPr>
                                                    <a:rPr lang="en-US" sz="2000" b="1" i="1">
                                                      <a:latin typeface="Cambria Math" panose="02040503050406030204" pitchFamily="18" charset="0"/>
                                                      <a:ea typeface="Cambria Math" panose="02040503050406030204" pitchFamily="18" charset="0"/>
                                                    </a:rPr>
                                                  </m:ctrlPr>
                                                </m:sSubPr>
                                                <m:e>
                                                  <m:r>
                                                    <a:rPr lang="en-US" sz="2000" b="1" i="1">
                                                      <a:latin typeface="Cambria Math" panose="02040503050406030204" pitchFamily="18" charset="0"/>
                                                      <a:ea typeface="Cambria Math" panose="02040503050406030204" pitchFamily="18" charset="0"/>
                                                    </a:rPr>
                                                    <m:t>𝑵</m:t>
                                                  </m:r>
                                                </m:e>
                                                <m:sub>
                                                  <m:r>
                                                    <a:rPr lang="en-US" sz="2000" b="1" i="1">
                                                      <a:latin typeface="Cambria Math" panose="02040503050406030204" pitchFamily="18" charset="0"/>
                                                      <a:ea typeface="Cambria Math" panose="02040503050406030204" pitchFamily="18" charset="0"/>
                                                    </a:rPr>
                                                    <m:t>𝒑𝒓𝒆</m:t>
                                                  </m:r>
                                                </m:sub>
                                              </m:sSub>
                                            </m:den>
                                          </m:f>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𝑵</m:t>
                                          </m:r>
                                          <m:r>
                                            <m:rPr>
                                              <m:nor/>
                                            </m:rPr>
                                            <a:rPr lang="en-US" sz="2000" dirty="0"/>
                                            <m:t> </m:t>
                                          </m:r>
                                        </m:e>
                                      </m:d>
                                      <m:r>
                                        <a:rPr lang="en-US" sz="2000" b="1" i="1">
                                          <a:latin typeface="Cambria Math" panose="02040503050406030204" pitchFamily="18" charset="0"/>
                                          <a:ea typeface="Cambria Math" panose="02040503050406030204" pitchFamily="18" charset="0"/>
                                        </a:rPr>
                                        <m:t>×</m:t>
                                      </m:r>
                                    </m:e>
                                    <m:e>
                                      <m:f>
                                        <m:fPr>
                                          <m:ctrlPr>
                                            <a:rPr lang="en-US" sz="2000" b="1" i="1">
                                              <a:latin typeface="Cambria Math" panose="02040503050406030204" pitchFamily="18" charset="0"/>
                                            </a:rPr>
                                          </m:ctrlPr>
                                        </m:fPr>
                                        <m:num>
                                          <m:r>
                                            <a:rPr lang="en-US" sz="2000" b="1" i="1">
                                              <a:latin typeface="Cambria Math" panose="02040503050406030204" pitchFamily="18" charset="0"/>
                                            </a:rPr>
                                            <m:t>𝑯𝑫</m:t>
                                          </m:r>
                                          <m:r>
                                            <a:rPr lang="en-US" sz="2000" b="1" i="1">
                                              <a:latin typeface="Cambria Math" panose="02040503050406030204" pitchFamily="18" charset="0"/>
                                              <a:ea typeface="Cambria Math" panose="02040503050406030204" pitchFamily="18" charset="0"/>
                                            </a:rPr>
                                            <m:t>!</m:t>
                                          </m:r>
                                        </m:num>
                                        <m:den>
                                          <m:r>
                                            <a:rPr lang="en-US" sz="2000" b="1" i="1">
                                              <a:latin typeface="Cambria Math" panose="02040503050406030204" pitchFamily="18" charset="0"/>
                                            </a:rPr>
                                            <m:t>𝒙</m:t>
                                          </m:r>
                                          <m:r>
                                            <a:rPr lang="en-US" sz="2000" b="1" i="1">
                                              <a:latin typeface="Cambria Math" panose="02040503050406030204" pitchFamily="18" charset="0"/>
                                            </a:rPr>
                                            <m:t>!×</m:t>
                                          </m:r>
                                          <m:d>
                                            <m:dPr>
                                              <m:ctrlPr>
                                                <a:rPr lang="en-US" sz="2000" b="1" i="1">
                                                  <a:latin typeface="Cambria Math" panose="02040503050406030204" pitchFamily="18" charset="0"/>
                                                  <a:ea typeface="Cambria Math" panose="02040503050406030204" pitchFamily="18" charset="0"/>
                                                </a:rPr>
                                              </m:ctrlPr>
                                            </m:dPr>
                                            <m:e>
                                              <m:r>
                                                <a:rPr lang="en-US" sz="2000" b="1" i="1">
                                                  <a:latin typeface="Cambria Math" panose="02040503050406030204" pitchFamily="18" charset="0"/>
                                                  <a:ea typeface="Cambria Math" panose="02040503050406030204" pitchFamily="18" charset="0"/>
                                                </a:rPr>
                                                <m:t>𝑯𝑫</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𝒙</m:t>
                                              </m:r>
                                            </m:e>
                                          </m:d>
                                          <m:r>
                                            <a:rPr lang="en-US" sz="2000" b="1" i="1">
                                              <a:latin typeface="Cambria Math" panose="02040503050406030204" pitchFamily="18" charset="0"/>
                                              <a:ea typeface="Cambria Math" panose="02040503050406030204" pitchFamily="18" charset="0"/>
                                            </a:rPr>
                                            <m:t>!</m:t>
                                          </m:r>
                                        </m:den>
                                      </m:f>
                                      <m:r>
                                        <a:rPr lang="en-US" sz="2000" b="1" i="1">
                                          <a:latin typeface="Cambria Math" panose="02040503050406030204" pitchFamily="18" charset="0"/>
                                          <a:ea typeface="Cambria Math" panose="02040503050406030204" pitchFamily="18" charset="0"/>
                                        </a:rPr>
                                        <m:t>×</m:t>
                                      </m:r>
                                      <m:sSup>
                                        <m:sSupPr>
                                          <m:ctrlPr>
                                            <a:rPr lang="en-US" sz="2000" b="1" i="1">
                                              <a:latin typeface="Cambria Math" panose="02040503050406030204" pitchFamily="18" charset="0"/>
                                              <a:ea typeface="Cambria Math" panose="02040503050406030204" pitchFamily="18" charset="0"/>
                                            </a:rPr>
                                          </m:ctrlPr>
                                        </m:sSupPr>
                                        <m:e>
                                          <m:r>
                                            <a:rPr lang="en-US" sz="2000" b="1" i="1">
                                              <a:latin typeface="Cambria Math" panose="02040503050406030204" pitchFamily="18" charset="0"/>
                                              <a:ea typeface="Cambria Math" panose="02040503050406030204" pitchFamily="18" charset="0"/>
                                            </a:rPr>
                                            <m:t>𝑩𝑬𝑹</m:t>
                                          </m:r>
                                        </m:e>
                                        <m:sup>
                                          <m:r>
                                            <a:rPr lang="en-US" sz="2000" b="1" i="1">
                                              <a:latin typeface="Cambria Math" panose="02040503050406030204" pitchFamily="18" charset="0"/>
                                              <a:ea typeface="Cambria Math" panose="02040503050406030204" pitchFamily="18" charset="0"/>
                                            </a:rPr>
                                            <m:t>𝒙</m:t>
                                          </m:r>
                                        </m:sup>
                                      </m:sSup>
                                      <m:r>
                                        <a:rPr lang="en-US" sz="2000" b="1" i="1">
                                          <a:latin typeface="Cambria Math" panose="02040503050406030204" pitchFamily="18" charset="0"/>
                                          <a:ea typeface="Cambria Math" panose="02040503050406030204" pitchFamily="18" charset="0"/>
                                        </a:rPr>
                                        <m:t>×</m:t>
                                      </m:r>
                                      <m:sSup>
                                        <m:sSupPr>
                                          <m:ctrlPr>
                                            <a:rPr lang="en-US" sz="2000" b="1" i="1">
                                              <a:latin typeface="Cambria Math" panose="02040503050406030204" pitchFamily="18" charset="0"/>
                                              <a:ea typeface="Cambria Math" panose="02040503050406030204" pitchFamily="18" charset="0"/>
                                            </a:rPr>
                                          </m:ctrlPr>
                                        </m:sSupPr>
                                        <m:e>
                                          <m:d>
                                            <m:dPr>
                                              <m:ctrlPr>
                                                <a:rPr lang="en-US" sz="2000" b="1" i="1">
                                                  <a:latin typeface="Cambria Math" panose="02040503050406030204" pitchFamily="18" charset="0"/>
                                                  <a:ea typeface="Cambria Math" panose="02040503050406030204" pitchFamily="18" charset="0"/>
                                                </a:rPr>
                                              </m:ctrlPr>
                                            </m:dPr>
                                            <m:e>
                                              <m:r>
                                                <a:rPr lang="en-US" sz="2000" b="1" i="1">
                                                  <a:latin typeface="Cambria Math" panose="02040503050406030204" pitchFamily="18" charset="0"/>
                                                  <a:ea typeface="Cambria Math" panose="02040503050406030204" pitchFamily="18" charset="0"/>
                                                </a:rPr>
                                                <m:t>𝟏</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𝑩𝑬𝑹</m:t>
                                              </m:r>
                                            </m:e>
                                          </m:d>
                                        </m:e>
                                        <m:sup>
                                          <m:r>
                                            <a:rPr lang="en-US" sz="2000" b="1" i="1">
                                              <a:latin typeface="Cambria Math" panose="02040503050406030204" pitchFamily="18" charset="0"/>
                                              <a:ea typeface="Cambria Math" panose="02040503050406030204" pitchFamily="18" charset="0"/>
                                            </a:rPr>
                                            <m:t>𝑯𝑫</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𝒚</m:t>
                                          </m:r>
                                        </m:sup>
                                      </m:sSup>
                                      <m:r>
                                        <a:rPr lang="en-US" sz="2000" b="1" i="1">
                                          <a:latin typeface="Cambria Math" panose="02040503050406030204" pitchFamily="18" charset="0"/>
                                          <a:ea typeface="Cambria Math" panose="02040503050406030204" pitchFamily="18" charset="0"/>
                                        </a:rPr>
                                        <m:t>×</m:t>
                                      </m:r>
                                      <m:sSup>
                                        <m:sSupPr>
                                          <m:ctrlPr>
                                            <a:rPr lang="en-US" sz="2000" b="1" i="1">
                                              <a:latin typeface="Cambria Math" panose="02040503050406030204" pitchFamily="18" charset="0"/>
                                              <a:ea typeface="Cambria Math" panose="02040503050406030204" pitchFamily="18" charset="0"/>
                                            </a:rPr>
                                          </m:ctrlPr>
                                        </m:sSupPr>
                                        <m:e>
                                          <m:d>
                                            <m:dPr>
                                              <m:ctrlPr>
                                                <a:rPr lang="en-US" sz="2000" b="1" i="1">
                                                  <a:latin typeface="Cambria Math" panose="02040503050406030204" pitchFamily="18" charset="0"/>
                                                  <a:ea typeface="Cambria Math" panose="02040503050406030204" pitchFamily="18" charset="0"/>
                                                </a:rPr>
                                              </m:ctrlPr>
                                            </m:dPr>
                                            <m:e>
                                              <m:r>
                                                <a:rPr lang="en-US" sz="2000" b="1" i="1">
                                                  <a:latin typeface="Cambria Math" panose="02040503050406030204" pitchFamily="18" charset="0"/>
                                                  <a:ea typeface="Cambria Math" panose="02040503050406030204" pitchFamily="18" charset="0"/>
                                                </a:rPr>
                                                <m:t>𝟏</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𝑩𝑬𝑹</m:t>
                                              </m:r>
                                            </m:e>
                                          </m:d>
                                        </m:e>
                                        <m:sup>
                                          <m:r>
                                            <a:rPr lang="en-US" sz="2000" b="1" i="1">
                                              <a:latin typeface="Cambria Math" panose="02040503050406030204" pitchFamily="18" charset="0"/>
                                              <a:ea typeface="Cambria Math" panose="02040503050406030204" pitchFamily="18" charset="0"/>
                                            </a:rPr>
                                            <m:t>𝑵</m:t>
                                          </m:r>
                                          <m:r>
                                            <a:rPr lang="en-US" sz="2000" b="1" i="1">
                                              <a:latin typeface="Cambria Math" panose="02040503050406030204" pitchFamily="18" charset="0"/>
                                              <a:ea typeface="Cambria Math" panose="02040503050406030204" pitchFamily="18" charset="0"/>
                                            </a:rPr>
                                            <m:t>−</m:t>
                                          </m:r>
                                          <m:r>
                                            <a:rPr lang="en-US" sz="2000" b="1" i="1">
                                              <a:latin typeface="Cambria Math" panose="02040503050406030204" pitchFamily="18" charset="0"/>
                                              <a:ea typeface="Cambria Math" panose="02040503050406030204" pitchFamily="18" charset="0"/>
                                            </a:rPr>
                                            <m:t>𝑯𝑫</m:t>
                                          </m:r>
                                        </m:sup>
                                      </m:sSup>
                                    </m:e>
                                  </m:eqArr>
                                </m:e>
                              </m:nary>
                            </m:e>
                          </m:box>
                        </m:e>
                      </m:nary>
                    </m:oMath>
                  </m:oMathPara>
                </a14:m>
                <a:endParaRPr lang="en-US" sz="2000" dirty="0"/>
              </a:p>
            </p:txBody>
          </p:sp>
        </mc:Choice>
        <mc:Fallback xmlns="">
          <p:sp>
            <p:nvSpPr>
              <p:cNvPr id="8" name="Content Placeholder 7"/>
              <p:cNvSpPr>
                <a:spLocks noGrp="1" noRot="1" noChangeAspect="1" noMove="1" noResize="1" noEditPoints="1" noAdjustHandles="1" noChangeArrowheads="1" noChangeShapeType="1" noTextEdit="1"/>
              </p:cNvSpPr>
              <p:nvPr>
                <p:ph idx="1"/>
              </p:nvPr>
            </p:nvSpPr>
            <p:spPr>
              <a:xfrm>
                <a:off x="152400" y="952500"/>
                <a:ext cx="8839200" cy="5392738"/>
              </a:xfrm>
              <a:blipFill>
                <a:blip r:embed="rId2"/>
                <a:stretch>
                  <a:fillRect t="-565" r="-690"/>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7</a:t>
            </a:fld>
            <a:endParaRPr lang="en-US"/>
          </a:p>
        </p:txBody>
      </p:sp>
    </p:spTree>
    <p:extLst>
      <p:ext uri="{BB962C8B-B14F-4D97-AF65-F5344CB8AC3E}">
        <p14:creationId xmlns:p14="http://schemas.microsoft.com/office/powerpoint/2010/main" val="384714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Locking Probabilities /3</a:t>
            </a:r>
          </a:p>
        </p:txBody>
      </p:sp>
      <p:sp>
        <p:nvSpPr>
          <p:cNvPr id="8" name="Content Placeholder 7"/>
          <p:cNvSpPr>
            <a:spLocks noGrp="1"/>
          </p:cNvSpPr>
          <p:nvPr>
            <p:ph idx="1"/>
          </p:nvPr>
        </p:nvSpPr>
        <p:spPr>
          <a:xfrm>
            <a:off x="152400" y="952500"/>
            <a:ext cx="8839200" cy="5392738"/>
          </a:xfrm>
        </p:spPr>
        <p:txBody>
          <a:bodyPr/>
          <a:lstStyle/>
          <a:p>
            <a:r>
              <a:rPr lang="en-US" sz="2000" dirty="0"/>
              <a:t>Mean Time To (MTT) burst loss (</a:t>
            </a:r>
            <a:r>
              <a:rPr lang="en-US" sz="2000" dirty="0" err="1"/>
              <a:t>SoB</a:t>
            </a:r>
            <a:r>
              <a:rPr lang="en-US" sz="2000" dirty="0"/>
              <a:t> is not detected correctly) and false burst lock (</a:t>
            </a:r>
            <a:r>
              <a:rPr lang="en-US" sz="2000" dirty="0" err="1"/>
              <a:t>SoB</a:t>
            </a:r>
            <a:r>
              <a:rPr lang="en-US" sz="2000" dirty="0"/>
              <a:t> was detected at the wrong position due to bit errors in sync pattern) is related to the average burst rate and burst size. For calculation, assume 1 </a:t>
            </a:r>
            <a:r>
              <a:rPr lang="en-US" sz="2000" dirty="0" err="1"/>
              <a:t>Mburst</a:t>
            </a:r>
            <a:r>
              <a:rPr lang="en-US" sz="2000" dirty="0"/>
              <a:t>/sec (across 4 lanes) = 4 µs-long burst per lane (4 lane active, worst case scenario)</a:t>
            </a:r>
          </a:p>
          <a:p>
            <a:r>
              <a:rPr lang="en-US" sz="2000" dirty="0"/>
              <a:t>Sync Time (S</a:t>
            </a:r>
            <a:r>
              <a:rPr lang="en-US" sz="2000" baseline="-25000" dirty="0"/>
              <a:t>b</a:t>
            </a:r>
            <a:r>
              <a:rPr lang="en-US" sz="2000" dirty="0"/>
              <a:t>) length is derived from existing 10G-EPON values; use Figure 76–14 for general view of burst structure, 75.7.14 for Ton/Toff measurement procedure and values of individual parameters; Figure 60–8 shows details of burst structure timing </a:t>
            </a:r>
          </a:p>
          <a:p>
            <a:pPr lvl="1"/>
            <a:r>
              <a:rPr lang="en-US" sz="1800" dirty="0"/>
              <a:t>All max values: T</a:t>
            </a:r>
            <a:r>
              <a:rPr lang="en-US" sz="1800" baseline="-25000" dirty="0"/>
              <a:t>on</a:t>
            </a:r>
            <a:r>
              <a:rPr lang="en-US" sz="1800" dirty="0"/>
              <a:t> = 512 ns, </a:t>
            </a:r>
            <a:r>
              <a:rPr lang="en-US" sz="1800" dirty="0" err="1"/>
              <a:t>T</a:t>
            </a:r>
            <a:r>
              <a:rPr lang="en-US" sz="1800" baseline="-25000" dirty="0" err="1"/>
              <a:t>receiver_settling</a:t>
            </a:r>
            <a:r>
              <a:rPr lang="en-US" sz="1800" dirty="0"/>
              <a:t> = 800 ns, </a:t>
            </a:r>
            <a:r>
              <a:rPr lang="en-US" sz="1800" dirty="0" err="1"/>
              <a:t>T</a:t>
            </a:r>
            <a:r>
              <a:rPr lang="en-US" sz="1800" baseline="-25000" dirty="0" err="1"/>
              <a:t>cdr</a:t>
            </a:r>
            <a:r>
              <a:rPr lang="en-US" sz="1800" dirty="0"/>
              <a:t> = 400 ns, </a:t>
            </a:r>
            <a:r>
              <a:rPr lang="en-US" sz="1800" dirty="0" err="1"/>
              <a:t>T</a:t>
            </a:r>
            <a:r>
              <a:rPr lang="en-US" sz="1800" baseline="-25000" dirty="0" err="1"/>
              <a:t>code_group_align</a:t>
            </a:r>
            <a:r>
              <a:rPr lang="en-US" sz="1800" dirty="0"/>
              <a:t> = 0 ns, T</a:t>
            </a:r>
            <a:r>
              <a:rPr lang="en-US" sz="1800" baseline="-25000" dirty="0"/>
              <a:t>off</a:t>
            </a:r>
            <a:r>
              <a:rPr lang="en-US" sz="1800" dirty="0"/>
              <a:t> = 512 ns</a:t>
            </a:r>
          </a:p>
          <a:p>
            <a:pPr lvl="1"/>
            <a:r>
              <a:rPr lang="en-US" sz="1800" dirty="0"/>
              <a:t>S</a:t>
            </a:r>
            <a:r>
              <a:rPr lang="en-US" sz="1800" baseline="-25000" dirty="0"/>
              <a:t>b</a:t>
            </a:r>
            <a:r>
              <a:rPr lang="en-US" sz="1800" dirty="0"/>
              <a:t> = T</a:t>
            </a:r>
            <a:r>
              <a:rPr lang="en-US" sz="1800" baseline="-25000" dirty="0"/>
              <a:t>on</a:t>
            </a:r>
            <a:r>
              <a:rPr lang="en-US" sz="1800" dirty="0"/>
              <a:t> + </a:t>
            </a:r>
            <a:r>
              <a:rPr lang="en-US" sz="1800" dirty="0" err="1"/>
              <a:t>T</a:t>
            </a:r>
            <a:r>
              <a:rPr lang="en-US" sz="1800" baseline="-25000" dirty="0" err="1"/>
              <a:t>receiver_settling</a:t>
            </a:r>
            <a:r>
              <a:rPr lang="en-US" sz="1800" dirty="0"/>
              <a:t> + </a:t>
            </a:r>
            <a:r>
              <a:rPr lang="en-US" sz="1800" dirty="0" err="1"/>
              <a:t>T</a:t>
            </a:r>
            <a:r>
              <a:rPr lang="en-US" sz="1800" baseline="-25000" dirty="0" err="1"/>
              <a:t>cdr</a:t>
            </a:r>
            <a:r>
              <a:rPr lang="en-US" sz="1800" dirty="0"/>
              <a:t> +  </a:t>
            </a:r>
            <a:r>
              <a:rPr lang="en-US" sz="1800" dirty="0" err="1"/>
              <a:t>T</a:t>
            </a:r>
            <a:r>
              <a:rPr lang="en-US" sz="1800" baseline="-25000" dirty="0" err="1"/>
              <a:t>code_group_align</a:t>
            </a:r>
            <a:r>
              <a:rPr lang="en-US" sz="1800" dirty="0"/>
              <a:t> = </a:t>
            </a:r>
            <a:br>
              <a:rPr lang="en-US" sz="1800" dirty="0"/>
            </a:br>
            <a:r>
              <a:rPr lang="en-US" sz="1800" dirty="0"/>
              <a:t>= 512 + 800 + 400 ns = 1712 ns (max)</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8</a:t>
            </a:fld>
            <a:endParaRPr lang="en-US"/>
          </a:p>
        </p:txBody>
      </p:sp>
    </p:spTree>
    <p:extLst>
      <p:ext uri="{BB962C8B-B14F-4D97-AF65-F5344CB8AC3E}">
        <p14:creationId xmlns:p14="http://schemas.microsoft.com/office/powerpoint/2010/main" val="282982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a:extLst>
              <a:ext uri="{FF2B5EF4-FFF2-40B4-BE49-F238E27FC236}">
                <a16:creationId xmlns:a16="http://schemas.microsoft.com/office/drawing/2014/main" id="{1C90A52A-B8DB-4B71-9DB6-7A7D2C203C90}"/>
              </a:ext>
            </a:extLst>
          </p:cNvPr>
          <p:cNvPicPr>
            <a:picLocks noChangeAspect="1"/>
          </p:cNvPicPr>
          <p:nvPr/>
        </p:nvPicPr>
        <p:blipFill rotWithShape="1">
          <a:blip r:embed="rId2">
            <a:extLst>
              <a:ext uri="{28A0092B-C50C-407E-A947-70E740481C1C}">
                <a14:useLocalDpi xmlns:a14="http://schemas.microsoft.com/office/drawing/2010/main" val="0"/>
              </a:ext>
            </a:extLst>
          </a:blip>
          <a:srcRect l="9924" t="3824" r="9167" b="7009"/>
          <a:stretch/>
        </p:blipFill>
        <p:spPr>
          <a:xfrm>
            <a:off x="0" y="927604"/>
            <a:ext cx="9144000" cy="5328626"/>
          </a:xfrm>
          <a:prstGeom prst="rect">
            <a:avLst/>
          </a:prstGeom>
        </p:spPr>
      </p:pic>
      <p:sp>
        <p:nvSpPr>
          <p:cNvPr id="7" name="Title 6"/>
          <p:cNvSpPr>
            <a:spLocks noGrp="1"/>
          </p:cNvSpPr>
          <p:nvPr>
            <p:ph type="title"/>
          </p:nvPr>
        </p:nvSpPr>
        <p:spPr/>
        <p:txBody>
          <a:bodyPr/>
          <a:lstStyle/>
          <a:p>
            <a:r>
              <a:rPr lang="en-US" dirty="0"/>
              <a:t>Results - 64b/66b line code</a:t>
            </a:r>
          </a:p>
        </p:txBody>
      </p:sp>
      <p:sp>
        <p:nvSpPr>
          <p:cNvPr id="4" name="Date Placeholder 3"/>
          <p:cNvSpPr>
            <a:spLocks noGrp="1"/>
          </p:cNvSpPr>
          <p:nvPr>
            <p:ph type="dt" sz="half" idx="10"/>
          </p:nvPr>
        </p:nvSpPr>
        <p:spPr/>
        <p:txBody>
          <a:bodyPr/>
          <a:lstStyle/>
          <a:p>
            <a:pPr>
              <a:defRPr/>
            </a:pPr>
            <a:r>
              <a:rPr lang="en-US" dirty="0"/>
              <a:t>January 2018</a:t>
            </a:r>
          </a:p>
          <a:p>
            <a:pPr>
              <a:defRPr/>
            </a:pPr>
            <a:endParaRPr lang="en-US" dirty="0"/>
          </a:p>
        </p:txBody>
      </p:sp>
      <p:sp>
        <p:nvSpPr>
          <p:cNvPr id="5" name="Footer Placeholder 4"/>
          <p:cNvSpPr>
            <a:spLocks noGrp="1"/>
          </p:cNvSpPr>
          <p:nvPr>
            <p:ph type="ftr" sz="quarter" idx="11"/>
          </p:nvPr>
        </p:nvSpPr>
        <p:spPr/>
        <p:txBody>
          <a:bodyPr/>
          <a:lstStyle/>
          <a:p>
            <a:pPr>
              <a:defRPr/>
            </a:pPr>
            <a:r>
              <a:rPr lang="en-US" dirty="0"/>
              <a:t>IEEE 802.3 Working Group meeting, Geneva, Switzerland</a:t>
            </a:r>
          </a:p>
        </p:txBody>
      </p:sp>
      <p:sp>
        <p:nvSpPr>
          <p:cNvPr id="6" name="Slide Number Placeholder 5"/>
          <p:cNvSpPr>
            <a:spLocks noGrp="1"/>
          </p:cNvSpPr>
          <p:nvPr>
            <p:ph type="sldNum" sz="quarter" idx="12"/>
          </p:nvPr>
        </p:nvSpPr>
        <p:spPr/>
        <p:txBody>
          <a:bodyPr/>
          <a:lstStyle/>
          <a:p>
            <a:pPr>
              <a:defRPr/>
            </a:pPr>
            <a:fld id="{B752A9CC-DE02-4760-84E4-555D6BACFC73}" type="slidenum">
              <a:rPr lang="en-US" smtClean="0"/>
              <a:pPr>
                <a:defRPr/>
              </a:pPr>
              <a:t>9</a:t>
            </a:fld>
            <a:endParaRPr lang="en-US"/>
          </a:p>
        </p:txBody>
      </p:sp>
      <p:sp>
        <p:nvSpPr>
          <p:cNvPr id="18" name="TextBox 17">
            <a:extLst>
              <a:ext uri="{FF2B5EF4-FFF2-40B4-BE49-F238E27FC236}">
                <a16:creationId xmlns:a16="http://schemas.microsoft.com/office/drawing/2014/main" id="{9B9CA91A-78A2-45F7-85B6-4F89097F960F}"/>
              </a:ext>
            </a:extLst>
          </p:cNvPr>
          <p:cNvSpPr txBox="1"/>
          <p:nvPr/>
        </p:nvSpPr>
        <p:spPr>
          <a:xfrm>
            <a:off x="6094611" y="1350317"/>
            <a:ext cx="2895084" cy="2308324"/>
          </a:xfrm>
          <a:prstGeom prst="rect">
            <a:avLst/>
          </a:prstGeom>
          <a:solidFill>
            <a:schemeClr val="bg1"/>
          </a:solidFill>
        </p:spPr>
        <p:txBody>
          <a:bodyPr wrap="square" rtlCol="0">
            <a:spAutoFit/>
          </a:bodyPr>
          <a:lstStyle/>
          <a:p>
            <a:r>
              <a:rPr lang="en-US" sz="1200" dirty="0">
                <a:effectLst/>
              </a:rPr>
              <a:t>With </a:t>
            </a:r>
            <a:r>
              <a:rPr lang="en-US" sz="1200" b="1" u="sng" dirty="0">
                <a:effectLst/>
              </a:rPr>
              <a:t>HD of 32</a:t>
            </a:r>
            <a:r>
              <a:rPr lang="en-US" sz="1200" dirty="0">
                <a:effectLst/>
              </a:rPr>
              <a:t>, for 64b/66b line code with for BER = 10</a:t>
            </a:r>
            <a:r>
              <a:rPr lang="en-US" sz="1200" baseline="30000" dirty="0">
                <a:effectLst/>
              </a:rPr>
              <a:t>-2</a:t>
            </a:r>
            <a:r>
              <a:rPr lang="en-US" sz="1200" dirty="0">
                <a:effectLst/>
              </a:rPr>
              <a:t> we </a:t>
            </a:r>
            <a:r>
              <a:rPr lang="en-US" sz="1200" b="1" u="sng" dirty="0">
                <a:effectLst/>
              </a:rPr>
              <a:t>cannot</a:t>
            </a:r>
            <a:r>
              <a:rPr lang="en-US" sz="1200" dirty="0">
                <a:effectLst/>
              </a:rPr>
              <a:t> simultaneously guarantee Age of Universe (</a:t>
            </a:r>
            <a:r>
              <a:rPr lang="en-US" sz="1200" dirty="0" err="1">
                <a:effectLst/>
              </a:rPr>
              <a:t>AoU</a:t>
            </a:r>
            <a:r>
              <a:rPr lang="en-US" sz="1200" dirty="0">
                <a:effectLst/>
              </a:rPr>
              <a:t>, or better) values for MTT burst loss / false lock values. Both MTT curves intersect below reference </a:t>
            </a:r>
            <a:r>
              <a:rPr lang="en-US" sz="1200" dirty="0" err="1">
                <a:effectLst/>
              </a:rPr>
              <a:t>AoU</a:t>
            </a:r>
            <a:r>
              <a:rPr lang="en-US" sz="1200" dirty="0">
                <a:effectLst/>
              </a:rPr>
              <a:t> line. </a:t>
            </a:r>
          </a:p>
          <a:p>
            <a:endParaRPr lang="en-US" sz="1200" dirty="0">
              <a:effectLst/>
            </a:endParaRPr>
          </a:p>
          <a:p>
            <a:r>
              <a:rPr lang="en-US" sz="1200" dirty="0">
                <a:effectLst/>
              </a:rPr>
              <a:t>With </a:t>
            </a:r>
            <a:r>
              <a:rPr lang="en-US" sz="1200" b="1" u="sng" dirty="0">
                <a:effectLst/>
              </a:rPr>
              <a:t>HD of 32</a:t>
            </a:r>
            <a:r>
              <a:rPr lang="en-US" sz="1200" dirty="0">
                <a:effectLst/>
              </a:rPr>
              <a:t>, for 64b/66b line code with for BER = 10</a:t>
            </a:r>
            <a:r>
              <a:rPr lang="en-US" sz="1200" baseline="30000" dirty="0">
                <a:effectLst/>
              </a:rPr>
              <a:t>-3</a:t>
            </a:r>
            <a:r>
              <a:rPr lang="en-US" sz="1200" dirty="0">
                <a:effectLst/>
              </a:rPr>
              <a:t> we can guarantee </a:t>
            </a:r>
            <a:r>
              <a:rPr lang="en-US" sz="1200" dirty="0" err="1">
                <a:effectLst/>
              </a:rPr>
              <a:t>AoU</a:t>
            </a:r>
            <a:r>
              <a:rPr lang="en-US" sz="1200" dirty="0">
                <a:effectLst/>
              </a:rPr>
              <a:t> with up to </a:t>
            </a:r>
            <a:r>
              <a:rPr lang="en-US" sz="1200" b="1" u="sng" dirty="0">
                <a:effectLst/>
              </a:rPr>
              <a:t>17</a:t>
            </a:r>
            <a:r>
              <a:rPr lang="en-US" sz="1200" dirty="0">
                <a:effectLst/>
              </a:rPr>
              <a:t> bit error tolerance (optimum detection threshold)</a:t>
            </a:r>
          </a:p>
        </p:txBody>
      </p:sp>
      <p:cxnSp>
        <p:nvCxnSpPr>
          <p:cNvPr id="21" name="Straight Connector 20">
            <a:extLst>
              <a:ext uri="{FF2B5EF4-FFF2-40B4-BE49-F238E27FC236}">
                <a16:creationId xmlns:a16="http://schemas.microsoft.com/office/drawing/2014/main" id="{7954A85B-8417-4741-876F-F7A98BF0D31C}"/>
              </a:ext>
            </a:extLst>
          </p:cNvPr>
          <p:cNvCxnSpPr>
            <a:cxnSpLocks/>
          </p:cNvCxnSpPr>
          <p:nvPr/>
        </p:nvCxnSpPr>
        <p:spPr bwMode="auto">
          <a:xfrm flipV="1">
            <a:off x="4211788" y="1196340"/>
            <a:ext cx="0" cy="480949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23" name="Oval 22">
            <a:extLst>
              <a:ext uri="{FF2B5EF4-FFF2-40B4-BE49-F238E27FC236}">
                <a16:creationId xmlns:a16="http://schemas.microsoft.com/office/drawing/2014/main" id="{8FD10C8E-415A-49C0-822A-28E0A81388F6}"/>
              </a:ext>
            </a:extLst>
          </p:cNvPr>
          <p:cNvSpPr/>
          <p:nvPr/>
        </p:nvSpPr>
        <p:spPr bwMode="auto">
          <a:xfrm>
            <a:off x="4143211" y="5181597"/>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31" name="Straight Arrow Connector 30">
            <a:extLst>
              <a:ext uri="{FF2B5EF4-FFF2-40B4-BE49-F238E27FC236}">
                <a16:creationId xmlns:a16="http://schemas.microsoft.com/office/drawing/2014/main" id="{3F34FD93-E2B7-4F88-BEA9-641E40473DF1}"/>
              </a:ext>
            </a:extLst>
          </p:cNvPr>
          <p:cNvCxnSpPr>
            <a:cxnSpLocks/>
          </p:cNvCxnSpPr>
          <p:nvPr/>
        </p:nvCxnSpPr>
        <p:spPr bwMode="auto">
          <a:xfrm>
            <a:off x="4979324" y="5403273"/>
            <a:ext cx="0" cy="60255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9" name="Straight Connector 38">
            <a:extLst>
              <a:ext uri="{FF2B5EF4-FFF2-40B4-BE49-F238E27FC236}">
                <a16:creationId xmlns:a16="http://schemas.microsoft.com/office/drawing/2014/main" id="{8EC7B32F-EFDC-447D-9966-78BAEEB72245}"/>
              </a:ext>
            </a:extLst>
          </p:cNvPr>
          <p:cNvCxnSpPr>
            <a:cxnSpLocks/>
          </p:cNvCxnSpPr>
          <p:nvPr/>
        </p:nvCxnSpPr>
        <p:spPr bwMode="auto">
          <a:xfrm flipV="1">
            <a:off x="6026033" y="1196340"/>
            <a:ext cx="0" cy="480949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0" name="Oval 39">
            <a:extLst>
              <a:ext uri="{FF2B5EF4-FFF2-40B4-BE49-F238E27FC236}">
                <a16:creationId xmlns:a16="http://schemas.microsoft.com/office/drawing/2014/main" id="{4AB971C0-8D02-4D42-A656-9E9636F138B9}"/>
              </a:ext>
            </a:extLst>
          </p:cNvPr>
          <p:cNvSpPr/>
          <p:nvPr/>
        </p:nvSpPr>
        <p:spPr bwMode="auto">
          <a:xfrm>
            <a:off x="5957456" y="5181597"/>
            <a:ext cx="137154" cy="1371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outerShdw blurRad="38100" dist="38100" dir="2700000" algn="tl">
                  <a:srgbClr val="000000">
                    <a:alpha val="43137"/>
                  </a:srgbClr>
                </a:outerShdw>
              </a:effectLst>
              <a:latin typeface="Arial" charset="0"/>
            </a:endParaRPr>
          </a:p>
        </p:txBody>
      </p:sp>
      <p:cxnSp>
        <p:nvCxnSpPr>
          <p:cNvPr id="54" name="Straight Arrow Connector 53">
            <a:extLst>
              <a:ext uri="{FF2B5EF4-FFF2-40B4-BE49-F238E27FC236}">
                <a16:creationId xmlns:a16="http://schemas.microsoft.com/office/drawing/2014/main" id="{B0474BEC-5131-44F0-B5E9-A0952E448032}"/>
              </a:ext>
            </a:extLst>
          </p:cNvPr>
          <p:cNvCxnSpPr>
            <a:cxnSpLocks/>
          </p:cNvCxnSpPr>
          <p:nvPr/>
        </p:nvCxnSpPr>
        <p:spPr bwMode="auto">
          <a:xfrm>
            <a:off x="4951614" y="5003617"/>
            <a:ext cx="0" cy="100221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6" name="Straight Arrow Connector 55">
            <a:extLst>
              <a:ext uri="{FF2B5EF4-FFF2-40B4-BE49-F238E27FC236}">
                <a16:creationId xmlns:a16="http://schemas.microsoft.com/office/drawing/2014/main" id="{3A685E83-66DF-4F8C-990C-033C2551068D}"/>
              </a:ext>
            </a:extLst>
          </p:cNvPr>
          <p:cNvCxnSpPr>
            <a:cxnSpLocks/>
          </p:cNvCxnSpPr>
          <p:nvPr/>
        </p:nvCxnSpPr>
        <p:spPr bwMode="auto">
          <a:xfrm>
            <a:off x="4910051" y="4601835"/>
            <a:ext cx="0" cy="140399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8" name="Straight Arrow Connector 57">
            <a:extLst>
              <a:ext uri="{FF2B5EF4-FFF2-40B4-BE49-F238E27FC236}">
                <a16:creationId xmlns:a16="http://schemas.microsoft.com/office/drawing/2014/main" id="{4840CF72-7D20-4209-95EF-90FCEC390B15}"/>
              </a:ext>
            </a:extLst>
          </p:cNvPr>
          <p:cNvCxnSpPr>
            <a:cxnSpLocks/>
          </p:cNvCxnSpPr>
          <p:nvPr/>
        </p:nvCxnSpPr>
        <p:spPr bwMode="auto">
          <a:xfrm>
            <a:off x="4903123" y="4193126"/>
            <a:ext cx="0" cy="18127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0" name="Straight Arrow Connector 59">
            <a:extLst>
              <a:ext uri="{FF2B5EF4-FFF2-40B4-BE49-F238E27FC236}">
                <a16:creationId xmlns:a16="http://schemas.microsoft.com/office/drawing/2014/main" id="{E7CA90F5-DC59-4950-968A-EF11D04158D7}"/>
              </a:ext>
            </a:extLst>
          </p:cNvPr>
          <p:cNvCxnSpPr>
            <a:cxnSpLocks/>
          </p:cNvCxnSpPr>
          <p:nvPr/>
        </p:nvCxnSpPr>
        <p:spPr bwMode="auto">
          <a:xfrm>
            <a:off x="4903124" y="3798271"/>
            <a:ext cx="0" cy="220756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 name="TextBox 1">
            <a:extLst>
              <a:ext uri="{FF2B5EF4-FFF2-40B4-BE49-F238E27FC236}">
                <a16:creationId xmlns:a16="http://schemas.microsoft.com/office/drawing/2014/main" id="{20C28224-C826-4AAD-9621-FB8812D2CFE6}"/>
              </a:ext>
            </a:extLst>
          </p:cNvPr>
          <p:cNvSpPr txBox="1"/>
          <p:nvPr/>
        </p:nvSpPr>
        <p:spPr>
          <a:xfrm>
            <a:off x="289371" y="5126274"/>
            <a:ext cx="1816523" cy="276999"/>
          </a:xfrm>
          <a:prstGeom prst="rect">
            <a:avLst/>
          </a:prstGeom>
          <a:noFill/>
        </p:spPr>
        <p:txBody>
          <a:bodyPr wrap="none" rtlCol="0">
            <a:spAutoFit/>
          </a:bodyPr>
          <a:lstStyle/>
          <a:p>
            <a:r>
              <a:rPr lang="en-US" sz="1200" b="1" dirty="0">
                <a:effectLst/>
              </a:rPr>
              <a:t>Age of Universe (</a:t>
            </a:r>
            <a:r>
              <a:rPr lang="en-US" sz="1200" b="1" dirty="0" err="1">
                <a:effectLst/>
              </a:rPr>
              <a:t>AoU</a:t>
            </a:r>
            <a:r>
              <a:rPr lang="en-US" sz="1200" b="1" dirty="0">
                <a:effectLst/>
              </a:rPr>
              <a:t>)</a:t>
            </a:r>
          </a:p>
        </p:txBody>
      </p:sp>
      <p:sp>
        <p:nvSpPr>
          <p:cNvPr id="19" name="TextBox 18">
            <a:extLst>
              <a:ext uri="{FF2B5EF4-FFF2-40B4-BE49-F238E27FC236}">
                <a16:creationId xmlns:a16="http://schemas.microsoft.com/office/drawing/2014/main" id="{BDD53261-FFFE-4F44-B951-602AD4563333}"/>
              </a:ext>
            </a:extLst>
          </p:cNvPr>
          <p:cNvSpPr txBox="1"/>
          <p:nvPr/>
        </p:nvSpPr>
        <p:spPr>
          <a:xfrm>
            <a:off x="3826479" y="6125291"/>
            <a:ext cx="2390398" cy="230832"/>
          </a:xfrm>
          <a:prstGeom prst="rect">
            <a:avLst/>
          </a:prstGeom>
          <a:solidFill>
            <a:schemeClr val="bg1"/>
          </a:solidFill>
        </p:spPr>
        <p:txBody>
          <a:bodyPr wrap="none" rtlCol="0">
            <a:spAutoFit/>
          </a:bodyPr>
          <a:lstStyle/>
          <a:p>
            <a:r>
              <a:rPr lang="en-US" sz="900" dirty="0">
                <a:effectLst/>
                <a:sym typeface="Symbol" panose="05050102010706020507" pitchFamily="18" charset="2"/>
              </a:rPr>
              <a:t>number of admissible bit errors (E1) in </a:t>
            </a:r>
            <a:r>
              <a:rPr lang="en-US" sz="900" dirty="0" err="1">
                <a:effectLst/>
                <a:sym typeface="Symbol" panose="05050102010706020507" pitchFamily="18" charset="2"/>
              </a:rPr>
              <a:t>SoB</a:t>
            </a:r>
            <a:endParaRPr lang="en-US" sz="900" dirty="0">
              <a:effectLst/>
            </a:endParaRPr>
          </a:p>
        </p:txBody>
      </p:sp>
    </p:spTree>
    <p:extLst>
      <p:ext uri="{BB962C8B-B14F-4D97-AF65-F5344CB8AC3E}">
        <p14:creationId xmlns:p14="http://schemas.microsoft.com/office/powerpoint/2010/main" val="2821180491"/>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2138</Words>
  <Application>Microsoft Office PowerPoint</Application>
  <PresentationFormat>On-screen Show (4:3)</PresentationFormat>
  <Paragraphs>173</Paragraphs>
  <Slides>18</Slides>
  <Notes>0</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2</vt:i4>
      </vt:variant>
      <vt:variant>
        <vt:lpstr>Slide Titles</vt:lpstr>
      </vt:variant>
      <vt:variant>
        <vt:i4>18</vt:i4>
      </vt:variant>
    </vt:vector>
  </HeadingPairs>
  <TitlesOfParts>
    <vt:vector size="29" baseType="lpstr">
      <vt:lpstr>Arial</vt:lpstr>
      <vt:lpstr>Arial Black</vt:lpstr>
      <vt:lpstr>Cambria Math</vt:lpstr>
      <vt:lpstr>Symbol</vt:lpstr>
      <vt:lpstr>Verdana</vt:lpstr>
      <vt:lpstr>Wingdings</vt:lpstr>
      <vt:lpstr>1_Default Design</vt:lpstr>
      <vt:lpstr>2_Default Design</vt:lpstr>
      <vt:lpstr>3_Default Design</vt:lpstr>
      <vt:lpstr>Packager Shell Object</vt:lpstr>
      <vt:lpstr>Package</vt:lpstr>
      <vt:lpstr>Upstream Burst Structure</vt:lpstr>
      <vt:lpstr>Highlights</vt:lpstr>
      <vt:lpstr>Upstream Synchronization Issues</vt:lpstr>
      <vt:lpstr>Upstream Burst Structure</vt:lpstr>
      <vt:lpstr>SoB Requirements</vt:lpstr>
      <vt:lpstr>Locking Probabilities /1</vt:lpstr>
      <vt:lpstr>Locking Probabilities /2</vt:lpstr>
      <vt:lpstr>Locking Probabilities /3</vt:lpstr>
      <vt:lpstr>Results - 64b/66b line code</vt:lpstr>
      <vt:lpstr>Results - 128b/129b line code</vt:lpstr>
      <vt:lpstr>Results - 128b/132b line code</vt:lpstr>
      <vt:lpstr>Results - 256b/257b line code /a</vt:lpstr>
      <vt:lpstr>Results - 256b/257b line code /b</vt:lpstr>
      <vt:lpstr>Results - 256b/257b line code /c</vt:lpstr>
      <vt:lpstr>Calculation Scripts /Matlab</vt:lpstr>
      <vt:lpstr>Delimiter Search /1</vt:lpstr>
      <vt:lpstr>Delimiter Search /2</vt:lpstr>
      <vt:lpstr>Delimiter Search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2015-07-02T18:30:09Z</dcterms:created>
  <dcterms:modified xsi:type="dcterms:W3CDTF">2018-01-16T16:21:57Z</dcterms:modified>
</cp:coreProperties>
</file>