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98" r:id="rId1"/>
  </p:sldMasterIdLst>
  <p:notesMasterIdLst>
    <p:notesMasterId r:id="rId10"/>
  </p:notesMasterIdLst>
  <p:handoutMasterIdLst>
    <p:handoutMasterId r:id="rId11"/>
  </p:handoutMasterIdLst>
  <p:sldIdLst>
    <p:sldId id="273" r:id="rId2"/>
    <p:sldId id="359" r:id="rId3"/>
    <p:sldId id="360" r:id="rId4"/>
    <p:sldId id="373" r:id="rId5"/>
    <p:sldId id="357" r:id="rId6"/>
    <p:sldId id="372" r:id="rId7"/>
    <p:sldId id="363" r:id="rId8"/>
    <p:sldId id="334" r:id="rId9"/>
  </p:sldIdLst>
  <p:sldSz cx="9144000" cy="6858000" type="screen4x3"/>
  <p:notesSz cx="7315200" cy="96012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024">
          <p15:clr>
            <a:srgbClr val="A4A3A4"/>
          </p15:clr>
        </p15:guide>
        <p15:guide id="2" pos="2304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Grow, Bob" initials="" lastIdx="4" clrIdx="0"/>
  <p:cmAuthor id="1" name="David Law" initials="" lastIdx="3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66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509" autoAdjust="0"/>
    <p:restoredTop sz="84713" autoAdjust="0"/>
  </p:normalViewPr>
  <p:slideViewPr>
    <p:cSldViewPr>
      <p:cViewPr varScale="1">
        <p:scale>
          <a:sx n="69" d="100"/>
          <a:sy n="69" d="100"/>
        </p:scale>
        <p:origin x="1584" y="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-444"/>
    </p:cViewPr>
  </p:sorterViewPr>
  <p:notesViewPr>
    <p:cSldViewPr>
      <p:cViewPr varScale="1">
        <p:scale>
          <a:sx n="85" d="100"/>
          <a:sy n="85" d="100"/>
        </p:scale>
        <p:origin x="-2706" y="-78"/>
      </p:cViewPr>
      <p:guideLst>
        <p:guide orient="horz" pos="3024"/>
        <p:guide pos="230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0746957A-77E9-4067-B9A8-C75BCBC731A3}" type="datetimeFigureOut">
              <a:rPr lang="en-US"/>
              <a:pPr>
                <a:defRPr/>
              </a:pPr>
              <a:t>3/13/2017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6641793F-992B-4A16-A261-238B1C815D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047500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fld id="{C6BA5148-46AD-40FD-940D-973AAFCD728F}" type="datetimeFigureOut">
              <a:rPr lang="en-US"/>
              <a:pPr>
                <a:defRPr/>
              </a:pPr>
              <a:t>3/13/2017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57300" y="720725"/>
            <a:ext cx="4800600" cy="3600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61" tIns="48331" rIns="96661" bIns="48331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31838" y="4560888"/>
            <a:ext cx="5851525" cy="4319587"/>
          </a:xfrm>
          <a:prstGeom prst="rect">
            <a:avLst/>
          </a:prstGeom>
        </p:spPr>
        <p:txBody>
          <a:bodyPr vert="horz" lIns="96661" tIns="48331" rIns="96661" bIns="48331" rtlCol="0">
            <a:normAutofit/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fld id="{3CEE3C7B-4350-4749-9C1E-FD77C98368D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113893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-2050" y="6604000"/>
            <a:ext cx="912971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6" name="Text Box 6"/>
          <p:cNvSpPr txBox="1">
            <a:spLocks noChangeArrowheads="1"/>
          </p:cNvSpPr>
          <p:nvPr/>
        </p:nvSpPr>
        <p:spPr bwMode="auto">
          <a:xfrm>
            <a:off x="7946563" y="6589713"/>
            <a:ext cx="1150937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  <a:defRPr/>
            </a:pPr>
            <a:r>
              <a:rPr lang="en-US" sz="1200">
                <a:solidFill>
                  <a:schemeClr val="bg1"/>
                </a:solidFill>
              </a:rPr>
              <a:t>Page </a:t>
            </a:r>
            <a:fld id="{3D8AC436-2B80-4D39-B037-C92BE8FA3027}" type="slidenum">
              <a:rPr lang="en-US" sz="1200">
                <a:solidFill>
                  <a:schemeClr val="bg1"/>
                </a:solidFill>
              </a:rPr>
              <a:pPr algn="r">
                <a:spcBef>
                  <a:spcPct val="50000"/>
                </a:spcBef>
                <a:defRPr/>
              </a:pPr>
              <a:t>‹#›</a:t>
            </a:fld>
            <a:endParaRPr lang="en-US" sz="1200">
              <a:solidFill>
                <a:schemeClr val="bg1"/>
              </a:solidFill>
            </a:endParaRPr>
          </a:p>
        </p:txBody>
      </p:sp>
      <p:sp>
        <p:nvSpPr>
          <p:cNvPr id="61444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1445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04813"/>
            <a:ext cx="2057400" cy="547211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04813"/>
            <a:ext cx="6019800" cy="547211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350963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50963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ChangeArrowheads="1"/>
          </p:cNvSpPr>
          <p:nvPr/>
        </p:nvSpPr>
        <p:spPr bwMode="auto">
          <a:xfrm>
            <a:off x="-2050" y="6604000"/>
            <a:ext cx="912971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60419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350963"/>
            <a:ext cx="82296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0422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0423" name="Text Box 7"/>
          <p:cNvSpPr txBox="1">
            <a:spLocks noChangeArrowheads="1"/>
          </p:cNvSpPr>
          <p:nvPr/>
        </p:nvSpPr>
        <p:spPr bwMode="auto">
          <a:xfrm>
            <a:off x="7946563" y="6589713"/>
            <a:ext cx="1150937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  <a:defRPr/>
            </a:pPr>
            <a:r>
              <a:rPr lang="en-US" sz="1200">
                <a:solidFill>
                  <a:schemeClr val="bg1"/>
                </a:solidFill>
              </a:rPr>
              <a:t>Page </a:t>
            </a:r>
            <a:fld id="{4A0747BE-94DD-4C14-901B-5A76391C6A9B}" type="slidenum">
              <a:rPr lang="en-US" sz="1200">
                <a:solidFill>
                  <a:schemeClr val="bg1"/>
                </a:solidFill>
              </a:rPr>
              <a:pPr algn="r">
                <a:spcBef>
                  <a:spcPct val="50000"/>
                </a:spcBef>
                <a:defRPr/>
              </a:pPr>
              <a:t>‹#›</a:t>
            </a:fld>
            <a:endParaRPr lang="en-US" sz="1200">
              <a:solidFill>
                <a:schemeClr val="bg1"/>
              </a:solidFill>
            </a:endParaRPr>
          </a:p>
        </p:txBody>
      </p:sp>
      <p:sp>
        <p:nvSpPr>
          <p:cNvPr id="60425" name="Text Box 9"/>
          <p:cNvSpPr txBox="1">
            <a:spLocks noChangeArrowheads="1"/>
          </p:cNvSpPr>
          <p:nvPr userDrawn="1"/>
        </p:nvSpPr>
        <p:spPr bwMode="auto">
          <a:xfrm>
            <a:off x="-11575" y="6591300"/>
            <a:ext cx="914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1200" dirty="0">
                <a:solidFill>
                  <a:schemeClr val="bg1"/>
                </a:solidFill>
              </a:rPr>
              <a:t>IEEE P802.3cg 10Mbps</a:t>
            </a:r>
            <a:r>
              <a:rPr lang="en-US" sz="1200" baseline="0" dirty="0">
                <a:solidFill>
                  <a:schemeClr val="bg1"/>
                </a:solidFill>
              </a:rPr>
              <a:t> Single Pair Ethernet Task Force </a:t>
            </a:r>
            <a:r>
              <a:rPr lang="en-US" sz="1200" dirty="0">
                <a:solidFill>
                  <a:schemeClr val="bg1"/>
                </a:solidFill>
              </a:rPr>
              <a:t>– March</a:t>
            </a:r>
            <a:r>
              <a:rPr lang="en-US" sz="1200" baseline="0" dirty="0">
                <a:solidFill>
                  <a:schemeClr val="bg1"/>
                </a:solidFill>
              </a:rPr>
              <a:t> 2017 Plenary, Vancouver, BC, Canada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60424" name="Text Box 8"/>
          <p:cNvSpPr txBox="1">
            <a:spLocks noChangeArrowheads="1"/>
          </p:cNvSpPr>
          <p:nvPr/>
        </p:nvSpPr>
        <p:spPr bwMode="auto">
          <a:xfrm>
            <a:off x="-11575" y="6589713"/>
            <a:ext cx="952056" cy="276999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1200" dirty="0">
                <a:solidFill>
                  <a:schemeClr val="bg1"/>
                </a:solidFill>
              </a:rPr>
              <a:t>Version 2.6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1" r:id="rId1"/>
    <p:sldLayoutId id="2147483709" r:id="rId2"/>
    <p:sldLayoutId id="2147483708" r:id="rId3"/>
    <p:sldLayoutId id="2147483707" r:id="rId4"/>
    <p:sldLayoutId id="2147483706" r:id="rId5"/>
    <p:sldLayoutId id="2147483705" r:id="rId6"/>
    <p:sldLayoutId id="2147483704" r:id="rId7"/>
    <p:sldLayoutId id="2147483703" r:id="rId8"/>
    <p:sldLayoutId id="2147483702" r:id="rId9"/>
    <p:sldLayoutId id="2147483701" r:id="rId10"/>
    <p:sldLayoutId id="214748370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319213"/>
            <a:ext cx="7772400" cy="1470025"/>
          </a:xfrm>
        </p:spPr>
        <p:txBody>
          <a:bodyPr bIns="91440"/>
          <a:lstStyle/>
          <a:p>
            <a:pPr eaLnBrk="1" hangingPunct="1"/>
            <a:r>
              <a:rPr lang="en-US" dirty="0">
                <a:solidFill>
                  <a:schemeClr val="tx1"/>
                </a:solidFill>
              </a:rPr>
              <a:t>Motions and Straw Polls</a:t>
            </a:r>
          </a:p>
        </p:txBody>
      </p:sp>
      <p:sp>
        <p:nvSpPr>
          <p:cNvPr id="17410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501824" y="3074988"/>
            <a:ext cx="7956376" cy="1752600"/>
          </a:xfrm>
        </p:spPr>
        <p:txBody>
          <a:bodyPr/>
          <a:lstStyle/>
          <a:p>
            <a:pPr eaLnBrk="1" hangingPunct="1"/>
            <a:r>
              <a:rPr lang="en-US" sz="2800" dirty="0">
                <a:solidFill>
                  <a:schemeClr val="tx2"/>
                </a:solidFill>
              </a:rPr>
              <a:t>IEEE P802.3cg </a:t>
            </a:r>
          </a:p>
          <a:p>
            <a:pPr eaLnBrk="1" hangingPunct="1"/>
            <a:r>
              <a:rPr lang="en-US" sz="2800" dirty="0">
                <a:solidFill>
                  <a:schemeClr val="tx2"/>
                </a:solidFill>
              </a:rPr>
              <a:t>10 Mbps Single Pair Ethernet Task Force</a:t>
            </a:r>
          </a:p>
          <a:p>
            <a:pPr eaLnBrk="1" hangingPunct="1"/>
            <a:endParaRPr lang="en-US" sz="2600" dirty="0">
              <a:solidFill>
                <a:schemeClr val="tx2"/>
              </a:solidFill>
            </a:endParaRPr>
          </a:p>
          <a:p>
            <a:pPr eaLnBrk="1" hangingPunct="1"/>
            <a:r>
              <a:rPr lang="en-US" sz="2600" dirty="0">
                <a:solidFill>
                  <a:schemeClr val="tx2"/>
                </a:solidFill>
              </a:rPr>
              <a:t>George Zimmerman (Chair)</a:t>
            </a:r>
          </a:p>
          <a:p>
            <a:pPr eaLnBrk="1" hangingPunct="1"/>
            <a:r>
              <a:rPr lang="en-US" sz="2600" dirty="0">
                <a:solidFill>
                  <a:schemeClr val="tx2"/>
                </a:solidFill>
              </a:rPr>
              <a:t>CME Consulting, Inc.</a:t>
            </a:r>
          </a:p>
          <a:p>
            <a:pPr eaLnBrk="1" hangingPunct="1"/>
            <a:r>
              <a:rPr lang="en-US" sz="2600" dirty="0">
                <a:solidFill>
                  <a:schemeClr val="tx2"/>
                </a:solidFill>
              </a:rPr>
              <a:t>Vancouver, BC, Canada, March 13-16, 2017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Motion #2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b="1" dirty="0"/>
              <a:t>Move to approve the agenda</a:t>
            </a:r>
          </a:p>
          <a:p>
            <a:pPr lvl="0"/>
            <a:r>
              <a:rPr lang="en-US" b="1" dirty="0"/>
              <a:t>M: S. Carlson	S: M. McCarthy</a:t>
            </a:r>
            <a:endParaRPr lang="en-US" dirty="0">
              <a:effectLst/>
            </a:endParaRPr>
          </a:p>
          <a:p>
            <a:r>
              <a:rPr lang="en-US" b="1" dirty="0"/>
              <a:t>Procedural (&gt;= 50%)</a:t>
            </a:r>
            <a:endParaRPr lang="en-US" dirty="0">
              <a:effectLst/>
            </a:endParaRPr>
          </a:p>
          <a:p>
            <a:r>
              <a:rPr lang="en-US" b="1" dirty="0"/>
              <a:t>Motion Passes by voice without opposition</a:t>
            </a:r>
            <a:endParaRPr lang="en-US" dirty="0">
              <a:effectLst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57292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Motion #3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b="1" dirty="0"/>
              <a:t>Move to approve the minutes of the January 2017 IEEE P802.3cg 10 Mbps Single Pair Ethernet Task Force meeting as amended (date, “acting chair”, p. 2)</a:t>
            </a:r>
          </a:p>
          <a:p>
            <a:pPr lvl="0"/>
            <a:r>
              <a:rPr lang="en-US" b="1" dirty="0"/>
              <a:t>M: S. Carlson	S: J. </a:t>
            </a:r>
            <a:r>
              <a:rPr lang="en-US" b="1" dirty="0" err="1"/>
              <a:t>Gilb</a:t>
            </a:r>
            <a:r>
              <a:rPr lang="en-US" b="1" dirty="0"/>
              <a:t>____</a:t>
            </a:r>
            <a:endParaRPr lang="en-US" dirty="0">
              <a:effectLst/>
            </a:endParaRPr>
          </a:p>
          <a:p>
            <a:r>
              <a:rPr lang="en-US" b="1" dirty="0"/>
              <a:t>Procedural (&gt;= 50%)</a:t>
            </a:r>
            <a:endParaRPr lang="en-US" dirty="0">
              <a:effectLst/>
            </a:endParaRPr>
          </a:p>
          <a:p>
            <a:r>
              <a:rPr lang="en-US" b="1" dirty="0"/>
              <a:t>Motion Passes by voice without opposition</a:t>
            </a:r>
            <a:endParaRPr lang="en-US" dirty="0">
              <a:effectLst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80674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Motion #n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Move to adopt slides </a:t>
            </a:r>
            <a:r>
              <a:rPr lang="en-US" i="1" u="sng" dirty="0"/>
              <a:t>x &amp; y</a:t>
            </a:r>
            <a:r>
              <a:rPr lang="en-US" b="1" i="1" dirty="0"/>
              <a:t> </a:t>
            </a:r>
            <a:r>
              <a:rPr lang="en-US" b="1" dirty="0"/>
              <a:t>of </a:t>
            </a:r>
            <a:r>
              <a:rPr lang="en-US" b="1" i="1" dirty="0"/>
              <a:t>presenter</a:t>
            </a:r>
            <a:r>
              <a:rPr lang="en-US" dirty="0"/>
              <a:t>_3cg_01_0317.pdf</a:t>
            </a:r>
            <a:r>
              <a:rPr lang="en-US" b="1" dirty="0"/>
              <a:t> as baseline for </a:t>
            </a:r>
            <a:r>
              <a:rPr lang="en-US" i="1" u="sng" dirty="0"/>
              <a:t>pdq</a:t>
            </a:r>
            <a:r>
              <a:rPr lang="en-US" b="1" i="1" dirty="0"/>
              <a:t>.</a:t>
            </a:r>
          </a:p>
          <a:p>
            <a:endParaRPr lang="en-US" b="1" i="1" dirty="0"/>
          </a:p>
          <a:p>
            <a:r>
              <a:rPr lang="en-US" b="1" dirty="0"/>
              <a:t>M: </a:t>
            </a:r>
          </a:p>
          <a:p>
            <a:r>
              <a:rPr lang="en-US" b="1" dirty="0"/>
              <a:t>S: </a:t>
            </a:r>
          </a:p>
          <a:p>
            <a:r>
              <a:rPr lang="en-US" b="1" dirty="0"/>
              <a:t>Motion Passes/Fails (Technical &gt;= 75%)</a:t>
            </a:r>
          </a:p>
          <a:p>
            <a:r>
              <a:rPr lang="en-US" b="1" dirty="0"/>
              <a:t>Y:	N:	A:</a:t>
            </a:r>
          </a:p>
        </p:txBody>
      </p:sp>
    </p:spTree>
    <p:extLst>
      <p:ext uri="{BB962C8B-B14F-4D97-AF65-F5344CB8AC3E}">
        <p14:creationId xmlns:p14="http://schemas.microsoft.com/office/powerpoint/2010/main" val="10161971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Motion #n+1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b="1" dirty="0"/>
              <a:t>Move to adopt the liaison letter </a:t>
            </a:r>
            <a:r>
              <a:rPr lang="en-US" i="1" u="sng" dirty="0"/>
              <a:t>TIA Liaison Response 0317.pdf </a:t>
            </a:r>
            <a:r>
              <a:rPr lang="en-US" b="1" dirty="0"/>
              <a:t>and instruct the Task Force Chair present the letter for approval at the working group meeting.</a:t>
            </a:r>
          </a:p>
          <a:p>
            <a:pPr lvl="0"/>
            <a:r>
              <a:rPr lang="en-US" b="1" dirty="0"/>
              <a:t>M: 	S: </a:t>
            </a:r>
            <a:endParaRPr lang="en-US" dirty="0">
              <a:effectLst/>
            </a:endParaRPr>
          </a:p>
          <a:p>
            <a:r>
              <a:rPr lang="en-US" b="1" dirty="0"/>
              <a:t>Motion Passes/Fails (Procedural &gt; 50%) (by voice without opposition)</a:t>
            </a:r>
            <a:endParaRPr lang="en-US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2666814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Future meetings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 am likely to attend 802.3cg at:</a:t>
            </a:r>
          </a:p>
          <a:p>
            <a:r>
              <a:rPr lang="en-US" dirty="0"/>
              <a:t>May Interim (New Orleans, LA USA):</a:t>
            </a:r>
          </a:p>
          <a:p>
            <a:pPr lvl="1"/>
            <a:r>
              <a:rPr lang="en-US" dirty="0"/>
              <a:t>Y: 	N: 	M: </a:t>
            </a:r>
          </a:p>
          <a:p>
            <a:r>
              <a:rPr lang="en-US" dirty="0"/>
              <a:t>July plenary (Berlin, Germany):</a:t>
            </a:r>
          </a:p>
          <a:p>
            <a:pPr lvl="1"/>
            <a:r>
              <a:rPr lang="en-US" dirty="0"/>
              <a:t>Y: 	N: 	M: </a:t>
            </a:r>
          </a:p>
          <a:p>
            <a:r>
              <a:rPr lang="en-US" dirty="0"/>
              <a:t>September Interim (Charlotte, NC USA)</a:t>
            </a:r>
          </a:p>
          <a:p>
            <a:pPr lvl="1"/>
            <a:r>
              <a:rPr lang="en-US" dirty="0"/>
              <a:t>Y: 	N: 	M: </a:t>
            </a:r>
          </a:p>
        </p:txBody>
      </p:sp>
    </p:spTree>
    <p:extLst>
      <p:ext uri="{BB962C8B-B14F-4D97-AF65-F5344CB8AC3E}">
        <p14:creationId xmlns:p14="http://schemas.microsoft.com/office/powerpoint/2010/main" val="42825590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Motion #N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b="1" dirty="0"/>
              <a:t>Move </a:t>
            </a:r>
            <a:r>
              <a:rPr lang="en-US" b="1" dirty="0" err="1"/>
              <a:t>to:adjourn</a:t>
            </a:r>
            <a:endParaRPr lang="en-US" b="1" dirty="0"/>
          </a:p>
          <a:p>
            <a:pPr lvl="0"/>
            <a:endParaRPr lang="en-US" b="1" dirty="0"/>
          </a:p>
          <a:p>
            <a:pPr lvl="0"/>
            <a:r>
              <a:rPr lang="en-US" b="1" dirty="0"/>
              <a:t>M:  	S: </a:t>
            </a:r>
          </a:p>
          <a:p>
            <a:pPr lvl="0"/>
            <a:r>
              <a:rPr lang="en-US" b="1" dirty="0"/>
              <a:t>Procedural </a:t>
            </a:r>
          </a:p>
          <a:p>
            <a:r>
              <a:rPr lang="en-US" b="1" dirty="0"/>
              <a:t>Motion Passes/Fails (</a:t>
            </a:r>
            <a:r>
              <a:rPr lang="en-US" b="1" dirty="0"/>
              <a:t>approved by voice </a:t>
            </a:r>
            <a:r>
              <a:rPr lang="en-US" b="1"/>
              <a:t>without opposition</a:t>
            </a:r>
            <a:r>
              <a:rPr lang="en-US" dirty="0"/>
              <a:t>)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36891199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3" name="Content Placeholder 1"/>
          <p:cNvSpPr>
            <a:spLocks noGrp="1"/>
          </p:cNvSpPr>
          <p:nvPr>
            <p:ph type="subTitle" idx="4294967295"/>
          </p:nvPr>
        </p:nvSpPr>
        <p:spPr>
          <a:xfrm>
            <a:off x="1371600" y="2540000"/>
            <a:ext cx="6400800" cy="1752600"/>
          </a:xfrm>
        </p:spPr>
        <p:txBody>
          <a:bodyPr/>
          <a:lstStyle/>
          <a:p>
            <a:pPr marL="0" indent="0" algn="ctr" eaLnBrk="1" hangingPunct="1">
              <a:buFontTx/>
              <a:buNone/>
            </a:pPr>
            <a:r>
              <a:rPr lang="en-US" sz="8800"/>
              <a:t>Thank You!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1_EEE">
  <a:themeElements>
    <a:clrScheme name="1_EE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EE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1_EE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agenda</Template>
  <TotalTime>2327</TotalTime>
  <Words>179</Words>
  <Application>Microsoft Office PowerPoint</Application>
  <PresentationFormat>On-screen Show (4:3)</PresentationFormat>
  <Paragraphs>43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Arial</vt:lpstr>
      <vt:lpstr>Calibri</vt:lpstr>
      <vt:lpstr>1_EEE</vt:lpstr>
      <vt:lpstr>Motions and Straw Polls</vt:lpstr>
      <vt:lpstr>Motion #2</vt:lpstr>
      <vt:lpstr>Motion #3</vt:lpstr>
      <vt:lpstr>Motion #n</vt:lpstr>
      <vt:lpstr>Motion #n+1</vt:lpstr>
      <vt:lpstr>Future meetings</vt:lpstr>
      <vt:lpstr>Motion #N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Motions and Straw Polls</dc:title>
  <dc:creator>george@cmephyconsulting.com</dc:creator>
  <cp:keywords>10SPE</cp:keywords>
  <cp:lastModifiedBy>gzimmerman</cp:lastModifiedBy>
  <cp:revision>124</cp:revision>
  <dcterms:created xsi:type="dcterms:W3CDTF">2011-08-10T17:21:09Z</dcterms:created>
  <dcterms:modified xsi:type="dcterms:W3CDTF">2017-03-13T22:45:10Z</dcterms:modified>
  <cp:category>IEEE P802.3cg Task Force</cp:category>
</cp:coreProperties>
</file>

<file path=docProps/thumbnail.jpeg>
</file>