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0" r:id="rId2"/>
    <p:sldId id="263" r:id="rId3"/>
    <p:sldId id="267" r:id="rId4"/>
    <p:sldId id="273" r:id="rId5"/>
    <p:sldId id="259" r:id="rId6"/>
    <p:sldId id="274" r:id="rId7"/>
    <p:sldId id="27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 Brown" initials="MD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ferSingleView="1">
    <p:restoredLeft sz="22118" autoAdjust="0"/>
    <p:restoredTop sz="86364" autoAdjust="0"/>
  </p:normalViewPr>
  <p:slideViewPr>
    <p:cSldViewPr>
      <p:cViewPr varScale="1">
        <p:scale>
          <a:sx n="52" d="100"/>
          <a:sy n="52" d="100"/>
        </p:scale>
        <p:origin x="835"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gridSpacing cx="114300" cy="1143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D750A7-9F5A-4CFE-AA69-8DDD75348A6D}" type="datetimeFigureOut">
              <a:rPr lang="en-US" smtClean="0"/>
              <a:pPr/>
              <a:t>7/25/2018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257A4D-71FC-4F8C-86F2-6244A9B28A5A}" type="slidenum">
              <a:rPr lang="en-US" smtClean="0"/>
              <a:pPr/>
              <a:t>‹#›</a:t>
            </a:fld>
            <a:endParaRPr lang="en-US"/>
          </a:p>
        </p:txBody>
      </p:sp>
    </p:spTree>
    <p:extLst>
      <p:ext uri="{BB962C8B-B14F-4D97-AF65-F5344CB8AC3E}">
        <p14:creationId xmlns:p14="http://schemas.microsoft.com/office/powerpoint/2010/main" val="3329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257A4D-71FC-4F8C-86F2-6244A9B28A5A}" type="slidenum">
              <a:rPr lang="en-US" smtClean="0"/>
              <a:pPr/>
              <a:t>1</a:t>
            </a:fld>
            <a:endParaRPr lang="en-US"/>
          </a:p>
        </p:txBody>
      </p:sp>
    </p:spTree>
    <p:extLst>
      <p:ext uri="{BB962C8B-B14F-4D97-AF65-F5344CB8AC3E}">
        <p14:creationId xmlns:p14="http://schemas.microsoft.com/office/powerpoint/2010/main" val="3919778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257A4D-71FC-4F8C-86F2-6244A9B28A5A}" type="slidenum">
              <a:rPr lang="en-US" smtClean="0"/>
              <a:pPr/>
              <a:t>2</a:t>
            </a:fld>
            <a:endParaRPr lang="en-US"/>
          </a:p>
        </p:txBody>
      </p:sp>
    </p:spTree>
    <p:extLst>
      <p:ext uri="{BB962C8B-B14F-4D97-AF65-F5344CB8AC3E}">
        <p14:creationId xmlns:p14="http://schemas.microsoft.com/office/powerpoint/2010/main" val="2170342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257A4D-71FC-4F8C-86F2-6244A9B28A5A}" type="slidenum">
              <a:rPr lang="en-US" smtClean="0"/>
              <a:pPr/>
              <a:t>3</a:t>
            </a:fld>
            <a:endParaRPr lang="en-US"/>
          </a:p>
        </p:txBody>
      </p:sp>
    </p:spTree>
    <p:extLst>
      <p:ext uri="{BB962C8B-B14F-4D97-AF65-F5344CB8AC3E}">
        <p14:creationId xmlns:p14="http://schemas.microsoft.com/office/powerpoint/2010/main" val="1536932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4</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026348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257A4D-71FC-4F8C-86F2-6244A9B28A5A}" type="slidenum">
              <a:rPr lang="en-US" smtClean="0"/>
              <a:pPr/>
              <a:t>5</a:t>
            </a:fld>
            <a:endParaRPr lang="en-US"/>
          </a:p>
        </p:txBody>
      </p:sp>
    </p:spTree>
    <p:extLst>
      <p:ext uri="{BB962C8B-B14F-4D97-AF65-F5344CB8AC3E}">
        <p14:creationId xmlns:p14="http://schemas.microsoft.com/office/powerpoint/2010/main" val="3173212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CBAB6F-9BA3-4010-8473-50E4EE562B4F}" type="datetime1">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FAF1D5-B8F1-4C74-A8E8-E6AD47E76B1D}" type="datetime1">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AD277F-9429-444C-8F28-F50CD0A50F5D}" type="datetime1">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19EEC1-8777-4913-BB18-58B8F21B594D}" type="datetime1">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2C6DA6-EF61-450C-9643-331AFA1A586D}" type="datetime1">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6D72EE-740F-4521-B265-695FE896372E}" type="datetime1">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916A2F-CA60-4C5A-A816-C262F3F23A19}" type="datetime1">
              <a:rPr lang="en-US" smtClean="0"/>
              <a:pPr/>
              <a:t>7/25/2018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FB1821-8C5F-4E97-9884-708D501A1E5C}" type="datetime1">
              <a:rPr lang="en-US" smtClean="0"/>
              <a:pPr/>
              <a:t>7/25/2018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130279-2C7C-44B2-9FBE-A9E919982E34}" type="datetime1">
              <a:rPr lang="en-US" smtClean="0"/>
              <a:pPr/>
              <a:t>7/25/2018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568FE-0E94-401A-BB1D-678ACEC2E7F3}" type="datetime1">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078A75-F09E-420C-BD8D-8FEA5A3BA292}" type="datetime1">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1E1F5-4F37-4C1B-91A0-C5E2EC6CD1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D5E264-26DD-476E-A662-3D998E2EB467}" type="datetime1">
              <a:rPr lang="en-US" smtClean="0"/>
              <a:pPr/>
              <a:t>7/25/2018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1E1F5-4F37-4C1B-91A0-C5E2EC6CD19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ee802.org/3/ck/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ieee802.org/3/100GEL/reflector.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ieee802.org/3/patent.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ieee802.org/3/ck/public/adhoc/index.html"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ieee802.org/3/ck/public/presentproc.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dirty="0"/>
              <a:t>Agenda for </a:t>
            </a:r>
            <a:r>
              <a:rPr lang="en-US" dirty="0" smtClean="0"/>
              <a:t>IEEE P802.3ck</a:t>
            </a:r>
            <a:r>
              <a:rPr lang="en-US" dirty="0" smtClean="0"/>
              <a:t/>
            </a:r>
            <a:br>
              <a:rPr lang="en-US" dirty="0" smtClean="0"/>
            </a:br>
            <a:r>
              <a:rPr lang="en-US" dirty="0" smtClean="0"/>
              <a:t>100 </a:t>
            </a:r>
            <a:r>
              <a:rPr lang="en-US" dirty="0"/>
              <a:t>Gb/s, 200 Gb/s, and 400 </a:t>
            </a:r>
            <a:r>
              <a:rPr lang="en-US" dirty="0" smtClean="0"/>
              <a:t>Gb/s</a:t>
            </a:r>
            <a:br>
              <a:rPr lang="en-US" dirty="0" smtClean="0"/>
            </a:br>
            <a:r>
              <a:rPr lang="en-US" dirty="0" smtClean="0"/>
              <a:t>Electrical </a:t>
            </a:r>
            <a:r>
              <a:rPr lang="en-US" dirty="0"/>
              <a:t>Interfaces Task Force</a:t>
            </a:r>
            <a:br>
              <a:rPr lang="en-US" dirty="0"/>
            </a:br>
            <a:r>
              <a:rPr lang="en-US" dirty="0"/>
              <a:t>ad hoc meeting, </a:t>
            </a:r>
            <a:r>
              <a:rPr lang="en-US" dirty="0" smtClean="0"/>
              <a:t>July 25, </a:t>
            </a:r>
            <a:r>
              <a:rPr lang="en-US" dirty="0"/>
              <a:t>2018</a:t>
            </a:r>
          </a:p>
        </p:txBody>
      </p:sp>
      <p:sp>
        <p:nvSpPr>
          <p:cNvPr id="6" name="Subtitle 5"/>
          <p:cNvSpPr>
            <a:spLocks noGrp="1"/>
          </p:cNvSpPr>
          <p:nvPr>
            <p:ph type="subTitle" idx="1"/>
          </p:nvPr>
        </p:nvSpPr>
        <p:spPr>
          <a:xfrm>
            <a:off x="800100" y="4000500"/>
            <a:ext cx="7543800" cy="2514600"/>
          </a:xfrm>
        </p:spPr>
        <p:txBody>
          <a:bodyPr>
            <a:normAutofit/>
          </a:bodyPr>
          <a:lstStyle/>
          <a:p>
            <a:r>
              <a:rPr lang="en-US" sz="2400" dirty="0"/>
              <a:t>Beth </a:t>
            </a:r>
            <a:r>
              <a:rPr lang="en-US" sz="2400" dirty="0" smtClean="0"/>
              <a:t>Kochuparambil, Cisco – Chair</a:t>
            </a:r>
          </a:p>
          <a:p>
            <a:r>
              <a:rPr lang="en-US" sz="2400" dirty="0" smtClean="0"/>
              <a:t>Kent Lusted </a:t>
            </a:r>
            <a:r>
              <a:rPr lang="en-US" sz="2400" dirty="0"/>
              <a:t>– </a:t>
            </a:r>
            <a:r>
              <a:rPr lang="en-US" sz="2400" dirty="0" smtClean="0"/>
              <a:t>Vice Chair</a:t>
            </a:r>
            <a:endParaRPr lang="en-US" sz="2400" dirty="0"/>
          </a:p>
        </p:txBody>
      </p:sp>
      <p:sp>
        <p:nvSpPr>
          <p:cNvPr id="4" name="Slide Number Placeholder 3"/>
          <p:cNvSpPr>
            <a:spLocks noGrp="1"/>
          </p:cNvSpPr>
          <p:nvPr>
            <p:ph type="sldNum" sz="quarter" idx="12"/>
          </p:nvPr>
        </p:nvSpPr>
        <p:spPr/>
        <p:txBody>
          <a:bodyPr/>
          <a:lstStyle/>
          <a:p>
            <a:fld id="{44F1E1F5-4F37-4C1B-91A0-C5E2EC6CD19F}" type="slidenum">
              <a:rPr lang="en-US" smtClean="0"/>
              <a:pPr/>
              <a:t>1</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Meeting</a:t>
            </a:r>
            <a:endParaRPr lang="en-US" sz="3200" dirty="0"/>
          </a:p>
        </p:txBody>
      </p:sp>
      <p:sp>
        <p:nvSpPr>
          <p:cNvPr id="3" name="Content Placeholder 2"/>
          <p:cNvSpPr>
            <a:spLocks noGrp="1"/>
          </p:cNvSpPr>
          <p:nvPr>
            <p:ph idx="1"/>
          </p:nvPr>
        </p:nvSpPr>
        <p:spPr/>
        <p:txBody>
          <a:bodyPr>
            <a:normAutofit fontScale="92500" lnSpcReduction="20000"/>
          </a:bodyPr>
          <a:lstStyle/>
          <a:p>
            <a:r>
              <a:rPr lang="en-US" sz="2400" dirty="0" smtClean="0"/>
              <a:t>Attendance</a:t>
            </a:r>
          </a:p>
          <a:p>
            <a:pPr lvl="1"/>
            <a:r>
              <a:rPr lang="en-US" sz="2000" dirty="0" smtClean="0"/>
              <a:t>Attendee names and affiliations for these ad hoc meetings will be taken from the WebEx participants list.</a:t>
            </a:r>
          </a:p>
          <a:p>
            <a:pPr lvl="1"/>
            <a:r>
              <a:rPr lang="en-US" sz="2000" dirty="0" smtClean="0"/>
              <a:t>Please ensure that your full name and employer/affiliation are indicated correctly.</a:t>
            </a:r>
          </a:p>
          <a:p>
            <a:pPr lvl="1"/>
            <a:r>
              <a:rPr lang="en-US" sz="2000" dirty="0" smtClean="0"/>
              <a:t>If the WebEx participants list does not correctly indicate your name and employer/affiliation, please send an e-mail to the chair:  Beth Kochuparambil (</a:t>
            </a:r>
            <a:r>
              <a:rPr lang="en-US" sz="2000" u="sng" dirty="0" smtClean="0"/>
              <a:t>edonnay at cisco dot com</a:t>
            </a:r>
            <a:r>
              <a:rPr lang="en-US" sz="2000" dirty="0" smtClean="0"/>
              <a:t>).</a:t>
            </a:r>
          </a:p>
          <a:p>
            <a:r>
              <a:rPr lang="en-US" sz="2400" dirty="0" smtClean="0"/>
              <a:t>WebEx</a:t>
            </a:r>
          </a:p>
          <a:p>
            <a:pPr lvl="1"/>
            <a:r>
              <a:rPr lang="en-US" sz="2000" dirty="0" smtClean="0"/>
              <a:t>Please mute your lines if you are not speaking</a:t>
            </a:r>
          </a:p>
          <a:p>
            <a:pPr lvl="2"/>
            <a:r>
              <a:rPr lang="en-US" sz="1600" dirty="0" smtClean="0"/>
              <a:t>*6 to mute/unmute or click on mute button in the WebEx window</a:t>
            </a:r>
          </a:p>
          <a:p>
            <a:pPr lvl="1"/>
            <a:r>
              <a:rPr lang="en-US" sz="2000" dirty="0" smtClean="0"/>
              <a:t>Noisy, unmuted lines will be muted by the WebEx organizer</a:t>
            </a:r>
          </a:p>
          <a:p>
            <a:pPr lvl="2"/>
            <a:r>
              <a:rPr lang="en-US" sz="1600" dirty="0" smtClean="0"/>
              <a:t>*6 to unmute if this happens to you</a:t>
            </a:r>
          </a:p>
          <a:p>
            <a:r>
              <a:rPr lang="en-US" sz="2400" dirty="0" smtClean="0"/>
              <a:t>Participants wishing </a:t>
            </a:r>
            <a:r>
              <a:rPr lang="en-US" sz="2400" dirty="0"/>
              <a:t>to contact the presenter </a:t>
            </a:r>
            <a:r>
              <a:rPr lang="en-US" sz="2400" dirty="0" smtClean="0"/>
              <a:t>can contact the Chair for </a:t>
            </a:r>
            <a:r>
              <a:rPr lang="en-US" sz="2400" dirty="0"/>
              <a:t>their contact </a:t>
            </a:r>
            <a:r>
              <a:rPr lang="en-US" sz="2400" dirty="0" smtClean="0"/>
              <a:t>info</a:t>
            </a:r>
            <a:endParaRPr lang="en-US" sz="2400" dirty="0"/>
          </a:p>
        </p:txBody>
      </p:sp>
      <p:sp>
        <p:nvSpPr>
          <p:cNvPr id="4" name="Slide Number Placeholder 3"/>
          <p:cNvSpPr>
            <a:spLocks noGrp="1"/>
          </p:cNvSpPr>
          <p:nvPr>
            <p:ph type="sldNum" sz="quarter" idx="12"/>
          </p:nvPr>
        </p:nvSpPr>
        <p:spPr/>
        <p:txBody>
          <a:bodyPr/>
          <a:lstStyle/>
          <a:p>
            <a:fld id="{44F1E1F5-4F37-4C1B-91A0-C5E2EC6CD19F}"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.3ck Task Force ad hoc communications</a:t>
            </a:r>
            <a:endParaRPr lang="en-US" sz="3200" dirty="0"/>
          </a:p>
        </p:txBody>
      </p:sp>
      <p:sp>
        <p:nvSpPr>
          <p:cNvPr id="3" name="Content Placeholder 2"/>
          <p:cNvSpPr>
            <a:spLocks noGrp="1"/>
          </p:cNvSpPr>
          <p:nvPr>
            <p:ph idx="1"/>
          </p:nvPr>
        </p:nvSpPr>
        <p:spPr/>
        <p:txBody>
          <a:bodyPr>
            <a:normAutofit/>
          </a:bodyPr>
          <a:lstStyle/>
          <a:p>
            <a:r>
              <a:rPr lang="en-US" sz="2400" dirty="0" smtClean="0"/>
              <a:t>The TF web page is here:</a:t>
            </a:r>
          </a:p>
          <a:p>
            <a:pPr lvl="1"/>
            <a:r>
              <a:rPr lang="en-US" sz="1800" dirty="0" smtClean="0">
                <a:hlinkClick r:id="rId3"/>
              </a:rPr>
              <a:t>http://www.ieee802.org/3/ck/index.html</a:t>
            </a:r>
            <a:r>
              <a:rPr lang="en-US" sz="1800" dirty="0" smtClean="0"/>
              <a:t> </a:t>
            </a:r>
            <a:endParaRPr lang="en-US" sz="1800" dirty="0" smtClean="0">
              <a:solidFill>
                <a:srgbClr val="FF0000"/>
              </a:solidFill>
            </a:endParaRPr>
          </a:p>
          <a:p>
            <a:r>
              <a:rPr lang="en-US" sz="2400" dirty="0" smtClean="0"/>
              <a:t>All e-mail communications are via the SG reflector</a:t>
            </a:r>
          </a:p>
          <a:p>
            <a:pPr lvl="1"/>
            <a:r>
              <a:rPr lang="en-US" sz="1800" dirty="0" smtClean="0"/>
              <a:t>archive and subscription links are here:</a:t>
            </a:r>
            <a:br>
              <a:rPr lang="en-US" sz="1800" dirty="0" smtClean="0"/>
            </a:br>
            <a:r>
              <a:rPr lang="en-US" sz="1800" dirty="0">
                <a:hlinkClick r:id="rId4"/>
              </a:rPr>
              <a:t>http://</a:t>
            </a:r>
            <a:r>
              <a:rPr lang="en-US" sz="1800" dirty="0" smtClean="0">
                <a:hlinkClick r:id="rId4"/>
              </a:rPr>
              <a:t>www.ieee802.org/3/100GEL/reflector.html</a:t>
            </a:r>
            <a:r>
              <a:rPr lang="en-US" sz="1800" dirty="0" smtClean="0"/>
              <a:t> </a:t>
            </a:r>
          </a:p>
        </p:txBody>
      </p:sp>
      <p:sp>
        <p:nvSpPr>
          <p:cNvPr id="4" name="Slide Number Placeholder 3"/>
          <p:cNvSpPr>
            <a:spLocks noGrp="1"/>
          </p:cNvSpPr>
          <p:nvPr>
            <p:ph type="sldNum" sz="quarter" idx="12"/>
          </p:nvPr>
        </p:nvSpPr>
        <p:spPr/>
        <p:txBody>
          <a:bodyPr/>
          <a:lstStyle/>
          <a:p>
            <a:fld id="{44F1E1F5-4F37-4C1B-91A0-C5E2EC6CD19F}"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114300" y="23911"/>
            <a:ext cx="1442222" cy="287728"/>
          </a:xfrm>
          <a:prstGeom prst="rect">
            <a:avLst/>
          </a:prstGeom>
        </p:spPr>
        <p:txBody>
          <a:bodyPr/>
          <a:lstStyle/>
          <a:p>
            <a:r>
              <a:rPr lang="en-US" dirty="0"/>
              <a:t>March 2017</a:t>
            </a:r>
            <a:endParaRPr lang="en-GB" dirty="0"/>
          </a:p>
        </p:txBody>
      </p:sp>
      <p:sp>
        <p:nvSpPr>
          <p:cNvPr id="5" name="Footer Placeholder 4"/>
          <p:cNvSpPr>
            <a:spLocks noGrp="1"/>
          </p:cNvSpPr>
          <p:nvPr>
            <p:ph type="ftr" idx="4294967295"/>
          </p:nvPr>
        </p:nvSpPr>
        <p:spPr>
          <a:xfrm>
            <a:off x="6300856" y="114300"/>
            <a:ext cx="2843145" cy="282354"/>
          </a:xfrm>
          <a:prstGeom prst="rect">
            <a:avLst/>
          </a:prstGeom>
        </p:spPr>
        <p:txBody>
          <a:bodyPr/>
          <a:lstStyle/>
          <a:p>
            <a:r>
              <a:rPr lang="en-GB" dirty="0"/>
              <a:t>IEEE 802 Executive Committee v05</a:t>
            </a:r>
          </a:p>
        </p:txBody>
      </p:sp>
      <p:sp>
        <p:nvSpPr>
          <p:cNvPr id="6" name="Slide Number Placeholder 5"/>
          <p:cNvSpPr>
            <a:spLocks noGrp="1"/>
          </p:cNvSpPr>
          <p:nvPr>
            <p:ph type="sldNum" idx="12"/>
          </p:nvPr>
        </p:nvSpPr>
        <p:spPr>
          <a:xfrm>
            <a:off x="8365114" y="6562822"/>
            <a:ext cx="743415" cy="258392"/>
          </a:xfrm>
        </p:spPr>
        <p:txBody>
          <a:bodyPr/>
          <a:lstStyle/>
          <a:p>
            <a:fld id="{DC83D890-10BB-4905-98E9-EC5FFEC1B9BB}" type="slidenum">
              <a:rPr lang="en-GB" smtClean="0"/>
              <a:pPr/>
              <a:t>4</a:t>
            </a:fld>
            <a:endParaRPr lang="en-GB" dirty="0"/>
          </a:p>
        </p:txBody>
      </p:sp>
      <p:sp>
        <p:nvSpPr>
          <p:cNvPr id="10241" name="Rectangle 1"/>
          <p:cNvSpPr>
            <a:spLocks noGrp="1" noChangeArrowheads="1"/>
          </p:cNvSpPr>
          <p:nvPr>
            <p:ph type="title"/>
          </p:nvPr>
        </p:nvSpPr>
        <p:spPr>
          <a:xfrm>
            <a:off x="256279" y="396654"/>
            <a:ext cx="8468717" cy="870347"/>
          </a:xfrm>
          <a:ln/>
        </p:spPr>
        <p:txBody>
          <a:bodyPr vert="horz" wrap="square" lIns="67500" tIns="35100" rIns="67500" bIns="35100" numCol="1" rtlCol="0" anchor="ctr" anchorCtr="0" compatLnSpc="1">
            <a:prstTxWarp prst="textNoShape">
              <a:avLst/>
            </a:prstTxWarp>
            <a:normAutofit/>
          </a:bodyPr>
          <a:lstStyle/>
          <a:p>
            <a:pPr algn="ctr"/>
            <a:r>
              <a:rPr lang="en-US" sz="3200" dirty="0"/>
              <a:t>Participation in IEEE 802 Meetings</a:t>
            </a:r>
          </a:p>
        </p:txBody>
      </p:sp>
      <p:sp>
        <p:nvSpPr>
          <p:cNvPr id="10242" name="Rectangle 2"/>
          <p:cNvSpPr>
            <a:spLocks noGrp="1" noChangeArrowheads="1"/>
          </p:cNvSpPr>
          <p:nvPr>
            <p:ph type="body" idx="1"/>
          </p:nvPr>
        </p:nvSpPr>
        <p:spPr>
          <a:xfrm>
            <a:off x="114300" y="1243352"/>
            <a:ext cx="8915399" cy="5043147"/>
          </a:xfrm>
          <a:ln/>
        </p:spPr>
        <p:txBody>
          <a:bodyPr>
            <a:noAutofit/>
          </a:bodyPr>
          <a:lstStyle/>
          <a:p>
            <a:pPr marL="0" indent="0">
              <a:spcBef>
                <a:spcPts val="450"/>
              </a:spcBef>
              <a:buSzPct val="100000"/>
              <a:buNone/>
              <a:defRPr/>
            </a:pPr>
            <a:r>
              <a:rPr lang="en-GB" altLang="en-US" sz="1600" b="1" dirty="0">
                <a:ea typeface="MS Gothic" panose="020B0609070205080204" pitchFamily="49" charset="-128"/>
              </a:rPr>
              <a:t> Participation in any IEEE 802 meeting (Sponsor, Sponsor subgroup, Working Group, Working Group subgroup, etc.) is on an individual basis</a:t>
            </a:r>
          </a:p>
          <a:p>
            <a:pPr>
              <a:spcBef>
                <a:spcPts val="450"/>
              </a:spcBef>
              <a:buSzPct val="100000"/>
              <a:defRPr/>
            </a:pPr>
            <a:r>
              <a:rPr lang="en-GB" altLang="en-US" sz="1600" b="1" dirty="0">
                <a:ea typeface="MS Gothic" panose="020B0609070205080204" pitchFamily="49" charset="-128"/>
              </a:rPr>
              <a:t>Participants in the IEEE standards development individual process shall act based on their qualifications and experience. (</a:t>
            </a:r>
            <a:r>
              <a:rPr lang="en-GB" altLang="en-US" sz="1600" b="1" dirty="0">
                <a:ea typeface="MS Gothic" panose="020B0609070205080204" pitchFamily="49" charset="-128"/>
                <a:hlinkClick r:id="rId3"/>
              </a:rPr>
              <a:t>https://standards.ieee.org/develop/policies/bylaws/sb_bylaws.pdf</a:t>
            </a:r>
            <a:r>
              <a:rPr lang="en-GB" altLang="en-US" sz="1600" b="1" dirty="0">
                <a:ea typeface="MS Gothic" panose="020B0609070205080204" pitchFamily="49" charset="-128"/>
              </a:rPr>
              <a:t>   section 5.2.1)</a:t>
            </a:r>
          </a:p>
          <a:p>
            <a:pPr>
              <a:spcBef>
                <a:spcPts val="450"/>
              </a:spcBef>
              <a:buSzPct val="100000"/>
              <a:defRPr/>
            </a:pPr>
            <a:r>
              <a:rPr lang="en-GB" altLang="en-US" sz="16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600" b="1" dirty="0" err="1">
                <a:ea typeface="MS Gothic" panose="020B0609070205080204" pitchFamily="49" charset="-128"/>
              </a:rPr>
              <a:t>subclause</a:t>
            </a:r>
            <a:r>
              <a:rPr lang="en-GB" altLang="en-US" sz="1600" b="1" dirty="0">
                <a:ea typeface="MS Gothic" panose="020B0609070205080204" pitchFamily="49" charset="-128"/>
              </a:rPr>
              <a:t> 4.2.1 “Establishment”, of the IEEE 802 LMSC Working Group Policies and Procedures)</a:t>
            </a:r>
          </a:p>
          <a:p>
            <a:pPr>
              <a:spcBef>
                <a:spcPts val="450"/>
              </a:spcBef>
              <a:buSzPct val="100000"/>
              <a:defRPr/>
            </a:pPr>
            <a:r>
              <a:rPr lang="en-GB" altLang="en-US" sz="16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a:spcBef>
                <a:spcPts val="450"/>
              </a:spcBef>
              <a:buSzPct val="100000"/>
              <a:defRPr/>
            </a:pPr>
            <a:r>
              <a:rPr lang="en-GB" altLang="en-US" sz="16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600" b="1" dirty="0">
                <a:ea typeface="MS Gothic" panose="020B0609070205080204" pitchFamily="49" charset="-128"/>
                <a:hlinkClick r:id="rId3"/>
              </a:rPr>
              <a:t>https://standards.ieee.org/develop/policies/bylaws/sb_bylaws.pdf</a:t>
            </a:r>
            <a:r>
              <a:rPr lang="en-GB" altLang="en-US" sz="1600" b="1" dirty="0">
                <a:ea typeface="MS Gothic" panose="020B0609070205080204" pitchFamily="49" charset="-128"/>
              </a:rPr>
              <a:t>   section 5.2.1.3 and the IEEE 802 LMSC Working Group Policies and Procedures, </a:t>
            </a:r>
            <a:r>
              <a:rPr lang="en-GB" altLang="en-US" sz="1600" b="1" dirty="0" err="1">
                <a:ea typeface="MS Gothic" panose="020B0609070205080204" pitchFamily="49" charset="-128"/>
              </a:rPr>
              <a:t>subclause</a:t>
            </a:r>
            <a:r>
              <a:rPr lang="en-GB" altLang="en-US" sz="1600" b="1" dirty="0">
                <a:ea typeface="MS Gothic" panose="020B0609070205080204" pitchFamily="49" charset="-128"/>
              </a:rPr>
              <a:t> 3.4.1 “Chair”, list item x.</a:t>
            </a:r>
          </a:p>
          <a:p>
            <a:pPr marL="0" indent="0">
              <a:spcBef>
                <a:spcPts val="450"/>
              </a:spcBef>
              <a:buSzPct val="100000"/>
              <a:buNone/>
              <a:defRPr/>
            </a:pPr>
            <a:r>
              <a:rPr lang="en-GB" altLang="en-US" sz="1600" b="1" dirty="0">
                <a:ea typeface="MS Gothic" panose="020B0609070205080204" pitchFamily="49" charset="-128"/>
              </a:rPr>
              <a:t>By participating in IEEE 802 meetings, you accept these requirements.  If you do not agree to these policies then you shall not participate. </a:t>
            </a:r>
          </a:p>
          <a:p>
            <a:pPr marL="0" indent="0">
              <a:spcBef>
                <a:spcPts val="450"/>
              </a:spcBef>
              <a:buSzPct val="100000"/>
              <a:buNone/>
              <a:defRPr/>
            </a:pPr>
            <a:r>
              <a:rPr lang="en-GB" altLang="en-US" sz="1200" dirty="0">
                <a:ea typeface="MS Gothic" panose="020B0609070205080204" pitchFamily="49" charset="-128"/>
              </a:rPr>
              <a:t>(Latest revision of IEEE 802 LMSC Working Group Policies and Procedures: </a:t>
            </a:r>
            <a:r>
              <a:rPr lang="en-GB" altLang="en-US" sz="1200" dirty="0">
                <a:ea typeface="MS Gothic" panose="020B0609070205080204" pitchFamily="49" charset="-128"/>
                <a:hlinkClick r:id="rId4"/>
              </a:rPr>
              <a:t>http://www.ieee802.org/devdocs.shtml</a:t>
            </a:r>
            <a:r>
              <a:rPr lang="en-GB" altLang="en-US" sz="1200" dirty="0">
                <a:ea typeface="MS Gothic" panose="020B0609070205080204" pitchFamily="49" charset="-128"/>
              </a:rPr>
              <a:t>)</a:t>
            </a:r>
          </a:p>
          <a:p>
            <a:pPr>
              <a:spcBef>
                <a:spcPts val="450"/>
              </a:spcBef>
              <a:buSzPct val="100000"/>
              <a:defRPr/>
            </a:pPr>
            <a:endParaRPr lang="en-GB" altLang="en-US" sz="1600" b="1" dirty="0">
              <a:ea typeface="MS Gothic" panose="020B0609070205080204" pitchFamily="49" charset="-128"/>
            </a:endParaRPr>
          </a:p>
          <a:p>
            <a:pPr marL="0" indent="0">
              <a:buNone/>
            </a:pPr>
            <a:endParaRPr lang="en-US" sz="1600" dirty="0"/>
          </a:p>
        </p:txBody>
      </p:sp>
    </p:spTree>
    <p:extLst>
      <p:ext uri="{BB962C8B-B14F-4D97-AF65-F5344CB8AC3E}">
        <p14:creationId xmlns:p14="http://schemas.microsoft.com/office/powerpoint/2010/main" val="4569096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Proposed agenda</a:t>
            </a:r>
            <a:endParaRPr lang="en-US" sz="3200" dirty="0"/>
          </a:p>
        </p:txBody>
      </p:sp>
      <p:sp>
        <p:nvSpPr>
          <p:cNvPr id="3" name="Content Placeholder 2"/>
          <p:cNvSpPr>
            <a:spLocks noGrp="1"/>
          </p:cNvSpPr>
          <p:nvPr>
            <p:ph idx="1"/>
          </p:nvPr>
        </p:nvSpPr>
        <p:spPr/>
        <p:txBody>
          <a:bodyPr>
            <a:normAutofit fontScale="92500" lnSpcReduction="10000"/>
          </a:bodyPr>
          <a:lstStyle/>
          <a:p>
            <a:r>
              <a:rPr lang="en-US" sz="2000" dirty="0" smtClean="0"/>
              <a:t>Approval of the Agenda</a:t>
            </a:r>
          </a:p>
          <a:p>
            <a:r>
              <a:rPr lang="en-US" sz="2000" dirty="0" smtClean="0"/>
              <a:t>Approval of June 20</a:t>
            </a:r>
            <a:r>
              <a:rPr lang="en-US" sz="2000" baseline="30000" dirty="0" smtClean="0"/>
              <a:t>th</a:t>
            </a:r>
            <a:r>
              <a:rPr lang="en-US" sz="2000" dirty="0" smtClean="0"/>
              <a:t> Ad Hoc Minutes</a:t>
            </a:r>
          </a:p>
          <a:p>
            <a:r>
              <a:rPr lang="en-US" sz="2000" dirty="0" smtClean="0"/>
              <a:t>IEEE Patent Policy reminder: </a:t>
            </a:r>
          </a:p>
          <a:p>
            <a:pPr lvl="1"/>
            <a:r>
              <a:rPr lang="en-US" sz="1400" dirty="0">
                <a:hlinkClick r:id="rId3"/>
              </a:rPr>
              <a:t>http://</a:t>
            </a:r>
            <a:r>
              <a:rPr lang="en-US" sz="1400" dirty="0" smtClean="0">
                <a:hlinkClick r:id="rId3"/>
              </a:rPr>
              <a:t>www.ieee802.org/3/patent.html</a:t>
            </a:r>
            <a:endParaRPr lang="en-US" sz="1400" dirty="0"/>
          </a:p>
          <a:p>
            <a:r>
              <a:rPr lang="en-US" sz="2000" dirty="0" smtClean="0"/>
              <a:t>IEEE Participation Requirements reminder</a:t>
            </a:r>
          </a:p>
          <a:p>
            <a:r>
              <a:rPr lang="en-US" sz="2000" dirty="0" smtClean="0"/>
              <a:t>Logistics for September Interim meeting</a:t>
            </a:r>
            <a:endParaRPr lang="en-US" sz="2000" dirty="0"/>
          </a:p>
          <a:p>
            <a:r>
              <a:rPr lang="en-US" sz="2000" dirty="0" smtClean="0"/>
              <a:t>.3ck Ad Hoc – </a:t>
            </a:r>
          </a:p>
          <a:p>
            <a:pPr lvl="1"/>
            <a:r>
              <a:rPr lang="en-US" sz="1600" dirty="0" smtClean="0"/>
              <a:t>Two Very Good Maximum Loss Ideal Transmission Lines for 100G </a:t>
            </a:r>
            <a:r>
              <a:rPr lang="en-US" sz="1600" dirty="0"/>
              <a:t>– </a:t>
            </a:r>
            <a:r>
              <a:rPr lang="en-US" sz="1600" dirty="0" err="1" smtClean="0"/>
              <a:t>Mellitz</a:t>
            </a:r>
            <a:r>
              <a:rPr lang="en-US" sz="1600" dirty="0" smtClean="0"/>
              <a:t> (10)</a:t>
            </a:r>
            <a:endParaRPr lang="en-US" sz="1600" dirty="0"/>
          </a:p>
          <a:p>
            <a:pPr lvl="1"/>
            <a:r>
              <a:rPr lang="en-US" sz="1600" dirty="0"/>
              <a:t>802.3ck 100G serial copper </a:t>
            </a:r>
            <a:r>
              <a:rPr lang="en-US" sz="1600" dirty="0" smtClean="0"/>
              <a:t>MDIs – </a:t>
            </a:r>
            <a:r>
              <a:rPr lang="en-US" sz="1600" dirty="0" err="1" smtClean="0"/>
              <a:t>Palkert</a:t>
            </a:r>
            <a:r>
              <a:rPr lang="en-US" sz="1600" dirty="0" smtClean="0"/>
              <a:t>/Tracy/</a:t>
            </a:r>
            <a:r>
              <a:rPr lang="en-US" sz="1600" dirty="0" err="1" smtClean="0"/>
              <a:t>McSorley</a:t>
            </a:r>
            <a:r>
              <a:rPr lang="en-US" sz="1600" dirty="0" smtClean="0"/>
              <a:t> (15)</a:t>
            </a:r>
            <a:endParaRPr lang="en-US" sz="1600" dirty="0"/>
          </a:p>
          <a:p>
            <a:pPr lvl="1"/>
            <a:r>
              <a:rPr lang="en-US" sz="1600" dirty="0"/>
              <a:t>Power Considerations for </a:t>
            </a:r>
            <a:r>
              <a:rPr lang="en-US" sz="1600" dirty="0" smtClean="0"/>
              <a:t>400GAUI-4 </a:t>
            </a:r>
            <a:r>
              <a:rPr lang="en-US" sz="1600" smtClean="0"/>
              <a:t>– </a:t>
            </a:r>
            <a:r>
              <a:rPr lang="en-US" sz="1600" smtClean="0"/>
              <a:t>Welch (15)</a:t>
            </a:r>
            <a:endParaRPr lang="en-US" sz="1600" dirty="0"/>
          </a:p>
          <a:p>
            <a:pPr lvl="1"/>
            <a:r>
              <a:rPr lang="en-US" sz="1600" dirty="0" smtClean="0"/>
              <a:t>Suggested Packages for 100GEL – Ben-</a:t>
            </a:r>
            <a:r>
              <a:rPr lang="en-US" sz="1600" dirty="0" err="1" smtClean="0"/>
              <a:t>Artsi</a:t>
            </a:r>
            <a:r>
              <a:rPr lang="en-US" sz="1600" dirty="0" smtClean="0"/>
              <a:t>/</a:t>
            </a:r>
            <a:r>
              <a:rPr lang="en-US" sz="1600" dirty="0" err="1" smtClean="0"/>
              <a:t>Mellitz</a:t>
            </a:r>
            <a:r>
              <a:rPr lang="en-US" sz="1600" dirty="0" smtClean="0"/>
              <a:t> (25)</a:t>
            </a:r>
            <a:endParaRPr lang="en-US" sz="1600" dirty="0"/>
          </a:p>
          <a:p>
            <a:pPr lvl="1"/>
            <a:r>
              <a:rPr lang="en-US" sz="1600" dirty="0"/>
              <a:t>RS(544,514) FEC performance with 4:1 </a:t>
            </a:r>
            <a:r>
              <a:rPr lang="en-US" sz="1600" dirty="0" smtClean="0"/>
              <a:t>interleaving – </a:t>
            </a:r>
            <a:r>
              <a:rPr lang="en-US" sz="1600" dirty="0" err="1" smtClean="0"/>
              <a:t>Anslow</a:t>
            </a:r>
            <a:r>
              <a:rPr lang="en-US" sz="1600" dirty="0" smtClean="0"/>
              <a:t> (25)</a:t>
            </a:r>
            <a:endParaRPr lang="en-US" sz="1600" dirty="0"/>
          </a:p>
          <a:p>
            <a:pPr lvl="1"/>
            <a:r>
              <a:rPr lang="en-US" sz="1600" dirty="0" smtClean="0"/>
              <a:t>COM </a:t>
            </a:r>
            <a:r>
              <a:rPr lang="en-US" sz="1600" dirty="0"/>
              <a:t>2.40 with </a:t>
            </a:r>
            <a:r>
              <a:rPr lang="en-US" sz="1600" dirty="0" smtClean="0"/>
              <a:t>100GEL Configuration Suggestions – </a:t>
            </a:r>
            <a:r>
              <a:rPr lang="en-US" sz="1600" dirty="0" err="1" smtClean="0"/>
              <a:t>Mellitz</a:t>
            </a:r>
            <a:r>
              <a:rPr lang="en-US" sz="1600" dirty="0" smtClean="0"/>
              <a:t> (20)</a:t>
            </a:r>
          </a:p>
          <a:p>
            <a:pPr marL="457200" lvl="1" indent="0">
              <a:buNone/>
            </a:pPr>
            <a:r>
              <a:rPr lang="en-US" sz="1600" dirty="0" smtClean="0"/>
              <a:t>*Slides to be posted in Ad Hoc area.</a:t>
            </a:r>
          </a:p>
          <a:p>
            <a:pPr lvl="2"/>
            <a:r>
              <a:rPr lang="en-US" sz="1600" dirty="0" smtClean="0">
                <a:hlinkClick r:id="rId4"/>
              </a:rPr>
              <a:t>http://www.ieee802.org/3/ck/public/adhoc/index.html </a:t>
            </a:r>
            <a:endParaRPr lang="en-US" sz="1600" dirty="0">
              <a:solidFill>
                <a:srgbClr val="FF0000"/>
              </a:solidFill>
            </a:endParaRPr>
          </a:p>
        </p:txBody>
      </p:sp>
      <p:sp>
        <p:nvSpPr>
          <p:cNvPr id="4" name="Slide Number Placeholder 3"/>
          <p:cNvSpPr>
            <a:spLocks noGrp="1"/>
          </p:cNvSpPr>
          <p:nvPr>
            <p:ph type="sldNum" sz="quarter" idx="12"/>
          </p:nvPr>
        </p:nvSpPr>
        <p:spPr/>
        <p:txBody>
          <a:bodyPr/>
          <a:lstStyle/>
          <a:p>
            <a:fld id="{44F1E1F5-4F37-4C1B-91A0-C5E2EC6CD19F}"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for September Interim</a:t>
            </a:r>
            <a:endParaRPr lang="en-US" dirty="0"/>
          </a:p>
        </p:txBody>
      </p:sp>
      <p:sp>
        <p:nvSpPr>
          <p:cNvPr id="3" name="Content Placeholder 2"/>
          <p:cNvSpPr>
            <a:spLocks noGrp="1"/>
          </p:cNvSpPr>
          <p:nvPr>
            <p:ph idx="1"/>
          </p:nvPr>
        </p:nvSpPr>
        <p:spPr/>
        <p:txBody>
          <a:bodyPr>
            <a:normAutofit fontScale="77500" lnSpcReduction="20000"/>
          </a:bodyPr>
          <a:lstStyle/>
          <a:p>
            <a:pPr lvl="0"/>
            <a:r>
              <a:rPr lang="en-US" b="1" dirty="0" smtClean="0"/>
              <a:t>Request </a:t>
            </a:r>
            <a:r>
              <a:rPr lang="en-US" b="1" dirty="0"/>
              <a:t>for presentations are due </a:t>
            </a:r>
            <a:r>
              <a:rPr lang="en-US" b="1" dirty="0" smtClean="0"/>
              <a:t>Friday</a:t>
            </a:r>
            <a:r>
              <a:rPr lang="en-US" b="1" dirty="0"/>
              <a:t>,</a:t>
            </a:r>
            <a:r>
              <a:rPr lang="en-US" b="1" dirty="0" smtClean="0"/>
              <a:t> August 31</a:t>
            </a:r>
            <a:r>
              <a:rPr lang="en-US" b="1" baseline="30000" dirty="0" smtClean="0"/>
              <a:t>st</a:t>
            </a:r>
            <a:r>
              <a:rPr lang="en-US" b="1" dirty="0" smtClean="0"/>
              <a:t> AOE</a:t>
            </a:r>
            <a:r>
              <a:rPr lang="en-US" b="1" dirty="0"/>
              <a:t>.</a:t>
            </a:r>
            <a:endParaRPr lang="en-US" dirty="0"/>
          </a:p>
          <a:p>
            <a:pPr lvl="0"/>
            <a:r>
              <a:rPr lang="en-US" b="1" dirty="0"/>
              <a:t>Presentations are due </a:t>
            </a:r>
            <a:r>
              <a:rPr lang="en-US" b="1" dirty="0" smtClean="0"/>
              <a:t>by </a:t>
            </a:r>
            <a:r>
              <a:rPr lang="en-US" b="1" dirty="0"/>
              <a:t>5pm </a:t>
            </a:r>
            <a:r>
              <a:rPr lang="en-US" b="1" dirty="0" smtClean="0"/>
              <a:t>PDT Wednesday, Sept. 5</a:t>
            </a:r>
            <a:r>
              <a:rPr lang="en-US" b="1" baseline="30000" dirty="0" smtClean="0"/>
              <a:t>th</a:t>
            </a:r>
            <a:r>
              <a:rPr lang="en-US" dirty="0" smtClean="0"/>
              <a:t>.</a:t>
            </a:r>
          </a:p>
          <a:p>
            <a:pPr lvl="1"/>
            <a:r>
              <a:rPr lang="en-US" dirty="0" smtClean="0"/>
              <a:t>Late </a:t>
            </a:r>
            <a:r>
              <a:rPr lang="en-US" dirty="0"/>
              <a:t>presentations can/should still be submitted, but will be subject to available time on the agenda and </a:t>
            </a:r>
            <a:r>
              <a:rPr lang="en-US" dirty="0" smtClean="0"/>
              <a:t>Task Force approval.</a:t>
            </a:r>
          </a:p>
          <a:p>
            <a:pPr lvl="1"/>
            <a:endParaRPr lang="en-US" dirty="0"/>
          </a:p>
          <a:p>
            <a:r>
              <a:rPr lang="en-US" dirty="0" smtClean="0"/>
              <a:t>802.3 interim meets the week of Sept. 10</a:t>
            </a:r>
            <a:r>
              <a:rPr lang="en-US" baseline="30000" dirty="0" smtClean="0"/>
              <a:t>th</a:t>
            </a:r>
            <a:r>
              <a:rPr lang="en-US" dirty="0" smtClean="0"/>
              <a:t> in Spokane, WA</a:t>
            </a:r>
          </a:p>
          <a:p>
            <a:pPr lvl="1"/>
            <a:r>
              <a:rPr lang="en-US" b="1" dirty="0" smtClean="0"/>
              <a:t>.3ck  - Wednesday </a:t>
            </a:r>
            <a:r>
              <a:rPr lang="en-US" b="1" dirty="0"/>
              <a:t>8am-6:00pm &amp; Thursday </a:t>
            </a:r>
            <a:r>
              <a:rPr lang="en-US" b="1" dirty="0" smtClean="0"/>
              <a:t>8am-6pm</a:t>
            </a:r>
            <a:endParaRPr lang="en-US" b="1" dirty="0"/>
          </a:p>
          <a:p>
            <a:pPr lvl="1"/>
            <a:endParaRPr lang="en-US" dirty="0" smtClean="0"/>
          </a:p>
          <a:p>
            <a:pPr lvl="0"/>
            <a:endParaRPr lang="en-US" dirty="0" smtClean="0"/>
          </a:p>
          <a:p>
            <a:pPr lvl="0"/>
            <a:r>
              <a:rPr lang="en-US" dirty="0" smtClean="0"/>
              <a:t>If you are new to the IEEE standards and need more detail for submitting requests/presentations, see </a:t>
            </a:r>
            <a:r>
              <a:rPr lang="en-US" dirty="0"/>
              <a:t>the </a:t>
            </a:r>
            <a:r>
              <a:rPr lang="en-US" dirty="0" smtClean="0"/>
              <a:t>webpage or email Beth:  </a:t>
            </a:r>
            <a:r>
              <a:rPr lang="en-US" dirty="0" smtClean="0">
                <a:hlinkClick r:id="rId2"/>
              </a:rPr>
              <a:t>http://www.ieee802.org/3/ck/public/presentproc.html</a:t>
            </a:r>
            <a:endParaRPr lang="en-US" dirty="0" smtClean="0"/>
          </a:p>
          <a:p>
            <a:pPr marL="0" lv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44F1E1F5-4F37-4C1B-91A0-C5E2EC6CD19F}" type="slidenum">
              <a:rPr lang="en-US" smtClean="0"/>
              <a:pPr/>
              <a:t>6</a:t>
            </a:fld>
            <a:endParaRPr lang="en-US"/>
          </a:p>
        </p:txBody>
      </p:sp>
    </p:spTree>
    <p:extLst>
      <p:ext uri="{BB962C8B-B14F-4D97-AF65-F5344CB8AC3E}">
        <p14:creationId xmlns:p14="http://schemas.microsoft.com/office/powerpoint/2010/main" val="2125707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047945" y="113203"/>
            <a:ext cx="5015656" cy="3544397"/>
          </a:xfrm>
          <a:prstGeom prst="rect">
            <a:avLst/>
          </a:prstGeom>
          <a:ln>
            <a:solidFill>
              <a:schemeClr val="tx1"/>
            </a:solidFill>
          </a:ln>
        </p:spPr>
      </p:pic>
      <p:sp>
        <p:nvSpPr>
          <p:cNvPr id="2" name="Title 1"/>
          <p:cNvSpPr>
            <a:spLocks noGrp="1"/>
          </p:cNvSpPr>
          <p:nvPr>
            <p:ph type="title"/>
          </p:nvPr>
        </p:nvSpPr>
        <p:spPr>
          <a:xfrm>
            <a:off x="114300" y="274638"/>
            <a:ext cx="3314700" cy="1143000"/>
          </a:xfrm>
        </p:spPr>
        <p:txBody>
          <a:bodyPr>
            <a:normAutofit fontScale="90000"/>
          </a:bodyPr>
          <a:lstStyle/>
          <a:p>
            <a:r>
              <a:rPr lang="en-US" dirty="0" smtClean="0"/>
              <a:t>Status of our Task Force</a:t>
            </a:r>
            <a:endParaRPr lang="en-US" dirty="0"/>
          </a:p>
        </p:txBody>
      </p:sp>
      <p:sp>
        <p:nvSpPr>
          <p:cNvPr id="3" name="Content Placeholder 2"/>
          <p:cNvSpPr>
            <a:spLocks noGrp="1"/>
          </p:cNvSpPr>
          <p:nvPr>
            <p:ph idx="1"/>
          </p:nvPr>
        </p:nvSpPr>
        <p:spPr>
          <a:xfrm>
            <a:off x="342900" y="1600200"/>
            <a:ext cx="8229600" cy="5121275"/>
          </a:xfrm>
        </p:spPr>
        <p:txBody>
          <a:bodyPr>
            <a:normAutofit fontScale="85000" lnSpcReduction="20000"/>
          </a:bodyPr>
          <a:lstStyle/>
          <a:p>
            <a:r>
              <a:rPr lang="en-US" dirty="0" smtClean="0"/>
              <a:t>Kicked off in May</a:t>
            </a:r>
          </a:p>
          <a:p>
            <a:r>
              <a:rPr lang="en-US" dirty="0" smtClean="0"/>
              <a:t>Next Goal is Baselines</a:t>
            </a:r>
          </a:p>
          <a:p>
            <a:pPr lvl="1"/>
            <a:r>
              <a:rPr lang="en-US" dirty="0" smtClean="0"/>
              <a:t>Does not need to be					technically complete</a:t>
            </a:r>
          </a:p>
          <a:p>
            <a:pPr lvl="1"/>
            <a:r>
              <a:rPr lang="en-US" dirty="0" smtClean="0"/>
              <a:t>However, need enough						for editor to put					together the initial clause</a:t>
            </a:r>
          </a:p>
          <a:p>
            <a:pPr marL="0" indent="0">
              <a:buNone/>
            </a:pPr>
            <a:endParaRPr lang="en-US" dirty="0"/>
          </a:p>
          <a:p>
            <a:r>
              <a:rPr lang="en-US" dirty="0" smtClean="0"/>
              <a:t>September Goals:</a:t>
            </a:r>
          </a:p>
          <a:p>
            <a:pPr lvl="1"/>
            <a:r>
              <a:rPr lang="en-US" dirty="0" smtClean="0"/>
              <a:t>Facilitate </a:t>
            </a:r>
            <a:r>
              <a:rPr lang="en-US" dirty="0"/>
              <a:t>deep technical </a:t>
            </a:r>
            <a:r>
              <a:rPr lang="en-US" dirty="0" smtClean="0"/>
              <a:t>discussions</a:t>
            </a:r>
          </a:p>
          <a:p>
            <a:pPr lvl="1"/>
            <a:r>
              <a:rPr lang="en-US" dirty="0" smtClean="0"/>
              <a:t>Action items from July help </a:t>
            </a:r>
            <a:r>
              <a:rPr lang="en-US" dirty="0"/>
              <a:t>focus our energy and study before </a:t>
            </a:r>
            <a:r>
              <a:rPr lang="en-US" dirty="0" smtClean="0"/>
              <a:t>baselines</a:t>
            </a:r>
          </a:p>
          <a:p>
            <a:r>
              <a:rPr lang="en-US" dirty="0" smtClean="0"/>
              <a:t>There are 3 Ad </a:t>
            </a:r>
            <a:r>
              <a:rPr lang="en-US" dirty="0" err="1" smtClean="0"/>
              <a:t>Hocs</a:t>
            </a:r>
            <a:r>
              <a:rPr lang="en-US" dirty="0" smtClean="0"/>
              <a:t> before September</a:t>
            </a:r>
          </a:p>
          <a:p>
            <a:pPr lvl="1"/>
            <a:r>
              <a:rPr lang="en-US" dirty="0" smtClean="0"/>
              <a:t>7/25 (today), 8/15, 8/29</a:t>
            </a:r>
            <a:endParaRPr lang="en-US" dirty="0"/>
          </a:p>
        </p:txBody>
      </p:sp>
      <p:sp>
        <p:nvSpPr>
          <p:cNvPr id="4" name="Slide Number Placeholder 3"/>
          <p:cNvSpPr>
            <a:spLocks noGrp="1"/>
          </p:cNvSpPr>
          <p:nvPr>
            <p:ph type="sldNum" sz="quarter" idx="12"/>
          </p:nvPr>
        </p:nvSpPr>
        <p:spPr/>
        <p:txBody>
          <a:bodyPr/>
          <a:lstStyle/>
          <a:p>
            <a:fld id="{44F1E1F5-4F37-4C1B-91A0-C5E2EC6CD19F}" type="slidenum">
              <a:rPr lang="en-US" smtClean="0"/>
              <a:pPr/>
              <a:t>7</a:t>
            </a:fld>
            <a:endParaRPr lang="en-US"/>
          </a:p>
        </p:txBody>
      </p:sp>
      <p:sp>
        <p:nvSpPr>
          <p:cNvPr id="8" name="5-Point Star 7"/>
          <p:cNvSpPr/>
          <p:nvPr/>
        </p:nvSpPr>
        <p:spPr>
          <a:xfrm>
            <a:off x="5271247" y="1456883"/>
            <a:ext cx="523597" cy="381453"/>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486400" y="2655591"/>
            <a:ext cx="1304365" cy="584775"/>
          </a:xfrm>
          <a:prstGeom prst="rect">
            <a:avLst/>
          </a:prstGeom>
          <a:noFill/>
        </p:spPr>
        <p:txBody>
          <a:bodyPr wrap="square" rtlCol="0">
            <a:spAutoFit/>
          </a:bodyPr>
          <a:lstStyle/>
          <a:p>
            <a:r>
              <a:rPr lang="en-US" sz="1600" b="1" dirty="0" smtClean="0">
                <a:solidFill>
                  <a:srgbClr val="FF0000"/>
                </a:solidFill>
              </a:rPr>
              <a:t>Targeting Jan/Mar</a:t>
            </a:r>
            <a:endParaRPr lang="en-US" sz="1600" b="1" dirty="0">
              <a:solidFill>
                <a:srgbClr val="FF0000"/>
              </a:solidFill>
            </a:endParaRPr>
          </a:p>
        </p:txBody>
      </p:sp>
    </p:spTree>
    <p:extLst>
      <p:ext uri="{BB962C8B-B14F-4D97-AF65-F5344CB8AC3E}">
        <p14:creationId xmlns:p14="http://schemas.microsoft.com/office/powerpoint/2010/main" val="3629552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Dividend</Template>
  <TotalTime>18341</TotalTime>
  <Words>693</Words>
  <Application>Microsoft Office PowerPoint</Application>
  <PresentationFormat>On-screen Show (4:3)</PresentationFormat>
  <Paragraphs>82</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MS Gothic</vt:lpstr>
      <vt:lpstr>Arial</vt:lpstr>
      <vt:lpstr>Calibri</vt:lpstr>
      <vt:lpstr>Office Theme</vt:lpstr>
      <vt:lpstr>Agenda for IEEE P802.3ck 100 Gb/s, 200 Gb/s, and 400 Gb/s Electrical Interfaces Task Force ad hoc meeting, July 25, 2018</vt:lpstr>
      <vt:lpstr>Meeting</vt:lpstr>
      <vt:lpstr>.3ck Task Force ad hoc communications</vt:lpstr>
      <vt:lpstr>Participation in IEEE 802 Meetings</vt:lpstr>
      <vt:lpstr>Proposed agenda</vt:lpstr>
      <vt:lpstr>Logistics for September Interim</vt:lpstr>
      <vt:lpstr>Status of our Task Force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 hoc</dc:title>
  <dc:subject>IEEE 50G and NGOATH Study Group Architecture Ad Hoc</dc:subject>
  <dc:creator>kent lusted</dc:creator>
  <cp:keywords>CTPClassification=CTP_PUBLIC:VisualMarkings=</cp:keywords>
  <cp:lastModifiedBy>Elizabeth Kochuparambil (edonnay)</cp:lastModifiedBy>
  <cp:revision>660</cp:revision>
  <cp:lastPrinted>2016-11-02T00:06:24Z</cp:lastPrinted>
  <dcterms:created xsi:type="dcterms:W3CDTF">2013-01-16T17:51:45Z</dcterms:created>
  <dcterms:modified xsi:type="dcterms:W3CDTF">2018-07-25T13:07:35Z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6d4624ba-9155-453b-82ff-cf0842d121e1</vt:lpwstr>
  </property>
  <property fmtid="{D5CDD505-2E9C-101B-9397-08002B2CF9AE}" pid="3" name="CTP_TimeStamp">
    <vt:lpwstr>2017-12-19 21:37:54Z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IntelDataClassification">
    <vt:lpwstr>NA</vt:lpwstr>
  </property>
  <property fmtid="{D5CDD505-2E9C-101B-9397-08002B2CF9AE}" pid="8" name="CTPClassification">
    <vt:lpwstr>CTP_PUBLIC</vt:lpwstr>
  </property>
</Properties>
</file>