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  <p:sldMasterId id="2147483689" r:id="rId6"/>
    <p:sldMasterId id="2147483707" r:id="rId7"/>
  </p:sldMasterIdLst>
  <p:notesMasterIdLst>
    <p:notesMasterId r:id="rId11"/>
  </p:notesMasterIdLst>
  <p:sldIdLst>
    <p:sldId id="782" r:id="rId8"/>
    <p:sldId id="794" r:id="rId9"/>
    <p:sldId id="795" r:id="rId1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09E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4" autoAdjust="0"/>
    <p:restoredTop sz="93932" autoAdjust="0"/>
  </p:normalViewPr>
  <p:slideViewPr>
    <p:cSldViewPr snapToGrid="0">
      <p:cViewPr varScale="1">
        <p:scale>
          <a:sx n="104" d="100"/>
          <a:sy n="104" d="100"/>
        </p:scale>
        <p:origin x="50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11BE4B-4EEB-44FD-91FA-DDED8E88A2E7}" type="datetimeFigureOut">
              <a:rPr lang="en-US" smtClean="0"/>
              <a:t>7/12/2019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A30A2FA-98D5-4F3D-9344-056C2E1BB75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119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2.png"/><Relationship Id="rId7" Type="http://schemas.openxmlformats.org/officeDocument/2006/relationships/image" Target="../media/image7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8.jpe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2.jpe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 txBox="1">
            <a:spLocks/>
          </p:cNvSpPr>
          <p:nvPr userDrawn="1"/>
        </p:nvSpPr>
        <p:spPr>
          <a:xfrm>
            <a:off x="2438399" y="2153498"/>
            <a:ext cx="5400000" cy="1065384"/>
          </a:xfrm>
          <a:prstGeom prst="rect">
            <a:avLst/>
          </a:prstGeom>
        </p:spPr>
        <p:txBody>
          <a:bodyPr vert="horz" lIns="91440" tIns="0" rIns="9144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r>
              <a:rPr dirty="0">
                <a:solidFill>
                  <a:srgbClr val="FFFFFF"/>
                </a:solidFill>
              </a:rPr>
              <a:t>Click to edit Master title style</a:t>
            </a:r>
          </a:p>
        </p:txBody>
      </p:sp>
      <p:sp>
        <p:nvSpPr>
          <p:cNvPr id="24" name="Subtitle 2"/>
          <p:cNvSpPr txBox="1">
            <a:spLocks/>
          </p:cNvSpPr>
          <p:nvPr userDrawn="1"/>
        </p:nvSpPr>
        <p:spPr>
          <a:xfrm>
            <a:off x="2438400" y="3228922"/>
            <a:ext cx="6308959" cy="4776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Click to edit Master subtitle style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2411006" y="6247115"/>
            <a:ext cx="1475194" cy="584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lv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aseline="0">
                <a:solidFill>
                  <a:srgbClr val="94969C"/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2"/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>
                <a:solidFill>
                  <a:schemeClr val="tx2"/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>
                <a:solidFill>
                  <a:schemeClr val="tx2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endParaRPr lang="en-US" dirty="0"/>
          </a:p>
        </p:txBody>
      </p:sp>
      <p:pic>
        <p:nvPicPr>
          <p:cNvPr id="45" name="Picture 4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333282"/>
            <a:ext cx="2072267" cy="108736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90156"/>
            <a:ext cx="1067964" cy="1092236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694" y="2011835"/>
            <a:ext cx="1274275" cy="2370556"/>
          </a:xfrm>
          <a:prstGeom prst="rect">
            <a:avLst/>
          </a:prstGeom>
        </p:spPr>
      </p:pic>
      <p:sp>
        <p:nvSpPr>
          <p:cNvPr id="48" name="Rectangle 47"/>
          <p:cNvSpPr>
            <a:spLocks noChangeAspect="1"/>
          </p:cNvSpPr>
          <p:nvPr userDrawn="1"/>
        </p:nvSpPr>
        <p:spPr>
          <a:xfrm>
            <a:off x="2432273" y="1996495"/>
            <a:ext cx="9231728" cy="238589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98300"/>
              </a:solidFill>
            </a:endParaRPr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215" y="2003407"/>
            <a:ext cx="691749" cy="1241913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694" y="260256"/>
            <a:ext cx="1274275" cy="1707124"/>
          </a:xfrm>
          <a:prstGeom prst="rect">
            <a:avLst/>
          </a:prstGeom>
        </p:spPr>
      </p:pic>
      <p:sp>
        <p:nvSpPr>
          <p:cNvPr id="55" name="Title 1"/>
          <p:cNvSpPr>
            <a:spLocks noGrp="1"/>
          </p:cNvSpPr>
          <p:nvPr userDrawn="1">
            <p:ph type="ctrTitle"/>
          </p:nvPr>
        </p:nvSpPr>
        <p:spPr>
          <a:xfrm>
            <a:off x="2446137" y="2777767"/>
            <a:ext cx="6300000" cy="1065384"/>
          </a:xfrm>
        </p:spPr>
        <p:txBody>
          <a:bodyPr vert="horz" lIns="91440" tIns="0" rIns="91440" bIns="0" rtlCol="0" anchor="b">
            <a:noAutofit/>
          </a:bodyPr>
          <a:lstStyle>
            <a:lvl1pPr>
              <a:lnSpc>
                <a:spcPct val="220000"/>
              </a:lnSpc>
              <a:defRPr lang="en-US" sz="3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7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6" name="Subtitle 2"/>
          <p:cNvSpPr>
            <a:spLocks noGrp="1"/>
          </p:cNvSpPr>
          <p:nvPr userDrawn="1">
            <p:ph type="subTitle" idx="1"/>
          </p:nvPr>
        </p:nvSpPr>
        <p:spPr>
          <a:xfrm>
            <a:off x="2446138" y="3853191"/>
            <a:ext cx="6300000" cy="477693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824" y="6468340"/>
            <a:ext cx="1817624" cy="13532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793" y="6240857"/>
            <a:ext cx="1080000" cy="61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818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4840" y="6416675"/>
            <a:ext cx="4775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CA431686-8DE2-9B43-980D-29AE692D7900}" type="slidenum">
              <a:rPr lang="en-US" smtClean="0">
                <a:solidFill>
                  <a:srgbClr val="747678"/>
                </a:solidFill>
              </a:rPr>
              <a:pPr/>
              <a:t>‹#›</a:t>
            </a:fld>
            <a:endParaRPr lang="en-US" dirty="0">
              <a:solidFill>
                <a:srgbClr val="747678"/>
              </a:solidFill>
            </a:endParaRP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514348" y="655820"/>
            <a:ext cx="11160000" cy="5907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131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4840" y="6416675"/>
            <a:ext cx="4775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CA431686-8DE2-9B43-980D-29AE692D7900}" type="slidenum">
              <a:rPr lang="en-US" smtClean="0">
                <a:solidFill>
                  <a:srgbClr val="747678"/>
                </a:solidFill>
              </a:rPr>
              <a:pPr/>
              <a:t>‹#›</a:t>
            </a:fld>
            <a:endParaRPr lang="en-US" dirty="0">
              <a:solidFill>
                <a:srgbClr val="7476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5412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4840" y="6416675"/>
            <a:ext cx="4775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CA431686-8DE2-9B43-980D-29AE692D7900}" type="slidenum">
              <a:rPr lang="en-US" smtClean="0">
                <a:solidFill>
                  <a:srgbClr val="747678"/>
                </a:solidFill>
              </a:rPr>
              <a:pPr/>
              <a:t>‹#›</a:t>
            </a:fld>
            <a:endParaRPr lang="en-US" dirty="0">
              <a:solidFill>
                <a:srgbClr val="747678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194348" y="987426"/>
            <a:ext cx="6480000" cy="508125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48" y="2201462"/>
            <a:ext cx="4320000" cy="3870377"/>
          </a:xfrm>
        </p:spPr>
        <p:txBody>
          <a:bodyPr/>
          <a:lstStyle>
            <a:lvl1pPr marL="0" indent="0">
              <a:spcAft>
                <a:spcPts val="600"/>
              </a:spcAft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14348" y="655819"/>
            <a:ext cx="4320000" cy="14555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3546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4840" y="6416675"/>
            <a:ext cx="4775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CA431686-8DE2-9B43-980D-29AE692D7900}" type="slidenum">
              <a:rPr lang="en-US" smtClean="0">
                <a:solidFill>
                  <a:srgbClr val="747678"/>
                </a:solidFill>
              </a:rPr>
              <a:pPr/>
              <a:t>‹#›</a:t>
            </a:fld>
            <a:endParaRPr lang="en-US" dirty="0">
              <a:solidFill>
                <a:srgbClr val="747678"/>
              </a:solidFill>
            </a:endParaRP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194348" y="975500"/>
            <a:ext cx="6480000" cy="5083200"/>
          </a:xfrm>
          <a:solidFill>
            <a:schemeClr val="bg2"/>
          </a:solidFill>
        </p:spPr>
        <p:txBody>
          <a:bodyPr anchor="t"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48" y="2201462"/>
            <a:ext cx="4320000" cy="3866400"/>
          </a:xfrm>
        </p:spPr>
        <p:txBody>
          <a:bodyPr/>
          <a:lstStyle>
            <a:lvl1pPr marL="0" indent="0">
              <a:spcAft>
                <a:spcPts val="600"/>
              </a:spcAft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14348" y="655819"/>
            <a:ext cx="4320000" cy="14555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3423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646634"/>
            <a:ext cx="2081837" cy="81928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60676"/>
            <a:ext cx="1072896" cy="8229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819" y="1897508"/>
            <a:ext cx="1280160" cy="1786128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443507" y="1885950"/>
            <a:ext cx="9282827" cy="1797686"/>
          </a:xfrm>
          <a:prstGeom prst="rect">
            <a:avLst/>
          </a:prstGeom>
          <a:solidFill>
            <a:srgbClr val="E98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9994" y="2074123"/>
            <a:ext cx="8431089" cy="1065384"/>
          </a:xfrm>
        </p:spPr>
        <p:txBody>
          <a:bodyPr vert="horz" lIns="91440" tIns="0" rIns="91440" bIns="0" rtlCol="0" anchor="b">
            <a:noAutofit/>
          </a:bodyPr>
          <a:lstStyle>
            <a:lvl1pPr>
              <a:lnSpc>
                <a:spcPct val="200000"/>
              </a:lnSpc>
              <a:defRPr lang="en-US" sz="3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7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69994" y="3149548"/>
            <a:ext cx="8411945" cy="477693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52" y="1891158"/>
            <a:ext cx="694944" cy="9357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819" y="577757"/>
            <a:ext cx="1280160" cy="12862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140" y="6468340"/>
            <a:ext cx="2423499" cy="13532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5799" y="6240858"/>
            <a:ext cx="1440000" cy="61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3770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465877"/>
            <a:ext cx="11040000" cy="4608000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31686-8DE2-9B43-980D-29AE692D79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865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7" y="655820"/>
            <a:ext cx="11040000" cy="948391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893669"/>
            <a:ext cx="11040000" cy="4182838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31686-8DE2-9B43-980D-29AE692D79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7910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hidden="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389468"/>
            <a:ext cx="11726400" cy="555413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85798" y="1109137"/>
            <a:ext cx="9132711" cy="190500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/>
          </p:nvPr>
        </p:nvSpPr>
        <p:spPr>
          <a:xfrm>
            <a:off x="685797" y="3012987"/>
            <a:ext cx="7106083" cy="445294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6454" y="6416676"/>
            <a:ext cx="6367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CA431686-8DE2-9B43-980D-29AE692D790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" y="6013229"/>
            <a:ext cx="11725799" cy="64800"/>
            <a:chOff x="0" y="6079904"/>
            <a:chExt cx="8794349" cy="64800"/>
          </a:xfrm>
        </p:grpSpPr>
        <p:sp>
          <p:nvSpPr>
            <p:cNvPr id="19" name="Rectangle 18"/>
            <p:cNvSpPr/>
            <p:nvPr/>
          </p:nvSpPr>
          <p:spPr>
            <a:xfrm>
              <a:off x="0" y="6079904"/>
              <a:ext cx="8794349" cy="64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0" y="6079904"/>
              <a:ext cx="612000" cy="64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22" name="TextBox 21"/>
          <p:cNvSpPr txBox="1"/>
          <p:nvPr userDrawn="1"/>
        </p:nvSpPr>
        <p:spPr>
          <a:xfrm>
            <a:off x="2258721" y="6502166"/>
            <a:ext cx="36182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>
              <a:defRPr/>
            </a:pPr>
            <a:r>
              <a:rPr lang="en-US" sz="800" b="1" dirty="0">
                <a:solidFill>
                  <a:srgbClr val="919195"/>
                </a:solidFill>
                <a:latin typeface="Arial"/>
                <a:cs typeface="Arial"/>
              </a:rPr>
              <a:t>TE Connectivity</a:t>
            </a:r>
            <a:r>
              <a:rPr lang="en-US" sz="800" dirty="0">
                <a:solidFill>
                  <a:srgbClr val="919195"/>
                </a:solidFill>
                <a:latin typeface="Arial"/>
                <a:cs typeface="Arial"/>
              </a:rPr>
              <a:t> Confidential &amp; Proprietary. Do not reproduce or distribute.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5799" y="6240858"/>
            <a:ext cx="1440000" cy="61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8621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389468"/>
            <a:ext cx="11726400" cy="55541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4" name="Picture 3" hidden="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6454" y="6416676"/>
            <a:ext cx="6367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CA431686-8DE2-9B43-980D-29AE692D79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2258721" y="6502166"/>
            <a:ext cx="36182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>
              <a:defRPr/>
            </a:pPr>
            <a:r>
              <a:rPr lang="en-US" sz="800" b="1" dirty="0">
                <a:solidFill>
                  <a:srgbClr val="919195"/>
                </a:solidFill>
                <a:latin typeface="Arial"/>
                <a:cs typeface="Arial"/>
              </a:rPr>
              <a:t>TE Connectivity</a:t>
            </a:r>
            <a:r>
              <a:rPr lang="en-US" sz="800" dirty="0">
                <a:solidFill>
                  <a:srgbClr val="919195"/>
                </a:solidFill>
                <a:latin typeface="Arial"/>
                <a:cs typeface="Arial"/>
              </a:rPr>
              <a:t> Confidential &amp; Proprietary. Do not reproduce or distribute.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5799" y="6240858"/>
            <a:ext cx="1440000" cy="617143"/>
          </a:xfrm>
          <a:prstGeom prst="rect">
            <a:avLst/>
          </a:prstGeom>
        </p:spPr>
      </p:pic>
      <p:grpSp>
        <p:nvGrpSpPr>
          <p:cNvPr id="12" name="Group 11"/>
          <p:cNvGrpSpPr/>
          <p:nvPr userDrawn="1"/>
        </p:nvGrpSpPr>
        <p:grpSpPr>
          <a:xfrm>
            <a:off x="1" y="6013229"/>
            <a:ext cx="11725799" cy="64800"/>
            <a:chOff x="0" y="6079904"/>
            <a:chExt cx="8794349" cy="64800"/>
          </a:xfrm>
        </p:grpSpPr>
        <p:sp>
          <p:nvSpPr>
            <p:cNvPr id="13" name="Rectangle 12"/>
            <p:cNvSpPr/>
            <p:nvPr/>
          </p:nvSpPr>
          <p:spPr>
            <a:xfrm>
              <a:off x="0" y="6079904"/>
              <a:ext cx="8794349" cy="64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0" y="6079904"/>
              <a:ext cx="612000" cy="64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685798" y="1109137"/>
            <a:ext cx="9132711" cy="190500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"/>
          </p:nvPr>
        </p:nvSpPr>
        <p:spPr>
          <a:xfrm>
            <a:off x="685797" y="3012987"/>
            <a:ext cx="7106083" cy="445294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408680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0" y="389468"/>
            <a:ext cx="11726400" cy="555413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4" name="Picture 3" hidden="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6454" y="6416676"/>
            <a:ext cx="6367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CA431686-8DE2-9B43-980D-29AE692D79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2258721" y="6502166"/>
            <a:ext cx="36182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>
              <a:defRPr/>
            </a:pPr>
            <a:r>
              <a:rPr lang="en-US" sz="800" b="1" dirty="0">
                <a:solidFill>
                  <a:srgbClr val="919195"/>
                </a:solidFill>
                <a:latin typeface="Arial"/>
                <a:cs typeface="Arial"/>
              </a:rPr>
              <a:t>TE Connectivity</a:t>
            </a:r>
            <a:r>
              <a:rPr lang="en-US" sz="800" dirty="0">
                <a:solidFill>
                  <a:srgbClr val="919195"/>
                </a:solidFill>
                <a:latin typeface="Arial"/>
                <a:cs typeface="Arial"/>
              </a:rPr>
              <a:t> Confidential &amp; Proprietary. Do not reproduce or distribute.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5799" y="6240858"/>
            <a:ext cx="1440000" cy="617143"/>
          </a:xfrm>
          <a:prstGeom prst="rect">
            <a:avLst/>
          </a:prstGeom>
        </p:spPr>
      </p:pic>
      <p:grpSp>
        <p:nvGrpSpPr>
          <p:cNvPr id="12" name="Group 11"/>
          <p:cNvGrpSpPr/>
          <p:nvPr userDrawn="1"/>
        </p:nvGrpSpPr>
        <p:grpSpPr>
          <a:xfrm>
            <a:off x="1" y="6013229"/>
            <a:ext cx="11725799" cy="64800"/>
            <a:chOff x="0" y="6079904"/>
            <a:chExt cx="8794349" cy="64800"/>
          </a:xfrm>
        </p:grpSpPr>
        <p:sp>
          <p:nvSpPr>
            <p:cNvPr id="13" name="Rectangle 12"/>
            <p:cNvSpPr/>
            <p:nvPr/>
          </p:nvSpPr>
          <p:spPr>
            <a:xfrm>
              <a:off x="0" y="6079904"/>
              <a:ext cx="8794349" cy="64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0" y="6079904"/>
              <a:ext cx="612000" cy="64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798" y="1109137"/>
            <a:ext cx="9132711" cy="190500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"/>
          </p:nvPr>
        </p:nvSpPr>
        <p:spPr>
          <a:xfrm>
            <a:off x="685797" y="3012987"/>
            <a:ext cx="7106083" cy="445294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0955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514348" y="655820"/>
            <a:ext cx="11160000" cy="5907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4840" y="6416675"/>
            <a:ext cx="4269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919195"/>
                </a:solidFill>
              </a:defRPr>
            </a:lvl1pPr>
          </a:lstStyle>
          <a:p>
            <a:fld id="{CA431686-8DE2-9B43-980D-29AE692D79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514349" y="1465877"/>
            <a:ext cx="11160000" cy="4604723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2193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0" y="389468"/>
            <a:ext cx="11726400" cy="555413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4" name="Picture 3" hidden="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6454" y="6416676"/>
            <a:ext cx="6367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CA431686-8DE2-9B43-980D-29AE692D79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2258721" y="6502166"/>
            <a:ext cx="36182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>
              <a:defRPr/>
            </a:pPr>
            <a:r>
              <a:rPr lang="en-US" sz="800" b="1" dirty="0">
                <a:solidFill>
                  <a:srgbClr val="919195"/>
                </a:solidFill>
                <a:latin typeface="Arial"/>
                <a:cs typeface="Arial"/>
              </a:rPr>
              <a:t>TE Connectivity</a:t>
            </a:r>
            <a:r>
              <a:rPr lang="en-US" sz="800" dirty="0">
                <a:solidFill>
                  <a:srgbClr val="919195"/>
                </a:solidFill>
                <a:latin typeface="Arial"/>
                <a:cs typeface="Arial"/>
              </a:rPr>
              <a:t> Confidential &amp; Proprietary. Do not reproduce or distribute.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5799" y="6240858"/>
            <a:ext cx="1440000" cy="617143"/>
          </a:xfrm>
          <a:prstGeom prst="rect">
            <a:avLst/>
          </a:prstGeom>
        </p:spPr>
      </p:pic>
      <p:grpSp>
        <p:nvGrpSpPr>
          <p:cNvPr id="12" name="Group 11"/>
          <p:cNvGrpSpPr/>
          <p:nvPr userDrawn="1"/>
        </p:nvGrpSpPr>
        <p:grpSpPr>
          <a:xfrm>
            <a:off x="1" y="6013229"/>
            <a:ext cx="11725799" cy="64800"/>
            <a:chOff x="0" y="6079904"/>
            <a:chExt cx="8794349" cy="64800"/>
          </a:xfrm>
        </p:grpSpPr>
        <p:sp>
          <p:nvSpPr>
            <p:cNvPr id="13" name="Rectangle 12"/>
            <p:cNvSpPr/>
            <p:nvPr/>
          </p:nvSpPr>
          <p:spPr>
            <a:xfrm>
              <a:off x="0" y="6079904"/>
              <a:ext cx="8794349" cy="64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0" y="6079904"/>
              <a:ext cx="612000" cy="64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85798" y="1109137"/>
            <a:ext cx="9132711" cy="190500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"/>
          </p:nvPr>
        </p:nvSpPr>
        <p:spPr>
          <a:xfrm>
            <a:off x="685797" y="3012987"/>
            <a:ext cx="7106083" cy="445294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55222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1465877"/>
            <a:ext cx="5280000" cy="4608000"/>
          </a:xfrm>
        </p:spPr>
        <p:txBody>
          <a:bodyPr/>
          <a:lstStyle>
            <a:lvl1pPr>
              <a:spcAft>
                <a:spcPts val="600"/>
              </a:spcAft>
              <a:defRPr sz="1400"/>
            </a:lvl1pPr>
            <a:lvl2pPr>
              <a:spcAft>
                <a:spcPts val="600"/>
              </a:spcAft>
              <a:defRPr sz="1200"/>
            </a:lvl2pPr>
            <a:lvl3pPr>
              <a:spcAft>
                <a:spcPts val="600"/>
              </a:spcAft>
              <a:defRPr sz="10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31686-8DE2-9B43-980D-29AE692D790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685797" y="655820"/>
            <a:ext cx="11040000" cy="5907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6445797" y="1465877"/>
            <a:ext cx="5280000" cy="4608000"/>
          </a:xfrm>
        </p:spPr>
        <p:txBody>
          <a:bodyPr/>
          <a:lstStyle>
            <a:lvl1pPr>
              <a:spcAft>
                <a:spcPts val="600"/>
              </a:spcAft>
              <a:defRPr sz="1400"/>
            </a:lvl1pPr>
            <a:lvl2pPr>
              <a:spcAft>
                <a:spcPts val="600"/>
              </a:spcAft>
              <a:defRPr sz="1200"/>
            </a:lvl2pPr>
            <a:lvl3pPr>
              <a:spcAft>
                <a:spcPts val="600"/>
              </a:spcAft>
              <a:defRPr sz="10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391352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7" y="1465877"/>
            <a:ext cx="5280000" cy="541447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797" y="2201462"/>
            <a:ext cx="5280000" cy="3866400"/>
          </a:xfrm>
        </p:spPr>
        <p:txBody>
          <a:bodyPr/>
          <a:lstStyle>
            <a:lvl1pPr>
              <a:spcAft>
                <a:spcPts val="600"/>
              </a:spcAft>
              <a:defRPr sz="1400"/>
            </a:lvl1pPr>
            <a:lvl2pPr>
              <a:spcAft>
                <a:spcPts val="600"/>
              </a:spcAft>
              <a:defRPr sz="1200"/>
            </a:lvl2pPr>
            <a:lvl3pPr>
              <a:spcAft>
                <a:spcPts val="600"/>
              </a:spcAft>
              <a:defRPr sz="10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5797" y="1465877"/>
            <a:ext cx="5280000" cy="5400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800" b="0" dirty="0" smtClean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45797" y="2201462"/>
            <a:ext cx="5280000" cy="3872314"/>
          </a:xfrm>
        </p:spPr>
        <p:txBody>
          <a:bodyPr/>
          <a:lstStyle>
            <a:lvl1pPr>
              <a:spcAft>
                <a:spcPts val="600"/>
              </a:spcAft>
              <a:defRPr sz="1400"/>
            </a:lvl1pPr>
            <a:lvl2pPr>
              <a:spcAft>
                <a:spcPts val="600"/>
              </a:spcAft>
              <a:defRPr sz="1200"/>
            </a:lvl2pPr>
            <a:lvl3pPr>
              <a:spcAft>
                <a:spcPts val="600"/>
              </a:spcAft>
              <a:defRPr sz="10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31686-8DE2-9B43-980D-29AE692D790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5797" y="655820"/>
            <a:ext cx="11040000" cy="5907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2840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7" y="655820"/>
            <a:ext cx="11040000" cy="59070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31686-8DE2-9B43-980D-29AE692D79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3458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31686-8DE2-9B43-980D-29AE692D79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791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508680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8" y="2195525"/>
            <a:ext cx="3932237" cy="3878704"/>
          </a:xfrm>
        </p:spPr>
        <p:txBody>
          <a:bodyPr/>
          <a:lstStyle>
            <a:lvl1pPr marL="0" indent="0">
              <a:spcAft>
                <a:spcPts val="600"/>
              </a:spcAft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31686-8DE2-9B43-980D-29AE692D790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5797" y="655820"/>
            <a:ext cx="3936000" cy="14555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7572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75500"/>
            <a:ext cx="6192000" cy="5112000"/>
          </a:xfrm>
          <a:solidFill>
            <a:schemeClr val="bg2"/>
          </a:solidFill>
        </p:spPr>
        <p:txBody>
          <a:bodyPr anchor="t"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31686-8DE2-9B43-980D-29AE692D790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8" y="2201462"/>
            <a:ext cx="3932237" cy="3877200"/>
          </a:xfrm>
        </p:spPr>
        <p:txBody>
          <a:bodyPr/>
          <a:lstStyle>
            <a:lvl1pPr marL="0" indent="0">
              <a:spcAft>
                <a:spcPts val="600"/>
              </a:spcAft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85797" y="655820"/>
            <a:ext cx="3936000" cy="14555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1074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2149490-5_LUG.tif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724" y="3651887"/>
            <a:ext cx="1896913" cy="653414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2430806" y="1885950"/>
            <a:ext cx="9193927" cy="1797686"/>
          </a:xfrm>
          <a:prstGeom prst="rect">
            <a:avLst/>
          </a:prstGeom>
          <a:solidFill>
            <a:srgbClr val="F1931C">
              <a:alpha val="8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-14997" y="6185525"/>
            <a:ext cx="11731625" cy="603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170" y="2394474"/>
            <a:ext cx="5325431" cy="1065384"/>
          </a:xfrm>
        </p:spPr>
        <p:txBody>
          <a:bodyPr vert="horz" lIns="91440" tIns="0" rIns="91440" bIns="0" rtlCol="0" anchor="b">
            <a:noAutofit/>
          </a:bodyPr>
          <a:lstStyle>
            <a:lvl1pPr>
              <a:defRPr lang="en-US" sz="3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7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06928" y="3361047"/>
            <a:ext cx="11135715" cy="47769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2" name="Picture 11" descr="TE_logo_rgb.jp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42089" y="6303981"/>
            <a:ext cx="1354801" cy="376519"/>
          </a:xfrm>
          <a:prstGeom prst="rect">
            <a:avLst/>
          </a:prstGeom>
        </p:spPr>
      </p:pic>
      <p:pic>
        <p:nvPicPr>
          <p:cNvPr id="4" name="Picture 3" descr="DataComm Montage 2.jp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990601"/>
            <a:ext cx="2406927" cy="269303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001656" y="6319855"/>
            <a:ext cx="50689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DATA</a:t>
            </a:r>
            <a:r>
              <a:rPr lang="en-US" sz="800" baseline="0" dirty="0"/>
              <a:t> COMMUNICATIONS</a:t>
            </a:r>
            <a:endParaRPr lang="en-US" sz="8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001656" y="6485236"/>
            <a:ext cx="36182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dirty="0">
                <a:solidFill>
                  <a:srgbClr val="919195"/>
                </a:solidFill>
                <a:cs typeface="Arial"/>
              </a:rPr>
              <a:t>TE Connectivity</a:t>
            </a:r>
            <a:r>
              <a:rPr lang="en-US" sz="800" dirty="0">
                <a:solidFill>
                  <a:srgbClr val="919195"/>
                </a:solidFill>
                <a:cs typeface="Arial"/>
              </a:rPr>
              <a:t> Confidential &amp; Proprietary. Do not reproduce or distribute.</a:t>
            </a:r>
          </a:p>
        </p:txBody>
      </p:sp>
    </p:spTree>
    <p:extLst>
      <p:ext uri="{BB962C8B-B14F-4D97-AF65-F5344CB8AC3E}">
        <p14:creationId xmlns:p14="http://schemas.microsoft.com/office/powerpoint/2010/main" val="30774316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F330F-79CA-4D7D-8106-3B5F5B4959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8329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1" y="169075"/>
            <a:ext cx="11731625" cy="59474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1295400"/>
            <a:ext cx="7100047" cy="1905000"/>
          </a:xfrm>
        </p:spPr>
        <p:txBody>
          <a:bodyPr anchor="b">
            <a:normAutofit/>
          </a:bodyPr>
          <a:lstStyle>
            <a:lvl1pPr>
              <a:lnSpc>
                <a:spcPts val="3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1" y="3026738"/>
            <a:ext cx="7100047" cy="445294"/>
          </a:xfrm>
        </p:spPr>
        <p:txBody>
          <a:bodyPr anchor="b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184106"/>
            <a:ext cx="11731625" cy="60325"/>
          </a:xfrm>
          <a:prstGeom prst="rect">
            <a:avLst/>
          </a:prstGeom>
          <a:solidFill>
            <a:srgbClr val="0E76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232" y="6184900"/>
            <a:ext cx="676827" cy="5953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256" y="6416676"/>
            <a:ext cx="914400" cy="365125"/>
          </a:xfrm>
        </p:spPr>
        <p:txBody>
          <a:bodyPr/>
          <a:lstStyle/>
          <a:p>
            <a:fld id="{357F330F-79CA-4D7D-8106-3B5F5B4959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001656" y="6485236"/>
            <a:ext cx="36182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dirty="0">
                <a:solidFill>
                  <a:srgbClr val="919195"/>
                </a:solidFill>
                <a:cs typeface="Arial"/>
              </a:rPr>
              <a:t>TE Connectivity</a:t>
            </a:r>
            <a:r>
              <a:rPr lang="en-US" sz="800" dirty="0">
                <a:solidFill>
                  <a:srgbClr val="919195"/>
                </a:solidFill>
                <a:cs typeface="Arial"/>
              </a:rPr>
              <a:t> Confidential &amp; Proprietary. Do not reproduce or distribute.</a:t>
            </a:r>
          </a:p>
        </p:txBody>
      </p:sp>
      <p:pic>
        <p:nvPicPr>
          <p:cNvPr id="12" name="Picture 11" descr="TE_logo_rgb.jp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42089" y="6303981"/>
            <a:ext cx="1354801" cy="376519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1001656" y="6319855"/>
            <a:ext cx="50689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DATA</a:t>
            </a:r>
            <a:r>
              <a:rPr lang="en-US" sz="800" baseline="0" dirty="0"/>
              <a:t> COMMUNICATIONS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511098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4840" y="6416675"/>
            <a:ext cx="4269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919195"/>
                </a:solidFill>
              </a:defRPr>
            </a:lvl1pPr>
          </a:lstStyle>
          <a:p>
            <a:fld id="{CA431686-8DE2-9B43-980D-29AE692D79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514349" y="1893668"/>
            <a:ext cx="11160000" cy="4176931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514348" y="655820"/>
            <a:ext cx="11160000" cy="5907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9611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1" y="169075"/>
            <a:ext cx="11731625" cy="594748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1295400"/>
            <a:ext cx="7100047" cy="1905000"/>
          </a:xfrm>
        </p:spPr>
        <p:txBody>
          <a:bodyPr anchor="b">
            <a:normAutofit/>
          </a:bodyPr>
          <a:lstStyle>
            <a:lvl1pPr>
              <a:lnSpc>
                <a:spcPts val="3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1" y="3026738"/>
            <a:ext cx="7100047" cy="445294"/>
          </a:xfrm>
        </p:spPr>
        <p:txBody>
          <a:bodyPr anchor="b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184106"/>
            <a:ext cx="11731625" cy="60325"/>
          </a:xfrm>
          <a:prstGeom prst="rect">
            <a:avLst/>
          </a:prstGeom>
          <a:solidFill>
            <a:srgbClr val="0E76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232" y="6184900"/>
            <a:ext cx="676827" cy="5953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256" y="6416676"/>
            <a:ext cx="914400" cy="365125"/>
          </a:xfrm>
        </p:spPr>
        <p:txBody>
          <a:bodyPr/>
          <a:lstStyle/>
          <a:p>
            <a:fld id="{357F330F-79CA-4D7D-8106-3B5F5B4959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001656" y="6485236"/>
            <a:ext cx="36182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dirty="0">
                <a:solidFill>
                  <a:srgbClr val="919195"/>
                </a:solidFill>
                <a:cs typeface="Arial"/>
              </a:rPr>
              <a:t>TE Connectivity</a:t>
            </a:r>
            <a:r>
              <a:rPr lang="en-US" sz="800" dirty="0">
                <a:solidFill>
                  <a:srgbClr val="919195"/>
                </a:solidFill>
                <a:cs typeface="Arial"/>
              </a:rPr>
              <a:t> Confidential &amp; Proprietary. Do not reproduce or distribute.</a:t>
            </a:r>
          </a:p>
        </p:txBody>
      </p:sp>
      <p:pic>
        <p:nvPicPr>
          <p:cNvPr id="12" name="Picture 11" descr="TE_logo_rgb.jp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42089" y="6303981"/>
            <a:ext cx="1354801" cy="376519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993189" y="6262787"/>
            <a:ext cx="5068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Data</a:t>
            </a:r>
            <a:r>
              <a:rPr lang="en-US" sz="1400" baseline="0" dirty="0"/>
              <a:t> Communications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221534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1" y="169075"/>
            <a:ext cx="11731625" cy="594748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1295400"/>
            <a:ext cx="7100047" cy="1905000"/>
          </a:xfrm>
        </p:spPr>
        <p:txBody>
          <a:bodyPr anchor="b">
            <a:normAutofit/>
          </a:bodyPr>
          <a:lstStyle>
            <a:lvl1pPr>
              <a:lnSpc>
                <a:spcPts val="3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1" y="3026738"/>
            <a:ext cx="7100047" cy="445294"/>
          </a:xfrm>
        </p:spPr>
        <p:txBody>
          <a:bodyPr anchor="b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184106"/>
            <a:ext cx="11731625" cy="60325"/>
          </a:xfrm>
          <a:prstGeom prst="rect">
            <a:avLst/>
          </a:prstGeom>
          <a:solidFill>
            <a:srgbClr val="0E76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232" y="6184900"/>
            <a:ext cx="676827" cy="5953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256" y="6416676"/>
            <a:ext cx="914400" cy="365125"/>
          </a:xfrm>
        </p:spPr>
        <p:txBody>
          <a:bodyPr/>
          <a:lstStyle/>
          <a:p>
            <a:fld id="{357F330F-79CA-4D7D-8106-3B5F5B4959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001656" y="6485236"/>
            <a:ext cx="36182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dirty="0">
                <a:solidFill>
                  <a:srgbClr val="919195"/>
                </a:solidFill>
                <a:cs typeface="Arial"/>
              </a:rPr>
              <a:t>TE Connectivity</a:t>
            </a:r>
            <a:r>
              <a:rPr lang="en-US" sz="800" dirty="0">
                <a:solidFill>
                  <a:srgbClr val="919195"/>
                </a:solidFill>
                <a:cs typeface="Arial"/>
              </a:rPr>
              <a:t> Confidential &amp; Proprietary. Do not reproduce or distribute.</a:t>
            </a:r>
          </a:p>
        </p:txBody>
      </p:sp>
      <p:pic>
        <p:nvPicPr>
          <p:cNvPr id="12" name="Picture 11" descr="TE_logo_rgb.jp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42089" y="6303981"/>
            <a:ext cx="1354801" cy="376519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1001656" y="6319855"/>
            <a:ext cx="50689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DATA</a:t>
            </a:r>
            <a:r>
              <a:rPr lang="en-US" sz="800" baseline="0" dirty="0"/>
              <a:t> COMMUNICATIONS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6663978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1" y="169075"/>
            <a:ext cx="11731625" cy="59474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1295400"/>
            <a:ext cx="7100047" cy="1905000"/>
          </a:xfrm>
        </p:spPr>
        <p:txBody>
          <a:bodyPr anchor="b">
            <a:normAutofit/>
          </a:bodyPr>
          <a:lstStyle>
            <a:lvl1pPr>
              <a:lnSpc>
                <a:spcPts val="3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1" y="3026738"/>
            <a:ext cx="7100047" cy="445294"/>
          </a:xfrm>
        </p:spPr>
        <p:txBody>
          <a:bodyPr anchor="b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184106"/>
            <a:ext cx="11731625" cy="60325"/>
          </a:xfrm>
          <a:prstGeom prst="rect">
            <a:avLst/>
          </a:prstGeom>
          <a:solidFill>
            <a:srgbClr val="0E76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232" y="6184900"/>
            <a:ext cx="676827" cy="5953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256" y="6416676"/>
            <a:ext cx="914400" cy="365125"/>
          </a:xfrm>
        </p:spPr>
        <p:txBody>
          <a:bodyPr/>
          <a:lstStyle/>
          <a:p>
            <a:fld id="{357F330F-79CA-4D7D-8106-3B5F5B4959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001656" y="6485236"/>
            <a:ext cx="36182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dirty="0">
                <a:solidFill>
                  <a:srgbClr val="919195"/>
                </a:solidFill>
                <a:cs typeface="Arial"/>
              </a:rPr>
              <a:t>TE Connectivity</a:t>
            </a:r>
            <a:r>
              <a:rPr lang="en-US" sz="800" dirty="0">
                <a:solidFill>
                  <a:srgbClr val="919195"/>
                </a:solidFill>
                <a:cs typeface="Arial"/>
              </a:rPr>
              <a:t> Confidential &amp; Proprietary. Do not reproduce or distribute.</a:t>
            </a:r>
          </a:p>
        </p:txBody>
      </p:sp>
      <p:pic>
        <p:nvPicPr>
          <p:cNvPr id="12" name="Picture 11" descr="TE_logo_rgb.jp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42089" y="6303981"/>
            <a:ext cx="1354801" cy="376519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1001656" y="6319855"/>
            <a:ext cx="50689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DATA</a:t>
            </a:r>
            <a:r>
              <a:rPr lang="en-US" sz="800" baseline="0" dirty="0"/>
              <a:t> COMMUNICATIONS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1127338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99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97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F330F-79CA-4D7D-8106-3B5F5B4959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0190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2428" y="720763"/>
            <a:ext cx="10752961" cy="89372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2427" y="1690689"/>
            <a:ext cx="5395148" cy="738186"/>
          </a:xfrm>
        </p:spPr>
        <p:txBody>
          <a:bodyPr anchor="t">
            <a:norm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2427" y="2505075"/>
            <a:ext cx="5395149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90689"/>
            <a:ext cx="5183188" cy="738186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200" b="0" dirty="0" smtClean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F330F-79CA-4D7D-8106-3B5F5B4959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69291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F330F-79CA-4D7D-8106-3B5F5B4959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1824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F330F-79CA-4D7D-8106-3B5F5B4959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485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F330F-79CA-4D7D-8106-3B5F5B4959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5520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F330F-79CA-4D7D-8106-3B5F5B4959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7433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F330F-79CA-4D7D-8106-3B5F5B4959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956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8" name="Picture 17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295400"/>
            <a:ext cx="4627996" cy="2125532"/>
          </a:xfrm>
          <a:prstGeom prst="rect">
            <a:avLst/>
          </a:prstGeom>
        </p:spPr>
      </p:pic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4840" y="6416675"/>
            <a:ext cx="4775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CA431686-8DE2-9B43-980D-29AE692D7900}" type="slidenum">
              <a:rPr lang="en-US" smtClean="0">
                <a:solidFill>
                  <a:srgbClr val="747678"/>
                </a:solidFill>
              </a:rPr>
              <a:pPr/>
              <a:t>‹#›</a:t>
            </a:fld>
            <a:endParaRPr lang="en-US" dirty="0">
              <a:solidFill>
                <a:srgbClr val="747678"/>
              </a:solidFill>
            </a:endParaRPr>
          </a:p>
        </p:txBody>
      </p:sp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793" y="6240857"/>
            <a:ext cx="1080000" cy="617143"/>
          </a:xfrm>
          <a:prstGeom prst="rect">
            <a:avLst/>
          </a:prstGeom>
        </p:spPr>
      </p:pic>
      <p:sp>
        <p:nvSpPr>
          <p:cNvPr id="39" name="Rectangle 38"/>
          <p:cNvSpPr/>
          <p:nvPr userDrawn="1"/>
        </p:nvSpPr>
        <p:spPr>
          <a:xfrm>
            <a:off x="0" y="457200"/>
            <a:ext cx="11664950" cy="548322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40" name="Group 39"/>
          <p:cNvGrpSpPr/>
          <p:nvPr userDrawn="1"/>
        </p:nvGrpSpPr>
        <p:grpSpPr>
          <a:xfrm>
            <a:off x="0" y="6050869"/>
            <a:ext cx="11667600" cy="64800"/>
            <a:chOff x="0" y="6050869"/>
            <a:chExt cx="11667600" cy="64800"/>
          </a:xfrm>
        </p:grpSpPr>
        <p:sp>
          <p:nvSpPr>
            <p:cNvPr id="41" name="Rectangle 40"/>
            <p:cNvSpPr/>
            <p:nvPr/>
          </p:nvSpPr>
          <p:spPr>
            <a:xfrm>
              <a:off x="0" y="6050869"/>
              <a:ext cx="11667600" cy="64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" y="6050869"/>
              <a:ext cx="612000" cy="64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514347" y="1109137"/>
            <a:ext cx="7200000" cy="190500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4" name="Text Placeholder 2"/>
          <p:cNvSpPr>
            <a:spLocks noGrp="1"/>
          </p:cNvSpPr>
          <p:nvPr>
            <p:ph type="body" idx="1"/>
          </p:nvPr>
        </p:nvSpPr>
        <p:spPr>
          <a:xfrm>
            <a:off x="514348" y="3026738"/>
            <a:ext cx="5325035" cy="445294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824191" y="6502166"/>
            <a:ext cx="3618298" cy="215444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defRPr/>
            </a:pPr>
            <a:r>
              <a:rPr lang="en-US" sz="800" b="1" dirty="0">
                <a:solidFill>
                  <a:srgbClr val="919195"/>
                </a:solidFill>
                <a:cs typeface="Arial"/>
              </a:rPr>
              <a:t>TE Connectivity</a:t>
            </a:r>
            <a:r>
              <a:rPr lang="en-US" sz="800" dirty="0">
                <a:solidFill>
                  <a:srgbClr val="919195"/>
                </a:solidFill>
                <a:cs typeface="Arial"/>
              </a:rPr>
              <a:t> Confidential &amp; Proprietary. Do not reproduce or distribute.</a:t>
            </a:r>
          </a:p>
        </p:txBody>
      </p:sp>
    </p:spTree>
    <p:extLst>
      <p:ext uri="{BB962C8B-B14F-4D97-AF65-F5344CB8AC3E}">
        <p14:creationId xmlns:p14="http://schemas.microsoft.com/office/powerpoint/2010/main" val="34593054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6" descr="orange bar for slid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49225"/>
            <a:ext cx="12170833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626533" y="1330326"/>
            <a:ext cx="5384800" cy="4525963"/>
          </a:xfrm>
          <a:prstGeom prst="rect">
            <a:avLst/>
          </a:prstGeom>
        </p:spPr>
        <p:txBody>
          <a:bodyPr/>
          <a:lstStyle>
            <a:lvl1pPr marL="173038" indent="-173038">
              <a:lnSpc>
                <a:spcPts val="3000"/>
              </a:lnSpc>
              <a:buFont typeface="Arial"/>
              <a:buChar char="•"/>
              <a:defRPr sz="2000"/>
            </a:lvl1pPr>
            <a:lvl2pPr>
              <a:lnSpc>
                <a:spcPts val="2800"/>
              </a:lnSpc>
              <a:defRPr sz="1800"/>
            </a:lvl2pPr>
            <a:lvl3pPr>
              <a:lnSpc>
                <a:spcPts val="2700"/>
              </a:lnSpc>
              <a:defRPr sz="1600"/>
            </a:lvl3pPr>
            <a:lvl4pPr>
              <a:lnSpc>
                <a:spcPts val="2600"/>
              </a:lnSpc>
              <a:defRPr sz="1400" i="0"/>
            </a:lvl4pPr>
            <a:lvl5pPr>
              <a:lnSpc>
                <a:spcPts val="2600"/>
              </a:lnSpc>
              <a:defRPr sz="1400" b="0" i="1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 bwMode="gray">
          <a:xfrm>
            <a:off x="643467" y="383226"/>
            <a:ext cx="10972800" cy="457200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2400" baseline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2"/>
          </p:nvPr>
        </p:nvSpPr>
        <p:spPr bwMode="gray">
          <a:xfrm>
            <a:off x="6197600" y="1330346"/>
            <a:ext cx="5384800" cy="4525963"/>
          </a:xfrm>
          <a:prstGeom prst="rect">
            <a:avLst/>
          </a:prstGeom>
        </p:spPr>
        <p:txBody>
          <a:bodyPr/>
          <a:lstStyle>
            <a:lvl1pPr marL="173038" indent="-173038">
              <a:lnSpc>
                <a:spcPts val="3000"/>
              </a:lnSpc>
              <a:buFont typeface="Arial"/>
              <a:buChar char="•"/>
              <a:defRPr sz="2000"/>
            </a:lvl1pPr>
            <a:lvl2pPr>
              <a:lnSpc>
                <a:spcPts val="2800"/>
              </a:lnSpc>
              <a:defRPr sz="1800"/>
            </a:lvl2pPr>
            <a:lvl3pPr>
              <a:lnSpc>
                <a:spcPts val="2700"/>
              </a:lnSpc>
              <a:defRPr sz="1600"/>
            </a:lvl3pPr>
            <a:lvl4pPr>
              <a:lnSpc>
                <a:spcPts val="2600"/>
              </a:lnSpc>
              <a:defRPr sz="1400" i="0"/>
            </a:lvl4pPr>
            <a:lvl5pPr>
              <a:lnSpc>
                <a:spcPts val="2600"/>
              </a:lnSpc>
              <a:defRPr sz="1400" b="0" i="1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>
              <a:defRPr sz="10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/>
              <a:t>page </a:t>
            </a:r>
            <a:fld id="{8ACED8EA-DC80-8B46-9E8D-43A742FDAF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814200"/>
      </p:ext>
    </p:extLst>
  </p:cSld>
  <p:clrMapOvr>
    <a:masterClrMapping/>
  </p:clrMapOvr>
  <p:transition spd="med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443506" y="1885950"/>
            <a:ext cx="9274361" cy="1797686"/>
          </a:xfrm>
          <a:prstGeom prst="rect">
            <a:avLst/>
          </a:prstGeom>
          <a:solidFill>
            <a:schemeClr val="tx1">
              <a:alpha val="89804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E983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-14997" y="6185525"/>
            <a:ext cx="11731625" cy="603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9994" y="2074123"/>
            <a:ext cx="5325431" cy="1065384"/>
          </a:xfrm>
        </p:spPr>
        <p:txBody>
          <a:bodyPr vert="horz" lIns="91440" tIns="0" rIns="91440" bIns="0" rtlCol="0" anchor="b">
            <a:noAutofit/>
          </a:bodyPr>
          <a:lstStyle>
            <a:lvl1pPr>
              <a:lnSpc>
                <a:spcPct val="220000"/>
              </a:lnSpc>
              <a:defRPr lang="en-US" sz="3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70000"/>
              </a:lnSpc>
            </a:pPr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69994" y="3149548"/>
            <a:ext cx="8411945" cy="477693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8250" y="6420874"/>
            <a:ext cx="2808709" cy="99554"/>
          </a:xfrm>
          <a:prstGeom prst="rect">
            <a:avLst/>
          </a:prstGeom>
        </p:spPr>
      </p:pic>
      <p:pic>
        <p:nvPicPr>
          <p:cNvPr id="13" name="Picture 12" descr="TE_logo_spot_ORANG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8691" y="6347561"/>
            <a:ext cx="1099456" cy="3101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9" y="911392"/>
            <a:ext cx="2383441" cy="2772244"/>
          </a:xfrm>
          <a:prstGeom prst="rect">
            <a:avLst/>
          </a:prstGeom>
        </p:spPr>
      </p:pic>
      <p:sp>
        <p:nvSpPr>
          <p:cNvPr id="21" name="TextBox 20"/>
          <p:cNvSpPr txBox="1"/>
          <p:nvPr userDrawn="1"/>
        </p:nvSpPr>
        <p:spPr>
          <a:xfrm>
            <a:off x="1152688" y="6322548"/>
            <a:ext cx="50689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E98300"/>
                </a:solidFill>
              </a:rPr>
              <a:t>DATA AND DEVICES</a:t>
            </a:r>
          </a:p>
        </p:txBody>
      </p:sp>
    </p:spTree>
    <p:extLst>
      <p:ext uri="{BB962C8B-B14F-4D97-AF65-F5344CB8AC3E}">
        <p14:creationId xmlns:p14="http://schemas.microsoft.com/office/powerpoint/2010/main" val="300612650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6453" y="6416676"/>
            <a:ext cx="569219" cy="365125"/>
          </a:xfrm>
          <a:prstGeom prst="rect">
            <a:avLst/>
          </a:prstGeom>
        </p:spPr>
        <p:txBody>
          <a:bodyPr/>
          <a:lstStyle/>
          <a:p>
            <a:fld id="{CA431686-8DE2-9B43-980D-29AE692D7900}" type="slidenum">
              <a:rPr lang="en-US" smtClean="0">
                <a:solidFill>
                  <a:srgbClr val="747678"/>
                </a:solidFill>
              </a:rPr>
              <a:pPr/>
              <a:t>‹#›</a:t>
            </a:fld>
            <a:endParaRPr lang="en-US">
              <a:solidFill>
                <a:srgbClr val="7476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06937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7" y="655820"/>
            <a:ext cx="11040000" cy="948391"/>
          </a:xfrm>
        </p:spPr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893669"/>
            <a:ext cx="11040000" cy="4253132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6453" y="6416676"/>
            <a:ext cx="569219" cy="365125"/>
          </a:xfrm>
          <a:prstGeom prst="rect">
            <a:avLst/>
          </a:prstGeom>
        </p:spPr>
        <p:txBody>
          <a:bodyPr/>
          <a:lstStyle/>
          <a:p>
            <a:fld id="{CA431686-8DE2-9B43-980D-29AE692D7900}" type="slidenum">
              <a:rPr lang="en-US" smtClean="0">
                <a:solidFill>
                  <a:srgbClr val="747678"/>
                </a:solidFill>
              </a:rPr>
              <a:pPr/>
              <a:t>‹#›</a:t>
            </a:fld>
            <a:endParaRPr lang="en-US">
              <a:solidFill>
                <a:srgbClr val="7476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0459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" y="6184106"/>
            <a:ext cx="11731625" cy="60325"/>
          </a:xfrm>
          <a:prstGeom prst="rect">
            <a:avLst/>
          </a:prstGeom>
          <a:solidFill>
            <a:srgbClr val="0E76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4" name="Picture 3" hidden="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-1" y="389467"/>
            <a:ext cx="11731625" cy="572709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85798" y="1109137"/>
            <a:ext cx="9132711" cy="190500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"/>
          </p:nvPr>
        </p:nvSpPr>
        <p:spPr>
          <a:xfrm>
            <a:off x="685798" y="3026738"/>
            <a:ext cx="7100047" cy="445294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7" name="Picture 16" descr="TE_logo_spot_ORANG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8691" y="6347561"/>
            <a:ext cx="1099456" cy="310134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4232" y="6184900"/>
            <a:ext cx="816000" cy="5953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2322059" y="6502166"/>
            <a:ext cx="36182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>
              <a:defRPr/>
            </a:pPr>
            <a:r>
              <a:rPr lang="en-US" sz="800" b="1" dirty="0">
                <a:solidFill>
                  <a:srgbClr val="919195"/>
                </a:solidFill>
                <a:cs typeface="Arial"/>
              </a:rPr>
              <a:t>TE Connectivity</a:t>
            </a:r>
            <a:r>
              <a:rPr lang="en-US" sz="800" dirty="0">
                <a:solidFill>
                  <a:srgbClr val="919195"/>
                </a:solidFill>
                <a:cs typeface="Arial"/>
              </a:rPr>
              <a:t> Confidential &amp; Proprietary. Do not reproduce or distribute.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1152688" y="6322548"/>
            <a:ext cx="50689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E98300"/>
                </a:solidFill>
              </a:rPr>
              <a:t>DATA AND DEVICES</a:t>
            </a:r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6453" y="6416676"/>
            <a:ext cx="569219" cy="365125"/>
          </a:xfrm>
          <a:prstGeom prst="rect">
            <a:avLst/>
          </a:prstGeom>
        </p:spPr>
        <p:txBody>
          <a:bodyPr/>
          <a:lstStyle/>
          <a:p>
            <a:fld id="{CA431686-8DE2-9B43-980D-29AE692D7900}" type="slidenum">
              <a:rPr lang="en-US" smtClean="0">
                <a:solidFill>
                  <a:srgbClr val="747678"/>
                </a:solidFill>
              </a:rPr>
              <a:pPr/>
              <a:t>‹#›</a:t>
            </a:fld>
            <a:endParaRPr lang="en-US">
              <a:solidFill>
                <a:srgbClr val="7476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5992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hidden="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-1" y="389467"/>
            <a:ext cx="11731625" cy="57270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7" name="Picture 16" descr="TE_logo_spot_ORANG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8691" y="6347561"/>
            <a:ext cx="1099456" cy="310134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1" y="6184106"/>
            <a:ext cx="11731625" cy="60325"/>
          </a:xfrm>
          <a:prstGeom prst="rect">
            <a:avLst/>
          </a:prstGeom>
          <a:solidFill>
            <a:srgbClr val="0E76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4232" y="6184900"/>
            <a:ext cx="816000" cy="5953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685798" y="1109137"/>
            <a:ext cx="9132711" cy="190500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idx="1"/>
          </p:nvPr>
        </p:nvSpPr>
        <p:spPr>
          <a:xfrm>
            <a:off x="685798" y="3026738"/>
            <a:ext cx="7100047" cy="445294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2322059" y="6502166"/>
            <a:ext cx="36182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>
              <a:defRPr/>
            </a:pPr>
            <a:r>
              <a:rPr lang="en-US" sz="800" b="1" dirty="0">
                <a:solidFill>
                  <a:srgbClr val="919195"/>
                </a:solidFill>
                <a:cs typeface="Arial"/>
              </a:rPr>
              <a:t>TE Connectivity</a:t>
            </a:r>
            <a:r>
              <a:rPr lang="en-US" sz="800" dirty="0">
                <a:solidFill>
                  <a:srgbClr val="919195"/>
                </a:solidFill>
                <a:cs typeface="Arial"/>
              </a:rPr>
              <a:t> Confidential &amp; Proprietary. Do not reproduce or distribute.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152688" y="6322548"/>
            <a:ext cx="50689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E98300"/>
                </a:solidFill>
              </a:rPr>
              <a:t>DATA AND DEVICES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6453" y="6416676"/>
            <a:ext cx="569219" cy="365125"/>
          </a:xfrm>
          <a:prstGeom prst="rect">
            <a:avLst/>
          </a:prstGeom>
        </p:spPr>
        <p:txBody>
          <a:bodyPr/>
          <a:lstStyle/>
          <a:p>
            <a:fld id="{CA431686-8DE2-9B43-980D-29AE692D7900}" type="slidenum">
              <a:rPr lang="en-US" smtClean="0">
                <a:solidFill>
                  <a:srgbClr val="747678"/>
                </a:solidFill>
              </a:rPr>
              <a:pPr/>
              <a:t>‹#›</a:t>
            </a:fld>
            <a:endParaRPr lang="en-US">
              <a:solidFill>
                <a:srgbClr val="7476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37428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1" y="389467"/>
            <a:ext cx="11731625" cy="57270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4" name="Picture 3" hidden="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7" name="Picture 16" descr="TE_logo_spot_ORANG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8691" y="6347561"/>
            <a:ext cx="1099456" cy="310134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1" y="6184106"/>
            <a:ext cx="11731625" cy="60325"/>
          </a:xfrm>
          <a:prstGeom prst="rect">
            <a:avLst/>
          </a:prstGeom>
          <a:solidFill>
            <a:srgbClr val="0E76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4232" y="6184900"/>
            <a:ext cx="816000" cy="5953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685798" y="1109137"/>
            <a:ext cx="9132711" cy="190500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idx="1"/>
          </p:nvPr>
        </p:nvSpPr>
        <p:spPr>
          <a:xfrm>
            <a:off x="685798" y="3026738"/>
            <a:ext cx="7100047" cy="445294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2322059" y="6502166"/>
            <a:ext cx="36182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>
              <a:defRPr/>
            </a:pPr>
            <a:r>
              <a:rPr lang="en-US" sz="800" b="1" dirty="0">
                <a:solidFill>
                  <a:srgbClr val="919195"/>
                </a:solidFill>
                <a:cs typeface="Arial"/>
              </a:rPr>
              <a:t>TE Connectivity</a:t>
            </a:r>
            <a:r>
              <a:rPr lang="en-US" sz="800" dirty="0">
                <a:solidFill>
                  <a:srgbClr val="919195"/>
                </a:solidFill>
                <a:cs typeface="Arial"/>
              </a:rPr>
              <a:t> Confidential &amp; Proprietary. Do not reproduce or distribute.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152688" y="6322548"/>
            <a:ext cx="50689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E98300"/>
                </a:solidFill>
              </a:rPr>
              <a:t>DATA AND DEVICES</a:t>
            </a: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6453" y="6416676"/>
            <a:ext cx="569219" cy="365125"/>
          </a:xfrm>
          <a:prstGeom prst="rect">
            <a:avLst/>
          </a:prstGeom>
        </p:spPr>
        <p:txBody>
          <a:bodyPr/>
          <a:lstStyle/>
          <a:p>
            <a:fld id="{CA431686-8DE2-9B43-980D-29AE692D7900}" type="slidenum">
              <a:rPr lang="en-US" smtClean="0">
                <a:solidFill>
                  <a:srgbClr val="747678"/>
                </a:solidFill>
              </a:rPr>
              <a:pPr/>
              <a:t>‹#›</a:t>
            </a:fld>
            <a:endParaRPr lang="en-US">
              <a:solidFill>
                <a:srgbClr val="7476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62873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hidden="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-1" y="389467"/>
            <a:ext cx="11731625" cy="572709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7" name="Picture 16" descr="TE_logo_spot_ORANG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8691" y="6347561"/>
            <a:ext cx="1099456" cy="310134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1" y="6184106"/>
            <a:ext cx="11731625" cy="60325"/>
          </a:xfrm>
          <a:prstGeom prst="rect">
            <a:avLst/>
          </a:prstGeom>
          <a:solidFill>
            <a:srgbClr val="0E76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4232" y="6184900"/>
            <a:ext cx="816000" cy="5953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685798" y="1109137"/>
            <a:ext cx="9132711" cy="190500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idx="1"/>
          </p:nvPr>
        </p:nvSpPr>
        <p:spPr>
          <a:xfrm>
            <a:off x="685798" y="3026738"/>
            <a:ext cx="7100047" cy="445294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2322059" y="6502166"/>
            <a:ext cx="36182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>
              <a:defRPr/>
            </a:pPr>
            <a:r>
              <a:rPr lang="en-US" sz="800" b="1" dirty="0">
                <a:solidFill>
                  <a:srgbClr val="919195"/>
                </a:solidFill>
                <a:cs typeface="Arial"/>
              </a:rPr>
              <a:t>TE Connectivity</a:t>
            </a:r>
            <a:r>
              <a:rPr lang="en-US" sz="800" dirty="0">
                <a:solidFill>
                  <a:srgbClr val="919195"/>
                </a:solidFill>
                <a:cs typeface="Arial"/>
              </a:rPr>
              <a:t> Confidential &amp; Proprietary. Do not reproduce or distribute.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152688" y="6322548"/>
            <a:ext cx="50689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E98300"/>
                </a:solidFill>
              </a:rPr>
              <a:t>DATA AND DEVICES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6453" y="6416676"/>
            <a:ext cx="569219" cy="365125"/>
          </a:xfrm>
          <a:prstGeom prst="rect">
            <a:avLst/>
          </a:prstGeom>
        </p:spPr>
        <p:txBody>
          <a:bodyPr/>
          <a:lstStyle/>
          <a:p>
            <a:fld id="{CA431686-8DE2-9B43-980D-29AE692D7900}" type="slidenum">
              <a:rPr lang="en-US" smtClean="0">
                <a:solidFill>
                  <a:srgbClr val="747678"/>
                </a:solidFill>
              </a:rPr>
              <a:pPr/>
              <a:t>‹#›</a:t>
            </a:fld>
            <a:endParaRPr lang="en-US">
              <a:solidFill>
                <a:srgbClr val="7476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1641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1465877"/>
            <a:ext cx="5280000" cy="4680000"/>
          </a:xfrm>
        </p:spPr>
        <p:txBody>
          <a:bodyPr/>
          <a:lstStyle>
            <a:lvl1pPr>
              <a:spcAft>
                <a:spcPts val="600"/>
              </a:spcAft>
              <a:defRPr sz="1400"/>
            </a:lvl1pPr>
            <a:lvl2pPr>
              <a:spcAft>
                <a:spcPts val="600"/>
              </a:spcAft>
              <a:defRPr sz="1200"/>
            </a:lvl2pPr>
            <a:lvl3pPr>
              <a:spcAft>
                <a:spcPts val="600"/>
              </a:spcAft>
              <a:defRPr sz="10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6453" y="6416676"/>
            <a:ext cx="569219" cy="365125"/>
          </a:xfrm>
          <a:prstGeom prst="rect">
            <a:avLst/>
          </a:prstGeom>
        </p:spPr>
        <p:txBody>
          <a:bodyPr/>
          <a:lstStyle/>
          <a:p>
            <a:fld id="{CA431686-8DE2-9B43-980D-29AE692D7900}" type="slidenum">
              <a:rPr lang="en-US" smtClean="0">
                <a:solidFill>
                  <a:srgbClr val="747678"/>
                </a:solidFill>
              </a:rPr>
              <a:pPr/>
              <a:t>‹#›</a:t>
            </a:fld>
            <a:endParaRPr lang="en-US">
              <a:solidFill>
                <a:srgbClr val="747678"/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685797" y="655820"/>
            <a:ext cx="11040000" cy="5907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6445797" y="1465877"/>
            <a:ext cx="5280000" cy="4680000"/>
          </a:xfrm>
        </p:spPr>
        <p:txBody>
          <a:bodyPr/>
          <a:lstStyle>
            <a:lvl1pPr>
              <a:spcAft>
                <a:spcPts val="600"/>
              </a:spcAft>
              <a:defRPr sz="1400"/>
            </a:lvl1pPr>
            <a:lvl2pPr>
              <a:spcAft>
                <a:spcPts val="600"/>
              </a:spcAft>
              <a:defRPr sz="1200"/>
            </a:lvl2pPr>
            <a:lvl3pPr>
              <a:spcAft>
                <a:spcPts val="600"/>
              </a:spcAft>
              <a:defRPr sz="10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5828527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7" y="1465877"/>
            <a:ext cx="5280000" cy="541447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797" y="2201463"/>
            <a:ext cx="5280000" cy="3948513"/>
          </a:xfrm>
        </p:spPr>
        <p:txBody>
          <a:bodyPr/>
          <a:lstStyle>
            <a:lvl1pPr>
              <a:spcAft>
                <a:spcPts val="600"/>
              </a:spcAft>
              <a:defRPr sz="1400"/>
            </a:lvl1pPr>
            <a:lvl2pPr>
              <a:spcAft>
                <a:spcPts val="600"/>
              </a:spcAft>
              <a:defRPr sz="1200"/>
            </a:lvl2pPr>
            <a:lvl3pPr>
              <a:spcAft>
                <a:spcPts val="600"/>
              </a:spcAft>
              <a:defRPr sz="10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5797" y="1465877"/>
            <a:ext cx="5280000" cy="5400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800" b="0" dirty="0" smtClean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45797" y="2201462"/>
            <a:ext cx="5280000" cy="3960000"/>
          </a:xfrm>
        </p:spPr>
        <p:txBody>
          <a:bodyPr/>
          <a:lstStyle>
            <a:lvl1pPr>
              <a:spcAft>
                <a:spcPts val="600"/>
              </a:spcAft>
              <a:defRPr sz="1400"/>
            </a:lvl1pPr>
            <a:lvl2pPr>
              <a:spcAft>
                <a:spcPts val="600"/>
              </a:spcAft>
              <a:defRPr sz="1200"/>
            </a:lvl2pPr>
            <a:lvl3pPr>
              <a:spcAft>
                <a:spcPts val="600"/>
              </a:spcAft>
              <a:defRPr sz="10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86453" y="6416676"/>
            <a:ext cx="569219" cy="365125"/>
          </a:xfrm>
          <a:prstGeom prst="rect">
            <a:avLst/>
          </a:prstGeom>
        </p:spPr>
        <p:txBody>
          <a:bodyPr/>
          <a:lstStyle/>
          <a:p>
            <a:fld id="{CA431686-8DE2-9B43-980D-29AE692D7900}" type="slidenum">
              <a:rPr lang="en-US" smtClean="0">
                <a:solidFill>
                  <a:srgbClr val="747678"/>
                </a:solidFill>
              </a:rPr>
              <a:pPr/>
              <a:t>‹#›</a:t>
            </a:fld>
            <a:endParaRPr lang="en-US">
              <a:solidFill>
                <a:srgbClr val="747678"/>
              </a:solidFill>
            </a:endParaRP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5797" y="655820"/>
            <a:ext cx="11040000" cy="5907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91912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8" name="Picture 17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295400"/>
            <a:ext cx="4627996" cy="2125532"/>
          </a:xfrm>
          <a:prstGeom prst="rect">
            <a:avLst/>
          </a:prstGeom>
        </p:spPr>
      </p:pic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4840" y="6416675"/>
            <a:ext cx="4775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CA431686-8DE2-9B43-980D-29AE692D7900}" type="slidenum">
              <a:rPr lang="en-US" smtClean="0">
                <a:solidFill>
                  <a:srgbClr val="747678"/>
                </a:solidFill>
              </a:rPr>
              <a:pPr/>
              <a:t>‹#›</a:t>
            </a:fld>
            <a:endParaRPr lang="en-US" dirty="0">
              <a:solidFill>
                <a:srgbClr val="747678"/>
              </a:solidFill>
            </a:endParaRPr>
          </a:p>
        </p:txBody>
      </p:sp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793" y="6240857"/>
            <a:ext cx="1080000" cy="617143"/>
          </a:xfrm>
          <a:prstGeom prst="rect">
            <a:avLst/>
          </a:prstGeom>
        </p:spPr>
      </p:pic>
      <p:sp>
        <p:nvSpPr>
          <p:cNvPr id="39" name="Rectangle 38"/>
          <p:cNvSpPr/>
          <p:nvPr userDrawn="1"/>
        </p:nvSpPr>
        <p:spPr>
          <a:xfrm>
            <a:off x="0" y="457200"/>
            <a:ext cx="11664950" cy="54832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40" name="Group 39"/>
          <p:cNvGrpSpPr/>
          <p:nvPr userDrawn="1"/>
        </p:nvGrpSpPr>
        <p:grpSpPr>
          <a:xfrm>
            <a:off x="0" y="6050869"/>
            <a:ext cx="11667600" cy="64800"/>
            <a:chOff x="0" y="6050869"/>
            <a:chExt cx="11667600" cy="64800"/>
          </a:xfrm>
        </p:grpSpPr>
        <p:sp>
          <p:nvSpPr>
            <p:cNvPr id="41" name="Rectangle 40"/>
            <p:cNvSpPr/>
            <p:nvPr/>
          </p:nvSpPr>
          <p:spPr>
            <a:xfrm>
              <a:off x="0" y="6050869"/>
              <a:ext cx="11667600" cy="64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" y="6050869"/>
              <a:ext cx="612000" cy="64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514347" y="1109137"/>
            <a:ext cx="7200000" cy="190500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4" name="Text Placeholder 2"/>
          <p:cNvSpPr>
            <a:spLocks noGrp="1"/>
          </p:cNvSpPr>
          <p:nvPr>
            <p:ph type="body" idx="1"/>
          </p:nvPr>
        </p:nvSpPr>
        <p:spPr>
          <a:xfrm>
            <a:off x="514348" y="3026738"/>
            <a:ext cx="5325035" cy="445294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824191" y="6502166"/>
            <a:ext cx="3618298" cy="215444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defRPr/>
            </a:pPr>
            <a:r>
              <a:rPr lang="en-US" sz="800" b="1" dirty="0">
                <a:solidFill>
                  <a:srgbClr val="919195"/>
                </a:solidFill>
                <a:cs typeface="Arial"/>
              </a:rPr>
              <a:t>TE Connectivity</a:t>
            </a:r>
            <a:r>
              <a:rPr lang="en-US" sz="800" dirty="0">
                <a:solidFill>
                  <a:srgbClr val="919195"/>
                </a:solidFill>
                <a:cs typeface="Arial"/>
              </a:rPr>
              <a:t> Confidential &amp; Proprietary. Do not reproduce or distribute.</a:t>
            </a:r>
          </a:p>
        </p:txBody>
      </p:sp>
    </p:spTree>
    <p:extLst>
      <p:ext uri="{BB962C8B-B14F-4D97-AF65-F5344CB8AC3E}">
        <p14:creationId xmlns:p14="http://schemas.microsoft.com/office/powerpoint/2010/main" val="107576786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7" y="655820"/>
            <a:ext cx="11040000" cy="59070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6453" y="6416676"/>
            <a:ext cx="569219" cy="365125"/>
          </a:xfrm>
          <a:prstGeom prst="rect">
            <a:avLst/>
          </a:prstGeom>
        </p:spPr>
        <p:txBody>
          <a:bodyPr/>
          <a:lstStyle/>
          <a:p>
            <a:fld id="{CA431686-8DE2-9B43-980D-29AE692D7900}" type="slidenum">
              <a:rPr lang="en-US" smtClean="0">
                <a:solidFill>
                  <a:srgbClr val="747678"/>
                </a:solidFill>
              </a:rPr>
              <a:pPr/>
              <a:t>‹#›</a:t>
            </a:fld>
            <a:endParaRPr lang="en-US">
              <a:solidFill>
                <a:srgbClr val="7476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56329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6453" y="6416676"/>
            <a:ext cx="569219" cy="365125"/>
          </a:xfrm>
          <a:prstGeom prst="rect">
            <a:avLst/>
          </a:prstGeom>
        </p:spPr>
        <p:txBody>
          <a:bodyPr/>
          <a:lstStyle/>
          <a:p>
            <a:fld id="{CA431686-8DE2-9B43-980D-29AE692D7900}" type="slidenum">
              <a:rPr lang="en-US" smtClean="0">
                <a:solidFill>
                  <a:srgbClr val="747678"/>
                </a:solidFill>
              </a:rPr>
              <a:pPr/>
              <a:t>‹#›</a:t>
            </a:fld>
            <a:endParaRPr lang="en-US">
              <a:solidFill>
                <a:srgbClr val="7476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67290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51720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8" y="2201462"/>
            <a:ext cx="3932237" cy="3960000"/>
          </a:xfrm>
        </p:spPr>
        <p:txBody>
          <a:bodyPr/>
          <a:lstStyle>
            <a:lvl1pPr marL="0" indent="0">
              <a:spcAft>
                <a:spcPts val="600"/>
              </a:spcAft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6453" y="6416676"/>
            <a:ext cx="569219" cy="365125"/>
          </a:xfrm>
          <a:prstGeom prst="rect">
            <a:avLst/>
          </a:prstGeom>
        </p:spPr>
        <p:txBody>
          <a:bodyPr/>
          <a:lstStyle/>
          <a:p>
            <a:fld id="{CA431686-8DE2-9B43-980D-29AE692D7900}" type="slidenum">
              <a:rPr lang="en-US" smtClean="0">
                <a:solidFill>
                  <a:srgbClr val="747678"/>
                </a:solidFill>
              </a:rPr>
              <a:pPr/>
              <a:t>‹#›</a:t>
            </a:fld>
            <a:endParaRPr lang="en-US">
              <a:solidFill>
                <a:srgbClr val="747678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5797" y="655820"/>
            <a:ext cx="3936000" cy="14555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73988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75500"/>
            <a:ext cx="6192000" cy="5184000"/>
          </a:xfrm>
          <a:solidFill>
            <a:schemeClr val="bg2"/>
          </a:solidFill>
        </p:spPr>
        <p:txBody>
          <a:bodyPr anchor="t"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6453" y="6416676"/>
            <a:ext cx="569219" cy="365125"/>
          </a:xfrm>
          <a:prstGeom prst="rect">
            <a:avLst/>
          </a:prstGeom>
        </p:spPr>
        <p:txBody>
          <a:bodyPr/>
          <a:lstStyle/>
          <a:p>
            <a:fld id="{CA431686-8DE2-9B43-980D-29AE692D7900}" type="slidenum">
              <a:rPr lang="en-US" smtClean="0">
                <a:solidFill>
                  <a:srgbClr val="747678"/>
                </a:solidFill>
              </a:rPr>
              <a:pPr/>
              <a:t>‹#›</a:t>
            </a:fld>
            <a:endParaRPr lang="en-US">
              <a:solidFill>
                <a:srgbClr val="747678"/>
              </a:solidFill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8" y="2201462"/>
            <a:ext cx="3932237" cy="3960000"/>
          </a:xfrm>
        </p:spPr>
        <p:txBody>
          <a:bodyPr/>
          <a:lstStyle>
            <a:lvl1pPr marL="0" indent="0">
              <a:spcAft>
                <a:spcPts val="600"/>
              </a:spcAft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85797" y="655820"/>
            <a:ext cx="3936000" cy="14555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3871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256" y="6416676"/>
            <a:ext cx="914400" cy="365125"/>
          </a:xfrm>
          <a:prstGeom prst="rect">
            <a:avLst/>
          </a:prstGeom>
        </p:spPr>
        <p:txBody>
          <a:bodyPr/>
          <a:lstStyle/>
          <a:p>
            <a:fld id="{561D4558-1078-2F40-864A-8114B512BBC7}" type="slidenum">
              <a:rPr lang="en-US" smtClean="0">
                <a:solidFill>
                  <a:srgbClr val="747678"/>
                </a:solidFill>
              </a:rPr>
              <a:pPr/>
              <a:t>‹#›</a:t>
            </a:fld>
            <a:endParaRPr lang="en-US">
              <a:solidFill>
                <a:srgbClr val="747678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04801" y="1109137"/>
            <a:ext cx="9132711" cy="190500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/>
          </p:nvPr>
        </p:nvSpPr>
        <p:spPr>
          <a:xfrm>
            <a:off x="304801" y="3026738"/>
            <a:ext cx="7100047" cy="445294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779705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6453" y="6416676"/>
            <a:ext cx="569219" cy="365125"/>
          </a:xfrm>
          <a:prstGeom prst="rect">
            <a:avLst/>
          </a:prstGeom>
        </p:spPr>
        <p:txBody>
          <a:bodyPr/>
          <a:lstStyle/>
          <a:p>
            <a:fld id="{561D4558-1078-2F40-864A-8114B512BBC7}" type="slidenum">
              <a:rPr lang="en-US" smtClean="0">
                <a:solidFill>
                  <a:srgbClr val="747678"/>
                </a:solidFill>
              </a:rPr>
              <a:pPr/>
              <a:t>‹#›</a:t>
            </a:fld>
            <a:endParaRPr lang="en-US">
              <a:solidFill>
                <a:srgbClr val="7476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410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8" name="Picture 17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295400"/>
            <a:ext cx="4627996" cy="2125532"/>
          </a:xfrm>
          <a:prstGeom prst="rect">
            <a:avLst/>
          </a:prstGeom>
        </p:spPr>
      </p:pic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4840" y="6416675"/>
            <a:ext cx="4775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CA431686-8DE2-9B43-980D-29AE692D7900}" type="slidenum">
              <a:rPr lang="en-US" smtClean="0">
                <a:solidFill>
                  <a:srgbClr val="747678"/>
                </a:solidFill>
              </a:rPr>
              <a:pPr/>
              <a:t>‹#›</a:t>
            </a:fld>
            <a:endParaRPr lang="en-US" dirty="0">
              <a:solidFill>
                <a:srgbClr val="747678"/>
              </a:solidFill>
            </a:endParaRPr>
          </a:p>
        </p:txBody>
      </p:sp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793" y="6240857"/>
            <a:ext cx="1080000" cy="617143"/>
          </a:xfrm>
          <a:prstGeom prst="rect">
            <a:avLst/>
          </a:prstGeom>
        </p:spPr>
      </p:pic>
      <p:sp>
        <p:nvSpPr>
          <p:cNvPr id="39" name="Rectangle 38"/>
          <p:cNvSpPr/>
          <p:nvPr userDrawn="1"/>
        </p:nvSpPr>
        <p:spPr>
          <a:xfrm>
            <a:off x="0" y="457200"/>
            <a:ext cx="11664950" cy="54832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40" name="Group 39"/>
          <p:cNvGrpSpPr/>
          <p:nvPr userDrawn="1"/>
        </p:nvGrpSpPr>
        <p:grpSpPr>
          <a:xfrm>
            <a:off x="0" y="6050869"/>
            <a:ext cx="11667600" cy="64800"/>
            <a:chOff x="0" y="6050869"/>
            <a:chExt cx="11667600" cy="64800"/>
          </a:xfrm>
        </p:grpSpPr>
        <p:sp>
          <p:nvSpPr>
            <p:cNvPr id="41" name="Rectangle 40"/>
            <p:cNvSpPr/>
            <p:nvPr/>
          </p:nvSpPr>
          <p:spPr>
            <a:xfrm>
              <a:off x="0" y="6050869"/>
              <a:ext cx="11667600" cy="64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" y="6050869"/>
              <a:ext cx="612000" cy="64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514347" y="1109137"/>
            <a:ext cx="7200000" cy="190500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4" name="Text Placeholder 2"/>
          <p:cNvSpPr>
            <a:spLocks noGrp="1"/>
          </p:cNvSpPr>
          <p:nvPr>
            <p:ph type="body" idx="1"/>
          </p:nvPr>
        </p:nvSpPr>
        <p:spPr>
          <a:xfrm>
            <a:off x="514348" y="3026738"/>
            <a:ext cx="5325035" cy="445294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824191" y="6502166"/>
            <a:ext cx="3618298" cy="215444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defRPr/>
            </a:pPr>
            <a:r>
              <a:rPr lang="en-US" sz="800" b="1" dirty="0">
                <a:solidFill>
                  <a:srgbClr val="919195"/>
                </a:solidFill>
                <a:cs typeface="Arial"/>
              </a:rPr>
              <a:t>TE Connectivity</a:t>
            </a:r>
            <a:r>
              <a:rPr lang="en-US" sz="800" dirty="0">
                <a:solidFill>
                  <a:srgbClr val="919195"/>
                </a:solidFill>
                <a:cs typeface="Arial"/>
              </a:rPr>
              <a:t> Confidential &amp; Proprietary. Do not reproduce or distribute.</a:t>
            </a:r>
          </a:p>
        </p:txBody>
      </p:sp>
    </p:spTree>
    <p:extLst>
      <p:ext uri="{BB962C8B-B14F-4D97-AF65-F5344CB8AC3E}">
        <p14:creationId xmlns:p14="http://schemas.microsoft.com/office/powerpoint/2010/main" val="2193237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8" name="Picture 17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295400"/>
            <a:ext cx="4627996" cy="2125532"/>
          </a:xfrm>
          <a:prstGeom prst="rect">
            <a:avLst/>
          </a:prstGeom>
        </p:spPr>
      </p:pic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4840" y="6416675"/>
            <a:ext cx="4775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CA431686-8DE2-9B43-980D-29AE692D7900}" type="slidenum">
              <a:rPr lang="en-US" smtClean="0">
                <a:solidFill>
                  <a:srgbClr val="747678"/>
                </a:solidFill>
              </a:rPr>
              <a:pPr/>
              <a:t>‹#›</a:t>
            </a:fld>
            <a:endParaRPr lang="en-US" dirty="0">
              <a:solidFill>
                <a:srgbClr val="747678"/>
              </a:solidFill>
            </a:endParaRPr>
          </a:p>
        </p:txBody>
      </p:sp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793" y="6240857"/>
            <a:ext cx="1080000" cy="617143"/>
          </a:xfrm>
          <a:prstGeom prst="rect">
            <a:avLst/>
          </a:prstGeom>
        </p:spPr>
      </p:pic>
      <p:sp>
        <p:nvSpPr>
          <p:cNvPr id="39" name="Rectangle 38"/>
          <p:cNvSpPr/>
          <p:nvPr userDrawn="1"/>
        </p:nvSpPr>
        <p:spPr>
          <a:xfrm>
            <a:off x="0" y="457200"/>
            <a:ext cx="11664950" cy="54832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40" name="Group 39"/>
          <p:cNvGrpSpPr/>
          <p:nvPr userDrawn="1"/>
        </p:nvGrpSpPr>
        <p:grpSpPr>
          <a:xfrm>
            <a:off x="0" y="6050869"/>
            <a:ext cx="11667600" cy="64800"/>
            <a:chOff x="0" y="6050869"/>
            <a:chExt cx="11667600" cy="64800"/>
          </a:xfrm>
        </p:grpSpPr>
        <p:sp>
          <p:nvSpPr>
            <p:cNvPr id="41" name="Rectangle 40"/>
            <p:cNvSpPr/>
            <p:nvPr/>
          </p:nvSpPr>
          <p:spPr>
            <a:xfrm>
              <a:off x="0" y="6050869"/>
              <a:ext cx="11667600" cy="64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" y="6050869"/>
              <a:ext cx="612000" cy="64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514347" y="1109137"/>
            <a:ext cx="7200000" cy="190500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4" name="Text Placeholder 2"/>
          <p:cNvSpPr>
            <a:spLocks noGrp="1"/>
          </p:cNvSpPr>
          <p:nvPr>
            <p:ph type="body" idx="1"/>
          </p:nvPr>
        </p:nvSpPr>
        <p:spPr>
          <a:xfrm>
            <a:off x="514348" y="3026738"/>
            <a:ext cx="5325035" cy="445294"/>
          </a:xfrm>
        </p:spPr>
        <p:txBody>
          <a:bodyPr anchor="t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824191" y="6502166"/>
            <a:ext cx="3618298" cy="215444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defRPr/>
            </a:pPr>
            <a:r>
              <a:rPr lang="en-US" sz="800" b="1" dirty="0">
                <a:solidFill>
                  <a:srgbClr val="919195"/>
                </a:solidFill>
                <a:cs typeface="Arial"/>
              </a:rPr>
              <a:t>TE Connectivity</a:t>
            </a:r>
            <a:r>
              <a:rPr lang="en-US" sz="800" dirty="0">
                <a:solidFill>
                  <a:srgbClr val="919195"/>
                </a:solidFill>
                <a:cs typeface="Arial"/>
              </a:rPr>
              <a:t> Confidential &amp; Proprietary. Do not reproduce or distribute.</a:t>
            </a:r>
          </a:p>
        </p:txBody>
      </p:sp>
    </p:spTree>
    <p:extLst>
      <p:ext uri="{BB962C8B-B14F-4D97-AF65-F5344CB8AC3E}">
        <p14:creationId xmlns:p14="http://schemas.microsoft.com/office/powerpoint/2010/main" val="2181613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4840" y="6416675"/>
            <a:ext cx="4775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CA431686-8DE2-9B43-980D-29AE692D7900}" type="slidenum">
              <a:rPr lang="en-US" smtClean="0">
                <a:solidFill>
                  <a:srgbClr val="747678"/>
                </a:solidFill>
              </a:rPr>
              <a:pPr/>
              <a:t>‹#›</a:t>
            </a:fld>
            <a:endParaRPr lang="en-US" dirty="0">
              <a:solidFill>
                <a:srgbClr val="747678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14348" y="1465876"/>
            <a:ext cx="5400000" cy="4604724"/>
          </a:xfrm>
        </p:spPr>
        <p:txBody>
          <a:bodyPr/>
          <a:lstStyle>
            <a:lvl1pPr>
              <a:spcAft>
                <a:spcPts val="600"/>
              </a:spcAft>
              <a:defRPr sz="1400"/>
            </a:lvl1pPr>
            <a:lvl2pPr>
              <a:spcAft>
                <a:spcPts val="600"/>
              </a:spcAft>
              <a:defRPr sz="1200"/>
            </a:lvl2pPr>
            <a:lvl3pPr>
              <a:spcAft>
                <a:spcPts val="600"/>
              </a:spcAft>
              <a:defRPr sz="10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514348" y="655820"/>
            <a:ext cx="11160000" cy="5907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6274348" y="1465877"/>
            <a:ext cx="5400000" cy="4608000"/>
          </a:xfrm>
        </p:spPr>
        <p:txBody>
          <a:bodyPr/>
          <a:lstStyle>
            <a:lvl1pPr>
              <a:spcAft>
                <a:spcPts val="600"/>
              </a:spcAft>
              <a:defRPr sz="1400"/>
            </a:lvl1pPr>
            <a:lvl2pPr>
              <a:spcAft>
                <a:spcPts val="600"/>
              </a:spcAft>
              <a:defRPr sz="1200"/>
            </a:lvl2pPr>
            <a:lvl3pPr>
              <a:spcAft>
                <a:spcPts val="600"/>
              </a:spcAft>
              <a:defRPr sz="10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23960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14840" y="6416675"/>
            <a:ext cx="4775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CA431686-8DE2-9B43-980D-29AE692D7900}" type="slidenum">
              <a:rPr lang="en-US" smtClean="0">
                <a:solidFill>
                  <a:srgbClr val="747678"/>
                </a:solidFill>
              </a:rPr>
              <a:pPr/>
              <a:t>‹#›</a:t>
            </a:fld>
            <a:endParaRPr lang="en-US" dirty="0">
              <a:solidFill>
                <a:srgbClr val="747678"/>
              </a:solidFill>
            </a:endParaRPr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514348" y="1465877"/>
            <a:ext cx="5400000" cy="541447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514348" y="2201463"/>
            <a:ext cx="5400000" cy="3869554"/>
          </a:xfrm>
        </p:spPr>
        <p:txBody>
          <a:bodyPr/>
          <a:lstStyle>
            <a:lvl1pPr>
              <a:spcAft>
                <a:spcPts val="600"/>
              </a:spcAft>
              <a:defRPr sz="1400"/>
            </a:lvl1pPr>
            <a:lvl2pPr>
              <a:spcAft>
                <a:spcPts val="600"/>
              </a:spcAft>
              <a:defRPr sz="1200"/>
            </a:lvl2pPr>
            <a:lvl3pPr>
              <a:spcAft>
                <a:spcPts val="600"/>
              </a:spcAft>
              <a:defRPr sz="10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4348" y="1465877"/>
            <a:ext cx="5400000" cy="5400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800" b="0" dirty="0" smtClean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4"/>
          </p:nvPr>
        </p:nvSpPr>
        <p:spPr>
          <a:xfrm>
            <a:off x="6274348" y="2201462"/>
            <a:ext cx="5400000" cy="3866400"/>
          </a:xfrm>
        </p:spPr>
        <p:txBody>
          <a:bodyPr/>
          <a:lstStyle>
            <a:lvl1pPr>
              <a:spcAft>
                <a:spcPts val="600"/>
              </a:spcAft>
              <a:defRPr sz="1400"/>
            </a:lvl1pPr>
            <a:lvl2pPr>
              <a:spcAft>
                <a:spcPts val="600"/>
              </a:spcAft>
              <a:defRPr sz="1200"/>
            </a:lvl2pPr>
            <a:lvl3pPr>
              <a:spcAft>
                <a:spcPts val="600"/>
              </a:spcAft>
              <a:defRPr sz="10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514348" y="655820"/>
            <a:ext cx="11160000" cy="5907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79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image" Target="../media/image20.png"/><Relationship Id="rId2" Type="http://schemas.openxmlformats.org/officeDocument/2006/relationships/slideLayout" Target="../slideLayouts/slideLayout42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286774"/>
            <a:ext cx="11656756" cy="79657"/>
          </a:xfrm>
          <a:prstGeom prst="rect">
            <a:avLst/>
          </a:prstGeom>
          <a:solidFill>
            <a:srgbClr val="0E76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287231"/>
            <a:ext cx="612000" cy="79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 userDrawn="1">
            <p:ph type="title"/>
          </p:nvPr>
        </p:nvSpPr>
        <p:spPr>
          <a:xfrm>
            <a:off x="514348" y="655820"/>
            <a:ext cx="11160000" cy="5907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514347" y="1465877"/>
            <a:ext cx="11156400" cy="46049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514840" y="6416675"/>
            <a:ext cx="4269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919195"/>
                </a:solidFill>
              </a:defRPr>
            </a:lvl1pPr>
          </a:lstStyle>
          <a:p>
            <a:fld id="{CA431686-8DE2-9B43-980D-29AE692D79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793" y="6240857"/>
            <a:ext cx="1080000" cy="617143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824191" y="6502166"/>
            <a:ext cx="3618298" cy="215444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defRPr/>
            </a:pPr>
            <a:r>
              <a:rPr lang="en-US" sz="800" b="1" dirty="0">
                <a:solidFill>
                  <a:srgbClr val="919195"/>
                </a:solidFill>
                <a:cs typeface="Arial"/>
              </a:rPr>
              <a:t>TE Connectivity</a:t>
            </a:r>
            <a:r>
              <a:rPr lang="en-US" sz="800" dirty="0">
                <a:solidFill>
                  <a:srgbClr val="919195"/>
                </a:solidFill>
                <a:cs typeface="Arial"/>
              </a:rPr>
              <a:t> Confidential &amp; Proprietary. Do not reproduce or distribute.</a:t>
            </a:r>
          </a:p>
        </p:txBody>
      </p:sp>
    </p:spTree>
    <p:extLst>
      <p:ext uri="{BB962C8B-B14F-4D97-AF65-F5344CB8AC3E}">
        <p14:creationId xmlns:p14="http://schemas.microsoft.com/office/powerpoint/2010/main" val="17576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" y="287810"/>
            <a:ext cx="11731625" cy="603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797" y="655820"/>
            <a:ext cx="11040000" cy="5907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1465877"/>
            <a:ext cx="11040000" cy="4608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6453" y="6416676"/>
            <a:ext cx="5692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fld id="{CA431686-8DE2-9B43-980D-29AE692D79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287809"/>
            <a:ext cx="816000" cy="5953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1" name="TextBox 20"/>
          <p:cNvSpPr txBox="1"/>
          <p:nvPr userDrawn="1"/>
        </p:nvSpPr>
        <p:spPr>
          <a:xfrm>
            <a:off x="2258721" y="6502166"/>
            <a:ext cx="36182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>
              <a:defRPr/>
            </a:pPr>
            <a:r>
              <a:rPr lang="en-US" sz="800" b="1" dirty="0">
                <a:solidFill>
                  <a:srgbClr val="919195"/>
                </a:solidFill>
                <a:latin typeface="Arial"/>
                <a:cs typeface="Arial"/>
              </a:rPr>
              <a:t>TE Connectivity</a:t>
            </a:r>
            <a:r>
              <a:rPr lang="en-US" sz="800" dirty="0">
                <a:solidFill>
                  <a:srgbClr val="919195"/>
                </a:solidFill>
                <a:latin typeface="Arial"/>
                <a:cs typeface="Arial"/>
              </a:rPr>
              <a:t> Confidential &amp; Proprietary. Do not reproduce or distribute.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5799" y="6240858"/>
            <a:ext cx="1440000" cy="61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04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452438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688975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139825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715580"/>
            <a:ext cx="10910399" cy="1000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083284"/>
            <a:ext cx="10910399" cy="40889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56" y="6416676"/>
            <a:ext cx="91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57F330F-79CA-4D7D-8106-3B5F5B4959C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" y="287810"/>
            <a:ext cx="11731625" cy="60325"/>
          </a:xfrm>
          <a:prstGeom prst="rect">
            <a:avLst/>
          </a:prstGeom>
          <a:solidFill>
            <a:srgbClr val="0E76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4" name="Rectangle 13"/>
          <p:cNvSpPr/>
          <p:nvPr/>
        </p:nvSpPr>
        <p:spPr>
          <a:xfrm>
            <a:off x="4232" y="288604"/>
            <a:ext cx="676827" cy="5953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1001656" y="6485236"/>
            <a:ext cx="36182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dirty="0">
                <a:solidFill>
                  <a:srgbClr val="919195"/>
                </a:solidFill>
                <a:cs typeface="Arial"/>
              </a:rPr>
              <a:t>TE Connectivity</a:t>
            </a:r>
            <a:r>
              <a:rPr lang="en-US" sz="800" dirty="0">
                <a:solidFill>
                  <a:srgbClr val="919195"/>
                </a:solidFill>
                <a:cs typeface="Arial"/>
              </a:rPr>
              <a:t> Confidential &amp; Proprietary. Do not reproduce or distribute.</a:t>
            </a:r>
          </a:p>
        </p:txBody>
      </p:sp>
      <p:pic>
        <p:nvPicPr>
          <p:cNvPr id="9" name="Picture 8" descr="TE_logo_rgb.jpg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42089" y="6303981"/>
            <a:ext cx="1354801" cy="37651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01656" y="6319855"/>
            <a:ext cx="50689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DATA</a:t>
            </a:r>
            <a:r>
              <a:rPr lang="en-US" sz="800" baseline="0" dirty="0"/>
              <a:t> COMMUNICATIONS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911509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797" y="655820"/>
            <a:ext cx="11040000" cy="5907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1465877"/>
            <a:ext cx="11040000" cy="468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" y="287810"/>
            <a:ext cx="11731625" cy="60325"/>
            <a:chOff x="0" y="287809"/>
            <a:chExt cx="8798719" cy="60325"/>
          </a:xfrm>
        </p:grpSpPr>
        <p:sp>
          <p:nvSpPr>
            <p:cNvPr id="13" name="Rectangle 12"/>
            <p:cNvSpPr/>
            <p:nvPr/>
          </p:nvSpPr>
          <p:spPr>
            <a:xfrm>
              <a:off x="0" y="287809"/>
              <a:ext cx="8798719" cy="60325"/>
            </a:xfrm>
            <a:prstGeom prst="rect">
              <a:avLst/>
            </a:prstGeom>
            <a:solidFill>
              <a:srgbClr val="0E76B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174" y="288604"/>
              <a:ext cx="612000" cy="5953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rgbClr val="FFFFFF"/>
                </a:solidFill>
              </a:endParaRPr>
            </a:p>
          </p:txBody>
        </p:sp>
      </p:grpSp>
      <p:pic>
        <p:nvPicPr>
          <p:cNvPr id="5" name="Picture 4" descr="TE_logo_spot_ORANGE.png"/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8691" y="6347561"/>
            <a:ext cx="1099456" cy="310134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685797" y="6322548"/>
            <a:ext cx="50689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E98300"/>
                </a:solidFill>
              </a:rPr>
              <a:t>DATA AND DEVICES</a:t>
            </a:r>
          </a:p>
        </p:txBody>
      </p:sp>
    </p:spTree>
    <p:extLst>
      <p:ext uri="{BB962C8B-B14F-4D97-AF65-F5344CB8AC3E}">
        <p14:creationId xmlns:p14="http://schemas.microsoft.com/office/powerpoint/2010/main" val="2377060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452438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688975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139825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5FACD-0AB4-4B89-91BA-4321D5A41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46138" y="2594887"/>
            <a:ext cx="7246502" cy="106538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Tracy_3ck_02_0719</a:t>
            </a:r>
            <a:br>
              <a:rPr lang="en-US" dirty="0"/>
            </a:br>
            <a:r>
              <a:rPr lang="en-US" dirty="0"/>
              <a:t>S-parameter Contribution</a:t>
            </a:r>
            <a:endParaRPr lang="en-US" sz="2400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A1458E15-3F39-4EA5-952A-A3E138173F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July 2019</a:t>
            </a:r>
          </a:p>
        </p:txBody>
      </p:sp>
    </p:spTree>
    <p:extLst>
      <p:ext uri="{BB962C8B-B14F-4D97-AF65-F5344CB8AC3E}">
        <p14:creationId xmlns:p14="http://schemas.microsoft.com/office/powerpoint/2010/main" val="1939856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7bbd8e79-3896-4014-9037-3bc01d8969f9@prod">
            <a:extLst>
              <a:ext uri="{FF2B5EF4-FFF2-40B4-BE49-F238E27FC236}">
                <a16:creationId xmlns:a16="http://schemas.microsoft.com/office/drawing/2014/main" id="{090398CD-0C4F-40EB-A8DD-96E205BBBC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63" t="6475" b="2390"/>
          <a:stretch/>
        </p:blipFill>
        <p:spPr bwMode="auto">
          <a:xfrm rot="5400000">
            <a:off x="8275822" y="2200585"/>
            <a:ext cx="3272834" cy="3254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C031A5D-4828-472D-BEFD-50C274804CBA}"/>
              </a:ext>
            </a:extLst>
          </p:cNvPr>
          <p:cNvSpPr txBox="1"/>
          <p:nvPr/>
        </p:nvSpPr>
        <p:spPr>
          <a:xfrm>
            <a:off x="303679" y="440017"/>
            <a:ext cx="77447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Test Data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2"/>
                </a:solidFill>
              </a:rPr>
              <a:t>256, .s4p touchstone files shared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2"/>
                </a:solidFill>
              </a:rPr>
              <a:t>Data is Tp1 to Tp4 associated with tracy_3ck_01a_0719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2"/>
                </a:solidFill>
              </a:rPr>
              <a:t>16 lanes each having 1 Thru and 15 XT files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2"/>
                </a:solidFill>
              </a:rPr>
              <a:t>Each lane is in its separate folder (see next slide)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2"/>
                </a:solidFill>
              </a:rPr>
              <a:t>10MHz to 50 GHz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6758B4-E817-47E3-923A-1C995395543D}"/>
              </a:ext>
            </a:extLst>
          </p:cNvPr>
          <p:cNvSpPr txBox="1"/>
          <p:nvPr/>
        </p:nvSpPr>
        <p:spPr>
          <a:xfrm>
            <a:off x="9033066" y="2376055"/>
            <a:ext cx="50051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P1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98588F-3641-4A8C-B1A4-FC27534DAF97}"/>
              </a:ext>
            </a:extLst>
          </p:cNvPr>
          <p:cNvSpPr txBox="1"/>
          <p:nvPr/>
        </p:nvSpPr>
        <p:spPr>
          <a:xfrm>
            <a:off x="10281628" y="2376055"/>
            <a:ext cx="50051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P2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6573712-9DDE-4AC9-90E7-CBF7E35103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021" y="2549627"/>
            <a:ext cx="7174087" cy="195813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7D09AD5-C607-4826-8C6F-FE734C1EC278}"/>
              </a:ext>
            </a:extLst>
          </p:cNvPr>
          <p:cNvSpPr txBox="1"/>
          <p:nvPr/>
        </p:nvSpPr>
        <p:spPr>
          <a:xfrm>
            <a:off x="8218716" y="440017"/>
            <a:ext cx="41258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File Naming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2"/>
                </a:solidFill>
              </a:rPr>
              <a:t>Each side of assembly is represented by P1 or P2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2"/>
                </a:solidFill>
              </a:rPr>
              <a:t>Example Thru: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2"/>
                </a:solidFill>
              </a:rPr>
              <a:t>P1_Tx1_P2_Rx1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D926F51-5846-4FDE-9117-71E8AFA691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157042"/>
            <a:ext cx="9652001" cy="109681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3EFCDB4-A1E1-4251-A027-B3564C2054B0}"/>
              </a:ext>
            </a:extLst>
          </p:cNvPr>
          <p:cNvSpPr txBox="1"/>
          <p:nvPr/>
        </p:nvSpPr>
        <p:spPr>
          <a:xfrm>
            <a:off x="4289000" y="4787710"/>
            <a:ext cx="180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OSFP Pin Map</a:t>
            </a:r>
          </a:p>
        </p:txBody>
      </p:sp>
    </p:spTree>
    <p:extLst>
      <p:ext uri="{BB962C8B-B14F-4D97-AF65-F5344CB8AC3E}">
        <p14:creationId xmlns:p14="http://schemas.microsoft.com/office/powerpoint/2010/main" val="3798591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3AD3D6F-B82E-457F-94A7-F03FB6FAF0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98" y="1597161"/>
            <a:ext cx="1047750" cy="32289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99A84EB-B8AF-4BBA-9BFF-47DBC820E7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7479" y="1416042"/>
            <a:ext cx="2028825" cy="3295650"/>
          </a:xfrm>
          <a:prstGeom prst="rect">
            <a:avLst/>
          </a:prstGeom>
        </p:spPr>
      </p:pic>
      <p:sp>
        <p:nvSpPr>
          <p:cNvPr id="10" name="Left Brace 9">
            <a:extLst>
              <a:ext uri="{FF2B5EF4-FFF2-40B4-BE49-F238E27FC236}">
                <a16:creationId xmlns:a16="http://schemas.microsoft.com/office/drawing/2014/main" id="{016CFAD0-E66B-4BDB-880B-2D7D7BACD0D7}"/>
              </a:ext>
            </a:extLst>
          </p:cNvPr>
          <p:cNvSpPr/>
          <p:nvPr/>
        </p:nvSpPr>
        <p:spPr>
          <a:xfrm>
            <a:off x="2757055" y="1416042"/>
            <a:ext cx="489527" cy="322897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348E5CD-D831-446C-80AD-2D512C2A7155}"/>
              </a:ext>
            </a:extLst>
          </p:cNvPr>
          <p:cNvCxnSpPr>
            <a:stCxn id="10" idx="1"/>
          </p:cNvCxnSpPr>
          <p:nvPr/>
        </p:nvCxnSpPr>
        <p:spPr>
          <a:xfrm flipH="1" flipV="1">
            <a:off x="1103746" y="1713049"/>
            <a:ext cx="1653309" cy="13174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8CE3E620-F63D-4E6E-9C81-7E43799624F6}"/>
              </a:ext>
            </a:extLst>
          </p:cNvPr>
          <p:cNvSpPr txBox="1"/>
          <p:nvPr/>
        </p:nvSpPr>
        <p:spPr>
          <a:xfrm>
            <a:off x="5537201" y="1528126"/>
            <a:ext cx="425796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Example Thru/FEXT/NEXT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Thru:</a:t>
            </a:r>
          </a:p>
          <a:p>
            <a:r>
              <a:rPr lang="en-US" dirty="0">
                <a:solidFill>
                  <a:schemeClr val="tx2"/>
                </a:solidFill>
              </a:rPr>
              <a:t>P1_Tx1_P2_Rx1_Normal.s4p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FEXT:</a:t>
            </a:r>
          </a:p>
          <a:p>
            <a:r>
              <a:rPr lang="en-US" dirty="0">
                <a:solidFill>
                  <a:schemeClr val="tx2"/>
                </a:solidFill>
              </a:rPr>
              <a:t>P1_Tx2_P2_Rx1_Normal.s4p</a:t>
            </a:r>
          </a:p>
          <a:p>
            <a:endParaRPr lang="en-US" b="1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NEXT:</a:t>
            </a:r>
          </a:p>
          <a:p>
            <a:r>
              <a:rPr lang="en-US" dirty="0">
                <a:solidFill>
                  <a:schemeClr val="tx2"/>
                </a:solidFill>
              </a:rPr>
              <a:t>P2_Tx1_P2_Rx1_Normal.s4p</a:t>
            </a:r>
          </a:p>
          <a:p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08A0A0C-41C8-4E20-8BA3-EA0BE242B5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4818" y="1393611"/>
            <a:ext cx="3255546" cy="327383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D7FAA43-4418-4BAE-8E30-8B22DF37CDA2}"/>
              </a:ext>
            </a:extLst>
          </p:cNvPr>
          <p:cNvSpPr txBox="1"/>
          <p:nvPr/>
        </p:nvSpPr>
        <p:spPr>
          <a:xfrm>
            <a:off x="0" y="511777"/>
            <a:ext cx="1764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Each lane in its own folder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A78965E-D0F2-4728-8199-307F9EB5F41A}"/>
              </a:ext>
            </a:extLst>
          </p:cNvPr>
          <p:cNvSpPr txBox="1"/>
          <p:nvPr/>
        </p:nvSpPr>
        <p:spPr>
          <a:xfrm>
            <a:off x="3001818" y="511778"/>
            <a:ext cx="21597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Files have P1/P2 designation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DD89D64-A368-4BBF-AE58-F4F3A5882A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157042"/>
            <a:ext cx="9652001" cy="1096818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5AE9DA9-670F-4B7B-9D0B-9D48E0E27189}"/>
              </a:ext>
            </a:extLst>
          </p:cNvPr>
          <p:cNvSpPr txBox="1"/>
          <p:nvPr/>
        </p:nvSpPr>
        <p:spPr>
          <a:xfrm>
            <a:off x="4289000" y="4787710"/>
            <a:ext cx="180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OSFP Pin Map</a:t>
            </a:r>
          </a:p>
        </p:txBody>
      </p:sp>
    </p:spTree>
    <p:extLst>
      <p:ext uri="{BB962C8B-B14F-4D97-AF65-F5344CB8AC3E}">
        <p14:creationId xmlns:p14="http://schemas.microsoft.com/office/powerpoint/2010/main" val="3365617729"/>
      </p:ext>
    </p:extLst>
  </p:cSld>
  <p:clrMapOvr>
    <a:masterClrMapping/>
  </p:clrMapOvr>
</p:sld>
</file>

<file path=ppt/theme/theme1.xml><?xml version="1.0" encoding="utf-8"?>
<a:theme xmlns:a="http://schemas.openxmlformats.org/drawingml/2006/main" name="TE simple 16x9">
  <a:themeElements>
    <a:clrScheme name="TE Colors">
      <a:dk1>
        <a:srgbClr val="E98300"/>
      </a:dk1>
      <a:lt1>
        <a:srgbClr val="FFFFFF"/>
      </a:lt1>
      <a:dk2>
        <a:srgbClr val="747678"/>
      </a:dk2>
      <a:lt2>
        <a:srgbClr val="E7E6E6"/>
      </a:lt2>
      <a:accent1>
        <a:srgbClr val="0066A1"/>
      </a:accent1>
      <a:accent2>
        <a:srgbClr val="3DB7E4"/>
      </a:accent2>
      <a:accent3>
        <a:srgbClr val="FCD450"/>
      </a:accent3>
      <a:accent4>
        <a:srgbClr val="CD202C"/>
      </a:accent4>
      <a:accent5>
        <a:srgbClr val="899F99"/>
      </a:accent5>
      <a:accent6>
        <a:srgbClr val="D6E342"/>
      </a:accent6>
      <a:hlink>
        <a:srgbClr val="0563C1"/>
      </a:hlink>
      <a:folHlink>
        <a:srgbClr val="954F72"/>
      </a:folHlink>
    </a:clrScheme>
    <a:fontScheme name="T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_PPT_Template_16x9_2016.potx" id="{8CB3BAE4-9265-461D-9FE3-E9DDB45C1AD5}" vid="{9966BA4E-8846-4FB6-B909-913379170693}"/>
    </a:ext>
  </a:extLst>
</a:theme>
</file>

<file path=ppt/theme/theme2.xml><?xml version="1.0" encoding="utf-8"?>
<a:theme xmlns:a="http://schemas.openxmlformats.org/drawingml/2006/main" name="Default Theme">
  <a:themeElements>
    <a:clrScheme name="TE Colors">
      <a:dk1>
        <a:srgbClr val="E98300"/>
      </a:dk1>
      <a:lt1>
        <a:srgbClr val="FFFFFF"/>
      </a:lt1>
      <a:dk2>
        <a:srgbClr val="747678"/>
      </a:dk2>
      <a:lt2>
        <a:srgbClr val="E7E6E6"/>
      </a:lt2>
      <a:accent1>
        <a:srgbClr val="0066A1"/>
      </a:accent1>
      <a:accent2>
        <a:srgbClr val="3DB7E4"/>
      </a:accent2>
      <a:accent3>
        <a:srgbClr val="FCD450"/>
      </a:accent3>
      <a:accent4>
        <a:srgbClr val="CD202C"/>
      </a:accent4>
      <a:accent5>
        <a:srgbClr val="899F99"/>
      </a:accent5>
      <a:accent6>
        <a:srgbClr val="D6E342"/>
      </a:accent6>
      <a:hlink>
        <a:srgbClr val="0563C1"/>
      </a:hlink>
      <a:folHlink>
        <a:srgbClr val="954F72"/>
      </a:folHlink>
    </a:clrScheme>
    <a:fontScheme name="T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ongitudinal_Wrap_25G_30AWG_SI_110717" id="{6AA3DD5F-B470-4840-935D-229D4D7958AF}" vid="{2174C551-C465-4F6C-9A0B-EFCDACB4E7A2}"/>
    </a:ext>
  </a:extLst>
</a:theme>
</file>

<file path=ppt/theme/theme3.xml><?xml version="1.0" encoding="utf-8"?>
<a:theme xmlns:a="http://schemas.openxmlformats.org/drawingml/2006/main" name="TE Simple with legal">
  <a:themeElements>
    <a:clrScheme name="TE Colors">
      <a:dk1>
        <a:srgbClr val="E98300"/>
      </a:dk1>
      <a:lt1>
        <a:srgbClr val="FFFFFF"/>
      </a:lt1>
      <a:dk2>
        <a:srgbClr val="747678"/>
      </a:dk2>
      <a:lt2>
        <a:srgbClr val="E7E6E6"/>
      </a:lt2>
      <a:accent1>
        <a:srgbClr val="0066A1"/>
      </a:accent1>
      <a:accent2>
        <a:srgbClr val="3DB7E4"/>
      </a:accent2>
      <a:accent3>
        <a:srgbClr val="FCD450"/>
      </a:accent3>
      <a:accent4>
        <a:srgbClr val="CD202C"/>
      </a:accent4>
      <a:accent5>
        <a:srgbClr val="899F99"/>
      </a:accent5>
      <a:accent6>
        <a:srgbClr val="D6E342"/>
      </a:accent6>
      <a:hlink>
        <a:srgbClr val="0563C1"/>
      </a:hlink>
      <a:folHlink>
        <a:srgbClr val="954F72"/>
      </a:folHlink>
    </a:clrScheme>
    <a:fontScheme name="T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40A5863-AA5B-4CB3-AD39-F00B3C779F5E}" vid="{D0AC70C7-7218-4963-A9A2-DC61C0759FC7}"/>
    </a:ext>
  </a:extLst>
</a:theme>
</file>

<file path=ppt/theme/theme4.xml><?xml version="1.0" encoding="utf-8"?>
<a:theme xmlns:a="http://schemas.openxmlformats.org/drawingml/2006/main" name="1_Default Theme">
  <a:themeElements>
    <a:clrScheme name="TE Colors">
      <a:dk1>
        <a:srgbClr val="E98300"/>
      </a:dk1>
      <a:lt1>
        <a:srgbClr val="FFFFFF"/>
      </a:lt1>
      <a:dk2>
        <a:srgbClr val="747678"/>
      </a:dk2>
      <a:lt2>
        <a:srgbClr val="E7E6E6"/>
      </a:lt2>
      <a:accent1>
        <a:srgbClr val="0066A1"/>
      </a:accent1>
      <a:accent2>
        <a:srgbClr val="3DB7E4"/>
      </a:accent2>
      <a:accent3>
        <a:srgbClr val="FCD450"/>
      </a:accent3>
      <a:accent4>
        <a:srgbClr val="CD202C"/>
      </a:accent4>
      <a:accent5>
        <a:srgbClr val="899F99"/>
      </a:accent5>
      <a:accent6>
        <a:srgbClr val="D6E342"/>
      </a:accent6>
      <a:hlink>
        <a:srgbClr val="0563C1"/>
      </a:hlink>
      <a:folHlink>
        <a:srgbClr val="954F72"/>
      </a:folHlink>
    </a:clrScheme>
    <a:fontScheme name="T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40A5863-AA5B-4CB3-AD39-F00B3C779F5E}" vid="{092707EA-97AB-4118-89E4-A6099725B94F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splay_in_CER_Information xmlns="2081413f-f460-4299-8687-17070bbdadfd">false</Display_in_CER_Information>
    <IconOverlay xmlns="http://schemas.microsoft.com/sharepoint/v4" xsi:nil="true"/>
    <Display_in_PJM_Forum xmlns="2081413f-f460-4299-8687-17070bbdadfd">false</Display_in_PJM_Forum>
    <EmailTo xmlns="http://schemas.microsoft.com/sharepoint/v3" xsi:nil="true"/>
    <EmailHeaders xmlns="http://schemas.microsoft.com/sharepoint/v4" xsi:nil="true"/>
    <EmailSender xmlns="http://schemas.microsoft.com/sharepoint/v3" xsi:nil="true"/>
    <EmailFrom xmlns="http://schemas.microsoft.com/sharepoint/v3" xsi:nil="true"/>
    <EmailSubject xmlns="http://schemas.microsoft.com/sharepoint/v3" xsi:nil="true"/>
    <EmailCc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B79CF66A02354D985B532A1C9354C6" ma:contentTypeVersion="11" ma:contentTypeDescription="Create a new document." ma:contentTypeScope="" ma:versionID="144bf447292e733c428455c787d72033">
  <xsd:schema xmlns:xsd="http://www.w3.org/2001/XMLSchema" xmlns:xs="http://www.w3.org/2001/XMLSchema" xmlns:p="http://schemas.microsoft.com/office/2006/metadata/properties" xmlns:ns1="http://schemas.microsoft.com/sharepoint/v3" xmlns:ns2="http://schemas.microsoft.com/sharepoint/v4" xmlns:ns4="2081413f-f460-4299-8687-17070bbdadfd" targetNamespace="http://schemas.microsoft.com/office/2006/metadata/properties" ma:root="true" ma:fieldsID="49795b99b8dbd768c2a07e74d3bc9fb6" ns1:_="" ns2:_="" ns4:_="">
    <xsd:import namespace="http://schemas.microsoft.com/sharepoint/v3"/>
    <xsd:import namespace="http://schemas.microsoft.com/sharepoint/v4"/>
    <xsd:import namespace="2081413f-f460-4299-8687-17070bbdadfd"/>
    <xsd:element name="properties">
      <xsd:complexType>
        <xsd:sequence>
          <xsd:element name="documentManagement">
            <xsd:complexType>
              <xsd:all>
                <xsd:element ref="ns2:IconOverlay" minOccurs="0"/>
                <xsd:element ref="ns4:Display_in_PJM_Forum" minOccurs="0"/>
                <xsd:element ref="ns4:Display_in_CER_Information" minOccurs="0"/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  <xsd:element ref="ns2:EmailHead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mailSender" ma:index="12" nillable="true" ma:displayName="E-Mail Sender" ma:hidden="true" ma:internalName="EmailSender">
      <xsd:simpleType>
        <xsd:restriction base="dms:Note">
          <xsd:maxLength value="255"/>
        </xsd:restriction>
      </xsd:simpleType>
    </xsd:element>
    <xsd:element name="EmailTo" ma:index="13" nillable="true" ma:displayName="E-Mail To" ma:hidden="true" ma:internalName="EmailTo">
      <xsd:simpleType>
        <xsd:restriction base="dms:Note">
          <xsd:maxLength value="255"/>
        </xsd:restriction>
      </xsd:simpleType>
    </xsd:element>
    <xsd:element name="EmailCc" ma:index="14" nillable="true" ma:displayName="E-Mail Cc" ma:hidden="true" ma:internalName="EmailCc">
      <xsd:simpleType>
        <xsd:restriction base="dms:Note">
          <xsd:maxLength value="255"/>
        </xsd:restriction>
      </xsd:simpleType>
    </xsd:element>
    <xsd:element name="EmailFrom" ma:index="15" nillable="true" ma:displayName="E-Mail From" ma:hidden="true" ma:internalName="EmailFrom">
      <xsd:simpleType>
        <xsd:restriction base="dms:Text"/>
      </xsd:simpleType>
    </xsd:element>
    <xsd:element name="EmailSubject" ma:index="16" nillable="true" ma:displayName="E-Mail Subject" ma:hidden="true" ma:internalName="EmailSubjec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  <xsd:element name="EmailHeaders" ma:index="17" nillable="true" ma:displayName="E-Mail Headers" ma:hidden="true" ma:internalName="EmailHeaders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81413f-f460-4299-8687-17070bbdadfd" elementFormDefault="qualified">
    <xsd:import namespace="http://schemas.microsoft.com/office/2006/documentManagement/types"/>
    <xsd:import namespace="http://schemas.microsoft.com/office/infopath/2007/PartnerControls"/>
    <xsd:element name="Display_in_PJM_Forum" ma:index="10" nillable="true" ma:displayName="Display_in_PJM_Forum" ma:default="0" ma:description="Whether content should be displayed in TE Project Manager Forum &quot;Files from Last 31 Days&quot;" ma:internalName="Display_in_PJM_Forum">
      <xsd:simpleType>
        <xsd:restriction base="dms:Boolean"/>
      </xsd:simpleType>
    </xsd:element>
    <xsd:element name="Display_in_CER_Information" ma:index="11" nillable="true" ma:displayName="Display_in_CER_Information" ma:default="0" ma:description="Choose whether file should be displayed in CER Information Table" ma:internalName="Display_in_CER_Information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9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EA5D39-26AF-46DD-8084-F1CCF67CBB8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E83CDEA-C4DF-4971-B47E-343C155F976C}">
  <ds:schemaRefs>
    <ds:schemaRef ds:uri="http://purl.org/dc/elements/1.1/"/>
    <ds:schemaRef ds:uri="http://schemas.microsoft.com/office/2006/metadata/properties"/>
    <ds:schemaRef ds:uri="http://schemas.microsoft.com/sharepoint/v4"/>
    <ds:schemaRef ds:uri="http://schemas.microsoft.com/office/2006/documentManagement/types"/>
    <ds:schemaRef ds:uri="2081413f-f460-4299-8687-17070bbdadfd"/>
    <ds:schemaRef ds:uri="http://purl.org/dc/terms/"/>
    <ds:schemaRef ds:uri="http://www.w3.org/XML/1998/namespace"/>
    <ds:schemaRef ds:uri="http://purl.org/dc/dcmitype/"/>
    <ds:schemaRef ds:uri="http://schemas.microsoft.com/sharepoint/v3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38635125-F9C8-4254-ADF0-1DCA89E317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sharepoint/v4"/>
    <ds:schemaRef ds:uri="2081413f-f460-4299-8687-17070bbdadf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83276</TotalTime>
  <Words>143</Words>
  <Application>Microsoft Office PowerPoint</Application>
  <PresentationFormat>Widescreen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TE simple 16x9</vt:lpstr>
      <vt:lpstr>Default Theme</vt:lpstr>
      <vt:lpstr>TE Simple with legal</vt:lpstr>
      <vt:lpstr>1_Default Theme</vt:lpstr>
      <vt:lpstr>Tracy_3ck_02_0719 S-parameter Contribution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112G Cable_Final Version</dc:title>
  <dc:creator>Kramer, Tim</dc:creator>
  <cp:keywords/>
  <cp:lastModifiedBy>Champion, Bruce</cp:lastModifiedBy>
  <cp:revision>950</cp:revision>
  <cp:lastPrinted>2017-09-08T15:40:30Z</cp:lastPrinted>
  <dcterms:created xsi:type="dcterms:W3CDTF">2017-06-14T14:09:29Z</dcterms:created>
  <dcterms:modified xsi:type="dcterms:W3CDTF">2019-07-12T11:21:19Z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0x010100E5B79CF66A02354D985B532A1C9354C6</vt:lpwstr>
  </property>
</Properties>
</file>