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63"/>
  </p:notesMasterIdLst>
  <p:sldIdLst>
    <p:sldId id="500" r:id="rId2"/>
    <p:sldId id="410" r:id="rId3"/>
    <p:sldId id="501" r:id="rId4"/>
    <p:sldId id="505" r:id="rId5"/>
    <p:sldId id="506" r:id="rId6"/>
    <p:sldId id="509" r:id="rId7"/>
    <p:sldId id="512" r:id="rId8"/>
    <p:sldId id="513" r:id="rId9"/>
    <p:sldId id="518" r:id="rId10"/>
    <p:sldId id="520" r:id="rId11"/>
    <p:sldId id="521" r:id="rId12"/>
    <p:sldId id="523" r:id="rId13"/>
    <p:sldId id="504" r:id="rId14"/>
    <p:sldId id="524" r:id="rId15"/>
    <p:sldId id="525" r:id="rId16"/>
    <p:sldId id="526" r:id="rId17"/>
    <p:sldId id="527" r:id="rId18"/>
    <p:sldId id="528" r:id="rId19"/>
    <p:sldId id="529" r:id="rId20"/>
    <p:sldId id="530" r:id="rId21"/>
    <p:sldId id="531" r:id="rId22"/>
    <p:sldId id="532" r:id="rId23"/>
    <p:sldId id="533" r:id="rId24"/>
    <p:sldId id="534" r:id="rId25"/>
    <p:sldId id="535" r:id="rId26"/>
    <p:sldId id="536" r:id="rId27"/>
    <p:sldId id="537" r:id="rId28"/>
    <p:sldId id="554" r:id="rId29"/>
    <p:sldId id="538" r:id="rId30"/>
    <p:sldId id="539" r:id="rId31"/>
    <p:sldId id="540" r:id="rId32"/>
    <p:sldId id="541" r:id="rId33"/>
    <p:sldId id="542" r:id="rId34"/>
    <p:sldId id="543" r:id="rId35"/>
    <p:sldId id="544" r:id="rId36"/>
    <p:sldId id="545" r:id="rId37"/>
    <p:sldId id="553" r:id="rId38"/>
    <p:sldId id="575" r:id="rId39"/>
    <p:sldId id="556" r:id="rId40"/>
    <p:sldId id="557" r:id="rId41"/>
    <p:sldId id="558" r:id="rId42"/>
    <p:sldId id="559" r:id="rId43"/>
    <p:sldId id="560" r:id="rId44"/>
    <p:sldId id="561" r:id="rId45"/>
    <p:sldId id="562" r:id="rId46"/>
    <p:sldId id="563" r:id="rId47"/>
    <p:sldId id="576" r:id="rId48"/>
    <p:sldId id="564" r:id="rId49"/>
    <p:sldId id="565" r:id="rId50"/>
    <p:sldId id="566" r:id="rId51"/>
    <p:sldId id="577" r:id="rId52"/>
    <p:sldId id="567" r:id="rId53"/>
    <p:sldId id="568" r:id="rId54"/>
    <p:sldId id="569" r:id="rId55"/>
    <p:sldId id="570" r:id="rId56"/>
    <p:sldId id="574" r:id="rId57"/>
    <p:sldId id="578" r:id="rId58"/>
    <p:sldId id="571" r:id="rId59"/>
    <p:sldId id="572" r:id="rId60"/>
    <p:sldId id="579" r:id="rId61"/>
    <p:sldId id="503" r:id="rId62"/>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chalups" initials="" lastIdx="1" clrIdx="0"/>
  <p:cmAuthor id="1" name="Winkel, Ludwig" initials="L.W."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0000FF"/>
    <a:srgbClr val="E9D7D3"/>
    <a:srgbClr val="66FFFF"/>
    <a:srgbClr val="FF9999"/>
    <a:srgbClr val="008000"/>
    <a:srgbClr val="00CC00"/>
    <a:srgbClr val="2FADDF"/>
    <a:srgbClr val="FFFF66"/>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54" autoAdjust="0"/>
    <p:restoredTop sz="98007" autoAdjust="0"/>
  </p:normalViewPr>
  <p:slideViewPr>
    <p:cSldViewPr>
      <p:cViewPr>
        <p:scale>
          <a:sx n="70" d="100"/>
          <a:sy n="70" d="100"/>
        </p:scale>
        <p:origin x="-414"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496" y="-102"/>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2FB4EA-8774-4719-A2C6-3A9EC1C1C43E}"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7E2C0B63-B1C0-4582-BA70-F43159F31764}">
      <dgm:prSet phldrT="[Text]"/>
      <dgm:spPr>
        <a:solidFill>
          <a:srgbClr val="1E4292"/>
        </a:solidFill>
        <a:effectLst>
          <a:outerShdw blurRad="63500" sx="102000" sy="102000" algn="ctr" rotWithShape="0">
            <a:prstClr val="black">
              <a:alpha val="40000"/>
            </a:prstClr>
          </a:outerShdw>
        </a:effectLst>
      </dgm:spPr>
      <dgm:t>
        <a:bodyPr/>
        <a:lstStyle/>
        <a:p>
          <a:r>
            <a:rPr lang="en-US" dirty="0" smtClean="0"/>
            <a:t>Transportation</a:t>
          </a:r>
          <a:endParaRPr lang="en-US" dirty="0"/>
        </a:p>
      </dgm:t>
    </dgm:pt>
    <dgm:pt modelId="{721653FF-8B65-4A6B-9E88-A56C29E5B43F}" type="parTrans" cxnId="{DB00C8BA-94AE-4C3A-B672-6294F804BDF5}">
      <dgm:prSet/>
      <dgm:spPr/>
      <dgm:t>
        <a:bodyPr/>
        <a:lstStyle/>
        <a:p>
          <a:endParaRPr lang="en-US"/>
        </a:p>
      </dgm:t>
    </dgm:pt>
    <dgm:pt modelId="{6139ECD4-B62A-4422-9AAC-DE15E70333C7}" type="sibTrans" cxnId="{DB00C8BA-94AE-4C3A-B672-6294F804BDF5}">
      <dgm:prSet/>
      <dgm:spPr/>
      <dgm:t>
        <a:bodyPr/>
        <a:lstStyle/>
        <a:p>
          <a:endParaRPr lang="en-US"/>
        </a:p>
      </dgm:t>
    </dgm:pt>
    <dgm:pt modelId="{80C17A7D-F216-4B85-A558-626D743B4C71}">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ARINC 664</a:t>
          </a:r>
          <a:endParaRPr lang="en-US" dirty="0"/>
        </a:p>
      </dgm:t>
    </dgm:pt>
    <dgm:pt modelId="{E4206968-312D-4DD9-8483-F0301D5DCCC0}" type="parTrans" cxnId="{F54C1553-1E06-4D18-8B46-6DB4674AA99D}">
      <dgm:prSet/>
      <dgm:spPr/>
      <dgm:t>
        <a:bodyPr/>
        <a:lstStyle/>
        <a:p>
          <a:endParaRPr lang="en-US"/>
        </a:p>
      </dgm:t>
    </dgm:pt>
    <dgm:pt modelId="{56CF852C-C90C-4FCE-992D-AE525D377426}" type="sibTrans" cxnId="{F54C1553-1E06-4D18-8B46-6DB4674AA99D}">
      <dgm:prSet/>
      <dgm:spPr/>
      <dgm:t>
        <a:bodyPr/>
        <a:lstStyle/>
        <a:p>
          <a:endParaRPr lang="en-US"/>
        </a:p>
      </dgm:t>
    </dgm:pt>
    <dgm:pt modelId="{1C4E159C-0E70-420C-9885-5A4182A46D30}">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err="1" smtClean="0"/>
            <a:t>Flexray</a:t>
          </a:r>
          <a:endParaRPr lang="en-US" dirty="0"/>
        </a:p>
      </dgm:t>
    </dgm:pt>
    <dgm:pt modelId="{E5AF2E5B-BFD6-4938-9178-A44319F0EC3F}" type="parTrans" cxnId="{CB49E978-3613-4BEE-845B-6481589B91BF}">
      <dgm:prSet/>
      <dgm:spPr/>
      <dgm:t>
        <a:bodyPr/>
        <a:lstStyle/>
        <a:p>
          <a:endParaRPr lang="en-US"/>
        </a:p>
      </dgm:t>
    </dgm:pt>
    <dgm:pt modelId="{D2131DDA-32A9-4DBB-9B8C-C05B665DF488}" type="sibTrans" cxnId="{CB49E978-3613-4BEE-845B-6481589B91BF}">
      <dgm:prSet/>
      <dgm:spPr/>
      <dgm:t>
        <a:bodyPr/>
        <a:lstStyle/>
        <a:p>
          <a:endParaRPr lang="en-US"/>
        </a:p>
      </dgm:t>
    </dgm:pt>
    <dgm:pt modelId="{816EF1FC-077E-479D-9F23-6132189A3F40}">
      <dgm:prSet phldrT="[Text]"/>
      <dgm:spPr>
        <a:solidFill>
          <a:srgbClr val="1E4292"/>
        </a:solidFill>
        <a:effectLst>
          <a:outerShdw blurRad="63500" sx="102000" sy="102000" algn="ctr" rotWithShape="0">
            <a:prstClr val="black">
              <a:alpha val="40000"/>
            </a:prstClr>
          </a:outerShdw>
        </a:effectLst>
      </dgm:spPr>
      <dgm:t>
        <a:bodyPr/>
        <a:lstStyle/>
        <a:p>
          <a:r>
            <a:rPr lang="en-US" dirty="0" smtClean="0"/>
            <a:t>Distribution</a:t>
          </a:r>
          <a:endParaRPr lang="en-US" dirty="0"/>
        </a:p>
      </dgm:t>
    </dgm:pt>
    <dgm:pt modelId="{90F5AE3C-1F5A-4236-A642-62B307993854}" type="parTrans" cxnId="{271D539B-8833-4263-8865-E3794332EF2E}">
      <dgm:prSet/>
      <dgm:spPr/>
      <dgm:t>
        <a:bodyPr/>
        <a:lstStyle/>
        <a:p>
          <a:endParaRPr lang="en-US"/>
        </a:p>
      </dgm:t>
    </dgm:pt>
    <dgm:pt modelId="{4047B2B2-D5BA-421E-82A3-4F419A85B559}" type="sibTrans" cxnId="{271D539B-8833-4263-8865-E3794332EF2E}">
      <dgm:prSet/>
      <dgm:spPr/>
      <dgm:t>
        <a:bodyPr/>
        <a:lstStyle/>
        <a:p>
          <a:endParaRPr lang="en-US"/>
        </a:p>
      </dgm:t>
    </dgm:pt>
    <dgm:pt modelId="{E1F4ECA2-4E54-4B80-9AB4-B6940172D08A}">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IEC 61850</a:t>
          </a:r>
          <a:endParaRPr lang="en-US" dirty="0"/>
        </a:p>
      </dgm:t>
    </dgm:pt>
    <dgm:pt modelId="{288CC11E-9077-455C-AEAD-B26E988CD974}" type="parTrans" cxnId="{FDA4A218-9C6D-4398-95F4-5F48466B9F46}">
      <dgm:prSet/>
      <dgm:spPr/>
      <dgm:t>
        <a:bodyPr/>
        <a:lstStyle/>
        <a:p>
          <a:endParaRPr lang="en-US"/>
        </a:p>
      </dgm:t>
    </dgm:pt>
    <dgm:pt modelId="{F0584719-B160-43BF-B4DC-C384C54A7ABF}" type="sibTrans" cxnId="{FDA4A218-9C6D-4398-95F4-5F48466B9F46}">
      <dgm:prSet/>
      <dgm:spPr/>
      <dgm:t>
        <a:bodyPr/>
        <a:lstStyle/>
        <a:p>
          <a:endParaRPr lang="en-US"/>
        </a:p>
      </dgm:t>
    </dgm:pt>
    <dgm:pt modelId="{452C379F-93CD-48F4-B1B9-EB13B3E7ED48}">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IEC 60870</a:t>
          </a:r>
          <a:endParaRPr lang="en-US" dirty="0"/>
        </a:p>
      </dgm:t>
    </dgm:pt>
    <dgm:pt modelId="{25ED0692-BB90-469B-A311-8D75A5F6EAF0}" type="parTrans" cxnId="{521225F6-87EB-4DAB-853C-9BE0EBB2F78F}">
      <dgm:prSet/>
      <dgm:spPr/>
      <dgm:t>
        <a:bodyPr/>
        <a:lstStyle/>
        <a:p>
          <a:endParaRPr lang="en-US"/>
        </a:p>
      </dgm:t>
    </dgm:pt>
    <dgm:pt modelId="{314AFF95-FCF8-46B2-AA1E-BFE4BE9CFFF9}" type="sibTrans" cxnId="{521225F6-87EB-4DAB-853C-9BE0EBB2F78F}">
      <dgm:prSet/>
      <dgm:spPr/>
      <dgm:t>
        <a:bodyPr/>
        <a:lstStyle/>
        <a:p>
          <a:endParaRPr lang="en-US"/>
        </a:p>
      </dgm:t>
    </dgm:pt>
    <dgm:pt modelId="{03EAF350-13D2-418E-8240-3C12B51CBF87}">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DNP 3.0</a:t>
          </a:r>
          <a:endParaRPr lang="en-US" dirty="0"/>
        </a:p>
      </dgm:t>
    </dgm:pt>
    <dgm:pt modelId="{FBBEA9C5-0BC7-490C-AB5E-39EE8E287202}" type="parTrans" cxnId="{9333D1F3-FCC7-4573-94E1-E29B75B11C4D}">
      <dgm:prSet/>
      <dgm:spPr/>
      <dgm:t>
        <a:bodyPr/>
        <a:lstStyle/>
        <a:p>
          <a:endParaRPr lang="en-US"/>
        </a:p>
      </dgm:t>
    </dgm:pt>
    <dgm:pt modelId="{E6365888-ACE3-4DAE-B4C3-C89D9B8FFCFB}" type="sibTrans" cxnId="{9333D1F3-FCC7-4573-94E1-E29B75B11C4D}">
      <dgm:prSet/>
      <dgm:spPr/>
      <dgm:t>
        <a:bodyPr/>
        <a:lstStyle/>
        <a:p>
          <a:endParaRPr lang="en-US"/>
        </a:p>
      </dgm:t>
    </dgm:pt>
    <dgm:pt modelId="{40C98830-D0A8-4966-B0D7-31E3CC033CC6}">
      <dgm:prSet phldrT="[Text]"/>
      <dgm:spPr>
        <a:solidFill>
          <a:srgbClr val="1E4292"/>
        </a:solidFill>
        <a:effectLst>
          <a:outerShdw blurRad="63500" sx="102000" sy="102000" algn="ctr" rotWithShape="0">
            <a:prstClr val="black">
              <a:alpha val="40000"/>
            </a:prstClr>
          </a:outerShdw>
        </a:effectLst>
      </dgm:spPr>
      <dgm:t>
        <a:bodyPr/>
        <a:lstStyle/>
        <a:p>
          <a:r>
            <a:rPr lang="en-US" dirty="0" smtClean="0"/>
            <a:t>Industrial</a:t>
          </a:r>
          <a:endParaRPr lang="en-US" dirty="0"/>
        </a:p>
      </dgm:t>
    </dgm:pt>
    <dgm:pt modelId="{45406199-59FC-4509-A870-E993543FB6EA}" type="parTrans" cxnId="{ED93D4D9-2F8E-4E5C-827F-CFC343D53677}">
      <dgm:prSet/>
      <dgm:spPr/>
      <dgm:t>
        <a:bodyPr/>
        <a:lstStyle/>
        <a:p>
          <a:endParaRPr lang="en-US"/>
        </a:p>
      </dgm:t>
    </dgm:pt>
    <dgm:pt modelId="{B9CE655F-F793-4C99-A7A2-A7BB6D7176D1}" type="sibTrans" cxnId="{ED93D4D9-2F8E-4E5C-827F-CFC343D53677}">
      <dgm:prSet/>
      <dgm:spPr/>
      <dgm:t>
        <a:bodyPr/>
        <a:lstStyle/>
        <a:p>
          <a:endParaRPr lang="en-US"/>
        </a:p>
      </dgm:t>
    </dgm:pt>
    <dgm:pt modelId="{0CCBDA41-7D78-400F-9E09-4A6F556A8E30}">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Modbus TCP</a:t>
          </a:r>
          <a:endParaRPr lang="en-US" dirty="0"/>
        </a:p>
      </dgm:t>
    </dgm:pt>
    <dgm:pt modelId="{AC42FF82-65F3-4D7C-BB9C-073F612F6051}" type="parTrans" cxnId="{6260CF8E-CFE6-4600-8D83-47FF66F044D4}">
      <dgm:prSet/>
      <dgm:spPr/>
      <dgm:t>
        <a:bodyPr/>
        <a:lstStyle/>
        <a:p>
          <a:endParaRPr lang="en-US"/>
        </a:p>
      </dgm:t>
    </dgm:pt>
    <dgm:pt modelId="{2840D65E-3BF1-49B0-9797-607FBC595DBE}" type="sibTrans" cxnId="{6260CF8E-CFE6-4600-8D83-47FF66F044D4}">
      <dgm:prSet/>
      <dgm:spPr/>
      <dgm:t>
        <a:bodyPr/>
        <a:lstStyle/>
        <a:p>
          <a:endParaRPr lang="en-US"/>
        </a:p>
      </dgm:t>
    </dgm:pt>
    <dgm:pt modelId="{7BC4EC07-0685-46C4-B24E-97D55641D6DC}">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OPC</a:t>
          </a:r>
          <a:endParaRPr lang="en-US" dirty="0"/>
        </a:p>
      </dgm:t>
    </dgm:pt>
    <dgm:pt modelId="{29CA40F7-0034-4C05-B18B-2434F84341E5}" type="parTrans" cxnId="{2F21FFA6-791C-48A0-9593-82A7896C9FF9}">
      <dgm:prSet/>
      <dgm:spPr/>
      <dgm:t>
        <a:bodyPr/>
        <a:lstStyle/>
        <a:p>
          <a:endParaRPr lang="en-US"/>
        </a:p>
      </dgm:t>
    </dgm:pt>
    <dgm:pt modelId="{80B08206-35DD-440F-B06F-788458931615}" type="sibTrans" cxnId="{2F21FFA6-791C-48A0-9593-82A7896C9FF9}">
      <dgm:prSet/>
      <dgm:spPr/>
      <dgm:t>
        <a:bodyPr/>
        <a:lstStyle/>
        <a:p>
          <a:endParaRPr lang="en-US"/>
        </a:p>
      </dgm:t>
    </dgm:pt>
    <dgm:pt modelId="{942FC6C5-7064-4A2F-AE75-538F2C27748B}">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err="1" smtClean="0"/>
            <a:t>Profinet</a:t>
          </a:r>
          <a:endParaRPr lang="en-US" dirty="0"/>
        </a:p>
      </dgm:t>
    </dgm:pt>
    <dgm:pt modelId="{7D5DC4A2-CEF2-44CE-B3F4-ECFA090C6A71}" type="parTrans" cxnId="{6AE6CD07-E07C-4AD9-8DD9-5E4CDF5D6FA9}">
      <dgm:prSet/>
      <dgm:spPr/>
      <dgm:t>
        <a:bodyPr/>
        <a:lstStyle/>
        <a:p>
          <a:endParaRPr lang="en-US"/>
        </a:p>
      </dgm:t>
    </dgm:pt>
    <dgm:pt modelId="{268645F0-DF4E-449B-81FA-AAD925A2088B}" type="sibTrans" cxnId="{6AE6CD07-E07C-4AD9-8DD9-5E4CDF5D6FA9}">
      <dgm:prSet/>
      <dgm:spPr/>
      <dgm:t>
        <a:bodyPr/>
        <a:lstStyle/>
        <a:p>
          <a:endParaRPr lang="en-US"/>
        </a:p>
      </dgm:t>
    </dgm:pt>
    <dgm:pt modelId="{542B4869-4E1D-4767-8A33-8F901F4B5999}">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Foundation Fieldbus HSE</a:t>
          </a:r>
          <a:endParaRPr lang="en-US" dirty="0"/>
        </a:p>
      </dgm:t>
    </dgm:pt>
    <dgm:pt modelId="{4E8E9948-9F98-47D5-BA8A-5B3907B28FAB}" type="parTrans" cxnId="{A3100F96-02B1-4178-8586-A03C93CFF84C}">
      <dgm:prSet/>
      <dgm:spPr/>
      <dgm:t>
        <a:bodyPr/>
        <a:lstStyle/>
        <a:p>
          <a:endParaRPr lang="en-US"/>
        </a:p>
      </dgm:t>
    </dgm:pt>
    <dgm:pt modelId="{1508CFA3-721A-4D79-BF07-56796EB80AA4}" type="sibTrans" cxnId="{A3100F96-02B1-4178-8586-A03C93CFF84C}">
      <dgm:prSet/>
      <dgm:spPr/>
      <dgm:t>
        <a:bodyPr/>
        <a:lstStyle/>
        <a:p>
          <a:endParaRPr lang="en-US"/>
        </a:p>
      </dgm:t>
    </dgm:pt>
    <dgm:pt modelId="{6853EC57-F946-48BF-85C6-E713DC43A5CF}">
      <dgm:prSet phldrT="[Text]"/>
      <dgm:spPr>
        <a:solidFill>
          <a:srgbClr val="1E4292"/>
        </a:solidFill>
        <a:effectLst>
          <a:outerShdw blurRad="63500" sx="102000" sy="102000" algn="ctr" rotWithShape="0">
            <a:prstClr val="black">
              <a:alpha val="40000"/>
            </a:prstClr>
          </a:outerShdw>
        </a:effectLst>
      </dgm:spPr>
      <dgm:t>
        <a:bodyPr/>
        <a:lstStyle/>
        <a:p>
          <a:r>
            <a:rPr lang="en-US" dirty="0" smtClean="0"/>
            <a:t>Motion</a:t>
          </a:r>
          <a:endParaRPr lang="en-US" dirty="0"/>
        </a:p>
      </dgm:t>
    </dgm:pt>
    <dgm:pt modelId="{575DDF98-0FD7-44F0-8399-1B31D739CDA6}" type="parTrans" cxnId="{7E6BDE1D-8341-4E8E-9B94-713E433909E9}">
      <dgm:prSet/>
      <dgm:spPr/>
      <dgm:t>
        <a:bodyPr/>
        <a:lstStyle/>
        <a:p>
          <a:endParaRPr lang="en-US"/>
        </a:p>
      </dgm:t>
    </dgm:pt>
    <dgm:pt modelId="{0B038029-55F3-4EA5-B5C7-CB11DF5D95AA}" type="sibTrans" cxnId="{7E6BDE1D-8341-4E8E-9B94-713E433909E9}">
      <dgm:prSet/>
      <dgm:spPr/>
      <dgm:t>
        <a:bodyPr/>
        <a:lstStyle/>
        <a:p>
          <a:endParaRPr lang="en-US"/>
        </a:p>
      </dgm:t>
    </dgm:pt>
    <dgm:pt modelId="{48063913-0234-4538-AEE8-E0C5C9703C29}">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err="1" smtClean="0">
              <a:solidFill>
                <a:schemeClr val="tx1"/>
              </a:solidFill>
            </a:rPr>
            <a:t>Ethercat</a:t>
          </a:r>
          <a:endParaRPr lang="en-US" dirty="0">
            <a:solidFill>
              <a:schemeClr val="tx1"/>
            </a:solidFill>
          </a:endParaRPr>
        </a:p>
      </dgm:t>
    </dgm:pt>
    <dgm:pt modelId="{B22231AC-D7CC-41BC-A7DF-65D0E2B654C7}" type="parTrans" cxnId="{5153314F-B4DA-46DF-B77C-9B133A30D722}">
      <dgm:prSet/>
      <dgm:spPr/>
      <dgm:t>
        <a:bodyPr/>
        <a:lstStyle/>
        <a:p>
          <a:endParaRPr lang="en-US"/>
        </a:p>
      </dgm:t>
    </dgm:pt>
    <dgm:pt modelId="{66B96BE6-1B4E-4B95-B524-EB243620CFA8}" type="sibTrans" cxnId="{5153314F-B4DA-46DF-B77C-9B133A30D722}">
      <dgm:prSet/>
      <dgm:spPr/>
      <dgm:t>
        <a:bodyPr/>
        <a:lstStyle/>
        <a:p>
          <a:endParaRPr lang="en-US"/>
        </a:p>
      </dgm:t>
    </dgm:pt>
    <dgm:pt modelId="{66BDA225-3D10-485B-8147-3189367DEB1A}">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err="1" smtClean="0"/>
            <a:t>Powerlink</a:t>
          </a:r>
          <a:endParaRPr lang="en-US" dirty="0"/>
        </a:p>
      </dgm:t>
    </dgm:pt>
    <dgm:pt modelId="{0E1480A2-CAE4-43A0-B4C6-938AD17E0CC7}" type="parTrans" cxnId="{0EFC102A-36FF-4E87-98F7-7E7DD723BF35}">
      <dgm:prSet/>
      <dgm:spPr/>
      <dgm:t>
        <a:bodyPr/>
        <a:lstStyle/>
        <a:p>
          <a:endParaRPr lang="en-US"/>
        </a:p>
      </dgm:t>
    </dgm:pt>
    <dgm:pt modelId="{B10AB8FC-2415-464E-B0D3-7CF7BCD4E49A}" type="sibTrans" cxnId="{0EFC102A-36FF-4E87-98F7-7E7DD723BF35}">
      <dgm:prSet/>
      <dgm:spPr/>
      <dgm:t>
        <a:bodyPr/>
        <a:lstStyle/>
        <a:p>
          <a:endParaRPr lang="en-US"/>
        </a:p>
      </dgm:t>
    </dgm:pt>
    <dgm:pt modelId="{959D9DC0-2357-47AA-91FF-AE58878E383D}">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err="1" smtClean="0"/>
            <a:t>Profinet</a:t>
          </a:r>
          <a:r>
            <a:rPr lang="en-US" dirty="0" smtClean="0"/>
            <a:t> IRT</a:t>
          </a:r>
          <a:endParaRPr lang="en-US" dirty="0"/>
        </a:p>
      </dgm:t>
    </dgm:pt>
    <dgm:pt modelId="{63551508-C45D-48A7-A969-9DA26A301D86}" type="parTrans" cxnId="{23A36204-400B-4C42-AF08-BECC351EE360}">
      <dgm:prSet/>
      <dgm:spPr/>
      <dgm:t>
        <a:bodyPr/>
        <a:lstStyle/>
        <a:p>
          <a:endParaRPr lang="en-US"/>
        </a:p>
      </dgm:t>
    </dgm:pt>
    <dgm:pt modelId="{18AF13A5-8D93-4107-8B9C-5630E43611BB}" type="sibTrans" cxnId="{23A36204-400B-4C42-AF08-BECC351EE360}">
      <dgm:prSet/>
      <dgm:spPr/>
      <dgm:t>
        <a:bodyPr/>
        <a:lstStyle/>
        <a:p>
          <a:endParaRPr lang="en-US"/>
        </a:p>
      </dgm:t>
    </dgm:pt>
    <dgm:pt modelId="{25A84935-CFBF-4D5B-927C-838A09E143AB}">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err="1" smtClean="0"/>
            <a:t>SynqNet</a:t>
          </a:r>
          <a:endParaRPr lang="en-US" dirty="0"/>
        </a:p>
      </dgm:t>
    </dgm:pt>
    <dgm:pt modelId="{443756AB-0139-4393-A716-06D161FF103D}" type="parTrans" cxnId="{F29866BE-5D43-4131-AF2B-87A6F1A10E9D}">
      <dgm:prSet/>
      <dgm:spPr/>
      <dgm:t>
        <a:bodyPr/>
        <a:lstStyle/>
        <a:p>
          <a:endParaRPr lang="en-US"/>
        </a:p>
      </dgm:t>
    </dgm:pt>
    <dgm:pt modelId="{F9F4AF3D-FC03-4A6E-A94C-3371E4C181D5}" type="sibTrans" cxnId="{F29866BE-5D43-4131-AF2B-87A6F1A10E9D}">
      <dgm:prSet/>
      <dgm:spPr/>
      <dgm:t>
        <a:bodyPr/>
        <a:lstStyle/>
        <a:p>
          <a:endParaRPr lang="en-US"/>
        </a:p>
      </dgm:t>
    </dgm:pt>
    <dgm:pt modelId="{40F5C342-A72A-4BAC-B39D-C90A7101A29F}">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solidFill>
                <a:schemeClr val="tx1"/>
              </a:solidFill>
            </a:rPr>
            <a:t>SERCOS III</a:t>
          </a:r>
          <a:endParaRPr lang="en-US" dirty="0">
            <a:solidFill>
              <a:schemeClr val="tx1"/>
            </a:solidFill>
          </a:endParaRPr>
        </a:p>
      </dgm:t>
    </dgm:pt>
    <dgm:pt modelId="{8920449A-8FB2-4A4A-AB2F-36051690DC9D}" type="parTrans" cxnId="{2BC03F64-38C2-4CF8-81F7-4D2B5D248D79}">
      <dgm:prSet/>
      <dgm:spPr/>
      <dgm:t>
        <a:bodyPr/>
        <a:lstStyle/>
        <a:p>
          <a:endParaRPr lang="en-US"/>
        </a:p>
      </dgm:t>
    </dgm:pt>
    <dgm:pt modelId="{F3733CA4-6EAD-426C-8780-EF135F1C07ED}" type="sibTrans" cxnId="{2BC03F64-38C2-4CF8-81F7-4D2B5D248D79}">
      <dgm:prSet/>
      <dgm:spPr/>
      <dgm:t>
        <a:bodyPr/>
        <a:lstStyle/>
        <a:p>
          <a:endParaRPr lang="en-US"/>
        </a:p>
      </dgm:t>
    </dgm:pt>
    <dgm:pt modelId="{F31614FF-6EDA-4784-8446-9485BF87958D}">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Ethernet/IP</a:t>
          </a:r>
          <a:endParaRPr lang="en-US" dirty="0"/>
        </a:p>
      </dgm:t>
    </dgm:pt>
    <dgm:pt modelId="{8F1B3B14-18EE-4BC2-A4E8-05FFA790C644}" type="parTrans" cxnId="{212E9C96-605D-4EA2-A6F8-F73DA425BCF8}">
      <dgm:prSet/>
      <dgm:spPr/>
      <dgm:t>
        <a:bodyPr/>
        <a:lstStyle/>
        <a:p>
          <a:endParaRPr lang="en-US"/>
        </a:p>
      </dgm:t>
    </dgm:pt>
    <dgm:pt modelId="{19576AD2-70E2-4212-8030-5AB1BC548782}" type="sibTrans" cxnId="{212E9C96-605D-4EA2-A6F8-F73DA425BCF8}">
      <dgm:prSet/>
      <dgm:spPr/>
      <dgm:t>
        <a:bodyPr/>
        <a:lstStyle/>
        <a:p>
          <a:endParaRPr lang="en-US"/>
        </a:p>
      </dgm:t>
    </dgm:pt>
    <dgm:pt modelId="{2E3F1CB9-C44B-487E-8A1F-AA4B1E1E6D04}">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AS6802 (TTE)</a:t>
          </a:r>
          <a:endParaRPr lang="en-US" dirty="0"/>
        </a:p>
      </dgm:t>
    </dgm:pt>
    <dgm:pt modelId="{1EC3C86E-0ED6-4B11-A999-64DBCB113BF9}" type="parTrans" cxnId="{23EAA886-A11E-4A48-BA4E-55CB4F1DB52C}">
      <dgm:prSet/>
      <dgm:spPr/>
      <dgm:t>
        <a:bodyPr/>
        <a:lstStyle/>
        <a:p>
          <a:endParaRPr lang="en-US"/>
        </a:p>
      </dgm:t>
    </dgm:pt>
    <dgm:pt modelId="{BE264A12-15CB-44F3-B570-680D4E38F1B4}" type="sibTrans" cxnId="{23EAA886-A11E-4A48-BA4E-55CB4F1DB52C}">
      <dgm:prSet/>
      <dgm:spPr/>
      <dgm:t>
        <a:bodyPr/>
        <a:lstStyle/>
        <a:p>
          <a:endParaRPr lang="en-US"/>
        </a:p>
      </dgm:t>
    </dgm:pt>
    <dgm:pt modelId="{81CF151D-9C49-48FB-83DF-A45C49E3130D}">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CAN</a:t>
          </a:r>
          <a:endParaRPr lang="en-US" dirty="0"/>
        </a:p>
      </dgm:t>
    </dgm:pt>
    <dgm:pt modelId="{6DFDA487-4E9F-4F65-A505-B303DABC1A85}" type="parTrans" cxnId="{C6B53DC3-AB23-4400-9E34-BD24EC2681BF}">
      <dgm:prSet/>
      <dgm:spPr/>
      <dgm:t>
        <a:bodyPr/>
        <a:lstStyle/>
        <a:p>
          <a:endParaRPr lang="en-US"/>
        </a:p>
      </dgm:t>
    </dgm:pt>
    <dgm:pt modelId="{3303247A-EBD2-4495-A323-A65352CBBA44}" type="sibTrans" cxnId="{C6B53DC3-AB23-4400-9E34-BD24EC2681BF}">
      <dgm:prSet/>
      <dgm:spPr/>
      <dgm:t>
        <a:bodyPr/>
        <a:lstStyle/>
        <a:p>
          <a:endParaRPr lang="en-US"/>
        </a:p>
      </dgm:t>
    </dgm:pt>
    <dgm:pt modelId="{E375045B-BB6D-4518-AB23-2F59247BCC9C}">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MOST</a:t>
          </a:r>
          <a:endParaRPr lang="en-US" dirty="0"/>
        </a:p>
      </dgm:t>
    </dgm:pt>
    <dgm:pt modelId="{8968C58F-A4B1-4E7B-8029-BC0DD86325F9}" type="parTrans" cxnId="{16FAFFA1-CCC7-4A66-85B4-AA1601F6EE56}">
      <dgm:prSet/>
      <dgm:spPr/>
      <dgm:t>
        <a:bodyPr/>
        <a:lstStyle/>
        <a:p>
          <a:endParaRPr lang="en-US"/>
        </a:p>
      </dgm:t>
    </dgm:pt>
    <dgm:pt modelId="{E49F43E6-ED0B-4AA4-A025-023B329A50E3}" type="sibTrans" cxnId="{16FAFFA1-CCC7-4A66-85B4-AA1601F6EE56}">
      <dgm:prSet/>
      <dgm:spPr/>
      <dgm:t>
        <a:bodyPr/>
        <a:lstStyle/>
        <a:p>
          <a:endParaRPr lang="en-US"/>
        </a:p>
      </dgm:t>
    </dgm:pt>
    <dgm:pt modelId="{B51BD91D-FD3B-4AC8-AE3D-E563EC19EDDD}">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IEEE 1588</a:t>
          </a:r>
          <a:endParaRPr lang="en-US" dirty="0"/>
        </a:p>
      </dgm:t>
    </dgm:pt>
    <dgm:pt modelId="{3EFBB8D7-6E0A-4AD5-A406-D46BA9D8F254}" type="parTrans" cxnId="{0B729D3B-910D-4386-9FC8-95D8FB0A211C}">
      <dgm:prSet/>
      <dgm:spPr/>
      <dgm:t>
        <a:bodyPr/>
        <a:lstStyle/>
        <a:p>
          <a:endParaRPr lang="en-US"/>
        </a:p>
      </dgm:t>
    </dgm:pt>
    <dgm:pt modelId="{19C81013-4B1F-4F6E-BE27-07E9256DF02C}" type="sibTrans" cxnId="{0B729D3B-910D-4386-9FC8-95D8FB0A211C}">
      <dgm:prSet/>
      <dgm:spPr/>
      <dgm:t>
        <a:bodyPr/>
        <a:lstStyle/>
        <a:p>
          <a:endParaRPr lang="en-US"/>
        </a:p>
      </dgm:t>
    </dgm:pt>
    <dgm:pt modelId="{B7403415-80F4-4063-A90C-8480477E64C2}">
      <dgm:prSet phldrT="[Text]"/>
      <dgm:spPr>
        <a:solidFill>
          <a:srgbClr val="00B050"/>
        </a:solidFill>
        <a:ln>
          <a:solidFill>
            <a:schemeClr val="tx1"/>
          </a:solidFill>
        </a:ln>
        <a:effectLst>
          <a:outerShdw blurRad="50800" dist="38100" dir="2700000" algn="tl" rotWithShape="0">
            <a:prstClr val="black">
              <a:alpha val="40000"/>
            </a:prstClr>
          </a:outerShdw>
        </a:effectLst>
      </dgm:spPr>
      <dgm:t>
        <a:bodyPr/>
        <a:lstStyle/>
        <a:p>
          <a:r>
            <a:rPr lang="en-US" dirty="0" smtClean="0"/>
            <a:t>NTP</a:t>
          </a:r>
          <a:endParaRPr lang="en-US" dirty="0"/>
        </a:p>
      </dgm:t>
    </dgm:pt>
    <dgm:pt modelId="{03F3D4F1-CA5F-4DA6-8328-72197E02990D}" type="parTrans" cxnId="{F9471996-F472-41AE-939F-907A4BFD0113}">
      <dgm:prSet/>
      <dgm:spPr/>
      <dgm:t>
        <a:bodyPr/>
        <a:lstStyle/>
        <a:p>
          <a:endParaRPr lang="en-US"/>
        </a:p>
      </dgm:t>
    </dgm:pt>
    <dgm:pt modelId="{E8F5276E-5021-497F-BD99-EC6195C359A7}" type="sibTrans" cxnId="{F9471996-F472-41AE-939F-907A4BFD0113}">
      <dgm:prSet/>
      <dgm:spPr/>
      <dgm:t>
        <a:bodyPr/>
        <a:lstStyle/>
        <a:p>
          <a:endParaRPr lang="en-US"/>
        </a:p>
      </dgm:t>
    </dgm:pt>
    <dgm:pt modelId="{B98020F4-779F-4CA9-9F3D-B0684EC34AE1}" type="pres">
      <dgm:prSet presAssocID="{C52FB4EA-8774-4719-A2C6-3A9EC1C1C43E}" presName="diagram" presStyleCnt="0">
        <dgm:presLayoutVars>
          <dgm:chPref val="1"/>
          <dgm:dir/>
          <dgm:animOne val="branch"/>
          <dgm:animLvl val="lvl"/>
          <dgm:resizeHandles/>
        </dgm:presLayoutVars>
      </dgm:prSet>
      <dgm:spPr/>
      <dgm:t>
        <a:bodyPr/>
        <a:lstStyle/>
        <a:p>
          <a:endParaRPr lang="en-US"/>
        </a:p>
      </dgm:t>
    </dgm:pt>
    <dgm:pt modelId="{6AD3266D-DC4A-4A90-BB0F-4FC910AAD56E}" type="pres">
      <dgm:prSet presAssocID="{6853EC57-F946-48BF-85C6-E713DC43A5CF}" presName="root" presStyleCnt="0"/>
      <dgm:spPr/>
    </dgm:pt>
    <dgm:pt modelId="{1EDA15A2-33FD-450D-9C2A-F53D194F5785}" type="pres">
      <dgm:prSet presAssocID="{6853EC57-F946-48BF-85C6-E713DC43A5CF}" presName="rootComposite" presStyleCnt="0"/>
      <dgm:spPr/>
    </dgm:pt>
    <dgm:pt modelId="{C0131DA1-B167-454A-8EBB-F49CDDA5B56E}" type="pres">
      <dgm:prSet presAssocID="{6853EC57-F946-48BF-85C6-E713DC43A5CF}" presName="rootText" presStyleLbl="node1" presStyleIdx="0" presStyleCnt="4"/>
      <dgm:spPr/>
      <dgm:t>
        <a:bodyPr/>
        <a:lstStyle/>
        <a:p>
          <a:endParaRPr lang="en-US"/>
        </a:p>
      </dgm:t>
    </dgm:pt>
    <dgm:pt modelId="{6E54F989-EC13-49B2-9FB7-4039D2DE9DC2}" type="pres">
      <dgm:prSet presAssocID="{6853EC57-F946-48BF-85C6-E713DC43A5CF}" presName="rootConnector" presStyleLbl="node1" presStyleIdx="0" presStyleCnt="4"/>
      <dgm:spPr/>
      <dgm:t>
        <a:bodyPr/>
        <a:lstStyle/>
        <a:p>
          <a:endParaRPr lang="en-US"/>
        </a:p>
      </dgm:t>
    </dgm:pt>
    <dgm:pt modelId="{D911D82B-54E3-4AFF-9902-334E90398DA1}" type="pres">
      <dgm:prSet presAssocID="{6853EC57-F946-48BF-85C6-E713DC43A5CF}" presName="childShape" presStyleCnt="0"/>
      <dgm:spPr/>
    </dgm:pt>
    <dgm:pt modelId="{42D0471A-BFB2-4C39-8134-127C6AB40222}" type="pres">
      <dgm:prSet presAssocID="{B22231AC-D7CC-41BC-A7DF-65D0E2B654C7}" presName="Name13" presStyleLbl="parChTrans1D2" presStyleIdx="0" presStyleCnt="20"/>
      <dgm:spPr/>
      <dgm:t>
        <a:bodyPr/>
        <a:lstStyle/>
        <a:p>
          <a:endParaRPr lang="en-US"/>
        </a:p>
      </dgm:t>
    </dgm:pt>
    <dgm:pt modelId="{809F4DEC-4206-49AB-9D9C-700405DC8813}" type="pres">
      <dgm:prSet presAssocID="{48063913-0234-4538-AEE8-E0C5C9703C29}" presName="childText" presStyleLbl="bgAcc1" presStyleIdx="0" presStyleCnt="20">
        <dgm:presLayoutVars>
          <dgm:bulletEnabled val="1"/>
        </dgm:presLayoutVars>
      </dgm:prSet>
      <dgm:spPr/>
      <dgm:t>
        <a:bodyPr/>
        <a:lstStyle/>
        <a:p>
          <a:endParaRPr lang="en-US"/>
        </a:p>
      </dgm:t>
    </dgm:pt>
    <dgm:pt modelId="{2135A117-C023-429A-BFFB-51572721669C}" type="pres">
      <dgm:prSet presAssocID="{8920449A-8FB2-4A4A-AB2F-36051690DC9D}" presName="Name13" presStyleLbl="parChTrans1D2" presStyleIdx="1" presStyleCnt="20"/>
      <dgm:spPr/>
      <dgm:t>
        <a:bodyPr/>
        <a:lstStyle/>
        <a:p>
          <a:endParaRPr lang="en-US"/>
        </a:p>
      </dgm:t>
    </dgm:pt>
    <dgm:pt modelId="{F96664D8-CC48-4617-980C-95AB70582553}" type="pres">
      <dgm:prSet presAssocID="{40F5C342-A72A-4BAC-B39D-C90A7101A29F}" presName="childText" presStyleLbl="bgAcc1" presStyleIdx="1" presStyleCnt="20">
        <dgm:presLayoutVars>
          <dgm:bulletEnabled val="1"/>
        </dgm:presLayoutVars>
      </dgm:prSet>
      <dgm:spPr/>
      <dgm:t>
        <a:bodyPr/>
        <a:lstStyle/>
        <a:p>
          <a:endParaRPr lang="en-US"/>
        </a:p>
      </dgm:t>
    </dgm:pt>
    <dgm:pt modelId="{B9345356-A53D-4A4D-BD18-5B1D4ED841B0}" type="pres">
      <dgm:prSet presAssocID="{0E1480A2-CAE4-43A0-B4C6-938AD17E0CC7}" presName="Name13" presStyleLbl="parChTrans1D2" presStyleIdx="2" presStyleCnt="20"/>
      <dgm:spPr/>
      <dgm:t>
        <a:bodyPr/>
        <a:lstStyle/>
        <a:p>
          <a:endParaRPr lang="en-US"/>
        </a:p>
      </dgm:t>
    </dgm:pt>
    <dgm:pt modelId="{28F531A4-110E-416C-A47C-1EC24AD09D3F}" type="pres">
      <dgm:prSet presAssocID="{66BDA225-3D10-485B-8147-3189367DEB1A}" presName="childText" presStyleLbl="bgAcc1" presStyleIdx="2" presStyleCnt="20">
        <dgm:presLayoutVars>
          <dgm:bulletEnabled val="1"/>
        </dgm:presLayoutVars>
      </dgm:prSet>
      <dgm:spPr/>
      <dgm:t>
        <a:bodyPr/>
        <a:lstStyle/>
        <a:p>
          <a:endParaRPr lang="en-US"/>
        </a:p>
      </dgm:t>
    </dgm:pt>
    <dgm:pt modelId="{A0BD2C47-3817-4CB2-B123-EC25F57B57E7}" type="pres">
      <dgm:prSet presAssocID="{63551508-C45D-48A7-A969-9DA26A301D86}" presName="Name13" presStyleLbl="parChTrans1D2" presStyleIdx="3" presStyleCnt="20"/>
      <dgm:spPr/>
      <dgm:t>
        <a:bodyPr/>
        <a:lstStyle/>
        <a:p>
          <a:endParaRPr lang="en-US"/>
        </a:p>
      </dgm:t>
    </dgm:pt>
    <dgm:pt modelId="{A181B249-5C8A-4011-8DCE-616EEF041319}" type="pres">
      <dgm:prSet presAssocID="{959D9DC0-2357-47AA-91FF-AE58878E383D}" presName="childText" presStyleLbl="bgAcc1" presStyleIdx="3" presStyleCnt="20" custLinFactNeighborY="-4576">
        <dgm:presLayoutVars>
          <dgm:bulletEnabled val="1"/>
        </dgm:presLayoutVars>
      </dgm:prSet>
      <dgm:spPr/>
      <dgm:t>
        <a:bodyPr/>
        <a:lstStyle/>
        <a:p>
          <a:endParaRPr lang="en-US"/>
        </a:p>
      </dgm:t>
    </dgm:pt>
    <dgm:pt modelId="{D1F4F600-C6D1-43A1-BAA3-654E255BA9EB}" type="pres">
      <dgm:prSet presAssocID="{443756AB-0139-4393-A716-06D161FF103D}" presName="Name13" presStyleLbl="parChTrans1D2" presStyleIdx="4" presStyleCnt="20"/>
      <dgm:spPr/>
      <dgm:t>
        <a:bodyPr/>
        <a:lstStyle/>
        <a:p>
          <a:endParaRPr lang="en-US"/>
        </a:p>
      </dgm:t>
    </dgm:pt>
    <dgm:pt modelId="{9B5B060E-2C6E-4008-A5BE-1A1DBF2DD553}" type="pres">
      <dgm:prSet presAssocID="{25A84935-CFBF-4D5B-927C-838A09E143AB}" presName="childText" presStyleLbl="bgAcc1" presStyleIdx="4" presStyleCnt="20" custLinFactNeighborY="-4576">
        <dgm:presLayoutVars>
          <dgm:bulletEnabled val="1"/>
        </dgm:presLayoutVars>
      </dgm:prSet>
      <dgm:spPr/>
      <dgm:t>
        <a:bodyPr/>
        <a:lstStyle/>
        <a:p>
          <a:endParaRPr lang="en-US"/>
        </a:p>
      </dgm:t>
    </dgm:pt>
    <dgm:pt modelId="{60575648-67EF-49B3-806D-A6F1D8C1350A}" type="pres">
      <dgm:prSet presAssocID="{3EFBB8D7-6E0A-4AD5-A406-D46BA9D8F254}" presName="Name13" presStyleLbl="parChTrans1D2" presStyleIdx="5" presStyleCnt="20"/>
      <dgm:spPr/>
      <dgm:t>
        <a:bodyPr/>
        <a:lstStyle/>
        <a:p>
          <a:endParaRPr lang="en-US"/>
        </a:p>
      </dgm:t>
    </dgm:pt>
    <dgm:pt modelId="{31868BB0-2FD8-464B-B56D-EA54259312B5}" type="pres">
      <dgm:prSet presAssocID="{B51BD91D-FD3B-4AC8-AE3D-E563EC19EDDD}" presName="childText" presStyleLbl="bgAcc1" presStyleIdx="5" presStyleCnt="20">
        <dgm:presLayoutVars>
          <dgm:bulletEnabled val="1"/>
        </dgm:presLayoutVars>
      </dgm:prSet>
      <dgm:spPr/>
      <dgm:t>
        <a:bodyPr/>
        <a:lstStyle/>
        <a:p>
          <a:endParaRPr lang="en-US"/>
        </a:p>
      </dgm:t>
    </dgm:pt>
    <dgm:pt modelId="{C23D42EA-5714-4D6B-8F32-26B209D87E62}" type="pres">
      <dgm:prSet presAssocID="{40C98830-D0A8-4966-B0D7-31E3CC033CC6}" presName="root" presStyleCnt="0"/>
      <dgm:spPr/>
    </dgm:pt>
    <dgm:pt modelId="{10D78FCB-18F0-4BE5-B632-9B175283815E}" type="pres">
      <dgm:prSet presAssocID="{40C98830-D0A8-4966-B0D7-31E3CC033CC6}" presName="rootComposite" presStyleCnt="0"/>
      <dgm:spPr/>
    </dgm:pt>
    <dgm:pt modelId="{ED92D8BF-800B-465C-9520-DA2EE39FD5C3}" type="pres">
      <dgm:prSet presAssocID="{40C98830-D0A8-4966-B0D7-31E3CC033CC6}" presName="rootText" presStyleLbl="node1" presStyleIdx="1" presStyleCnt="4"/>
      <dgm:spPr/>
      <dgm:t>
        <a:bodyPr/>
        <a:lstStyle/>
        <a:p>
          <a:endParaRPr lang="en-US"/>
        </a:p>
      </dgm:t>
    </dgm:pt>
    <dgm:pt modelId="{B5061286-A589-42DB-822B-91A35BC98A04}" type="pres">
      <dgm:prSet presAssocID="{40C98830-D0A8-4966-B0D7-31E3CC033CC6}" presName="rootConnector" presStyleLbl="node1" presStyleIdx="1" presStyleCnt="4"/>
      <dgm:spPr/>
      <dgm:t>
        <a:bodyPr/>
        <a:lstStyle/>
        <a:p>
          <a:endParaRPr lang="en-US"/>
        </a:p>
      </dgm:t>
    </dgm:pt>
    <dgm:pt modelId="{7B8D0707-ABDF-401B-B5F4-3F79A7830402}" type="pres">
      <dgm:prSet presAssocID="{40C98830-D0A8-4966-B0D7-31E3CC033CC6}" presName="childShape" presStyleCnt="0"/>
      <dgm:spPr/>
    </dgm:pt>
    <dgm:pt modelId="{5C9DC360-B268-4D65-B245-AE5A93038198}" type="pres">
      <dgm:prSet presAssocID="{AC42FF82-65F3-4D7C-BB9C-073F612F6051}" presName="Name13" presStyleLbl="parChTrans1D2" presStyleIdx="6" presStyleCnt="20"/>
      <dgm:spPr/>
      <dgm:t>
        <a:bodyPr/>
        <a:lstStyle/>
        <a:p>
          <a:endParaRPr lang="en-US"/>
        </a:p>
      </dgm:t>
    </dgm:pt>
    <dgm:pt modelId="{C3693DF6-F21F-4368-A675-A0214EA54F7A}" type="pres">
      <dgm:prSet presAssocID="{0CCBDA41-7D78-400F-9E09-4A6F556A8E30}" presName="childText" presStyleLbl="bgAcc1" presStyleIdx="6" presStyleCnt="20" custLinFactNeighborY="-4576">
        <dgm:presLayoutVars>
          <dgm:bulletEnabled val="1"/>
        </dgm:presLayoutVars>
      </dgm:prSet>
      <dgm:spPr/>
      <dgm:t>
        <a:bodyPr/>
        <a:lstStyle/>
        <a:p>
          <a:endParaRPr lang="en-US"/>
        </a:p>
      </dgm:t>
    </dgm:pt>
    <dgm:pt modelId="{F6B3CD0D-6E69-46B8-B4C7-DF424B5C8BE8}" type="pres">
      <dgm:prSet presAssocID="{29CA40F7-0034-4C05-B18B-2434F84341E5}" presName="Name13" presStyleLbl="parChTrans1D2" presStyleIdx="7" presStyleCnt="20"/>
      <dgm:spPr/>
      <dgm:t>
        <a:bodyPr/>
        <a:lstStyle/>
        <a:p>
          <a:endParaRPr lang="en-US"/>
        </a:p>
      </dgm:t>
    </dgm:pt>
    <dgm:pt modelId="{B627E322-21A9-41F4-94EB-29AE1F198A46}" type="pres">
      <dgm:prSet presAssocID="{7BC4EC07-0685-46C4-B24E-97D55641D6DC}" presName="childText" presStyleLbl="bgAcc1" presStyleIdx="7" presStyleCnt="20" custLinFactNeighborY="-4576">
        <dgm:presLayoutVars>
          <dgm:bulletEnabled val="1"/>
        </dgm:presLayoutVars>
      </dgm:prSet>
      <dgm:spPr/>
      <dgm:t>
        <a:bodyPr/>
        <a:lstStyle/>
        <a:p>
          <a:endParaRPr lang="en-US"/>
        </a:p>
      </dgm:t>
    </dgm:pt>
    <dgm:pt modelId="{F9CDEF88-CCEC-419D-9CDF-4BED629477B3}" type="pres">
      <dgm:prSet presAssocID="{7D5DC4A2-CEF2-44CE-B3F4-ECFA090C6A71}" presName="Name13" presStyleLbl="parChTrans1D2" presStyleIdx="8" presStyleCnt="20"/>
      <dgm:spPr/>
      <dgm:t>
        <a:bodyPr/>
        <a:lstStyle/>
        <a:p>
          <a:endParaRPr lang="en-US"/>
        </a:p>
      </dgm:t>
    </dgm:pt>
    <dgm:pt modelId="{D71704ED-5D65-4DA8-A0B4-1AB18155324E}" type="pres">
      <dgm:prSet presAssocID="{942FC6C5-7064-4A2F-AE75-538F2C27748B}" presName="childText" presStyleLbl="bgAcc1" presStyleIdx="8" presStyleCnt="20" custLinFactNeighborY="-4576">
        <dgm:presLayoutVars>
          <dgm:bulletEnabled val="1"/>
        </dgm:presLayoutVars>
      </dgm:prSet>
      <dgm:spPr/>
      <dgm:t>
        <a:bodyPr/>
        <a:lstStyle/>
        <a:p>
          <a:endParaRPr lang="en-US"/>
        </a:p>
      </dgm:t>
    </dgm:pt>
    <dgm:pt modelId="{F71193CF-22EC-4FC4-A00E-7567D1DE7374}" type="pres">
      <dgm:prSet presAssocID="{4E8E9948-9F98-47D5-BA8A-5B3907B28FAB}" presName="Name13" presStyleLbl="parChTrans1D2" presStyleIdx="9" presStyleCnt="20"/>
      <dgm:spPr/>
      <dgm:t>
        <a:bodyPr/>
        <a:lstStyle/>
        <a:p>
          <a:endParaRPr lang="en-US"/>
        </a:p>
      </dgm:t>
    </dgm:pt>
    <dgm:pt modelId="{3A626D65-5477-45DD-8657-0BBE0E072E59}" type="pres">
      <dgm:prSet presAssocID="{542B4869-4E1D-4767-8A33-8F901F4B5999}" presName="childText" presStyleLbl="bgAcc1" presStyleIdx="9" presStyleCnt="20" custLinFactNeighborY="-4576">
        <dgm:presLayoutVars>
          <dgm:bulletEnabled val="1"/>
        </dgm:presLayoutVars>
      </dgm:prSet>
      <dgm:spPr/>
      <dgm:t>
        <a:bodyPr/>
        <a:lstStyle/>
        <a:p>
          <a:endParaRPr lang="en-US"/>
        </a:p>
      </dgm:t>
    </dgm:pt>
    <dgm:pt modelId="{B57517BB-4F34-4E93-B232-3C02B48EF572}" type="pres">
      <dgm:prSet presAssocID="{8F1B3B14-18EE-4BC2-A4E8-05FFA790C644}" presName="Name13" presStyleLbl="parChTrans1D2" presStyleIdx="10" presStyleCnt="20"/>
      <dgm:spPr/>
      <dgm:t>
        <a:bodyPr/>
        <a:lstStyle/>
        <a:p>
          <a:endParaRPr lang="en-US"/>
        </a:p>
      </dgm:t>
    </dgm:pt>
    <dgm:pt modelId="{D4D380A7-7E44-430E-A73F-FF8A8938066F}" type="pres">
      <dgm:prSet presAssocID="{F31614FF-6EDA-4784-8446-9485BF87958D}" presName="childText" presStyleLbl="bgAcc1" presStyleIdx="10" presStyleCnt="20" custLinFactNeighborY="-4576">
        <dgm:presLayoutVars>
          <dgm:bulletEnabled val="1"/>
        </dgm:presLayoutVars>
      </dgm:prSet>
      <dgm:spPr/>
      <dgm:t>
        <a:bodyPr/>
        <a:lstStyle/>
        <a:p>
          <a:endParaRPr lang="en-US"/>
        </a:p>
      </dgm:t>
    </dgm:pt>
    <dgm:pt modelId="{42B326EB-CB53-4933-9B3D-128D863E119F}" type="pres">
      <dgm:prSet presAssocID="{03F3D4F1-CA5F-4DA6-8328-72197E02990D}" presName="Name13" presStyleLbl="parChTrans1D2" presStyleIdx="11" presStyleCnt="20"/>
      <dgm:spPr/>
      <dgm:t>
        <a:bodyPr/>
        <a:lstStyle/>
        <a:p>
          <a:endParaRPr lang="en-US"/>
        </a:p>
      </dgm:t>
    </dgm:pt>
    <dgm:pt modelId="{062F5C87-D9BF-4B27-8F02-AD2DA9FBCD49}" type="pres">
      <dgm:prSet presAssocID="{B7403415-80F4-4063-A90C-8480477E64C2}" presName="childText" presStyleLbl="bgAcc1" presStyleIdx="11" presStyleCnt="20">
        <dgm:presLayoutVars>
          <dgm:bulletEnabled val="1"/>
        </dgm:presLayoutVars>
      </dgm:prSet>
      <dgm:spPr/>
      <dgm:t>
        <a:bodyPr/>
        <a:lstStyle/>
        <a:p>
          <a:endParaRPr lang="en-US"/>
        </a:p>
      </dgm:t>
    </dgm:pt>
    <dgm:pt modelId="{97E785CE-96E4-43B7-A359-F7ABFDE72B26}" type="pres">
      <dgm:prSet presAssocID="{7E2C0B63-B1C0-4582-BA70-F43159F31764}" presName="root" presStyleCnt="0"/>
      <dgm:spPr/>
    </dgm:pt>
    <dgm:pt modelId="{72979978-D9C3-45A6-A1B0-484C642E4A3E}" type="pres">
      <dgm:prSet presAssocID="{7E2C0B63-B1C0-4582-BA70-F43159F31764}" presName="rootComposite" presStyleCnt="0"/>
      <dgm:spPr/>
    </dgm:pt>
    <dgm:pt modelId="{C5FE35DF-4714-4814-B806-70B86E645301}" type="pres">
      <dgm:prSet presAssocID="{7E2C0B63-B1C0-4582-BA70-F43159F31764}" presName="rootText" presStyleLbl="node1" presStyleIdx="2" presStyleCnt="4"/>
      <dgm:spPr/>
      <dgm:t>
        <a:bodyPr/>
        <a:lstStyle/>
        <a:p>
          <a:endParaRPr lang="en-US"/>
        </a:p>
      </dgm:t>
    </dgm:pt>
    <dgm:pt modelId="{20222057-5F3C-427B-B549-554D08BE87CA}" type="pres">
      <dgm:prSet presAssocID="{7E2C0B63-B1C0-4582-BA70-F43159F31764}" presName="rootConnector" presStyleLbl="node1" presStyleIdx="2" presStyleCnt="4"/>
      <dgm:spPr/>
      <dgm:t>
        <a:bodyPr/>
        <a:lstStyle/>
        <a:p>
          <a:endParaRPr lang="en-US"/>
        </a:p>
      </dgm:t>
    </dgm:pt>
    <dgm:pt modelId="{79519EEC-6537-4193-8029-2D5F2B0B94F4}" type="pres">
      <dgm:prSet presAssocID="{7E2C0B63-B1C0-4582-BA70-F43159F31764}" presName="childShape" presStyleCnt="0"/>
      <dgm:spPr/>
    </dgm:pt>
    <dgm:pt modelId="{BFD38333-D517-41BE-9720-2D018CB831E9}" type="pres">
      <dgm:prSet presAssocID="{E4206968-312D-4DD9-8483-F0301D5DCCC0}" presName="Name13" presStyleLbl="parChTrans1D2" presStyleIdx="12" presStyleCnt="20"/>
      <dgm:spPr/>
      <dgm:t>
        <a:bodyPr/>
        <a:lstStyle/>
        <a:p>
          <a:endParaRPr lang="en-US"/>
        </a:p>
      </dgm:t>
    </dgm:pt>
    <dgm:pt modelId="{1F2FDDEC-889D-42DE-832E-19BFD4C16B00}" type="pres">
      <dgm:prSet presAssocID="{80C17A7D-F216-4B85-A558-626D743B4C71}" presName="childText" presStyleLbl="bgAcc1" presStyleIdx="12" presStyleCnt="20" custLinFactNeighborY="-4576">
        <dgm:presLayoutVars>
          <dgm:bulletEnabled val="1"/>
        </dgm:presLayoutVars>
      </dgm:prSet>
      <dgm:spPr/>
      <dgm:t>
        <a:bodyPr/>
        <a:lstStyle/>
        <a:p>
          <a:endParaRPr lang="en-US"/>
        </a:p>
      </dgm:t>
    </dgm:pt>
    <dgm:pt modelId="{74C3AAB4-6C4E-4072-9F5B-6098D8FCF9F7}" type="pres">
      <dgm:prSet presAssocID="{E5AF2E5B-BFD6-4938-9178-A44319F0EC3F}" presName="Name13" presStyleLbl="parChTrans1D2" presStyleIdx="13" presStyleCnt="20"/>
      <dgm:spPr/>
      <dgm:t>
        <a:bodyPr/>
        <a:lstStyle/>
        <a:p>
          <a:endParaRPr lang="en-US"/>
        </a:p>
      </dgm:t>
    </dgm:pt>
    <dgm:pt modelId="{BCF9743E-4FEE-4FA5-9FE9-90AEE8E94048}" type="pres">
      <dgm:prSet presAssocID="{1C4E159C-0E70-420C-9885-5A4182A46D30}" presName="childText" presStyleLbl="bgAcc1" presStyleIdx="13" presStyleCnt="20" custLinFactNeighborY="-4576">
        <dgm:presLayoutVars>
          <dgm:bulletEnabled val="1"/>
        </dgm:presLayoutVars>
      </dgm:prSet>
      <dgm:spPr/>
      <dgm:t>
        <a:bodyPr/>
        <a:lstStyle/>
        <a:p>
          <a:endParaRPr lang="en-US"/>
        </a:p>
      </dgm:t>
    </dgm:pt>
    <dgm:pt modelId="{93E504E1-5F44-4985-8C15-ADA1398CBE6A}" type="pres">
      <dgm:prSet presAssocID="{1EC3C86E-0ED6-4B11-A999-64DBCB113BF9}" presName="Name13" presStyleLbl="parChTrans1D2" presStyleIdx="14" presStyleCnt="20"/>
      <dgm:spPr/>
      <dgm:t>
        <a:bodyPr/>
        <a:lstStyle/>
        <a:p>
          <a:endParaRPr lang="en-US"/>
        </a:p>
      </dgm:t>
    </dgm:pt>
    <dgm:pt modelId="{BF3A80B6-772E-4275-96FF-8396651CD92A}" type="pres">
      <dgm:prSet presAssocID="{2E3F1CB9-C44B-487E-8A1F-AA4B1E1E6D04}" presName="childText" presStyleLbl="bgAcc1" presStyleIdx="14" presStyleCnt="20" custLinFactNeighborY="-4576">
        <dgm:presLayoutVars>
          <dgm:bulletEnabled val="1"/>
        </dgm:presLayoutVars>
      </dgm:prSet>
      <dgm:spPr/>
      <dgm:t>
        <a:bodyPr/>
        <a:lstStyle/>
        <a:p>
          <a:endParaRPr lang="en-US"/>
        </a:p>
      </dgm:t>
    </dgm:pt>
    <dgm:pt modelId="{104410D9-4CAC-4A40-A9CC-39B4F6C3D009}" type="pres">
      <dgm:prSet presAssocID="{6DFDA487-4E9F-4F65-A505-B303DABC1A85}" presName="Name13" presStyleLbl="parChTrans1D2" presStyleIdx="15" presStyleCnt="20"/>
      <dgm:spPr/>
      <dgm:t>
        <a:bodyPr/>
        <a:lstStyle/>
        <a:p>
          <a:endParaRPr lang="en-US"/>
        </a:p>
      </dgm:t>
    </dgm:pt>
    <dgm:pt modelId="{D34A2E69-212C-4A0D-B5C1-70AAF5F96813}" type="pres">
      <dgm:prSet presAssocID="{81CF151D-9C49-48FB-83DF-A45C49E3130D}" presName="childText" presStyleLbl="bgAcc1" presStyleIdx="15" presStyleCnt="20" custLinFactNeighborY="-4576">
        <dgm:presLayoutVars>
          <dgm:bulletEnabled val="1"/>
        </dgm:presLayoutVars>
      </dgm:prSet>
      <dgm:spPr/>
      <dgm:t>
        <a:bodyPr/>
        <a:lstStyle/>
        <a:p>
          <a:endParaRPr lang="en-US"/>
        </a:p>
      </dgm:t>
    </dgm:pt>
    <dgm:pt modelId="{933F1BDA-D5E9-4121-840E-837AC376EB0A}" type="pres">
      <dgm:prSet presAssocID="{8968C58F-A4B1-4E7B-8029-BC0DD86325F9}" presName="Name13" presStyleLbl="parChTrans1D2" presStyleIdx="16" presStyleCnt="20"/>
      <dgm:spPr/>
      <dgm:t>
        <a:bodyPr/>
        <a:lstStyle/>
        <a:p>
          <a:endParaRPr lang="en-US"/>
        </a:p>
      </dgm:t>
    </dgm:pt>
    <dgm:pt modelId="{78FD6D52-D3A8-47E7-B7B1-6D02CEC09D29}" type="pres">
      <dgm:prSet presAssocID="{E375045B-BB6D-4518-AB23-2F59247BCC9C}" presName="childText" presStyleLbl="bgAcc1" presStyleIdx="16" presStyleCnt="20">
        <dgm:presLayoutVars>
          <dgm:bulletEnabled val="1"/>
        </dgm:presLayoutVars>
      </dgm:prSet>
      <dgm:spPr/>
      <dgm:t>
        <a:bodyPr/>
        <a:lstStyle/>
        <a:p>
          <a:endParaRPr lang="en-US"/>
        </a:p>
      </dgm:t>
    </dgm:pt>
    <dgm:pt modelId="{8C6C1987-9506-4612-A578-1E46B43B55C2}" type="pres">
      <dgm:prSet presAssocID="{816EF1FC-077E-479D-9F23-6132189A3F40}" presName="root" presStyleCnt="0"/>
      <dgm:spPr/>
    </dgm:pt>
    <dgm:pt modelId="{A4E78854-8432-49B1-92FA-F094144C878B}" type="pres">
      <dgm:prSet presAssocID="{816EF1FC-077E-479D-9F23-6132189A3F40}" presName="rootComposite" presStyleCnt="0"/>
      <dgm:spPr/>
    </dgm:pt>
    <dgm:pt modelId="{A4ABF410-5273-4FEC-B0F5-A18EEC167893}" type="pres">
      <dgm:prSet presAssocID="{816EF1FC-077E-479D-9F23-6132189A3F40}" presName="rootText" presStyleLbl="node1" presStyleIdx="3" presStyleCnt="4"/>
      <dgm:spPr/>
      <dgm:t>
        <a:bodyPr/>
        <a:lstStyle/>
        <a:p>
          <a:endParaRPr lang="en-US"/>
        </a:p>
      </dgm:t>
    </dgm:pt>
    <dgm:pt modelId="{2E31D253-CE22-4F57-B7C5-15F310BE4E27}" type="pres">
      <dgm:prSet presAssocID="{816EF1FC-077E-479D-9F23-6132189A3F40}" presName="rootConnector" presStyleLbl="node1" presStyleIdx="3" presStyleCnt="4"/>
      <dgm:spPr/>
      <dgm:t>
        <a:bodyPr/>
        <a:lstStyle/>
        <a:p>
          <a:endParaRPr lang="en-US"/>
        </a:p>
      </dgm:t>
    </dgm:pt>
    <dgm:pt modelId="{0DA00B41-4071-4171-A7EB-52CB9FAA44E4}" type="pres">
      <dgm:prSet presAssocID="{816EF1FC-077E-479D-9F23-6132189A3F40}" presName="childShape" presStyleCnt="0"/>
      <dgm:spPr/>
    </dgm:pt>
    <dgm:pt modelId="{12A9CF0E-9A8C-4774-992A-7C7CC488C554}" type="pres">
      <dgm:prSet presAssocID="{288CC11E-9077-455C-AEAD-B26E988CD974}" presName="Name13" presStyleLbl="parChTrans1D2" presStyleIdx="17" presStyleCnt="20"/>
      <dgm:spPr/>
      <dgm:t>
        <a:bodyPr/>
        <a:lstStyle/>
        <a:p>
          <a:endParaRPr lang="en-US"/>
        </a:p>
      </dgm:t>
    </dgm:pt>
    <dgm:pt modelId="{EE9351D7-CA10-4647-8594-8A7AFB079FA1}" type="pres">
      <dgm:prSet presAssocID="{E1F4ECA2-4E54-4B80-9AB4-B6940172D08A}" presName="childText" presStyleLbl="bgAcc1" presStyleIdx="17" presStyleCnt="20" custLinFactNeighborY="-4576">
        <dgm:presLayoutVars>
          <dgm:bulletEnabled val="1"/>
        </dgm:presLayoutVars>
      </dgm:prSet>
      <dgm:spPr/>
      <dgm:t>
        <a:bodyPr/>
        <a:lstStyle/>
        <a:p>
          <a:endParaRPr lang="en-US"/>
        </a:p>
      </dgm:t>
    </dgm:pt>
    <dgm:pt modelId="{389924E9-7241-4B80-85EB-998785DDDA0E}" type="pres">
      <dgm:prSet presAssocID="{25ED0692-BB90-469B-A311-8D75A5F6EAF0}" presName="Name13" presStyleLbl="parChTrans1D2" presStyleIdx="18" presStyleCnt="20"/>
      <dgm:spPr/>
      <dgm:t>
        <a:bodyPr/>
        <a:lstStyle/>
        <a:p>
          <a:endParaRPr lang="en-US"/>
        </a:p>
      </dgm:t>
    </dgm:pt>
    <dgm:pt modelId="{81D1814E-D1B3-44C1-827D-FFD5B9BFDD08}" type="pres">
      <dgm:prSet presAssocID="{452C379F-93CD-48F4-B1B9-EB13B3E7ED48}" presName="childText" presStyleLbl="bgAcc1" presStyleIdx="18" presStyleCnt="20" custLinFactNeighborY="-4576">
        <dgm:presLayoutVars>
          <dgm:bulletEnabled val="1"/>
        </dgm:presLayoutVars>
      </dgm:prSet>
      <dgm:spPr/>
      <dgm:t>
        <a:bodyPr/>
        <a:lstStyle/>
        <a:p>
          <a:endParaRPr lang="en-US"/>
        </a:p>
      </dgm:t>
    </dgm:pt>
    <dgm:pt modelId="{CCBFCB65-8978-440C-BCBD-1A439AEA5340}" type="pres">
      <dgm:prSet presAssocID="{FBBEA9C5-0BC7-490C-AB5E-39EE8E287202}" presName="Name13" presStyleLbl="parChTrans1D2" presStyleIdx="19" presStyleCnt="20"/>
      <dgm:spPr/>
      <dgm:t>
        <a:bodyPr/>
        <a:lstStyle/>
        <a:p>
          <a:endParaRPr lang="en-US"/>
        </a:p>
      </dgm:t>
    </dgm:pt>
    <dgm:pt modelId="{8E98F268-A954-4BAC-BB1D-5FBED4DF82C2}" type="pres">
      <dgm:prSet presAssocID="{03EAF350-13D2-418E-8240-3C12B51CBF87}" presName="childText" presStyleLbl="bgAcc1" presStyleIdx="19" presStyleCnt="20" custLinFactNeighborY="-4576">
        <dgm:presLayoutVars>
          <dgm:bulletEnabled val="1"/>
        </dgm:presLayoutVars>
      </dgm:prSet>
      <dgm:spPr/>
      <dgm:t>
        <a:bodyPr/>
        <a:lstStyle/>
        <a:p>
          <a:endParaRPr lang="en-US"/>
        </a:p>
      </dgm:t>
    </dgm:pt>
  </dgm:ptLst>
  <dgm:cxnLst>
    <dgm:cxn modelId="{AC232A13-8DFA-446C-8E13-7B6312D373AE}" type="presOf" srcId="{B7403415-80F4-4063-A90C-8480477E64C2}" destId="{062F5C87-D9BF-4B27-8F02-AD2DA9FBCD49}" srcOrd="0" destOrd="0" presId="urn:microsoft.com/office/officeart/2005/8/layout/hierarchy3"/>
    <dgm:cxn modelId="{23A36204-400B-4C42-AF08-BECC351EE360}" srcId="{6853EC57-F946-48BF-85C6-E713DC43A5CF}" destId="{959D9DC0-2357-47AA-91FF-AE58878E383D}" srcOrd="3" destOrd="0" parTransId="{63551508-C45D-48A7-A969-9DA26A301D86}" sibTransId="{18AF13A5-8D93-4107-8B9C-5630E43611BB}"/>
    <dgm:cxn modelId="{E8710F45-8F11-4BC2-AD57-85847CC5CEA1}" type="presOf" srcId="{8F1B3B14-18EE-4BC2-A4E8-05FFA790C644}" destId="{B57517BB-4F34-4E93-B232-3C02B48EF572}" srcOrd="0" destOrd="0" presId="urn:microsoft.com/office/officeart/2005/8/layout/hierarchy3"/>
    <dgm:cxn modelId="{4B1DABDA-275B-42DE-B41B-59DDB890E5A7}" type="presOf" srcId="{81CF151D-9C49-48FB-83DF-A45C49E3130D}" destId="{D34A2E69-212C-4A0D-B5C1-70AAF5F96813}" srcOrd="0" destOrd="0" presId="urn:microsoft.com/office/officeart/2005/8/layout/hierarchy3"/>
    <dgm:cxn modelId="{9333D1F3-FCC7-4573-94E1-E29B75B11C4D}" srcId="{816EF1FC-077E-479D-9F23-6132189A3F40}" destId="{03EAF350-13D2-418E-8240-3C12B51CBF87}" srcOrd="2" destOrd="0" parTransId="{FBBEA9C5-0BC7-490C-AB5E-39EE8E287202}" sibTransId="{E6365888-ACE3-4DAE-B4C3-C89D9B8FFCFB}"/>
    <dgm:cxn modelId="{6AE6CD07-E07C-4AD9-8DD9-5E4CDF5D6FA9}" srcId="{40C98830-D0A8-4966-B0D7-31E3CC033CC6}" destId="{942FC6C5-7064-4A2F-AE75-538F2C27748B}" srcOrd="2" destOrd="0" parTransId="{7D5DC4A2-CEF2-44CE-B3F4-ECFA090C6A71}" sibTransId="{268645F0-DF4E-449B-81FA-AAD925A2088B}"/>
    <dgm:cxn modelId="{71DC574D-1AC1-4CD0-9E0C-EEF33BDEA53E}" type="presOf" srcId="{E1F4ECA2-4E54-4B80-9AB4-B6940172D08A}" destId="{EE9351D7-CA10-4647-8594-8A7AFB079FA1}" srcOrd="0" destOrd="0" presId="urn:microsoft.com/office/officeart/2005/8/layout/hierarchy3"/>
    <dgm:cxn modelId="{CB49E978-3613-4BEE-845B-6481589B91BF}" srcId="{7E2C0B63-B1C0-4582-BA70-F43159F31764}" destId="{1C4E159C-0E70-420C-9885-5A4182A46D30}" srcOrd="1" destOrd="0" parTransId="{E5AF2E5B-BFD6-4938-9178-A44319F0EC3F}" sibTransId="{D2131DDA-32A9-4DBB-9B8C-C05B665DF488}"/>
    <dgm:cxn modelId="{8AD380DD-8BB7-41A4-A76C-C2CECC5E1AEC}" type="presOf" srcId="{FBBEA9C5-0BC7-490C-AB5E-39EE8E287202}" destId="{CCBFCB65-8978-440C-BCBD-1A439AEA5340}" srcOrd="0" destOrd="0" presId="urn:microsoft.com/office/officeart/2005/8/layout/hierarchy3"/>
    <dgm:cxn modelId="{03BB017F-18FC-4ABE-BA1E-CE5EC34DC593}" type="presOf" srcId="{7D5DC4A2-CEF2-44CE-B3F4-ECFA090C6A71}" destId="{F9CDEF88-CCEC-419D-9CDF-4BED629477B3}" srcOrd="0" destOrd="0" presId="urn:microsoft.com/office/officeart/2005/8/layout/hierarchy3"/>
    <dgm:cxn modelId="{7E6BDE1D-8341-4E8E-9B94-713E433909E9}" srcId="{C52FB4EA-8774-4719-A2C6-3A9EC1C1C43E}" destId="{6853EC57-F946-48BF-85C6-E713DC43A5CF}" srcOrd="0" destOrd="0" parTransId="{575DDF98-0FD7-44F0-8399-1B31D739CDA6}" sibTransId="{0B038029-55F3-4EA5-B5C7-CB11DF5D95AA}"/>
    <dgm:cxn modelId="{0EFC102A-36FF-4E87-98F7-7E7DD723BF35}" srcId="{6853EC57-F946-48BF-85C6-E713DC43A5CF}" destId="{66BDA225-3D10-485B-8147-3189367DEB1A}" srcOrd="2" destOrd="0" parTransId="{0E1480A2-CAE4-43A0-B4C6-938AD17E0CC7}" sibTransId="{B10AB8FC-2415-464E-B0D3-7CF7BCD4E49A}"/>
    <dgm:cxn modelId="{2F21FFA6-791C-48A0-9593-82A7896C9FF9}" srcId="{40C98830-D0A8-4966-B0D7-31E3CC033CC6}" destId="{7BC4EC07-0685-46C4-B24E-97D55641D6DC}" srcOrd="1" destOrd="0" parTransId="{29CA40F7-0034-4C05-B18B-2434F84341E5}" sibTransId="{80B08206-35DD-440F-B06F-788458931615}"/>
    <dgm:cxn modelId="{C414160C-015F-4A64-B554-314DCCC8D805}" type="presOf" srcId="{2E3F1CB9-C44B-487E-8A1F-AA4B1E1E6D04}" destId="{BF3A80B6-772E-4275-96FF-8396651CD92A}" srcOrd="0" destOrd="0" presId="urn:microsoft.com/office/officeart/2005/8/layout/hierarchy3"/>
    <dgm:cxn modelId="{FFEC9453-3C77-4EF4-BD44-667893515DA0}" type="presOf" srcId="{816EF1FC-077E-479D-9F23-6132189A3F40}" destId="{2E31D253-CE22-4F57-B7C5-15F310BE4E27}" srcOrd="1" destOrd="0" presId="urn:microsoft.com/office/officeart/2005/8/layout/hierarchy3"/>
    <dgm:cxn modelId="{0CA770E2-51A8-4DC6-8282-D0EAD19B93B5}" type="presOf" srcId="{66BDA225-3D10-485B-8147-3189367DEB1A}" destId="{28F531A4-110E-416C-A47C-1EC24AD09D3F}" srcOrd="0" destOrd="0" presId="urn:microsoft.com/office/officeart/2005/8/layout/hierarchy3"/>
    <dgm:cxn modelId="{16FAFFA1-CCC7-4A66-85B4-AA1601F6EE56}" srcId="{7E2C0B63-B1C0-4582-BA70-F43159F31764}" destId="{E375045B-BB6D-4518-AB23-2F59247BCC9C}" srcOrd="4" destOrd="0" parTransId="{8968C58F-A4B1-4E7B-8029-BC0DD86325F9}" sibTransId="{E49F43E6-ED0B-4AA4-A025-023B329A50E3}"/>
    <dgm:cxn modelId="{5184C750-02D9-4DF0-9BFB-C5A5614E7816}" type="presOf" srcId="{03EAF350-13D2-418E-8240-3C12B51CBF87}" destId="{8E98F268-A954-4BAC-BB1D-5FBED4DF82C2}" srcOrd="0" destOrd="0" presId="urn:microsoft.com/office/officeart/2005/8/layout/hierarchy3"/>
    <dgm:cxn modelId="{A3100F96-02B1-4178-8586-A03C93CFF84C}" srcId="{40C98830-D0A8-4966-B0D7-31E3CC033CC6}" destId="{542B4869-4E1D-4767-8A33-8F901F4B5999}" srcOrd="3" destOrd="0" parTransId="{4E8E9948-9F98-47D5-BA8A-5B3907B28FAB}" sibTransId="{1508CFA3-721A-4D79-BF07-56796EB80AA4}"/>
    <dgm:cxn modelId="{FF0A3C7E-DC3D-451B-88D6-DEC822A2B1D3}" type="presOf" srcId="{1EC3C86E-0ED6-4B11-A999-64DBCB113BF9}" destId="{93E504E1-5F44-4985-8C15-ADA1398CBE6A}" srcOrd="0" destOrd="0" presId="urn:microsoft.com/office/officeart/2005/8/layout/hierarchy3"/>
    <dgm:cxn modelId="{2E5E3C3B-22C1-478A-A138-CD014CAC5554}" type="presOf" srcId="{8968C58F-A4B1-4E7B-8029-BC0DD86325F9}" destId="{933F1BDA-D5E9-4121-840E-837AC376EB0A}" srcOrd="0" destOrd="0" presId="urn:microsoft.com/office/officeart/2005/8/layout/hierarchy3"/>
    <dgm:cxn modelId="{5153314F-B4DA-46DF-B77C-9B133A30D722}" srcId="{6853EC57-F946-48BF-85C6-E713DC43A5CF}" destId="{48063913-0234-4538-AEE8-E0C5C9703C29}" srcOrd="0" destOrd="0" parTransId="{B22231AC-D7CC-41BC-A7DF-65D0E2B654C7}" sibTransId="{66B96BE6-1B4E-4B95-B524-EB243620CFA8}"/>
    <dgm:cxn modelId="{271D539B-8833-4263-8865-E3794332EF2E}" srcId="{C52FB4EA-8774-4719-A2C6-3A9EC1C1C43E}" destId="{816EF1FC-077E-479D-9F23-6132189A3F40}" srcOrd="3" destOrd="0" parTransId="{90F5AE3C-1F5A-4236-A642-62B307993854}" sibTransId="{4047B2B2-D5BA-421E-82A3-4F419A85B559}"/>
    <dgm:cxn modelId="{0163A3C7-78B1-4EDD-B7EA-22E45E0F8829}" type="presOf" srcId="{E375045B-BB6D-4518-AB23-2F59247BCC9C}" destId="{78FD6D52-D3A8-47E7-B7B1-6D02CEC09D29}" srcOrd="0" destOrd="0" presId="urn:microsoft.com/office/officeart/2005/8/layout/hierarchy3"/>
    <dgm:cxn modelId="{0B729D3B-910D-4386-9FC8-95D8FB0A211C}" srcId="{6853EC57-F946-48BF-85C6-E713DC43A5CF}" destId="{B51BD91D-FD3B-4AC8-AE3D-E563EC19EDDD}" srcOrd="5" destOrd="0" parTransId="{3EFBB8D7-6E0A-4AD5-A406-D46BA9D8F254}" sibTransId="{19C81013-4B1F-4F6E-BE27-07E9256DF02C}"/>
    <dgm:cxn modelId="{9836044C-D745-4CE7-BDEE-ECA744832E79}" type="presOf" srcId="{7E2C0B63-B1C0-4582-BA70-F43159F31764}" destId="{C5FE35DF-4714-4814-B806-70B86E645301}" srcOrd="0" destOrd="0" presId="urn:microsoft.com/office/officeart/2005/8/layout/hierarchy3"/>
    <dgm:cxn modelId="{ED93D4D9-2F8E-4E5C-827F-CFC343D53677}" srcId="{C52FB4EA-8774-4719-A2C6-3A9EC1C1C43E}" destId="{40C98830-D0A8-4966-B0D7-31E3CC033CC6}" srcOrd="1" destOrd="0" parTransId="{45406199-59FC-4509-A870-E993543FB6EA}" sibTransId="{B9CE655F-F793-4C99-A7A2-A7BB6D7176D1}"/>
    <dgm:cxn modelId="{A83BD877-6627-44C7-AC13-13046B0E61A7}" type="presOf" srcId="{288CC11E-9077-455C-AEAD-B26E988CD974}" destId="{12A9CF0E-9A8C-4774-992A-7C7CC488C554}" srcOrd="0" destOrd="0" presId="urn:microsoft.com/office/officeart/2005/8/layout/hierarchy3"/>
    <dgm:cxn modelId="{BFC469B1-A4EE-4F62-B64F-CBCA6EE7E1A2}" type="presOf" srcId="{959D9DC0-2357-47AA-91FF-AE58878E383D}" destId="{A181B249-5C8A-4011-8DCE-616EEF041319}" srcOrd="0" destOrd="0" presId="urn:microsoft.com/office/officeart/2005/8/layout/hierarchy3"/>
    <dgm:cxn modelId="{6260CF8E-CFE6-4600-8D83-47FF66F044D4}" srcId="{40C98830-D0A8-4966-B0D7-31E3CC033CC6}" destId="{0CCBDA41-7D78-400F-9E09-4A6F556A8E30}" srcOrd="0" destOrd="0" parTransId="{AC42FF82-65F3-4D7C-BB9C-073F612F6051}" sibTransId="{2840D65E-3BF1-49B0-9797-607FBC595DBE}"/>
    <dgm:cxn modelId="{C6B53DC3-AB23-4400-9E34-BD24EC2681BF}" srcId="{7E2C0B63-B1C0-4582-BA70-F43159F31764}" destId="{81CF151D-9C49-48FB-83DF-A45C49E3130D}" srcOrd="3" destOrd="0" parTransId="{6DFDA487-4E9F-4F65-A505-B303DABC1A85}" sibTransId="{3303247A-EBD2-4495-A323-A65352CBBA44}"/>
    <dgm:cxn modelId="{8BC9FD56-15DE-44A0-A1C0-008089A02194}" type="presOf" srcId="{7E2C0B63-B1C0-4582-BA70-F43159F31764}" destId="{20222057-5F3C-427B-B549-554D08BE87CA}" srcOrd="1" destOrd="0" presId="urn:microsoft.com/office/officeart/2005/8/layout/hierarchy3"/>
    <dgm:cxn modelId="{23EAA886-A11E-4A48-BA4E-55CB4F1DB52C}" srcId="{7E2C0B63-B1C0-4582-BA70-F43159F31764}" destId="{2E3F1CB9-C44B-487E-8A1F-AA4B1E1E6D04}" srcOrd="2" destOrd="0" parTransId="{1EC3C86E-0ED6-4B11-A999-64DBCB113BF9}" sibTransId="{BE264A12-15CB-44F3-B570-680D4E38F1B4}"/>
    <dgm:cxn modelId="{93BC2BFC-9272-4655-8356-40C9EA0413FB}" type="presOf" srcId="{B22231AC-D7CC-41BC-A7DF-65D0E2B654C7}" destId="{42D0471A-BFB2-4C39-8134-127C6AB40222}" srcOrd="0" destOrd="0" presId="urn:microsoft.com/office/officeart/2005/8/layout/hierarchy3"/>
    <dgm:cxn modelId="{E0A91644-5A91-4594-9850-039747D2D92D}" type="presOf" srcId="{6853EC57-F946-48BF-85C6-E713DC43A5CF}" destId="{C0131DA1-B167-454A-8EBB-F49CDDA5B56E}" srcOrd="0" destOrd="0" presId="urn:microsoft.com/office/officeart/2005/8/layout/hierarchy3"/>
    <dgm:cxn modelId="{A7E683B0-9F48-4A9A-8FC4-1844F5EEF790}" type="presOf" srcId="{AC42FF82-65F3-4D7C-BB9C-073F612F6051}" destId="{5C9DC360-B268-4D65-B245-AE5A93038198}" srcOrd="0" destOrd="0" presId="urn:microsoft.com/office/officeart/2005/8/layout/hierarchy3"/>
    <dgm:cxn modelId="{A5BDC84F-E8EB-49AD-80E2-F6881C62F5AC}" type="presOf" srcId="{E5AF2E5B-BFD6-4938-9178-A44319F0EC3F}" destId="{74C3AAB4-6C4E-4072-9F5B-6098D8FCF9F7}" srcOrd="0" destOrd="0" presId="urn:microsoft.com/office/officeart/2005/8/layout/hierarchy3"/>
    <dgm:cxn modelId="{69EEF2AA-D605-4ADB-AC24-84A2F9D4D547}" type="presOf" srcId="{25A84935-CFBF-4D5B-927C-838A09E143AB}" destId="{9B5B060E-2C6E-4008-A5BE-1A1DBF2DD553}" srcOrd="0" destOrd="0" presId="urn:microsoft.com/office/officeart/2005/8/layout/hierarchy3"/>
    <dgm:cxn modelId="{2EC91372-85EF-47EF-9227-E4EDA8F65D1C}" type="presOf" srcId="{542B4869-4E1D-4767-8A33-8F901F4B5999}" destId="{3A626D65-5477-45DD-8657-0BBE0E072E59}" srcOrd="0" destOrd="0" presId="urn:microsoft.com/office/officeart/2005/8/layout/hierarchy3"/>
    <dgm:cxn modelId="{F9471996-F472-41AE-939F-907A4BFD0113}" srcId="{40C98830-D0A8-4966-B0D7-31E3CC033CC6}" destId="{B7403415-80F4-4063-A90C-8480477E64C2}" srcOrd="5" destOrd="0" parTransId="{03F3D4F1-CA5F-4DA6-8328-72197E02990D}" sibTransId="{E8F5276E-5021-497F-BD99-EC6195C359A7}"/>
    <dgm:cxn modelId="{5062871D-B579-4303-92DF-F3B7153EEC7D}" type="presOf" srcId="{0E1480A2-CAE4-43A0-B4C6-938AD17E0CC7}" destId="{B9345356-A53D-4A4D-BD18-5B1D4ED841B0}" srcOrd="0" destOrd="0" presId="urn:microsoft.com/office/officeart/2005/8/layout/hierarchy3"/>
    <dgm:cxn modelId="{E8F827EE-22E0-42EB-8B98-498DEBDB4575}" type="presOf" srcId="{B51BD91D-FD3B-4AC8-AE3D-E563EC19EDDD}" destId="{31868BB0-2FD8-464B-B56D-EA54259312B5}" srcOrd="0" destOrd="0" presId="urn:microsoft.com/office/officeart/2005/8/layout/hierarchy3"/>
    <dgm:cxn modelId="{601A39AD-B97D-4B03-AC86-2B93FC09E29D}" type="presOf" srcId="{942FC6C5-7064-4A2F-AE75-538F2C27748B}" destId="{D71704ED-5D65-4DA8-A0B4-1AB18155324E}" srcOrd="0" destOrd="0" presId="urn:microsoft.com/office/officeart/2005/8/layout/hierarchy3"/>
    <dgm:cxn modelId="{521225F6-87EB-4DAB-853C-9BE0EBB2F78F}" srcId="{816EF1FC-077E-479D-9F23-6132189A3F40}" destId="{452C379F-93CD-48F4-B1B9-EB13B3E7ED48}" srcOrd="1" destOrd="0" parTransId="{25ED0692-BB90-469B-A311-8D75A5F6EAF0}" sibTransId="{314AFF95-FCF8-46B2-AA1E-BFE4BE9CFFF9}"/>
    <dgm:cxn modelId="{7B7B8839-BBC7-4942-9636-1A08A8D43A74}" type="presOf" srcId="{1C4E159C-0E70-420C-9885-5A4182A46D30}" destId="{BCF9743E-4FEE-4FA5-9FE9-90AEE8E94048}" srcOrd="0" destOrd="0" presId="urn:microsoft.com/office/officeart/2005/8/layout/hierarchy3"/>
    <dgm:cxn modelId="{EEF86F1B-D688-4A22-A336-B5FEB95328DD}" type="presOf" srcId="{03F3D4F1-CA5F-4DA6-8328-72197E02990D}" destId="{42B326EB-CB53-4933-9B3D-128D863E119F}" srcOrd="0" destOrd="0" presId="urn:microsoft.com/office/officeart/2005/8/layout/hierarchy3"/>
    <dgm:cxn modelId="{B59DE00D-FEDD-4A3E-92BF-EE588B87BBF3}" type="presOf" srcId="{40C98830-D0A8-4966-B0D7-31E3CC033CC6}" destId="{ED92D8BF-800B-465C-9520-DA2EE39FD5C3}" srcOrd="0" destOrd="0" presId="urn:microsoft.com/office/officeart/2005/8/layout/hierarchy3"/>
    <dgm:cxn modelId="{04C00A5C-29DE-4DFA-8AEC-0291248D640F}" type="presOf" srcId="{29CA40F7-0034-4C05-B18B-2434F84341E5}" destId="{F6B3CD0D-6E69-46B8-B4C7-DF424B5C8BE8}" srcOrd="0" destOrd="0" presId="urn:microsoft.com/office/officeart/2005/8/layout/hierarchy3"/>
    <dgm:cxn modelId="{CD7199FF-72F7-47C7-AC41-4908D6BA8AFA}" type="presOf" srcId="{63551508-C45D-48A7-A969-9DA26A301D86}" destId="{A0BD2C47-3817-4CB2-B123-EC25F57B57E7}" srcOrd="0" destOrd="0" presId="urn:microsoft.com/office/officeart/2005/8/layout/hierarchy3"/>
    <dgm:cxn modelId="{C3A956E4-6E05-465F-B7E7-34B5E38ADE8D}" type="presOf" srcId="{443756AB-0139-4393-A716-06D161FF103D}" destId="{D1F4F600-C6D1-43A1-BAA3-654E255BA9EB}" srcOrd="0" destOrd="0" presId="urn:microsoft.com/office/officeart/2005/8/layout/hierarchy3"/>
    <dgm:cxn modelId="{4753EA1C-15B6-4144-9684-EBA69DDCFA3B}" type="presOf" srcId="{F31614FF-6EDA-4784-8446-9485BF87958D}" destId="{D4D380A7-7E44-430E-A73F-FF8A8938066F}" srcOrd="0" destOrd="0" presId="urn:microsoft.com/office/officeart/2005/8/layout/hierarchy3"/>
    <dgm:cxn modelId="{F29866BE-5D43-4131-AF2B-87A6F1A10E9D}" srcId="{6853EC57-F946-48BF-85C6-E713DC43A5CF}" destId="{25A84935-CFBF-4D5B-927C-838A09E143AB}" srcOrd="4" destOrd="0" parTransId="{443756AB-0139-4393-A716-06D161FF103D}" sibTransId="{F9F4AF3D-FC03-4A6E-A94C-3371E4C181D5}"/>
    <dgm:cxn modelId="{9154B514-0E85-4348-925B-89A0C60E290B}" type="presOf" srcId="{E4206968-312D-4DD9-8483-F0301D5DCCC0}" destId="{BFD38333-D517-41BE-9720-2D018CB831E9}" srcOrd="0" destOrd="0" presId="urn:microsoft.com/office/officeart/2005/8/layout/hierarchy3"/>
    <dgm:cxn modelId="{71B6AEB7-FF9B-4CB1-B094-E1226EABFAB9}" type="presOf" srcId="{816EF1FC-077E-479D-9F23-6132189A3F40}" destId="{A4ABF410-5273-4FEC-B0F5-A18EEC167893}" srcOrd="0" destOrd="0" presId="urn:microsoft.com/office/officeart/2005/8/layout/hierarchy3"/>
    <dgm:cxn modelId="{C2F13460-F2D1-4C81-A728-558E1343CED1}" type="presOf" srcId="{C52FB4EA-8774-4719-A2C6-3A9EC1C1C43E}" destId="{B98020F4-779F-4CA9-9F3D-B0684EC34AE1}" srcOrd="0" destOrd="0" presId="urn:microsoft.com/office/officeart/2005/8/layout/hierarchy3"/>
    <dgm:cxn modelId="{806F42D9-9E63-4545-8129-B1FEB0D37DED}" type="presOf" srcId="{6DFDA487-4E9F-4F65-A505-B303DABC1A85}" destId="{104410D9-4CAC-4A40-A9CC-39B4F6C3D009}" srcOrd="0" destOrd="0" presId="urn:microsoft.com/office/officeart/2005/8/layout/hierarchy3"/>
    <dgm:cxn modelId="{7AAA3AEC-E559-4D8D-8741-BF13EF19D982}" type="presOf" srcId="{40F5C342-A72A-4BAC-B39D-C90A7101A29F}" destId="{F96664D8-CC48-4617-980C-95AB70582553}" srcOrd="0" destOrd="0" presId="urn:microsoft.com/office/officeart/2005/8/layout/hierarchy3"/>
    <dgm:cxn modelId="{2BC03F64-38C2-4CF8-81F7-4D2B5D248D79}" srcId="{6853EC57-F946-48BF-85C6-E713DC43A5CF}" destId="{40F5C342-A72A-4BAC-B39D-C90A7101A29F}" srcOrd="1" destOrd="0" parTransId="{8920449A-8FB2-4A4A-AB2F-36051690DC9D}" sibTransId="{F3733CA4-6EAD-426C-8780-EF135F1C07ED}"/>
    <dgm:cxn modelId="{1F10EF2E-67ED-41B6-910F-726370C65BA4}" type="presOf" srcId="{40C98830-D0A8-4966-B0D7-31E3CC033CC6}" destId="{B5061286-A589-42DB-822B-91A35BC98A04}" srcOrd="1" destOrd="0" presId="urn:microsoft.com/office/officeart/2005/8/layout/hierarchy3"/>
    <dgm:cxn modelId="{FDA4A218-9C6D-4398-95F4-5F48466B9F46}" srcId="{816EF1FC-077E-479D-9F23-6132189A3F40}" destId="{E1F4ECA2-4E54-4B80-9AB4-B6940172D08A}" srcOrd="0" destOrd="0" parTransId="{288CC11E-9077-455C-AEAD-B26E988CD974}" sibTransId="{F0584719-B160-43BF-B4DC-C384C54A7ABF}"/>
    <dgm:cxn modelId="{61304E09-34CF-41D5-9860-DA1D783BBA25}" type="presOf" srcId="{48063913-0234-4538-AEE8-E0C5C9703C29}" destId="{809F4DEC-4206-49AB-9D9C-700405DC8813}" srcOrd="0" destOrd="0" presId="urn:microsoft.com/office/officeart/2005/8/layout/hierarchy3"/>
    <dgm:cxn modelId="{39E2962A-DD20-453E-9386-8F0ACFBC185A}" type="presOf" srcId="{6853EC57-F946-48BF-85C6-E713DC43A5CF}" destId="{6E54F989-EC13-49B2-9FB7-4039D2DE9DC2}" srcOrd="1" destOrd="0" presId="urn:microsoft.com/office/officeart/2005/8/layout/hierarchy3"/>
    <dgm:cxn modelId="{DB00C8BA-94AE-4C3A-B672-6294F804BDF5}" srcId="{C52FB4EA-8774-4719-A2C6-3A9EC1C1C43E}" destId="{7E2C0B63-B1C0-4582-BA70-F43159F31764}" srcOrd="2" destOrd="0" parTransId="{721653FF-8B65-4A6B-9E88-A56C29E5B43F}" sibTransId="{6139ECD4-B62A-4422-9AAC-DE15E70333C7}"/>
    <dgm:cxn modelId="{10DFBD25-0858-4F68-8188-07A1CAB9CD2F}" type="presOf" srcId="{452C379F-93CD-48F4-B1B9-EB13B3E7ED48}" destId="{81D1814E-D1B3-44C1-827D-FFD5B9BFDD08}" srcOrd="0" destOrd="0" presId="urn:microsoft.com/office/officeart/2005/8/layout/hierarchy3"/>
    <dgm:cxn modelId="{1FE6F6FC-8003-4322-BEF9-67BAAACF554D}" type="presOf" srcId="{80C17A7D-F216-4B85-A558-626D743B4C71}" destId="{1F2FDDEC-889D-42DE-832E-19BFD4C16B00}" srcOrd="0" destOrd="0" presId="urn:microsoft.com/office/officeart/2005/8/layout/hierarchy3"/>
    <dgm:cxn modelId="{F54C1553-1E06-4D18-8B46-6DB4674AA99D}" srcId="{7E2C0B63-B1C0-4582-BA70-F43159F31764}" destId="{80C17A7D-F216-4B85-A558-626D743B4C71}" srcOrd="0" destOrd="0" parTransId="{E4206968-312D-4DD9-8483-F0301D5DCCC0}" sibTransId="{56CF852C-C90C-4FCE-992D-AE525D377426}"/>
    <dgm:cxn modelId="{50CCD1F6-4B1C-4BB5-B173-3349B742A2B3}" type="presOf" srcId="{8920449A-8FB2-4A4A-AB2F-36051690DC9D}" destId="{2135A117-C023-429A-BFFB-51572721669C}" srcOrd="0" destOrd="0" presId="urn:microsoft.com/office/officeart/2005/8/layout/hierarchy3"/>
    <dgm:cxn modelId="{14695FFE-CA3D-46A3-9A6D-9556E2420E04}" type="presOf" srcId="{4E8E9948-9F98-47D5-BA8A-5B3907B28FAB}" destId="{F71193CF-22EC-4FC4-A00E-7567D1DE7374}" srcOrd="0" destOrd="0" presId="urn:microsoft.com/office/officeart/2005/8/layout/hierarchy3"/>
    <dgm:cxn modelId="{403AD893-51D7-4D52-A349-31527681CECC}" type="presOf" srcId="{25ED0692-BB90-469B-A311-8D75A5F6EAF0}" destId="{389924E9-7241-4B80-85EB-998785DDDA0E}" srcOrd="0" destOrd="0" presId="urn:microsoft.com/office/officeart/2005/8/layout/hierarchy3"/>
    <dgm:cxn modelId="{9104481E-48F8-499E-ADB9-29C6BB647F7F}" type="presOf" srcId="{0CCBDA41-7D78-400F-9E09-4A6F556A8E30}" destId="{C3693DF6-F21F-4368-A675-A0214EA54F7A}" srcOrd="0" destOrd="0" presId="urn:microsoft.com/office/officeart/2005/8/layout/hierarchy3"/>
    <dgm:cxn modelId="{212E9C96-605D-4EA2-A6F8-F73DA425BCF8}" srcId="{40C98830-D0A8-4966-B0D7-31E3CC033CC6}" destId="{F31614FF-6EDA-4784-8446-9485BF87958D}" srcOrd="4" destOrd="0" parTransId="{8F1B3B14-18EE-4BC2-A4E8-05FFA790C644}" sibTransId="{19576AD2-70E2-4212-8030-5AB1BC548782}"/>
    <dgm:cxn modelId="{371BCC2B-ADDD-4AA6-A09E-E49CBF6A15D9}" type="presOf" srcId="{7BC4EC07-0685-46C4-B24E-97D55641D6DC}" destId="{B627E322-21A9-41F4-94EB-29AE1F198A46}" srcOrd="0" destOrd="0" presId="urn:microsoft.com/office/officeart/2005/8/layout/hierarchy3"/>
    <dgm:cxn modelId="{80FF00F2-A424-4704-ACB9-3A849123602D}" type="presOf" srcId="{3EFBB8D7-6E0A-4AD5-A406-D46BA9D8F254}" destId="{60575648-67EF-49B3-806D-A6F1D8C1350A}" srcOrd="0" destOrd="0" presId="urn:microsoft.com/office/officeart/2005/8/layout/hierarchy3"/>
    <dgm:cxn modelId="{88B1FB65-67D0-4040-8B94-2AD1AE681C1B}" type="presParOf" srcId="{B98020F4-779F-4CA9-9F3D-B0684EC34AE1}" destId="{6AD3266D-DC4A-4A90-BB0F-4FC910AAD56E}" srcOrd="0" destOrd="0" presId="urn:microsoft.com/office/officeart/2005/8/layout/hierarchy3"/>
    <dgm:cxn modelId="{001B8D7F-F657-4D84-A9F4-AF7C16A783F5}" type="presParOf" srcId="{6AD3266D-DC4A-4A90-BB0F-4FC910AAD56E}" destId="{1EDA15A2-33FD-450D-9C2A-F53D194F5785}" srcOrd="0" destOrd="0" presId="urn:microsoft.com/office/officeart/2005/8/layout/hierarchy3"/>
    <dgm:cxn modelId="{8E1159F4-A807-4A89-82DB-FE34DCC97827}" type="presParOf" srcId="{1EDA15A2-33FD-450D-9C2A-F53D194F5785}" destId="{C0131DA1-B167-454A-8EBB-F49CDDA5B56E}" srcOrd="0" destOrd="0" presId="urn:microsoft.com/office/officeart/2005/8/layout/hierarchy3"/>
    <dgm:cxn modelId="{E5842DBE-6717-4B36-A1CA-5E626FC61B73}" type="presParOf" srcId="{1EDA15A2-33FD-450D-9C2A-F53D194F5785}" destId="{6E54F989-EC13-49B2-9FB7-4039D2DE9DC2}" srcOrd="1" destOrd="0" presId="urn:microsoft.com/office/officeart/2005/8/layout/hierarchy3"/>
    <dgm:cxn modelId="{3DFEACD8-6935-4D9E-BC14-B43EF7562C17}" type="presParOf" srcId="{6AD3266D-DC4A-4A90-BB0F-4FC910AAD56E}" destId="{D911D82B-54E3-4AFF-9902-334E90398DA1}" srcOrd="1" destOrd="0" presId="urn:microsoft.com/office/officeart/2005/8/layout/hierarchy3"/>
    <dgm:cxn modelId="{D410DA42-80F2-4EBF-8027-16C9CCD97266}" type="presParOf" srcId="{D911D82B-54E3-4AFF-9902-334E90398DA1}" destId="{42D0471A-BFB2-4C39-8134-127C6AB40222}" srcOrd="0" destOrd="0" presId="urn:microsoft.com/office/officeart/2005/8/layout/hierarchy3"/>
    <dgm:cxn modelId="{589D747A-AB5D-46D9-BD7B-14DFF1809322}" type="presParOf" srcId="{D911D82B-54E3-4AFF-9902-334E90398DA1}" destId="{809F4DEC-4206-49AB-9D9C-700405DC8813}" srcOrd="1" destOrd="0" presId="urn:microsoft.com/office/officeart/2005/8/layout/hierarchy3"/>
    <dgm:cxn modelId="{AB09BCA2-C3BC-4C0F-B2D7-D7E0A79FC03F}" type="presParOf" srcId="{D911D82B-54E3-4AFF-9902-334E90398DA1}" destId="{2135A117-C023-429A-BFFB-51572721669C}" srcOrd="2" destOrd="0" presId="urn:microsoft.com/office/officeart/2005/8/layout/hierarchy3"/>
    <dgm:cxn modelId="{7354B417-71CD-40B7-BCC0-B362B5136ED1}" type="presParOf" srcId="{D911D82B-54E3-4AFF-9902-334E90398DA1}" destId="{F96664D8-CC48-4617-980C-95AB70582553}" srcOrd="3" destOrd="0" presId="urn:microsoft.com/office/officeart/2005/8/layout/hierarchy3"/>
    <dgm:cxn modelId="{B7CBCEBF-F968-4F5F-AF9C-A1DB06A71061}" type="presParOf" srcId="{D911D82B-54E3-4AFF-9902-334E90398DA1}" destId="{B9345356-A53D-4A4D-BD18-5B1D4ED841B0}" srcOrd="4" destOrd="0" presId="urn:microsoft.com/office/officeart/2005/8/layout/hierarchy3"/>
    <dgm:cxn modelId="{A949772B-34AC-41A4-8EA8-0FF5A7C715D2}" type="presParOf" srcId="{D911D82B-54E3-4AFF-9902-334E90398DA1}" destId="{28F531A4-110E-416C-A47C-1EC24AD09D3F}" srcOrd="5" destOrd="0" presId="urn:microsoft.com/office/officeart/2005/8/layout/hierarchy3"/>
    <dgm:cxn modelId="{06EC930A-C52E-4279-BE8D-AD2191E10D4B}" type="presParOf" srcId="{D911D82B-54E3-4AFF-9902-334E90398DA1}" destId="{A0BD2C47-3817-4CB2-B123-EC25F57B57E7}" srcOrd="6" destOrd="0" presId="urn:microsoft.com/office/officeart/2005/8/layout/hierarchy3"/>
    <dgm:cxn modelId="{27246CFF-56A8-4E39-903C-6AA089733543}" type="presParOf" srcId="{D911D82B-54E3-4AFF-9902-334E90398DA1}" destId="{A181B249-5C8A-4011-8DCE-616EEF041319}" srcOrd="7" destOrd="0" presId="urn:microsoft.com/office/officeart/2005/8/layout/hierarchy3"/>
    <dgm:cxn modelId="{CB1B306B-9C81-4D33-90BF-C3578E9516BD}" type="presParOf" srcId="{D911D82B-54E3-4AFF-9902-334E90398DA1}" destId="{D1F4F600-C6D1-43A1-BAA3-654E255BA9EB}" srcOrd="8" destOrd="0" presId="urn:microsoft.com/office/officeart/2005/8/layout/hierarchy3"/>
    <dgm:cxn modelId="{5933BBD1-FE0D-43B6-BCAA-960926EB1775}" type="presParOf" srcId="{D911D82B-54E3-4AFF-9902-334E90398DA1}" destId="{9B5B060E-2C6E-4008-A5BE-1A1DBF2DD553}" srcOrd="9" destOrd="0" presId="urn:microsoft.com/office/officeart/2005/8/layout/hierarchy3"/>
    <dgm:cxn modelId="{8B2A2AB2-B05F-4C55-84A4-8457CE308535}" type="presParOf" srcId="{D911D82B-54E3-4AFF-9902-334E90398DA1}" destId="{60575648-67EF-49B3-806D-A6F1D8C1350A}" srcOrd="10" destOrd="0" presId="urn:microsoft.com/office/officeart/2005/8/layout/hierarchy3"/>
    <dgm:cxn modelId="{485C5AFE-E462-4A2C-897C-9C4AD04DB1D8}" type="presParOf" srcId="{D911D82B-54E3-4AFF-9902-334E90398DA1}" destId="{31868BB0-2FD8-464B-B56D-EA54259312B5}" srcOrd="11" destOrd="0" presId="urn:microsoft.com/office/officeart/2005/8/layout/hierarchy3"/>
    <dgm:cxn modelId="{9AE776A2-6EC3-4365-AD97-DA85C78FCE71}" type="presParOf" srcId="{B98020F4-779F-4CA9-9F3D-B0684EC34AE1}" destId="{C23D42EA-5714-4D6B-8F32-26B209D87E62}" srcOrd="1" destOrd="0" presId="urn:microsoft.com/office/officeart/2005/8/layout/hierarchy3"/>
    <dgm:cxn modelId="{FE47A6C8-BB36-46BB-9871-C35382DFF94D}" type="presParOf" srcId="{C23D42EA-5714-4D6B-8F32-26B209D87E62}" destId="{10D78FCB-18F0-4BE5-B632-9B175283815E}" srcOrd="0" destOrd="0" presId="urn:microsoft.com/office/officeart/2005/8/layout/hierarchy3"/>
    <dgm:cxn modelId="{E265076C-EBD9-4847-A02E-5A5F03B703DB}" type="presParOf" srcId="{10D78FCB-18F0-4BE5-B632-9B175283815E}" destId="{ED92D8BF-800B-465C-9520-DA2EE39FD5C3}" srcOrd="0" destOrd="0" presId="urn:microsoft.com/office/officeart/2005/8/layout/hierarchy3"/>
    <dgm:cxn modelId="{648E2BA5-C479-4495-9F8A-F0FBC4C839F2}" type="presParOf" srcId="{10D78FCB-18F0-4BE5-B632-9B175283815E}" destId="{B5061286-A589-42DB-822B-91A35BC98A04}" srcOrd="1" destOrd="0" presId="urn:microsoft.com/office/officeart/2005/8/layout/hierarchy3"/>
    <dgm:cxn modelId="{C6BDA957-46C8-4970-BBE6-746AC5199918}" type="presParOf" srcId="{C23D42EA-5714-4D6B-8F32-26B209D87E62}" destId="{7B8D0707-ABDF-401B-B5F4-3F79A7830402}" srcOrd="1" destOrd="0" presId="urn:microsoft.com/office/officeart/2005/8/layout/hierarchy3"/>
    <dgm:cxn modelId="{417D9480-0706-48F6-A4E5-81F551D54735}" type="presParOf" srcId="{7B8D0707-ABDF-401B-B5F4-3F79A7830402}" destId="{5C9DC360-B268-4D65-B245-AE5A93038198}" srcOrd="0" destOrd="0" presId="urn:microsoft.com/office/officeart/2005/8/layout/hierarchy3"/>
    <dgm:cxn modelId="{904C2C53-017C-4F19-95B5-D4876F1A66D0}" type="presParOf" srcId="{7B8D0707-ABDF-401B-B5F4-3F79A7830402}" destId="{C3693DF6-F21F-4368-A675-A0214EA54F7A}" srcOrd="1" destOrd="0" presId="urn:microsoft.com/office/officeart/2005/8/layout/hierarchy3"/>
    <dgm:cxn modelId="{AF0E2FC9-2092-4A3E-948D-D6408871D6CF}" type="presParOf" srcId="{7B8D0707-ABDF-401B-B5F4-3F79A7830402}" destId="{F6B3CD0D-6E69-46B8-B4C7-DF424B5C8BE8}" srcOrd="2" destOrd="0" presId="urn:microsoft.com/office/officeart/2005/8/layout/hierarchy3"/>
    <dgm:cxn modelId="{C8FA156D-566F-47BF-BF8E-DD82D9DEB776}" type="presParOf" srcId="{7B8D0707-ABDF-401B-B5F4-3F79A7830402}" destId="{B627E322-21A9-41F4-94EB-29AE1F198A46}" srcOrd="3" destOrd="0" presId="urn:microsoft.com/office/officeart/2005/8/layout/hierarchy3"/>
    <dgm:cxn modelId="{28922347-18BA-42C8-8967-4DDC62701BFF}" type="presParOf" srcId="{7B8D0707-ABDF-401B-B5F4-3F79A7830402}" destId="{F9CDEF88-CCEC-419D-9CDF-4BED629477B3}" srcOrd="4" destOrd="0" presId="urn:microsoft.com/office/officeart/2005/8/layout/hierarchy3"/>
    <dgm:cxn modelId="{074E9122-C732-44C2-A323-776C2726C246}" type="presParOf" srcId="{7B8D0707-ABDF-401B-B5F4-3F79A7830402}" destId="{D71704ED-5D65-4DA8-A0B4-1AB18155324E}" srcOrd="5" destOrd="0" presId="urn:microsoft.com/office/officeart/2005/8/layout/hierarchy3"/>
    <dgm:cxn modelId="{CBD0ED32-019E-4631-9CCD-489EFEA757AD}" type="presParOf" srcId="{7B8D0707-ABDF-401B-B5F4-3F79A7830402}" destId="{F71193CF-22EC-4FC4-A00E-7567D1DE7374}" srcOrd="6" destOrd="0" presId="urn:microsoft.com/office/officeart/2005/8/layout/hierarchy3"/>
    <dgm:cxn modelId="{A239DC60-B941-4B01-986D-22521C986A9E}" type="presParOf" srcId="{7B8D0707-ABDF-401B-B5F4-3F79A7830402}" destId="{3A626D65-5477-45DD-8657-0BBE0E072E59}" srcOrd="7" destOrd="0" presId="urn:microsoft.com/office/officeart/2005/8/layout/hierarchy3"/>
    <dgm:cxn modelId="{77452E5D-43A4-4B91-BD9D-162D957ED107}" type="presParOf" srcId="{7B8D0707-ABDF-401B-B5F4-3F79A7830402}" destId="{B57517BB-4F34-4E93-B232-3C02B48EF572}" srcOrd="8" destOrd="0" presId="urn:microsoft.com/office/officeart/2005/8/layout/hierarchy3"/>
    <dgm:cxn modelId="{1E9D1B36-5D5A-470F-8A5B-E8A3B52FFF14}" type="presParOf" srcId="{7B8D0707-ABDF-401B-B5F4-3F79A7830402}" destId="{D4D380A7-7E44-430E-A73F-FF8A8938066F}" srcOrd="9" destOrd="0" presId="urn:microsoft.com/office/officeart/2005/8/layout/hierarchy3"/>
    <dgm:cxn modelId="{AD3AFE75-5FC0-4D3E-8DC7-0125FE1C21FF}" type="presParOf" srcId="{7B8D0707-ABDF-401B-B5F4-3F79A7830402}" destId="{42B326EB-CB53-4933-9B3D-128D863E119F}" srcOrd="10" destOrd="0" presId="urn:microsoft.com/office/officeart/2005/8/layout/hierarchy3"/>
    <dgm:cxn modelId="{6B5D7214-8852-473E-AF53-FB371B1DF98E}" type="presParOf" srcId="{7B8D0707-ABDF-401B-B5F4-3F79A7830402}" destId="{062F5C87-D9BF-4B27-8F02-AD2DA9FBCD49}" srcOrd="11" destOrd="0" presId="urn:microsoft.com/office/officeart/2005/8/layout/hierarchy3"/>
    <dgm:cxn modelId="{1BE4E9C3-A93A-477E-BBEE-DE0099D87E1F}" type="presParOf" srcId="{B98020F4-779F-4CA9-9F3D-B0684EC34AE1}" destId="{97E785CE-96E4-43B7-A359-F7ABFDE72B26}" srcOrd="2" destOrd="0" presId="urn:microsoft.com/office/officeart/2005/8/layout/hierarchy3"/>
    <dgm:cxn modelId="{7BC5F764-11A0-4BFA-843A-E56598501294}" type="presParOf" srcId="{97E785CE-96E4-43B7-A359-F7ABFDE72B26}" destId="{72979978-D9C3-45A6-A1B0-484C642E4A3E}" srcOrd="0" destOrd="0" presId="urn:microsoft.com/office/officeart/2005/8/layout/hierarchy3"/>
    <dgm:cxn modelId="{2D67AD6A-68E2-40C1-97A0-76D364AAE078}" type="presParOf" srcId="{72979978-D9C3-45A6-A1B0-484C642E4A3E}" destId="{C5FE35DF-4714-4814-B806-70B86E645301}" srcOrd="0" destOrd="0" presId="urn:microsoft.com/office/officeart/2005/8/layout/hierarchy3"/>
    <dgm:cxn modelId="{B9E31790-DE8D-495C-8A68-C9B028D594B2}" type="presParOf" srcId="{72979978-D9C3-45A6-A1B0-484C642E4A3E}" destId="{20222057-5F3C-427B-B549-554D08BE87CA}" srcOrd="1" destOrd="0" presId="urn:microsoft.com/office/officeart/2005/8/layout/hierarchy3"/>
    <dgm:cxn modelId="{E24A1A43-2DAC-43FE-A7B0-DE8AE469367B}" type="presParOf" srcId="{97E785CE-96E4-43B7-A359-F7ABFDE72B26}" destId="{79519EEC-6537-4193-8029-2D5F2B0B94F4}" srcOrd="1" destOrd="0" presId="urn:microsoft.com/office/officeart/2005/8/layout/hierarchy3"/>
    <dgm:cxn modelId="{932BFFA5-55C5-4080-A51E-B017AB3A3B1B}" type="presParOf" srcId="{79519EEC-6537-4193-8029-2D5F2B0B94F4}" destId="{BFD38333-D517-41BE-9720-2D018CB831E9}" srcOrd="0" destOrd="0" presId="urn:microsoft.com/office/officeart/2005/8/layout/hierarchy3"/>
    <dgm:cxn modelId="{DDE4E5AB-7AAA-4BFA-A0E5-B2006D87DB8A}" type="presParOf" srcId="{79519EEC-6537-4193-8029-2D5F2B0B94F4}" destId="{1F2FDDEC-889D-42DE-832E-19BFD4C16B00}" srcOrd="1" destOrd="0" presId="urn:microsoft.com/office/officeart/2005/8/layout/hierarchy3"/>
    <dgm:cxn modelId="{4D4B575B-3D53-4605-8122-BC265E85F0C0}" type="presParOf" srcId="{79519EEC-6537-4193-8029-2D5F2B0B94F4}" destId="{74C3AAB4-6C4E-4072-9F5B-6098D8FCF9F7}" srcOrd="2" destOrd="0" presId="urn:microsoft.com/office/officeart/2005/8/layout/hierarchy3"/>
    <dgm:cxn modelId="{1F36D689-5603-4383-9F86-87EE59763A7B}" type="presParOf" srcId="{79519EEC-6537-4193-8029-2D5F2B0B94F4}" destId="{BCF9743E-4FEE-4FA5-9FE9-90AEE8E94048}" srcOrd="3" destOrd="0" presId="urn:microsoft.com/office/officeart/2005/8/layout/hierarchy3"/>
    <dgm:cxn modelId="{7FC862D1-6E46-4D88-A67E-8F99FD1E6C6D}" type="presParOf" srcId="{79519EEC-6537-4193-8029-2D5F2B0B94F4}" destId="{93E504E1-5F44-4985-8C15-ADA1398CBE6A}" srcOrd="4" destOrd="0" presId="urn:microsoft.com/office/officeart/2005/8/layout/hierarchy3"/>
    <dgm:cxn modelId="{FC220047-9EFF-421A-853B-17FE46E24080}" type="presParOf" srcId="{79519EEC-6537-4193-8029-2D5F2B0B94F4}" destId="{BF3A80B6-772E-4275-96FF-8396651CD92A}" srcOrd="5" destOrd="0" presId="urn:microsoft.com/office/officeart/2005/8/layout/hierarchy3"/>
    <dgm:cxn modelId="{28A279DB-D503-4029-AA13-45C98276B4A0}" type="presParOf" srcId="{79519EEC-6537-4193-8029-2D5F2B0B94F4}" destId="{104410D9-4CAC-4A40-A9CC-39B4F6C3D009}" srcOrd="6" destOrd="0" presId="urn:microsoft.com/office/officeart/2005/8/layout/hierarchy3"/>
    <dgm:cxn modelId="{CABBF2A3-7ED0-48AB-A4EE-59BED7E30C81}" type="presParOf" srcId="{79519EEC-6537-4193-8029-2D5F2B0B94F4}" destId="{D34A2E69-212C-4A0D-B5C1-70AAF5F96813}" srcOrd="7" destOrd="0" presId="urn:microsoft.com/office/officeart/2005/8/layout/hierarchy3"/>
    <dgm:cxn modelId="{7C951F18-AB56-4FC4-AA81-996BB5A4421E}" type="presParOf" srcId="{79519EEC-6537-4193-8029-2D5F2B0B94F4}" destId="{933F1BDA-D5E9-4121-840E-837AC376EB0A}" srcOrd="8" destOrd="0" presId="urn:microsoft.com/office/officeart/2005/8/layout/hierarchy3"/>
    <dgm:cxn modelId="{7175A447-5F58-4A1B-BC5C-ABB7FD1FFDFC}" type="presParOf" srcId="{79519EEC-6537-4193-8029-2D5F2B0B94F4}" destId="{78FD6D52-D3A8-47E7-B7B1-6D02CEC09D29}" srcOrd="9" destOrd="0" presId="urn:microsoft.com/office/officeart/2005/8/layout/hierarchy3"/>
    <dgm:cxn modelId="{AF741742-DD63-4A20-A5BC-CF55B570CA43}" type="presParOf" srcId="{B98020F4-779F-4CA9-9F3D-B0684EC34AE1}" destId="{8C6C1987-9506-4612-A578-1E46B43B55C2}" srcOrd="3" destOrd="0" presId="urn:microsoft.com/office/officeart/2005/8/layout/hierarchy3"/>
    <dgm:cxn modelId="{BCD7BFA1-0E7A-4D43-A996-DF9956BF3ABA}" type="presParOf" srcId="{8C6C1987-9506-4612-A578-1E46B43B55C2}" destId="{A4E78854-8432-49B1-92FA-F094144C878B}" srcOrd="0" destOrd="0" presId="urn:microsoft.com/office/officeart/2005/8/layout/hierarchy3"/>
    <dgm:cxn modelId="{0E56211D-F445-4334-BBCA-E7986383DBEF}" type="presParOf" srcId="{A4E78854-8432-49B1-92FA-F094144C878B}" destId="{A4ABF410-5273-4FEC-B0F5-A18EEC167893}" srcOrd="0" destOrd="0" presId="urn:microsoft.com/office/officeart/2005/8/layout/hierarchy3"/>
    <dgm:cxn modelId="{26A1170F-25EE-4CBE-A6A4-1DA70E9F26D2}" type="presParOf" srcId="{A4E78854-8432-49B1-92FA-F094144C878B}" destId="{2E31D253-CE22-4F57-B7C5-15F310BE4E27}" srcOrd="1" destOrd="0" presId="urn:microsoft.com/office/officeart/2005/8/layout/hierarchy3"/>
    <dgm:cxn modelId="{DAA2743F-A693-4E82-A655-4565E79CA319}" type="presParOf" srcId="{8C6C1987-9506-4612-A578-1E46B43B55C2}" destId="{0DA00B41-4071-4171-A7EB-52CB9FAA44E4}" srcOrd="1" destOrd="0" presId="urn:microsoft.com/office/officeart/2005/8/layout/hierarchy3"/>
    <dgm:cxn modelId="{C498EB5E-FCAE-4FF3-9443-079136400321}" type="presParOf" srcId="{0DA00B41-4071-4171-A7EB-52CB9FAA44E4}" destId="{12A9CF0E-9A8C-4774-992A-7C7CC488C554}" srcOrd="0" destOrd="0" presId="urn:microsoft.com/office/officeart/2005/8/layout/hierarchy3"/>
    <dgm:cxn modelId="{B4665F4C-9FA0-4E43-A1AC-11551AC3FE55}" type="presParOf" srcId="{0DA00B41-4071-4171-A7EB-52CB9FAA44E4}" destId="{EE9351D7-CA10-4647-8594-8A7AFB079FA1}" srcOrd="1" destOrd="0" presId="urn:microsoft.com/office/officeart/2005/8/layout/hierarchy3"/>
    <dgm:cxn modelId="{B72E0FB1-8208-4160-912F-867A5CCEEB4A}" type="presParOf" srcId="{0DA00B41-4071-4171-A7EB-52CB9FAA44E4}" destId="{389924E9-7241-4B80-85EB-998785DDDA0E}" srcOrd="2" destOrd="0" presId="urn:microsoft.com/office/officeart/2005/8/layout/hierarchy3"/>
    <dgm:cxn modelId="{0ED31416-9C38-45E0-B0C1-942E54C02D3E}" type="presParOf" srcId="{0DA00B41-4071-4171-A7EB-52CB9FAA44E4}" destId="{81D1814E-D1B3-44C1-827D-FFD5B9BFDD08}" srcOrd="3" destOrd="0" presId="urn:microsoft.com/office/officeart/2005/8/layout/hierarchy3"/>
    <dgm:cxn modelId="{7301690A-8C46-42B2-B6CC-909371B22F55}" type="presParOf" srcId="{0DA00B41-4071-4171-A7EB-52CB9FAA44E4}" destId="{CCBFCB65-8978-440C-BCBD-1A439AEA5340}" srcOrd="4" destOrd="0" presId="urn:microsoft.com/office/officeart/2005/8/layout/hierarchy3"/>
    <dgm:cxn modelId="{C732938D-34EB-4BA9-A132-21208186F30D}" type="presParOf" srcId="{0DA00B41-4071-4171-A7EB-52CB9FAA44E4}" destId="{8E98F268-A954-4BAC-BB1D-5FBED4DF82C2}"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131DA1-B167-454A-8EBB-F49CDDA5B56E}">
      <dsp:nvSpPr>
        <dsp:cNvPr id="0" name=""/>
        <dsp:cNvSpPr/>
      </dsp:nvSpPr>
      <dsp:spPr>
        <a:xfrm>
          <a:off x="1863099" y="861"/>
          <a:ext cx="996544" cy="498272"/>
        </a:xfrm>
        <a:prstGeom prst="roundRect">
          <a:avLst>
            <a:gd name="adj" fmla="val 10000"/>
          </a:avLst>
        </a:prstGeom>
        <a:solidFill>
          <a:srgbClr val="1E4292"/>
        </a:solidFill>
        <a:ln w="25400" cap="flat" cmpd="sng" algn="ctr">
          <a:solidFill>
            <a:schemeClr val="lt1">
              <a:hueOff val="0"/>
              <a:satOff val="0"/>
              <a:lumOff val="0"/>
              <a:alphaOff val="0"/>
            </a:schemeClr>
          </a:solidFill>
          <a:prstDash val="solid"/>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Motion</a:t>
          </a:r>
          <a:endParaRPr lang="en-US" sz="1100" kern="1200" dirty="0"/>
        </a:p>
      </dsp:txBody>
      <dsp:txXfrm>
        <a:off x="1877693" y="15455"/>
        <a:ext cx="967356" cy="469084"/>
      </dsp:txXfrm>
    </dsp:sp>
    <dsp:sp modelId="{42D0471A-BFB2-4C39-8134-127C6AB40222}">
      <dsp:nvSpPr>
        <dsp:cNvPr id="0" name=""/>
        <dsp:cNvSpPr/>
      </dsp:nvSpPr>
      <dsp:spPr>
        <a:xfrm>
          <a:off x="1962754" y="499133"/>
          <a:ext cx="99654" cy="373704"/>
        </a:xfrm>
        <a:custGeom>
          <a:avLst/>
          <a:gdLst/>
          <a:ahLst/>
          <a:cxnLst/>
          <a:rect l="0" t="0" r="0" b="0"/>
          <a:pathLst>
            <a:path>
              <a:moveTo>
                <a:pt x="0" y="0"/>
              </a:moveTo>
              <a:lnTo>
                <a:pt x="0" y="373704"/>
              </a:lnTo>
              <a:lnTo>
                <a:pt x="99654" y="37370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9F4DEC-4206-49AB-9D9C-700405DC8813}">
      <dsp:nvSpPr>
        <dsp:cNvPr id="0" name=""/>
        <dsp:cNvSpPr/>
      </dsp:nvSpPr>
      <dsp:spPr>
        <a:xfrm>
          <a:off x="2062408" y="623701"/>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err="1" smtClean="0">
              <a:solidFill>
                <a:schemeClr val="tx1"/>
              </a:solidFill>
            </a:rPr>
            <a:t>Ethercat</a:t>
          </a:r>
          <a:endParaRPr lang="en-US" sz="1100" kern="1200" dirty="0">
            <a:solidFill>
              <a:schemeClr val="tx1"/>
            </a:solidFill>
          </a:endParaRPr>
        </a:p>
      </dsp:txBody>
      <dsp:txXfrm>
        <a:off x="2077002" y="638295"/>
        <a:ext cx="768047" cy="469084"/>
      </dsp:txXfrm>
    </dsp:sp>
    <dsp:sp modelId="{2135A117-C023-429A-BFFB-51572721669C}">
      <dsp:nvSpPr>
        <dsp:cNvPr id="0" name=""/>
        <dsp:cNvSpPr/>
      </dsp:nvSpPr>
      <dsp:spPr>
        <a:xfrm>
          <a:off x="1962754" y="499133"/>
          <a:ext cx="99654" cy="996544"/>
        </a:xfrm>
        <a:custGeom>
          <a:avLst/>
          <a:gdLst/>
          <a:ahLst/>
          <a:cxnLst/>
          <a:rect l="0" t="0" r="0" b="0"/>
          <a:pathLst>
            <a:path>
              <a:moveTo>
                <a:pt x="0" y="0"/>
              </a:moveTo>
              <a:lnTo>
                <a:pt x="0" y="996544"/>
              </a:lnTo>
              <a:lnTo>
                <a:pt x="99654" y="99654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6664D8-CC48-4617-980C-95AB70582553}">
      <dsp:nvSpPr>
        <dsp:cNvPr id="0" name=""/>
        <dsp:cNvSpPr/>
      </dsp:nvSpPr>
      <dsp:spPr>
        <a:xfrm>
          <a:off x="2062408" y="1246542"/>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solidFill>
                <a:schemeClr val="tx1"/>
              </a:solidFill>
            </a:rPr>
            <a:t>SERCOS III</a:t>
          </a:r>
          <a:endParaRPr lang="en-US" sz="1100" kern="1200" dirty="0">
            <a:solidFill>
              <a:schemeClr val="tx1"/>
            </a:solidFill>
          </a:endParaRPr>
        </a:p>
      </dsp:txBody>
      <dsp:txXfrm>
        <a:off x="2077002" y="1261136"/>
        <a:ext cx="768047" cy="469084"/>
      </dsp:txXfrm>
    </dsp:sp>
    <dsp:sp modelId="{B9345356-A53D-4A4D-BD18-5B1D4ED841B0}">
      <dsp:nvSpPr>
        <dsp:cNvPr id="0" name=""/>
        <dsp:cNvSpPr/>
      </dsp:nvSpPr>
      <dsp:spPr>
        <a:xfrm>
          <a:off x="1962754" y="499133"/>
          <a:ext cx="99654" cy="1619385"/>
        </a:xfrm>
        <a:custGeom>
          <a:avLst/>
          <a:gdLst/>
          <a:ahLst/>
          <a:cxnLst/>
          <a:rect l="0" t="0" r="0" b="0"/>
          <a:pathLst>
            <a:path>
              <a:moveTo>
                <a:pt x="0" y="0"/>
              </a:moveTo>
              <a:lnTo>
                <a:pt x="0" y="1619385"/>
              </a:lnTo>
              <a:lnTo>
                <a:pt x="99654" y="16193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F531A4-110E-416C-A47C-1EC24AD09D3F}">
      <dsp:nvSpPr>
        <dsp:cNvPr id="0" name=""/>
        <dsp:cNvSpPr/>
      </dsp:nvSpPr>
      <dsp:spPr>
        <a:xfrm>
          <a:off x="2062408" y="1869382"/>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err="1" smtClean="0"/>
            <a:t>Powerlink</a:t>
          </a:r>
          <a:endParaRPr lang="en-US" sz="1100" kern="1200" dirty="0"/>
        </a:p>
      </dsp:txBody>
      <dsp:txXfrm>
        <a:off x="2077002" y="1883976"/>
        <a:ext cx="768047" cy="469084"/>
      </dsp:txXfrm>
    </dsp:sp>
    <dsp:sp modelId="{A0BD2C47-3817-4CB2-B123-EC25F57B57E7}">
      <dsp:nvSpPr>
        <dsp:cNvPr id="0" name=""/>
        <dsp:cNvSpPr/>
      </dsp:nvSpPr>
      <dsp:spPr>
        <a:xfrm>
          <a:off x="1962754" y="499133"/>
          <a:ext cx="99654" cy="2219424"/>
        </a:xfrm>
        <a:custGeom>
          <a:avLst/>
          <a:gdLst/>
          <a:ahLst/>
          <a:cxnLst/>
          <a:rect l="0" t="0" r="0" b="0"/>
          <a:pathLst>
            <a:path>
              <a:moveTo>
                <a:pt x="0" y="0"/>
              </a:moveTo>
              <a:lnTo>
                <a:pt x="0" y="2219424"/>
              </a:lnTo>
              <a:lnTo>
                <a:pt x="99654" y="2219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81B249-5C8A-4011-8DCE-616EEF041319}">
      <dsp:nvSpPr>
        <dsp:cNvPr id="0" name=""/>
        <dsp:cNvSpPr/>
      </dsp:nvSpPr>
      <dsp:spPr>
        <a:xfrm>
          <a:off x="2062408" y="2469422"/>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err="1" smtClean="0"/>
            <a:t>Profinet</a:t>
          </a:r>
          <a:r>
            <a:rPr lang="en-US" sz="1100" kern="1200" dirty="0" smtClean="0"/>
            <a:t> IRT</a:t>
          </a:r>
          <a:endParaRPr lang="en-US" sz="1100" kern="1200" dirty="0"/>
        </a:p>
      </dsp:txBody>
      <dsp:txXfrm>
        <a:off x="2077002" y="2484016"/>
        <a:ext cx="768047" cy="469084"/>
      </dsp:txXfrm>
    </dsp:sp>
    <dsp:sp modelId="{D1F4F600-C6D1-43A1-BAA3-654E255BA9EB}">
      <dsp:nvSpPr>
        <dsp:cNvPr id="0" name=""/>
        <dsp:cNvSpPr/>
      </dsp:nvSpPr>
      <dsp:spPr>
        <a:xfrm>
          <a:off x="1962754" y="499133"/>
          <a:ext cx="99654" cy="2842265"/>
        </a:xfrm>
        <a:custGeom>
          <a:avLst/>
          <a:gdLst/>
          <a:ahLst/>
          <a:cxnLst/>
          <a:rect l="0" t="0" r="0" b="0"/>
          <a:pathLst>
            <a:path>
              <a:moveTo>
                <a:pt x="0" y="0"/>
              </a:moveTo>
              <a:lnTo>
                <a:pt x="0" y="2842265"/>
              </a:lnTo>
              <a:lnTo>
                <a:pt x="99654" y="28422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5B060E-2C6E-4008-A5BE-1A1DBF2DD553}">
      <dsp:nvSpPr>
        <dsp:cNvPr id="0" name=""/>
        <dsp:cNvSpPr/>
      </dsp:nvSpPr>
      <dsp:spPr>
        <a:xfrm>
          <a:off x="2062408" y="3092262"/>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err="1" smtClean="0"/>
            <a:t>SynqNet</a:t>
          </a:r>
          <a:endParaRPr lang="en-US" sz="1100" kern="1200" dirty="0"/>
        </a:p>
      </dsp:txBody>
      <dsp:txXfrm>
        <a:off x="2077002" y="3106856"/>
        <a:ext cx="768047" cy="469084"/>
      </dsp:txXfrm>
    </dsp:sp>
    <dsp:sp modelId="{60575648-67EF-49B3-806D-A6F1D8C1350A}">
      <dsp:nvSpPr>
        <dsp:cNvPr id="0" name=""/>
        <dsp:cNvSpPr/>
      </dsp:nvSpPr>
      <dsp:spPr>
        <a:xfrm>
          <a:off x="1962754" y="499133"/>
          <a:ext cx="99654" cy="3487906"/>
        </a:xfrm>
        <a:custGeom>
          <a:avLst/>
          <a:gdLst/>
          <a:ahLst/>
          <a:cxnLst/>
          <a:rect l="0" t="0" r="0" b="0"/>
          <a:pathLst>
            <a:path>
              <a:moveTo>
                <a:pt x="0" y="0"/>
              </a:moveTo>
              <a:lnTo>
                <a:pt x="0" y="3487906"/>
              </a:lnTo>
              <a:lnTo>
                <a:pt x="99654" y="348790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868BB0-2FD8-464B-B56D-EA54259312B5}">
      <dsp:nvSpPr>
        <dsp:cNvPr id="0" name=""/>
        <dsp:cNvSpPr/>
      </dsp:nvSpPr>
      <dsp:spPr>
        <a:xfrm>
          <a:off x="2062408" y="3737904"/>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IEEE 1588</a:t>
          </a:r>
          <a:endParaRPr lang="en-US" sz="1100" kern="1200" dirty="0"/>
        </a:p>
      </dsp:txBody>
      <dsp:txXfrm>
        <a:off x="2077002" y="3752498"/>
        <a:ext cx="768047" cy="469084"/>
      </dsp:txXfrm>
    </dsp:sp>
    <dsp:sp modelId="{ED92D8BF-800B-465C-9520-DA2EE39FD5C3}">
      <dsp:nvSpPr>
        <dsp:cNvPr id="0" name=""/>
        <dsp:cNvSpPr/>
      </dsp:nvSpPr>
      <dsp:spPr>
        <a:xfrm>
          <a:off x="3108781" y="861"/>
          <a:ext cx="996544" cy="498272"/>
        </a:xfrm>
        <a:prstGeom prst="roundRect">
          <a:avLst>
            <a:gd name="adj" fmla="val 10000"/>
          </a:avLst>
        </a:prstGeom>
        <a:solidFill>
          <a:srgbClr val="1E4292"/>
        </a:solidFill>
        <a:ln w="25400" cap="flat" cmpd="sng" algn="ctr">
          <a:solidFill>
            <a:schemeClr val="lt1">
              <a:hueOff val="0"/>
              <a:satOff val="0"/>
              <a:lumOff val="0"/>
              <a:alphaOff val="0"/>
            </a:schemeClr>
          </a:solidFill>
          <a:prstDash val="solid"/>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Industrial</a:t>
          </a:r>
          <a:endParaRPr lang="en-US" sz="1100" kern="1200" dirty="0"/>
        </a:p>
      </dsp:txBody>
      <dsp:txXfrm>
        <a:off x="3123375" y="15455"/>
        <a:ext cx="967356" cy="469084"/>
      </dsp:txXfrm>
    </dsp:sp>
    <dsp:sp modelId="{5C9DC360-B268-4D65-B245-AE5A93038198}">
      <dsp:nvSpPr>
        <dsp:cNvPr id="0" name=""/>
        <dsp:cNvSpPr/>
      </dsp:nvSpPr>
      <dsp:spPr>
        <a:xfrm>
          <a:off x="3208435" y="499133"/>
          <a:ext cx="99654" cy="350903"/>
        </a:xfrm>
        <a:custGeom>
          <a:avLst/>
          <a:gdLst/>
          <a:ahLst/>
          <a:cxnLst/>
          <a:rect l="0" t="0" r="0" b="0"/>
          <a:pathLst>
            <a:path>
              <a:moveTo>
                <a:pt x="0" y="0"/>
              </a:moveTo>
              <a:lnTo>
                <a:pt x="0" y="350903"/>
              </a:lnTo>
              <a:lnTo>
                <a:pt x="99654" y="3509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693DF6-F21F-4368-A675-A0214EA54F7A}">
      <dsp:nvSpPr>
        <dsp:cNvPr id="0" name=""/>
        <dsp:cNvSpPr/>
      </dsp:nvSpPr>
      <dsp:spPr>
        <a:xfrm>
          <a:off x="3308090" y="600900"/>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Modbus TCP</a:t>
          </a:r>
          <a:endParaRPr lang="en-US" sz="1100" kern="1200" dirty="0"/>
        </a:p>
      </dsp:txBody>
      <dsp:txXfrm>
        <a:off x="3322684" y="615494"/>
        <a:ext cx="768047" cy="469084"/>
      </dsp:txXfrm>
    </dsp:sp>
    <dsp:sp modelId="{F6B3CD0D-6E69-46B8-B4C7-DF424B5C8BE8}">
      <dsp:nvSpPr>
        <dsp:cNvPr id="0" name=""/>
        <dsp:cNvSpPr/>
      </dsp:nvSpPr>
      <dsp:spPr>
        <a:xfrm>
          <a:off x="3208435" y="499133"/>
          <a:ext cx="99654" cy="973743"/>
        </a:xfrm>
        <a:custGeom>
          <a:avLst/>
          <a:gdLst/>
          <a:ahLst/>
          <a:cxnLst/>
          <a:rect l="0" t="0" r="0" b="0"/>
          <a:pathLst>
            <a:path>
              <a:moveTo>
                <a:pt x="0" y="0"/>
              </a:moveTo>
              <a:lnTo>
                <a:pt x="0" y="973743"/>
              </a:lnTo>
              <a:lnTo>
                <a:pt x="99654" y="9737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627E322-21A9-41F4-94EB-29AE1F198A46}">
      <dsp:nvSpPr>
        <dsp:cNvPr id="0" name=""/>
        <dsp:cNvSpPr/>
      </dsp:nvSpPr>
      <dsp:spPr>
        <a:xfrm>
          <a:off x="3308090" y="1223741"/>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OPC</a:t>
          </a:r>
          <a:endParaRPr lang="en-US" sz="1100" kern="1200" dirty="0"/>
        </a:p>
      </dsp:txBody>
      <dsp:txXfrm>
        <a:off x="3322684" y="1238335"/>
        <a:ext cx="768047" cy="469084"/>
      </dsp:txXfrm>
    </dsp:sp>
    <dsp:sp modelId="{F9CDEF88-CCEC-419D-9CDF-4BED629477B3}">
      <dsp:nvSpPr>
        <dsp:cNvPr id="0" name=""/>
        <dsp:cNvSpPr/>
      </dsp:nvSpPr>
      <dsp:spPr>
        <a:xfrm>
          <a:off x="3208435" y="499133"/>
          <a:ext cx="99654" cy="1596584"/>
        </a:xfrm>
        <a:custGeom>
          <a:avLst/>
          <a:gdLst/>
          <a:ahLst/>
          <a:cxnLst/>
          <a:rect l="0" t="0" r="0" b="0"/>
          <a:pathLst>
            <a:path>
              <a:moveTo>
                <a:pt x="0" y="0"/>
              </a:moveTo>
              <a:lnTo>
                <a:pt x="0" y="1596584"/>
              </a:lnTo>
              <a:lnTo>
                <a:pt x="99654" y="15965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1704ED-5D65-4DA8-A0B4-1AB18155324E}">
      <dsp:nvSpPr>
        <dsp:cNvPr id="0" name=""/>
        <dsp:cNvSpPr/>
      </dsp:nvSpPr>
      <dsp:spPr>
        <a:xfrm>
          <a:off x="3308090" y="1846581"/>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err="1" smtClean="0"/>
            <a:t>Profinet</a:t>
          </a:r>
          <a:endParaRPr lang="en-US" sz="1100" kern="1200" dirty="0"/>
        </a:p>
      </dsp:txBody>
      <dsp:txXfrm>
        <a:off x="3322684" y="1861175"/>
        <a:ext cx="768047" cy="469084"/>
      </dsp:txXfrm>
    </dsp:sp>
    <dsp:sp modelId="{F71193CF-22EC-4FC4-A00E-7567D1DE7374}">
      <dsp:nvSpPr>
        <dsp:cNvPr id="0" name=""/>
        <dsp:cNvSpPr/>
      </dsp:nvSpPr>
      <dsp:spPr>
        <a:xfrm>
          <a:off x="3208435" y="499133"/>
          <a:ext cx="99654" cy="2219424"/>
        </a:xfrm>
        <a:custGeom>
          <a:avLst/>
          <a:gdLst/>
          <a:ahLst/>
          <a:cxnLst/>
          <a:rect l="0" t="0" r="0" b="0"/>
          <a:pathLst>
            <a:path>
              <a:moveTo>
                <a:pt x="0" y="0"/>
              </a:moveTo>
              <a:lnTo>
                <a:pt x="0" y="2219424"/>
              </a:lnTo>
              <a:lnTo>
                <a:pt x="99654" y="2219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626D65-5477-45DD-8657-0BBE0E072E59}">
      <dsp:nvSpPr>
        <dsp:cNvPr id="0" name=""/>
        <dsp:cNvSpPr/>
      </dsp:nvSpPr>
      <dsp:spPr>
        <a:xfrm>
          <a:off x="3308090" y="2469422"/>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Foundation Fieldbus HSE</a:t>
          </a:r>
          <a:endParaRPr lang="en-US" sz="1100" kern="1200" dirty="0"/>
        </a:p>
      </dsp:txBody>
      <dsp:txXfrm>
        <a:off x="3322684" y="2484016"/>
        <a:ext cx="768047" cy="469084"/>
      </dsp:txXfrm>
    </dsp:sp>
    <dsp:sp modelId="{B57517BB-4F34-4E93-B232-3C02B48EF572}">
      <dsp:nvSpPr>
        <dsp:cNvPr id="0" name=""/>
        <dsp:cNvSpPr/>
      </dsp:nvSpPr>
      <dsp:spPr>
        <a:xfrm>
          <a:off x="3208435" y="499133"/>
          <a:ext cx="99654" cy="2842265"/>
        </a:xfrm>
        <a:custGeom>
          <a:avLst/>
          <a:gdLst/>
          <a:ahLst/>
          <a:cxnLst/>
          <a:rect l="0" t="0" r="0" b="0"/>
          <a:pathLst>
            <a:path>
              <a:moveTo>
                <a:pt x="0" y="0"/>
              </a:moveTo>
              <a:lnTo>
                <a:pt x="0" y="2842265"/>
              </a:lnTo>
              <a:lnTo>
                <a:pt x="99654" y="28422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D380A7-7E44-430E-A73F-FF8A8938066F}">
      <dsp:nvSpPr>
        <dsp:cNvPr id="0" name=""/>
        <dsp:cNvSpPr/>
      </dsp:nvSpPr>
      <dsp:spPr>
        <a:xfrm>
          <a:off x="3308090" y="3092262"/>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Ethernet/IP</a:t>
          </a:r>
          <a:endParaRPr lang="en-US" sz="1100" kern="1200" dirty="0"/>
        </a:p>
      </dsp:txBody>
      <dsp:txXfrm>
        <a:off x="3322684" y="3106856"/>
        <a:ext cx="768047" cy="469084"/>
      </dsp:txXfrm>
    </dsp:sp>
    <dsp:sp modelId="{42B326EB-CB53-4933-9B3D-128D863E119F}">
      <dsp:nvSpPr>
        <dsp:cNvPr id="0" name=""/>
        <dsp:cNvSpPr/>
      </dsp:nvSpPr>
      <dsp:spPr>
        <a:xfrm>
          <a:off x="3208435" y="499133"/>
          <a:ext cx="99654" cy="3487906"/>
        </a:xfrm>
        <a:custGeom>
          <a:avLst/>
          <a:gdLst/>
          <a:ahLst/>
          <a:cxnLst/>
          <a:rect l="0" t="0" r="0" b="0"/>
          <a:pathLst>
            <a:path>
              <a:moveTo>
                <a:pt x="0" y="0"/>
              </a:moveTo>
              <a:lnTo>
                <a:pt x="0" y="3487906"/>
              </a:lnTo>
              <a:lnTo>
                <a:pt x="99654" y="348790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2F5C87-D9BF-4B27-8F02-AD2DA9FBCD49}">
      <dsp:nvSpPr>
        <dsp:cNvPr id="0" name=""/>
        <dsp:cNvSpPr/>
      </dsp:nvSpPr>
      <dsp:spPr>
        <a:xfrm>
          <a:off x="3308090" y="3737904"/>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NTP</a:t>
          </a:r>
          <a:endParaRPr lang="en-US" sz="1100" kern="1200" dirty="0"/>
        </a:p>
      </dsp:txBody>
      <dsp:txXfrm>
        <a:off x="3322684" y="3752498"/>
        <a:ext cx="768047" cy="469084"/>
      </dsp:txXfrm>
    </dsp:sp>
    <dsp:sp modelId="{C5FE35DF-4714-4814-B806-70B86E645301}">
      <dsp:nvSpPr>
        <dsp:cNvPr id="0" name=""/>
        <dsp:cNvSpPr/>
      </dsp:nvSpPr>
      <dsp:spPr>
        <a:xfrm>
          <a:off x="4354462" y="861"/>
          <a:ext cx="996544" cy="498272"/>
        </a:xfrm>
        <a:prstGeom prst="roundRect">
          <a:avLst>
            <a:gd name="adj" fmla="val 10000"/>
          </a:avLst>
        </a:prstGeom>
        <a:solidFill>
          <a:srgbClr val="1E4292"/>
        </a:solidFill>
        <a:ln w="25400" cap="flat" cmpd="sng" algn="ctr">
          <a:solidFill>
            <a:schemeClr val="lt1">
              <a:hueOff val="0"/>
              <a:satOff val="0"/>
              <a:lumOff val="0"/>
              <a:alphaOff val="0"/>
            </a:schemeClr>
          </a:solidFill>
          <a:prstDash val="solid"/>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Transportation</a:t>
          </a:r>
          <a:endParaRPr lang="en-US" sz="1100" kern="1200" dirty="0"/>
        </a:p>
      </dsp:txBody>
      <dsp:txXfrm>
        <a:off x="4369056" y="15455"/>
        <a:ext cx="967356" cy="469084"/>
      </dsp:txXfrm>
    </dsp:sp>
    <dsp:sp modelId="{BFD38333-D517-41BE-9720-2D018CB831E9}">
      <dsp:nvSpPr>
        <dsp:cNvPr id="0" name=""/>
        <dsp:cNvSpPr/>
      </dsp:nvSpPr>
      <dsp:spPr>
        <a:xfrm>
          <a:off x="4454116" y="499133"/>
          <a:ext cx="99654" cy="350903"/>
        </a:xfrm>
        <a:custGeom>
          <a:avLst/>
          <a:gdLst/>
          <a:ahLst/>
          <a:cxnLst/>
          <a:rect l="0" t="0" r="0" b="0"/>
          <a:pathLst>
            <a:path>
              <a:moveTo>
                <a:pt x="0" y="0"/>
              </a:moveTo>
              <a:lnTo>
                <a:pt x="0" y="350903"/>
              </a:lnTo>
              <a:lnTo>
                <a:pt x="99654" y="3509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2FDDEC-889D-42DE-832E-19BFD4C16B00}">
      <dsp:nvSpPr>
        <dsp:cNvPr id="0" name=""/>
        <dsp:cNvSpPr/>
      </dsp:nvSpPr>
      <dsp:spPr>
        <a:xfrm>
          <a:off x="4553771" y="600900"/>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ARINC 664</a:t>
          </a:r>
          <a:endParaRPr lang="en-US" sz="1100" kern="1200" dirty="0"/>
        </a:p>
      </dsp:txBody>
      <dsp:txXfrm>
        <a:off x="4568365" y="615494"/>
        <a:ext cx="768047" cy="469084"/>
      </dsp:txXfrm>
    </dsp:sp>
    <dsp:sp modelId="{74C3AAB4-6C4E-4072-9F5B-6098D8FCF9F7}">
      <dsp:nvSpPr>
        <dsp:cNvPr id="0" name=""/>
        <dsp:cNvSpPr/>
      </dsp:nvSpPr>
      <dsp:spPr>
        <a:xfrm>
          <a:off x="4454116" y="499133"/>
          <a:ext cx="99654" cy="973743"/>
        </a:xfrm>
        <a:custGeom>
          <a:avLst/>
          <a:gdLst/>
          <a:ahLst/>
          <a:cxnLst/>
          <a:rect l="0" t="0" r="0" b="0"/>
          <a:pathLst>
            <a:path>
              <a:moveTo>
                <a:pt x="0" y="0"/>
              </a:moveTo>
              <a:lnTo>
                <a:pt x="0" y="973743"/>
              </a:lnTo>
              <a:lnTo>
                <a:pt x="99654" y="9737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F9743E-4FEE-4FA5-9FE9-90AEE8E94048}">
      <dsp:nvSpPr>
        <dsp:cNvPr id="0" name=""/>
        <dsp:cNvSpPr/>
      </dsp:nvSpPr>
      <dsp:spPr>
        <a:xfrm>
          <a:off x="4553771" y="1223741"/>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err="1" smtClean="0"/>
            <a:t>Flexray</a:t>
          </a:r>
          <a:endParaRPr lang="en-US" sz="1100" kern="1200" dirty="0"/>
        </a:p>
      </dsp:txBody>
      <dsp:txXfrm>
        <a:off x="4568365" y="1238335"/>
        <a:ext cx="768047" cy="469084"/>
      </dsp:txXfrm>
    </dsp:sp>
    <dsp:sp modelId="{93E504E1-5F44-4985-8C15-ADA1398CBE6A}">
      <dsp:nvSpPr>
        <dsp:cNvPr id="0" name=""/>
        <dsp:cNvSpPr/>
      </dsp:nvSpPr>
      <dsp:spPr>
        <a:xfrm>
          <a:off x="4454116" y="499133"/>
          <a:ext cx="99654" cy="1596584"/>
        </a:xfrm>
        <a:custGeom>
          <a:avLst/>
          <a:gdLst/>
          <a:ahLst/>
          <a:cxnLst/>
          <a:rect l="0" t="0" r="0" b="0"/>
          <a:pathLst>
            <a:path>
              <a:moveTo>
                <a:pt x="0" y="0"/>
              </a:moveTo>
              <a:lnTo>
                <a:pt x="0" y="1596584"/>
              </a:lnTo>
              <a:lnTo>
                <a:pt x="99654" y="15965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3A80B6-772E-4275-96FF-8396651CD92A}">
      <dsp:nvSpPr>
        <dsp:cNvPr id="0" name=""/>
        <dsp:cNvSpPr/>
      </dsp:nvSpPr>
      <dsp:spPr>
        <a:xfrm>
          <a:off x="4553771" y="1846581"/>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AS6802 (TTE)</a:t>
          </a:r>
          <a:endParaRPr lang="en-US" sz="1100" kern="1200" dirty="0"/>
        </a:p>
      </dsp:txBody>
      <dsp:txXfrm>
        <a:off x="4568365" y="1861175"/>
        <a:ext cx="768047" cy="469084"/>
      </dsp:txXfrm>
    </dsp:sp>
    <dsp:sp modelId="{104410D9-4CAC-4A40-A9CC-39B4F6C3D009}">
      <dsp:nvSpPr>
        <dsp:cNvPr id="0" name=""/>
        <dsp:cNvSpPr/>
      </dsp:nvSpPr>
      <dsp:spPr>
        <a:xfrm>
          <a:off x="4454116" y="499133"/>
          <a:ext cx="99654" cy="2219424"/>
        </a:xfrm>
        <a:custGeom>
          <a:avLst/>
          <a:gdLst/>
          <a:ahLst/>
          <a:cxnLst/>
          <a:rect l="0" t="0" r="0" b="0"/>
          <a:pathLst>
            <a:path>
              <a:moveTo>
                <a:pt x="0" y="0"/>
              </a:moveTo>
              <a:lnTo>
                <a:pt x="0" y="2219424"/>
              </a:lnTo>
              <a:lnTo>
                <a:pt x="99654" y="22194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4A2E69-212C-4A0D-B5C1-70AAF5F96813}">
      <dsp:nvSpPr>
        <dsp:cNvPr id="0" name=""/>
        <dsp:cNvSpPr/>
      </dsp:nvSpPr>
      <dsp:spPr>
        <a:xfrm>
          <a:off x="4553771" y="2469422"/>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CAN</a:t>
          </a:r>
          <a:endParaRPr lang="en-US" sz="1100" kern="1200" dirty="0"/>
        </a:p>
      </dsp:txBody>
      <dsp:txXfrm>
        <a:off x="4568365" y="2484016"/>
        <a:ext cx="768047" cy="469084"/>
      </dsp:txXfrm>
    </dsp:sp>
    <dsp:sp modelId="{933F1BDA-D5E9-4121-840E-837AC376EB0A}">
      <dsp:nvSpPr>
        <dsp:cNvPr id="0" name=""/>
        <dsp:cNvSpPr/>
      </dsp:nvSpPr>
      <dsp:spPr>
        <a:xfrm>
          <a:off x="4454116" y="499133"/>
          <a:ext cx="99654" cy="2865066"/>
        </a:xfrm>
        <a:custGeom>
          <a:avLst/>
          <a:gdLst/>
          <a:ahLst/>
          <a:cxnLst/>
          <a:rect l="0" t="0" r="0" b="0"/>
          <a:pathLst>
            <a:path>
              <a:moveTo>
                <a:pt x="0" y="0"/>
              </a:moveTo>
              <a:lnTo>
                <a:pt x="0" y="2865066"/>
              </a:lnTo>
              <a:lnTo>
                <a:pt x="99654" y="28650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FD6D52-D3A8-47E7-B7B1-6D02CEC09D29}">
      <dsp:nvSpPr>
        <dsp:cNvPr id="0" name=""/>
        <dsp:cNvSpPr/>
      </dsp:nvSpPr>
      <dsp:spPr>
        <a:xfrm>
          <a:off x="4553771" y="3115063"/>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MOST</a:t>
          </a:r>
          <a:endParaRPr lang="en-US" sz="1100" kern="1200" dirty="0"/>
        </a:p>
      </dsp:txBody>
      <dsp:txXfrm>
        <a:off x="4568365" y="3129657"/>
        <a:ext cx="768047" cy="469084"/>
      </dsp:txXfrm>
    </dsp:sp>
    <dsp:sp modelId="{A4ABF410-5273-4FEC-B0F5-A18EEC167893}">
      <dsp:nvSpPr>
        <dsp:cNvPr id="0" name=""/>
        <dsp:cNvSpPr/>
      </dsp:nvSpPr>
      <dsp:spPr>
        <a:xfrm>
          <a:off x="5600143" y="861"/>
          <a:ext cx="996544" cy="498272"/>
        </a:xfrm>
        <a:prstGeom prst="roundRect">
          <a:avLst>
            <a:gd name="adj" fmla="val 10000"/>
          </a:avLst>
        </a:prstGeom>
        <a:solidFill>
          <a:srgbClr val="1E4292"/>
        </a:solidFill>
        <a:ln w="25400" cap="flat" cmpd="sng" algn="ctr">
          <a:solidFill>
            <a:schemeClr val="lt1">
              <a:hueOff val="0"/>
              <a:satOff val="0"/>
              <a:lumOff val="0"/>
              <a:alphaOff val="0"/>
            </a:schemeClr>
          </a:solidFill>
          <a:prstDash val="solid"/>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Distribution</a:t>
          </a:r>
          <a:endParaRPr lang="en-US" sz="1100" kern="1200" dirty="0"/>
        </a:p>
      </dsp:txBody>
      <dsp:txXfrm>
        <a:off x="5614737" y="15455"/>
        <a:ext cx="967356" cy="469084"/>
      </dsp:txXfrm>
    </dsp:sp>
    <dsp:sp modelId="{12A9CF0E-9A8C-4774-992A-7C7CC488C554}">
      <dsp:nvSpPr>
        <dsp:cNvPr id="0" name=""/>
        <dsp:cNvSpPr/>
      </dsp:nvSpPr>
      <dsp:spPr>
        <a:xfrm>
          <a:off x="5699797" y="499133"/>
          <a:ext cx="99654" cy="350903"/>
        </a:xfrm>
        <a:custGeom>
          <a:avLst/>
          <a:gdLst/>
          <a:ahLst/>
          <a:cxnLst/>
          <a:rect l="0" t="0" r="0" b="0"/>
          <a:pathLst>
            <a:path>
              <a:moveTo>
                <a:pt x="0" y="0"/>
              </a:moveTo>
              <a:lnTo>
                <a:pt x="0" y="350903"/>
              </a:lnTo>
              <a:lnTo>
                <a:pt x="99654" y="3509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9351D7-CA10-4647-8594-8A7AFB079FA1}">
      <dsp:nvSpPr>
        <dsp:cNvPr id="0" name=""/>
        <dsp:cNvSpPr/>
      </dsp:nvSpPr>
      <dsp:spPr>
        <a:xfrm>
          <a:off x="5799452" y="600900"/>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IEC 61850</a:t>
          </a:r>
          <a:endParaRPr lang="en-US" sz="1100" kern="1200" dirty="0"/>
        </a:p>
      </dsp:txBody>
      <dsp:txXfrm>
        <a:off x="5814046" y="615494"/>
        <a:ext cx="768047" cy="469084"/>
      </dsp:txXfrm>
    </dsp:sp>
    <dsp:sp modelId="{389924E9-7241-4B80-85EB-998785DDDA0E}">
      <dsp:nvSpPr>
        <dsp:cNvPr id="0" name=""/>
        <dsp:cNvSpPr/>
      </dsp:nvSpPr>
      <dsp:spPr>
        <a:xfrm>
          <a:off x="5699797" y="499133"/>
          <a:ext cx="99654" cy="973743"/>
        </a:xfrm>
        <a:custGeom>
          <a:avLst/>
          <a:gdLst/>
          <a:ahLst/>
          <a:cxnLst/>
          <a:rect l="0" t="0" r="0" b="0"/>
          <a:pathLst>
            <a:path>
              <a:moveTo>
                <a:pt x="0" y="0"/>
              </a:moveTo>
              <a:lnTo>
                <a:pt x="0" y="973743"/>
              </a:lnTo>
              <a:lnTo>
                <a:pt x="99654" y="9737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D1814E-D1B3-44C1-827D-FFD5B9BFDD08}">
      <dsp:nvSpPr>
        <dsp:cNvPr id="0" name=""/>
        <dsp:cNvSpPr/>
      </dsp:nvSpPr>
      <dsp:spPr>
        <a:xfrm>
          <a:off x="5799452" y="1223741"/>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IEC 60870</a:t>
          </a:r>
          <a:endParaRPr lang="en-US" sz="1100" kern="1200" dirty="0"/>
        </a:p>
      </dsp:txBody>
      <dsp:txXfrm>
        <a:off x="5814046" y="1238335"/>
        <a:ext cx="768047" cy="469084"/>
      </dsp:txXfrm>
    </dsp:sp>
    <dsp:sp modelId="{CCBFCB65-8978-440C-BCBD-1A439AEA5340}">
      <dsp:nvSpPr>
        <dsp:cNvPr id="0" name=""/>
        <dsp:cNvSpPr/>
      </dsp:nvSpPr>
      <dsp:spPr>
        <a:xfrm>
          <a:off x="5699797" y="499133"/>
          <a:ext cx="99654" cy="1596584"/>
        </a:xfrm>
        <a:custGeom>
          <a:avLst/>
          <a:gdLst/>
          <a:ahLst/>
          <a:cxnLst/>
          <a:rect l="0" t="0" r="0" b="0"/>
          <a:pathLst>
            <a:path>
              <a:moveTo>
                <a:pt x="0" y="0"/>
              </a:moveTo>
              <a:lnTo>
                <a:pt x="0" y="1596584"/>
              </a:lnTo>
              <a:lnTo>
                <a:pt x="99654" y="15965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98F268-A954-4BAC-BB1D-5FBED4DF82C2}">
      <dsp:nvSpPr>
        <dsp:cNvPr id="0" name=""/>
        <dsp:cNvSpPr/>
      </dsp:nvSpPr>
      <dsp:spPr>
        <a:xfrm>
          <a:off x="5799452" y="1846581"/>
          <a:ext cx="797235" cy="498272"/>
        </a:xfrm>
        <a:prstGeom prst="roundRect">
          <a:avLst>
            <a:gd name="adj" fmla="val 10000"/>
          </a:avLst>
        </a:prstGeom>
        <a:solidFill>
          <a:srgbClr val="00B050"/>
        </a:solidFill>
        <a:ln w="25400" cap="flat" cmpd="sng" algn="ctr">
          <a:solidFill>
            <a:schemeClr val="tx1"/>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DNP 3.0</a:t>
          </a:r>
          <a:endParaRPr lang="en-US" sz="1100" kern="1200" dirty="0"/>
        </a:p>
      </dsp:txBody>
      <dsp:txXfrm>
        <a:off x="5814046" y="1861175"/>
        <a:ext cx="768047" cy="46908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3690" tIns="46845" rIns="93690" bIns="46845"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91491"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3690" tIns="46845" rIns="93690" bIns="46845"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258888" y="720725"/>
            <a:ext cx="4800600" cy="3600450"/>
          </a:xfrm>
          <a:prstGeom prst="rect">
            <a:avLst/>
          </a:prstGeom>
          <a:noFill/>
          <a:ln w="9525">
            <a:solidFill>
              <a:srgbClr val="000000"/>
            </a:solidFill>
            <a:miter lim="800000"/>
            <a:headEnd/>
            <a:tailEnd/>
          </a:ln>
        </p:spPr>
      </p:sp>
      <p:sp>
        <p:nvSpPr>
          <p:cNvPr id="191493"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3690" tIns="46845" rIns="93690" bIns="4684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1494"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3690" tIns="46845" rIns="93690" bIns="46845"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91495"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3690" tIns="46845" rIns="93690" bIns="46845" numCol="1" anchor="b" anchorCtr="0" compatLnSpc="1">
            <a:prstTxWarp prst="textNoShape">
              <a:avLst/>
            </a:prstTxWarp>
          </a:bodyPr>
          <a:lstStyle>
            <a:lvl1pPr algn="r" eaLnBrk="0" hangingPunct="0">
              <a:defRPr sz="1200">
                <a:latin typeface="Times New Roman" pitchFamily="18" charset="0"/>
              </a:defRPr>
            </a:lvl1pPr>
          </a:lstStyle>
          <a:p>
            <a:pPr>
              <a:defRPr/>
            </a:pPr>
            <a:fld id="{2028AF40-9FEE-42FD-AAEE-19383D22BB8F}" type="slidenum">
              <a:rPr lang="en-US"/>
              <a:pPr>
                <a:defRPr/>
              </a:pPr>
              <a:t>‹#›</a:t>
            </a:fld>
            <a:endParaRPr lang="en-US"/>
          </a:p>
        </p:txBody>
      </p:sp>
    </p:spTree>
    <p:extLst>
      <p:ext uri="{BB962C8B-B14F-4D97-AF65-F5344CB8AC3E}">
        <p14:creationId xmlns:p14="http://schemas.microsoft.com/office/powerpoint/2010/main" val="31140647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4143587" y="9119474"/>
            <a:ext cx="3169921" cy="480060"/>
          </a:xfrm>
          <a:prstGeom prst="rect">
            <a:avLst/>
          </a:prstGeom>
        </p:spPr>
        <p:txBody>
          <a:bodyPr lIns="96645" tIns="48323" rIns="96645" bIns="48323"/>
          <a:lstStyle/>
          <a:p>
            <a:pPr>
              <a:defRPr/>
            </a:pPr>
            <a:fld id="{7996CD22-46F2-4D81-ACBB-3075BBAA7FDF}" type="slidenum">
              <a:rPr lang="en-US" smtClean="0">
                <a:solidFill>
                  <a:prstClr val="white"/>
                </a:solidFill>
              </a:rPr>
              <a:pPr>
                <a:defRPr/>
              </a:pPr>
              <a:t>6</a:t>
            </a:fld>
            <a:endParaRPr lang="en-US">
              <a:solidFill>
                <a:prstClr val="white"/>
              </a:solidFill>
            </a:endParaRPr>
          </a:p>
        </p:txBody>
      </p:sp>
    </p:spTree>
    <p:extLst>
      <p:ext uri="{BB962C8B-B14F-4D97-AF65-F5344CB8AC3E}">
        <p14:creationId xmlns:p14="http://schemas.microsoft.com/office/powerpoint/2010/main" val="2262419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information., color with degree of alignment. (red</a:t>
            </a:r>
            <a:r>
              <a:rPr lang="en-US" baseline="0" dirty="0" smtClean="0"/>
              <a:t>, yellow, green), add the info that there are an entire family of non-</a:t>
            </a:r>
            <a:r>
              <a:rPr lang="en-US" baseline="0" dirty="0" err="1" smtClean="0"/>
              <a:t>ethernet</a:t>
            </a:r>
            <a:r>
              <a:rPr lang="en-US" baseline="0" dirty="0" smtClean="0"/>
              <a:t> protocols</a:t>
            </a:r>
          </a:p>
          <a:p>
            <a:r>
              <a:rPr lang="en-US" baseline="0" dirty="0" smtClean="0"/>
              <a:t>Mark as key message slide</a:t>
            </a:r>
            <a:endParaRPr lang="en-US" dirty="0"/>
          </a:p>
        </p:txBody>
      </p:sp>
    </p:spTree>
    <p:extLst>
      <p:ext uri="{BB962C8B-B14F-4D97-AF65-F5344CB8AC3E}">
        <p14:creationId xmlns:p14="http://schemas.microsoft.com/office/powerpoint/2010/main" val="865558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79608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5763DE24-F500-4535-88AC-17BDCCC99CB9}" type="slidenum">
              <a:rPr lang="de-DE"/>
              <a:pPr/>
              <a:t>10</a:t>
            </a:fld>
            <a:endParaRPr lang="de-DE"/>
          </a:p>
        </p:txBody>
      </p:sp>
      <p:sp>
        <p:nvSpPr>
          <p:cNvPr id="1225730" name="Rectangle 2"/>
          <p:cNvSpPr>
            <a:spLocks noGrp="1" noRot="1" noChangeAspect="1" noChangeArrowheads="1" noTextEdit="1"/>
          </p:cNvSpPr>
          <p:nvPr>
            <p:ph type="sldImg"/>
          </p:nvPr>
        </p:nvSpPr>
        <p:spPr>
          <a:ln/>
        </p:spPr>
      </p:sp>
      <p:sp>
        <p:nvSpPr>
          <p:cNvPr id="1225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FFBCD762-606A-437A-9B93-98FF0FD086F3}" type="slidenum">
              <a:rPr lang="de-DE"/>
              <a:pPr/>
              <a:t>11</a:t>
            </a:fld>
            <a:endParaRPr lang="de-DE"/>
          </a:p>
        </p:txBody>
      </p:sp>
      <p:sp>
        <p:nvSpPr>
          <p:cNvPr id="1134594" name="Rectangle 2"/>
          <p:cNvSpPr>
            <a:spLocks noGrp="1" noRot="1" noChangeAspect="1" noChangeArrowheads="1" noTextEdit="1"/>
          </p:cNvSpPr>
          <p:nvPr>
            <p:ph type="sldImg"/>
          </p:nvPr>
        </p:nvSpPr>
        <p:spPr>
          <a:ln/>
        </p:spPr>
      </p:sp>
      <p:sp>
        <p:nvSpPr>
          <p:cNvPr id="1134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5F8B39-B0CC-4C46-8046-B8A8055FA222}" type="slidenum">
              <a:rPr lang="en-US" smtClean="0"/>
              <a:t>33</a:t>
            </a:fld>
            <a:endParaRPr lang="en-US"/>
          </a:p>
        </p:txBody>
      </p:sp>
    </p:spTree>
    <p:extLst>
      <p:ext uri="{BB962C8B-B14F-4D97-AF65-F5344CB8AC3E}">
        <p14:creationId xmlns:p14="http://schemas.microsoft.com/office/powerpoint/2010/main" val="1143946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a:xfrm>
            <a:off x="1258888" y="720725"/>
            <a:ext cx="4800600" cy="3600450"/>
          </a:xfrm>
          <a:ln/>
        </p:spPr>
      </p:sp>
      <p:sp>
        <p:nvSpPr>
          <p:cNvPr id="17410" name="Notes Placeholder 2"/>
          <p:cNvSpPr>
            <a:spLocks noGrp="1"/>
          </p:cNvSpPr>
          <p:nvPr>
            <p:ph type="body" idx="1"/>
          </p:nvPr>
        </p:nvSpPr>
        <p:spPr>
          <a:noFill/>
          <a:ln/>
        </p:spPr>
        <p:txBody>
          <a:bodyPr/>
          <a:lstStyle/>
          <a:p>
            <a:r>
              <a:rPr lang="en-US" smtClean="0"/>
              <a:t>DO we need to say “higher speed” too?</a:t>
            </a:r>
          </a:p>
        </p:txBody>
      </p:sp>
      <p:sp>
        <p:nvSpPr>
          <p:cNvPr id="17411" name="Slide Number Placeholder 3"/>
          <p:cNvSpPr>
            <a:spLocks noGrp="1"/>
          </p:cNvSpPr>
          <p:nvPr>
            <p:ph type="sldNum" sz="quarter" idx="5"/>
          </p:nvPr>
        </p:nvSpPr>
        <p:spPr>
          <a:noFill/>
        </p:spPr>
        <p:txBody>
          <a:bodyPr/>
          <a:lstStyle/>
          <a:p>
            <a:fld id="{5C64D29D-06A1-4664-8D25-CBE78223A652}" type="slidenum">
              <a:rPr lang="en-US" smtClean="0"/>
              <a:pPr/>
              <a:t>60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597649"/>
            <a:ext cx="9144000" cy="287339"/>
          </a:xfrm>
          <a:prstGeom prst="rect">
            <a:avLst/>
          </a:prstGeom>
          <a:gradFill rotWithShape="1">
            <a:gsLst>
              <a:gs pos="0">
                <a:schemeClr val="accent2"/>
              </a:gs>
              <a:gs pos="100000">
                <a:schemeClr val="bg2">
                  <a:alpha val="80000"/>
                </a:schemeClr>
              </a:gs>
            </a:gsLst>
            <a:path path="shape">
              <a:fillToRect l="50000" t="50000" r="50000" b="50000"/>
            </a:path>
          </a:gradFill>
          <a:ln w="9525">
            <a:noFill/>
            <a:miter lim="800000"/>
            <a:headEnd/>
            <a:tailEnd/>
          </a:ln>
          <a:effectLst/>
        </p:spPr>
        <p:txBody>
          <a:bodyPr wrap="none" anchor="ctr"/>
          <a:lstStyle/>
          <a:p>
            <a:pPr>
              <a:defRPr/>
            </a:pPr>
            <a:endParaRPr lang="en-US"/>
          </a:p>
        </p:txBody>
      </p:sp>
      <p:sp>
        <p:nvSpPr>
          <p:cNvPr id="5" name="Rectangle 3"/>
          <p:cNvSpPr>
            <a:spLocks noChangeArrowheads="1"/>
          </p:cNvSpPr>
          <p:nvPr/>
        </p:nvSpPr>
        <p:spPr bwMode="auto">
          <a:xfrm>
            <a:off x="0" y="0"/>
            <a:ext cx="9144000" cy="263525"/>
          </a:xfrm>
          <a:prstGeom prst="rect">
            <a:avLst/>
          </a:prstGeom>
          <a:gradFill rotWithShape="1">
            <a:gsLst>
              <a:gs pos="0">
                <a:schemeClr val="bg2">
                  <a:alpha val="50000"/>
                </a:schemeClr>
              </a:gs>
              <a:gs pos="100000">
                <a:schemeClr val="accent2">
                  <a:alpha val="85001"/>
                </a:schemeClr>
              </a:gs>
            </a:gsLst>
            <a:path path="shape">
              <a:fillToRect l="50000" t="50000" r="50000" b="50000"/>
            </a:path>
          </a:gradFill>
          <a:ln w="9525">
            <a:noFill/>
            <a:miter lim="800000"/>
            <a:headEnd/>
            <a:tailEnd/>
          </a:ln>
          <a:effectLst/>
        </p:spPr>
        <p:txBody>
          <a:bodyPr wrap="none" anchor="ctr"/>
          <a:lstStyle/>
          <a:p>
            <a:pPr>
              <a:defRPr/>
            </a:pPr>
            <a:endParaRPr lang="en-US"/>
          </a:p>
        </p:txBody>
      </p:sp>
      <p:sp>
        <p:nvSpPr>
          <p:cNvPr id="6" name="Text Box 6"/>
          <p:cNvSpPr txBox="1">
            <a:spLocks noChangeArrowheads="1"/>
          </p:cNvSpPr>
          <p:nvPr/>
        </p:nvSpPr>
        <p:spPr bwMode="auto">
          <a:xfrm>
            <a:off x="7958140" y="6589714"/>
            <a:ext cx="1150937" cy="276999"/>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7BE513B4-6C01-401E-9E38-805F327C00DD}" type="slidenum">
              <a:rPr lang="en-US" sz="1200">
                <a:solidFill>
                  <a:schemeClr val="bg1"/>
                </a:solidFill>
              </a:rPr>
              <a:pPr algn="r">
                <a:spcBef>
                  <a:spcPct val="50000"/>
                </a:spcBef>
                <a:defRPr/>
              </a:pPr>
              <a:t>‹#›</a:t>
            </a:fld>
            <a:endParaRPr lang="en-US" sz="1200">
              <a:solidFill>
                <a:schemeClr val="bg1"/>
              </a:solidFill>
            </a:endParaRPr>
          </a:p>
        </p:txBody>
      </p:sp>
      <p:sp>
        <p:nvSpPr>
          <p:cNvPr id="7" name="Text Box 8"/>
          <p:cNvSpPr txBox="1">
            <a:spLocks noChangeArrowheads="1"/>
          </p:cNvSpPr>
          <p:nvPr/>
        </p:nvSpPr>
        <p:spPr bwMode="auto">
          <a:xfrm>
            <a:off x="0" y="6589714"/>
            <a:ext cx="1293496" cy="276999"/>
          </a:xfrm>
          <a:prstGeom prst="rect">
            <a:avLst/>
          </a:prstGeom>
          <a:noFill/>
          <a:ln w="9525" algn="ctr">
            <a:noFill/>
            <a:miter lim="800000"/>
            <a:headEnd/>
            <a:tailEnd/>
          </a:ln>
          <a:effectLst/>
        </p:spPr>
        <p:txBody>
          <a:bodyPr wrap="none">
            <a:spAutoFit/>
          </a:bodyPr>
          <a:lstStyle/>
          <a:p>
            <a:pPr>
              <a:defRPr/>
            </a:pPr>
            <a:r>
              <a:rPr lang="en-GB" sz="1200" dirty="0" smtClean="0">
                <a:solidFill>
                  <a:schemeClr val="bg1"/>
                </a:solidFill>
              </a:rPr>
              <a:t>Version 0.2 rev1</a:t>
            </a:r>
            <a:endParaRPr lang="en-US" sz="1200" dirty="0">
              <a:solidFill>
                <a:schemeClr val="bg1"/>
              </a:solidFill>
            </a:endParaRPr>
          </a:p>
        </p:txBody>
      </p:sp>
      <p:sp>
        <p:nvSpPr>
          <p:cNvPr id="8" name="Text Box 10"/>
          <p:cNvSpPr txBox="1">
            <a:spLocks noChangeArrowheads="1"/>
          </p:cNvSpPr>
          <p:nvPr userDrawn="1"/>
        </p:nvSpPr>
        <p:spPr bwMode="auto">
          <a:xfrm>
            <a:off x="952500" y="6583365"/>
            <a:ext cx="8191500" cy="276999"/>
          </a:xfrm>
          <a:prstGeom prst="rect">
            <a:avLst/>
          </a:prstGeom>
          <a:noFill/>
          <a:ln w="9525">
            <a:noFill/>
            <a:miter lim="800000"/>
            <a:headEnd/>
            <a:tailEnd/>
          </a:ln>
          <a:effectLst/>
        </p:spPr>
        <p:txBody>
          <a:bodyPr wrap="square">
            <a:spAutoFit/>
          </a:bodyPr>
          <a:lstStyle/>
          <a:p>
            <a:pPr algn="ctr">
              <a:defRPr/>
            </a:pPr>
            <a:r>
              <a:rPr lang="en-US" sz="1200" dirty="0" smtClean="0">
                <a:solidFill>
                  <a:schemeClr val="bg1"/>
                </a:solidFill>
              </a:rPr>
              <a:t>IEEE 802.3 – TF IET / IEEE 802.1 – TF TSN – Tutorial #2 – March 2015, Berlin</a:t>
            </a:r>
            <a:endParaRPr lang="en-US" sz="1200" dirty="0">
              <a:solidFill>
                <a:schemeClr val="bg1"/>
              </a:solidFill>
            </a:endParaRPr>
          </a:p>
        </p:txBody>
      </p:sp>
      <p:sp>
        <p:nvSpPr>
          <p:cNvPr id="87044" name="Rectangle 4"/>
          <p:cNvSpPr>
            <a:spLocks noGrp="1" noChangeArrowheads="1"/>
          </p:cNvSpPr>
          <p:nvPr>
            <p:ph type="ctrTitle"/>
          </p:nvPr>
        </p:nvSpPr>
        <p:spPr>
          <a:xfrm>
            <a:off x="685800" y="2130426"/>
            <a:ext cx="7772400" cy="1470025"/>
          </a:xfrm>
        </p:spPr>
        <p:txBody>
          <a:bodyPr/>
          <a:lstStyle>
            <a:lvl1pPr>
              <a:defRPr/>
            </a:lvl1pPr>
          </a:lstStyle>
          <a:p>
            <a:r>
              <a:rPr lang="en-US"/>
              <a:t>Click to edit Master title style</a:t>
            </a:r>
          </a:p>
        </p:txBody>
      </p:sp>
      <p:sp>
        <p:nvSpPr>
          <p:cNvPr id="87045" name="Rectangle 5"/>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4813"/>
            <a:ext cx="2057400" cy="5472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4813"/>
            <a:ext cx="6019800" cy="5472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04813"/>
            <a:ext cx="8229600" cy="792163"/>
          </a:xfrm>
        </p:spPr>
        <p:txBody>
          <a:bodyPr/>
          <a:lstStyle/>
          <a:p>
            <a:r>
              <a:rPr lang="de-DE"/>
              <a:t>Click to edit Master title style</a:t>
            </a:r>
            <a:endParaRPr lang="en-US"/>
          </a:p>
        </p:txBody>
      </p:sp>
      <p:sp>
        <p:nvSpPr>
          <p:cNvPr id="3" name="Text Placeholder 2"/>
          <p:cNvSpPr>
            <a:spLocks noGrp="1"/>
          </p:cNvSpPr>
          <p:nvPr>
            <p:ph type="body" sz="half" idx="1"/>
          </p:nvPr>
        </p:nvSpPr>
        <p:spPr>
          <a:xfrm>
            <a:off x="457200" y="1350963"/>
            <a:ext cx="4038600" cy="4525963"/>
          </a:xfrm>
        </p:spPr>
        <p:txBody>
          <a:body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4" name="Content Placeholder 3"/>
          <p:cNvSpPr>
            <a:spLocks noGrp="1"/>
          </p:cNvSpPr>
          <p:nvPr>
            <p:ph sz="quarter" idx="2"/>
          </p:nvPr>
        </p:nvSpPr>
        <p:spPr>
          <a:xfrm>
            <a:off x="4648200" y="1350964"/>
            <a:ext cx="4038600" cy="2185987"/>
          </a:xfrm>
        </p:spPr>
        <p:txBody>
          <a:body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
        <p:nvSpPr>
          <p:cNvPr id="5" name="Content Placeholder 4"/>
          <p:cNvSpPr>
            <a:spLocks noGrp="1"/>
          </p:cNvSpPr>
          <p:nvPr>
            <p:ph sz="quarter" idx="3"/>
          </p:nvPr>
        </p:nvSpPr>
        <p:spPr>
          <a:xfrm>
            <a:off x="4648200" y="3689351"/>
            <a:ext cx="4038600" cy="2187575"/>
          </a:xfrm>
        </p:spPr>
        <p:txBody>
          <a:body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7338" y="263525"/>
            <a:ext cx="8859837" cy="9715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9750" y="1590675"/>
            <a:ext cx="4027488" cy="4679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19638" y="1590675"/>
            <a:ext cx="4029075" cy="4679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2639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Bullet">
    <p:spTree>
      <p:nvGrpSpPr>
        <p:cNvPr id="1" name=""/>
        <p:cNvGrpSpPr/>
        <p:nvPr/>
      </p:nvGrpSpPr>
      <p:grpSpPr>
        <a:xfrm>
          <a:off x="0" y="0"/>
          <a:ext cx="0" cy="0"/>
          <a:chOff x="0" y="0"/>
          <a:chExt cx="0" cy="0"/>
        </a:xfrm>
      </p:grpSpPr>
      <p:sp>
        <p:nvSpPr>
          <p:cNvPr id="2" name="Title 1"/>
          <p:cNvSpPr>
            <a:spLocks noGrp="1"/>
          </p:cNvSpPr>
          <p:nvPr>
            <p:ph type="title"/>
          </p:nvPr>
        </p:nvSpPr>
        <p:spPr>
          <a:xfrm>
            <a:off x="229702" y="432215"/>
            <a:ext cx="8588861" cy="838200"/>
          </a:xfrm>
        </p:spPr>
        <p:txBody>
          <a:bodyPr/>
          <a:lstStyle>
            <a:lvl1pPr algn="l" defTabSz="914400" rtl="0" eaLnBrk="1" latinLnBrk="0" hangingPunct="1">
              <a:lnSpc>
                <a:spcPct val="80000"/>
              </a:lnSpc>
              <a:spcBef>
                <a:spcPct val="0"/>
              </a:spcBef>
              <a:buNone/>
              <a:defRPr lang="en-US" sz="3600" b="0" kern="1200" spc="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239713" y="1344168"/>
            <a:ext cx="8578850" cy="4965192"/>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209355405"/>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5096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5096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title"/>
          </p:nvPr>
        </p:nvSpPr>
        <p:spPr bwMode="auto">
          <a:xfrm>
            <a:off x="457200" y="404813"/>
            <a:ext cx="8229600" cy="7921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5"/>
          <p:cNvSpPr>
            <a:spLocks noGrp="1" noChangeArrowheads="1"/>
          </p:cNvSpPr>
          <p:nvPr>
            <p:ph type="body" idx="1"/>
          </p:nvPr>
        </p:nvSpPr>
        <p:spPr bwMode="auto">
          <a:xfrm>
            <a:off x="457200" y="135096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6022" name="Line 6"/>
          <p:cNvSpPr>
            <a:spLocks noChangeShapeType="1"/>
          </p:cNvSpPr>
          <p:nvPr/>
        </p:nvSpPr>
        <p:spPr bwMode="auto">
          <a:xfrm>
            <a:off x="395290" y="1268413"/>
            <a:ext cx="8353425" cy="0"/>
          </a:xfrm>
          <a:prstGeom prst="line">
            <a:avLst/>
          </a:prstGeom>
          <a:noFill/>
          <a:ln w="9525">
            <a:solidFill>
              <a:srgbClr val="2FADDF"/>
            </a:solidFill>
            <a:round/>
            <a:headEnd/>
            <a:tailEnd/>
          </a:ln>
          <a:effectLst/>
        </p:spPr>
        <p:txBody>
          <a:bodyPr/>
          <a:lstStyle/>
          <a:p>
            <a:pPr>
              <a:defRPr/>
            </a:pPr>
            <a:endParaRPr lang="en-US"/>
          </a:p>
        </p:txBody>
      </p:sp>
      <p:sp>
        <p:nvSpPr>
          <p:cNvPr id="86029" name="Text Box 13"/>
          <p:cNvSpPr txBox="1">
            <a:spLocks noChangeArrowheads="1"/>
          </p:cNvSpPr>
          <p:nvPr/>
        </p:nvSpPr>
        <p:spPr bwMode="auto">
          <a:xfrm>
            <a:off x="7958140" y="6589714"/>
            <a:ext cx="1150937" cy="276999"/>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1774ABDD-8115-4F76-98D0-FCE73FE38EF3}" type="slidenum">
              <a:rPr lang="en-US" sz="1200">
                <a:solidFill>
                  <a:schemeClr val="bg1"/>
                </a:solidFill>
              </a:rPr>
              <a:pPr algn="r">
                <a:spcBef>
                  <a:spcPct val="50000"/>
                </a:spcBef>
                <a:defRPr/>
              </a:pPr>
              <a:t>‹#›</a:t>
            </a:fld>
            <a:endParaRPr lang="en-US" sz="1200">
              <a:solidFill>
                <a:schemeClr val="bg1"/>
              </a:solidFill>
            </a:endParaRPr>
          </a:p>
        </p:txBody>
      </p:sp>
      <p:sp>
        <p:nvSpPr>
          <p:cNvPr id="86030" name="Text Box 14"/>
          <p:cNvSpPr txBox="1">
            <a:spLocks noChangeArrowheads="1"/>
          </p:cNvSpPr>
          <p:nvPr/>
        </p:nvSpPr>
        <p:spPr bwMode="auto">
          <a:xfrm>
            <a:off x="0" y="6597650"/>
            <a:ext cx="9144000" cy="276999"/>
          </a:xfrm>
          <a:prstGeom prst="rect">
            <a:avLst/>
          </a:prstGeom>
          <a:noFill/>
          <a:ln w="9525">
            <a:noFill/>
            <a:miter lim="800000"/>
            <a:headEnd/>
            <a:tailEnd/>
          </a:ln>
          <a:effectLst/>
        </p:spPr>
        <p:txBody>
          <a:bodyPr>
            <a:spAutoFit/>
          </a:bodyPr>
          <a:lstStyle/>
          <a:p>
            <a:pPr algn="ctr">
              <a:defRPr/>
            </a:pPr>
            <a:r>
              <a:rPr lang="en-US" sz="1200">
                <a:solidFill>
                  <a:schemeClr val="bg1"/>
                </a:solidFill>
              </a:rPr>
              <a:t>IEEE P802.3 Maintenance report – July 2008 Plenary</a:t>
            </a:r>
          </a:p>
        </p:txBody>
      </p:sp>
      <p:sp>
        <p:nvSpPr>
          <p:cNvPr id="86031" name="Text Box 15"/>
          <p:cNvSpPr txBox="1">
            <a:spLocks noChangeArrowheads="1"/>
          </p:cNvSpPr>
          <p:nvPr/>
        </p:nvSpPr>
        <p:spPr bwMode="auto">
          <a:xfrm>
            <a:off x="0" y="6589714"/>
            <a:ext cx="952056" cy="276999"/>
          </a:xfrm>
          <a:prstGeom prst="rect">
            <a:avLst/>
          </a:prstGeom>
          <a:noFill/>
          <a:ln w="9525" algn="ctr">
            <a:noFill/>
            <a:miter lim="800000"/>
            <a:headEnd/>
            <a:tailEnd/>
          </a:ln>
          <a:effectLst/>
        </p:spPr>
        <p:txBody>
          <a:bodyPr wrap="none">
            <a:spAutoFit/>
          </a:bodyPr>
          <a:lstStyle/>
          <a:p>
            <a:pPr>
              <a:defRPr/>
            </a:pPr>
            <a:r>
              <a:rPr lang="en-GB" sz="1200">
                <a:solidFill>
                  <a:schemeClr val="bg1"/>
                </a:solidFill>
              </a:rPr>
              <a:t>Version 1.0</a:t>
            </a:r>
            <a:endParaRPr lang="en-US" sz="1200">
              <a:solidFill>
                <a:schemeClr val="bg1"/>
              </a:solidFill>
            </a:endParaRPr>
          </a:p>
        </p:txBody>
      </p:sp>
      <p:sp>
        <p:nvSpPr>
          <p:cNvPr id="86032" name="Rectangle 16"/>
          <p:cNvSpPr>
            <a:spLocks noChangeArrowheads="1"/>
          </p:cNvSpPr>
          <p:nvPr/>
        </p:nvSpPr>
        <p:spPr bwMode="auto">
          <a:xfrm>
            <a:off x="0" y="6604001"/>
            <a:ext cx="9144000" cy="260351"/>
          </a:xfrm>
          <a:prstGeom prst="rect">
            <a:avLst/>
          </a:prstGeom>
          <a:gradFill rotWithShape="1">
            <a:gsLst>
              <a:gs pos="0">
                <a:schemeClr val="accent2"/>
              </a:gs>
              <a:gs pos="100000">
                <a:schemeClr val="bg2">
                  <a:alpha val="80000"/>
                </a:schemeClr>
              </a:gs>
            </a:gsLst>
            <a:path path="shape">
              <a:fillToRect l="50000" t="50000" r="50000" b="50000"/>
            </a:path>
          </a:gradFill>
          <a:ln w="9525">
            <a:noFill/>
            <a:miter lim="800000"/>
            <a:headEnd/>
            <a:tailEnd/>
          </a:ln>
          <a:effectLst/>
        </p:spPr>
        <p:txBody>
          <a:bodyPr wrap="none" anchor="ctr"/>
          <a:lstStyle/>
          <a:p>
            <a:pPr>
              <a:defRPr/>
            </a:pPr>
            <a:endParaRPr lang="en-US"/>
          </a:p>
        </p:txBody>
      </p:sp>
      <p:sp>
        <p:nvSpPr>
          <p:cNvPr id="86033" name="Rectangle 17"/>
          <p:cNvSpPr>
            <a:spLocks noChangeArrowheads="1"/>
          </p:cNvSpPr>
          <p:nvPr/>
        </p:nvSpPr>
        <p:spPr bwMode="auto">
          <a:xfrm>
            <a:off x="0" y="0"/>
            <a:ext cx="9144000" cy="263525"/>
          </a:xfrm>
          <a:prstGeom prst="rect">
            <a:avLst/>
          </a:prstGeom>
          <a:gradFill rotWithShape="1">
            <a:gsLst>
              <a:gs pos="0">
                <a:schemeClr val="bg2">
                  <a:alpha val="50000"/>
                </a:schemeClr>
              </a:gs>
              <a:gs pos="100000">
                <a:schemeClr val="accent2">
                  <a:alpha val="85001"/>
                </a:schemeClr>
              </a:gs>
            </a:gsLst>
            <a:path path="shape">
              <a:fillToRect l="50000" t="50000" r="50000" b="50000"/>
            </a:path>
          </a:gradFill>
          <a:ln w="9525">
            <a:noFill/>
            <a:miter lim="800000"/>
            <a:headEnd/>
            <a:tailEnd/>
          </a:ln>
          <a:effectLst/>
        </p:spPr>
        <p:txBody>
          <a:bodyPr wrap="none" anchor="ctr"/>
          <a:lstStyle/>
          <a:p>
            <a:pPr>
              <a:defRPr/>
            </a:pPr>
            <a:endParaRPr lang="en-US"/>
          </a:p>
        </p:txBody>
      </p:sp>
      <p:sp>
        <p:nvSpPr>
          <p:cNvPr id="86034" name="Text Box 18"/>
          <p:cNvSpPr txBox="1">
            <a:spLocks noChangeArrowheads="1"/>
          </p:cNvSpPr>
          <p:nvPr/>
        </p:nvSpPr>
        <p:spPr bwMode="auto">
          <a:xfrm>
            <a:off x="0" y="6575426"/>
            <a:ext cx="1293496" cy="276999"/>
          </a:xfrm>
          <a:prstGeom prst="rect">
            <a:avLst/>
          </a:prstGeom>
          <a:noFill/>
          <a:ln w="9525" algn="ctr">
            <a:noFill/>
            <a:miter lim="800000"/>
            <a:headEnd/>
            <a:tailEnd/>
          </a:ln>
          <a:effectLst/>
        </p:spPr>
        <p:txBody>
          <a:bodyPr wrap="none">
            <a:spAutoFit/>
          </a:bodyPr>
          <a:lstStyle/>
          <a:p>
            <a:pPr>
              <a:defRPr/>
            </a:pPr>
            <a:r>
              <a:rPr lang="en-GB" sz="1200" dirty="0">
                <a:solidFill>
                  <a:schemeClr val="bg1"/>
                </a:solidFill>
              </a:rPr>
              <a:t>Version </a:t>
            </a:r>
            <a:r>
              <a:rPr lang="en-GB" sz="1200" dirty="0" smtClean="0">
                <a:solidFill>
                  <a:schemeClr val="bg1"/>
                </a:solidFill>
              </a:rPr>
              <a:t>0.2 rev1</a:t>
            </a:r>
            <a:endParaRPr lang="en-US" sz="1200" dirty="0">
              <a:solidFill>
                <a:schemeClr val="bg1"/>
              </a:solidFill>
            </a:endParaRPr>
          </a:p>
        </p:txBody>
      </p:sp>
      <p:sp>
        <p:nvSpPr>
          <p:cNvPr id="86038" name="Text Box 22"/>
          <p:cNvSpPr txBox="1">
            <a:spLocks noChangeArrowheads="1"/>
          </p:cNvSpPr>
          <p:nvPr/>
        </p:nvSpPr>
        <p:spPr bwMode="auto">
          <a:xfrm>
            <a:off x="7993065" y="6583365"/>
            <a:ext cx="1150937" cy="276999"/>
          </a:xfrm>
          <a:prstGeom prst="rect">
            <a:avLst/>
          </a:prstGeom>
          <a:noFill/>
          <a:ln w="9525">
            <a:noFill/>
            <a:miter lim="800000"/>
            <a:headEnd/>
            <a:tailEnd/>
          </a:ln>
          <a:effectLst/>
        </p:spPr>
        <p:txBody>
          <a:bodyPr>
            <a:spAutoFit/>
          </a:bodyPr>
          <a:lstStyle/>
          <a:p>
            <a:pPr algn="r">
              <a:spcBef>
                <a:spcPct val="50000"/>
              </a:spcBef>
              <a:defRPr/>
            </a:pPr>
            <a:r>
              <a:rPr lang="en-US" sz="1200">
                <a:solidFill>
                  <a:schemeClr val="bg1"/>
                </a:solidFill>
              </a:rPr>
              <a:t>Page </a:t>
            </a:r>
            <a:fld id="{B39FF3F3-F59A-4E8C-8D74-0B6474C0ABFD}" type="slidenum">
              <a:rPr lang="en-US" sz="1200">
                <a:solidFill>
                  <a:schemeClr val="bg1"/>
                </a:solidFill>
              </a:rPr>
              <a:pPr algn="r">
                <a:spcBef>
                  <a:spcPct val="50000"/>
                </a:spcBef>
                <a:defRPr/>
              </a:pPr>
              <a:t>‹#›</a:t>
            </a:fld>
            <a:endParaRPr lang="en-US" sz="1200">
              <a:solidFill>
                <a:schemeClr val="bg1"/>
              </a:solidFill>
            </a:endParaRPr>
          </a:p>
        </p:txBody>
      </p:sp>
      <p:sp>
        <p:nvSpPr>
          <p:cNvPr id="13" name="Text Box 10"/>
          <p:cNvSpPr txBox="1">
            <a:spLocks noChangeArrowheads="1"/>
          </p:cNvSpPr>
          <p:nvPr/>
        </p:nvSpPr>
        <p:spPr bwMode="auto">
          <a:xfrm>
            <a:off x="1115616" y="6610350"/>
            <a:ext cx="8136334" cy="276999"/>
          </a:xfrm>
          <a:prstGeom prst="rect">
            <a:avLst/>
          </a:prstGeom>
          <a:noFill/>
          <a:ln w="9525">
            <a:noFill/>
            <a:miter lim="800000"/>
            <a:headEnd/>
            <a:tailEnd/>
          </a:ln>
          <a:effectLst/>
        </p:spPr>
        <p:txBody>
          <a:bodyPr wrap="square">
            <a:spAutoFit/>
          </a:bodyPr>
          <a:lstStyle/>
          <a:p>
            <a:pPr algn="ctr">
              <a:defRPr/>
            </a:pPr>
            <a:r>
              <a:rPr lang="en-US" sz="1200" dirty="0">
                <a:solidFill>
                  <a:schemeClr val="bg1"/>
                </a:solidFill>
              </a:rPr>
              <a:t>IEEE 802.3 </a:t>
            </a:r>
            <a:r>
              <a:rPr lang="en-US" sz="1200" dirty="0" smtClean="0">
                <a:solidFill>
                  <a:schemeClr val="bg1"/>
                </a:solidFill>
              </a:rPr>
              <a:t>– TF IET / IEEE 802.1 – TF TSN – Tutorial #2 </a:t>
            </a:r>
            <a:r>
              <a:rPr lang="en-US" sz="1200" dirty="0">
                <a:solidFill>
                  <a:schemeClr val="bg1"/>
                </a:solidFill>
              </a:rPr>
              <a:t>– </a:t>
            </a:r>
            <a:r>
              <a:rPr lang="en-US" sz="1200" dirty="0" smtClean="0">
                <a:solidFill>
                  <a:schemeClr val="bg1"/>
                </a:solidFill>
              </a:rPr>
              <a:t>March 2015, Berlin</a:t>
            </a:r>
            <a:endParaRPr lang="en-US" sz="12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 id="2147483663" r:id="rId13"/>
    <p:sldLayoutId id="2147483664"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pthaler@broadcom.com" TargetMode="External"/><Relationship Id="rId2" Type="http://schemas.openxmlformats.org/officeDocument/2006/relationships/hyperlink" Target="mailto:mike@JOHASTEENER.COM" TargetMode="External"/><Relationship Id="rId1" Type="http://schemas.openxmlformats.org/officeDocument/2006/relationships/slideLayout" Target="../slideLayouts/slideLayout2.xml"/><Relationship Id="rId5" Type="http://schemas.openxmlformats.org/officeDocument/2006/relationships/hyperlink" Target="mailto:ddbrandt@ra.rockwell.com" TargetMode="External"/><Relationship Id="rId4" Type="http://schemas.openxmlformats.org/officeDocument/2006/relationships/hyperlink" Target="mailto:Stephan.Kehrer@belden.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hyperlink" Target="http://www.ieee802.org/1" TargetMode="Externa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14.xml"/><Relationship Id="rId5" Type="http://schemas.openxmlformats.org/officeDocument/2006/relationships/image" Target="../media/image11.wmf"/><Relationship Id="rId4" Type="http://schemas.openxmlformats.org/officeDocument/2006/relationships/image" Target="../media/image10.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ctrTitle"/>
          </p:nvPr>
        </p:nvSpPr>
        <p:spPr>
          <a:xfrm>
            <a:off x="468313" y="836614"/>
            <a:ext cx="8469312" cy="4272377"/>
          </a:xfrm>
        </p:spPr>
        <p:txBody>
          <a:bodyPr/>
          <a:lstStyle/>
          <a:p>
            <a:r>
              <a:rPr lang="en-GB" sz="3600" dirty="0" smtClean="0"/>
              <a:t> Joint Tutorial</a:t>
            </a:r>
            <a:br>
              <a:rPr lang="en-GB" sz="3600" dirty="0" smtClean="0"/>
            </a:br>
            <a:r>
              <a:rPr lang="en-US" sz="2800" dirty="0" smtClean="0"/>
              <a:t>IEEE </a:t>
            </a:r>
            <a:r>
              <a:rPr lang="en-US" sz="2800" dirty="0"/>
              <a:t>802.3br </a:t>
            </a:r>
            <a:br>
              <a:rPr lang="en-US" sz="2800" dirty="0"/>
            </a:br>
            <a:r>
              <a:rPr lang="en-US" sz="2800" dirty="0" smtClean="0"/>
              <a:t>TF Interspersing </a:t>
            </a:r>
            <a:r>
              <a:rPr lang="en-US" sz="2800" dirty="0"/>
              <a:t>express traffic (IET) </a:t>
            </a:r>
            <a:br>
              <a:rPr lang="en-US" sz="2800" dirty="0"/>
            </a:br>
            <a:r>
              <a:rPr lang="en-US" sz="2400" dirty="0" smtClean="0"/>
              <a:t>Ludwig Winkel, Siemens AG</a:t>
            </a:r>
            <a:r>
              <a:rPr lang="en-US" dirty="0" smtClean="0"/>
              <a:t/>
            </a:r>
            <a:br>
              <a:rPr lang="en-US" dirty="0" smtClean="0"/>
            </a:br>
            <a:r>
              <a:rPr lang="en-GB" sz="2800" b="1" dirty="0" smtClean="0"/>
              <a:t>and</a:t>
            </a:r>
            <a:r>
              <a:rPr lang="en-GB" sz="2800" dirty="0" smtClean="0"/>
              <a:t> </a:t>
            </a:r>
            <a:br>
              <a:rPr lang="en-GB" sz="2800" dirty="0" smtClean="0"/>
            </a:br>
            <a:r>
              <a:rPr lang="en-GB" sz="2800" dirty="0" smtClean="0"/>
              <a:t>IEEE 802.1 Time sensitive Networking (TSN)</a:t>
            </a:r>
            <a:br>
              <a:rPr lang="en-GB" sz="2800" dirty="0" smtClean="0"/>
            </a:br>
            <a:r>
              <a:rPr lang="en-GB" sz="2800" dirty="0" smtClean="0"/>
              <a:t>Michael Johas Tenner, Broadcom</a:t>
            </a:r>
            <a:endParaRPr lang="en-GB" dirty="0" smtClean="0"/>
          </a:p>
        </p:txBody>
      </p:sp>
      <p:sp>
        <p:nvSpPr>
          <p:cNvPr id="6" name="Rectangle 1"/>
          <p:cNvSpPr>
            <a:spLocks noChangeArrowheads="1"/>
          </p:cNvSpPr>
          <p:nvPr/>
        </p:nvSpPr>
        <p:spPr bwMode="auto">
          <a:xfrm>
            <a:off x="1979612" y="5108991"/>
            <a:ext cx="5904755" cy="1200329"/>
          </a:xfrm>
          <a:prstGeom prst="rect">
            <a:avLst/>
          </a:prstGeom>
          <a:noFill/>
          <a:ln w="9525">
            <a:noFill/>
            <a:miter lim="800000"/>
            <a:headEnd/>
            <a:tailEnd/>
          </a:ln>
        </p:spPr>
        <p:txBody>
          <a:bodyPr wrap="square">
            <a:spAutoFit/>
          </a:bodyPr>
          <a:lstStyle/>
          <a:p>
            <a:r>
              <a:rPr lang="en-GB" dirty="0"/>
              <a:t>IEEE </a:t>
            </a:r>
            <a:r>
              <a:rPr lang="en-GB" dirty="0" smtClean="0"/>
              <a:t>802.1 / IEEE </a:t>
            </a:r>
            <a:r>
              <a:rPr lang="en-GB" dirty="0"/>
              <a:t>802.3 </a:t>
            </a:r>
            <a:r>
              <a:rPr lang="en-GB" dirty="0" smtClean="0"/>
              <a:t>Tutorial #2, </a:t>
            </a:r>
            <a:br>
              <a:rPr lang="en-GB" dirty="0" smtClean="0"/>
            </a:br>
            <a:r>
              <a:rPr lang="en-GB" dirty="0" smtClean="0"/>
              <a:t>March, 2015 </a:t>
            </a:r>
            <a:br>
              <a:rPr lang="en-GB" dirty="0" smtClean="0"/>
            </a:br>
            <a:r>
              <a:rPr lang="en-GB" dirty="0" smtClean="0"/>
              <a:t>Berlin, Germany</a:t>
            </a:r>
            <a:r>
              <a:rPr lang="en-GB" dirty="0"/>
              <a:t/>
            </a:r>
            <a:br>
              <a:rPr lang="en-GB" dirty="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4706" name="Rectangle 2"/>
          <p:cNvSpPr>
            <a:spLocks noGrp="1" noChangeArrowheads="1"/>
          </p:cNvSpPr>
          <p:nvPr>
            <p:ph type="title"/>
          </p:nvPr>
        </p:nvSpPr>
        <p:spPr>
          <a:noFill/>
          <a:ln/>
          <a:extLst>
            <a:ext uri="{909E8E84-426E-40DD-AFC4-6F175D3DCCD1}">
              <a14:hiddenFill xmlns:a14="http://schemas.microsoft.com/office/drawing/2010/main">
                <a:solidFill>
                  <a:srgbClr val="00FF00"/>
                </a:solidFill>
              </a14:hiddenFill>
            </a:ext>
          </a:extLst>
        </p:spPr>
        <p:txBody>
          <a:bodyPr lIns="180000" tIns="36000" rIns="36000" bIns="36000" anchor="ctr"/>
          <a:lstStyle/>
          <a:p>
            <a:r>
              <a:rPr lang="de-DE" sz="3600" dirty="0">
                <a:solidFill>
                  <a:srgbClr val="1E4292"/>
                </a:solidFill>
              </a:rPr>
              <a:t>Why one single Network for all Communication Services</a:t>
            </a:r>
          </a:p>
        </p:txBody>
      </p:sp>
      <p:sp>
        <p:nvSpPr>
          <p:cNvPr id="1224785" name="Rectangle 241"/>
          <p:cNvSpPr>
            <a:spLocks noChangeArrowheads="1"/>
          </p:cNvSpPr>
          <p:nvPr/>
        </p:nvSpPr>
        <p:spPr bwMode="auto">
          <a:xfrm>
            <a:off x="341313" y="1449388"/>
            <a:ext cx="8461375" cy="4508927"/>
          </a:xfrm>
          <a:prstGeom prst="rect">
            <a:avLst/>
          </a:prstGeom>
          <a:noFill/>
          <a:ln>
            <a:noFill/>
          </a:ln>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180975" indent="-180975">
              <a:spcBef>
                <a:spcPct val="30000"/>
              </a:spcBef>
              <a:buClrTx/>
              <a:buFont typeface="Arial" charset="0"/>
              <a:buNone/>
            </a:pPr>
            <a:r>
              <a:rPr lang="en-US" b="1" dirty="0">
                <a:solidFill>
                  <a:srgbClr val="1E4292"/>
                </a:solidFill>
                <a:cs typeface="Arial" charset="0"/>
              </a:rPr>
              <a:t>Only one network means: </a:t>
            </a:r>
          </a:p>
          <a:p>
            <a:pPr marL="534988" lvl="1" indent="-173038">
              <a:spcBef>
                <a:spcPct val="30000"/>
              </a:spcBef>
              <a:buClrTx/>
              <a:buFontTx/>
              <a:buChar char="-"/>
            </a:pPr>
            <a:r>
              <a:rPr lang="en-US" dirty="0">
                <a:solidFill>
                  <a:srgbClr val="1E4292"/>
                </a:solidFill>
              </a:rPr>
              <a:t>Reduced possibility of network failures </a:t>
            </a:r>
          </a:p>
          <a:p>
            <a:pPr marL="1143000" lvl="2" indent="-228600">
              <a:spcBef>
                <a:spcPct val="30000"/>
              </a:spcBef>
              <a:buClrTx/>
              <a:buFontTx/>
              <a:buChar char="-"/>
            </a:pPr>
            <a:r>
              <a:rPr lang="en-US" sz="1600" dirty="0">
                <a:solidFill>
                  <a:srgbClr val="1E4292"/>
                </a:solidFill>
              </a:rPr>
              <a:t>wire breaks, reduced confusion in case of maintenance</a:t>
            </a:r>
          </a:p>
          <a:p>
            <a:pPr marL="534988" lvl="1" indent="-173038">
              <a:spcBef>
                <a:spcPct val="30000"/>
              </a:spcBef>
              <a:buClrTx/>
              <a:buFontTx/>
              <a:buChar char="-"/>
            </a:pPr>
            <a:r>
              <a:rPr lang="en-US" dirty="0">
                <a:solidFill>
                  <a:srgbClr val="1E4292"/>
                </a:solidFill>
              </a:rPr>
              <a:t>Reduced installation costs</a:t>
            </a:r>
          </a:p>
          <a:p>
            <a:pPr marL="1143000" lvl="2" indent="-228600">
              <a:spcBef>
                <a:spcPct val="30000"/>
              </a:spcBef>
              <a:buClrTx/>
              <a:buFontTx/>
              <a:buChar char="-"/>
            </a:pPr>
            <a:r>
              <a:rPr lang="en-US" sz="1600" dirty="0" smtClean="0">
                <a:solidFill>
                  <a:srgbClr val="1E4292"/>
                </a:solidFill>
              </a:rPr>
              <a:t>fewer cables and connectors</a:t>
            </a:r>
            <a:r>
              <a:rPr lang="en-US" sz="1600" dirty="0">
                <a:solidFill>
                  <a:srgbClr val="1E4292"/>
                </a:solidFill>
              </a:rPr>
              <a:t>, </a:t>
            </a:r>
            <a:r>
              <a:rPr lang="en-US" sz="1600" dirty="0" smtClean="0">
                <a:solidFill>
                  <a:srgbClr val="1E4292"/>
                </a:solidFill>
              </a:rPr>
              <a:t>lower installed costs and faster startups</a:t>
            </a:r>
            <a:endParaRPr lang="en-US" sz="1600" dirty="0">
              <a:solidFill>
                <a:srgbClr val="1E4292"/>
              </a:solidFill>
            </a:endParaRPr>
          </a:p>
          <a:p>
            <a:pPr marL="534988" lvl="1" indent="-173038">
              <a:spcBef>
                <a:spcPct val="30000"/>
              </a:spcBef>
              <a:buClrTx/>
              <a:buFontTx/>
              <a:buChar char="-"/>
            </a:pPr>
            <a:r>
              <a:rPr lang="en-US" dirty="0">
                <a:solidFill>
                  <a:srgbClr val="1E4292"/>
                </a:solidFill>
              </a:rPr>
              <a:t>Enables smaller devices</a:t>
            </a:r>
          </a:p>
          <a:p>
            <a:pPr marL="1143000" lvl="2" indent="-228600">
              <a:spcBef>
                <a:spcPct val="30000"/>
              </a:spcBef>
              <a:buClrTx/>
              <a:buFontTx/>
              <a:buChar char="-"/>
            </a:pPr>
            <a:r>
              <a:rPr lang="en-US" sz="1600" dirty="0">
                <a:solidFill>
                  <a:srgbClr val="1E4292"/>
                </a:solidFill>
              </a:rPr>
              <a:t>reduced space for connectors, lower power consumption (only </a:t>
            </a:r>
            <a:r>
              <a:rPr lang="en-US" sz="1600" dirty="0" smtClean="0">
                <a:solidFill>
                  <a:srgbClr val="1E4292"/>
                </a:solidFill>
              </a:rPr>
              <a:t>half the number of PHYs needed)</a:t>
            </a:r>
            <a:endParaRPr lang="en-US" sz="1600" dirty="0">
              <a:solidFill>
                <a:srgbClr val="1E4292"/>
              </a:solidFill>
            </a:endParaRPr>
          </a:p>
          <a:p>
            <a:pPr marL="534988" lvl="1" indent="-173038">
              <a:spcBef>
                <a:spcPct val="30000"/>
              </a:spcBef>
              <a:buClrTx/>
              <a:buFontTx/>
              <a:buChar char="-"/>
            </a:pPr>
            <a:r>
              <a:rPr lang="en-US" dirty="0">
                <a:solidFill>
                  <a:srgbClr val="1E4292"/>
                </a:solidFill>
              </a:rPr>
              <a:t>Reduced maintenance costs</a:t>
            </a:r>
          </a:p>
          <a:p>
            <a:pPr marL="1143000" lvl="2" indent="-228600">
              <a:spcBef>
                <a:spcPct val="30000"/>
              </a:spcBef>
              <a:buClrTx/>
              <a:buFontTx/>
              <a:buChar char="-"/>
            </a:pPr>
            <a:r>
              <a:rPr lang="en-US" sz="1600" dirty="0">
                <a:solidFill>
                  <a:srgbClr val="1E4292"/>
                </a:solidFill>
              </a:rPr>
              <a:t>easier to understand and to </a:t>
            </a:r>
            <a:r>
              <a:rPr lang="en-US" sz="1600" dirty="0" smtClean="0">
                <a:solidFill>
                  <a:srgbClr val="1E4292"/>
                </a:solidFill>
              </a:rPr>
              <a:t>maintain, less personnel training</a:t>
            </a:r>
            <a:endParaRPr lang="en-US" sz="1600" dirty="0">
              <a:solidFill>
                <a:srgbClr val="1E4292"/>
              </a:solidFill>
            </a:endParaRPr>
          </a:p>
          <a:p>
            <a:pPr marL="534988" lvl="1" indent="-173038">
              <a:spcBef>
                <a:spcPct val="30000"/>
              </a:spcBef>
              <a:buClrTx/>
              <a:buFontTx/>
              <a:buChar char="-"/>
            </a:pPr>
            <a:r>
              <a:rPr lang="en-US" dirty="0">
                <a:solidFill>
                  <a:srgbClr val="1E4292"/>
                </a:solidFill>
              </a:rPr>
              <a:t>Only one interface in the devices</a:t>
            </a:r>
          </a:p>
          <a:p>
            <a:pPr marL="1143000" lvl="2" indent="-228600">
              <a:spcBef>
                <a:spcPct val="30000"/>
              </a:spcBef>
              <a:buClrTx/>
              <a:buFontTx/>
              <a:buChar char="-"/>
            </a:pPr>
            <a:r>
              <a:rPr lang="en-US" sz="1600" dirty="0">
                <a:solidFill>
                  <a:srgbClr val="1E4292"/>
                </a:solidFill>
              </a:rPr>
              <a:t>only one MAC address, only one IP address, easier to understand and to maintain, easier coordination of the communication relations in the stack and application layer in the </a:t>
            </a:r>
            <a:r>
              <a:rPr lang="en-US" sz="1600" dirty="0" smtClean="0">
                <a:solidFill>
                  <a:srgbClr val="1E4292"/>
                </a:solidFill>
              </a:rPr>
              <a:t>devices, more direct access to data.</a:t>
            </a:r>
            <a:endParaRPr lang="en-US" sz="1600" dirty="0">
              <a:solidFill>
                <a:srgbClr val="1E4292"/>
              </a:solidFill>
              <a:cs typeface="Arial" charset="0"/>
            </a:endParaRPr>
          </a:p>
        </p:txBody>
      </p:sp>
    </p:spTree>
    <p:extLst>
      <p:ext uri="{BB962C8B-B14F-4D97-AF65-F5344CB8AC3E}">
        <p14:creationId xmlns:p14="http://schemas.microsoft.com/office/powerpoint/2010/main" val="2865550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570" name="Rectangle 2"/>
          <p:cNvSpPr>
            <a:spLocks noGrp="1" noChangeArrowheads="1"/>
          </p:cNvSpPr>
          <p:nvPr>
            <p:ph type="title"/>
          </p:nvPr>
        </p:nvSpPr>
        <p:spPr>
          <a:noFill/>
          <a:ln/>
          <a:extLst>
            <a:ext uri="{909E8E84-426E-40DD-AFC4-6F175D3DCCD1}">
              <a14:hiddenFill xmlns:a14="http://schemas.microsoft.com/office/drawing/2010/main">
                <a:solidFill>
                  <a:srgbClr val="FFFF00"/>
                </a:solidFill>
              </a14:hiddenFill>
            </a:ext>
          </a:extLst>
        </p:spPr>
        <p:txBody>
          <a:bodyPr lIns="180000" tIns="36000" rIns="36000" bIns="36000" anchor="ctr"/>
          <a:lstStyle/>
          <a:p>
            <a:r>
              <a:rPr lang="de-DE" sz="3600" dirty="0">
                <a:solidFill>
                  <a:srgbClr val="1E4292"/>
                </a:solidFill>
              </a:rPr>
              <a:t>Summary: </a:t>
            </a:r>
            <a:r>
              <a:rPr lang="en-US" sz="3600" dirty="0">
                <a:solidFill>
                  <a:srgbClr val="1E4292"/>
                </a:solidFill>
              </a:rPr>
              <a:t>Industrial Requirements for </a:t>
            </a:r>
            <a:r>
              <a:rPr lang="en-US" sz="3600" dirty="0" smtClean="0">
                <a:solidFill>
                  <a:srgbClr val="1E4292"/>
                </a:solidFill>
              </a:rPr>
              <a:t>Interspersed Traffic</a:t>
            </a:r>
            <a:endParaRPr lang="de-DE" sz="3600" dirty="0">
              <a:solidFill>
                <a:srgbClr val="1E4292"/>
              </a:solidFill>
            </a:endParaRPr>
          </a:p>
        </p:txBody>
      </p:sp>
      <p:sp>
        <p:nvSpPr>
          <p:cNvPr id="1133573" name="Text Box 8"/>
          <p:cNvSpPr txBox="1">
            <a:spLocks noChangeArrowheads="1"/>
          </p:cNvSpPr>
          <p:nvPr/>
        </p:nvSpPr>
        <p:spPr bwMode="auto">
          <a:xfrm>
            <a:off x="395536" y="1304925"/>
            <a:ext cx="8551862" cy="4330416"/>
          </a:xfrm>
          <a:prstGeom prst="rect">
            <a:avLst/>
          </a:prstGeom>
          <a:noFill/>
          <a:ln>
            <a:noFill/>
          </a:ln>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0"/>
              </a:spcBef>
              <a:defRPr>
                <a:solidFill>
                  <a:schemeClr val="tx1"/>
                </a:solidFill>
                <a:latin typeface="Arial" charset="0"/>
              </a:defRPr>
            </a:lvl1pPr>
            <a:lvl2pPr>
              <a:spcBef>
                <a:spcPct val="0"/>
              </a:spcBef>
              <a:defRPr>
                <a:solidFill>
                  <a:schemeClr val="tx1"/>
                </a:solidFill>
                <a:latin typeface="Arial" charset="0"/>
              </a:defRPr>
            </a:lvl2pPr>
            <a:lvl3pPr>
              <a:spcBef>
                <a:spcPct val="0"/>
              </a:spcBef>
              <a:defRPr>
                <a:solidFill>
                  <a:schemeClr val="tx1"/>
                </a:solidFill>
                <a:latin typeface="Arial" charset="0"/>
              </a:defRPr>
            </a:lvl3pPr>
            <a:lvl4pPr marL="1600200" indent="-228600">
              <a:spcBef>
                <a:spcPct val="0"/>
              </a:spcBef>
              <a:defRPr>
                <a:solidFill>
                  <a:schemeClr val="tx1"/>
                </a:solidFill>
                <a:latin typeface="Arial" charset="0"/>
              </a:defRPr>
            </a:lvl4pPr>
            <a:lvl5pPr marL="2057400" indent="-228600">
              <a:spcBef>
                <a:spcPct val="0"/>
              </a:spcBef>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nSpc>
                <a:spcPct val="90000"/>
              </a:lnSpc>
              <a:spcBef>
                <a:spcPct val="40000"/>
              </a:spcBef>
              <a:buClrTx/>
              <a:buFontTx/>
              <a:buNone/>
            </a:pPr>
            <a:r>
              <a:rPr lang="en-US" sz="2000" b="1" u="sng" dirty="0">
                <a:solidFill>
                  <a:srgbClr val="1E4292"/>
                </a:solidFill>
                <a:cs typeface="Arial" charset="0"/>
              </a:rPr>
              <a:t>Performance requirements for </a:t>
            </a:r>
            <a:r>
              <a:rPr lang="en-US" sz="2000" b="1" u="sng" dirty="0">
                <a:solidFill>
                  <a:srgbClr val="1E4292"/>
                </a:solidFill>
              </a:rPr>
              <a:t>Interspersed </a:t>
            </a:r>
            <a:r>
              <a:rPr lang="en-US" sz="2000" b="1" u="sng" dirty="0" smtClean="0">
                <a:solidFill>
                  <a:srgbClr val="1E4292"/>
                </a:solidFill>
                <a:cs typeface="Arial" charset="0"/>
              </a:rPr>
              <a:t>Traffic</a:t>
            </a:r>
            <a:r>
              <a:rPr lang="en-US" sz="2000" b="1" u="sng" dirty="0">
                <a:solidFill>
                  <a:srgbClr val="1E4292"/>
                </a:solidFill>
                <a:cs typeface="Arial" charset="0"/>
              </a:rPr>
              <a:t>:</a:t>
            </a:r>
          </a:p>
          <a:p>
            <a:pPr>
              <a:lnSpc>
                <a:spcPct val="90000"/>
              </a:lnSpc>
              <a:spcBef>
                <a:spcPct val="40000"/>
              </a:spcBef>
              <a:buClrTx/>
              <a:buFont typeface="Arial" charset="0"/>
              <a:buChar char="–"/>
            </a:pPr>
            <a:r>
              <a:rPr lang="en-US" b="1" dirty="0">
                <a:solidFill>
                  <a:srgbClr val="1E4292"/>
                </a:solidFill>
                <a:cs typeface="Arial" charset="0"/>
              </a:rPr>
              <a:t> Minimum latency: &lt; </a:t>
            </a:r>
            <a:r>
              <a:rPr lang="en-US" b="1" dirty="0" smtClean="0">
                <a:solidFill>
                  <a:srgbClr val="1E4292"/>
                </a:solidFill>
                <a:cs typeface="Arial" charset="0"/>
              </a:rPr>
              <a:t>3µsec max per hop accumulated latency (GE</a:t>
            </a:r>
            <a:r>
              <a:rPr lang="en-US" b="1" dirty="0">
                <a:solidFill>
                  <a:srgbClr val="1E4292"/>
                </a:solidFill>
                <a:cs typeface="Arial" charset="0"/>
              </a:rPr>
              <a:t> </a:t>
            </a:r>
            <a:r>
              <a:rPr lang="en-US" b="1" dirty="0" smtClean="0">
                <a:solidFill>
                  <a:srgbClr val="1E4292"/>
                </a:solidFill>
                <a:cs typeface="Arial" charset="0"/>
              </a:rPr>
              <a:t>– min frame)</a:t>
            </a:r>
            <a:endParaRPr lang="en-US" dirty="0">
              <a:solidFill>
                <a:srgbClr val="1E4292"/>
              </a:solidFill>
              <a:cs typeface="Arial" charset="0"/>
            </a:endParaRPr>
          </a:p>
          <a:p>
            <a:pPr>
              <a:lnSpc>
                <a:spcPct val="90000"/>
              </a:lnSpc>
              <a:spcBef>
                <a:spcPct val="40000"/>
              </a:spcBef>
              <a:buClrTx/>
              <a:buFont typeface="Arial" charset="0"/>
              <a:buChar char="–"/>
            </a:pPr>
            <a:r>
              <a:rPr lang="en-US" dirty="0">
                <a:solidFill>
                  <a:srgbClr val="1E4292"/>
                </a:solidFill>
                <a:cs typeface="Arial" charset="0"/>
              </a:rPr>
              <a:t> Guaranteed </a:t>
            </a:r>
            <a:r>
              <a:rPr lang="en-US" dirty="0" smtClean="0">
                <a:solidFill>
                  <a:srgbClr val="1E4292"/>
                </a:solidFill>
                <a:cs typeface="Arial" charset="0"/>
              </a:rPr>
              <a:t>latency, low </a:t>
            </a:r>
            <a:r>
              <a:rPr lang="en-US" dirty="0">
                <a:solidFill>
                  <a:srgbClr val="1E4292"/>
                </a:solidFill>
                <a:cs typeface="Arial" charset="0"/>
              </a:rPr>
              <a:t>j</a:t>
            </a:r>
            <a:r>
              <a:rPr lang="en-US" dirty="0" smtClean="0">
                <a:solidFill>
                  <a:srgbClr val="1E4292"/>
                </a:solidFill>
                <a:cs typeface="Arial" charset="0"/>
              </a:rPr>
              <a:t>itter</a:t>
            </a:r>
            <a:endParaRPr lang="en-US" dirty="0">
              <a:solidFill>
                <a:srgbClr val="1E4292"/>
              </a:solidFill>
              <a:cs typeface="Arial" charset="0"/>
            </a:endParaRPr>
          </a:p>
          <a:p>
            <a:pPr>
              <a:lnSpc>
                <a:spcPct val="90000"/>
              </a:lnSpc>
              <a:spcBef>
                <a:spcPct val="40000"/>
              </a:spcBef>
              <a:buClrTx/>
              <a:buFont typeface="Arial" charset="0"/>
              <a:buChar char="–"/>
            </a:pPr>
            <a:r>
              <a:rPr lang="en-US" dirty="0">
                <a:solidFill>
                  <a:srgbClr val="1E4292"/>
                </a:solidFill>
                <a:cs typeface="Arial" charset="0"/>
              </a:rPr>
              <a:t> Topology independent</a:t>
            </a:r>
          </a:p>
          <a:p>
            <a:pPr>
              <a:lnSpc>
                <a:spcPct val="90000"/>
              </a:lnSpc>
              <a:spcBef>
                <a:spcPct val="40000"/>
              </a:spcBef>
              <a:buClrTx/>
              <a:buFont typeface="Arial" charset="0"/>
              <a:buChar char="–"/>
            </a:pPr>
            <a:r>
              <a:rPr lang="en-US" dirty="0">
                <a:solidFill>
                  <a:srgbClr val="1E4292"/>
                </a:solidFill>
                <a:cs typeface="Arial" charset="0"/>
              </a:rPr>
              <a:t> Typical data size (payload size): 40 - 300 bytes</a:t>
            </a:r>
          </a:p>
          <a:p>
            <a:pPr>
              <a:lnSpc>
                <a:spcPct val="90000"/>
              </a:lnSpc>
              <a:spcBef>
                <a:spcPct val="40000"/>
              </a:spcBef>
              <a:buClrTx/>
              <a:buFont typeface="Arial" charset="0"/>
              <a:buChar char="–"/>
            </a:pPr>
            <a:r>
              <a:rPr lang="en-US" dirty="0">
                <a:solidFill>
                  <a:srgbClr val="1E4292"/>
                </a:solidFill>
                <a:cs typeface="Arial" charset="0"/>
              </a:rPr>
              <a:t> Range of transmission period: </a:t>
            </a:r>
            <a:r>
              <a:rPr lang="en-US" dirty="0" smtClean="0">
                <a:solidFill>
                  <a:srgbClr val="1E4292"/>
                </a:solidFill>
                <a:cs typeface="Arial" charset="0"/>
              </a:rPr>
              <a:t>31.25µs </a:t>
            </a:r>
            <a:r>
              <a:rPr lang="en-US" dirty="0">
                <a:solidFill>
                  <a:srgbClr val="1E4292"/>
                </a:solidFill>
                <a:cs typeface="Arial" charset="0"/>
              </a:rPr>
              <a:t>– </a:t>
            </a:r>
            <a:r>
              <a:rPr lang="en-US" dirty="0" smtClean="0">
                <a:solidFill>
                  <a:srgbClr val="1E4292"/>
                </a:solidFill>
                <a:cs typeface="Arial" charset="0"/>
              </a:rPr>
              <a:t>100ms and aperiodic</a:t>
            </a:r>
            <a:endParaRPr lang="en-US" dirty="0">
              <a:solidFill>
                <a:srgbClr val="1E4292"/>
              </a:solidFill>
              <a:cs typeface="Arial" charset="0"/>
            </a:endParaRPr>
          </a:p>
          <a:p>
            <a:pPr>
              <a:lnSpc>
                <a:spcPct val="90000"/>
              </a:lnSpc>
              <a:spcBef>
                <a:spcPct val="40000"/>
              </a:spcBef>
              <a:buClrTx/>
              <a:buFont typeface="Arial" charset="0"/>
              <a:buChar char="–"/>
            </a:pPr>
            <a:r>
              <a:rPr lang="en-US" dirty="0">
                <a:solidFill>
                  <a:srgbClr val="1E4292"/>
                </a:solidFill>
                <a:cs typeface="Arial" charset="0"/>
              </a:rPr>
              <a:t> Scheduled </a:t>
            </a:r>
            <a:r>
              <a:rPr lang="en-US" dirty="0" smtClean="0">
                <a:solidFill>
                  <a:srgbClr val="1E4292"/>
                </a:solidFill>
                <a:cs typeface="Arial" charset="0"/>
              </a:rPr>
              <a:t>Traffic &amp; Alarm </a:t>
            </a:r>
            <a:r>
              <a:rPr lang="en-US" dirty="0">
                <a:solidFill>
                  <a:srgbClr val="1E4292"/>
                </a:solidFill>
                <a:cs typeface="Arial" charset="0"/>
              </a:rPr>
              <a:t>has higher priority than Reserved Traffic and Best Effort </a:t>
            </a:r>
            <a:r>
              <a:rPr lang="en-US" dirty="0" smtClean="0">
                <a:solidFill>
                  <a:srgbClr val="1E4292"/>
                </a:solidFill>
                <a:cs typeface="Arial" charset="0"/>
              </a:rPr>
              <a:t>Traffic</a:t>
            </a:r>
          </a:p>
          <a:p>
            <a:pPr>
              <a:lnSpc>
                <a:spcPct val="90000"/>
              </a:lnSpc>
              <a:spcBef>
                <a:spcPct val="40000"/>
              </a:spcBef>
              <a:buClrTx/>
              <a:buFont typeface="Arial" charset="0"/>
              <a:buChar char="–"/>
            </a:pPr>
            <a:r>
              <a:rPr lang="en-US" dirty="0">
                <a:solidFill>
                  <a:srgbClr val="1E4292"/>
                </a:solidFill>
                <a:cs typeface="Arial" charset="0"/>
              </a:rPr>
              <a:t> </a:t>
            </a:r>
            <a:r>
              <a:rPr lang="en-US" dirty="0" smtClean="0">
                <a:solidFill>
                  <a:srgbClr val="1E4292"/>
                </a:solidFill>
                <a:cs typeface="Arial" charset="0"/>
              </a:rPr>
              <a:t>Low cost, Low power, Low complexity</a:t>
            </a:r>
            <a:endParaRPr lang="en-US" dirty="0">
              <a:solidFill>
                <a:srgbClr val="1E4292"/>
              </a:solidFill>
              <a:cs typeface="Arial" charset="0"/>
            </a:endParaRPr>
          </a:p>
          <a:p>
            <a:pPr>
              <a:lnSpc>
                <a:spcPct val="90000"/>
              </a:lnSpc>
              <a:spcBef>
                <a:spcPct val="40000"/>
              </a:spcBef>
              <a:buClrTx/>
              <a:buFontTx/>
              <a:buNone/>
            </a:pPr>
            <a:endParaRPr lang="en-US" sz="1000" b="1" u="sng" dirty="0">
              <a:solidFill>
                <a:srgbClr val="1E4292"/>
              </a:solidFill>
              <a:cs typeface="Arial" charset="0"/>
            </a:endParaRPr>
          </a:p>
          <a:p>
            <a:pPr>
              <a:lnSpc>
                <a:spcPct val="90000"/>
              </a:lnSpc>
              <a:spcBef>
                <a:spcPct val="40000"/>
              </a:spcBef>
              <a:buClrTx/>
              <a:buFontTx/>
              <a:buNone/>
            </a:pPr>
            <a:endParaRPr lang="en-US" sz="1000" dirty="0">
              <a:solidFill>
                <a:srgbClr val="1E4292"/>
              </a:solidFill>
              <a:cs typeface="Arial" charset="0"/>
            </a:endParaRPr>
          </a:p>
          <a:p>
            <a:pPr>
              <a:lnSpc>
                <a:spcPct val="90000"/>
              </a:lnSpc>
              <a:spcBef>
                <a:spcPct val="40000"/>
              </a:spcBef>
              <a:buClrTx/>
              <a:buFontTx/>
              <a:buNone/>
            </a:pPr>
            <a:r>
              <a:rPr lang="en-US" sz="1600" dirty="0">
                <a:solidFill>
                  <a:srgbClr val="1E4292"/>
                </a:solidFill>
                <a:cs typeface="Arial" charset="0"/>
              </a:rPr>
              <a:t>* These are our best estimates derived from multiple use cases of the current and future industrial applications.</a:t>
            </a:r>
          </a:p>
        </p:txBody>
      </p:sp>
    </p:spTree>
    <p:extLst>
      <p:ext uri="{BB962C8B-B14F-4D97-AF65-F5344CB8AC3E}">
        <p14:creationId xmlns:p14="http://schemas.microsoft.com/office/powerpoint/2010/main" val="23954136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E4292"/>
                </a:solidFill>
              </a:rPr>
              <a:t>Main Benefits of IET</a:t>
            </a:r>
            <a:endParaRPr lang="en-US" dirty="0">
              <a:solidFill>
                <a:srgbClr val="1E4292"/>
              </a:solidFill>
            </a:endParaRPr>
          </a:p>
        </p:txBody>
      </p:sp>
      <p:sp>
        <p:nvSpPr>
          <p:cNvPr id="3" name="Text Placeholder 2"/>
          <p:cNvSpPr>
            <a:spLocks noGrp="1"/>
          </p:cNvSpPr>
          <p:nvPr>
            <p:ph type="body" sz="half" idx="1"/>
          </p:nvPr>
        </p:nvSpPr>
        <p:spPr>
          <a:xfrm>
            <a:off x="539750" y="1590675"/>
            <a:ext cx="7848674" cy="4679950"/>
          </a:xfrm>
        </p:spPr>
        <p:txBody>
          <a:bodyPr/>
          <a:lstStyle/>
          <a:p>
            <a:r>
              <a:rPr lang="en-US" dirty="0" smtClean="0">
                <a:solidFill>
                  <a:srgbClr val="1E4292"/>
                </a:solidFill>
              </a:rPr>
              <a:t>Better network utilization for scheduled traffic (More capacity).</a:t>
            </a:r>
          </a:p>
          <a:p>
            <a:r>
              <a:rPr lang="en-US" dirty="0" smtClean="0">
                <a:solidFill>
                  <a:srgbClr val="1E4292"/>
                </a:solidFill>
              </a:rPr>
              <a:t>Lower latency for High Priority, critical asynchronous (non-scheduled) traffic.</a:t>
            </a:r>
          </a:p>
          <a:p>
            <a:r>
              <a:rPr lang="en-US" dirty="0" smtClean="0">
                <a:solidFill>
                  <a:srgbClr val="1E4292"/>
                </a:solidFill>
              </a:rPr>
              <a:t>Lower cost and power consumption (for equivalent performance).</a:t>
            </a:r>
          </a:p>
          <a:p>
            <a:r>
              <a:rPr lang="en-US" dirty="0" smtClean="0">
                <a:solidFill>
                  <a:srgbClr val="1E4292"/>
                </a:solidFill>
              </a:rPr>
              <a:t>Better environmental characteristics.</a:t>
            </a:r>
          </a:p>
          <a:p>
            <a:endParaRPr lang="en-US" dirty="0">
              <a:solidFill>
                <a:srgbClr val="1E4292"/>
              </a:solidFill>
            </a:endParaRPr>
          </a:p>
        </p:txBody>
      </p:sp>
    </p:spTree>
    <p:extLst>
      <p:ext uri="{BB962C8B-B14F-4D97-AF65-F5344CB8AC3E}">
        <p14:creationId xmlns:p14="http://schemas.microsoft.com/office/powerpoint/2010/main" val="3790004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time </a:t>
            </a:r>
            <a:r>
              <a:rPr lang="en-US" dirty="0" smtClean="0"/>
              <a:t>lines, </a:t>
            </a:r>
            <a:r>
              <a:rPr lang="de-DE" dirty="0" smtClean="0"/>
              <a:t>Work </a:t>
            </a:r>
            <a:r>
              <a:rPr lang="de-DE" dirty="0"/>
              <a:t>plan</a:t>
            </a:r>
            <a:endParaRPr lang="en-US" dirty="0"/>
          </a:p>
        </p:txBody>
      </p:sp>
      <p:sp>
        <p:nvSpPr>
          <p:cNvPr id="3" name="Content Placeholder 2"/>
          <p:cNvSpPr>
            <a:spLocks noGrp="1"/>
          </p:cNvSpPr>
          <p:nvPr>
            <p:ph idx="1"/>
          </p:nvPr>
        </p:nvSpPr>
        <p:spPr/>
        <p:txBody>
          <a:bodyPr/>
          <a:lstStyle/>
          <a:p>
            <a:r>
              <a:rPr lang="de-DE" dirty="0" smtClean="0"/>
              <a:t>Work plan IEEE 802-3br:</a:t>
            </a:r>
          </a:p>
          <a:p>
            <a:pPr lvl="1"/>
            <a:r>
              <a:rPr lang="de-DE" dirty="0" smtClean="0"/>
              <a:t>TF </a:t>
            </a:r>
            <a:r>
              <a:rPr lang="de-DE" dirty="0" err="1" smtClean="0"/>
              <a:t>review</a:t>
            </a:r>
            <a:r>
              <a:rPr lang="de-DE" dirty="0" smtClean="0"/>
              <a:t> in </a:t>
            </a:r>
            <a:r>
              <a:rPr lang="de-DE" dirty="0" err="1" smtClean="0"/>
              <a:t>Dec</a:t>
            </a:r>
            <a:r>
              <a:rPr lang="de-DE" dirty="0" smtClean="0"/>
              <a:t> 2014 </a:t>
            </a:r>
            <a:r>
              <a:rPr lang="de-DE" dirty="0" err="1" smtClean="0"/>
              <a:t>done</a:t>
            </a:r>
            <a:endParaRPr lang="de-DE" dirty="0" smtClean="0"/>
          </a:p>
          <a:p>
            <a:pPr lvl="1"/>
            <a:r>
              <a:rPr lang="de-DE" dirty="0" smtClean="0"/>
              <a:t>WG </a:t>
            </a:r>
            <a:r>
              <a:rPr lang="de-DE" dirty="0" err="1" smtClean="0"/>
              <a:t>ballot</a:t>
            </a:r>
            <a:r>
              <a:rPr lang="de-DE" dirty="0" smtClean="0"/>
              <a:t> in March 2015</a:t>
            </a:r>
          </a:p>
          <a:p>
            <a:pPr lvl="1"/>
            <a:r>
              <a:rPr lang="de-DE" dirty="0" err="1" smtClean="0"/>
              <a:t>Publication</a:t>
            </a:r>
            <a:r>
              <a:rPr lang="de-DE" dirty="0" smtClean="0"/>
              <a:t> in 1Q/2016</a:t>
            </a:r>
          </a:p>
          <a:p>
            <a:r>
              <a:rPr lang="de-DE" dirty="0"/>
              <a:t>Work plan IEEE </a:t>
            </a:r>
            <a:r>
              <a:rPr lang="de-DE" dirty="0" smtClean="0"/>
              <a:t>802-1Qbu:</a:t>
            </a:r>
            <a:endParaRPr lang="de-DE" dirty="0"/>
          </a:p>
          <a:p>
            <a:pPr lvl="1"/>
            <a:r>
              <a:rPr lang="de-DE" dirty="0" smtClean="0"/>
              <a:t>TG </a:t>
            </a:r>
            <a:r>
              <a:rPr lang="de-DE" dirty="0" err="1"/>
              <a:t>review</a:t>
            </a:r>
            <a:r>
              <a:rPr lang="de-DE" dirty="0"/>
              <a:t> in </a:t>
            </a:r>
            <a:r>
              <a:rPr lang="de-DE" dirty="0" smtClean="0"/>
              <a:t>Sep </a:t>
            </a:r>
            <a:r>
              <a:rPr lang="de-DE" dirty="0"/>
              <a:t>2014</a:t>
            </a:r>
          </a:p>
          <a:p>
            <a:pPr lvl="1"/>
            <a:r>
              <a:rPr lang="de-DE" dirty="0"/>
              <a:t>WG </a:t>
            </a:r>
            <a:r>
              <a:rPr lang="de-DE" dirty="0" err="1" smtClean="0"/>
              <a:t>ballot</a:t>
            </a:r>
            <a:r>
              <a:rPr lang="de-DE" dirty="0" smtClean="0"/>
              <a:t> in Jan 2015</a:t>
            </a:r>
            <a:endParaRPr lang="de-DE" dirty="0"/>
          </a:p>
          <a:p>
            <a:pPr lvl="1"/>
            <a:r>
              <a:rPr lang="de-DE" dirty="0" err="1" smtClean="0"/>
              <a:t>Publication</a:t>
            </a:r>
            <a:r>
              <a:rPr lang="de-DE" dirty="0" smtClean="0"/>
              <a:t> in Sep 2015</a:t>
            </a:r>
            <a:endParaRPr lang="en-US" dirty="0"/>
          </a:p>
          <a:p>
            <a:pPr lvl="1"/>
            <a:endParaRPr lang="en-US" dirty="0"/>
          </a:p>
        </p:txBody>
      </p:sp>
    </p:spTree>
    <p:extLst>
      <p:ext uri="{BB962C8B-B14F-4D97-AF65-F5344CB8AC3E}">
        <p14:creationId xmlns:p14="http://schemas.microsoft.com/office/powerpoint/2010/main" val="1634853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pPr marL="0" indent="0" algn="ctr">
              <a:buNone/>
            </a:pPr>
            <a:r>
              <a:rPr lang="en-US" sz="4400" dirty="0" smtClean="0"/>
              <a:t>Architectural options / system overview</a:t>
            </a:r>
          </a:p>
          <a:p>
            <a:pPr marL="0" indent="0" algn="ctr">
              <a:buNone/>
            </a:pPr>
            <a:r>
              <a:rPr lang="en-US" dirty="0" smtClean="0"/>
              <a:t>Who, What, Why, How</a:t>
            </a:r>
          </a:p>
          <a:p>
            <a:pPr marL="0" indent="0" algn="ctr">
              <a:buNone/>
            </a:pPr>
            <a:r>
              <a:rPr lang="en-US" dirty="0" smtClean="0"/>
              <a:t>Norman Finn</a:t>
            </a:r>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910314643"/>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accent6"/>
                </a:solidFill>
              </a:rPr>
              <a:t>What</a:t>
            </a:r>
            <a:r>
              <a:rPr lang="en-US" dirty="0" smtClean="0">
                <a:solidFill>
                  <a:schemeClr val="accent6"/>
                </a:solidFill>
              </a:rPr>
              <a:t> </a:t>
            </a:r>
            <a:r>
              <a:rPr lang="en-US" dirty="0" smtClean="0">
                <a:solidFill>
                  <a:schemeClr val="tx1">
                    <a:lumMod val="95000"/>
                    <a:lumOff val="5000"/>
                  </a:schemeClr>
                </a:solidFill>
              </a:rPr>
              <a:t>is Time-Sensitive Networking?</a:t>
            </a:r>
            <a:endParaRPr dirty="0">
              <a:solidFill>
                <a:schemeClr val="tx1">
                  <a:lumMod val="95000"/>
                  <a:lumOff val="5000"/>
                </a:schemeClr>
              </a:solidFill>
            </a:endParaRPr>
          </a:p>
        </p:txBody>
      </p:sp>
      <p:sp>
        <p:nvSpPr>
          <p:cNvPr id="3" name="Content Placeholder 2"/>
          <p:cNvSpPr>
            <a:spLocks noGrp="1"/>
          </p:cNvSpPr>
          <p:nvPr>
            <p:ph type="body" sz="quarter" idx="10"/>
          </p:nvPr>
        </p:nvSpPr>
        <p:spPr>
          <a:xfrm>
            <a:off x="239713" y="1344613"/>
            <a:ext cx="8578850" cy="5044392"/>
          </a:xfrm>
        </p:spPr>
        <p:txBody>
          <a:bodyPr rtlCol="0">
            <a:normAutofit lnSpcReduction="10000"/>
          </a:bodyPr>
          <a:lstStyle/>
          <a:p>
            <a:pPr marL="0" indent="0" fontAlgn="auto">
              <a:spcAft>
                <a:spcPts val="0"/>
              </a:spcAft>
              <a:buNone/>
              <a:defRPr/>
            </a:pPr>
            <a:r>
              <a:rPr lang="en-US" dirty="0" smtClean="0">
                <a:ea typeface="+mn-ea"/>
              </a:rPr>
              <a:t>Same as normal networking, but with the following features for </a:t>
            </a:r>
            <a:r>
              <a:rPr lang="en-US" b="1" dirty="0" smtClean="0">
                <a:solidFill>
                  <a:srgbClr val="2D2D8A"/>
                </a:solidFill>
                <a:ea typeface="+mn-ea"/>
              </a:rPr>
              <a:t>critical data streams</a:t>
            </a:r>
            <a:r>
              <a:rPr lang="en-US" dirty="0" smtClean="0">
                <a:ea typeface="+mn-ea"/>
              </a:rPr>
              <a:t>:</a:t>
            </a:r>
          </a:p>
          <a:p>
            <a:pPr marL="457200" indent="-457200" fontAlgn="auto">
              <a:spcAft>
                <a:spcPts val="0"/>
              </a:spcAft>
              <a:buFont typeface="+mj-lt"/>
              <a:buAutoNum type="arabicPeriod"/>
              <a:defRPr/>
            </a:pPr>
            <a:r>
              <a:rPr lang="en-US" b="1" dirty="0" smtClean="0">
                <a:solidFill>
                  <a:schemeClr val="accent6"/>
                </a:solidFill>
                <a:ea typeface="+mn-ea"/>
              </a:rPr>
              <a:t>Time synchronization </a:t>
            </a:r>
            <a:r>
              <a:rPr lang="en-US" dirty="0" smtClean="0">
                <a:ea typeface="+mn-ea"/>
              </a:rPr>
              <a:t>for network nodes and hosts to better than 1 µs.</a:t>
            </a:r>
          </a:p>
          <a:p>
            <a:pPr marL="457200" indent="-457200" fontAlgn="auto">
              <a:spcAft>
                <a:spcPts val="0"/>
              </a:spcAft>
              <a:buFont typeface="+mj-lt"/>
              <a:buAutoNum type="arabicPeriod"/>
              <a:defRPr/>
            </a:pPr>
            <a:r>
              <a:rPr lang="en-US" dirty="0" smtClean="0">
                <a:ea typeface="+mn-ea"/>
              </a:rPr>
              <a:t>Software for </a:t>
            </a:r>
            <a:r>
              <a:rPr lang="en-US" b="1" dirty="0" smtClean="0">
                <a:solidFill>
                  <a:srgbClr val="2D2D8A"/>
                </a:solidFill>
                <a:ea typeface="+mn-ea"/>
              </a:rPr>
              <a:t>resource reservation </a:t>
            </a:r>
            <a:r>
              <a:rPr lang="en-US" dirty="0" smtClean="0"/>
              <a:t>for </a:t>
            </a:r>
            <a:r>
              <a:rPr lang="en-US" dirty="0"/>
              <a:t>critical data </a:t>
            </a:r>
            <a:r>
              <a:rPr lang="en-US" dirty="0" smtClean="0"/>
              <a:t>streams</a:t>
            </a:r>
            <a:r>
              <a:rPr lang="en-US" dirty="0">
                <a:ea typeface="+mn-ea"/>
              </a:rPr>
              <a:t> </a:t>
            </a:r>
            <a:r>
              <a:rPr lang="en-US" dirty="0" smtClean="0">
                <a:ea typeface="+mn-ea"/>
              </a:rPr>
              <a:t>(buffers and schedulers in network nodes and bandwidth on links</a:t>
            </a:r>
            <a:r>
              <a:rPr lang="en-US" dirty="0">
                <a:ea typeface="+mn-ea"/>
              </a:rPr>
              <a:t>)</a:t>
            </a:r>
            <a:r>
              <a:rPr lang="en-US" dirty="0" smtClean="0">
                <a:ea typeface="+mn-ea"/>
              </a:rPr>
              <a:t>, via configuration, management, and/or protocol action.</a:t>
            </a:r>
          </a:p>
          <a:p>
            <a:pPr marL="457200" indent="-457200" fontAlgn="auto">
              <a:spcAft>
                <a:spcPts val="0"/>
              </a:spcAft>
              <a:buFont typeface="+mj-lt"/>
              <a:buAutoNum type="arabicPeriod"/>
              <a:defRPr/>
            </a:pPr>
            <a:r>
              <a:rPr lang="en-US" dirty="0" smtClean="0">
                <a:ea typeface="+mn-ea"/>
              </a:rPr>
              <a:t>Software and hardware to ensure </a:t>
            </a:r>
            <a:r>
              <a:rPr lang="en-US" b="1" dirty="0" smtClean="0">
                <a:solidFill>
                  <a:srgbClr val="2D2D8A"/>
                </a:solidFill>
                <a:ea typeface="+mn-ea"/>
              </a:rPr>
              <a:t>extraordinarily low packet</a:t>
            </a:r>
            <a:r>
              <a:rPr lang="en-US" b="1" dirty="0" smtClean="0">
                <a:solidFill>
                  <a:srgbClr val="652D89"/>
                </a:solidFill>
                <a:ea typeface="+mn-ea"/>
              </a:rPr>
              <a:t> </a:t>
            </a:r>
            <a:r>
              <a:rPr lang="en-US" b="1" dirty="0" smtClean="0">
                <a:solidFill>
                  <a:srgbClr val="2D2D8A"/>
                </a:solidFill>
                <a:ea typeface="+mn-ea"/>
              </a:rPr>
              <a:t>loss ratios</a:t>
            </a:r>
            <a:r>
              <a:rPr lang="en-US" dirty="0" smtClean="0">
                <a:ea typeface="+mn-ea"/>
              </a:rPr>
              <a:t>, starting at 10</a:t>
            </a:r>
            <a:r>
              <a:rPr lang="en-US" sz="2400" b="1" baseline="30000" dirty="0" smtClean="0">
                <a:ea typeface="+mn-ea"/>
              </a:rPr>
              <a:t>–6</a:t>
            </a:r>
            <a:r>
              <a:rPr lang="en-US" dirty="0" smtClean="0">
                <a:ea typeface="+mn-ea"/>
              </a:rPr>
              <a:t> and extending to 10</a:t>
            </a:r>
            <a:r>
              <a:rPr lang="en-US" sz="2400" b="1" baseline="30000" dirty="0" smtClean="0">
                <a:ea typeface="+mn-ea"/>
              </a:rPr>
              <a:t>–10</a:t>
            </a:r>
            <a:r>
              <a:rPr lang="en-US" dirty="0" smtClean="0">
                <a:ea typeface="+mn-ea"/>
              </a:rPr>
              <a:t> or better, and as a consequence, a </a:t>
            </a:r>
            <a:r>
              <a:rPr lang="en-US" b="1" dirty="0" smtClean="0">
                <a:solidFill>
                  <a:srgbClr val="2D2D8A"/>
                </a:solidFill>
                <a:ea typeface="+mn-ea"/>
              </a:rPr>
              <a:t>guaranteed end-to-end latency</a:t>
            </a:r>
            <a:r>
              <a:rPr lang="en-US" b="1" dirty="0" smtClean="0">
                <a:solidFill>
                  <a:srgbClr val="652D89"/>
                </a:solidFill>
                <a:ea typeface="+mn-ea"/>
              </a:rPr>
              <a:t> </a:t>
            </a:r>
            <a:r>
              <a:rPr lang="en-US" dirty="0" smtClean="0">
                <a:ea typeface="+mn-ea"/>
              </a:rPr>
              <a:t>for a reserved flow.</a:t>
            </a:r>
          </a:p>
          <a:p>
            <a:pPr marL="457200" indent="-457200" fontAlgn="auto">
              <a:spcAft>
                <a:spcPts val="0"/>
              </a:spcAft>
              <a:buFont typeface="+mj-lt"/>
              <a:buAutoNum type="arabicPeriod"/>
              <a:defRPr/>
            </a:pPr>
            <a:r>
              <a:rPr lang="en-US" b="1" dirty="0" smtClean="0">
                <a:solidFill>
                  <a:srgbClr val="2D2D8A"/>
                </a:solidFill>
                <a:ea typeface="+mn-ea"/>
              </a:rPr>
              <a:t>Convergence</a:t>
            </a:r>
            <a:r>
              <a:rPr lang="en-US" dirty="0" smtClean="0">
                <a:solidFill>
                  <a:srgbClr val="2D2D8A"/>
                </a:solidFill>
                <a:ea typeface="+mn-ea"/>
              </a:rPr>
              <a:t> </a:t>
            </a:r>
            <a:r>
              <a:rPr lang="en-US" dirty="0" smtClean="0">
                <a:ea typeface="+mn-ea"/>
              </a:rPr>
              <a:t>of critical data streams and other QoS features (including ordinary best-effort) on a single network, even when critical data streams are 75% of the bandwidth.</a:t>
            </a:r>
          </a:p>
        </p:txBody>
      </p:sp>
    </p:spTree>
    <p:extLst>
      <p:ext uri="{BB962C8B-B14F-4D97-AF65-F5344CB8AC3E}">
        <p14:creationId xmlns:p14="http://schemas.microsoft.com/office/powerpoint/2010/main" val="154201293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rgbClr val="652D89"/>
                </a:solidFill>
              </a:rPr>
              <a:t>Who</a:t>
            </a:r>
            <a:r>
              <a:rPr lang="en-US" dirty="0" smtClean="0"/>
              <a:t> </a:t>
            </a:r>
            <a:r>
              <a:rPr lang="en-US" dirty="0" smtClean="0">
                <a:solidFill>
                  <a:srgbClr val="0D0D0D"/>
                </a:solidFill>
              </a:rPr>
              <a:t>needs Time-Sensitive Networking?</a:t>
            </a:r>
            <a:endParaRPr dirty="0">
              <a:solidFill>
                <a:srgbClr val="0D0D0D"/>
              </a:solidFill>
            </a:endParaRPr>
          </a:p>
        </p:txBody>
      </p:sp>
      <p:sp>
        <p:nvSpPr>
          <p:cNvPr id="3" name="Content Placeholder 2"/>
          <p:cNvSpPr>
            <a:spLocks noGrp="1"/>
          </p:cNvSpPr>
          <p:nvPr>
            <p:ph type="body" sz="quarter" idx="10"/>
          </p:nvPr>
        </p:nvSpPr>
        <p:spPr>
          <a:xfrm>
            <a:off x="239713" y="1344612"/>
            <a:ext cx="8578850" cy="5172517"/>
          </a:xfrm>
        </p:spPr>
        <p:txBody>
          <a:bodyPr rtlCol="0">
            <a:normAutofit fontScale="70000" lnSpcReduction="20000"/>
          </a:bodyPr>
          <a:lstStyle/>
          <a:p>
            <a:pPr fontAlgn="auto">
              <a:spcAft>
                <a:spcPts val="0"/>
              </a:spcAft>
              <a:defRPr/>
            </a:pPr>
            <a:r>
              <a:rPr lang="en-US" sz="3400" dirty="0" smtClean="0">
                <a:ea typeface="+mn-ea"/>
              </a:rPr>
              <a:t>Two classes of bleeding-edge customers, Industrial (including in-automobile) and Audio/Video.  Both have moved into the digital world, and some are using packets, but now they all realize they must move to Ethernet, and most will move to the Internet Protocols.</a:t>
            </a:r>
          </a:p>
          <a:p>
            <a:pPr marL="457200" indent="-457200" fontAlgn="auto">
              <a:spcAft>
                <a:spcPts val="0"/>
              </a:spcAft>
              <a:buFont typeface="+mj-lt"/>
              <a:buAutoNum type="arabicPeriod"/>
              <a:defRPr/>
            </a:pPr>
            <a:r>
              <a:rPr lang="en-US" sz="3400" b="1" dirty="0" smtClean="0">
                <a:solidFill>
                  <a:srgbClr val="2D2D8A"/>
                </a:solidFill>
                <a:ea typeface="+mn-ea"/>
              </a:rPr>
              <a:t>Industrial:</a:t>
            </a:r>
            <a:r>
              <a:rPr lang="en-US" sz="3400" dirty="0" smtClean="0">
                <a:solidFill>
                  <a:srgbClr val="2D2D8A"/>
                </a:solidFill>
                <a:ea typeface="+mn-ea"/>
              </a:rPr>
              <a:t> </a:t>
            </a:r>
            <a:r>
              <a:rPr lang="en-US" sz="3400" dirty="0" smtClean="0">
                <a:ea typeface="+mn-ea"/>
              </a:rPr>
              <a:t>process control, machine control, and vehicles.</a:t>
            </a:r>
            <a:endParaRPr lang="en-US" sz="2300" dirty="0" smtClean="0">
              <a:ea typeface="+mn-ea"/>
            </a:endParaRPr>
          </a:p>
          <a:p>
            <a:pPr marL="920750" lvl="1" indent="-457200" fontAlgn="auto">
              <a:spcAft>
                <a:spcPts val="0"/>
              </a:spcAft>
              <a:defRPr/>
            </a:pPr>
            <a:r>
              <a:rPr lang="en-US" dirty="0" smtClean="0">
                <a:ea typeface="+mn-ea"/>
              </a:rPr>
              <a:t>At Layer 2, this is IEEE 802.1 </a:t>
            </a:r>
            <a:r>
              <a:rPr lang="en-US" b="1" dirty="0" smtClean="0">
                <a:solidFill>
                  <a:srgbClr val="2D2D8A"/>
                </a:solidFill>
                <a:ea typeface="+mn-ea"/>
              </a:rPr>
              <a:t>Time-Sensitive Networking (TSN)</a:t>
            </a:r>
            <a:r>
              <a:rPr lang="en-US" dirty="0" smtClean="0">
                <a:ea typeface="+mn-ea"/>
              </a:rPr>
              <a:t>.</a:t>
            </a:r>
          </a:p>
          <a:p>
            <a:pPr marL="920750" lvl="1" indent="-457200" fontAlgn="auto">
              <a:spcAft>
                <a:spcPts val="0"/>
              </a:spcAft>
              <a:defRPr/>
            </a:pPr>
            <a:r>
              <a:rPr lang="en-US" dirty="0" smtClean="0">
                <a:ea typeface="+mn-ea"/>
              </a:rPr>
              <a:t>Data rate per stream very low, but can be large numbers of streams.</a:t>
            </a:r>
          </a:p>
          <a:p>
            <a:pPr marL="920750" lvl="1" indent="-457200" fontAlgn="auto">
              <a:spcAft>
                <a:spcPts val="0"/>
              </a:spcAft>
              <a:defRPr/>
            </a:pPr>
            <a:r>
              <a:rPr lang="en-US" dirty="0" smtClean="0">
                <a:ea typeface="+mn-ea"/>
              </a:rPr>
              <a:t>Latency critical to meeting control loop frequency requirements.</a:t>
            </a:r>
          </a:p>
          <a:p>
            <a:pPr marL="457200" indent="-457200" fontAlgn="auto">
              <a:spcAft>
                <a:spcPts val="0"/>
              </a:spcAft>
              <a:buFont typeface="+mj-lt"/>
              <a:buAutoNum type="arabicPeriod"/>
              <a:defRPr/>
            </a:pPr>
            <a:r>
              <a:rPr lang="en-US" sz="3400" b="1" dirty="0" smtClean="0">
                <a:solidFill>
                  <a:srgbClr val="2D2D8A"/>
                </a:solidFill>
                <a:ea typeface="+mn-ea"/>
              </a:rPr>
              <a:t>Audio/video: </a:t>
            </a:r>
            <a:r>
              <a:rPr lang="en-US" sz="3400" dirty="0" smtClean="0">
                <a:ea typeface="+mn-ea"/>
              </a:rPr>
              <a:t>streams in live production studios.</a:t>
            </a:r>
          </a:p>
          <a:p>
            <a:pPr marL="920750" lvl="1" indent="-457200" fontAlgn="auto">
              <a:spcAft>
                <a:spcPts val="0"/>
              </a:spcAft>
              <a:defRPr/>
            </a:pPr>
            <a:r>
              <a:rPr lang="en-US" dirty="0"/>
              <a:t>At Layer 2, this is IEEE 802.1 </a:t>
            </a:r>
            <a:r>
              <a:rPr lang="en-US" b="1" dirty="0" smtClean="0">
                <a:solidFill>
                  <a:srgbClr val="2D2D8A"/>
                </a:solidFill>
              </a:rPr>
              <a:t>Audio Video Bridging (AVB)</a:t>
            </a:r>
            <a:r>
              <a:rPr lang="en-US" dirty="0">
                <a:solidFill>
                  <a:srgbClr val="2D2D8A"/>
                </a:solidFill>
              </a:rPr>
              <a:t>.</a:t>
            </a:r>
          </a:p>
          <a:p>
            <a:pPr marL="920750" lvl="1" indent="-457200" fontAlgn="auto">
              <a:spcAft>
                <a:spcPts val="0"/>
              </a:spcAft>
              <a:defRPr/>
            </a:pPr>
            <a:r>
              <a:rPr lang="en-US" dirty="0" smtClean="0">
                <a:ea typeface="+mn-ea"/>
              </a:rPr>
              <a:t>Not so many flows, but one flow is 3 Gb/s now, 12 Gb/s tomorrow.</a:t>
            </a:r>
          </a:p>
          <a:p>
            <a:pPr marL="920750" lvl="1" indent="-457200" fontAlgn="auto">
              <a:spcAft>
                <a:spcPts val="0"/>
              </a:spcAft>
              <a:defRPr/>
            </a:pPr>
            <a:r>
              <a:rPr lang="en-US" dirty="0" smtClean="0">
                <a:ea typeface="+mn-ea"/>
              </a:rPr>
              <a:t>Latency and jitter are important, as buffers are scarce at these speeds.</a:t>
            </a:r>
          </a:p>
          <a:p>
            <a:pPr lvl="0" fontAlgn="auto">
              <a:spcAft>
                <a:spcPts val="0"/>
              </a:spcAft>
              <a:buClr>
                <a:srgbClr val="6DB344"/>
              </a:buClr>
              <a:defRPr/>
            </a:pPr>
            <a:r>
              <a:rPr lang="en-US" sz="3400" dirty="0" smtClean="0"/>
              <a:t>(You won’t find any more market justification in this deck.)</a:t>
            </a:r>
            <a:endParaRPr lang="en-US" sz="3400" dirty="0"/>
          </a:p>
          <a:p>
            <a:pPr marL="920750" lvl="1" indent="-457200" fontAlgn="auto">
              <a:spcAft>
                <a:spcPts val="0"/>
              </a:spcAft>
              <a:defRPr/>
            </a:pPr>
            <a:endParaRPr lang="en-US" dirty="0" smtClean="0">
              <a:ea typeface="+mn-ea"/>
            </a:endParaRPr>
          </a:p>
        </p:txBody>
      </p:sp>
    </p:spTree>
    <p:extLst>
      <p:ext uri="{BB962C8B-B14F-4D97-AF65-F5344CB8AC3E}">
        <p14:creationId xmlns:p14="http://schemas.microsoft.com/office/powerpoint/2010/main" val="3731392810"/>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rgbClr val="2D2D8A"/>
                </a:solidFill>
              </a:rPr>
              <a:t>Why</a:t>
            </a:r>
            <a:r>
              <a:rPr lang="en-US" dirty="0" smtClean="0">
                <a:solidFill>
                  <a:srgbClr val="2D2D8A"/>
                </a:solidFill>
              </a:rPr>
              <a:t> </a:t>
            </a:r>
            <a:r>
              <a:rPr lang="en-US" dirty="0" smtClean="0">
                <a:solidFill>
                  <a:srgbClr val="0D0D0D"/>
                </a:solidFill>
              </a:rPr>
              <a:t>such a low packet loss ratio?</a:t>
            </a:r>
            <a:endParaRPr dirty="0">
              <a:solidFill>
                <a:srgbClr val="0D0D0D"/>
              </a:solidFill>
            </a:endParaRPr>
          </a:p>
        </p:txBody>
      </p:sp>
      <p:sp>
        <p:nvSpPr>
          <p:cNvPr id="3" name="Content Placeholder 2"/>
          <p:cNvSpPr>
            <a:spLocks noGrp="1"/>
          </p:cNvSpPr>
          <p:nvPr>
            <p:ph type="body" sz="quarter" idx="10"/>
          </p:nvPr>
        </p:nvSpPr>
        <p:spPr>
          <a:xfrm>
            <a:off x="239713" y="1344612"/>
            <a:ext cx="8578850" cy="5172517"/>
          </a:xfrm>
        </p:spPr>
        <p:txBody>
          <a:bodyPr rtlCol="0">
            <a:normAutofit fontScale="62500" lnSpcReduction="20000"/>
          </a:bodyPr>
          <a:lstStyle/>
          <a:p>
            <a:pPr marL="0" indent="0" fontAlgn="auto">
              <a:spcAft>
                <a:spcPts val="0"/>
              </a:spcAft>
              <a:buNone/>
              <a:defRPr/>
            </a:pPr>
            <a:r>
              <a:rPr lang="en-US" sz="3800" dirty="0" smtClean="0"/>
              <a:t>Back-of-the-envelope calculations for big networks:</a:t>
            </a:r>
            <a:endParaRPr lang="en-US" sz="3800" dirty="0"/>
          </a:p>
          <a:p>
            <a:pPr marL="457200" indent="-457200" fontAlgn="auto">
              <a:spcAft>
                <a:spcPts val="0"/>
              </a:spcAft>
              <a:buFont typeface="+mj-lt"/>
              <a:buAutoNum type="arabicPeriod"/>
              <a:defRPr/>
            </a:pPr>
            <a:r>
              <a:rPr lang="en-US" sz="3800" b="1" dirty="0" smtClean="0">
                <a:solidFill>
                  <a:srgbClr val="2D2D8A"/>
                </a:solidFill>
              </a:rPr>
              <a:t>Industrial:</a:t>
            </a:r>
            <a:endParaRPr lang="en-US" sz="3200" dirty="0" smtClean="0">
              <a:solidFill>
                <a:srgbClr val="2D2D8A"/>
              </a:solidFill>
              <a:ea typeface="+mn-ea"/>
            </a:endParaRPr>
          </a:p>
          <a:p>
            <a:pPr marL="920750" lvl="1" indent="-457200" fontAlgn="auto">
              <a:spcAft>
                <a:spcPts val="0"/>
              </a:spcAft>
              <a:defRPr/>
            </a:pPr>
            <a:r>
              <a:rPr lang="en-US" dirty="0" smtClean="0">
                <a:ea typeface="+mn-ea"/>
              </a:rPr>
              <a:t>Automotive factory floor: 1000 networks • 10000 packets/s/network •</a:t>
            </a:r>
            <a:br>
              <a:rPr lang="en-US" dirty="0" smtClean="0">
                <a:ea typeface="+mn-ea"/>
              </a:rPr>
            </a:br>
            <a:r>
              <a:rPr lang="en-US" dirty="0" smtClean="0">
                <a:ea typeface="+mn-ea"/>
              </a:rPr>
              <a:t>100,000 s/day = 10</a:t>
            </a:r>
            <a:r>
              <a:rPr lang="en-US" sz="3200" b="1" baseline="30000" dirty="0" smtClean="0">
                <a:ea typeface="+mn-ea"/>
              </a:rPr>
              <a:t>12</a:t>
            </a:r>
            <a:r>
              <a:rPr lang="en-US" dirty="0" smtClean="0">
                <a:ea typeface="+mn-ea"/>
              </a:rPr>
              <a:t> packets/day.</a:t>
            </a:r>
          </a:p>
          <a:p>
            <a:pPr marL="920750" lvl="1" indent="-457200" fontAlgn="auto">
              <a:spcAft>
                <a:spcPts val="0"/>
              </a:spcAft>
              <a:defRPr/>
            </a:pPr>
            <a:r>
              <a:rPr lang="en-US" dirty="0" smtClean="0"/>
              <a:t>Machine </a:t>
            </a:r>
            <a:r>
              <a:rPr lang="en-US" dirty="0"/>
              <a:t>fails safe when 2 consecutive </a:t>
            </a:r>
            <a:r>
              <a:rPr lang="en-US" dirty="0" smtClean="0"/>
              <a:t>packets of a stream </a:t>
            </a:r>
            <a:r>
              <a:rPr lang="en-US" dirty="0"/>
              <a:t>are lost</a:t>
            </a:r>
            <a:r>
              <a:rPr lang="en-US" dirty="0" smtClean="0"/>
              <a:t>.</a:t>
            </a:r>
            <a:endParaRPr lang="en-US" dirty="0"/>
          </a:p>
          <a:p>
            <a:pPr marL="920750" lvl="1" indent="-457200" fontAlgn="auto">
              <a:spcAft>
                <a:spcPts val="0"/>
              </a:spcAft>
              <a:defRPr/>
            </a:pPr>
            <a:r>
              <a:rPr lang="en-US" dirty="0" smtClean="0">
                <a:ea typeface="+mn-ea"/>
              </a:rPr>
              <a:t>At a random loss ratio of </a:t>
            </a:r>
            <a:r>
              <a:rPr lang="en-US" b="1" dirty="0" smtClean="0">
                <a:solidFill>
                  <a:srgbClr val="2D2D8A"/>
                </a:solidFill>
                <a:ea typeface="+mn-ea"/>
              </a:rPr>
              <a:t>10</a:t>
            </a:r>
            <a:r>
              <a:rPr lang="en-US" sz="3200" b="1" baseline="30000" dirty="0" smtClean="0">
                <a:solidFill>
                  <a:srgbClr val="2D2D8A"/>
                </a:solidFill>
                <a:ea typeface="+mn-ea"/>
              </a:rPr>
              <a:t>–6</a:t>
            </a:r>
            <a:r>
              <a:rPr lang="en-US" dirty="0" smtClean="0">
                <a:ea typeface="+mn-ea"/>
              </a:rPr>
              <a:t>, </a:t>
            </a:r>
            <a:r>
              <a:rPr lang="en-US" dirty="0" smtClean="0"/>
              <a:t>10</a:t>
            </a:r>
            <a:r>
              <a:rPr lang="en-US" sz="3200" b="1" baseline="30000" dirty="0" smtClean="0"/>
              <a:t>–12</a:t>
            </a:r>
            <a:r>
              <a:rPr lang="en-US" dirty="0" smtClean="0"/>
              <a:t> is chance of</a:t>
            </a:r>
            <a:r>
              <a:rPr lang="en-US" dirty="0" smtClean="0">
                <a:ea typeface="+mn-ea"/>
              </a:rPr>
              <a:t> 2 consecutive losses.</a:t>
            </a:r>
          </a:p>
          <a:p>
            <a:pPr marL="920750" lvl="1" indent="-457200" fontAlgn="auto">
              <a:spcAft>
                <a:spcPts val="0"/>
              </a:spcAft>
              <a:defRPr/>
            </a:pPr>
            <a:r>
              <a:rPr lang="en-US" dirty="0" smtClean="0"/>
              <a:t>10</a:t>
            </a:r>
            <a:r>
              <a:rPr lang="en-US" sz="3200" b="1" baseline="30000" dirty="0" smtClean="0"/>
              <a:t>12</a:t>
            </a:r>
            <a:r>
              <a:rPr lang="en-US" dirty="0" smtClean="0"/>
              <a:t> </a:t>
            </a:r>
            <a:r>
              <a:rPr lang="en-US" dirty="0"/>
              <a:t>packets/</a:t>
            </a:r>
            <a:r>
              <a:rPr lang="en-US" dirty="0" smtClean="0"/>
              <a:t>day • 10</a:t>
            </a:r>
            <a:r>
              <a:rPr lang="en-US" sz="3200" b="1" baseline="30000" dirty="0" smtClean="0"/>
              <a:t>–12</a:t>
            </a:r>
            <a:r>
              <a:rPr lang="en-US" dirty="0" smtClean="0"/>
              <a:t> 2-loss ratio = </a:t>
            </a:r>
            <a:r>
              <a:rPr lang="en-US" b="1" dirty="0" smtClean="0">
                <a:solidFill>
                  <a:srgbClr val="2D2D8A"/>
                </a:solidFill>
              </a:rPr>
              <a:t>1 production line halt/day</a:t>
            </a:r>
            <a:r>
              <a:rPr lang="en-US" dirty="0" smtClean="0"/>
              <a:t>.</a:t>
            </a:r>
            <a:endParaRPr lang="en-US" dirty="0" smtClean="0">
              <a:ea typeface="+mn-ea"/>
            </a:endParaRPr>
          </a:p>
          <a:p>
            <a:pPr marL="920750" lvl="1" indent="-457200" fontAlgn="auto">
              <a:spcAft>
                <a:spcPts val="0"/>
              </a:spcAft>
              <a:buClr>
                <a:srgbClr val="6DB344"/>
              </a:buClr>
              <a:defRPr/>
            </a:pPr>
            <a:r>
              <a:rPr lang="en-US" dirty="0" smtClean="0"/>
              <a:t>In extreme cases, lost </a:t>
            </a:r>
            <a:r>
              <a:rPr lang="en-US" dirty="0"/>
              <a:t>packets can damage equipment or </a:t>
            </a:r>
            <a:r>
              <a:rPr lang="en-US" dirty="0" smtClean="0"/>
              <a:t>require expensive measures to protect people</a:t>
            </a:r>
            <a:r>
              <a:rPr lang="en-US" dirty="0"/>
              <a:t>.</a:t>
            </a:r>
          </a:p>
          <a:p>
            <a:pPr marL="457200" indent="-457200" fontAlgn="auto">
              <a:spcAft>
                <a:spcPts val="0"/>
              </a:spcAft>
              <a:buFont typeface="+mj-lt"/>
              <a:buAutoNum type="arabicPeriod"/>
              <a:defRPr/>
            </a:pPr>
            <a:r>
              <a:rPr lang="en-US" sz="3800" b="1" dirty="0" smtClean="0">
                <a:solidFill>
                  <a:srgbClr val="2D2D8A"/>
                </a:solidFill>
              </a:rPr>
              <a:t>Audio video production: </a:t>
            </a:r>
            <a:r>
              <a:rPr lang="en-US" sz="3800" dirty="0" smtClean="0"/>
              <a:t>(not distribution)</a:t>
            </a:r>
          </a:p>
          <a:p>
            <a:pPr marL="920750" lvl="1" indent="-457200" fontAlgn="auto">
              <a:spcAft>
                <a:spcPts val="0"/>
              </a:spcAft>
              <a:defRPr/>
            </a:pPr>
            <a:r>
              <a:rPr lang="en-US" dirty="0" smtClean="0">
                <a:ea typeface="+mn-ea"/>
              </a:rPr>
              <a:t>10</a:t>
            </a:r>
            <a:r>
              <a:rPr lang="en-US" sz="3200" b="1" baseline="30000" dirty="0" smtClean="0">
                <a:ea typeface="+mn-ea"/>
              </a:rPr>
              <a:t>10</a:t>
            </a:r>
            <a:r>
              <a:rPr lang="en-US" dirty="0" smtClean="0">
                <a:ea typeface="+mn-ea"/>
              </a:rPr>
              <a:t> b/s • 10 processing steps • 1000 s/show = 10</a:t>
            </a:r>
            <a:r>
              <a:rPr lang="en-US" sz="3200" b="1" baseline="30000" dirty="0" smtClean="0">
                <a:ea typeface="+mn-ea"/>
              </a:rPr>
              <a:t>14</a:t>
            </a:r>
            <a:r>
              <a:rPr lang="en-US" dirty="0" smtClean="0">
                <a:ea typeface="+mn-ea"/>
              </a:rPr>
              <a:t> bits = 10</a:t>
            </a:r>
            <a:r>
              <a:rPr lang="en-US" sz="3200" b="1" baseline="30000" dirty="0" smtClean="0">
                <a:ea typeface="+mn-ea"/>
              </a:rPr>
              <a:t>10</a:t>
            </a:r>
            <a:r>
              <a:rPr lang="en-US" dirty="0" smtClean="0">
                <a:ea typeface="+mn-ea"/>
              </a:rPr>
              <a:t> packets.</a:t>
            </a:r>
          </a:p>
          <a:p>
            <a:pPr marL="920750" lvl="1" indent="-457200" fontAlgn="auto">
              <a:spcAft>
                <a:spcPts val="0"/>
              </a:spcAft>
              <a:defRPr/>
            </a:pPr>
            <a:r>
              <a:rPr lang="en-US" dirty="0" smtClean="0">
                <a:ea typeface="+mn-ea"/>
              </a:rPr>
              <a:t>Waiting for ACKs and retries = too many buffers, too much latency.</a:t>
            </a:r>
          </a:p>
          <a:p>
            <a:pPr marL="920750" lvl="1" indent="-457200" fontAlgn="auto">
              <a:spcAft>
                <a:spcPts val="0"/>
              </a:spcAft>
              <a:defRPr/>
            </a:pPr>
            <a:r>
              <a:rPr lang="en-US" dirty="0"/>
              <a:t>Lost packets result in a </a:t>
            </a:r>
            <a:r>
              <a:rPr lang="en-US" b="1" dirty="0">
                <a:solidFill>
                  <a:schemeClr val="accent6"/>
                </a:solidFill>
              </a:rPr>
              <a:t>flawed master recording</a:t>
            </a:r>
            <a:r>
              <a:rPr lang="en-US" dirty="0">
                <a:solidFill>
                  <a:schemeClr val="accent6"/>
                </a:solidFill>
              </a:rPr>
              <a:t>, </a:t>
            </a:r>
            <a:r>
              <a:rPr lang="en-US" dirty="0" smtClean="0"/>
              <a:t>which is the </a:t>
            </a:r>
            <a:r>
              <a:rPr lang="en-US" dirty="0"/>
              <a:t>user’s </a:t>
            </a:r>
            <a:r>
              <a:rPr lang="en-US" dirty="0" smtClean="0"/>
              <a:t>end product.</a:t>
            </a:r>
          </a:p>
        </p:txBody>
      </p:sp>
    </p:spTree>
    <p:extLst>
      <p:ext uri="{BB962C8B-B14F-4D97-AF65-F5344CB8AC3E}">
        <p14:creationId xmlns:p14="http://schemas.microsoft.com/office/powerpoint/2010/main" val="4112209973"/>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smtClean="0">
                <a:solidFill>
                  <a:schemeClr val="accent6"/>
                </a:solidFill>
              </a:rPr>
              <a:t>How</a:t>
            </a:r>
            <a:r>
              <a:rPr lang="en-US" b="1" dirty="0" smtClean="0">
                <a:solidFill>
                  <a:srgbClr val="652D89"/>
                </a:solidFill>
              </a:rPr>
              <a:t> </a:t>
            </a:r>
            <a:r>
              <a:rPr lang="en-US" dirty="0" smtClean="0">
                <a:solidFill>
                  <a:srgbClr val="0D0D0D"/>
                </a:solidFill>
              </a:rPr>
              <a:t>such a low packet loss ratio?</a:t>
            </a:r>
            <a:endParaRPr dirty="0">
              <a:solidFill>
                <a:srgbClr val="0D0D0D"/>
              </a:solidFill>
            </a:endParaRPr>
          </a:p>
        </p:txBody>
      </p:sp>
      <p:sp>
        <p:nvSpPr>
          <p:cNvPr id="3" name="Content Placeholder 2"/>
          <p:cNvSpPr>
            <a:spLocks noGrp="1"/>
          </p:cNvSpPr>
          <p:nvPr>
            <p:ph type="body" sz="quarter" idx="10"/>
          </p:nvPr>
        </p:nvSpPr>
        <p:spPr>
          <a:xfrm>
            <a:off x="239713" y="1344612"/>
            <a:ext cx="8578850" cy="5172517"/>
          </a:xfrm>
        </p:spPr>
        <p:txBody>
          <a:bodyPr rtlCol="0">
            <a:normAutofit fontScale="62500" lnSpcReduction="20000"/>
          </a:bodyPr>
          <a:lstStyle/>
          <a:p>
            <a:pPr marL="457200" indent="-457200" fontAlgn="auto">
              <a:spcAft>
                <a:spcPts val="0"/>
              </a:spcAft>
              <a:buFont typeface="+mj-lt"/>
              <a:buAutoNum type="arabicPeriod"/>
              <a:defRPr/>
            </a:pPr>
            <a:r>
              <a:rPr lang="en-US" sz="3800" b="1" dirty="0" smtClean="0">
                <a:solidFill>
                  <a:srgbClr val="2D2D8A"/>
                </a:solidFill>
                <a:ea typeface="+mn-ea"/>
              </a:rPr>
              <a:t>Zero congestion loss</a:t>
            </a:r>
            <a:r>
              <a:rPr lang="en-US" sz="3800" dirty="0" smtClean="0">
                <a:solidFill>
                  <a:srgbClr val="2D2D8A"/>
                </a:solidFill>
                <a:ea typeface="+mn-ea"/>
              </a:rPr>
              <a:t>.</a:t>
            </a:r>
          </a:p>
          <a:p>
            <a:pPr marL="920750" lvl="1" indent="-457200" fontAlgn="auto">
              <a:spcAft>
                <a:spcPts val="0"/>
              </a:spcAft>
              <a:defRPr/>
            </a:pPr>
            <a:r>
              <a:rPr lang="en-US" dirty="0" smtClean="0">
                <a:ea typeface="+mn-ea"/>
              </a:rPr>
              <a:t>This requires reserving resources along the path.  (Think, “</a:t>
            </a:r>
            <a:r>
              <a:rPr lang="en-US" dirty="0" err="1" smtClean="0">
                <a:ea typeface="+mn-ea"/>
              </a:rPr>
              <a:t>IntServ</a:t>
            </a:r>
            <a:r>
              <a:rPr lang="en-US" dirty="0" smtClean="0">
                <a:ea typeface="+mn-ea"/>
              </a:rPr>
              <a:t>” and  “RSVP”)  You cannot guarantee anything if you cannot say, “No.”</a:t>
            </a:r>
          </a:p>
          <a:p>
            <a:pPr marL="920750" lvl="1" indent="-457200" fontAlgn="auto">
              <a:spcAft>
                <a:spcPts val="0"/>
              </a:spcAft>
              <a:defRPr/>
            </a:pPr>
            <a:r>
              <a:rPr lang="en-US" dirty="0" smtClean="0">
                <a:ea typeface="+mn-ea"/>
              </a:rPr>
              <a:t>This requires hardware in the form of buffers, shapers, and schedulers.  Overprovisioning not useful: its packet loss curve has a tail.</a:t>
            </a:r>
          </a:p>
          <a:p>
            <a:pPr marL="920750" lvl="1" indent="-457200" fontAlgn="auto">
              <a:spcAft>
                <a:spcPts val="0"/>
              </a:spcAft>
              <a:defRPr/>
            </a:pPr>
            <a:r>
              <a:rPr lang="en-US" dirty="0" smtClean="0">
                <a:ea typeface="+mn-ea"/>
              </a:rPr>
              <a:t>Circuits only scale by aggregation in to larger circuits.  ( MPLS? Others?)</a:t>
            </a:r>
          </a:p>
          <a:p>
            <a:pPr marL="920750" lvl="1" indent="-457200" fontAlgn="auto">
              <a:spcAft>
                <a:spcPts val="0"/>
              </a:spcAft>
              <a:defRPr/>
            </a:pPr>
            <a:r>
              <a:rPr lang="en-US" dirty="0" smtClean="0">
                <a:ea typeface="+mn-ea"/>
              </a:rPr>
              <a:t>0 congestion loss goes hand-in-hand with finite guaranteed latency.</a:t>
            </a:r>
          </a:p>
          <a:p>
            <a:pPr marL="457200" indent="-457200" fontAlgn="auto">
              <a:spcAft>
                <a:spcPts val="0"/>
              </a:spcAft>
              <a:buFont typeface="+mj-lt"/>
              <a:buAutoNum type="arabicPeriod"/>
              <a:defRPr/>
            </a:pPr>
            <a:r>
              <a:rPr lang="en-US" sz="3800" b="1" dirty="0" smtClean="0">
                <a:solidFill>
                  <a:srgbClr val="2D2D8A"/>
                </a:solidFill>
                <a:ea typeface="+mn-ea"/>
              </a:rPr>
              <a:t>Seamless redundancy</a:t>
            </a:r>
            <a:r>
              <a:rPr lang="en-US" sz="3800" dirty="0" smtClean="0">
                <a:solidFill>
                  <a:srgbClr val="2D2D8A"/>
                </a:solidFill>
                <a:ea typeface="+mn-ea"/>
              </a:rPr>
              <a:t>.</a:t>
            </a:r>
          </a:p>
          <a:p>
            <a:pPr marL="920750" lvl="1" indent="-457200" fontAlgn="auto">
              <a:spcAft>
                <a:spcPts val="0"/>
              </a:spcAft>
              <a:defRPr/>
            </a:pPr>
            <a:r>
              <a:rPr lang="en-US" dirty="0" smtClean="0"/>
              <a:t>1+1 redundancy: Serialize packets, send </a:t>
            </a:r>
            <a:r>
              <a:rPr lang="en-US" dirty="0"/>
              <a:t>on 2 (or more) fixed paths, then </a:t>
            </a:r>
            <a:r>
              <a:rPr lang="en-US" dirty="0" smtClean="0"/>
              <a:t>combine</a:t>
            </a:r>
            <a:r>
              <a:rPr lang="en-US" dirty="0"/>
              <a:t> </a:t>
            </a:r>
            <a:r>
              <a:rPr lang="en-US" dirty="0" smtClean="0"/>
              <a:t>and </a:t>
            </a:r>
            <a:r>
              <a:rPr lang="en-US" dirty="0"/>
              <a:t>delete extras.  </a:t>
            </a:r>
            <a:r>
              <a:rPr lang="en-US" dirty="0" smtClean="0"/>
              <a:t>Paths </a:t>
            </a:r>
            <a:r>
              <a:rPr lang="en-US" dirty="0"/>
              <a:t>are seldom automatically rerouted</a:t>
            </a:r>
            <a:r>
              <a:rPr lang="en-US" dirty="0" smtClean="0"/>
              <a:t>.</a:t>
            </a:r>
            <a:endParaRPr lang="en-US" dirty="0"/>
          </a:p>
          <a:p>
            <a:pPr marL="920750" lvl="1" indent="-457200" fontAlgn="auto">
              <a:spcAft>
                <a:spcPts val="0"/>
              </a:spcAft>
              <a:defRPr/>
            </a:pPr>
            <a:r>
              <a:rPr lang="en-US" dirty="0" smtClean="0">
                <a:ea typeface="+mn-ea"/>
              </a:rPr>
              <a:t>0 congestion loss </a:t>
            </a:r>
            <a:r>
              <a:rPr lang="en-US" dirty="0" smtClean="0">
                <a:ea typeface="+mn-ea"/>
                <a:sym typeface="Wingdings"/>
              </a:rPr>
              <a:t>means </a:t>
            </a:r>
            <a:r>
              <a:rPr lang="en-US" dirty="0" smtClean="0">
                <a:ea typeface="+mn-ea"/>
              </a:rPr>
              <a:t>packet loss is failed equipment or cosmic rays.</a:t>
            </a:r>
          </a:p>
          <a:p>
            <a:pPr marL="920750" lvl="1" indent="-457200" fontAlgn="auto">
              <a:spcAft>
                <a:spcPts val="0"/>
              </a:spcAft>
              <a:defRPr/>
            </a:pPr>
            <a:r>
              <a:rPr lang="en-US" dirty="0" smtClean="0">
                <a:ea typeface="+mn-ea"/>
              </a:rPr>
              <a:t>Zero congestion loss satisfies some customers without seamless redundancy.  The reverse is not true in a converged network—if there is congestion on one path, congestion is likely on the other path, as well.</a:t>
            </a:r>
          </a:p>
        </p:txBody>
      </p:sp>
    </p:spTree>
    <p:extLst>
      <p:ext uri="{BB962C8B-B14F-4D97-AF65-F5344CB8AC3E}">
        <p14:creationId xmlns:p14="http://schemas.microsoft.com/office/powerpoint/2010/main" val="680374261"/>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Why all the fuss?  You could just …</a:t>
            </a:r>
            <a:endParaRPr lang="en-US" sz="4000" dirty="0"/>
          </a:p>
        </p:txBody>
      </p:sp>
      <p:sp>
        <p:nvSpPr>
          <p:cNvPr id="3" name="Content Placeholder 2"/>
          <p:cNvSpPr>
            <a:spLocks noGrp="1"/>
          </p:cNvSpPr>
          <p:nvPr>
            <p:ph idx="1"/>
          </p:nvPr>
        </p:nvSpPr>
        <p:spPr>
          <a:xfrm>
            <a:off x="457200" y="1600199"/>
            <a:ext cx="8229600" cy="5095543"/>
          </a:xfrm>
        </p:spPr>
        <p:txBody>
          <a:bodyPr>
            <a:normAutofit fontScale="77500" lnSpcReduction="20000"/>
          </a:bodyPr>
          <a:lstStyle/>
          <a:p>
            <a:r>
              <a:rPr lang="en-US" dirty="0" smtClean="0"/>
              <a:t>Old-timers remember the fuss 1983-1995 about Ethernet vs. Token Bus, Token Ring, and other “more deterministic” versions of IEEE 802 wired media.  </a:t>
            </a:r>
            <a:r>
              <a:rPr lang="en-US" b="1" dirty="0" smtClean="0">
                <a:solidFill>
                  <a:schemeClr val="accent6"/>
                </a:solidFill>
              </a:rPr>
              <a:t>Ethernet won.  </a:t>
            </a:r>
            <a:r>
              <a:rPr lang="en-US" dirty="0" smtClean="0"/>
              <a:t>One could argue that this TSN stuff sounds like the same argument.  So, what’s different besides, “That was then, this is now”?</a:t>
            </a:r>
          </a:p>
          <a:p>
            <a:pPr marL="457200" indent="-457200">
              <a:buFont typeface="+mj-lt"/>
              <a:buAutoNum type="arabicPeriod"/>
            </a:pPr>
            <a:r>
              <a:rPr lang="en-US" dirty="0" smtClean="0"/>
              <a:t>TSN stays within the 802.1/802.3 paradigm.</a:t>
            </a:r>
          </a:p>
          <a:p>
            <a:pPr marL="457200" indent="-457200">
              <a:buFont typeface="+mj-lt"/>
              <a:buAutoNum type="arabicPeriod"/>
            </a:pPr>
            <a:r>
              <a:rPr lang="en-US" dirty="0" smtClean="0"/>
              <a:t>Applications are more demanding of the network, now.</a:t>
            </a:r>
          </a:p>
          <a:p>
            <a:pPr marL="457200" indent="-457200">
              <a:buFont typeface="+mj-lt"/>
              <a:buAutoNum type="arabicPeriod"/>
            </a:pPr>
            <a:r>
              <a:rPr lang="en-US" dirty="0" smtClean="0"/>
              <a:t>No IEEE 802 medium entirely captured the real-time control applications that drive the present effort—they went to non-802 (including non-packet) answers.</a:t>
            </a:r>
          </a:p>
          <a:p>
            <a:pPr marL="457200" indent="-457200">
              <a:buFont typeface="+mj-lt"/>
              <a:buAutoNum type="arabicPeriod"/>
            </a:pPr>
            <a:r>
              <a:rPr lang="en-US" dirty="0" smtClean="0"/>
              <a:t>Yes, Voice over IP works pretty well—except when it doesn’t.  That’s a non-starter for these users.</a:t>
            </a:r>
          </a:p>
          <a:p>
            <a:pPr marL="457200" indent="-457200">
              <a:buFont typeface="+mj-lt"/>
              <a:buAutoNum type="arabicPeriod"/>
            </a:pPr>
            <a:r>
              <a:rPr lang="en-US" dirty="0" smtClean="0"/>
              <a:t>Too much data to overprovision.</a:t>
            </a:r>
          </a:p>
          <a:p>
            <a:endParaRPr lang="en-US" b="1" dirty="0">
              <a:solidFill>
                <a:schemeClr val="accent6"/>
              </a:solidFill>
            </a:endParaRPr>
          </a:p>
        </p:txBody>
      </p:sp>
    </p:spTree>
    <p:extLst>
      <p:ext uri="{BB962C8B-B14F-4D97-AF65-F5344CB8AC3E}">
        <p14:creationId xmlns:p14="http://schemas.microsoft.com/office/powerpoint/2010/main" val="1628212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de-DE" dirty="0" smtClean="0"/>
              <a:t>Title </a:t>
            </a:r>
            <a:r>
              <a:rPr lang="de-DE" dirty="0" err="1" smtClean="0"/>
              <a:t>and</a:t>
            </a:r>
            <a:r>
              <a:rPr lang="de-DE" dirty="0" smtClean="0"/>
              <a:t> </a:t>
            </a:r>
            <a:r>
              <a:rPr lang="de-DE" dirty="0" err="1" smtClean="0"/>
              <a:t>presenters</a:t>
            </a:r>
            <a:endParaRPr lang="en-US" dirty="0" smtClean="0"/>
          </a:p>
        </p:txBody>
      </p:sp>
      <p:sp>
        <p:nvSpPr>
          <p:cNvPr id="18434" name="Content Placeholder 2"/>
          <p:cNvSpPr>
            <a:spLocks noGrp="1"/>
          </p:cNvSpPr>
          <p:nvPr>
            <p:ph idx="1"/>
          </p:nvPr>
        </p:nvSpPr>
        <p:spPr>
          <a:xfrm>
            <a:off x="468315" y="1371601"/>
            <a:ext cx="8567737" cy="5153025"/>
          </a:xfrm>
        </p:spPr>
        <p:txBody>
          <a:bodyPr/>
          <a:lstStyle/>
          <a:p>
            <a:pPr marL="79375" indent="0">
              <a:lnSpc>
                <a:spcPct val="90000"/>
              </a:lnSpc>
              <a:buNone/>
            </a:pPr>
            <a:r>
              <a:rPr lang="en-US" altLang="en-US" sz="2800" b="1" dirty="0">
                <a:latin typeface="Arial" pitchFamily="34" charset="0"/>
                <a:ea typeface="Times New Roman" pitchFamily="18" charset="0"/>
                <a:cs typeface="Arial" pitchFamily="34" charset="0"/>
              </a:rPr>
              <a:t>TITLE OF TUTORIAL: </a:t>
            </a:r>
            <a:r>
              <a:rPr lang="en-US" altLang="en-US" sz="2800" b="1" dirty="0" smtClean="0">
                <a:latin typeface="Arial" pitchFamily="34" charset="0"/>
                <a:ea typeface="Times New Roman" pitchFamily="18" charset="0"/>
                <a:cs typeface="Arial" pitchFamily="34" charset="0"/>
              </a:rPr>
              <a:t/>
            </a:r>
            <a:br>
              <a:rPr lang="en-US" altLang="en-US" sz="2800" b="1" dirty="0" smtClean="0">
                <a:latin typeface="Arial" pitchFamily="34" charset="0"/>
                <a:ea typeface="Times New Roman" pitchFamily="18" charset="0"/>
                <a:cs typeface="Arial" pitchFamily="34" charset="0"/>
              </a:rPr>
            </a:br>
            <a:r>
              <a:rPr lang="en-US" altLang="en-US" sz="2800" b="1" dirty="0" smtClean="0">
                <a:latin typeface="Arial" pitchFamily="34" charset="0"/>
                <a:ea typeface="Times New Roman" pitchFamily="18" charset="0"/>
                <a:cs typeface="Arial" pitchFamily="34" charset="0"/>
              </a:rPr>
              <a:t>	Real-time </a:t>
            </a:r>
            <a:r>
              <a:rPr lang="en-US" altLang="en-US" sz="2800" b="1" dirty="0">
                <a:latin typeface="Arial" pitchFamily="34" charset="0"/>
                <a:ea typeface="Times New Roman" pitchFamily="18" charset="0"/>
                <a:cs typeface="Arial" pitchFamily="34" charset="0"/>
              </a:rPr>
              <a:t>Ethernet on IEEE 802.3 </a:t>
            </a:r>
            <a:r>
              <a:rPr lang="en-US" altLang="en-US" sz="2800" b="1" dirty="0" smtClean="0">
                <a:latin typeface="Arial" pitchFamily="34" charset="0"/>
                <a:ea typeface="Times New Roman" pitchFamily="18" charset="0"/>
                <a:cs typeface="Arial" pitchFamily="34" charset="0"/>
              </a:rPr>
              <a:t>Networks</a:t>
            </a:r>
          </a:p>
          <a:p>
            <a:pPr marL="79375" lvl="0" indent="0">
              <a:lnSpc>
                <a:spcPct val="90000"/>
              </a:lnSpc>
              <a:buNone/>
            </a:pPr>
            <a:endParaRPr lang="en-US" altLang="en-US" sz="2800" b="1" dirty="0" smtClean="0">
              <a:latin typeface="Arial" pitchFamily="34" charset="0"/>
              <a:ea typeface="Times New Roman" pitchFamily="18" charset="0"/>
              <a:cs typeface="Arial" pitchFamily="34" charset="0"/>
            </a:endParaRPr>
          </a:p>
          <a:p>
            <a:pPr marL="79375" lvl="0" indent="0">
              <a:lnSpc>
                <a:spcPct val="90000"/>
              </a:lnSpc>
              <a:buNone/>
            </a:pPr>
            <a:r>
              <a:rPr lang="en-US" altLang="en-US" sz="2800" b="1" dirty="0" smtClean="0">
                <a:latin typeface="Arial" pitchFamily="34" charset="0"/>
                <a:ea typeface="Times New Roman" pitchFamily="18" charset="0"/>
                <a:cs typeface="Arial" pitchFamily="34" charset="0"/>
              </a:rPr>
              <a:t>NAME </a:t>
            </a:r>
            <a:r>
              <a:rPr lang="en-US" altLang="en-US" sz="2800" b="1" dirty="0">
                <a:latin typeface="Arial" pitchFamily="34" charset="0"/>
                <a:ea typeface="Times New Roman" pitchFamily="18" charset="0"/>
                <a:cs typeface="Arial" pitchFamily="34" charset="0"/>
              </a:rPr>
              <a:t>OF PRESENTERS, THEIR AFFLIATIONS AND CONTACT INFO:</a:t>
            </a:r>
            <a:endParaRPr lang="en-US" altLang="en-US" sz="800" dirty="0">
              <a:latin typeface="Arial" pitchFamily="34" charset="0"/>
              <a:cs typeface="Arial" pitchFamily="34" charset="0"/>
            </a:endParaRPr>
          </a:p>
          <a:p>
            <a:pPr marL="79375" indent="0">
              <a:lnSpc>
                <a:spcPct val="90000"/>
              </a:lnSpc>
              <a:buNone/>
            </a:pPr>
            <a:endParaRPr lang="en-US" sz="2800" b="1" dirty="0" smtClean="0"/>
          </a:p>
          <a:p>
            <a:pPr marL="79375" indent="0">
              <a:lnSpc>
                <a:spcPct val="90000"/>
              </a:lnSpc>
              <a:buNone/>
            </a:pPr>
            <a:endParaRPr lang="de-DE" sz="2800" dirty="0" smtClean="0">
              <a:solidFill>
                <a:srgbClr val="FF0000"/>
              </a:solidFill>
            </a:endParaRPr>
          </a:p>
          <a:p>
            <a:pPr marL="79375" indent="0">
              <a:lnSpc>
                <a:spcPct val="90000"/>
              </a:lnSpc>
              <a:buNone/>
            </a:pPr>
            <a:endParaRPr lang="en-US" sz="2800" dirty="0">
              <a:solidFill>
                <a:srgbClr val="FF0000"/>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783935320"/>
              </p:ext>
            </p:extLst>
          </p:nvPr>
        </p:nvGraphicFramePr>
        <p:xfrm>
          <a:off x="457200" y="3931508"/>
          <a:ext cx="8229600" cy="1908810"/>
        </p:xfrm>
        <a:graphic>
          <a:graphicData uri="http://schemas.openxmlformats.org/drawingml/2006/table">
            <a:tbl>
              <a:tblPr firstRow="1" firstCol="1" bandRow="1">
                <a:tableStyleId>{5C22544A-7EE6-4342-B048-85BDC9FD1C3A}</a:tableStyleId>
              </a:tblPr>
              <a:tblGrid>
                <a:gridCol w="2668036"/>
                <a:gridCol w="2246681"/>
                <a:gridCol w="3314883"/>
              </a:tblGrid>
              <a:tr h="175260">
                <a:tc>
                  <a:txBody>
                    <a:bodyPr/>
                    <a:lstStyle/>
                    <a:p>
                      <a:pPr algn="ctr">
                        <a:spcAft>
                          <a:spcPts val="0"/>
                        </a:spcAft>
                      </a:pPr>
                      <a:r>
                        <a:rPr lang="en-US" sz="1100" dirty="0">
                          <a:effectLst/>
                        </a:rPr>
                        <a:t>Presenter(s) Name:</a:t>
                      </a:r>
                      <a:endParaRPr lang="en-US" sz="1000" dirty="0">
                        <a:effectLst/>
                        <a:latin typeface="Times New Roman"/>
                        <a:ea typeface="Times New Roman"/>
                      </a:endParaRPr>
                    </a:p>
                  </a:txBody>
                  <a:tcPr marL="68580" marR="68580" marT="0" marB="0" anchor="ctr"/>
                </a:tc>
                <a:tc>
                  <a:txBody>
                    <a:bodyPr/>
                    <a:lstStyle/>
                    <a:p>
                      <a:pPr algn="ctr">
                        <a:spcAft>
                          <a:spcPts val="0"/>
                        </a:spcAft>
                      </a:pPr>
                      <a:r>
                        <a:rPr lang="en-US" sz="1100">
                          <a:effectLst/>
                        </a:rPr>
                        <a:t>Affiliation:</a:t>
                      </a:r>
                      <a:endParaRPr lang="en-US" sz="1000">
                        <a:effectLst/>
                        <a:latin typeface="Times New Roman"/>
                        <a:ea typeface="Times New Roman"/>
                      </a:endParaRPr>
                    </a:p>
                  </a:txBody>
                  <a:tcPr marL="68580" marR="68580" marT="0" marB="0" anchor="ctr"/>
                </a:tc>
                <a:tc>
                  <a:txBody>
                    <a:bodyPr/>
                    <a:lstStyle/>
                    <a:p>
                      <a:pPr algn="ctr">
                        <a:spcAft>
                          <a:spcPts val="0"/>
                        </a:spcAft>
                      </a:pPr>
                      <a:r>
                        <a:rPr lang="en-US" sz="1100">
                          <a:effectLst/>
                        </a:rPr>
                        <a:t>Email Address:</a:t>
                      </a:r>
                      <a:endParaRPr lang="en-US" sz="1000">
                        <a:effectLst/>
                        <a:latin typeface="Times New Roman"/>
                        <a:ea typeface="Times New Roman"/>
                      </a:endParaRPr>
                    </a:p>
                  </a:txBody>
                  <a:tcPr marL="68580" marR="68580" marT="0" marB="0" anchor="ctr"/>
                </a:tc>
              </a:tr>
              <a:tr h="173355">
                <a:tc>
                  <a:txBody>
                    <a:bodyPr/>
                    <a:lstStyle/>
                    <a:p>
                      <a:pPr>
                        <a:spcAft>
                          <a:spcPts val="0"/>
                        </a:spcAft>
                      </a:pPr>
                      <a:r>
                        <a:rPr lang="en-US" sz="1100">
                          <a:solidFill>
                            <a:schemeClr val="tx1"/>
                          </a:solidFill>
                          <a:effectLst/>
                        </a:rPr>
                        <a:t>Ludwig Winkel</a:t>
                      </a:r>
                      <a:endParaRPr lang="en-US" sz="100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dirty="0">
                          <a:effectLst/>
                        </a:rPr>
                        <a:t>Siemens</a:t>
                      </a:r>
                      <a:endParaRPr lang="en-US" sz="1000" dirty="0">
                        <a:effectLst/>
                        <a:latin typeface="Times New Roman"/>
                        <a:ea typeface="Times New Roman"/>
                      </a:endParaRPr>
                    </a:p>
                  </a:txBody>
                  <a:tcPr marL="68580" marR="68580" marT="0" marB="0" anchor="ctr"/>
                </a:tc>
                <a:tc>
                  <a:txBody>
                    <a:bodyPr/>
                    <a:lstStyle/>
                    <a:p>
                      <a:pPr>
                        <a:spcAft>
                          <a:spcPts val="0"/>
                        </a:spcAft>
                      </a:pPr>
                      <a:r>
                        <a:rPr lang="en-US" sz="1100" u="sng" kern="1200" dirty="0">
                          <a:solidFill>
                            <a:schemeClr val="accent2">
                              <a:lumMod val="60000"/>
                              <a:lumOff val="40000"/>
                            </a:schemeClr>
                          </a:solidFill>
                          <a:effectLst/>
                          <a:latin typeface="+mn-lt"/>
                          <a:ea typeface="+mn-ea"/>
                          <a:cs typeface="+mn-cs"/>
                        </a:rPr>
                        <a:t>Ludwig.Winkel@Siemens.com</a:t>
                      </a:r>
                    </a:p>
                  </a:txBody>
                  <a:tcPr marL="68580" marR="68580" marT="0" marB="0" anchor="ctr"/>
                </a:tc>
              </a:tr>
              <a:tr h="173355">
                <a:tc>
                  <a:txBody>
                    <a:bodyPr/>
                    <a:lstStyle/>
                    <a:p>
                      <a:pPr>
                        <a:spcAft>
                          <a:spcPts val="0"/>
                        </a:spcAft>
                      </a:pPr>
                      <a:r>
                        <a:rPr lang="en-US" sz="1100">
                          <a:solidFill>
                            <a:schemeClr val="tx1"/>
                          </a:solidFill>
                          <a:effectLst/>
                        </a:rPr>
                        <a:t>Michael J.Teener</a:t>
                      </a:r>
                      <a:endParaRPr lang="en-US" sz="100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a:effectLst/>
                        </a:rPr>
                        <a:t>Broadcom</a:t>
                      </a:r>
                      <a:endParaRPr lang="en-US" sz="1000">
                        <a:effectLst/>
                        <a:latin typeface="Times New Roman"/>
                        <a:ea typeface="Times New Roman"/>
                      </a:endParaRPr>
                    </a:p>
                  </a:txBody>
                  <a:tcPr marL="68580" marR="68580" marT="0" marB="0" anchor="ctr"/>
                </a:tc>
                <a:tc>
                  <a:txBody>
                    <a:bodyPr/>
                    <a:lstStyle/>
                    <a:p>
                      <a:pPr>
                        <a:spcAft>
                          <a:spcPts val="0"/>
                        </a:spcAft>
                      </a:pPr>
                      <a:r>
                        <a:rPr lang="en-US" sz="1100" u="sng" kern="1200" dirty="0">
                          <a:solidFill>
                            <a:schemeClr val="accent2">
                              <a:lumMod val="60000"/>
                              <a:lumOff val="40000"/>
                            </a:schemeClr>
                          </a:solidFill>
                          <a:effectLst/>
                          <a:latin typeface="+mn-lt"/>
                          <a:ea typeface="+mn-ea"/>
                          <a:cs typeface="+mn-cs"/>
                          <a:hlinkClick r:id="rId2"/>
                        </a:rPr>
                        <a:t>mike@JOHASTEENER.COM</a:t>
                      </a:r>
                      <a:endParaRPr lang="en-US" sz="1100" u="sng" kern="1200" dirty="0">
                        <a:solidFill>
                          <a:schemeClr val="accent2">
                            <a:lumMod val="60000"/>
                            <a:lumOff val="40000"/>
                          </a:schemeClr>
                        </a:solidFill>
                        <a:effectLst/>
                        <a:latin typeface="+mn-lt"/>
                        <a:ea typeface="+mn-ea"/>
                        <a:cs typeface="+mn-cs"/>
                      </a:endParaRPr>
                    </a:p>
                  </a:txBody>
                  <a:tcPr marL="68580" marR="68580" marT="0" marB="0" anchor="ctr"/>
                </a:tc>
              </a:tr>
              <a:tr h="173355">
                <a:tc>
                  <a:txBody>
                    <a:bodyPr/>
                    <a:lstStyle/>
                    <a:p>
                      <a:pPr>
                        <a:spcAft>
                          <a:spcPts val="0"/>
                        </a:spcAft>
                      </a:pPr>
                      <a:r>
                        <a:rPr lang="en-US" sz="1100" dirty="0">
                          <a:solidFill>
                            <a:schemeClr val="tx1"/>
                          </a:solidFill>
                          <a:effectLst/>
                        </a:rPr>
                        <a:t>Norm Finn</a:t>
                      </a:r>
                      <a:endParaRPr lang="en-US" sz="1000" dirty="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dirty="0">
                          <a:effectLst/>
                        </a:rPr>
                        <a:t>Cisco</a:t>
                      </a:r>
                      <a:endParaRPr lang="en-US" sz="1000" dirty="0">
                        <a:effectLst/>
                        <a:latin typeface="Times New Roman"/>
                        <a:ea typeface="Times New Roman"/>
                      </a:endParaRPr>
                    </a:p>
                  </a:txBody>
                  <a:tcPr marL="68580" marR="68580" marT="0" marB="0" anchor="ctr"/>
                </a:tc>
                <a:tc>
                  <a:txBody>
                    <a:bodyPr/>
                    <a:lstStyle/>
                    <a:p>
                      <a:pPr>
                        <a:spcAft>
                          <a:spcPts val="0"/>
                        </a:spcAft>
                      </a:pPr>
                      <a:r>
                        <a:rPr lang="en-US" sz="1100" u="sng" kern="1200" dirty="0">
                          <a:solidFill>
                            <a:schemeClr val="accent2">
                              <a:lumMod val="60000"/>
                              <a:lumOff val="40000"/>
                            </a:schemeClr>
                          </a:solidFill>
                          <a:effectLst/>
                          <a:latin typeface="+mn-lt"/>
                          <a:ea typeface="+mn-ea"/>
                          <a:cs typeface="+mn-cs"/>
                        </a:rPr>
                        <a:t>nfinn@CISCO.COM</a:t>
                      </a:r>
                    </a:p>
                  </a:txBody>
                  <a:tcPr marL="68580" marR="68580" marT="0" marB="0" anchor="ctr"/>
                </a:tc>
              </a:tr>
              <a:tr h="173355">
                <a:tc>
                  <a:txBody>
                    <a:bodyPr/>
                    <a:lstStyle/>
                    <a:p>
                      <a:pPr>
                        <a:spcAft>
                          <a:spcPts val="0"/>
                        </a:spcAft>
                      </a:pPr>
                      <a:r>
                        <a:rPr lang="en-US" sz="1100" dirty="0">
                          <a:solidFill>
                            <a:schemeClr val="tx1"/>
                          </a:solidFill>
                          <a:effectLst/>
                        </a:rPr>
                        <a:t>Pat Thaler</a:t>
                      </a:r>
                      <a:endParaRPr lang="en-US" sz="1000" dirty="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dirty="0">
                          <a:effectLst/>
                        </a:rPr>
                        <a:t>Broadcom</a:t>
                      </a:r>
                      <a:endParaRPr lang="en-US" sz="1000" dirty="0">
                        <a:effectLst/>
                        <a:latin typeface="Times New Roman"/>
                        <a:ea typeface="Times New Roman"/>
                      </a:endParaRPr>
                    </a:p>
                  </a:txBody>
                  <a:tcPr marL="68580" marR="68580" marT="0" marB="0" anchor="ctr"/>
                </a:tc>
                <a:tc>
                  <a:txBody>
                    <a:bodyPr/>
                    <a:lstStyle/>
                    <a:p>
                      <a:pPr>
                        <a:spcAft>
                          <a:spcPts val="0"/>
                        </a:spcAft>
                      </a:pPr>
                      <a:r>
                        <a:rPr lang="en-US" sz="1100" u="sng" kern="1200" dirty="0">
                          <a:solidFill>
                            <a:schemeClr val="accent2">
                              <a:lumMod val="60000"/>
                              <a:lumOff val="40000"/>
                            </a:schemeClr>
                          </a:solidFill>
                          <a:effectLst/>
                          <a:latin typeface="+mn-lt"/>
                          <a:ea typeface="+mn-ea"/>
                          <a:cs typeface="+mn-cs"/>
                          <a:hlinkClick r:id="rId3"/>
                        </a:rPr>
                        <a:t>pthaler@broadcom.com</a:t>
                      </a:r>
                      <a:endParaRPr lang="en-US" sz="1100" u="sng" kern="1200" dirty="0">
                        <a:solidFill>
                          <a:schemeClr val="accent2">
                            <a:lumMod val="60000"/>
                            <a:lumOff val="40000"/>
                          </a:schemeClr>
                        </a:solidFill>
                        <a:effectLst/>
                        <a:latin typeface="+mn-lt"/>
                        <a:ea typeface="+mn-ea"/>
                        <a:cs typeface="+mn-cs"/>
                      </a:endParaRPr>
                    </a:p>
                  </a:txBody>
                  <a:tcPr marL="68580" marR="68580" marT="0" marB="0" anchor="ctr"/>
                </a:tc>
              </a:tr>
              <a:tr h="173355">
                <a:tc>
                  <a:txBody>
                    <a:bodyPr/>
                    <a:lstStyle/>
                    <a:p>
                      <a:pPr algn="ctr">
                        <a:spcAft>
                          <a:spcPts val="0"/>
                        </a:spcAft>
                      </a:pPr>
                      <a:r>
                        <a:rPr lang="de-DE" sz="1000" dirty="0" err="1" smtClean="0">
                          <a:solidFill>
                            <a:schemeClr val="bg1"/>
                          </a:solidFill>
                          <a:effectLst/>
                          <a:latin typeface="Times New Roman"/>
                          <a:ea typeface="Times New Roman"/>
                        </a:rPr>
                        <a:t>Panelists</a:t>
                      </a:r>
                      <a:endParaRPr lang="en-US" sz="1000" dirty="0">
                        <a:solidFill>
                          <a:schemeClr val="bg1"/>
                        </a:solidFill>
                        <a:effectLst/>
                        <a:latin typeface="Times New Roman"/>
                        <a:ea typeface="Times New Roman"/>
                      </a:endParaRPr>
                    </a:p>
                  </a:txBody>
                  <a:tcPr marL="68580" marR="68580" marT="0" marB="0" anchor="ctr">
                    <a:solidFill>
                      <a:srgbClr val="FF7C80"/>
                    </a:solidFill>
                  </a:tcPr>
                </a:tc>
                <a:tc>
                  <a:txBody>
                    <a:bodyPr/>
                    <a:lstStyle/>
                    <a:p>
                      <a:pPr>
                        <a:spcAft>
                          <a:spcPts val="0"/>
                        </a:spcAft>
                      </a:pPr>
                      <a:endParaRPr lang="en-US" sz="1000" dirty="0">
                        <a:effectLst/>
                        <a:latin typeface="Times New Roman"/>
                        <a:ea typeface="Times New Roman"/>
                      </a:endParaRPr>
                    </a:p>
                  </a:txBody>
                  <a:tcPr marL="68580" marR="68580" marT="0" marB="0" anchor="ctr"/>
                </a:tc>
                <a:tc>
                  <a:txBody>
                    <a:bodyPr/>
                    <a:lstStyle/>
                    <a:p>
                      <a:pPr>
                        <a:spcAft>
                          <a:spcPts val="0"/>
                        </a:spcAft>
                      </a:pPr>
                      <a:endParaRPr lang="en-US" sz="1100" u="sng" kern="1200" dirty="0">
                        <a:solidFill>
                          <a:schemeClr val="accent2">
                            <a:lumMod val="60000"/>
                            <a:lumOff val="40000"/>
                          </a:schemeClr>
                        </a:solidFill>
                        <a:effectLst/>
                        <a:latin typeface="+mn-lt"/>
                        <a:ea typeface="+mn-ea"/>
                        <a:cs typeface="+mn-cs"/>
                      </a:endParaRPr>
                    </a:p>
                  </a:txBody>
                  <a:tcPr marL="68580" marR="68580" marT="0" marB="0" anchor="ctr"/>
                </a:tc>
              </a:tr>
              <a:tr h="173355">
                <a:tc>
                  <a:txBody>
                    <a:bodyPr/>
                    <a:lstStyle/>
                    <a:p>
                      <a:pPr>
                        <a:spcAft>
                          <a:spcPts val="0"/>
                        </a:spcAft>
                      </a:pPr>
                      <a:r>
                        <a:rPr lang="en-US" sz="1100" dirty="0">
                          <a:solidFill>
                            <a:schemeClr val="tx1"/>
                          </a:solidFill>
                          <a:effectLst/>
                        </a:rPr>
                        <a:t>Albert Tretter</a:t>
                      </a:r>
                      <a:endParaRPr lang="en-US" sz="1000" dirty="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a:effectLst/>
                        </a:rPr>
                        <a:t>Siemens</a:t>
                      </a:r>
                      <a:endParaRPr lang="en-US" sz="1000">
                        <a:effectLst/>
                        <a:latin typeface="Times New Roman"/>
                        <a:ea typeface="Times New Roman"/>
                      </a:endParaRPr>
                    </a:p>
                  </a:txBody>
                  <a:tcPr marL="68580" marR="68580" marT="0" marB="0" anchor="ctr"/>
                </a:tc>
                <a:tc>
                  <a:txBody>
                    <a:bodyPr/>
                    <a:lstStyle/>
                    <a:p>
                      <a:pPr>
                        <a:spcAft>
                          <a:spcPts val="0"/>
                        </a:spcAft>
                      </a:pPr>
                      <a:r>
                        <a:rPr lang="en-US" sz="1100" u="sng" kern="1200" dirty="0">
                          <a:solidFill>
                            <a:schemeClr val="accent2">
                              <a:lumMod val="60000"/>
                              <a:lumOff val="40000"/>
                            </a:schemeClr>
                          </a:solidFill>
                          <a:effectLst/>
                          <a:latin typeface="+mn-lt"/>
                          <a:ea typeface="+mn-ea"/>
                          <a:cs typeface="+mn-cs"/>
                        </a:rPr>
                        <a:t>albert.tretter@siemens.com</a:t>
                      </a:r>
                    </a:p>
                  </a:txBody>
                  <a:tcPr marL="68580" marR="68580" marT="0" marB="0" anchor="ctr"/>
                </a:tc>
              </a:tr>
              <a:tr h="173355">
                <a:tc>
                  <a:txBody>
                    <a:bodyPr/>
                    <a:lstStyle/>
                    <a:p>
                      <a:pPr>
                        <a:spcAft>
                          <a:spcPts val="0"/>
                        </a:spcAft>
                      </a:pPr>
                      <a:r>
                        <a:rPr lang="en-US" sz="1100" dirty="0">
                          <a:solidFill>
                            <a:schemeClr val="tx1"/>
                          </a:solidFill>
                          <a:effectLst/>
                        </a:rPr>
                        <a:t>Stephan </a:t>
                      </a:r>
                      <a:r>
                        <a:rPr lang="en-US" sz="1100" dirty="0" err="1">
                          <a:solidFill>
                            <a:schemeClr val="tx1"/>
                          </a:solidFill>
                          <a:effectLst/>
                        </a:rPr>
                        <a:t>Kehrer</a:t>
                      </a:r>
                      <a:endParaRPr lang="en-US" sz="1000" dirty="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a:effectLst/>
                        </a:rPr>
                        <a:t>Hirschmann (Belden)</a:t>
                      </a:r>
                      <a:endParaRPr lang="en-US" sz="1000">
                        <a:effectLst/>
                        <a:latin typeface="Times New Roman"/>
                        <a:ea typeface="Times New Roman"/>
                      </a:endParaRPr>
                    </a:p>
                  </a:txBody>
                  <a:tcPr marL="68580" marR="68580" marT="0" marB="0" anchor="ctr"/>
                </a:tc>
                <a:tc>
                  <a:txBody>
                    <a:bodyPr/>
                    <a:lstStyle/>
                    <a:p>
                      <a:pPr>
                        <a:spcAft>
                          <a:spcPts val="0"/>
                        </a:spcAft>
                      </a:pPr>
                      <a:r>
                        <a:rPr lang="en-US" sz="1100" u="sng" kern="1200" dirty="0">
                          <a:solidFill>
                            <a:schemeClr val="accent2">
                              <a:lumMod val="60000"/>
                              <a:lumOff val="40000"/>
                            </a:schemeClr>
                          </a:solidFill>
                          <a:effectLst/>
                          <a:latin typeface="+mn-lt"/>
                          <a:ea typeface="+mn-ea"/>
                          <a:cs typeface="+mn-cs"/>
                          <a:hlinkClick r:id="rId4"/>
                        </a:rPr>
                        <a:t>Stephan.Kehrer@belden.com</a:t>
                      </a:r>
                      <a:endParaRPr lang="en-US" sz="1100" u="sng" kern="1200" dirty="0">
                        <a:solidFill>
                          <a:schemeClr val="accent2">
                            <a:lumMod val="60000"/>
                            <a:lumOff val="40000"/>
                          </a:schemeClr>
                        </a:solidFill>
                        <a:effectLst/>
                        <a:latin typeface="+mn-lt"/>
                        <a:ea typeface="+mn-ea"/>
                        <a:cs typeface="+mn-cs"/>
                      </a:endParaRPr>
                    </a:p>
                  </a:txBody>
                  <a:tcPr marL="68580" marR="68580" marT="0" marB="0" anchor="ctr"/>
                </a:tc>
              </a:tr>
              <a:tr h="173355">
                <a:tc>
                  <a:txBody>
                    <a:bodyPr/>
                    <a:lstStyle/>
                    <a:p>
                      <a:pPr>
                        <a:spcAft>
                          <a:spcPts val="0"/>
                        </a:spcAft>
                      </a:pPr>
                      <a:r>
                        <a:rPr lang="en-US" sz="1100" dirty="0">
                          <a:solidFill>
                            <a:schemeClr val="tx1"/>
                          </a:solidFill>
                          <a:effectLst/>
                        </a:rPr>
                        <a:t>Christian </a:t>
                      </a:r>
                      <a:r>
                        <a:rPr lang="en-US" sz="1100" dirty="0" err="1">
                          <a:solidFill>
                            <a:schemeClr val="tx1"/>
                          </a:solidFill>
                          <a:effectLst/>
                        </a:rPr>
                        <a:t>Boiger</a:t>
                      </a:r>
                      <a:endParaRPr lang="en-US" sz="1000" dirty="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a:effectLst/>
                        </a:rPr>
                        <a:t>b-plus GmbH</a:t>
                      </a:r>
                      <a:endParaRPr lang="en-US" sz="1000">
                        <a:effectLst/>
                        <a:latin typeface="Times New Roman"/>
                        <a:ea typeface="Times New Roman"/>
                      </a:endParaRPr>
                    </a:p>
                  </a:txBody>
                  <a:tcPr marL="68580" marR="68580" marT="0" marB="0" anchor="ctr"/>
                </a:tc>
                <a:tc>
                  <a:txBody>
                    <a:bodyPr/>
                    <a:lstStyle/>
                    <a:p>
                      <a:pPr>
                        <a:spcAft>
                          <a:spcPts val="0"/>
                        </a:spcAft>
                      </a:pPr>
                      <a:r>
                        <a:rPr lang="en-US" sz="1100" u="sng" kern="1200" dirty="0" smtClean="0">
                          <a:solidFill>
                            <a:schemeClr val="accent2">
                              <a:lumMod val="60000"/>
                              <a:lumOff val="40000"/>
                            </a:schemeClr>
                          </a:solidFill>
                          <a:effectLst/>
                          <a:latin typeface="+mn-lt"/>
                          <a:ea typeface="+mn-ea"/>
                          <a:cs typeface="+mn-cs"/>
                        </a:rPr>
                        <a:t>christian.boiger@b-plus.com</a:t>
                      </a:r>
                      <a:endParaRPr lang="en-US" sz="1100" u="sng" kern="1200" dirty="0">
                        <a:solidFill>
                          <a:schemeClr val="accent2">
                            <a:lumMod val="60000"/>
                            <a:lumOff val="40000"/>
                          </a:schemeClr>
                        </a:solidFill>
                        <a:effectLst/>
                        <a:latin typeface="+mn-lt"/>
                        <a:ea typeface="+mn-ea"/>
                        <a:cs typeface="+mn-cs"/>
                      </a:endParaRPr>
                    </a:p>
                  </a:txBody>
                  <a:tcPr marL="68580" marR="68580" marT="0" marB="0" anchor="ctr"/>
                </a:tc>
              </a:tr>
              <a:tr h="173355">
                <a:tc>
                  <a:txBody>
                    <a:bodyPr/>
                    <a:lstStyle/>
                    <a:p>
                      <a:pPr>
                        <a:spcAft>
                          <a:spcPts val="0"/>
                        </a:spcAft>
                      </a:pPr>
                      <a:r>
                        <a:rPr lang="en-US" sz="1100" dirty="0">
                          <a:solidFill>
                            <a:schemeClr val="tx1"/>
                          </a:solidFill>
                          <a:effectLst/>
                        </a:rPr>
                        <a:t>David Brandt</a:t>
                      </a:r>
                      <a:endParaRPr lang="en-US" sz="1000" dirty="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a:effectLst/>
                        </a:rPr>
                        <a:t>Rockwell Automation</a:t>
                      </a:r>
                      <a:endParaRPr lang="en-US" sz="1000">
                        <a:effectLst/>
                        <a:latin typeface="Times New Roman"/>
                        <a:ea typeface="Times New Roman"/>
                      </a:endParaRPr>
                    </a:p>
                  </a:txBody>
                  <a:tcPr marL="68580" marR="68580" marT="0" marB="0" anchor="ctr"/>
                </a:tc>
                <a:tc>
                  <a:txBody>
                    <a:bodyPr/>
                    <a:lstStyle/>
                    <a:p>
                      <a:pPr>
                        <a:spcAft>
                          <a:spcPts val="0"/>
                        </a:spcAft>
                      </a:pPr>
                      <a:r>
                        <a:rPr lang="en-US" sz="1100" u="sng" kern="1200">
                          <a:solidFill>
                            <a:schemeClr val="accent2">
                              <a:lumMod val="60000"/>
                              <a:lumOff val="40000"/>
                            </a:schemeClr>
                          </a:solidFill>
                          <a:effectLst/>
                          <a:latin typeface="+mn-lt"/>
                          <a:ea typeface="+mn-ea"/>
                          <a:cs typeface="+mn-cs"/>
                          <a:hlinkClick r:id="rId5"/>
                        </a:rPr>
                        <a:t>ddbrandt@ra.rockwell.com</a:t>
                      </a:r>
                      <a:endParaRPr lang="en-US" sz="1100" u="sng" kern="1200">
                        <a:solidFill>
                          <a:schemeClr val="accent2">
                            <a:lumMod val="60000"/>
                            <a:lumOff val="40000"/>
                          </a:schemeClr>
                        </a:solidFill>
                        <a:effectLst/>
                        <a:latin typeface="+mn-lt"/>
                        <a:ea typeface="+mn-ea"/>
                        <a:cs typeface="+mn-cs"/>
                      </a:endParaRPr>
                    </a:p>
                  </a:txBody>
                  <a:tcPr marL="68580" marR="68580" marT="0" marB="0" anchor="ctr"/>
                </a:tc>
              </a:tr>
              <a:tr h="173355">
                <a:tc>
                  <a:txBody>
                    <a:bodyPr/>
                    <a:lstStyle/>
                    <a:p>
                      <a:pPr>
                        <a:spcAft>
                          <a:spcPts val="0"/>
                        </a:spcAft>
                      </a:pPr>
                      <a:r>
                        <a:rPr lang="en-US" sz="1100" dirty="0">
                          <a:solidFill>
                            <a:schemeClr val="tx1"/>
                          </a:solidFill>
                          <a:effectLst/>
                        </a:rPr>
                        <a:t>Helge </a:t>
                      </a:r>
                      <a:r>
                        <a:rPr lang="en-US" sz="1100" dirty="0" err="1">
                          <a:solidFill>
                            <a:schemeClr val="tx1"/>
                          </a:solidFill>
                          <a:effectLst/>
                        </a:rPr>
                        <a:t>Zinner</a:t>
                      </a:r>
                      <a:endParaRPr lang="en-US" sz="1000" dirty="0">
                        <a:solidFill>
                          <a:schemeClr val="tx1"/>
                        </a:solidFill>
                        <a:effectLst/>
                        <a:latin typeface="Times New Roman"/>
                        <a:ea typeface="Times New Roman"/>
                      </a:endParaRPr>
                    </a:p>
                  </a:txBody>
                  <a:tcPr marL="68580" marR="68580" marT="0" marB="0" anchor="ctr"/>
                </a:tc>
                <a:tc>
                  <a:txBody>
                    <a:bodyPr/>
                    <a:lstStyle/>
                    <a:p>
                      <a:pPr>
                        <a:spcAft>
                          <a:spcPts val="0"/>
                        </a:spcAft>
                      </a:pPr>
                      <a:r>
                        <a:rPr lang="en-US" sz="1100">
                          <a:effectLst/>
                        </a:rPr>
                        <a:t>Bosch</a:t>
                      </a:r>
                      <a:endParaRPr lang="en-US" sz="1000">
                        <a:effectLst/>
                        <a:latin typeface="Times New Roman"/>
                        <a:ea typeface="Times New Roman"/>
                      </a:endParaRPr>
                    </a:p>
                  </a:txBody>
                  <a:tcPr marL="68580" marR="68580" marT="0" marB="0" anchor="ctr"/>
                </a:tc>
                <a:tc>
                  <a:txBody>
                    <a:bodyPr/>
                    <a:lstStyle/>
                    <a:p>
                      <a:pPr>
                        <a:spcAft>
                          <a:spcPts val="0"/>
                        </a:spcAft>
                      </a:pPr>
                      <a:r>
                        <a:rPr lang="en-US" sz="1100" u="sng" kern="1200" dirty="0">
                          <a:solidFill>
                            <a:schemeClr val="accent2">
                              <a:lumMod val="60000"/>
                              <a:lumOff val="40000"/>
                            </a:schemeClr>
                          </a:solidFill>
                          <a:effectLst/>
                          <a:latin typeface="+mn-lt"/>
                          <a:ea typeface="+mn-ea"/>
                          <a:cs typeface="+mn-cs"/>
                        </a:rPr>
                        <a:t>Helge.Zinner@de.bosch.com</a:t>
                      </a:r>
                    </a:p>
                  </a:txBody>
                  <a:tcPr marL="68580" marR="68580" marT="0" marB="0" anchor="ctr"/>
                </a:tc>
              </a:tr>
            </a:tbl>
          </a:graphicData>
        </a:graphic>
      </p:graphicFrame>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pPr marL="0" indent="0" algn="ctr">
              <a:buNone/>
            </a:pPr>
            <a:r>
              <a:rPr lang="en-US" sz="4400" dirty="0" smtClean="0"/>
              <a:t>Queuing models</a:t>
            </a:r>
            <a:endParaRPr lang="en-US" dirty="0"/>
          </a:p>
        </p:txBody>
      </p:sp>
    </p:spTree>
    <p:extLst>
      <p:ext uri="{BB962C8B-B14F-4D97-AF65-F5344CB8AC3E}">
        <p14:creationId xmlns:p14="http://schemas.microsoft.com/office/powerpoint/2010/main" val="2993812264"/>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The IEEE 802.1Q Queuing Model</a:t>
            </a:r>
            <a:endParaRPr lang="en-US" sz="4000" dirty="0"/>
          </a:p>
        </p:txBody>
      </p:sp>
      <p:sp>
        <p:nvSpPr>
          <p:cNvPr id="3" name="Content Placeholder 2"/>
          <p:cNvSpPr>
            <a:spLocks noGrp="1"/>
          </p:cNvSpPr>
          <p:nvPr>
            <p:ph idx="1"/>
          </p:nvPr>
        </p:nvSpPr>
        <p:spPr/>
        <p:txBody>
          <a:bodyPr>
            <a:normAutofit/>
          </a:bodyPr>
          <a:lstStyle/>
          <a:p>
            <a:r>
              <a:rPr lang="en-US" sz="2400" dirty="0" smtClean="0"/>
              <a:t>IEEE 802.1 has an integrated set of queuing capabilities.</a:t>
            </a:r>
          </a:p>
          <a:p>
            <a:r>
              <a:rPr lang="en-US" sz="2400" dirty="0" smtClean="0"/>
              <a:t>There are several capabilities, most familiar to all.</a:t>
            </a:r>
          </a:p>
          <a:p>
            <a:r>
              <a:rPr lang="en-US" sz="2400" dirty="0" smtClean="0"/>
              <a:t>The “integrated” part is important—</a:t>
            </a:r>
            <a:r>
              <a:rPr lang="en-US" sz="2400" b="1" dirty="0" smtClean="0">
                <a:solidFill>
                  <a:srgbClr val="2D2D8A"/>
                </a:solidFill>
              </a:rPr>
              <a:t>the interactions among these capabilities are well-characterized and mathematically sound</a:t>
            </a:r>
            <a:r>
              <a:rPr lang="en-US" sz="2400" dirty="0" smtClean="0">
                <a:solidFill>
                  <a:srgbClr val="2D2D8A"/>
                </a:solidFill>
              </a:rPr>
              <a:t>.</a:t>
            </a:r>
            <a:endParaRPr lang="en-US" sz="2400" dirty="0">
              <a:solidFill>
                <a:srgbClr val="2D2D8A"/>
              </a:solidFill>
            </a:endParaRPr>
          </a:p>
        </p:txBody>
      </p:sp>
    </p:spTree>
    <p:extLst>
      <p:ext uri="{BB962C8B-B14F-4D97-AF65-F5344CB8AC3E}">
        <p14:creationId xmlns:p14="http://schemas.microsoft.com/office/powerpoint/2010/main" val="14680723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Priority queuing and </a:t>
            </a:r>
            <a:r>
              <a:rPr lang="en-US" sz="3600" dirty="0" smtClean="0"/>
              <a:t>weighted queuing</a:t>
            </a:r>
            <a:endParaRPr lang="en-US" sz="3600" dirty="0"/>
          </a:p>
        </p:txBody>
      </p:sp>
      <p:sp>
        <p:nvSpPr>
          <p:cNvPr id="3" name="Content Placeholder 2"/>
          <p:cNvSpPr>
            <a:spLocks noGrp="1"/>
          </p:cNvSpPr>
          <p:nvPr>
            <p:ph idx="1"/>
          </p:nvPr>
        </p:nvSpPr>
        <p:spPr/>
        <p:txBody>
          <a:bodyPr/>
          <a:lstStyle/>
          <a:p>
            <a:pPr>
              <a:defRPr/>
            </a:pPr>
            <a:r>
              <a:rPr lang="en-US" sz="2400" dirty="0"/>
              <a:t>802.1Q-1998: </a:t>
            </a:r>
            <a:r>
              <a:rPr lang="en-US" sz="2400" b="1" dirty="0" smtClean="0">
                <a:solidFill>
                  <a:schemeClr val="accent6"/>
                </a:solidFill>
              </a:rPr>
              <a:t>Strict Priority</a:t>
            </a:r>
          </a:p>
          <a:p>
            <a:pPr>
              <a:defRPr/>
            </a:pPr>
            <a:endParaRPr lang="en-US" sz="2400" dirty="0"/>
          </a:p>
          <a:p>
            <a:pPr marL="0" indent="0">
              <a:buNone/>
              <a:defRPr/>
            </a:pPr>
            <a:endParaRPr lang="en-US" sz="2400" dirty="0"/>
          </a:p>
          <a:p>
            <a:pPr>
              <a:defRPr/>
            </a:pPr>
            <a:endParaRPr lang="en-US" sz="2400" dirty="0"/>
          </a:p>
          <a:p>
            <a:pPr>
              <a:defRPr/>
            </a:pPr>
            <a:r>
              <a:rPr lang="en-US" sz="2400" dirty="0"/>
              <a:t>802.1Q-2012 (802.1Qaz) </a:t>
            </a:r>
            <a:r>
              <a:rPr lang="en-US" sz="2400" dirty="0">
                <a:solidFill>
                  <a:srgbClr val="2D2D8A"/>
                </a:solidFill>
              </a:rPr>
              <a:t>adds </a:t>
            </a:r>
            <a:r>
              <a:rPr lang="en-US" sz="2400" b="1" dirty="0">
                <a:solidFill>
                  <a:srgbClr val="2D2D8A"/>
                </a:solidFill>
              </a:rPr>
              <a:t>weighted queues</a:t>
            </a:r>
            <a:r>
              <a:rPr lang="en-US" sz="2400" dirty="0"/>
              <a:t>.  This standard provides standard management hooks for weighted priority queues without over-specifying the details.</a:t>
            </a:r>
          </a:p>
        </p:txBody>
      </p:sp>
      <p:grpSp>
        <p:nvGrpSpPr>
          <p:cNvPr id="7" name="Group 6"/>
          <p:cNvGrpSpPr/>
          <p:nvPr/>
        </p:nvGrpSpPr>
        <p:grpSpPr>
          <a:xfrm>
            <a:off x="790455" y="1828800"/>
            <a:ext cx="219619" cy="572893"/>
            <a:chOff x="1741664" y="1918076"/>
            <a:chExt cx="219619" cy="572893"/>
          </a:xfrm>
          <a:effectLst/>
        </p:grpSpPr>
        <p:sp>
          <p:nvSpPr>
            <p:cNvPr id="8" name="Rectangle 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9" name="Straight Connector 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2" name="Group 11"/>
          <p:cNvGrpSpPr/>
          <p:nvPr/>
        </p:nvGrpSpPr>
        <p:grpSpPr>
          <a:xfrm>
            <a:off x="1104236" y="1828800"/>
            <a:ext cx="219619" cy="572893"/>
            <a:chOff x="1741664" y="1918076"/>
            <a:chExt cx="219619" cy="572893"/>
          </a:xfrm>
          <a:effectLst/>
        </p:grpSpPr>
        <p:sp>
          <p:nvSpPr>
            <p:cNvPr id="13" name="Rectangle 1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4" name="Straight Connector 1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1409036" y="1828800"/>
            <a:ext cx="219619" cy="572893"/>
            <a:chOff x="1741664" y="1918076"/>
            <a:chExt cx="219619" cy="572893"/>
          </a:xfrm>
          <a:effectLst/>
        </p:grpSpPr>
        <p:sp>
          <p:nvSpPr>
            <p:cNvPr id="18" name="Rectangle 1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9" name="Straight Connector 1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2" name="Group 21"/>
          <p:cNvGrpSpPr/>
          <p:nvPr/>
        </p:nvGrpSpPr>
        <p:grpSpPr>
          <a:xfrm>
            <a:off x="1713836" y="1828800"/>
            <a:ext cx="219619" cy="572893"/>
            <a:chOff x="1741664" y="1918076"/>
            <a:chExt cx="219619" cy="572893"/>
          </a:xfrm>
          <a:effectLst/>
        </p:grpSpPr>
        <p:sp>
          <p:nvSpPr>
            <p:cNvPr id="23" name="Rectangle 2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4" name="Straight Connector 2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2018636" y="1828800"/>
            <a:ext cx="219619" cy="572893"/>
            <a:chOff x="1741664" y="1918076"/>
            <a:chExt cx="219619" cy="572893"/>
          </a:xfrm>
          <a:effectLst/>
        </p:grpSpPr>
        <p:sp>
          <p:nvSpPr>
            <p:cNvPr id="28" name="Rectangle 2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9" name="Straight Connector 2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2" name="Group 31"/>
          <p:cNvGrpSpPr/>
          <p:nvPr/>
        </p:nvGrpSpPr>
        <p:grpSpPr>
          <a:xfrm>
            <a:off x="2323436" y="1828800"/>
            <a:ext cx="219619" cy="572893"/>
            <a:chOff x="1741664" y="1918076"/>
            <a:chExt cx="219619" cy="572893"/>
          </a:xfrm>
          <a:effectLst/>
        </p:grpSpPr>
        <p:sp>
          <p:nvSpPr>
            <p:cNvPr id="33" name="Rectangle 3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4" name="Straight Connector 3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7" name="Group 36"/>
          <p:cNvGrpSpPr/>
          <p:nvPr/>
        </p:nvGrpSpPr>
        <p:grpSpPr>
          <a:xfrm>
            <a:off x="2628236" y="1828800"/>
            <a:ext cx="219619" cy="572893"/>
            <a:chOff x="1741664" y="1918076"/>
            <a:chExt cx="219619" cy="572893"/>
          </a:xfrm>
          <a:effectLst/>
        </p:grpSpPr>
        <p:sp>
          <p:nvSpPr>
            <p:cNvPr id="38" name="Rectangle 3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9" name="Straight Connector 3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42" name="Group 41"/>
          <p:cNvGrpSpPr/>
          <p:nvPr/>
        </p:nvGrpSpPr>
        <p:grpSpPr>
          <a:xfrm>
            <a:off x="2933036" y="1828800"/>
            <a:ext cx="219619" cy="572893"/>
            <a:chOff x="1741664" y="1918076"/>
            <a:chExt cx="219619" cy="572893"/>
          </a:xfrm>
          <a:effectLst/>
        </p:grpSpPr>
        <p:sp>
          <p:nvSpPr>
            <p:cNvPr id="43" name="Rectangle 4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4" name="Straight Connector 4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sp>
        <p:nvSpPr>
          <p:cNvPr id="47" name="Rectangle 46"/>
          <p:cNvSpPr/>
          <p:nvPr/>
        </p:nvSpPr>
        <p:spPr>
          <a:xfrm>
            <a:off x="790455" y="2782693"/>
            <a:ext cx="2362200" cy="304800"/>
          </a:xfrm>
          <a:prstGeom prst="rect">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00"/>
                </a:solidFill>
              </a:rPr>
              <a:t>Priority selection</a:t>
            </a:r>
          </a:p>
        </p:txBody>
      </p:sp>
      <p:sp>
        <p:nvSpPr>
          <p:cNvPr id="48" name="TextBox 47"/>
          <p:cNvSpPr txBox="1"/>
          <p:nvPr/>
        </p:nvSpPr>
        <p:spPr>
          <a:xfrm>
            <a:off x="734466" y="2401693"/>
            <a:ext cx="313044" cy="369332"/>
          </a:xfrm>
          <a:prstGeom prst="rect">
            <a:avLst/>
          </a:prstGeom>
          <a:noFill/>
        </p:spPr>
        <p:txBody>
          <a:bodyPr wrap="none" rtlCol="0">
            <a:spAutoFit/>
          </a:bodyPr>
          <a:lstStyle/>
          <a:p>
            <a:r>
              <a:rPr lang="en-US" dirty="0" smtClean="0">
                <a:solidFill>
                  <a:srgbClr val="000000"/>
                </a:solidFill>
              </a:rPr>
              <a:t>1</a:t>
            </a:r>
            <a:endParaRPr lang="en-US" dirty="0">
              <a:solidFill>
                <a:srgbClr val="000000"/>
              </a:solidFill>
            </a:endParaRPr>
          </a:p>
        </p:txBody>
      </p:sp>
      <p:sp>
        <p:nvSpPr>
          <p:cNvPr id="49" name="TextBox 48"/>
          <p:cNvSpPr txBox="1"/>
          <p:nvPr/>
        </p:nvSpPr>
        <p:spPr>
          <a:xfrm>
            <a:off x="1042022" y="2401693"/>
            <a:ext cx="313044" cy="369332"/>
          </a:xfrm>
          <a:prstGeom prst="rect">
            <a:avLst/>
          </a:prstGeom>
          <a:noFill/>
        </p:spPr>
        <p:txBody>
          <a:bodyPr wrap="none" rtlCol="0">
            <a:spAutoFit/>
          </a:bodyPr>
          <a:lstStyle/>
          <a:p>
            <a:r>
              <a:rPr lang="en-US" dirty="0">
                <a:solidFill>
                  <a:srgbClr val="000000"/>
                </a:solidFill>
              </a:rPr>
              <a:t>0</a:t>
            </a:r>
          </a:p>
        </p:txBody>
      </p:sp>
      <p:sp>
        <p:nvSpPr>
          <p:cNvPr id="50" name="TextBox 49"/>
          <p:cNvSpPr txBox="1"/>
          <p:nvPr/>
        </p:nvSpPr>
        <p:spPr>
          <a:xfrm>
            <a:off x="1349578" y="2401693"/>
            <a:ext cx="313044" cy="369332"/>
          </a:xfrm>
          <a:prstGeom prst="rect">
            <a:avLst/>
          </a:prstGeom>
          <a:noFill/>
        </p:spPr>
        <p:txBody>
          <a:bodyPr wrap="none" rtlCol="0">
            <a:spAutoFit/>
          </a:bodyPr>
          <a:lstStyle/>
          <a:p>
            <a:r>
              <a:rPr lang="en-US" dirty="0" smtClean="0">
                <a:solidFill>
                  <a:srgbClr val="000000"/>
                </a:solidFill>
              </a:rPr>
              <a:t>2</a:t>
            </a:r>
            <a:endParaRPr lang="en-US" dirty="0">
              <a:solidFill>
                <a:srgbClr val="000000"/>
              </a:solidFill>
            </a:endParaRPr>
          </a:p>
        </p:txBody>
      </p:sp>
      <p:sp>
        <p:nvSpPr>
          <p:cNvPr id="51" name="TextBox 50"/>
          <p:cNvSpPr txBox="1"/>
          <p:nvPr/>
        </p:nvSpPr>
        <p:spPr>
          <a:xfrm>
            <a:off x="1657134" y="2401693"/>
            <a:ext cx="313044" cy="369332"/>
          </a:xfrm>
          <a:prstGeom prst="rect">
            <a:avLst/>
          </a:prstGeom>
          <a:noFill/>
        </p:spPr>
        <p:txBody>
          <a:bodyPr wrap="none" rtlCol="0">
            <a:spAutoFit/>
          </a:bodyPr>
          <a:lstStyle/>
          <a:p>
            <a:r>
              <a:rPr lang="en-US" dirty="0" smtClean="0">
                <a:solidFill>
                  <a:srgbClr val="000000"/>
                </a:solidFill>
              </a:rPr>
              <a:t>3</a:t>
            </a:r>
            <a:endParaRPr lang="en-US" dirty="0">
              <a:solidFill>
                <a:srgbClr val="000000"/>
              </a:solidFill>
            </a:endParaRPr>
          </a:p>
        </p:txBody>
      </p:sp>
      <p:sp>
        <p:nvSpPr>
          <p:cNvPr id="52" name="TextBox 51"/>
          <p:cNvSpPr txBox="1"/>
          <p:nvPr/>
        </p:nvSpPr>
        <p:spPr>
          <a:xfrm>
            <a:off x="1964690" y="2401693"/>
            <a:ext cx="313044" cy="369332"/>
          </a:xfrm>
          <a:prstGeom prst="rect">
            <a:avLst/>
          </a:prstGeom>
          <a:noFill/>
        </p:spPr>
        <p:txBody>
          <a:bodyPr wrap="none" rtlCol="0">
            <a:spAutoFit/>
          </a:bodyPr>
          <a:lstStyle/>
          <a:p>
            <a:r>
              <a:rPr lang="en-US" dirty="0">
                <a:solidFill>
                  <a:srgbClr val="000000"/>
                </a:solidFill>
              </a:rPr>
              <a:t>4</a:t>
            </a:r>
          </a:p>
        </p:txBody>
      </p:sp>
      <p:sp>
        <p:nvSpPr>
          <p:cNvPr id="53" name="TextBox 52"/>
          <p:cNvSpPr txBox="1"/>
          <p:nvPr/>
        </p:nvSpPr>
        <p:spPr>
          <a:xfrm>
            <a:off x="2272246" y="2401693"/>
            <a:ext cx="313044" cy="369332"/>
          </a:xfrm>
          <a:prstGeom prst="rect">
            <a:avLst/>
          </a:prstGeom>
          <a:noFill/>
        </p:spPr>
        <p:txBody>
          <a:bodyPr wrap="none" rtlCol="0">
            <a:spAutoFit/>
          </a:bodyPr>
          <a:lstStyle/>
          <a:p>
            <a:r>
              <a:rPr lang="en-US" dirty="0" smtClean="0">
                <a:solidFill>
                  <a:srgbClr val="000000"/>
                </a:solidFill>
              </a:rPr>
              <a:t>5</a:t>
            </a:r>
            <a:endParaRPr lang="en-US" dirty="0">
              <a:solidFill>
                <a:srgbClr val="000000"/>
              </a:solidFill>
            </a:endParaRPr>
          </a:p>
        </p:txBody>
      </p:sp>
      <p:sp>
        <p:nvSpPr>
          <p:cNvPr id="54" name="TextBox 53"/>
          <p:cNvSpPr txBox="1"/>
          <p:nvPr/>
        </p:nvSpPr>
        <p:spPr>
          <a:xfrm>
            <a:off x="2579802" y="2401693"/>
            <a:ext cx="313044" cy="369332"/>
          </a:xfrm>
          <a:prstGeom prst="rect">
            <a:avLst/>
          </a:prstGeom>
          <a:noFill/>
        </p:spPr>
        <p:txBody>
          <a:bodyPr wrap="none" rtlCol="0">
            <a:spAutoFit/>
          </a:bodyPr>
          <a:lstStyle/>
          <a:p>
            <a:r>
              <a:rPr lang="en-US" dirty="0" smtClean="0">
                <a:solidFill>
                  <a:srgbClr val="000000"/>
                </a:solidFill>
              </a:rPr>
              <a:t>6</a:t>
            </a:r>
            <a:endParaRPr lang="en-US" dirty="0">
              <a:solidFill>
                <a:srgbClr val="000000"/>
              </a:solidFill>
            </a:endParaRPr>
          </a:p>
        </p:txBody>
      </p:sp>
      <p:sp>
        <p:nvSpPr>
          <p:cNvPr id="55" name="TextBox 54"/>
          <p:cNvSpPr txBox="1"/>
          <p:nvPr/>
        </p:nvSpPr>
        <p:spPr>
          <a:xfrm>
            <a:off x="2887356" y="2401693"/>
            <a:ext cx="313044" cy="369332"/>
          </a:xfrm>
          <a:prstGeom prst="rect">
            <a:avLst/>
          </a:prstGeom>
          <a:noFill/>
        </p:spPr>
        <p:txBody>
          <a:bodyPr wrap="none" rtlCol="0">
            <a:spAutoFit/>
          </a:bodyPr>
          <a:lstStyle/>
          <a:p>
            <a:r>
              <a:rPr lang="en-US" dirty="0" smtClean="0">
                <a:solidFill>
                  <a:srgbClr val="000000"/>
                </a:solidFill>
              </a:rPr>
              <a:t>7</a:t>
            </a:r>
            <a:endParaRPr lang="en-US" dirty="0">
              <a:solidFill>
                <a:srgbClr val="000000"/>
              </a:solidFill>
            </a:endParaRPr>
          </a:p>
        </p:txBody>
      </p:sp>
      <p:grpSp>
        <p:nvGrpSpPr>
          <p:cNvPr id="56" name="Group 55"/>
          <p:cNvGrpSpPr/>
          <p:nvPr/>
        </p:nvGrpSpPr>
        <p:grpSpPr>
          <a:xfrm>
            <a:off x="790263" y="4776936"/>
            <a:ext cx="219619" cy="572893"/>
            <a:chOff x="1741664" y="1918076"/>
            <a:chExt cx="219619" cy="572893"/>
          </a:xfrm>
          <a:effectLst/>
        </p:grpSpPr>
        <p:sp>
          <p:nvSpPr>
            <p:cNvPr id="57" name="Rectangle 56"/>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58" name="Straight Connector 57"/>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61" name="Group 60"/>
          <p:cNvGrpSpPr/>
          <p:nvPr/>
        </p:nvGrpSpPr>
        <p:grpSpPr>
          <a:xfrm>
            <a:off x="1104044" y="4776936"/>
            <a:ext cx="219619" cy="572893"/>
            <a:chOff x="1741664" y="1918076"/>
            <a:chExt cx="219619" cy="572893"/>
          </a:xfrm>
          <a:effectLst/>
        </p:grpSpPr>
        <p:sp>
          <p:nvSpPr>
            <p:cNvPr id="62" name="Rectangle 61"/>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63" name="Straight Connector 62"/>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66" name="Group 65"/>
          <p:cNvGrpSpPr/>
          <p:nvPr/>
        </p:nvGrpSpPr>
        <p:grpSpPr>
          <a:xfrm>
            <a:off x="1408844" y="4776936"/>
            <a:ext cx="219619" cy="572893"/>
            <a:chOff x="1741664" y="1918076"/>
            <a:chExt cx="219619" cy="572893"/>
          </a:xfrm>
          <a:effectLst/>
        </p:grpSpPr>
        <p:sp>
          <p:nvSpPr>
            <p:cNvPr id="67" name="Rectangle 66"/>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68" name="Straight Connector 67"/>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71" name="Group 70"/>
          <p:cNvGrpSpPr/>
          <p:nvPr/>
        </p:nvGrpSpPr>
        <p:grpSpPr>
          <a:xfrm>
            <a:off x="1713644" y="4776936"/>
            <a:ext cx="219619" cy="572893"/>
            <a:chOff x="1741664" y="1918076"/>
            <a:chExt cx="219619" cy="572893"/>
          </a:xfrm>
          <a:effectLst/>
        </p:grpSpPr>
        <p:sp>
          <p:nvSpPr>
            <p:cNvPr id="72" name="Rectangle 71"/>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73" name="Straight Connector 72"/>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76" name="Group 75"/>
          <p:cNvGrpSpPr/>
          <p:nvPr/>
        </p:nvGrpSpPr>
        <p:grpSpPr>
          <a:xfrm>
            <a:off x="2018444" y="4776936"/>
            <a:ext cx="219619" cy="572893"/>
            <a:chOff x="1741664" y="1918076"/>
            <a:chExt cx="219619" cy="572893"/>
          </a:xfrm>
          <a:effectLst/>
        </p:grpSpPr>
        <p:sp>
          <p:nvSpPr>
            <p:cNvPr id="77" name="Rectangle 76"/>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78" name="Straight Connector 77"/>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81" name="Group 80"/>
          <p:cNvGrpSpPr/>
          <p:nvPr/>
        </p:nvGrpSpPr>
        <p:grpSpPr>
          <a:xfrm>
            <a:off x="2323244" y="4776936"/>
            <a:ext cx="219619" cy="572893"/>
            <a:chOff x="1741664" y="1918076"/>
            <a:chExt cx="219619" cy="572893"/>
          </a:xfrm>
          <a:effectLst/>
        </p:grpSpPr>
        <p:sp>
          <p:nvSpPr>
            <p:cNvPr id="82" name="Rectangle 81"/>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83" name="Straight Connector 82"/>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5" name="Straight Connector 84"/>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86" name="Group 85"/>
          <p:cNvGrpSpPr/>
          <p:nvPr/>
        </p:nvGrpSpPr>
        <p:grpSpPr>
          <a:xfrm>
            <a:off x="2628044" y="4776936"/>
            <a:ext cx="219619" cy="572893"/>
            <a:chOff x="1741664" y="1918076"/>
            <a:chExt cx="219619" cy="572893"/>
          </a:xfrm>
          <a:effectLst/>
        </p:grpSpPr>
        <p:sp>
          <p:nvSpPr>
            <p:cNvPr id="87" name="Rectangle 86"/>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88" name="Straight Connector 87"/>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91" name="Group 90"/>
          <p:cNvGrpSpPr/>
          <p:nvPr/>
        </p:nvGrpSpPr>
        <p:grpSpPr>
          <a:xfrm>
            <a:off x="2932844" y="4776936"/>
            <a:ext cx="219619" cy="572893"/>
            <a:chOff x="1741664" y="1918076"/>
            <a:chExt cx="219619" cy="572893"/>
          </a:xfrm>
          <a:effectLst/>
        </p:grpSpPr>
        <p:sp>
          <p:nvSpPr>
            <p:cNvPr id="92" name="Rectangle 91"/>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93" name="Straight Connector 92"/>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4" name="Straight Connector 93"/>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sp>
        <p:nvSpPr>
          <p:cNvPr id="96" name="Rectangle 95"/>
          <p:cNvSpPr/>
          <p:nvPr/>
        </p:nvSpPr>
        <p:spPr>
          <a:xfrm>
            <a:off x="790263" y="6035629"/>
            <a:ext cx="2362200" cy="304800"/>
          </a:xfrm>
          <a:prstGeom prst="rect">
            <a:avLst/>
          </a:prstGeom>
          <a:solidFill>
            <a:srgbClr val="FFFFFF"/>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00"/>
                </a:solidFill>
              </a:rPr>
              <a:t>Priority selection</a:t>
            </a:r>
          </a:p>
        </p:txBody>
      </p:sp>
      <p:sp>
        <p:nvSpPr>
          <p:cNvPr id="97" name="TextBox 96"/>
          <p:cNvSpPr txBox="1"/>
          <p:nvPr/>
        </p:nvSpPr>
        <p:spPr>
          <a:xfrm>
            <a:off x="734274" y="5654629"/>
            <a:ext cx="313044" cy="369332"/>
          </a:xfrm>
          <a:prstGeom prst="rect">
            <a:avLst/>
          </a:prstGeom>
          <a:noFill/>
        </p:spPr>
        <p:txBody>
          <a:bodyPr wrap="none" rtlCol="0">
            <a:spAutoFit/>
          </a:bodyPr>
          <a:lstStyle/>
          <a:p>
            <a:r>
              <a:rPr lang="en-US" dirty="0" smtClean="0">
                <a:solidFill>
                  <a:srgbClr val="000000"/>
                </a:solidFill>
              </a:rPr>
              <a:t>1</a:t>
            </a:r>
            <a:endParaRPr lang="en-US" dirty="0">
              <a:solidFill>
                <a:srgbClr val="000000"/>
              </a:solidFill>
            </a:endParaRPr>
          </a:p>
        </p:txBody>
      </p:sp>
      <p:sp>
        <p:nvSpPr>
          <p:cNvPr id="98" name="TextBox 97"/>
          <p:cNvSpPr txBox="1"/>
          <p:nvPr/>
        </p:nvSpPr>
        <p:spPr>
          <a:xfrm>
            <a:off x="1041830" y="5654629"/>
            <a:ext cx="313044" cy="369332"/>
          </a:xfrm>
          <a:prstGeom prst="rect">
            <a:avLst/>
          </a:prstGeom>
          <a:noFill/>
        </p:spPr>
        <p:txBody>
          <a:bodyPr wrap="none" rtlCol="0">
            <a:spAutoFit/>
          </a:bodyPr>
          <a:lstStyle/>
          <a:p>
            <a:r>
              <a:rPr lang="en-US" dirty="0">
                <a:solidFill>
                  <a:srgbClr val="000000"/>
                </a:solidFill>
              </a:rPr>
              <a:t>0</a:t>
            </a:r>
          </a:p>
        </p:txBody>
      </p:sp>
      <p:sp>
        <p:nvSpPr>
          <p:cNvPr id="99" name="TextBox 98"/>
          <p:cNvSpPr txBox="1"/>
          <p:nvPr/>
        </p:nvSpPr>
        <p:spPr>
          <a:xfrm>
            <a:off x="1349386" y="5654629"/>
            <a:ext cx="313044" cy="369332"/>
          </a:xfrm>
          <a:prstGeom prst="rect">
            <a:avLst/>
          </a:prstGeom>
          <a:noFill/>
        </p:spPr>
        <p:txBody>
          <a:bodyPr wrap="none" rtlCol="0">
            <a:spAutoFit/>
          </a:bodyPr>
          <a:lstStyle/>
          <a:p>
            <a:r>
              <a:rPr lang="en-US" dirty="0" smtClean="0">
                <a:solidFill>
                  <a:srgbClr val="000000"/>
                </a:solidFill>
              </a:rPr>
              <a:t>2</a:t>
            </a:r>
            <a:endParaRPr lang="en-US" dirty="0">
              <a:solidFill>
                <a:srgbClr val="000000"/>
              </a:solidFill>
            </a:endParaRPr>
          </a:p>
        </p:txBody>
      </p:sp>
      <p:sp>
        <p:nvSpPr>
          <p:cNvPr id="100" name="TextBox 99"/>
          <p:cNvSpPr txBox="1"/>
          <p:nvPr/>
        </p:nvSpPr>
        <p:spPr>
          <a:xfrm>
            <a:off x="1656942" y="5654629"/>
            <a:ext cx="313044" cy="369332"/>
          </a:xfrm>
          <a:prstGeom prst="rect">
            <a:avLst/>
          </a:prstGeom>
          <a:noFill/>
        </p:spPr>
        <p:txBody>
          <a:bodyPr wrap="none" rtlCol="0">
            <a:spAutoFit/>
          </a:bodyPr>
          <a:lstStyle/>
          <a:p>
            <a:r>
              <a:rPr lang="en-US" dirty="0" smtClean="0">
                <a:solidFill>
                  <a:srgbClr val="000000"/>
                </a:solidFill>
              </a:rPr>
              <a:t>3</a:t>
            </a:r>
            <a:endParaRPr lang="en-US" dirty="0">
              <a:solidFill>
                <a:srgbClr val="000000"/>
              </a:solidFill>
            </a:endParaRPr>
          </a:p>
        </p:txBody>
      </p:sp>
      <p:sp>
        <p:nvSpPr>
          <p:cNvPr id="101" name="TextBox 100"/>
          <p:cNvSpPr txBox="1"/>
          <p:nvPr/>
        </p:nvSpPr>
        <p:spPr>
          <a:xfrm>
            <a:off x="1964498" y="5654629"/>
            <a:ext cx="313044" cy="369332"/>
          </a:xfrm>
          <a:prstGeom prst="rect">
            <a:avLst/>
          </a:prstGeom>
          <a:noFill/>
        </p:spPr>
        <p:txBody>
          <a:bodyPr wrap="none" rtlCol="0">
            <a:spAutoFit/>
          </a:bodyPr>
          <a:lstStyle/>
          <a:p>
            <a:r>
              <a:rPr lang="en-US" dirty="0" smtClean="0">
                <a:solidFill>
                  <a:srgbClr val="000000"/>
                </a:solidFill>
              </a:rPr>
              <a:t>4</a:t>
            </a:r>
            <a:endParaRPr lang="en-US" dirty="0">
              <a:solidFill>
                <a:srgbClr val="000000"/>
              </a:solidFill>
            </a:endParaRPr>
          </a:p>
        </p:txBody>
      </p:sp>
      <p:sp>
        <p:nvSpPr>
          <p:cNvPr id="102" name="TextBox 101"/>
          <p:cNvSpPr txBox="1"/>
          <p:nvPr/>
        </p:nvSpPr>
        <p:spPr>
          <a:xfrm>
            <a:off x="2272054" y="5654629"/>
            <a:ext cx="313044" cy="369332"/>
          </a:xfrm>
          <a:prstGeom prst="rect">
            <a:avLst/>
          </a:prstGeom>
          <a:noFill/>
        </p:spPr>
        <p:txBody>
          <a:bodyPr wrap="none" rtlCol="0">
            <a:spAutoFit/>
          </a:bodyPr>
          <a:lstStyle/>
          <a:p>
            <a:r>
              <a:rPr lang="en-US" dirty="0" smtClean="0">
                <a:solidFill>
                  <a:srgbClr val="000000"/>
                </a:solidFill>
              </a:rPr>
              <a:t>5</a:t>
            </a:r>
            <a:endParaRPr lang="en-US" dirty="0">
              <a:solidFill>
                <a:srgbClr val="000000"/>
              </a:solidFill>
            </a:endParaRPr>
          </a:p>
        </p:txBody>
      </p:sp>
      <p:sp>
        <p:nvSpPr>
          <p:cNvPr id="103" name="TextBox 102"/>
          <p:cNvSpPr txBox="1"/>
          <p:nvPr/>
        </p:nvSpPr>
        <p:spPr>
          <a:xfrm>
            <a:off x="2579610" y="5654629"/>
            <a:ext cx="313044" cy="369332"/>
          </a:xfrm>
          <a:prstGeom prst="rect">
            <a:avLst/>
          </a:prstGeom>
          <a:noFill/>
        </p:spPr>
        <p:txBody>
          <a:bodyPr wrap="none" rtlCol="0">
            <a:spAutoFit/>
          </a:bodyPr>
          <a:lstStyle/>
          <a:p>
            <a:r>
              <a:rPr lang="en-US" dirty="0" smtClean="0">
                <a:solidFill>
                  <a:srgbClr val="000000"/>
                </a:solidFill>
              </a:rPr>
              <a:t>6</a:t>
            </a:r>
            <a:endParaRPr lang="en-US" dirty="0">
              <a:solidFill>
                <a:srgbClr val="000000"/>
              </a:solidFill>
            </a:endParaRPr>
          </a:p>
        </p:txBody>
      </p:sp>
      <p:sp>
        <p:nvSpPr>
          <p:cNvPr id="104" name="TextBox 103"/>
          <p:cNvSpPr txBox="1"/>
          <p:nvPr/>
        </p:nvSpPr>
        <p:spPr>
          <a:xfrm>
            <a:off x="2887164" y="5654629"/>
            <a:ext cx="313044" cy="369332"/>
          </a:xfrm>
          <a:prstGeom prst="rect">
            <a:avLst/>
          </a:prstGeom>
          <a:noFill/>
        </p:spPr>
        <p:txBody>
          <a:bodyPr wrap="none" rtlCol="0">
            <a:spAutoFit/>
          </a:bodyPr>
          <a:lstStyle/>
          <a:p>
            <a:r>
              <a:rPr lang="en-US" dirty="0" smtClean="0">
                <a:solidFill>
                  <a:srgbClr val="000000"/>
                </a:solidFill>
              </a:rPr>
              <a:t>7</a:t>
            </a:r>
            <a:endParaRPr lang="en-US" dirty="0">
              <a:solidFill>
                <a:srgbClr val="000000"/>
              </a:solidFill>
            </a:endParaRPr>
          </a:p>
        </p:txBody>
      </p:sp>
      <p:sp>
        <p:nvSpPr>
          <p:cNvPr id="105" name="Rectangle 104"/>
          <p:cNvSpPr/>
          <p:nvPr/>
        </p:nvSpPr>
        <p:spPr>
          <a:xfrm>
            <a:off x="755576" y="5411633"/>
            <a:ext cx="1133827" cy="304800"/>
          </a:xfrm>
          <a:prstGeom prst="rect">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000000"/>
                </a:solidFill>
              </a:rPr>
              <a:t>Weighted</a:t>
            </a:r>
          </a:p>
        </p:txBody>
      </p:sp>
    </p:spTree>
    <p:extLst>
      <p:ext uri="{BB962C8B-B14F-4D97-AF65-F5344CB8AC3E}">
        <p14:creationId xmlns:p14="http://schemas.microsoft.com/office/powerpoint/2010/main" val="31862415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AVB shapers</a:t>
            </a:r>
            <a:endParaRPr lang="en-US" dirty="0"/>
          </a:p>
        </p:txBody>
      </p:sp>
      <p:sp>
        <p:nvSpPr>
          <p:cNvPr id="3" name="Content Placeholder 2"/>
          <p:cNvSpPr>
            <a:spLocks noGrp="1"/>
          </p:cNvSpPr>
          <p:nvPr>
            <p:ph idx="1"/>
          </p:nvPr>
        </p:nvSpPr>
        <p:spPr>
          <a:xfrm>
            <a:off x="457200" y="1447800"/>
            <a:ext cx="8229600" cy="5257800"/>
          </a:xfrm>
        </p:spPr>
        <p:txBody>
          <a:bodyPr>
            <a:noAutofit/>
          </a:bodyPr>
          <a:lstStyle/>
          <a:p>
            <a:pPr>
              <a:defRPr/>
            </a:pPr>
            <a:r>
              <a:rPr lang="en-US" sz="2000" dirty="0"/>
              <a:t>802.1Q-2012 (802.1Qat) </a:t>
            </a:r>
            <a:r>
              <a:rPr lang="en-US" sz="2000" dirty="0" smtClean="0"/>
              <a:t>adds credit-based </a:t>
            </a:r>
            <a:r>
              <a:rPr lang="en-US" sz="2000" b="1" dirty="0">
                <a:solidFill>
                  <a:srgbClr val="2D2D8A"/>
                </a:solidFill>
              </a:rPr>
              <a:t>shapers</a:t>
            </a:r>
            <a:r>
              <a:rPr lang="en-US" sz="2000" b="1" dirty="0">
                <a:solidFill>
                  <a:srgbClr val="79463D"/>
                </a:solidFill>
              </a:rPr>
              <a:t>    </a:t>
            </a:r>
            <a:r>
              <a:rPr lang="en-US" sz="2000" dirty="0"/>
              <a:t>.  Shaped queues have higher priority than unshaped queues.  The shaping still guarantees bandwidth to the highest unshaped priority (7).</a:t>
            </a:r>
          </a:p>
          <a:p>
            <a:pPr marL="0" indent="0">
              <a:buNone/>
              <a:defRPr/>
            </a:pPr>
            <a:endParaRPr lang="en-US" sz="2000" dirty="0" smtClean="0"/>
          </a:p>
          <a:p>
            <a:pPr marL="0" indent="0">
              <a:buNone/>
              <a:defRPr/>
            </a:pPr>
            <a:endParaRPr lang="en-US" sz="2000" dirty="0"/>
          </a:p>
          <a:p>
            <a:pPr>
              <a:defRPr/>
            </a:pPr>
            <a:endParaRPr lang="en-US" sz="2000" dirty="0" smtClean="0"/>
          </a:p>
          <a:p>
            <a:pPr>
              <a:defRPr/>
            </a:pPr>
            <a:endParaRPr lang="en-US" sz="2000" dirty="0"/>
          </a:p>
          <a:p>
            <a:pPr>
              <a:defRPr/>
            </a:pPr>
            <a:endParaRPr lang="en-US" sz="2000" dirty="0"/>
          </a:p>
          <a:p>
            <a:r>
              <a:rPr lang="en-US" sz="2000" dirty="0"/>
              <a:t>The AVB shaper is similar to the typical run rate/burst rate shaper, but with really useful mathematical properties.</a:t>
            </a:r>
          </a:p>
          <a:p>
            <a:pPr lvl="1"/>
            <a:r>
              <a:rPr lang="en-US" sz="1800" dirty="0"/>
              <a:t>Only parameter = bandwidth.</a:t>
            </a:r>
          </a:p>
          <a:p>
            <a:pPr lvl="1"/>
            <a:r>
              <a:rPr lang="en-US" sz="1800" dirty="0"/>
              <a:t>The impact on other queues of any number of adjacent shapers Is the same as the impact of one shaper with the same total bandwidth.</a:t>
            </a:r>
          </a:p>
        </p:txBody>
      </p:sp>
      <p:grpSp>
        <p:nvGrpSpPr>
          <p:cNvPr id="8" name="Group 7"/>
          <p:cNvGrpSpPr/>
          <p:nvPr/>
        </p:nvGrpSpPr>
        <p:grpSpPr>
          <a:xfrm>
            <a:off x="829002" y="2590800"/>
            <a:ext cx="219619" cy="572893"/>
            <a:chOff x="1741664" y="1918076"/>
            <a:chExt cx="219619" cy="572893"/>
          </a:xfrm>
          <a:effectLst/>
        </p:grpSpPr>
        <p:sp>
          <p:nvSpPr>
            <p:cNvPr id="9" name="Rectangle 8"/>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0" name="Straight Connector 9"/>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3" name="Group 12"/>
          <p:cNvGrpSpPr/>
          <p:nvPr/>
        </p:nvGrpSpPr>
        <p:grpSpPr>
          <a:xfrm>
            <a:off x="1142783" y="2590800"/>
            <a:ext cx="219619" cy="572893"/>
            <a:chOff x="1741664" y="1918076"/>
            <a:chExt cx="219619" cy="572893"/>
          </a:xfrm>
          <a:effectLst/>
        </p:grpSpPr>
        <p:sp>
          <p:nvSpPr>
            <p:cNvPr id="14" name="Rectangle 13"/>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5" name="Straight Connector 14"/>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a:off x="1447583" y="2590800"/>
            <a:ext cx="219619" cy="572893"/>
            <a:chOff x="1741664" y="1918076"/>
            <a:chExt cx="219619" cy="572893"/>
          </a:xfrm>
          <a:effectLst/>
        </p:grpSpPr>
        <p:sp>
          <p:nvSpPr>
            <p:cNvPr id="19" name="Rectangle 18"/>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0" name="Straight Connector 19"/>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3" name="Group 22"/>
          <p:cNvGrpSpPr/>
          <p:nvPr/>
        </p:nvGrpSpPr>
        <p:grpSpPr>
          <a:xfrm>
            <a:off x="1752383" y="2590800"/>
            <a:ext cx="219619" cy="572893"/>
            <a:chOff x="1741664" y="1918076"/>
            <a:chExt cx="219619" cy="572893"/>
          </a:xfrm>
          <a:effectLst/>
        </p:grpSpPr>
        <p:sp>
          <p:nvSpPr>
            <p:cNvPr id="24" name="Rectangle 23"/>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5" name="Straight Connector 24"/>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8" name="Group 27"/>
          <p:cNvGrpSpPr/>
          <p:nvPr/>
        </p:nvGrpSpPr>
        <p:grpSpPr>
          <a:xfrm>
            <a:off x="2057183" y="2590800"/>
            <a:ext cx="219619" cy="572893"/>
            <a:chOff x="1741664" y="1918076"/>
            <a:chExt cx="219619" cy="572893"/>
          </a:xfrm>
          <a:effectLst/>
        </p:grpSpPr>
        <p:sp>
          <p:nvSpPr>
            <p:cNvPr id="29" name="Rectangle 28"/>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0" name="Straight Connector 29"/>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3" name="Group 32"/>
          <p:cNvGrpSpPr/>
          <p:nvPr/>
        </p:nvGrpSpPr>
        <p:grpSpPr>
          <a:xfrm>
            <a:off x="2361983" y="2590800"/>
            <a:ext cx="219619" cy="572893"/>
            <a:chOff x="1741664" y="1918076"/>
            <a:chExt cx="219619" cy="572893"/>
          </a:xfrm>
          <a:effectLst/>
        </p:grpSpPr>
        <p:sp>
          <p:nvSpPr>
            <p:cNvPr id="34" name="Rectangle 33"/>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5" name="Straight Connector 34"/>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8" name="Group 37"/>
          <p:cNvGrpSpPr/>
          <p:nvPr/>
        </p:nvGrpSpPr>
        <p:grpSpPr>
          <a:xfrm>
            <a:off x="2666783" y="2590800"/>
            <a:ext cx="219619" cy="572893"/>
            <a:chOff x="1741664" y="1918076"/>
            <a:chExt cx="219619" cy="572893"/>
          </a:xfrm>
          <a:effectLst/>
        </p:grpSpPr>
        <p:sp>
          <p:nvSpPr>
            <p:cNvPr id="39" name="Rectangle 38"/>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0" name="Straight Connector 39"/>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43" name="Group 42"/>
          <p:cNvGrpSpPr/>
          <p:nvPr/>
        </p:nvGrpSpPr>
        <p:grpSpPr>
          <a:xfrm>
            <a:off x="2971583" y="2590800"/>
            <a:ext cx="219619" cy="572893"/>
            <a:chOff x="1741664" y="1918076"/>
            <a:chExt cx="219619" cy="572893"/>
          </a:xfrm>
          <a:effectLst/>
        </p:grpSpPr>
        <p:sp>
          <p:nvSpPr>
            <p:cNvPr id="44" name="Rectangle 43"/>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5" name="Straight Connector 44"/>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sp>
        <p:nvSpPr>
          <p:cNvPr id="48" name="Rectangle 47"/>
          <p:cNvSpPr/>
          <p:nvPr/>
        </p:nvSpPr>
        <p:spPr>
          <a:xfrm>
            <a:off x="829002" y="3849493"/>
            <a:ext cx="2362200" cy="304800"/>
          </a:xfrm>
          <a:prstGeom prst="rect">
            <a:avLst/>
          </a:prstGeom>
          <a:solidFill>
            <a:srgbClr val="FFFFFF"/>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00"/>
                </a:solidFill>
              </a:rPr>
              <a:t>Priority selection</a:t>
            </a:r>
          </a:p>
        </p:txBody>
      </p:sp>
      <p:sp>
        <p:nvSpPr>
          <p:cNvPr id="49" name="TextBox 48"/>
          <p:cNvSpPr txBox="1"/>
          <p:nvPr/>
        </p:nvSpPr>
        <p:spPr>
          <a:xfrm>
            <a:off x="773013" y="3468493"/>
            <a:ext cx="313044" cy="369332"/>
          </a:xfrm>
          <a:prstGeom prst="rect">
            <a:avLst/>
          </a:prstGeom>
          <a:noFill/>
        </p:spPr>
        <p:txBody>
          <a:bodyPr wrap="none" rtlCol="0">
            <a:spAutoFit/>
          </a:bodyPr>
          <a:lstStyle/>
          <a:p>
            <a:r>
              <a:rPr lang="en-US" dirty="0" smtClean="0">
                <a:solidFill>
                  <a:srgbClr val="000000"/>
                </a:solidFill>
              </a:rPr>
              <a:t>1</a:t>
            </a:r>
            <a:endParaRPr lang="en-US" dirty="0">
              <a:solidFill>
                <a:srgbClr val="000000"/>
              </a:solidFill>
            </a:endParaRPr>
          </a:p>
        </p:txBody>
      </p:sp>
      <p:sp>
        <p:nvSpPr>
          <p:cNvPr id="50" name="TextBox 49"/>
          <p:cNvSpPr txBox="1"/>
          <p:nvPr/>
        </p:nvSpPr>
        <p:spPr>
          <a:xfrm>
            <a:off x="1080569" y="3468493"/>
            <a:ext cx="313044" cy="369332"/>
          </a:xfrm>
          <a:prstGeom prst="rect">
            <a:avLst/>
          </a:prstGeom>
          <a:noFill/>
        </p:spPr>
        <p:txBody>
          <a:bodyPr wrap="none" rtlCol="0">
            <a:spAutoFit/>
          </a:bodyPr>
          <a:lstStyle/>
          <a:p>
            <a:r>
              <a:rPr lang="en-US" dirty="0">
                <a:solidFill>
                  <a:srgbClr val="000000"/>
                </a:solidFill>
              </a:rPr>
              <a:t>0</a:t>
            </a:r>
          </a:p>
        </p:txBody>
      </p:sp>
      <p:sp>
        <p:nvSpPr>
          <p:cNvPr id="51" name="TextBox 50"/>
          <p:cNvSpPr txBox="1"/>
          <p:nvPr/>
        </p:nvSpPr>
        <p:spPr>
          <a:xfrm>
            <a:off x="1388125" y="3468493"/>
            <a:ext cx="313044" cy="369332"/>
          </a:xfrm>
          <a:prstGeom prst="rect">
            <a:avLst/>
          </a:prstGeom>
          <a:noFill/>
        </p:spPr>
        <p:txBody>
          <a:bodyPr wrap="none" rtlCol="0">
            <a:spAutoFit/>
          </a:bodyPr>
          <a:lstStyle/>
          <a:p>
            <a:r>
              <a:rPr lang="en-US" dirty="0" smtClean="0">
                <a:solidFill>
                  <a:srgbClr val="000000"/>
                </a:solidFill>
              </a:rPr>
              <a:t>4</a:t>
            </a:r>
            <a:endParaRPr lang="en-US" dirty="0">
              <a:solidFill>
                <a:srgbClr val="000000"/>
              </a:solidFill>
            </a:endParaRPr>
          </a:p>
        </p:txBody>
      </p:sp>
      <p:sp>
        <p:nvSpPr>
          <p:cNvPr id="52" name="TextBox 51"/>
          <p:cNvSpPr txBox="1"/>
          <p:nvPr/>
        </p:nvSpPr>
        <p:spPr>
          <a:xfrm>
            <a:off x="1695681" y="3468493"/>
            <a:ext cx="313044" cy="369332"/>
          </a:xfrm>
          <a:prstGeom prst="rect">
            <a:avLst/>
          </a:prstGeom>
          <a:noFill/>
        </p:spPr>
        <p:txBody>
          <a:bodyPr wrap="none" rtlCol="0">
            <a:spAutoFit/>
          </a:bodyPr>
          <a:lstStyle/>
          <a:p>
            <a:r>
              <a:rPr lang="en-US" dirty="0" smtClean="0">
                <a:solidFill>
                  <a:srgbClr val="000000"/>
                </a:solidFill>
              </a:rPr>
              <a:t>5</a:t>
            </a:r>
            <a:endParaRPr lang="en-US" dirty="0">
              <a:solidFill>
                <a:srgbClr val="000000"/>
              </a:solidFill>
            </a:endParaRPr>
          </a:p>
        </p:txBody>
      </p:sp>
      <p:sp>
        <p:nvSpPr>
          <p:cNvPr id="53" name="TextBox 52"/>
          <p:cNvSpPr txBox="1"/>
          <p:nvPr/>
        </p:nvSpPr>
        <p:spPr>
          <a:xfrm>
            <a:off x="2003237" y="3468493"/>
            <a:ext cx="313044" cy="369332"/>
          </a:xfrm>
          <a:prstGeom prst="rect">
            <a:avLst/>
          </a:prstGeom>
          <a:noFill/>
        </p:spPr>
        <p:txBody>
          <a:bodyPr wrap="none" rtlCol="0">
            <a:spAutoFit/>
          </a:bodyPr>
          <a:lstStyle/>
          <a:p>
            <a:r>
              <a:rPr lang="en-US" dirty="0" smtClean="0">
                <a:solidFill>
                  <a:srgbClr val="000000"/>
                </a:solidFill>
              </a:rPr>
              <a:t>6</a:t>
            </a:r>
            <a:endParaRPr lang="en-US" dirty="0">
              <a:solidFill>
                <a:srgbClr val="000000"/>
              </a:solidFill>
            </a:endParaRPr>
          </a:p>
        </p:txBody>
      </p:sp>
      <p:sp>
        <p:nvSpPr>
          <p:cNvPr id="54" name="TextBox 53"/>
          <p:cNvSpPr txBox="1"/>
          <p:nvPr/>
        </p:nvSpPr>
        <p:spPr>
          <a:xfrm>
            <a:off x="2310793" y="3468493"/>
            <a:ext cx="313044" cy="369332"/>
          </a:xfrm>
          <a:prstGeom prst="rect">
            <a:avLst/>
          </a:prstGeom>
          <a:noFill/>
        </p:spPr>
        <p:txBody>
          <a:bodyPr wrap="none" rtlCol="0">
            <a:spAutoFit/>
          </a:bodyPr>
          <a:lstStyle/>
          <a:p>
            <a:r>
              <a:rPr lang="en-US" dirty="0" smtClean="0">
                <a:solidFill>
                  <a:srgbClr val="000000"/>
                </a:solidFill>
              </a:rPr>
              <a:t>7</a:t>
            </a:r>
            <a:endParaRPr lang="en-US" dirty="0">
              <a:solidFill>
                <a:srgbClr val="000000"/>
              </a:solidFill>
            </a:endParaRPr>
          </a:p>
        </p:txBody>
      </p:sp>
      <p:sp>
        <p:nvSpPr>
          <p:cNvPr id="55" name="TextBox 54"/>
          <p:cNvSpPr txBox="1"/>
          <p:nvPr/>
        </p:nvSpPr>
        <p:spPr>
          <a:xfrm>
            <a:off x="2618349" y="3468493"/>
            <a:ext cx="313044" cy="369332"/>
          </a:xfrm>
          <a:prstGeom prst="rect">
            <a:avLst/>
          </a:prstGeom>
          <a:noFill/>
        </p:spPr>
        <p:txBody>
          <a:bodyPr wrap="none" rtlCol="0">
            <a:spAutoFit/>
          </a:bodyPr>
          <a:lstStyle/>
          <a:p>
            <a:r>
              <a:rPr lang="en-US" dirty="0" smtClean="0">
                <a:solidFill>
                  <a:srgbClr val="000000"/>
                </a:solidFill>
              </a:rPr>
              <a:t>2</a:t>
            </a:r>
            <a:endParaRPr lang="en-US" dirty="0">
              <a:solidFill>
                <a:srgbClr val="000000"/>
              </a:solidFill>
            </a:endParaRPr>
          </a:p>
        </p:txBody>
      </p:sp>
      <p:sp>
        <p:nvSpPr>
          <p:cNvPr id="56" name="TextBox 55"/>
          <p:cNvSpPr txBox="1"/>
          <p:nvPr/>
        </p:nvSpPr>
        <p:spPr>
          <a:xfrm>
            <a:off x="2925903" y="3468493"/>
            <a:ext cx="313044" cy="369332"/>
          </a:xfrm>
          <a:prstGeom prst="rect">
            <a:avLst/>
          </a:prstGeom>
          <a:noFill/>
        </p:spPr>
        <p:txBody>
          <a:bodyPr wrap="none" rtlCol="0">
            <a:spAutoFit/>
          </a:bodyPr>
          <a:lstStyle/>
          <a:p>
            <a:r>
              <a:rPr lang="en-US" dirty="0">
                <a:solidFill>
                  <a:srgbClr val="000000"/>
                </a:solidFill>
              </a:rPr>
              <a:t>3</a:t>
            </a:r>
          </a:p>
        </p:txBody>
      </p:sp>
      <p:sp>
        <p:nvSpPr>
          <p:cNvPr id="57" name="Isosceles Triangle 56"/>
          <p:cNvSpPr/>
          <p:nvPr/>
        </p:nvSpPr>
        <p:spPr>
          <a:xfrm flipV="1">
            <a:off x="2971775" y="3239893"/>
            <a:ext cx="219619" cy="304800"/>
          </a:xfrm>
          <a:prstGeom prst="triangle">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58" name="Isosceles Triangle 57"/>
          <p:cNvSpPr/>
          <p:nvPr/>
        </p:nvSpPr>
        <p:spPr>
          <a:xfrm flipV="1">
            <a:off x="2667543" y="3239893"/>
            <a:ext cx="219619" cy="304800"/>
          </a:xfrm>
          <a:prstGeom prst="triangle">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59" name="Isosceles Triangle 58"/>
          <p:cNvSpPr/>
          <p:nvPr/>
        </p:nvSpPr>
        <p:spPr>
          <a:xfrm flipV="1">
            <a:off x="6836633" y="1524000"/>
            <a:ext cx="219619" cy="304800"/>
          </a:xfrm>
          <a:prstGeom prst="triangle">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60" name="Rectangle 59"/>
          <p:cNvSpPr/>
          <p:nvPr/>
        </p:nvSpPr>
        <p:spPr>
          <a:xfrm>
            <a:off x="827584" y="3225497"/>
            <a:ext cx="1133827" cy="304800"/>
          </a:xfrm>
          <a:prstGeom prst="rect">
            <a:avLst/>
          </a:prstGeom>
          <a:no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000000"/>
                </a:solidFill>
              </a:rPr>
              <a:t>Weighted</a:t>
            </a:r>
          </a:p>
        </p:txBody>
      </p:sp>
      <p:sp>
        <p:nvSpPr>
          <p:cNvPr id="61" name="TextBox 60"/>
          <p:cNvSpPr txBox="1"/>
          <p:nvPr/>
        </p:nvSpPr>
        <p:spPr>
          <a:xfrm>
            <a:off x="3248304" y="3200400"/>
            <a:ext cx="3990696" cy="369332"/>
          </a:xfrm>
          <a:prstGeom prst="rect">
            <a:avLst/>
          </a:prstGeom>
          <a:noFill/>
        </p:spPr>
        <p:txBody>
          <a:bodyPr wrap="none" rtlCol="0">
            <a:spAutoFit/>
          </a:bodyPr>
          <a:lstStyle/>
          <a:p>
            <a:r>
              <a:rPr lang="en-US" dirty="0" smtClean="0">
                <a:solidFill>
                  <a:srgbClr val="000000"/>
                </a:solidFill>
                <a:sym typeface="Wingdings"/>
              </a:rPr>
              <a:t> Highest priority for shaped queues</a:t>
            </a:r>
            <a:endParaRPr lang="en-US" dirty="0">
              <a:solidFill>
                <a:srgbClr val="000000"/>
              </a:solidFill>
            </a:endParaRPr>
          </a:p>
        </p:txBody>
      </p:sp>
    </p:spTree>
    <p:extLst>
      <p:ext uri="{BB962C8B-B14F-4D97-AF65-F5344CB8AC3E}">
        <p14:creationId xmlns:p14="http://schemas.microsoft.com/office/powerpoint/2010/main" val="33164454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Time-gated queues</a:t>
            </a:r>
          </a:p>
        </p:txBody>
      </p:sp>
      <p:sp>
        <p:nvSpPr>
          <p:cNvPr id="3" name="Content Placeholder 2"/>
          <p:cNvSpPr>
            <a:spLocks noGrp="1"/>
          </p:cNvSpPr>
          <p:nvPr>
            <p:ph idx="1"/>
          </p:nvPr>
        </p:nvSpPr>
        <p:spPr/>
        <p:txBody>
          <a:bodyPr>
            <a:normAutofit/>
          </a:bodyPr>
          <a:lstStyle/>
          <a:p>
            <a:r>
              <a:rPr lang="en-US" sz="2400" dirty="0"/>
              <a:t>802.1Qbv: A circular </a:t>
            </a:r>
            <a:r>
              <a:rPr lang="en-US" sz="2400" b="1" dirty="0">
                <a:solidFill>
                  <a:srgbClr val="2D2D8A"/>
                </a:solidFill>
              </a:rPr>
              <a:t>schedule</a:t>
            </a:r>
            <a:r>
              <a:rPr lang="en-US" sz="2400" dirty="0">
                <a:solidFill>
                  <a:srgbClr val="2D2D8A"/>
                </a:solidFill>
              </a:rPr>
              <a:t> </a:t>
            </a:r>
            <a:r>
              <a:rPr lang="en-US" sz="2400" dirty="0"/>
              <a:t>of {time, 8-bit mask} pairs controls gates between each queue and the priority selection function</a:t>
            </a:r>
            <a:r>
              <a:rPr lang="en-US" sz="2400" dirty="0" smtClean="0"/>
              <a:t>.</a:t>
            </a:r>
          </a:p>
          <a:p>
            <a:endParaRPr lang="en-US" dirty="0"/>
          </a:p>
          <a:p>
            <a:endParaRPr lang="en-US" dirty="0"/>
          </a:p>
          <a:p>
            <a:endParaRPr lang="en-US" dirty="0"/>
          </a:p>
          <a:p>
            <a:endParaRPr lang="en-US" dirty="0"/>
          </a:p>
          <a:p>
            <a:endParaRPr lang="en-US" dirty="0"/>
          </a:p>
        </p:txBody>
      </p:sp>
      <p:grpSp>
        <p:nvGrpSpPr>
          <p:cNvPr id="7" name="Group 6"/>
          <p:cNvGrpSpPr/>
          <p:nvPr/>
        </p:nvGrpSpPr>
        <p:grpSpPr>
          <a:xfrm>
            <a:off x="779023" y="2676128"/>
            <a:ext cx="219619" cy="572893"/>
            <a:chOff x="1741664" y="1918076"/>
            <a:chExt cx="219619" cy="572893"/>
          </a:xfrm>
          <a:effectLst/>
        </p:grpSpPr>
        <p:sp>
          <p:nvSpPr>
            <p:cNvPr id="8" name="Rectangle 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9" name="Straight Connector 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2" name="Group 11"/>
          <p:cNvGrpSpPr/>
          <p:nvPr/>
        </p:nvGrpSpPr>
        <p:grpSpPr>
          <a:xfrm>
            <a:off x="1092804" y="2676128"/>
            <a:ext cx="219619" cy="572893"/>
            <a:chOff x="1741664" y="1918076"/>
            <a:chExt cx="219619" cy="572893"/>
          </a:xfrm>
          <a:effectLst/>
        </p:grpSpPr>
        <p:sp>
          <p:nvSpPr>
            <p:cNvPr id="13" name="Rectangle 1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4" name="Straight Connector 1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1397604" y="2676128"/>
            <a:ext cx="219619" cy="572893"/>
            <a:chOff x="1741664" y="1918076"/>
            <a:chExt cx="219619" cy="572893"/>
          </a:xfrm>
          <a:effectLst/>
        </p:grpSpPr>
        <p:sp>
          <p:nvSpPr>
            <p:cNvPr id="18" name="Rectangle 1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9" name="Straight Connector 1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2" name="Group 21"/>
          <p:cNvGrpSpPr/>
          <p:nvPr/>
        </p:nvGrpSpPr>
        <p:grpSpPr>
          <a:xfrm>
            <a:off x="1702404" y="2676128"/>
            <a:ext cx="219619" cy="572893"/>
            <a:chOff x="1741664" y="1918076"/>
            <a:chExt cx="219619" cy="572893"/>
          </a:xfrm>
          <a:effectLst/>
        </p:grpSpPr>
        <p:sp>
          <p:nvSpPr>
            <p:cNvPr id="23" name="Rectangle 2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4" name="Straight Connector 2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2007204" y="2676128"/>
            <a:ext cx="219619" cy="572893"/>
            <a:chOff x="1741664" y="1918076"/>
            <a:chExt cx="219619" cy="572893"/>
          </a:xfrm>
          <a:effectLst/>
        </p:grpSpPr>
        <p:sp>
          <p:nvSpPr>
            <p:cNvPr id="28" name="Rectangle 2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9" name="Straight Connector 2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2" name="Group 31"/>
          <p:cNvGrpSpPr/>
          <p:nvPr/>
        </p:nvGrpSpPr>
        <p:grpSpPr>
          <a:xfrm>
            <a:off x="2312004" y="2676128"/>
            <a:ext cx="219619" cy="572893"/>
            <a:chOff x="1741664" y="1918076"/>
            <a:chExt cx="219619" cy="572893"/>
          </a:xfrm>
          <a:effectLst/>
        </p:grpSpPr>
        <p:sp>
          <p:nvSpPr>
            <p:cNvPr id="33" name="Rectangle 3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4" name="Straight Connector 3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7" name="Group 36"/>
          <p:cNvGrpSpPr/>
          <p:nvPr/>
        </p:nvGrpSpPr>
        <p:grpSpPr>
          <a:xfrm>
            <a:off x="2616804" y="2676128"/>
            <a:ext cx="219619" cy="572893"/>
            <a:chOff x="1741664" y="1918076"/>
            <a:chExt cx="219619" cy="572893"/>
          </a:xfrm>
          <a:effectLst/>
        </p:grpSpPr>
        <p:sp>
          <p:nvSpPr>
            <p:cNvPr id="38" name="Rectangle 3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9" name="Straight Connector 3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42" name="Group 41"/>
          <p:cNvGrpSpPr/>
          <p:nvPr/>
        </p:nvGrpSpPr>
        <p:grpSpPr>
          <a:xfrm>
            <a:off x="2921604" y="2676128"/>
            <a:ext cx="219619" cy="572893"/>
            <a:chOff x="1741664" y="1918076"/>
            <a:chExt cx="219619" cy="572893"/>
          </a:xfrm>
          <a:effectLst/>
        </p:grpSpPr>
        <p:sp>
          <p:nvSpPr>
            <p:cNvPr id="43" name="Rectangle 4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4" name="Straight Connector 4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sp>
        <p:nvSpPr>
          <p:cNvPr id="47" name="Rectangle 46"/>
          <p:cNvSpPr/>
          <p:nvPr/>
        </p:nvSpPr>
        <p:spPr>
          <a:xfrm>
            <a:off x="779023" y="4276328"/>
            <a:ext cx="2358797" cy="304800"/>
          </a:xfrm>
          <a:prstGeom prst="rect">
            <a:avLst/>
          </a:prstGeom>
          <a:solidFill>
            <a:srgbClr val="FFFFFF"/>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00"/>
                </a:solidFill>
              </a:rPr>
              <a:t>Priority selection</a:t>
            </a:r>
          </a:p>
        </p:txBody>
      </p:sp>
      <p:sp>
        <p:nvSpPr>
          <p:cNvPr id="48" name="TextBox 47"/>
          <p:cNvSpPr txBox="1"/>
          <p:nvPr/>
        </p:nvSpPr>
        <p:spPr>
          <a:xfrm>
            <a:off x="723034" y="3553821"/>
            <a:ext cx="313044" cy="369332"/>
          </a:xfrm>
          <a:prstGeom prst="rect">
            <a:avLst/>
          </a:prstGeom>
          <a:noFill/>
        </p:spPr>
        <p:txBody>
          <a:bodyPr wrap="none" rtlCol="0">
            <a:spAutoFit/>
          </a:bodyPr>
          <a:lstStyle/>
          <a:p>
            <a:r>
              <a:rPr lang="en-US" dirty="0" smtClean="0">
                <a:solidFill>
                  <a:srgbClr val="000000"/>
                </a:solidFill>
              </a:rPr>
              <a:t>1</a:t>
            </a:r>
            <a:endParaRPr lang="en-US" dirty="0">
              <a:solidFill>
                <a:srgbClr val="000000"/>
              </a:solidFill>
            </a:endParaRPr>
          </a:p>
        </p:txBody>
      </p:sp>
      <p:sp>
        <p:nvSpPr>
          <p:cNvPr id="49" name="TextBox 48"/>
          <p:cNvSpPr txBox="1"/>
          <p:nvPr/>
        </p:nvSpPr>
        <p:spPr>
          <a:xfrm>
            <a:off x="1030590" y="3553821"/>
            <a:ext cx="313044" cy="369332"/>
          </a:xfrm>
          <a:prstGeom prst="rect">
            <a:avLst/>
          </a:prstGeom>
          <a:noFill/>
        </p:spPr>
        <p:txBody>
          <a:bodyPr wrap="none" rtlCol="0">
            <a:spAutoFit/>
          </a:bodyPr>
          <a:lstStyle/>
          <a:p>
            <a:r>
              <a:rPr lang="en-US" dirty="0">
                <a:solidFill>
                  <a:srgbClr val="000000"/>
                </a:solidFill>
              </a:rPr>
              <a:t>0</a:t>
            </a:r>
          </a:p>
        </p:txBody>
      </p:sp>
      <p:sp>
        <p:nvSpPr>
          <p:cNvPr id="50" name="TextBox 49"/>
          <p:cNvSpPr txBox="1"/>
          <p:nvPr/>
        </p:nvSpPr>
        <p:spPr>
          <a:xfrm>
            <a:off x="1338146" y="3553821"/>
            <a:ext cx="313044" cy="369332"/>
          </a:xfrm>
          <a:prstGeom prst="rect">
            <a:avLst/>
          </a:prstGeom>
          <a:noFill/>
        </p:spPr>
        <p:txBody>
          <a:bodyPr wrap="none" rtlCol="0">
            <a:spAutoFit/>
          </a:bodyPr>
          <a:lstStyle/>
          <a:p>
            <a:r>
              <a:rPr lang="en-US" dirty="0" smtClean="0">
                <a:solidFill>
                  <a:srgbClr val="000000"/>
                </a:solidFill>
              </a:rPr>
              <a:t>4</a:t>
            </a:r>
            <a:endParaRPr lang="en-US" dirty="0">
              <a:solidFill>
                <a:srgbClr val="000000"/>
              </a:solidFill>
            </a:endParaRPr>
          </a:p>
        </p:txBody>
      </p:sp>
      <p:sp>
        <p:nvSpPr>
          <p:cNvPr id="51" name="TextBox 50"/>
          <p:cNvSpPr txBox="1"/>
          <p:nvPr/>
        </p:nvSpPr>
        <p:spPr>
          <a:xfrm>
            <a:off x="1645702" y="3553821"/>
            <a:ext cx="313044" cy="369332"/>
          </a:xfrm>
          <a:prstGeom prst="rect">
            <a:avLst/>
          </a:prstGeom>
          <a:noFill/>
        </p:spPr>
        <p:txBody>
          <a:bodyPr wrap="none" rtlCol="0">
            <a:spAutoFit/>
          </a:bodyPr>
          <a:lstStyle/>
          <a:p>
            <a:r>
              <a:rPr lang="en-US" dirty="0" smtClean="0">
                <a:solidFill>
                  <a:srgbClr val="000000"/>
                </a:solidFill>
              </a:rPr>
              <a:t>5</a:t>
            </a:r>
            <a:endParaRPr lang="en-US" dirty="0">
              <a:solidFill>
                <a:srgbClr val="000000"/>
              </a:solidFill>
            </a:endParaRPr>
          </a:p>
        </p:txBody>
      </p:sp>
      <p:sp>
        <p:nvSpPr>
          <p:cNvPr id="52" name="TextBox 51"/>
          <p:cNvSpPr txBox="1"/>
          <p:nvPr/>
        </p:nvSpPr>
        <p:spPr>
          <a:xfrm>
            <a:off x="1953258" y="3553821"/>
            <a:ext cx="313044" cy="369332"/>
          </a:xfrm>
          <a:prstGeom prst="rect">
            <a:avLst/>
          </a:prstGeom>
          <a:noFill/>
        </p:spPr>
        <p:txBody>
          <a:bodyPr wrap="none" rtlCol="0">
            <a:spAutoFit/>
          </a:bodyPr>
          <a:lstStyle/>
          <a:p>
            <a:r>
              <a:rPr lang="en-US" dirty="0" smtClean="0">
                <a:solidFill>
                  <a:srgbClr val="000000"/>
                </a:solidFill>
              </a:rPr>
              <a:t>6</a:t>
            </a:r>
            <a:endParaRPr lang="en-US" dirty="0">
              <a:solidFill>
                <a:srgbClr val="000000"/>
              </a:solidFill>
            </a:endParaRPr>
          </a:p>
        </p:txBody>
      </p:sp>
      <p:sp>
        <p:nvSpPr>
          <p:cNvPr id="53" name="TextBox 52"/>
          <p:cNvSpPr txBox="1"/>
          <p:nvPr/>
        </p:nvSpPr>
        <p:spPr>
          <a:xfrm>
            <a:off x="2260814" y="3553821"/>
            <a:ext cx="313044" cy="369332"/>
          </a:xfrm>
          <a:prstGeom prst="rect">
            <a:avLst/>
          </a:prstGeom>
          <a:noFill/>
        </p:spPr>
        <p:txBody>
          <a:bodyPr wrap="none" rtlCol="0">
            <a:spAutoFit/>
          </a:bodyPr>
          <a:lstStyle/>
          <a:p>
            <a:r>
              <a:rPr lang="en-US" dirty="0">
                <a:solidFill>
                  <a:srgbClr val="000000"/>
                </a:solidFill>
              </a:rPr>
              <a:t>7</a:t>
            </a:r>
          </a:p>
        </p:txBody>
      </p:sp>
      <p:sp>
        <p:nvSpPr>
          <p:cNvPr id="54" name="TextBox 53"/>
          <p:cNvSpPr txBox="1"/>
          <p:nvPr/>
        </p:nvSpPr>
        <p:spPr>
          <a:xfrm>
            <a:off x="2568370" y="3553821"/>
            <a:ext cx="313044" cy="369332"/>
          </a:xfrm>
          <a:prstGeom prst="rect">
            <a:avLst/>
          </a:prstGeom>
          <a:noFill/>
        </p:spPr>
        <p:txBody>
          <a:bodyPr wrap="none" rtlCol="0">
            <a:spAutoFit/>
          </a:bodyPr>
          <a:lstStyle/>
          <a:p>
            <a:r>
              <a:rPr lang="en-US" dirty="0" smtClean="0">
                <a:solidFill>
                  <a:srgbClr val="000000"/>
                </a:solidFill>
              </a:rPr>
              <a:t>2</a:t>
            </a:r>
            <a:endParaRPr lang="en-US" dirty="0">
              <a:solidFill>
                <a:srgbClr val="000000"/>
              </a:solidFill>
            </a:endParaRPr>
          </a:p>
        </p:txBody>
      </p:sp>
      <p:sp>
        <p:nvSpPr>
          <p:cNvPr id="55" name="TextBox 54"/>
          <p:cNvSpPr txBox="1"/>
          <p:nvPr/>
        </p:nvSpPr>
        <p:spPr>
          <a:xfrm>
            <a:off x="2875924" y="3553821"/>
            <a:ext cx="313044" cy="369332"/>
          </a:xfrm>
          <a:prstGeom prst="rect">
            <a:avLst/>
          </a:prstGeom>
          <a:noFill/>
        </p:spPr>
        <p:txBody>
          <a:bodyPr wrap="none" rtlCol="0">
            <a:spAutoFit/>
          </a:bodyPr>
          <a:lstStyle/>
          <a:p>
            <a:r>
              <a:rPr lang="en-US" dirty="0" smtClean="0">
                <a:solidFill>
                  <a:srgbClr val="000000"/>
                </a:solidFill>
              </a:rPr>
              <a:t>3</a:t>
            </a:r>
            <a:endParaRPr lang="en-US" dirty="0">
              <a:solidFill>
                <a:srgbClr val="000000"/>
              </a:solidFill>
            </a:endParaRPr>
          </a:p>
        </p:txBody>
      </p:sp>
      <p:sp>
        <p:nvSpPr>
          <p:cNvPr id="56" name="Isosceles Triangle 55"/>
          <p:cNvSpPr/>
          <p:nvPr/>
        </p:nvSpPr>
        <p:spPr>
          <a:xfrm flipV="1">
            <a:off x="2918201" y="3325221"/>
            <a:ext cx="219619" cy="304800"/>
          </a:xfrm>
          <a:prstGeom prst="triangle">
            <a:avLst/>
          </a:prstGeom>
          <a:solidFill>
            <a:srgbClr val="FFFFFF"/>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57" name="Isosceles Triangle 56"/>
          <p:cNvSpPr/>
          <p:nvPr/>
        </p:nvSpPr>
        <p:spPr>
          <a:xfrm flipV="1">
            <a:off x="2614724" y="3325221"/>
            <a:ext cx="219619" cy="304800"/>
          </a:xfrm>
          <a:prstGeom prst="triangle">
            <a:avLst/>
          </a:prstGeom>
          <a:solidFill>
            <a:srgbClr val="FFFFFF"/>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58" name="Rectangle 57"/>
          <p:cNvSpPr/>
          <p:nvPr/>
        </p:nvSpPr>
        <p:spPr>
          <a:xfrm>
            <a:off x="779022"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59" name="Rectangle 58"/>
          <p:cNvSpPr/>
          <p:nvPr/>
        </p:nvSpPr>
        <p:spPr>
          <a:xfrm>
            <a:off x="2918201"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0" name="Rectangle 59"/>
          <p:cNvSpPr/>
          <p:nvPr/>
        </p:nvSpPr>
        <p:spPr>
          <a:xfrm>
            <a:off x="1084619"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1" name="Rectangle 60"/>
          <p:cNvSpPr/>
          <p:nvPr/>
        </p:nvSpPr>
        <p:spPr>
          <a:xfrm>
            <a:off x="1390216"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2" name="Rectangle 61"/>
          <p:cNvSpPr/>
          <p:nvPr/>
        </p:nvSpPr>
        <p:spPr>
          <a:xfrm>
            <a:off x="1695813"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3" name="Rectangle 62"/>
          <p:cNvSpPr/>
          <p:nvPr/>
        </p:nvSpPr>
        <p:spPr>
          <a:xfrm>
            <a:off x="2001410"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4" name="Rectangle 63"/>
          <p:cNvSpPr/>
          <p:nvPr/>
        </p:nvSpPr>
        <p:spPr>
          <a:xfrm>
            <a:off x="2307007"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5" name="Rectangle 64"/>
          <p:cNvSpPr/>
          <p:nvPr/>
        </p:nvSpPr>
        <p:spPr>
          <a:xfrm>
            <a:off x="2612604" y="3923153"/>
            <a:ext cx="219619" cy="276975"/>
          </a:xfrm>
          <a:prstGeom prst="rect">
            <a:avLst/>
          </a:prstGeom>
          <a:solidFill>
            <a:srgbClr val="E9D7D3"/>
          </a:solidFill>
          <a:ln>
            <a:solidFill>
              <a:srgbClr val="FF66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6" name="TextBox 65"/>
          <p:cNvSpPr txBox="1"/>
          <p:nvPr/>
        </p:nvSpPr>
        <p:spPr>
          <a:xfrm>
            <a:off x="3198133" y="3859256"/>
            <a:ext cx="3888467" cy="369332"/>
          </a:xfrm>
          <a:prstGeom prst="rect">
            <a:avLst/>
          </a:prstGeom>
          <a:noFill/>
        </p:spPr>
        <p:txBody>
          <a:bodyPr wrap="none" rtlCol="0">
            <a:spAutoFit/>
          </a:bodyPr>
          <a:lstStyle/>
          <a:p>
            <a:r>
              <a:rPr lang="en-US" dirty="0" smtClean="0">
                <a:solidFill>
                  <a:srgbClr val="000000"/>
                </a:solidFill>
                <a:sym typeface="Wingdings"/>
              </a:rPr>
              <a:t>Operated by a repeating schedule</a:t>
            </a:r>
            <a:endParaRPr lang="en-US" dirty="0">
              <a:solidFill>
                <a:srgbClr val="000000"/>
              </a:solidFill>
            </a:endParaRPr>
          </a:p>
        </p:txBody>
      </p:sp>
      <p:sp>
        <p:nvSpPr>
          <p:cNvPr id="67" name="Rectangle 66"/>
          <p:cNvSpPr/>
          <p:nvPr/>
        </p:nvSpPr>
        <p:spPr>
          <a:xfrm>
            <a:off x="755576" y="3304406"/>
            <a:ext cx="1133827" cy="304800"/>
          </a:xfrm>
          <a:prstGeom prst="rect">
            <a:avLst/>
          </a:prstGeom>
          <a:no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rgbClr val="000000"/>
                </a:solidFill>
              </a:rPr>
              <a:t>Weighted</a:t>
            </a:r>
          </a:p>
        </p:txBody>
      </p:sp>
    </p:spTree>
    <p:extLst>
      <p:ext uri="{BB962C8B-B14F-4D97-AF65-F5344CB8AC3E}">
        <p14:creationId xmlns:p14="http://schemas.microsoft.com/office/powerpoint/2010/main" val="42131049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Cyclic </a:t>
            </a:r>
            <a:r>
              <a:rPr lang="en-US" sz="4000" dirty="0"/>
              <a:t>Queuing and </a:t>
            </a:r>
            <a:r>
              <a:rPr lang="en-US" sz="4000" dirty="0" smtClean="0"/>
              <a:t>Forwarding</a:t>
            </a:r>
            <a:br>
              <a:rPr lang="en-US" sz="4000" dirty="0" smtClean="0"/>
            </a:br>
            <a:endParaRPr lang="en-US" sz="4000" dirty="0"/>
          </a:p>
        </p:txBody>
      </p:sp>
      <p:sp>
        <p:nvSpPr>
          <p:cNvPr id="3" name="Content Placeholder 2"/>
          <p:cNvSpPr>
            <a:spLocks noGrp="1"/>
          </p:cNvSpPr>
          <p:nvPr>
            <p:ph idx="1"/>
          </p:nvPr>
        </p:nvSpPr>
        <p:spPr>
          <a:xfrm>
            <a:off x="457200" y="1412775"/>
            <a:ext cx="8229600" cy="4464151"/>
          </a:xfrm>
        </p:spPr>
        <p:txBody>
          <a:bodyPr>
            <a:noAutofit/>
          </a:bodyPr>
          <a:lstStyle/>
          <a:p>
            <a:r>
              <a:rPr lang="en-US" sz="2400" dirty="0" smtClean="0"/>
              <a:t>802.1Qch:  The 1Qbv time gated queues are used to create </a:t>
            </a:r>
            <a:r>
              <a:rPr lang="en-US" sz="2400" b="1" dirty="0" smtClean="0">
                <a:solidFill>
                  <a:srgbClr val="2D2D8A"/>
                </a:solidFill>
              </a:rPr>
              <a:t>double buffers</a:t>
            </a:r>
            <a:r>
              <a:rPr lang="en-US" sz="2400" dirty="0" smtClean="0"/>
              <a:t> (two pairs, 2–3 and 4–5, shown in this example)</a:t>
            </a:r>
          </a:p>
          <a:p>
            <a:endParaRPr lang="en-US" sz="2400" dirty="0"/>
          </a:p>
          <a:p>
            <a:endParaRPr lang="en-US" sz="2400" dirty="0" smtClean="0"/>
          </a:p>
          <a:p>
            <a:endParaRPr lang="en-US" sz="2400" dirty="0"/>
          </a:p>
          <a:p>
            <a:pPr marL="0" indent="0">
              <a:buNone/>
            </a:pPr>
            <a:endParaRPr lang="en-US" sz="2400" dirty="0"/>
          </a:p>
          <a:p>
            <a:pPr marL="0" indent="0">
              <a:buNone/>
            </a:pPr>
            <a:endParaRPr lang="en-US" sz="2400" dirty="0"/>
          </a:p>
          <a:p>
            <a:pPr lvl="1"/>
            <a:r>
              <a:rPr lang="en-US" sz="2000" dirty="0"/>
              <a:t>If the wire length and bridge transit time are negligible compared to the cycle time, </a:t>
            </a:r>
            <a:r>
              <a:rPr lang="en-US" sz="2000" dirty="0" smtClean="0"/>
              <a:t>double buffers </a:t>
            </a:r>
            <a:r>
              <a:rPr lang="en-US" sz="2000" dirty="0"/>
              <a:t>are sufficient.</a:t>
            </a:r>
          </a:p>
          <a:p>
            <a:pPr lvl="1"/>
            <a:endParaRPr lang="en-US" sz="1400" dirty="0" smtClean="0"/>
          </a:p>
          <a:p>
            <a:pPr lvl="1"/>
            <a:endParaRPr lang="en-US" sz="2000" dirty="0"/>
          </a:p>
          <a:p>
            <a:pPr lvl="1"/>
            <a:endParaRPr lang="en-US" sz="1200" dirty="0" smtClean="0"/>
          </a:p>
        </p:txBody>
      </p:sp>
      <p:grpSp>
        <p:nvGrpSpPr>
          <p:cNvPr id="7" name="Group 6"/>
          <p:cNvGrpSpPr/>
          <p:nvPr/>
        </p:nvGrpSpPr>
        <p:grpSpPr>
          <a:xfrm>
            <a:off x="779023" y="2676128"/>
            <a:ext cx="219619" cy="572893"/>
            <a:chOff x="1741664" y="1918076"/>
            <a:chExt cx="219619" cy="572893"/>
          </a:xfrm>
          <a:effectLst/>
        </p:grpSpPr>
        <p:sp>
          <p:nvSpPr>
            <p:cNvPr id="8" name="Rectangle 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9" name="Straight Connector 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2" name="Group 11"/>
          <p:cNvGrpSpPr/>
          <p:nvPr/>
        </p:nvGrpSpPr>
        <p:grpSpPr>
          <a:xfrm>
            <a:off x="1092804" y="2676128"/>
            <a:ext cx="219619" cy="572893"/>
            <a:chOff x="1741664" y="1918076"/>
            <a:chExt cx="219619" cy="572893"/>
          </a:xfrm>
          <a:effectLst/>
        </p:grpSpPr>
        <p:sp>
          <p:nvSpPr>
            <p:cNvPr id="13" name="Rectangle 1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4" name="Straight Connector 1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1397604" y="2676128"/>
            <a:ext cx="219619" cy="572893"/>
            <a:chOff x="1741664" y="1918076"/>
            <a:chExt cx="219619" cy="572893"/>
          </a:xfrm>
          <a:effectLst/>
        </p:grpSpPr>
        <p:sp>
          <p:nvSpPr>
            <p:cNvPr id="18" name="Rectangle 1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9" name="Straight Connector 1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2" name="Group 21"/>
          <p:cNvGrpSpPr/>
          <p:nvPr/>
        </p:nvGrpSpPr>
        <p:grpSpPr>
          <a:xfrm>
            <a:off x="1702404" y="2676128"/>
            <a:ext cx="219619" cy="572893"/>
            <a:chOff x="1741664" y="1918076"/>
            <a:chExt cx="219619" cy="572893"/>
          </a:xfrm>
          <a:effectLst/>
        </p:grpSpPr>
        <p:sp>
          <p:nvSpPr>
            <p:cNvPr id="23" name="Rectangle 2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4" name="Straight Connector 2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2007204" y="2676128"/>
            <a:ext cx="219619" cy="572893"/>
            <a:chOff x="1741664" y="1918076"/>
            <a:chExt cx="219619" cy="572893"/>
          </a:xfrm>
          <a:effectLst/>
        </p:grpSpPr>
        <p:sp>
          <p:nvSpPr>
            <p:cNvPr id="28" name="Rectangle 2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29" name="Straight Connector 2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2" name="Group 31"/>
          <p:cNvGrpSpPr/>
          <p:nvPr/>
        </p:nvGrpSpPr>
        <p:grpSpPr>
          <a:xfrm>
            <a:off x="2312004" y="2676128"/>
            <a:ext cx="219619" cy="572893"/>
            <a:chOff x="1741664" y="1918076"/>
            <a:chExt cx="219619" cy="572893"/>
          </a:xfrm>
          <a:effectLst/>
        </p:grpSpPr>
        <p:sp>
          <p:nvSpPr>
            <p:cNvPr id="33" name="Rectangle 3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4" name="Straight Connector 3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37" name="Group 36"/>
          <p:cNvGrpSpPr/>
          <p:nvPr/>
        </p:nvGrpSpPr>
        <p:grpSpPr>
          <a:xfrm>
            <a:off x="2616804" y="2676128"/>
            <a:ext cx="219619" cy="572893"/>
            <a:chOff x="1741664" y="1918076"/>
            <a:chExt cx="219619" cy="572893"/>
          </a:xfrm>
          <a:effectLst/>
        </p:grpSpPr>
        <p:sp>
          <p:nvSpPr>
            <p:cNvPr id="38" name="Rectangle 37"/>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9" name="Straight Connector 38"/>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grpSp>
        <p:nvGrpSpPr>
          <p:cNvPr id="42" name="Group 41"/>
          <p:cNvGrpSpPr/>
          <p:nvPr/>
        </p:nvGrpSpPr>
        <p:grpSpPr>
          <a:xfrm>
            <a:off x="2921604" y="2676128"/>
            <a:ext cx="219619" cy="572893"/>
            <a:chOff x="1741664" y="1918076"/>
            <a:chExt cx="219619" cy="572893"/>
          </a:xfrm>
          <a:effectLst/>
        </p:grpSpPr>
        <p:sp>
          <p:nvSpPr>
            <p:cNvPr id="43" name="Rectangle 42"/>
            <p:cNvSpPr/>
            <p:nvPr/>
          </p:nvSpPr>
          <p:spPr>
            <a:xfrm>
              <a:off x="1741664" y="1918076"/>
              <a:ext cx="219619" cy="572893"/>
            </a:xfrm>
            <a:prstGeom prst="rect">
              <a:avLst/>
            </a:prstGeom>
            <a:solidFill>
              <a:schemeClr val="bg1"/>
            </a:solidFill>
            <a:ln>
              <a:solidFill>
                <a:srgbClr val="000000"/>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4" name="Straight Connector 43"/>
            <p:cNvCxnSpPr/>
            <p:nvPr/>
          </p:nvCxnSpPr>
          <p:spPr>
            <a:xfrm>
              <a:off x="1741664" y="2061299"/>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741664" y="2204522"/>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1741664" y="2347745"/>
              <a:ext cx="219619"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sp>
        <p:nvSpPr>
          <p:cNvPr id="47" name="Rectangle 46"/>
          <p:cNvSpPr/>
          <p:nvPr/>
        </p:nvSpPr>
        <p:spPr>
          <a:xfrm>
            <a:off x="779023" y="4276328"/>
            <a:ext cx="2358797" cy="304800"/>
          </a:xfrm>
          <a:prstGeom prst="rect">
            <a:avLst/>
          </a:prstGeom>
          <a:solidFill>
            <a:srgbClr val="FFFFFF"/>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00"/>
                </a:solidFill>
              </a:rPr>
              <a:t>Priority selection</a:t>
            </a:r>
          </a:p>
        </p:txBody>
      </p:sp>
      <p:sp>
        <p:nvSpPr>
          <p:cNvPr id="48" name="TextBox 47"/>
          <p:cNvSpPr txBox="1"/>
          <p:nvPr/>
        </p:nvSpPr>
        <p:spPr>
          <a:xfrm>
            <a:off x="723034" y="3553821"/>
            <a:ext cx="313044" cy="369332"/>
          </a:xfrm>
          <a:prstGeom prst="rect">
            <a:avLst/>
          </a:prstGeom>
          <a:noFill/>
        </p:spPr>
        <p:txBody>
          <a:bodyPr wrap="none" rtlCol="0">
            <a:spAutoFit/>
          </a:bodyPr>
          <a:lstStyle/>
          <a:p>
            <a:r>
              <a:rPr lang="en-US" dirty="0" smtClean="0">
                <a:solidFill>
                  <a:srgbClr val="000000"/>
                </a:solidFill>
              </a:rPr>
              <a:t>1</a:t>
            </a:r>
            <a:endParaRPr lang="en-US" dirty="0">
              <a:solidFill>
                <a:srgbClr val="000000"/>
              </a:solidFill>
            </a:endParaRPr>
          </a:p>
        </p:txBody>
      </p:sp>
      <p:sp>
        <p:nvSpPr>
          <p:cNvPr id="49" name="TextBox 48"/>
          <p:cNvSpPr txBox="1"/>
          <p:nvPr/>
        </p:nvSpPr>
        <p:spPr>
          <a:xfrm>
            <a:off x="1030590" y="3553821"/>
            <a:ext cx="313044" cy="369332"/>
          </a:xfrm>
          <a:prstGeom prst="rect">
            <a:avLst/>
          </a:prstGeom>
          <a:noFill/>
        </p:spPr>
        <p:txBody>
          <a:bodyPr wrap="none" rtlCol="0">
            <a:spAutoFit/>
          </a:bodyPr>
          <a:lstStyle/>
          <a:p>
            <a:r>
              <a:rPr lang="en-US" dirty="0">
                <a:solidFill>
                  <a:srgbClr val="000000"/>
                </a:solidFill>
              </a:rPr>
              <a:t>0</a:t>
            </a:r>
          </a:p>
        </p:txBody>
      </p:sp>
      <p:sp>
        <p:nvSpPr>
          <p:cNvPr id="50" name="TextBox 49"/>
          <p:cNvSpPr txBox="1"/>
          <p:nvPr/>
        </p:nvSpPr>
        <p:spPr>
          <a:xfrm>
            <a:off x="1338146" y="3553821"/>
            <a:ext cx="313044" cy="369332"/>
          </a:xfrm>
          <a:prstGeom prst="rect">
            <a:avLst/>
          </a:prstGeom>
          <a:noFill/>
        </p:spPr>
        <p:txBody>
          <a:bodyPr wrap="none" rtlCol="0">
            <a:spAutoFit/>
          </a:bodyPr>
          <a:lstStyle/>
          <a:p>
            <a:r>
              <a:rPr lang="en-US" dirty="0" smtClean="0">
                <a:solidFill>
                  <a:srgbClr val="000000"/>
                </a:solidFill>
              </a:rPr>
              <a:t>6</a:t>
            </a:r>
            <a:endParaRPr lang="en-US" dirty="0">
              <a:solidFill>
                <a:srgbClr val="000000"/>
              </a:solidFill>
            </a:endParaRPr>
          </a:p>
        </p:txBody>
      </p:sp>
      <p:sp>
        <p:nvSpPr>
          <p:cNvPr id="51" name="TextBox 50"/>
          <p:cNvSpPr txBox="1"/>
          <p:nvPr/>
        </p:nvSpPr>
        <p:spPr>
          <a:xfrm>
            <a:off x="1645702" y="3553821"/>
            <a:ext cx="313044" cy="369332"/>
          </a:xfrm>
          <a:prstGeom prst="rect">
            <a:avLst/>
          </a:prstGeom>
          <a:noFill/>
        </p:spPr>
        <p:txBody>
          <a:bodyPr wrap="none" rtlCol="0">
            <a:spAutoFit/>
          </a:bodyPr>
          <a:lstStyle/>
          <a:p>
            <a:r>
              <a:rPr lang="en-US" dirty="0" smtClean="0">
                <a:solidFill>
                  <a:srgbClr val="000000"/>
                </a:solidFill>
              </a:rPr>
              <a:t>7</a:t>
            </a:r>
            <a:endParaRPr lang="en-US" dirty="0">
              <a:solidFill>
                <a:srgbClr val="000000"/>
              </a:solidFill>
            </a:endParaRPr>
          </a:p>
        </p:txBody>
      </p:sp>
      <p:sp>
        <p:nvSpPr>
          <p:cNvPr id="52" name="TextBox 51"/>
          <p:cNvSpPr txBox="1"/>
          <p:nvPr/>
        </p:nvSpPr>
        <p:spPr>
          <a:xfrm>
            <a:off x="1953258" y="3553821"/>
            <a:ext cx="313044" cy="369332"/>
          </a:xfrm>
          <a:prstGeom prst="rect">
            <a:avLst/>
          </a:prstGeom>
          <a:noFill/>
        </p:spPr>
        <p:txBody>
          <a:bodyPr wrap="none" rtlCol="0">
            <a:spAutoFit/>
          </a:bodyPr>
          <a:lstStyle/>
          <a:p>
            <a:r>
              <a:rPr lang="en-US" dirty="0" smtClean="0">
                <a:solidFill>
                  <a:srgbClr val="000000"/>
                </a:solidFill>
              </a:rPr>
              <a:t>2</a:t>
            </a:r>
            <a:endParaRPr lang="en-US" dirty="0">
              <a:solidFill>
                <a:srgbClr val="000000"/>
              </a:solidFill>
            </a:endParaRPr>
          </a:p>
        </p:txBody>
      </p:sp>
      <p:sp>
        <p:nvSpPr>
          <p:cNvPr id="53" name="TextBox 52"/>
          <p:cNvSpPr txBox="1"/>
          <p:nvPr/>
        </p:nvSpPr>
        <p:spPr>
          <a:xfrm>
            <a:off x="2260814" y="3553821"/>
            <a:ext cx="313044" cy="369332"/>
          </a:xfrm>
          <a:prstGeom prst="rect">
            <a:avLst/>
          </a:prstGeom>
          <a:noFill/>
        </p:spPr>
        <p:txBody>
          <a:bodyPr wrap="none" rtlCol="0">
            <a:spAutoFit/>
          </a:bodyPr>
          <a:lstStyle/>
          <a:p>
            <a:r>
              <a:rPr lang="en-US" dirty="0" smtClean="0">
                <a:solidFill>
                  <a:srgbClr val="000000"/>
                </a:solidFill>
              </a:rPr>
              <a:t>3</a:t>
            </a:r>
            <a:endParaRPr lang="en-US" dirty="0">
              <a:solidFill>
                <a:srgbClr val="000000"/>
              </a:solidFill>
            </a:endParaRPr>
          </a:p>
        </p:txBody>
      </p:sp>
      <p:sp>
        <p:nvSpPr>
          <p:cNvPr id="54" name="TextBox 53"/>
          <p:cNvSpPr txBox="1"/>
          <p:nvPr/>
        </p:nvSpPr>
        <p:spPr>
          <a:xfrm>
            <a:off x="2568370" y="3553821"/>
            <a:ext cx="313044" cy="369332"/>
          </a:xfrm>
          <a:prstGeom prst="rect">
            <a:avLst/>
          </a:prstGeom>
          <a:noFill/>
        </p:spPr>
        <p:txBody>
          <a:bodyPr wrap="none" rtlCol="0">
            <a:spAutoFit/>
          </a:bodyPr>
          <a:lstStyle/>
          <a:p>
            <a:r>
              <a:rPr lang="en-US" dirty="0" smtClean="0">
                <a:solidFill>
                  <a:srgbClr val="000000"/>
                </a:solidFill>
              </a:rPr>
              <a:t>4</a:t>
            </a:r>
            <a:endParaRPr lang="en-US" dirty="0">
              <a:solidFill>
                <a:srgbClr val="000000"/>
              </a:solidFill>
            </a:endParaRPr>
          </a:p>
        </p:txBody>
      </p:sp>
      <p:sp>
        <p:nvSpPr>
          <p:cNvPr id="55" name="TextBox 54"/>
          <p:cNvSpPr txBox="1"/>
          <p:nvPr/>
        </p:nvSpPr>
        <p:spPr>
          <a:xfrm>
            <a:off x="2875924" y="3553821"/>
            <a:ext cx="313044" cy="369332"/>
          </a:xfrm>
          <a:prstGeom prst="rect">
            <a:avLst/>
          </a:prstGeom>
          <a:noFill/>
        </p:spPr>
        <p:txBody>
          <a:bodyPr wrap="none" rtlCol="0">
            <a:spAutoFit/>
          </a:bodyPr>
          <a:lstStyle/>
          <a:p>
            <a:r>
              <a:rPr lang="en-US" dirty="0" smtClean="0">
                <a:solidFill>
                  <a:srgbClr val="000000"/>
                </a:solidFill>
              </a:rPr>
              <a:t>5</a:t>
            </a:r>
            <a:endParaRPr lang="en-US" dirty="0">
              <a:solidFill>
                <a:srgbClr val="000000"/>
              </a:solidFill>
            </a:endParaRPr>
          </a:p>
        </p:txBody>
      </p:sp>
      <p:sp>
        <p:nvSpPr>
          <p:cNvPr id="58" name="Rectangle 57"/>
          <p:cNvSpPr/>
          <p:nvPr/>
        </p:nvSpPr>
        <p:spPr>
          <a:xfrm>
            <a:off x="779022" y="3923153"/>
            <a:ext cx="219619" cy="276975"/>
          </a:xfrm>
          <a:prstGeom prst="rect">
            <a:avLst/>
          </a:prstGeom>
          <a:solidFill>
            <a:schemeClr val="bg1"/>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59" name="Rectangle 58"/>
          <p:cNvSpPr/>
          <p:nvPr/>
        </p:nvSpPr>
        <p:spPr>
          <a:xfrm>
            <a:off x="2918201" y="3923153"/>
            <a:ext cx="219619" cy="276975"/>
          </a:xfrm>
          <a:prstGeom prst="rect">
            <a:avLst/>
          </a:prstGeom>
          <a:solidFill>
            <a:schemeClr val="accent6">
              <a:lumMod val="40000"/>
              <a:lumOff val="60000"/>
            </a:schemeClr>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0" name="Rectangle 59"/>
          <p:cNvSpPr/>
          <p:nvPr/>
        </p:nvSpPr>
        <p:spPr>
          <a:xfrm>
            <a:off x="1084619" y="3923153"/>
            <a:ext cx="219619" cy="276975"/>
          </a:xfrm>
          <a:prstGeom prst="rect">
            <a:avLst/>
          </a:prstGeom>
          <a:solidFill>
            <a:schemeClr val="bg1"/>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1" name="Rectangle 60"/>
          <p:cNvSpPr/>
          <p:nvPr/>
        </p:nvSpPr>
        <p:spPr>
          <a:xfrm>
            <a:off x="1390216" y="3923153"/>
            <a:ext cx="219619" cy="276975"/>
          </a:xfrm>
          <a:prstGeom prst="rect">
            <a:avLst/>
          </a:prstGeom>
          <a:solidFill>
            <a:schemeClr val="bg1"/>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2" name="Rectangle 61"/>
          <p:cNvSpPr/>
          <p:nvPr/>
        </p:nvSpPr>
        <p:spPr>
          <a:xfrm>
            <a:off x="1695813" y="3923153"/>
            <a:ext cx="219619" cy="276975"/>
          </a:xfrm>
          <a:prstGeom prst="rect">
            <a:avLst/>
          </a:prstGeom>
          <a:solidFill>
            <a:schemeClr val="bg1"/>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3" name="Rectangle 62"/>
          <p:cNvSpPr/>
          <p:nvPr/>
        </p:nvSpPr>
        <p:spPr>
          <a:xfrm>
            <a:off x="2001410" y="3923153"/>
            <a:ext cx="219619" cy="276975"/>
          </a:xfrm>
          <a:prstGeom prst="rect">
            <a:avLst/>
          </a:prstGeom>
          <a:solidFill>
            <a:srgbClr val="00CC00"/>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4" name="Rectangle 63"/>
          <p:cNvSpPr/>
          <p:nvPr/>
        </p:nvSpPr>
        <p:spPr>
          <a:xfrm>
            <a:off x="2307007" y="3923153"/>
            <a:ext cx="219619" cy="276975"/>
          </a:xfrm>
          <a:prstGeom prst="rect">
            <a:avLst/>
          </a:prstGeom>
          <a:solidFill>
            <a:schemeClr val="accent6">
              <a:lumMod val="40000"/>
              <a:lumOff val="60000"/>
            </a:schemeClr>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5" name="Rectangle 64"/>
          <p:cNvSpPr/>
          <p:nvPr/>
        </p:nvSpPr>
        <p:spPr>
          <a:xfrm>
            <a:off x="2612604" y="3923153"/>
            <a:ext cx="219619" cy="276975"/>
          </a:xfrm>
          <a:prstGeom prst="rect">
            <a:avLst/>
          </a:prstGeom>
          <a:solidFill>
            <a:srgbClr val="00CC00"/>
          </a:solidFill>
          <a:ln>
            <a:solidFill>
              <a:srgbClr val="43515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rgbClr val="000000"/>
                </a:solidFill>
              </a:rPr>
              <a:t>T</a:t>
            </a:r>
          </a:p>
        </p:txBody>
      </p:sp>
      <p:sp>
        <p:nvSpPr>
          <p:cNvPr id="66" name="TextBox 65"/>
          <p:cNvSpPr txBox="1"/>
          <p:nvPr/>
        </p:nvSpPr>
        <p:spPr>
          <a:xfrm>
            <a:off x="3198133" y="3859256"/>
            <a:ext cx="4081203" cy="369332"/>
          </a:xfrm>
          <a:prstGeom prst="rect">
            <a:avLst/>
          </a:prstGeom>
          <a:noFill/>
        </p:spPr>
        <p:txBody>
          <a:bodyPr wrap="none" rtlCol="0">
            <a:spAutoFit/>
          </a:bodyPr>
          <a:lstStyle/>
          <a:p>
            <a:r>
              <a:rPr lang="en-US" dirty="0" smtClean="0">
                <a:solidFill>
                  <a:srgbClr val="000000"/>
                </a:solidFill>
                <a:sym typeface="Wingdings"/>
              </a:rPr>
              <a:t>Alternately enable green and purple</a:t>
            </a:r>
            <a:endParaRPr lang="en-US" dirty="0">
              <a:solidFill>
                <a:srgbClr val="000000"/>
              </a:solidFill>
            </a:endParaRPr>
          </a:p>
        </p:txBody>
      </p:sp>
      <p:sp>
        <p:nvSpPr>
          <p:cNvPr id="68" name="Isosceles Triangle 67"/>
          <p:cNvSpPr/>
          <p:nvPr/>
        </p:nvSpPr>
        <p:spPr>
          <a:xfrm flipV="1">
            <a:off x="2921604" y="3308818"/>
            <a:ext cx="219619" cy="304800"/>
          </a:xfrm>
          <a:prstGeom prst="triangle">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69" name="Isosceles Triangle 68"/>
          <p:cNvSpPr/>
          <p:nvPr/>
        </p:nvSpPr>
        <p:spPr>
          <a:xfrm flipV="1">
            <a:off x="2616804" y="3308818"/>
            <a:ext cx="219619" cy="304800"/>
          </a:xfrm>
          <a:prstGeom prst="triangle">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0" name="Isosceles Triangle 69"/>
          <p:cNvSpPr/>
          <p:nvPr/>
        </p:nvSpPr>
        <p:spPr>
          <a:xfrm flipV="1">
            <a:off x="2312004" y="3308818"/>
            <a:ext cx="219619" cy="304800"/>
          </a:xfrm>
          <a:prstGeom prst="triangle">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1" name="Isosceles Triangle 70"/>
          <p:cNvSpPr/>
          <p:nvPr/>
        </p:nvSpPr>
        <p:spPr>
          <a:xfrm flipV="1">
            <a:off x="2007204" y="3308818"/>
            <a:ext cx="219619" cy="304800"/>
          </a:xfrm>
          <a:prstGeom prst="triangle">
            <a:avLst/>
          </a:prstGeom>
          <a:solidFill>
            <a:srgbClr val="E9D7D3"/>
          </a:solidFill>
          <a:ln>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nvGrpSpPr>
          <p:cNvPr id="72" name="Group 71"/>
          <p:cNvGrpSpPr/>
          <p:nvPr/>
        </p:nvGrpSpPr>
        <p:grpSpPr>
          <a:xfrm>
            <a:off x="3882817" y="5551512"/>
            <a:ext cx="1676400" cy="228600"/>
            <a:chOff x="2438400" y="4724400"/>
            <a:chExt cx="1676400" cy="228600"/>
          </a:xfrm>
        </p:grpSpPr>
        <p:sp>
          <p:nvSpPr>
            <p:cNvPr id="73" name="Rectangle 72"/>
            <p:cNvSpPr/>
            <p:nvPr/>
          </p:nvSpPr>
          <p:spPr>
            <a:xfrm>
              <a:off x="27432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4" name="Rectangle 73"/>
            <p:cNvSpPr/>
            <p:nvPr/>
          </p:nvSpPr>
          <p:spPr>
            <a:xfrm>
              <a:off x="28956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5" name="Rectangle 74"/>
            <p:cNvSpPr/>
            <p:nvPr/>
          </p:nvSpPr>
          <p:spPr>
            <a:xfrm>
              <a:off x="30480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6" name="Rectangle 75"/>
            <p:cNvSpPr/>
            <p:nvPr/>
          </p:nvSpPr>
          <p:spPr>
            <a:xfrm>
              <a:off x="32004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7" name="Rectangle 76"/>
            <p:cNvSpPr/>
            <p:nvPr/>
          </p:nvSpPr>
          <p:spPr>
            <a:xfrm>
              <a:off x="33528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8" name="Rectangle 77"/>
            <p:cNvSpPr/>
            <p:nvPr/>
          </p:nvSpPr>
          <p:spPr>
            <a:xfrm>
              <a:off x="35052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9" name="Rectangle 78"/>
            <p:cNvSpPr/>
            <p:nvPr/>
          </p:nvSpPr>
          <p:spPr>
            <a:xfrm>
              <a:off x="36576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0" name="Rectangle 79"/>
            <p:cNvSpPr/>
            <p:nvPr/>
          </p:nvSpPr>
          <p:spPr>
            <a:xfrm>
              <a:off x="38100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1" name="Rectangle 80"/>
            <p:cNvSpPr/>
            <p:nvPr/>
          </p:nvSpPr>
          <p:spPr>
            <a:xfrm>
              <a:off x="3962400" y="4724400"/>
              <a:ext cx="152400" cy="228600"/>
            </a:xfrm>
            <a:prstGeom prst="rect">
              <a:avLst/>
            </a:prstGeom>
            <a:solidFill>
              <a:schemeClr val="bg1"/>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2" name="Rectangle 81"/>
            <p:cNvSpPr/>
            <p:nvPr/>
          </p:nvSpPr>
          <p:spPr>
            <a:xfrm>
              <a:off x="2438400" y="4724400"/>
              <a:ext cx="304800" cy="228600"/>
            </a:xfrm>
            <a:prstGeom prst="rect">
              <a:avLst/>
            </a:prstGeom>
            <a:solidFill>
              <a:schemeClr val="bg1">
                <a:lumMod val="65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grpSp>
        <p:nvGrpSpPr>
          <p:cNvPr id="83" name="Group 82"/>
          <p:cNvGrpSpPr/>
          <p:nvPr/>
        </p:nvGrpSpPr>
        <p:grpSpPr>
          <a:xfrm>
            <a:off x="2430129" y="5944180"/>
            <a:ext cx="1676400" cy="228600"/>
            <a:chOff x="2438400" y="4724400"/>
            <a:chExt cx="1676400" cy="228600"/>
          </a:xfrm>
        </p:grpSpPr>
        <p:sp>
          <p:nvSpPr>
            <p:cNvPr id="84" name="Rectangle 83"/>
            <p:cNvSpPr/>
            <p:nvPr/>
          </p:nvSpPr>
          <p:spPr>
            <a:xfrm>
              <a:off x="27432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5" name="Rectangle 84"/>
            <p:cNvSpPr/>
            <p:nvPr/>
          </p:nvSpPr>
          <p:spPr>
            <a:xfrm>
              <a:off x="28956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6" name="Rectangle 85"/>
            <p:cNvSpPr/>
            <p:nvPr/>
          </p:nvSpPr>
          <p:spPr>
            <a:xfrm>
              <a:off x="30480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7" name="Rectangle 86"/>
            <p:cNvSpPr/>
            <p:nvPr/>
          </p:nvSpPr>
          <p:spPr>
            <a:xfrm>
              <a:off x="32004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8" name="Rectangle 87"/>
            <p:cNvSpPr/>
            <p:nvPr/>
          </p:nvSpPr>
          <p:spPr>
            <a:xfrm>
              <a:off x="33528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9" name="Rectangle 88"/>
            <p:cNvSpPr/>
            <p:nvPr/>
          </p:nvSpPr>
          <p:spPr>
            <a:xfrm>
              <a:off x="35052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0" name="Rectangle 89"/>
            <p:cNvSpPr/>
            <p:nvPr/>
          </p:nvSpPr>
          <p:spPr>
            <a:xfrm>
              <a:off x="36576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1" name="Rectangle 90"/>
            <p:cNvSpPr/>
            <p:nvPr/>
          </p:nvSpPr>
          <p:spPr>
            <a:xfrm>
              <a:off x="38100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2" name="Rectangle 91"/>
            <p:cNvSpPr/>
            <p:nvPr/>
          </p:nvSpPr>
          <p:spPr>
            <a:xfrm>
              <a:off x="3962400" y="4724400"/>
              <a:ext cx="152400" cy="228600"/>
            </a:xfrm>
            <a:prstGeom prst="rect">
              <a:avLst/>
            </a:prstGeom>
            <a:solidFill>
              <a:srgbClr val="CCFFCC"/>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3" name="Rectangle 92"/>
            <p:cNvSpPr/>
            <p:nvPr/>
          </p:nvSpPr>
          <p:spPr>
            <a:xfrm>
              <a:off x="2438400" y="4724400"/>
              <a:ext cx="304800" cy="228600"/>
            </a:xfrm>
            <a:prstGeom prst="rect">
              <a:avLst/>
            </a:prstGeom>
            <a:solidFill>
              <a:schemeClr val="bg1">
                <a:lumMod val="65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grpSp>
        <p:nvGrpSpPr>
          <p:cNvPr id="94" name="Group 93"/>
          <p:cNvGrpSpPr/>
          <p:nvPr/>
        </p:nvGrpSpPr>
        <p:grpSpPr>
          <a:xfrm>
            <a:off x="4106529" y="5944180"/>
            <a:ext cx="1676400" cy="228600"/>
            <a:chOff x="2438400" y="4724400"/>
            <a:chExt cx="1676400" cy="228600"/>
          </a:xfrm>
        </p:grpSpPr>
        <p:sp>
          <p:nvSpPr>
            <p:cNvPr id="95" name="Rectangle 94"/>
            <p:cNvSpPr/>
            <p:nvPr/>
          </p:nvSpPr>
          <p:spPr>
            <a:xfrm>
              <a:off x="27432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6" name="Rectangle 95"/>
            <p:cNvSpPr/>
            <p:nvPr/>
          </p:nvSpPr>
          <p:spPr>
            <a:xfrm>
              <a:off x="2895600" y="4724400"/>
              <a:ext cx="152400" cy="228600"/>
            </a:xfrm>
            <a:prstGeom prst="rect">
              <a:avLst/>
            </a:prstGeom>
            <a:solidFill>
              <a:srgbClr val="CECEEF"/>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7" name="Rectangle 96"/>
            <p:cNvSpPr/>
            <p:nvPr/>
          </p:nvSpPr>
          <p:spPr>
            <a:xfrm>
              <a:off x="30480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8" name="Rectangle 97"/>
            <p:cNvSpPr/>
            <p:nvPr/>
          </p:nvSpPr>
          <p:spPr>
            <a:xfrm>
              <a:off x="32004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99" name="Rectangle 98"/>
            <p:cNvSpPr/>
            <p:nvPr/>
          </p:nvSpPr>
          <p:spPr>
            <a:xfrm>
              <a:off x="33528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0" name="Rectangle 99"/>
            <p:cNvSpPr/>
            <p:nvPr/>
          </p:nvSpPr>
          <p:spPr>
            <a:xfrm>
              <a:off x="35052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1" name="Rectangle 100"/>
            <p:cNvSpPr/>
            <p:nvPr/>
          </p:nvSpPr>
          <p:spPr>
            <a:xfrm>
              <a:off x="36576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2" name="Rectangle 101"/>
            <p:cNvSpPr/>
            <p:nvPr/>
          </p:nvSpPr>
          <p:spPr>
            <a:xfrm>
              <a:off x="38100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3" name="Rectangle 102"/>
            <p:cNvSpPr/>
            <p:nvPr/>
          </p:nvSpPr>
          <p:spPr>
            <a:xfrm>
              <a:off x="3962400" y="4724400"/>
              <a:ext cx="152400" cy="228600"/>
            </a:xfrm>
            <a:prstGeom prst="rect">
              <a:avLst/>
            </a:prstGeom>
            <a:solidFill>
              <a:schemeClr val="accent6">
                <a:lumMod val="20000"/>
                <a:lumOff val="80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4" name="Rectangle 103"/>
            <p:cNvSpPr/>
            <p:nvPr/>
          </p:nvSpPr>
          <p:spPr>
            <a:xfrm>
              <a:off x="2438400" y="4724400"/>
              <a:ext cx="304800" cy="228600"/>
            </a:xfrm>
            <a:prstGeom prst="rect">
              <a:avLst/>
            </a:prstGeom>
            <a:solidFill>
              <a:schemeClr val="bg1">
                <a:lumMod val="65000"/>
              </a:schemeClr>
            </a:solidFill>
            <a:ln w="19050"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sp>
        <p:nvSpPr>
          <p:cNvPr id="105" name="TextBox 104"/>
          <p:cNvSpPr txBox="1"/>
          <p:nvPr/>
        </p:nvSpPr>
        <p:spPr>
          <a:xfrm>
            <a:off x="5711617" y="5464532"/>
            <a:ext cx="2822783" cy="369332"/>
          </a:xfrm>
          <a:prstGeom prst="rect">
            <a:avLst/>
          </a:prstGeom>
          <a:noFill/>
        </p:spPr>
        <p:txBody>
          <a:bodyPr wrap="none" rtlCol="0">
            <a:spAutoFit/>
          </a:bodyPr>
          <a:lstStyle/>
          <a:p>
            <a:r>
              <a:rPr lang="en-US" dirty="0" smtClean="0">
                <a:sym typeface="Wingdings"/>
              </a:rPr>
              <a:t> </a:t>
            </a:r>
            <a:r>
              <a:rPr lang="en-US" dirty="0" smtClean="0"/>
              <a:t>Frames being received</a:t>
            </a:r>
            <a:endParaRPr lang="en-US" dirty="0"/>
          </a:p>
        </p:txBody>
      </p:sp>
      <p:sp>
        <p:nvSpPr>
          <p:cNvPr id="106" name="TextBox 105"/>
          <p:cNvSpPr txBox="1"/>
          <p:nvPr/>
        </p:nvSpPr>
        <p:spPr>
          <a:xfrm>
            <a:off x="5779546" y="5867980"/>
            <a:ext cx="2373854" cy="369332"/>
          </a:xfrm>
          <a:prstGeom prst="rect">
            <a:avLst/>
          </a:prstGeom>
          <a:noFill/>
        </p:spPr>
        <p:txBody>
          <a:bodyPr wrap="none" rtlCol="0">
            <a:spAutoFit/>
          </a:bodyPr>
          <a:lstStyle/>
          <a:p>
            <a:r>
              <a:rPr lang="en-US" dirty="0" smtClean="0">
                <a:sym typeface="Wingdings"/>
              </a:rPr>
              <a:t> </a:t>
            </a:r>
            <a:r>
              <a:rPr lang="en-US" dirty="0" smtClean="0"/>
              <a:t>Output in progress</a:t>
            </a:r>
            <a:endParaRPr lang="en-US" dirty="0"/>
          </a:p>
        </p:txBody>
      </p:sp>
      <p:sp>
        <p:nvSpPr>
          <p:cNvPr id="107" name="TextBox 106"/>
          <p:cNvSpPr txBox="1"/>
          <p:nvPr/>
        </p:nvSpPr>
        <p:spPr>
          <a:xfrm>
            <a:off x="456061" y="5867980"/>
            <a:ext cx="1974068" cy="369332"/>
          </a:xfrm>
          <a:prstGeom prst="rect">
            <a:avLst/>
          </a:prstGeom>
          <a:noFill/>
        </p:spPr>
        <p:txBody>
          <a:bodyPr wrap="none" rtlCol="0">
            <a:spAutoFit/>
          </a:bodyPr>
          <a:lstStyle/>
          <a:p>
            <a:pPr algn="r"/>
            <a:r>
              <a:rPr lang="en-US" dirty="0" smtClean="0">
                <a:sym typeface="Wingdings"/>
              </a:rPr>
              <a:t>For next cycle </a:t>
            </a:r>
            <a:endParaRPr lang="en-US" dirty="0"/>
          </a:p>
        </p:txBody>
      </p:sp>
      <p:cxnSp>
        <p:nvCxnSpPr>
          <p:cNvPr id="108" name="Straight Arrow Connector 107"/>
          <p:cNvCxnSpPr>
            <a:endCxn id="89" idx="0"/>
          </p:cNvCxnSpPr>
          <p:nvPr/>
        </p:nvCxnSpPr>
        <p:spPr>
          <a:xfrm flipH="1">
            <a:off x="3573129" y="5780112"/>
            <a:ext cx="1147888" cy="164068"/>
          </a:xfrm>
          <a:prstGeom prst="straightConnector1">
            <a:avLst/>
          </a:prstGeom>
          <a:ln>
            <a:solidFill>
              <a:srgbClr val="2FADDF"/>
            </a:solidFill>
            <a:tailEnd type="arrow"/>
          </a:ln>
        </p:spPr>
        <p:style>
          <a:lnRef idx="2">
            <a:schemeClr val="accent1"/>
          </a:lnRef>
          <a:fillRef idx="0">
            <a:schemeClr val="accent1"/>
          </a:fillRef>
          <a:effectRef idx="1">
            <a:schemeClr val="accent1"/>
          </a:effectRef>
          <a:fontRef idx="minor">
            <a:schemeClr val="tx1"/>
          </a:fontRef>
        </p:style>
      </p:cxnSp>
      <p:sp>
        <p:nvSpPr>
          <p:cNvPr id="109" name="TextBox 108"/>
          <p:cNvSpPr txBox="1"/>
          <p:nvPr/>
        </p:nvSpPr>
        <p:spPr>
          <a:xfrm>
            <a:off x="2034204" y="5486980"/>
            <a:ext cx="1924813" cy="369332"/>
          </a:xfrm>
          <a:prstGeom prst="rect">
            <a:avLst/>
          </a:prstGeom>
          <a:noFill/>
        </p:spPr>
        <p:txBody>
          <a:bodyPr wrap="none" rtlCol="0">
            <a:spAutoFit/>
          </a:bodyPr>
          <a:lstStyle/>
          <a:p>
            <a:pPr algn="r"/>
            <a:r>
              <a:rPr lang="en-US" dirty="0" smtClean="0">
                <a:sym typeface="Wingdings"/>
              </a:rPr>
              <a:t>Dead-time pad</a:t>
            </a:r>
            <a:endParaRPr lang="en-US" dirty="0"/>
          </a:p>
        </p:txBody>
      </p:sp>
      <p:cxnSp>
        <p:nvCxnSpPr>
          <p:cNvPr id="157" name="Straight Connector 156"/>
          <p:cNvCxnSpPr/>
          <p:nvPr/>
        </p:nvCxnSpPr>
        <p:spPr>
          <a:xfrm>
            <a:off x="4148138" y="4326592"/>
            <a:ext cx="0" cy="2270760"/>
          </a:xfrm>
          <a:prstGeom prst="line">
            <a:avLst/>
          </a:prstGeom>
          <a:ln w="6350" cmpd="sng">
            <a:solidFill>
              <a:srgbClr val="000000"/>
            </a:solidFill>
            <a:prstDash val="dash"/>
          </a:ln>
        </p:spPr>
        <p:style>
          <a:lnRef idx="2">
            <a:schemeClr val="accent1"/>
          </a:lnRef>
          <a:fillRef idx="0">
            <a:schemeClr val="accent1"/>
          </a:fillRef>
          <a:effectRef idx="1">
            <a:schemeClr val="accent1"/>
          </a:effectRef>
          <a:fontRef idx="minor">
            <a:schemeClr val="tx1"/>
          </a:fontRef>
        </p:style>
      </p:cxnSp>
      <p:sp>
        <p:nvSpPr>
          <p:cNvPr id="158" name="TextBox 157"/>
          <p:cNvSpPr txBox="1"/>
          <p:nvPr/>
        </p:nvSpPr>
        <p:spPr>
          <a:xfrm>
            <a:off x="3200400" y="3285728"/>
            <a:ext cx="5192309" cy="369332"/>
          </a:xfrm>
          <a:prstGeom prst="rect">
            <a:avLst/>
          </a:prstGeom>
          <a:noFill/>
        </p:spPr>
        <p:txBody>
          <a:bodyPr wrap="none" rtlCol="0">
            <a:spAutoFit/>
          </a:bodyPr>
          <a:lstStyle/>
          <a:p>
            <a:r>
              <a:rPr lang="en-US" dirty="0" smtClean="0">
                <a:solidFill>
                  <a:srgbClr val="000000"/>
                </a:solidFill>
                <a:sym typeface="Wingdings"/>
              </a:rPr>
              <a:t>Shapers ensure fair access for 0, 1, 6, 7 traffic</a:t>
            </a:r>
            <a:endParaRPr lang="en-US" dirty="0">
              <a:solidFill>
                <a:srgbClr val="000000"/>
              </a:solidFill>
            </a:endParaRPr>
          </a:p>
        </p:txBody>
      </p:sp>
    </p:spTree>
    <p:extLst>
      <p:ext uri="{BB962C8B-B14F-4D97-AF65-F5344CB8AC3E}">
        <p14:creationId xmlns:p14="http://schemas.microsoft.com/office/powerpoint/2010/main" val="35927012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Security and misbehavior</a:t>
            </a:r>
            <a:endParaRPr lang="en-US" dirty="0">
              <a:solidFill>
                <a:srgbClr val="0D0D0D"/>
              </a:solidFill>
            </a:endParaRPr>
          </a:p>
        </p:txBody>
      </p:sp>
      <p:sp>
        <p:nvSpPr>
          <p:cNvPr id="3" name="Text Placeholder 2"/>
          <p:cNvSpPr>
            <a:spLocks noGrp="1"/>
          </p:cNvSpPr>
          <p:nvPr>
            <p:ph type="body" sz="quarter" idx="10"/>
          </p:nvPr>
        </p:nvSpPr>
        <p:spPr/>
        <p:txBody>
          <a:bodyPr/>
          <a:lstStyle/>
          <a:p>
            <a:r>
              <a:rPr lang="en-US" sz="2000" dirty="0" smtClean="0"/>
              <a:t>Security has traditionally been concerned with</a:t>
            </a:r>
          </a:p>
          <a:p>
            <a:pPr lvl="1"/>
            <a:r>
              <a:rPr lang="en-US" sz="1800" b="1" dirty="0" smtClean="0">
                <a:solidFill>
                  <a:schemeClr val="accent6"/>
                </a:solidFill>
              </a:rPr>
              <a:t>Privacy</a:t>
            </a:r>
            <a:r>
              <a:rPr lang="en-US" sz="1800" dirty="0" smtClean="0"/>
              <a:t>: Hiding the data from intruders</a:t>
            </a:r>
          </a:p>
          <a:p>
            <a:pPr lvl="1"/>
            <a:r>
              <a:rPr lang="en-US" sz="1800" b="1" dirty="0" smtClean="0">
                <a:solidFill>
                  <a:srgbClr val="2D2D8A"/>
                </a:solidFill>
              </a:rPr>
              <a:t>Authentication</a:t>
            </a:r>
            <a:r>
              <a:rPr lang="en-US" sz="1800" dirty="0" smtClean="0"/>
              <a:t>: Ensuring that the data is not altered.</a:t>
            </a:r>
            <a:endParaRPr lang="en-US" sz="2400" dirty="0" smtClean="0"/>
          </a:p>
          <a:p>
            <a:r>
              <a:rPr lang="en-US" sz="2000" dirty="0" smtClean="0"/>
              <a:t>But now, proper operation depends upon the transmission </a:t>
            </a:r>
            <a:r>
              <a:rPr lang="en-US" sz="2000" b="1" dirty="0" smtClean="0">
                <a:solidFill>
                  <a:srgbClr val="2D2D8A"/>
                </a:solidFill>
              </a:rPr>
              <a:t>timing</a:t>
            </a:r>
            <a:r>
              <a:rPr lang="en-US" sz="2000" dirty="0" smtClean="0"/>
              <a:t>, as well as the </a:t>
            </a:r>
            <a:r>
              <a:rPr lang="en-US" sz="2000" b="1" dirty="0" smtClean="0">
                <a:solidFill>
                  <a:srgbClr val="2D2D8A"/>
                </a:solidFill>
              </a:rPr>
              <a:t>contents</a:t>
            </a:r>
            <a:r>
              <a:rPr lang="en-US" sz="2000" dirty="0" smtClean="0"/>
              <a:t>, of a packet.</a:t>
            </a:r>
          </a:p>
          <a:p>
            <a:r>
              <a:rPr lang="en-US" sz="2000" dirty="0" smtClean="0"/>
              <a:t>The only difference between a malicious intruder and a software bug, misconfiguration, or hardware failure is </a:t>
            </a:r>
            <a:r>
              <a:rPr lang="en-US" sz="2000" b="1" dirty="0" smtClean="0">
                <a:solidFill>
                  <a:srgbClr val="2D2D8A"/>
                </a:solidFill>
              </a:rPr>
              <a:t>intent</a:t>
            </a:r>
            <a:r>
              <a:rPr lang="en-US" sz="2000" dirty="0" smtClean="0"/>
              <a:t>, not </a:t>
            </a:r>
            <a:r>
              <a:rPr lang="en-US" sz="2000" b="1" dirty="0" smtClean="0">
                <a:solidFill>
                  <a:srgbClr val="2D2D8A"/>
                </a:solidFill>
              </a:rPr>
              <a:t>result</a:t>
            </a:r>
            <a:r>
              <a:rPr lang="en-US" sz="2000" dirty="0" smtClean="0"/>
              <a:t>.</a:t>
            </a:r>
          </a:p>
          <a:p>
            <a:r>
              <a:rPr lang="en-US" sz="2000" dirty="0" smtClean="0"/>
              <a:t>For example, a “babbling idiot” sending extra data on a TSN priority can cause the loss of packets from properly-behaving flows that share the same output queue.</a:t>
            </a:r>
          </a:p>
          <a:p>
            <a:r>
              <a:rPr lang="en-US" sz="2000" dirty="0" smtClean="0"/>
              <a:t>Therefore, </a:t>
            </a:r>
            <a:r>
              <a:rPr lang="en-US" sz="2000" b="1" dirty="0" smtClean="0">
                <a:solidFill>
                  <a:srgbClr val="2D2D8A"/>
                </a:solidFill>
              </a:rPr>
              <a:t>defense in depth</a:t>
            </a:r>
            <a:r>
              <a:rPr lang="en-US" sz="2000" dirty="0" smtClean="0"/>
              <a:t> is required to protect the network.</a:t>
            </a:r>
          </a:p>
        </p:txBody>
      </p:sp>
    </p:spTree>
    <p:extLst>
      <p:ext uri="{BB962C8B-B14F-4D97-AF65-F5344CB8AC3E}">
        <p14:creationId xmlns:p14="http://schemas.microsoft.com/office/powerpoint/2010/main" val="2608494718"/>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108"/>
          <p:cNvSpPr/>
          <p:nvPr/>
        </p:nvSpPr>
        <p:spPr>
          <a:xfrm>
            <a:off x="6477000" y="3505200"/>
            <a:ext cx="2209800" cy="2590800"/>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smtClean="0">
              <a:solidFill>
                <a:srgbClr val="652D89"/>
              </a:solidFill>
            </a:endParaRPr>
          </a:p>
        </p:txBody>
      </p:sp>
      <p:sp>
        <p:nvSpPr>
          <p:cNvPr id="132" name="TextBox 131"/>
          <p:cNvSpPr txBox="1"/>
          <p:nvPr/>
        </p:nvSpPr>
        <p:spPr>
          <a:xfrm>
            <a:off x="6477000" y="3124200"/>
            <a:ext cx="2169678" cy="3154710"/>
          </a:xfrm>
          <a:prstGeom prst="rect">
            <a:avLst/>
          </a:prstGeom>
          <a:noFill/>
        </p:spPr>
        <p:txBody>
          <a:bodyPr wrap="none" rtlCol="0">
            <a:spAutoFit/>
          </a:bodyPr>
          <a:lstStyle/>
          <a:p>
            <a:r>
              <a:rPr lang="en-US" sz="19900" b="1" dirty="0" smtClean="0">
                <a:solidFill>
                  <a:schemeClr val="bg1">
                    <a:lumMod val="85000"/>
                  </a:schemeClr>
                </a:solidFill>
              </a:rPr>
              <a:t>G</a:t>
            </a:r>
            <a:endParaRPr lang="en-US" sz="2400" b="1" dirty="0">
              <a:solidFill>
                <a:schemeClr val="bg1">
                  <a:lumMod val="85000"/>
                </a:schemeClr>
              </a:solidFill>
            </a:endParaRPr>
          </a:p>
        </p:txBody>
      </p:sp>
      <p:sp>
        <p:nvSpPr>
          <p:cNvPr id="2" name="Title 1"/>
          <p:cNvSpPr>
            <a:spLocks noGrp="1"/>
          </p:cNvSpPr>
          <p:nvPr>
            <p:ph type="title"/>
          </p:nvPr>
        </p:nvSpPr>
        <p:spPr/>
        <p:txBody>
          <a:bodyPr/>
          <a:lstStyle/>
          <a:p>
            <a:r>
              <a:rPr lang="en-US" dirty="0" smtClean="0">
                <a:solidFill>
                  <a:srgbClr val="0D0D0D"/>
                </a:solidFill>
              </a:rPr>
              <a:t>Per-stream filtering and policing</a:t>
            </a:r>
            <a:br>
              <a:rPr lang="en-US" dirty="0" smtClean="0">
                <a:solidFill>
                  <a:srgbClr val="0D0D0D"/>
                </a:solidFill>
              </a:rPr>
            </a:br>
            <a:endParaRPr lang="en-US" dirty="0">
              <a:solidFill>
                <a:srgbClr val="0D0D0D"/>
              </a:solidFill>
            </a:endParaRPr>
          </a:p>
        </p:txBody>
      </p:sp>
      <p:sp>
        <p:nvSpPr>
          <p:cNvPr id="3" name="Text Placeholder 2"/>
          <p:cNvSpPr>
            <a:spLocks noGrp="1"/>
          </p:cNvSpPr>
          <p:nvPr>
            <p:ph type="body" sz="quarter" idx="10"/>
          </p:nvPr>
        </p:nvSpPr>
        <p:spPr>
          <a:xfrm>
            <a:off x="239713" y="2895600"/>
            <a:ext cx="8578850" cy="685800"/>
          </a:xfrm>
        </p:spPr>
        <p:txBody>
          <a:bodyPr>
            <a:normAutofit lnSpcReduction="10000"/>
          </a:bodyPr>
          <a:lstStyle/>
          <a:p>
            <a:r>
              <a:rPr lang="en-US" dirty="0" smtClean="0"/>
              <a:t>The priority and packet flow ID (</a:t>
            </a:r>
            <a:r>
              <a:rPr lang="en-US" dirty="0" err="1" smtClean="0"/>
              <a:t>circuit_identifier</a:t>
            </a:r>
            <a:r>
              <a:rPr lang="en-US" dirty="0" smtClean="0"/>
              <a:t>) select to which Gate a frame is directed in P802.1Qci.</a:t>
            </a:r>
          </a:p>
        </p:txBody>
      </p:sp>
      <p:sp>
        <p:nvSpPr>
          <p:cNvPr id="4" name="Rectangle 3"/>
          <p:cNvSpPr/>
          <p:nvPr/>
        </p:nvSpPr>
        <p:spPr>
          <a:xfrm>
            <a:off x="1219200" y="1066799"/>
            <a:ext cx="5105400" cy="1447801"/>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smtClean="0">
              <a:solidFill>
                <a:srgbClr val="652D89"/>
              </a:solidFill>
            </a:endParaRPr>
          </a:p>
        </p:txBody>
      </p:sp>
      <p:sp>
        <p:nvSpPr>
          <p:cNvPr id="6" name="Rectangle 5"/>
          <p:cNvSpPr/>
          <p:nvPr/>
        </p:nvSpPr>
        <p:spPr>
          <a:xfrm>
            <a:off x="1752600" y="1981200"/>
            <a:ext cx="4572000" cy="6096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2D2D8A"/>
                </a:solidFill>
              </a:rPr>
              <a:t>Priority + </a:t>
            </a:r>
            <a:r>
              <a:rPr lang="en-US" b="1" dirty="0" err="1">
                <a:solidFill>
                  <a:srgbClr val="2D2D8A"/>
                </a:solidFill>
              </a:rPr>
              <a:t>c</a:t>
            </a:r>
            <a:r>
              <a:rPr lang="en-US" b="1" dirty="0" err="1" smtClean="0">
                <a:solidFill>
                  <a:srgbClr val="2D2D8A"/>
                </a:solidFill>
              </a:rPr>
              <a:t>ircuit_identifier</a:t>
            </a:r>
            <a:r>
              <a:rPr lang="en-US" b="1" dirty="0" smtClean="0">
                <a:solidFill>
                  <a:srgbClr val="2D2D8A"/>
                </a:solidFill>
              </a:rPr>
              <a:t> </a:t>
            </a:r>
            <a:r>
              <a:rPr lang="en-US" b="1" dirty="0" err="1" smtClean="0">
                <a:solidFill>
                  <a:srgbClr val="2D2D8A"/>
                </a:solidFill>
              </a:rPr>
              <a:t>demux</a:t>
            </a:r>
            <a:endParaRPr lang="en-US" b="1" dirty="0" smtClean="0">
              <a:solidFill>
                <a:srgbClr val="2D2D8A"/>
              </a:solidFill>
            </a:endParaRPr>
          </a:p>
        </p:txBody>
      </p:sp>
      <p:sp>
        <p:nvSpPr>
          <p:cNvPr id="7" name="Rectangle 6"/>
          <p:cNvSpPr/>
          <p:nvPr/>
        </p:nvSpPr>
        <p:spPr>
          <a:xfrm>
            <a:off x="2286000" y="1447801"/>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8" name="Rectangle 7"/>
          <p:cNvSpPr/>
          <p:nvPr/>
        </p:nvSpPr>
        <p:spPr>
          <a:xfrm>
            <a:off x="2667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9" name="Rectangle 8"/>
          <p:cNvSpPr/>
          <p:nvPr/>
        </p:nvSpPr>
        <p:spPr>
          <a:xfrm>
            <a:off x="3048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0" name="Rectangle 9"/>
          <p:cNvSpPr/>
          <p:nvPr/>
        </p:nvSpPr>
        <p:spPr>
          <a:xfrm>
            <a:off x="3429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1" name="Rectangle 10"/>
          <p:cNvSpPr/>
          <p:nvPr/>
        </p:nvSpPr>
        <p:spPr>
          <a:xfrm>
            <a:off x="3810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2" name="Rectangle 11"/>
          <p:cNvSpPr/>
          <p:nvPr/>
        </p:nvSpPr>
        <p:spPr>
          <a:xfrm>
            <a:off x="4191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3" name="Rectangle 12"/>
          <p:cNvSpPr/>
          <p:nvPr/>
        </p:nvSpPr>
        <p:spPr>
          <a:xfrm>
            <a:off x="4572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4" name="Rectangle 13"/>
          <p:cNvSpPr/>
          <p:nvPr/>
        </p:nvSpPr>
        <p:spPr>
          <a:xfrm>
            <a:off x="4953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5" name="Rectangle 14"/>
          <p:cNvSpPr/>
          <p:nvPr/>
        </p:nvSpPr>
        <p:spPr>
          <a:xfrm>
            <a:off x="5334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6" name="Rectangle 15"/>
          <p:cNvSpPr/>
          <p:nvPr/>
        </p:nvSpPr>
        <p:spPr>
          <a:xfrm>
            <a:off x="5715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sp>
        <p:nvSpPr>
          <p:cNvPr id="17" name="Rectangle 16"/>
          <p:cNvSpPr/>
          <p:nvPr/>
        </p:nvSpPr>
        <p:spPr>
          <a:xfrm>
            <a:off x="1905000" y="1447800"/>
            <a:ext cx="381000" cy="380999"/>
          </a:xfrm>
          <a:prstGeom prst="rect">
            <a:avLst/>
          </a:prstGeom>
          <a:solidFill>
            <a:schemeClr val="bg1"/>
          </a:solidFill>
          <a:ln>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0000"/>
                </a:solidFill>
              </a:rPr>
              <a:t>G</a:t>
            </a:r>
          </a:p>
        </p:txBody>
      </p:sp>
      <p:cxnSp>
        <p:nvCxnSpPr>
          <p:cNvPr id="19" name="Straight Arrow Connector 18"/>
          <p:cNvCxnSpPr/>
          <p:nvPr/>
        </p:nvCxnSpPr>
        <p:spPr>
          <a:xfrm>
            <a:off x="1447800" y="838200"/>
            <a:ext cx="0" cy="1905000"/>
          </a:xfrm>
          <a:prstGeom prst="straightConnector1">
            <a:avLst/>
          </a:prstGeom>
          <a:ln>
            <a:solidFill>
              <a:srgbClr val="3C8C93"/>
            </a:solidFill>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V="1">
            <a:off x="3962400" y="2514600"/>
            <a:ext cx="0" cy="304800"/>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endCxn id="16" idx="2"/>
          </p:cNvCxnSpPr>
          <p:nvPr/>
        </p:nvCxnSpPr>
        <p:spPr>
          <a:xfrm flipV="1">
            <a:off x="5143500" y="1828799"/>
            <a:ext cx="762000" cy="304801"/>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4" idx="2"/>
          </p:cNvCxnSpPr>
          <p:nvPr/>
        </p:nvCxnSpPr>
        <p:spPr>
          <a:xfrm flipV="1">
            <a:off x="5143500" y="1828799"/>
            <a:ext cx="0" cy="304801"/>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flipH="1" flipV="1">
            <a:off x="4724400" y="1828804"/>
            <a:ext cx="38100" cy="304796"/>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V="1">
            <a:off x="4572000" y="1828802"/>
            <a:ext cx="190500" cy="304798"/>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flipV="1">
            <a:off x="4267200" y="1828802"/>
            <a:ext cx="114300" cy="304798"/>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4000500" y="1828800"/>
            <a:ext cx="19050" cy="304800"/>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H="1" flipV="1">
            <a:off x="3238500" y="1828804"/>
            <a:ext cx="495300" cy="304796"/>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a:endCxn id="9" idx="2"/>
          </p:cNvCxnSpPr>
          <p:nvPr/>
        </p:nvCxnSpPr>
        <p:spPr>
          <a:xfrm flipH="1" flipV="1">
            <a:off x="3238500" y="1828799"/>
            <a:ext cx="190500" cy="304801"/>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p:nvPr/>
        </p:nvCxnSpPr>
        <p:spPr>
          <a:xfrm flipH="1" flipV="1">
            <a:off x="2133600" y="1828802"/>
            <a:ext cx="914400" cy="304798"/>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flipV="1">
            <a:off x="2133600" y="1143000"/>
            <a:ext cx="1828800" cy="304802"/>
          </a:xfrm>
          <a:prstGeom prst="straightConnector1">
            <a:avLst/>
          </a:prstGeom>
          <a:ln>
            <a:solidFill>
              <a:srgbClr val="3C8C93"/>
            </a:solidFill>
            <a:tailEnd type="arrow"/>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a:stCxn id="9" idx="0"/>
          </p:cNvCxnSpPr>
          <p:nvPr/>
        </p:nvCxnSpPr>
        <p:spPr>
          <a:xfrm flipV="1">
            <a:off x="3238500" y="1143002"/>
            <a:ext cx="723900" cy="304798"/>
          </a:xfrm>
          <a:prstGeom prst="straightConnector1">
            <a:avLst/>
          </a:prstGeom>
          <a:ln>
            <a:solidFill>
              <a:srgbClr val="3C8C93"/>
            </a:solidFill>
            <a:tailEnd type="arrow"/>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stCxn id="11" idx="0"/>
          </p:cNvCxnSpPr>
          <p:nvPr/>
        </p:nvCxnSpPr>
        <p:spPr>
          <a:xfrm flipH="1" flipV="1">
            <a:off x="3962400" y="1143002"/>
            <a:ext cx="38100" cy="304798"/>
          </a:xfrm>
          <a:prstGeom prst="straightConnector1">
            <a:avLst/>
          </a:prstGeom>
          <a:ln>
            <a:solidFill>
              <a:srgbClr val="3C8C93"/>
            </a:solidFill>
            <a:tailEnd type="arrow"/>
          </a:ln>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a:stCxn id="12" idx="0"/>
          </p:cNvCxnSpPr>
          <p:nvPr/>
        </p:nvCxnSpPr>
        <p:spPr>
          <a:xfrm flipH="1" flipV="1">
            <a:off x="3962400" y="1143002"/>
            <a:ext cx="419100" cy="304798"/>
          </a:xfrm>
          <a:prstGeom prst="straightConnector1">
            <a:avLst/>
          </a:prstGeom>
          <a:ln>
            <a:solidFill>
              <a:srgbClr val="3C8C93"/>
            </a:solidFill>
            <a:tailEnd type="arrow"/>
          </a:ln>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a:stCxn id="13" idx="0"/>
          </p:cNvCxnSpPr>
          <p:nvPr/>
        </p:nvCxnSpPr>
        <p:spPr>
          <a:xfrm flipH="1" flipV="1">
            <a:off x="3962400" y="1143002"/>
            <a:ext cx="800100" cy="304798"/>
          </a:xfrm>
          <a:prstGeom prst="straightConnector1">
            <a:avLst/>
          </a:prstGeom>
          <a:ln>
            <a:solidFill>
              <a:srgbClr val="3C8C93"/>
            </a:solidFill>
            <a:tailEnd type="arrow"/>
          </a:ln>
        </p:spPr>
        <p:style>
          <a:lnRef idx="2">
            <a:schemeClr val="accent1"/>
          </a:lnRef>
          <a:fillRef idx="0">
            <a:schemeClr val="accent1"/>
          </a:fillRef>
          <a:effectRef idx="1">
            <a:schemeClr val="accent1"/>
          </a:effectRef>
          <a:fontRef idx="minor">
            <a:schemeClr val="tx1"/>
          </a:fontRef>
        </p:style>
      </p:cxnSp>
      <p:cxnSp>
        <p:nvCxnSpPr>
          <p:cNvPr id="69" name="Straight Arrow Connector 68"/>
          <p:cNvCxnSpPr/>
          <p:nvPr/>
        </p:nvCxnSpPr>
        <p:spPr>
          <a:xfrm flipH="1" flipV="1">
            <a:off x="4000500" y="1143002"/>
            <a:ext cx="1905000" cy="304798"/>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flipV="1">
            <a:off x="3962400" y="838201"/>
            <a:ext cx="0" cy="304801"/>
          </a:xfrm>
          <a:prstGeom prst="straightConnector1">
            <a:avLst/>
          </a:prstGeom>
          <a:ln>
            <a:solidFill>
              <a:srgbClr val="3C8C93"/>
            </a:solidFill>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8" idx="2"/>
          </p:cNvCxnSpPr>
          <p:nvPr/>
        </p:nvCxnSpPr>
        <p:spPr>
          <a:xfrm flipH="1" flipV="1">
            <a:off x="2857500" y="1828799"/>
            <a:ext cx="190500" cy="304801"/>
          </a:xfrm>
          <a:prstGeom prst="straightConnector1">
            <a:avLst/>
          </a:prstGeom>
          <a:ln>
            <a:solidFill>
              <a:schemeClr val="accent1">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6553200" y="1295400"/>
            <a:ext cx="2339791" cy="923330"/>
          </a:xfrm>
          <a:prstGeom prst="rect">
            <a:avLst/>
          </a:prstGeom>
          <a:noFill/>
        </p:spPr>
        <p:txBody>
          <a:bodyPr wrap="none" rtlCol="0">
            <a:spAutoFit/>
          </a:bodyPr>
          <a:lstStyle/>
          <a:p>
            <a:r>
              <a:rPr lang="en-US" dirty="0" smtClean="0"/>
              <a:t>Applies to frames</a:t>
            </a:r>
            <a:br>
              <a:rPr lang="en-US" dirty="0" smtClean="0"/>
            </a:br>
            <a:r>
              <a:rPr lang="en-US" dirty="0" smtClean="0"/>
              <a:t>coming </a:t>
            </a:r>
            <a:r>
              <a:rPr lang="en-US" b="1" dirty="0" smtClean="0">
                <a:solidFill>
                  <a:srgbClr val="2D2D8A"/>
                </a:solidFill>
              </a:rPr>
              <a:t>up</a:t>
            </a:r>
            <a:r>
              <a:rPr lang="en-US" dirty="0" smtClean="0">
                <a:solidFill>
                  <a:srgbClr val="2D2D8A"/>
                </a:solidFill>
              </a:rPr>
              <a:t> </a:t>
            </a:r>
            <a:r>
              <a:rPr lang="en-US" dirty="0" smtClean="0"/>
              <a:t>the stack,</a:t>
            </a:r>
            <a:br>
              <a:rPr lang="en-US" dirty="0" smtClean="0"/>
            </a:br>
            <a:r>
              <a:rPr lang="en-US" b="1" dirty="0" smtClean="0">
                <a:solidFill>
                  <a:srgbClr val="2D2D8A"/>
                </a:solidFill>
              </a:rPr>
              <a:t>not down</a:t>
            </a:r>
            <a:r>
              <a:rPr lang="en-US" dirty="0" smtClean="0"/>
              <a:t>.</a:t>
            </a:r>
            <a:endParaRPr lang="en-US" dirty="0"/>
          </a:p>
        </p:txBody>
      </p:sp>
      <p:grpSp>
        <p:nvGrpSpPr>
          <p:cNvPr id="110" name="Group 109"/>
          <p:cNvGrpSpPr/>
          <p:nvPr/>
        </p:nvGrpSpPr>
        <p:grpSpPr>
          <a:xfrm>
            <a:off x="7086600" y="5181600"/>
            <a:ext cx="990600" cy="228600"/>
            <a:chOff x="3733800" y="3048000"/>
            <a:chExt cx="990600" cy="228600"/>
          </a:xfrm>
        </p:grpSpPr>
        <p:cxnSp>
          <p:nvCxnSpPr>
            <p:cNvPr id="111" name="Straight Connector 110"/>
            <p:cNvCxnSpPr/>
            <p:nvPr/>
          </p:nvCxnSpPr>
          <p:spPr>
            <a:xfrm>
              <a:off x="3733800" y="3276600"/>
              <a:ext cx="304800" cy="0"/>
            </a:xfrm>
            <a:prstGeom prst="line">
              <a:avLst/>
            </a:prstGeom>
            <a:ln w="38100" cmpd="sng">
              <a:solidFill>
                <a:srgbClr val="0000FF"/>
              </a:solidFill>
            </a:ln>
            <a:effectLst/>
          </p:spPr>
          <p:style>
            <a:lnRef idx="2">
              <a:schemeClr val="accent1"/>
            </a:lnRef>
            <a:fillRef idx="0">
              <a:schemeClr val="accent1"/>
            </a:fillRef>
            <a:effectRef idx="1">
              <a:schemeClr val="accent1"/>
            </a:effectRef>
            <a:fontRef idx="minor">
              <a:schemeClr val="tx1"/>
            </a:fontRef>
          </p:style>
        </p:cxnSp>
        <p:cxnSp>
          <p:nvCxnSpPr>
            <p:cNvPr id="112" name="Straight Connector 111"/>
            <p:cNvCxnSpPr/>
            <p:nvPr/>
          </p:nvCxnSpPr>
          <p:spPr>
            <a:xfrm flipH="1">
              <a:off x="4038600" y="3048000"/>
              <a:ext cx="228600" cy="228600"/>
            </a:xfrm>
            <a:prstGeom prst="line">
              <a:avLst/>
            </a:prstGeom>
            <a:ln w="38100" cmpd="sng">
              <a:solidFill>
                <a:srgbClr val="0000FF"/>
              </a:solidFill>
            </a:ln>
            <a:effectLst/>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flipH="1">
              <a:off x="4419600" y="3276600"/>
              <a:ext cx="304800" cy="0"/>
            </a:xfrm>
            <a:prstGeom prst="line">
              <a:avLst/>
            </a:prstGeom>
            <a:ln w="38100" cmpd="sng">
              <a:solidFill>
                <a:srgbClr val="0000FF"/>
              </a:solidFill>
              <a:headEnd type="none"/>
              <a:tailEnd type="oval"/>
            </a:ln>
            <a:effectLst/>
          </p:spPr>
          <p:style>
            <a:lnRef idx="2">
              <a:schemeClr val="accent1"/>
            </a:lnRef>
            <a:fillRef idx="0">
              <a:schemeClr val="accent1"/>
            </a:fillRef>
            <a:effectRef idx="1">
              <a:schemeClr val="accent1"/>
            </a:effectRef>
            <a:fontRef idx="minor">
              <a:schemeClr val="tx1"/>
            </a:fontRef>
          </p:style>
        </p:cxnSp>
      </p:grpSp>
      <p:sp>
        <p:nvSpPr>
          <p:cNvPr id="114" name="Octagon 113"/>
          <p:cNvSpPr/>
          <p:nvPr/>
        </p:nvSpPr>
        <p:spPr>
          <a:xfrm>
            <a:off x="7239000" y="3886200"/>
            <a:ext cx="685800" cy="685800"/>
          </a:xfrm>
          <a:prstGeom prst="octagon">
            <a:avLst/>
          </a:prstGeom>
          <a:solidFill>
            <a:srgbClr val="FF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a:t>
            </a:r>
          </a:p>
        </p:txBody>
      </p:sp>
      <p:grpSp>
        <p:nvGrpSpPr>
          <p:cNvPr id="115" name="Group 114"/>
          <p:cNvGrpSpPr/>
          <p:nvPr/>
        </p:nvGrpSpPr>
        <p:grpSpPr>
          <a:xfrm>
            <a:off x="7239000" y="5562600"/>
            <a:ext cx="685800" cy="381000"/>
            <a:chOff x="1295400" y="1676400"/>
            <a:chExt cx="685800" cy="381000"/>
          </a:xfrm>
        </p:grpSpPr>
        <p:sp>
          <p:nvSpPr>
            <p:cNvPr id="116" name="Rectangle 115"/>
            <p:cNvSpPr/>
            <p:nvPr/>
          </p:nvSpPr>
          <p:spPr>
            <a:xfrm>
              <a:off x="1295400" y="1676400"/>
              <a:ext cx="228600" cy="381000"/>
            </a:xfrm>
            <a:prstGeom prst="rect">
              <a:avLst/>
            </a:prstGeom>
            <a:solidFill>
              <a:srgbClr val="000000"/>
            </a:solid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00"/>
                  </a:solidFill>
                </a:rPr>
                <a:t>0</a:t>
              </a:r>
            </a:p>
          </p:txBody>
        </p:sp>
        <p:sp>
          <p:nvSpPr>
            <p:cNvPr id="117" name="Rectangle 116"/>
            <p:cNvSpPr/>
            <p:nvPr/>
          </p:nvSpPr>
          <p:spPr>
            <a:xfrm>
              <a:off x="1524000" y="1676400"/>
              <a:ext cx="228600" cy="381000"/>
            </a:xfrm>
            <a:prstGeom prst="rect">
              <a:avLst/>
            </a:prstGeom>
            <a:solidFill>
              <a:srgbClr val="000000"/>
            </a:solid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00"/>
                  </a:solidFill>
                </a:rPr>
                <a:t>0</a:t>
              </a:r>
            </a:p>
          </p:txBody>
        </p:sp>
        <p:sp>
          <p:nvSpPr>
            <p:cNvPr id="118" name="Rectangle 117"/>
            <p:cNvSpPr/>
            <p:nvPr/>
          </p:nvSpPr>
          <p:spPr>
            <a:xfrm>
              <a:off x="1752600" y="1676400"/>
              <a:ext cx="228600" cy="381000"/>
            </a:xfrm>
            <a:prstGeom prst="rect">
              <a:avLst/>
            </a:prstGeom>
            <a:solidFill>
              <a:srgbClr val="000000"/>
            </a:solid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00"/>
                  </a:solidFill>
                </a:rPr>
                <a:t>1</a:t>
              </a:r>
            </a:p>
          </p:txBody>
        </p:sp>
      </p:grpSp>
      <p:grpSp>
        <p:nvGrpSpPr>
          <p:cNvPr id="119" name="Group 118"/>
          <p:cNvGrpSpPr/>
          <p:nvPr/>
        </p:nvGrpSpPr>
        <p:grpSpPr>
          <a:xfrm>
            <a:off x="7239000" y="4724400"/>
            <a:ext cx="685800" cy="381000"/>
            <a:chOff x="1295400" y="1676400"/>
            <a:chExt cx="685800" cy="381000"/>
          </a:xfrm>
        </p:grpSpPr>
        <p:sp>
          <p:nvSpPr>
            <p:cNvPr id="120" name="Rectangle 119"/>
            <p:cNvSpPr/>
            <p:nvPr/>
          </p:nvSpPr>
          <p:spPr>
            <a:xfrm>
              <a:off x="1295400" y="1676400"/>
              <a:ext cx="228600" cy="381000"/>
            </a:xfrm>
            <a:prstGeom prst="rect">
              <a:avLst/>
            </a:prstGeom>
            <a:solidFill>
              <a:srgbClr val="000000"/>
            </a:solid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00"/>
                  </a:solidFill>
                </a:rPr>
                <a:t>0</a:t>
              </a:r>
            </a:p>
          </p:txBody>
        </p:sp>
        <p:sp>
          <p:nvSpPr>
            <p:cNvPr id="121" name="Rectangle 120"/>
            <p:cNvSpPr/>
            <p:nvPr/>
          </p:nvSpPr>
          <p:spPr>
            <a:xfrm>
              <a:off x="1524000" y="1676400"/>
              <a:ext cx="228600" cy="381000"/>
            </a:xfrm>
            <a:prstGeom prst="rect">
              <a:avLst/>
            </a:prstGeom>
            <a:solidFill>
              <a:srgbClr val="000000"/>
            </a:solid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00"/>
                  </a:solidFill>
                </a:rPr>
                <a:t>0</a:t>
              </a:r>
            </a:p>
          </p:txBody>
        </p:sp>
        <p:sp>
          <p:nvSpPr>
            <p:cNvPr id="122" name="Rectangle 121"/>
            <p:cNvSpPr/>
            <p:nvPr/>
          </p:nvSpPr>
          <p:spPr>
            <a:xfrm>
              <a:off x="1752600" y="1676400"/>
              <a:ext cx="228600" cy="381000"/>
            </a:xfrm>
            <a:prstGeom prst="rect">
              <a:avLst/>
            </a:prstGeom>
            <a:solidFill>
              <a:srgbClr val="000000"/>
            </a:solid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00"/>
                  </a:solidFill>
                </a:rPr>
                <a:t>1</a:t>
              </a:r>
            </a:p>
          </p:txBody>
        </p:sp>
      </p:grpSp>
      <p:grpSp>
        <p:nvGrpSpPr>
          <p:cNvPr id="123" name="Group 122"/>
          <p:cNvGrpSpPr/>
          <p:nvPr/>
        </p:nvGrpSpPr>
        <p:grpSpPr>
          <a:xfrm>
            <a:off x="6553200" y="3581400"/>
            <a:ext cx="2057400" cy="381000"/>
            <a:chOff x="3124200" y="1447800"/>
            <a:chExt cx="2057400" cy="381000"/>
          </a:xfrm>
        </p:grpSpPr>
        <p:grpSp>
          <p:nvGrpSpPr>
            <p:cNvPr id="124" name="Group 123"/>
            <p:cNvGrpSpPr/>
            <p:nvPr/>
          </p:nvGrpSpPr>
          <p:grpSpPr>
            <a:xfrm>
              <a:off x="4495800" y="1447800"/>
              <a:ext cx="685800" cy="381000"/>
              <a:chOff x="1295400" y="1676400"/>
              <a:chExt cx="685800" cy="381000"/>
            </a:xfrm>
            <a:solidFill>
              <a:srgbClr val="FF6600"/>
            </a:solidFill>
          </p:grpSpPr>
          <p:sp>
            <p:nvSpPr>
              <p:cNvPr id="129" name="Rectangle 128"/>
              <p:cNvSpPr/>
              <p:nvPr/>
            </p:nvSpPr>
            <p:spPr>
              <a:xfrm>
                <a:off x="1295400" y="1676400"/>
                <a:ext cx="228600" cy="381000"/>
              </a:xfrm>
              <a:prstGeom prst="rect">
                <a:avLst/>
              </a:prstGeom>
              <a:grp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FF"/>
                    </a:solidFill>
                  </a:rPr>
                  <a:t>0</a:t>
                </a:r>
              </a:p>
            </p:txBody>
          </p:sp>
          <p:sp>
            <p:nvSpPr>
              <p:cNvPr id="130" name="Rectangle 129"/>
              <p:cNvSpPr/>
              <p:nvPr/>
            </p:nvSpPr>
            <p:spPr>
              <a:xfrm>
                <a:off x="1524000" y="1676400"/>
                <a:ext cx="228600" cy="381000"/>
              </a:xfrm>
              <a:prstGeom prst="rect">
                <a:avLst/>
              </a:prstGeom>
              <a:grp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FF"/>
                    </a:solidFill>
                  </a:rPr>
                  <a:t>0</a:t>
                </a:r>
              </a:p>
            </p:txBody>
          </p:sp>
          <p:sp>
            <p:nvSpPr>
              <p:cNvPr id="131" name="Rectangle 130"/>
              <p:cNvSpPr/>
              <p:nvPr/>
            </p:nvSpPr>
            <p:spPr>
              <a:xfrm>
                <a:off x="1752600" y="1676400"/>
                <a:ext cx="228600" cy="381000"/>
              </a:xfrm>
              <a:prstGeom prst="rect">
                <a:avLst/>
              </a:prstGeom>
              <a:grp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FFFFFF"/>
                    </a:solidFill>
                  </a:rPr>
                  <a:t>1</a:t>
                </a:r>
              </a:p>
            </p:txBody>
          </p:sp>
        </p:grpSp>
        <p:grpSp>
          <p:nvGrpSpPr>
            <p:cNvPr id="125" name="Group 124"/>
            <p:cNvGrpSpPr/>
            <p:nvPr/>
          </p:nvGrpSpPr>
          <p:grpSpPr>
            <a:xfrm>
              <a:off x="3124200" y="1447800"/>
              <a:ext cx="685800" cy="381000"/>
              <a:chOff x="1295400" y="1676400"/>
              <a:chExt cx="685800" cy="381000"/>
            </a:xfrm>
            <a:solidFill>
              <a:schemeClr val="accent2">
                <a:lumMod val="75000"/>
              </a:schemeClr>
            </a:solidFill>
          </p:grpSpPr>
          <p:sp>
            <p:nvSpPr>
              <p:cNvPr id="126" name="Rectangle 125"/>
              <p:cNvSpPr/>
              <p:nvPr/>
            </p:nvSpPr>
            <p:spPr>
              <a:xfrm>
                <a:off x="1295400" y="1676400"/>
                <a:ext cx="228600" cy="381000"/>
              </a:xfrm>
              <a:prstGeom prst="rect">
                <a:avLst/>
              </a:prstGeom>
              <a:grp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0</a:t>
                </a:r>
              </a:p>
            </p:txBody>
          </p:sp>
          <p:sp>
            <p:nvSpPr>
              <p:cNvPr id="127" name="Rectangle 126"/>
              <p:cNvSpPr/>
              <p:nvPr/>
            </p:nvSpPr>
            <p:spPr>
              <a:xfrm>
                <a:off x="1524000" y="1676400"/>
                <a:ext cx="228600" cy="381000"/>
              </a:xfrm>
              <a:prstGeom prst="rect">
                <a:avLst/>
              </a:prstGeom>
              <a:grp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0</a:t>
                </a:r>
              </a:p>
            </p:txBody>
          </p:sp>
          <p:sp>
            <p:nvSpPr>
              <p:cNvPr id="128" name="Rectangle 127"/>
              <p:cNvSpPr/>
              <p:nvPr/>
            </p:nvSpPr>
            <p:spPr>
              <a:xfrm>
                <a:off x="1752600" y="1676400"/>
                <a:ext cx="228600" cy="381000"/>
              </a:xfrm>
              <a:prstGeom prst="rect">
                <a:avLst/>
              </a:prstGeom>
              <a:grpFill/>
              <a:ln w="317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1</a:t>
                </a:r>
              </a:p>
            </p:txBody>
          </p:sp>
        </p:grpSp>
      </p:grpSp>
      <p:sp>
        <p:nvSpPr>
          <p:cNvPr id="133" name="Text Placeholder 2"/>
          <p:cNvSpPr txBox="1">
            <a:spLocks/>
          </p:cNvSpPr>
          <p:nvPr/>
        </p:nvSpPr>
        <p:spPr bwMode="auto">
          <a:xfrm>
            <a:off x="282575" y="3505200"/>
            <a:ext cx="6042025"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normAutofit/>
          </a:bodyPr>
          <a:lstStyle>
            <a:lvl1pPr marL="228600" indent="-228600" algn="l" rtl="0" eaLnBrk="1" fontAlgn="base" hangingPunct="1">
              <a:lnSpc>
                <a:spcPct val="95000"/>
              </a:lnSpc>
              <a:spcBef>
                <a:spcPts val="1480"/>
              </a:spcBef>
              <a:spcAft>
                <a:spcPct val="0"/>
              </a:spcAft>
              <a:buClr>
                <a:schemeClr val="tx2"/>
              </a:buClr>
              <a:buSzPct val="90000"/>
              <a:buFont typeface="Arial" charset="0"/>
              <a:buChar char="•"/>
              <a:defRPr lang="en-US" sz="2200" kern="1200">
                <a:solidFill>
                  <a:srgbClr val="435153"/>
                </a:solidFill>
                <a:latin typeface="+mj-lt"/>
                <a:ea typeface="ＭＳ Ｐゴシック" charset="0"/>
                <a:cs typeface="ＭＳ Ｐゴシック" charset="0"/>
              </a:defRPr>
            </a:lvl1pPr>
            <a:lvl2pPr marL="692150" indent="-285750" algn="l" rtl="0" eaLnBrk="1" fontAlgn="base" hangingPunct="1">
              <a:lnSpc>
                <a:spcPct val="95000"/>
              </a:lnSpc>
              <a:spcBef>
                <a:spcPts val="600"/>
              </a:spcBef>
              <a:spcAft>
                <a:spcPct val="0"/>
              </a:spcAft>
              <a:buClr>
                <a:schemeClr val="tx2"/>
              </a:buClr>
              <a:buFont typeface="Wingdings" charset="0"/>
              <a:buChar char="Ø"/>
              <a:defRPr lang="en-US" kern="1200">
                <a:solidFill>
                  <a:srgbClr val="435153"/>
                </a:solidFill>
                <a:latin typeface="+mj-lt"/>
                <a:ea typeface="ＭＳ Ｐゴシック" charset="0"/>
                <a:cs typeface="+mn-cs"/>
              </a:defRPr>
            </a:lvl2pPr>
            <a:lvl3pPr marL="854075" indent="-285750" algn="l" rtl="0" eaLnBrk="1" fontAlgn="base" hangingPunct="1">
              <a:lnSpc>
                <a:spcPct val="95000"/>
              </a:lnSpc>
              <a:spcBef>
                <a:spcPts val="838"/>
              </a:spcBef>
              <a:spcAft>
                <a:spcPct val="0"/>
              </a:spcAft>
              <a:buFont typeface="Courier New" charset="0"/>
              <a:buChar char="o"/>
              <a:defRPr lang="en-US" sz="1600" kern="1200">
                <a:solidFill>
                  <a:srgbClr val="435153"/>
                </a:solidFill>
                <a:latin typeface="+mj-lt"/>
                <a:ea typeface="ＭＳ Ｐゴシック" charset="0"/>
                <a:cs typeface="+mn-cs"/>
              </a:defRPr>
            </a:lvl3pPr>
            <a:lvl4pPr marL="974725" indent="-285750" algn="l" rtl="0" eaLnBrk="1" fontAlgn="base" hangingPunct="1">
              <a:lnSpc>
                <a:spcPct val="95000"/>
              </a:lnSpc>
              <a:spcBef>
                <a:spcPts val="838"/>
              </a:spcBef>
              <a:spcAft>
                <a:spcPct val="0"/>
              </a:spcAft>
              <a:buFont typeface="Courier New" charset="0"/>
              <a:buChar char="o"/>
              <a:defRPr lang="en-US" sz="1400" kern="1200">
                <a:solidFill>
                  <a:srgbClr val="435153"/>
                </a:solidFill>
                <a:latin typeface="+mj-lt"/>
                <a:ea typeface="ＭＳ Ｐゴシック" charset="0"/>
                <a:cs typeface="+mn-cs"/>
              </a:defRPr>
            </a:lvl4pPr>
            <a:lvl5pPr marL="1087438" indent="-285750" algn="l" rtl="0" eaLnBrk="1" fontAlgn="base" hangingPunct="1">
              <a:lnSpc>
                <a:spcPct val="95000"/>
              </a:lnSpc>
              <a:spcBef>
                <a:spcPts val="838"/>
              </a:spcBef>
              <a:spcAft>
                <a:spcPct val="0"/>
              </a:spcAft>
              <a:buFont typeface="Courier New" charset="0"/>
              <a:buChar char="o"/>
              <a:defRPr lang="en-US" sz="1400" kern="1200">
                <a:solidFill>
                  <a:srgbClr val="435153"/>
                </a:solidFill>
                <a:latin typeface="+mj-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Each Gate </a:t>
            </a:r>
            <a:r>
              <a:rPr lang="en-US" dirty="0" smtClean="0"/>
              <a:t>can have:</a:t>
            </a:r>
            <a:endParaRPr lang="en-US" dirty="0"/>
          </a:p>
          <a:p>
            <a:pPr marL="749300" lvl="1" indent="-342900">
              <a:buFont typeface="+mj-lt"/>
              <a:buAutoNum type="arabicPeriod"/>
            </a:pPr>
            <a:r>
              <a:rPr lang="en-US" dirty="0"/>
              <a:t>A pass / don’t pass </a:t>
            </a:r>
            <a:r>
              <a:rPr lang="en-US" b="1" dirty="0">
                <a:solidFill>
                  <a:srgbClr val="0000FF"/>
                </a:solidFill>
              </a:rPr>
              <a:t>switch</a:t>
            </a:r>
            <a:r>
              <a:rPr lang="en-US" dirty="0"/>
              <a:t>.  </a:t>
            </a:r>
            <a:r>
              <a:rPr lang="en-US" dirty="0" smtClean="0"/>
              <a:t>(May be time scheduled)</a:t>
            </a:r>
            <a:endParaRPr lang="en-US" dirty="0"/>
          </a:p>
          <a:p>
            <a:pPr marL="749300" lvl="1" indent="-342900">
              <a:buFont typeface="+mj-lt"/>
              <a:buAutoNum type="arabicPeriod"/>
            </a:pPr>
            <a:r>
              <a:rPr lang="en-US" dirty="0" smtClean="0"/>
              <a:t>A standard </a:t>
            </a:r>
            <a:r>
              <a:rPr lang="en-US" dirty="0"/>
              <a:t>802.1Q </a:t>
            </a:r>
            <a:r>
              <a:rPr lang="en-US" b="1" dirty="0">
                <a:solidFill>
                  <a:srgbClr val="FF0000"/>
                </a:solidFill>
              </a:rPr>
              <a:t>policing</a:t>
            </a:r>
            <a:r>
              <a:rPr lang="en-US" dirty="0"/>
              <a:t> </a:t>
            </a:r>
            <a:r>
              <a:rPr lang="en-US" dirty="0" smtClean="0"/>
              <a:t>function.</a:t>
            </a:r>
            <a:endParaRPr lang="en-US" dirty="0"/>
          </a:p>
          <a:p>
            <a:pPr marL="749300" lvl="1" indent="-342900">
              <a:buFont typeface="+mj-lt"/>
              <a:buAutoNum type="arabicPeriod"/>
            </a:pPr>
            <a:r>
              <a:rPr lang="en-US" b="1" dirty="0"/>
              <a:t>Counters</a:t>
            </a:r>
            <a:r>
              <a:rPr lang="en-US" dirty="0"/>
              <a:t> of frames: e.g. passed, marked down, and discarded.</a:t>
            </a:r>
          </a:p>
          <a:p>
            <a:pPr marL="749300" lvl="1" indent="-342900">
              <a:buFont typeface="+mj-lt"/>
              <a:buAutoNum type="arabicPeriod"/>
            </a:pPr>
            <a:r>
              <a:rPr lang="en-US" dirty="0"/>
              <a:t>A Service </a:t>
            </a:r>
            <a:r>
              <a:rPr lang="en-US" dirty="0" smtClean="0"/>
              <a:t>Class or priority </a:t>
            </a:r>
            <a:r>
              <a:rPr lang="en-US" dirty="0"/>
              <a:t>output </a:t>
            </a:r>
            <a:r>
              <a:rPr lang="en-US" dirty="0" err="1" smtClean="0"/>
              <a:t>specifyer</a:t>
            </a:r>
            <a:r>
              <a:rPr lang="en-US" dirty="0" smtClean="0"/>
              <a:t> (TBD)</a:t>
            </a:r>
            <a:endParaRPr lang="en-US" dirty="0"/>
          </a:p>
          <a:p>
            <a:pPr marL="749300" lvl="1" indent="-342900">
              <a:buFont typeface="+mj-lt"/>
              <a:buAutoNum type="arabicPeriod"/>
            </a:pPr>
            <a:r>
              <a:rPr lang="en-US" dirty="0"/>
              <a:t>Filters, e.g. max frame size.</a:t>
            </a:r>
            <a:endParaRPr lang="en-US" dirty="0" smtClean="0"/>
          </a:p>
        </p:txBody>
      </p:sp>
    </p:spTree>
    <p:extLst>
      <p:ext uri="{BB962C8B-B14F-4D97-AF65-F5344CB8AC3E}">
        <p14:creationId xmlns:p14="http://schemas.microsoft.com/office/powerpoint/2010/main" val="1619608951"/>
      </p:ext>
    </p:extLst>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Interspersed Express Traffic</a:t>
            </a:r>
            <a:endParaRPr lang="en-US" dirty="0"/>
          </a:p>
        </p:txBody>
      </p:sp>
      <p:sp>
        <p:nvSpPr>
          <p:cNvPr id="3" name="Text Placeholder 2"/>
          <p:cNvSpPr>
            <a:spLocks noGrp="1"/>
          </p:cNvSpPr>
          <p:nvPr>
            <p:ph type="body" sz="quarter" idx="10"/>
          </p:nvPr>
        </p:nvSpPr>
        <p:spPr/>
        <p:txBody>
          <a:bodyPr/>
          <a:lstStyle/>
          <a:p>
            <a:r>
              <a:rPr lang="en-US" dirty="0" smtClean="0"/>
              <a:t>Preempting a non-time-critical frame with a low-latency frame does get the low-latency frame out, sooner.</a:t>
            </a:r>
          </a:p>
          <a:p>
            <a:r>
              <a:rPr lang="en-US" dirty="0" smtClean="0"/>
              <a:t>But, in many networks of interest, there are many conflicting low-latency frames—and the preemption of the non-time-critical frame only helps the first one.</a:t>
            </a:r>
          </a:p>
          <a:p>
            <a:r>
              <a:rPr lang="en-US" dirty="0" smtClean="0"/>
              <a:t>Scheduling the time-critical frames’ transmission (P802.1Qbv) gives almost 0 jitter and guarantees end-to-end latency.  These scheduled transmissions are the “rocks” around which a time-critical application is built.</a:t>
            </a:r>
            <a:endParaRPr lang="en-US" dirty="0"/>
          </a:p>
        </p:txBody>
      </p:sp>
    </p:spTree>
    <p:extLst>
      <p:ext uri="{BB962C8B-B14F-4D97-AF65-F5344CB8AC3E}">
        <p14:creationId xmlns:p14="http://schemas.microsoft.com/office/powerpoint/2010/main" val="841848060"/>
      </p:ext>
    </p:extLst>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D0D0D"/>
                </a:solidFill>
              </a:rPr>
              <a:t>Interspersed Express Traffic</a:t>
            </a:r>
          </a:p>
        </p:txBody>
      </p:sp>
      <p:sp>
        <p:nvSpPr>
          <p:cNvPr id="3" name="Text Placeholder 2"/>
          <p:cNvSpPr>
            <a:spLocks noGrp="1"/>
          </p:cNvSpPr>
          <p:nvPr>
            <p:ph type="body" sz="quarter" idx="10"/>
          </p:nvPr>
        </p:nvSpPr>
        <p:spPr/>
        <p:txBody>
          <a:bodyPr>
            <a:normAutofit/>
          </a:bodyPr>
          <a:lstStyle/>
          <a:p>
            <a:r>
              <a:rPr lang="en-US" sz="2400" dirty="0" smtClean="0"/>
              <a:t>IET is critical </a:t>
            </a:r>
            <a:r>
              <a:rPr lang="en-US" sz="2400" dirty="0"/>
              <a:t>for convergence; </a:t>
            </a:r>
            <a:r>
              <a:rPr lang="en-US" sz="2400" dirty="0" smtClean="0"/>
              <a:t>non</a:t>
            </a:r>
            <a:r>
              <a:rPr lang="en-US" sz="2400" dirty="0"/>
              <a:t>-scheduled does not mean “unimportant”.</a:t>
            </a:r>
            <a:endParaRPr lang="en-US" sz="2400" dirty="0" smtClean="0"/>
          </a:p>
          <a:p>
            <a:r>
              <a:rPr lang="en-US" sz="2400" dirty="0" smtClean="0"/>
              <a:t>Scheduled </a:t>
            </a:r>
            <a:r>
              <a:rPr lang="en-US" sz="2400" b="1" dirty="0" smtClean="0">
                <a:solidFill>
                  <a:srgbClr val="FF0000"/>
                </a:solidFill>
              </a:rPr>
              <a:t>rocks</a:t>
            </a:r>
            <a:r>
              <a:rPr lang="en-US" sz="2400" dirty="0" smtClean="0">
                <a:solidFill>
                  <a:srgbClr val="FF0000"/>
                </a:solidFill>
              </a:rPr>
              <a:t> </a:t>
            </a:r>
            <a:r>
              <a:rPr lang="en-US" sz="2400" dirty="0" smtClean="0"/>
              <a:t>of critical packets in each </a:t>
            </a:r>
            <a:r>
              <a:rPr lang="en-US" sz="2400" b="1" dirty="0" smtClean="0">
                <a:solidFill>
                  <a:schemeClr val="accent1">
                    <a:lumMod val="50000"/>
                  </a:schemeClr>
                </a:solidFill>
              </a:rPr>
              <a:t>cycle</a:t>
            </a:r>
            <a:r>
              <a:rPr lang="en-US" sz="2400" dirty="0" smtClean="0"/>
              <a:t>:</a:t>
            </a:r>
          </a:p>
          <a:p>
            <a:endParaRPr lang="en-US" sz="1400" dirty="0"/>
          </a:p>
          <a:p>
            <a:r>
              <a:rPr lang="en-US" sz="2400" dirty="0" smtClean="0"/>
              <a:t>Conflict excessively with non-guaranteed packet </a:t>
            </a:r>
            <a:r>
              <a:rPr lang="en-US" sz="2400" b="1" dirty="0" smtClean="0">
                <a:solidFill>
                  <a:srgbClr val="0000FF"/>
                </a:solidFill>
              </a:rPr>
              <a:t>rocks</a:t>
            </a:r>
            <a:r>
              <a:rPr lang="en-US" sz="2400" dirty="0" smtClean="0"/>
              <a:t>:</a:t>
            </a:r>
          </a:p>
          <a:p>
            <a:endParaRPr lang="en-US" sz="2400" dirty="0"/>
          </a:p>
          <a:p>
            <a:endParaRPr lang="en-US" sz="2400" dirty="0" smtClean="0"/>
          </a:p>
          <a:p>
            <a:r>
              <a:rPr lang="en-US" sz="2400" dirty="0" smtClean="0"/>
              <a:t>Problem solved by preemptive </a:t>
            </a:r>
            <a:r>
              <a:rPr lang="en-US" sz="2400" b="1" dirty="0" smtClean="0">
                <a:solidFill>
                  <a:srgbClr val="528633"/>
                </a:solidFill>
              </a:rPr>
              <a:t>sand</a:t>
            </a:r>
            <a:r>
              <a:rPr lang="en-US" sz="2400" dirty="0" smtClean="0"/>
              <a:t> between the </a:t>
            </a:r>
            <a:r>
              <a:rPr lang="en-US" sz="2400" b="1" dirty="0" smtClean="0">
                <a:solidFill>
                  <a:srgbClr val="FF0000"/>
                </a:solidFill>
              </a:rPr>
              <a:t>rocks</a:t>
            </a:r>
            <a:r>
              <a:rPr lang="en-US" sz="2400" dirty="0" smtClean="0"/>
              <a:t>.</a:t>
            </a:r>
          </a:p>
        </p:txBody>
      </p:sp>
      <p:sp>
        <p:nvSpPr>
          <p:cNvPr id="4" name="Rectangle 3"/>
          <p:cNvSpPr/>
          <p:nvPr/>
        </p:nvSpPr>
        <p:spPr>
          <a:xfrm>
            <a:off x="838200" y="2723981"/>
            <a:ext cx="9144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5" name="Rectangle 4"/>
          <p:cNvSpPr/>
          <p:nvPr/>
        </p:nvSpPr>
        <p:spPr>
          <a:xfrm>
            <a:off x="3733800" y="2723981"/>
            <a:ext cx="12192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6" name="Rectangle 5"/>
          <p:cNvSpPr/>
          <p:nvPr/>
        </p:nvSpPr>
        <p:spPr>
          <a:xfrm>
            <a:off x="5638800" y="2723981"/>
            <a:ext cx="22860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8" name="Straight Connector 7"/>
          <p:cNvCxnSpPr/>
          <p:nvPr/>
        </p:nvCxnSpPr>
        <p:spPr>
          <a:xfrm>
            <a:off x="533400" y="2571581"/>
            <a:ext cx="0" cy="609600"/>
          </a:xfrm>
          <a:prstGeom prst="line">
            <a:avLst/>
          </a:prstGeom>
          <a:ln w="57150" cmpd="sng">
            <a:solidFill>
              <a:srgbClr val="3C8C93"/>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8534400" y="2571581"/>
            <a:ext cx="0" cy="609600"/>
          </a:xfrm>
          <a:prstGeom prst="line">
            <a:avLst/>
          </a:prstGeom>
          <a:ln w="57150" cmpd="sng">
            <a:solidFill>
              <a:srgbClr val="3C8C93"/>
            </a:solidFill>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838200" y="4210253"/>
            <a:ext cx="9144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1" name="Rectangle 10"/>
          <p:cNvSpPr/>
          <p:nvPr/>
        </p:nvSpPr>
        <p:spPr>
          <a:xfrm>
            <a:off x="3733800" y="4210253"/>
            <a:ext cx="12192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2" name="Rectangle 11"/>
          <p:cNvSpPr/>
          <p:nvPr/>
        </p:nvSpPr>
        <p:spPr>
          <a:xfrm>
            <a:off x="5638800" y="4210253"/>
            <a:ext cx="22860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3" name="Straight Connector 12"/>
          <p:cNvCxnSpPr/>
          <p:nvPr/>
        </p:nvCxnSpPr>
        <p:spPr>
          <a:xfrm>
            <a:off x="533400" y="3753053"/>
            <a:ext cx="0" cy="1066800"/>
          </a:xfrm>
          <a:prstGeom prst="line">
            <a:avLst/>
          </a:prstGeom>
          <a:ln w="57150" cmpd="sng">
            <a:solidFill>
              <a:srgbClr val="3C8C93"/>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8534400" y="3753053"/>
            <a:ext cx="0" cy="1066800"/>
          </a:xfrm>
          <a:prstGeom prst="line">
            <a:avLst/>
          </a:prstGeom>
          <a:ln w="57150" cmpd="sng">
            <a:solidFill>
              <a:srgbClr val="3C8C93"/>
            </a:solidFill>
          </a:ln>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838200" y="5703912"/>
            <a:ext cx="9144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6" name="Rectangle 15"/>
          <p:cNvSpPr/>
          <p:nvPr/>
        </p:nvSpPr>
        <p:spPr>
          <a:xfrm>
            <a:off x="3733800" y="5703912"/>
            <a:ext cx="12192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7" name="Rectangle 16"/>
          <p:cNvSpPr/>
          <p:nvPr/>
        </p:nvSpPr>
        <p:spPr>
          <a:xfrm>
            <a:off x="5638800" y="5703912"/>
            <a:ext cx="228600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8" name="Straight Connector 17"/>
          <p:cNvCxnSpPr/>
          <p:nvPr/>
        </p:nvCxnSpPr>
        <p:spPr>
          <a:xfrm>
            <a:off x="533400" y="5170512"/>
            <a:ext cx="0" cy="1066800"/>
          </a:xfrm>
          <a:prstGeom prst="line">
            <a:avLst/>
          </a:prstGeom>
          <a:ln w="57150" cmpd="sng">
            <a:solidFill>
              <a:srgbClr val="3C8C93"/>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8534400" y="5170512"/>
            <a:ext cx="0" cy="1066800"/>
          </a:xfrm>
          <a:prstGeom prst="line">
            <a:avLst/>
          </a:prstGeom>
          <a:ln w="57150" cmpd="sng">
            <a:solidFill>
              <a:srgbClr val="3C8C93"/>
            </a:solidFill>
          </a:ln>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1828800" y="3829253"/>
            <a:ext cx="1066800" cy="381000"/>
          </a:xfrm>
          <a:prstGeom prst="rect">
            <a:avLst/>
          </a:prstGeom>
          <a:solidFill>
            <a:schemeClr val="bg1"/>
          </a:solidFill>
          <a:ln w="57150" cmpd="sng">
            <a:solidFill>
              <a:srgbClr val="0000FF"/>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FF"/>
                </a:solidFill>
              </a:rPr>
              <a:t>1</a:t>
            </a:r>
          </a:p>
        </p:txBody>
      </p:sp>
      <p:sp>
        <p:nvSpPr>
          <p:cNvPr id="21" name="Rectangle 20"/>
          <p:cNvSpPr/>
          <p:nvPr/>
        </p:nvSpPr>
        <p:spPr>
          <a:xfrm>
            <a:off x="2895600" y="3829253"/>
            <a:ext cx="914400" cy="381000"/>
          </a:xfrm>
          <a:prstGeom prst="rect">
            <a:avLst/>
          </a:prstGeom>
          <a:solidFill>
            <a:schemeClr val="bg1"/>
          </a:solidFill>
          <a:ln w="57150" cmpd="sng">
            <a:solidFill>
              <a:srgbClr val="0000FF"/>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FF"/>
                </a:solidFill>
              </a:rPr>
              <a:t>2</a:t>
            </a:r>
          </a:p>
        </p:txBody>
      </p:sp>
      <p:sp>
        <p:nvSpPr>
          <p:cNvPr id="22" name="Rectangle 21"/>
          <p:cNvSpPr/>
          <p:nvPr/>
        </p:nvSpPr>
        <p:spPr>
          <a:xfrm>
            <a:off x="4953000" y="3829253"/>
            <a:ext cx="914400" cy="381000"/>
          </a:xfrm>
          <a:prstGeom prst="rect">
            <a:avLst/>
          </a:prstGeom>
          <a:solidFill>
            <a:schemeClr val="bg1"/>
          </a:solidFill>
          <a:ln w="57150" cmpd="sng">
            <a:solidFill>
              <a:srgbClr val="0000FF"/>
            </a:solidFill>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FF"/>
                </a:solidFill>
              </a:rPr>
              <a:t>2</a:t>
            </a:r>
          </a:p>
        </p:txBody>
      </p:sp>
      <p:sp>
        <p:nvSpPr>
          <p:cNvPr id="23" name="Rectangle 22"/>
          <p:cNvSpPr/>
          <p:nvPr/>
        </p:nvSpPr>
        <p:spPr>
          <a:xfrm>
            <a:off x="7924800" y="3829253"/>
            <a:ext cx="914400" cy="381000"/>
          </a:xfrm>
          <a:prstGeom prst="rect">
            <a:avLst/>
          </a:prstGeom>
          <a:solidFill>
            <a:schemeClr val="bg1"/>
          </a:solidFill>
          <a:ln w="57150" cmpd="sng">
            <a:solidFill>
              <a:srgbClr val="0000FF"/>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00FF"/>
                </a:solidFill>
              </a:rPr>
              <a:t>2</a:t>
            </a:r>
          </a:p>
        </p:txBody>
      </p:sp>
      <p:sp>
        <p:nvSpPr>
          <p:cNvPr id="24" name="TextBox 23"/>
          <p:cNvSpPr txBox="1"/>
          <p:nvPr/>
        </p:nvSpPr>
        <p:spPr>
          <a:xfrm>
            <a:off x="4114800" y="3524453"/>
            <a:ext cx="646331" cy="646331"/>
          </a:xfrm>
          <a:prstGeom prst="rect">
            <a:avLst/>
          </a:prstGeom>
          <a:noFill/>
        </p:spPr>
        <p:txBody>
          <a:bodyPr wrap="none" rtlCol="0">
            <a:spAutoFit/>
          </a:bodyPr>
          <a:lstStyle/>
          <a:p>
            <a:r>
              <a:rPr lang="en-US" sz="3600" b="1" dirty="0" smtClean="0">
                <a:solidFill>
                  <a:srgbClr val="3366FF"/>
                </a:solidFill>
              </a:rPr>
              <a:t>…</a:t>
            </a:r>
            <a:endParaRPr lang="en-US" sz="3600" b="1" dirty="0">
              <a:solidFill>
                <a:srgbClr val="3366FF"/>
              </a:solidFill>
            </a:endParaRPr>
          </a:p>
        </p:txBody>
      </p:sp>
      <p:sp>
        <p:nvSpPr>
          <p:cNvPr id="25" name="TextBox 24"/>
          <p:cNvSpPr txBox="1"/>
          <p:nvPr/>
        </p:nvSpPr>
        <p:spPr>
          <a:xfrm>
            <a:off x="6019800" y="3524453"/>
            <a:ext cx="646331" cy="646331"/>
          </a:xfrm>
          <a:prstGeom prst="rect">
            <a:avLst/>
          </a:prstGeom>
          <a:noFill/>
        </p:spPr>
        <p:txBody>
          <a:bodyPr wrap="none" rtlCol="0">
            <a:spAutoFit/>
          </a:bodyPr>
          <a:lstStyle/>
          <a:p>
            <a:r>
              <a:rPr lang="en-US" sz="3600" b="1" dirty="0" smtClean="0">
                <a:solidFill>
                  <a:srgbClr val="3366FF"/>
                </a:solidFill>
              </a:rPr>
              <a:t>…</a:t>
            </a:r>
            <a:endParaRPr lang="en-US" sz="3600" b="1" dirty="0">
              <a:solidFill>
                <a:srgbClr val="3366FF"/>
              </a:solidFill>
            </a:endParaRPr>
          </a:p>
        </p:txBody>
      </p:sp>
      <p:sp>
        <p:nvSpPr>
          <p:cNvPr id="26" name="Rectangle 25"/>
          <p:cNvSpPr/>
          <p:nvPr/>
        </p:nvSpPr>
        <p:spPr>
          <a:xfrm>
            <a:off x="1828800" y="5283880"/>
            <a:ext cx="1066800" cy="420032"/>
          </a:xfrm>
          <a:prstGeom prst="rect">
            <a:avLst/>
          </a:prstGeom>
          <a:solidFill>
            <a:schemeClr val="bg1"/>
          </a:solidFill>
          <a:ln w="57150" cmpd="sng">
            <a:solidFill>
              <a:srgbClr val="008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8000"/>
                </a:solidFill>
              </a:rPr>
              <a:t>1</a:t>
            </a:r>
          </a:p>
        </p:txBody>
      </p:sp>
      <p:sp>
        <p:nvSpPr>
          <p:cNvPr id="27" name="Rectangle 26"/>
          <p:cNvSpPr/>
          <p:nvPr/>
        </p:nvSpPr>
        <p:spPr>
          <a:xfrm>
            <a:off x="2908022" y="5283880"/>
            <a:ext cx="825778" cy="420032"/>
          </a:xfrm>
          <a:prstGeom prst="rect">
            <a:avLst/>
          </a:prstGeom>
          <a:solidFill>
            <a:schemeClr val="bg1"/>
          </a:solidFill>
          <a:ln w="57150" cmpd="sng">
            <a:solidFill>
              <a:srgbClr val="008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8000"/>
                </a:solidFill>
              </a:rPr>
              <a:t>2</a:t>
            </a:r>
          </a:p>
        </p:txBody>
      </p:sp>
      <p:sp>
        <p:nvSpPr>
          <p:cNvPr id="28" name="Rectangle 27"/>
          <p:cNvSpPr/>
          <p:nvPr/>
        </p:nvSpPr>
        <p:spPr>
          <a:xfrm>
            <a:off x="4953000" y="5246712"/>
            <a:ext cx="152400" cy="420032"/>
          </a:xfrm>
          <a:prstGeom prst="rect">
            <a:avLst/>
          </a:prstGeom>
          <a:solidFill>
            <a:schemeClr val="bg1"/>
          </a:solidFill>
          <a:ln w="57150" cmpd="sng">
            <a:solidFill>
              <a:srgbClr val="008000"/>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rgbClr val="008000"/>
              </a:solidFill>
            </a:endParaRPr>
          </a:p>
        </p:txBody>
      </p:sp>
      <p:sp>
        <p:nvSpPr>
          <p:cNvPr id="29" name="TextBox 28"/>
          <p:cNvSpPr txBox="1"/>
          <p:nvPr/>
        </p:nvSpPr>
        <p:spPr>
          <a:xfrm>
            <a:off x="4038600" y="4981381"/>
            <a:ext cx="646331" cy="646331"/>
          </a:xfrm>
          <a:prstGeom prst="rect">
            <a:avLst/>
          </a:prstGeom>
          <a:noFill/>
        </p:spPr>
        <p:txBody>
          <a:bodyPr wrap="none" rtlCol="0">
            <a:spAutoFit/>
          </a:bodyPr>
          <a:lstStyle/>
          <a:p>
            <a:r>
              <a:rPr lang="en-US" sz="3600" b="1" dirty="0" smtClean="0">
                <a:solidFill>
                  <a:srgbClr val="008000"/>
                </a:solidFill>
              </a:rPr>
              <a:t>…</a:t>
            </a:r>
            <a:endParaRPr lang="en-US" sz="3600" b="1" dirty="0">
              <a:solidFill>
                <a:srgbClr val="008000"/>
              </a:solidFill>
            </a:endParaRPr>
          </a:p>
        </p:txBody>
      </p:sp>
      <p:sp>
        <p:nvSpPr>
          <p:cNvPr id="30" name="Rectangle 29"/>
          <p:cNvSpPr/>
          <p:nvPr/>
        </p:nvSpPr>
        <p:spPr>
          <a:xfrm>
            <a:off x="5112498" y="5246712"/>
            <a:ext cx="526302" cy="420032"/>
          </a:xfrm>
          <a:prstGeom prst="rect">
            <a:avLst/>
          </a:prstGeom>
          <a:solidFill>
            <a:schemeClr val="bg1"/>
          </a:solidFill>
          <a:ln w="57150" cmpd="sng">
            <a:solidFill>
              <a:srgbClr val="008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8000"/>
                </a:solidFill>
              </a:rPr>
              <a:t>3</a:t>
            </a:r>
          </a:p>
        </p:txBody>
      </p:sp>
      <p:sp>
        <p:nvSpPr>
          <p:cNvPr id="31" name="Rectangle 30"/>
          <p:cNvSpPr/>
          <p:nvPr/>
        </p:nvSpPr>
        <p:spPr>
          <a:xfrm>
            <a:off x="7924800" y="5246712"/>
            <a:ext cx="609600" cy="420032"/>
          </a:xfrm>
          <a:prstGeom prst="rect">
            <a:avLst/>
          </a:prstGeom>
          <a:solidFill>
            <a:schemeClr val="bg1"/>
          </a:solidFill>
          <a:ln w="57150" cmpd="sng">
            <a:solidFill>
              <a:srgbClr val="008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8000"/>
                </a:solidFill>
              </a:rPr>
              <a:t>3</a:t>
            </a:r>
          </a:p>
        </p:txBody>
      </p:sp>
      <p:sp>
        <p:nvSpPr>
          <p:cNvPr id="32" name="TextBox 31"/>
          <p:cNvSpPr txBox="1"/>
          <p:nvPr/>
        </p:nvSpPr>
        <p:spPr>
          <a:xfrm>
            <a:off x="6592669" y="4981381"/>
            <a:ext cx="646331" cy="646331"/>
          </a:xfrm>
          <a:prstGeom prst="rect">
            <a:avLst/>
          </a:prstGeom>
          <a:noFill/>
        </p:spPr>
        <p:txBody>
          <a:bodyPr wrap="none" rtlCol="0">
            <a:spAutoFit/>
          </a:bodyPr>
          <a:lstStyle/>
          <a:p>
            <a:r>
              <a:rPr lang="en-US" sz="3600" b="1" dirty="0" smtClean="0">
                <a:solidFill>
                  <a:srgbClr val="008000"/>
                </a:solidFill>
              </a:rPr>
              <a:t>…</a:t>
            </a:r>
            <a:endParaRPr lang="en-US" sz="3600" b="1" dirty="0">
              <a:solidFill>
                <a:srgbClr val="008000"/>
              </a:solidFill>
            </a:endParaRPr>
          </a:p>
        </p:txBody>
      </p:sp>
      <p:cxnSp>
        <p:nvCxnSpPr>
          <p:cNvPr id="33" name="Straight Arrow Connector 32"/>
          <p:cNvCxnSpPr/>
          <p:nvPr/>
        </p:nvCxnSpPr>
        <p:spPr>
          <a:xfrm>
            <a:off x="3275856" y="4333309"/>
            <a:ext cx="0" cy="823883"/>
          </a:xfrm>
          <a:prstGeom prst="straightConnector1">
            <a:avLst/>
          </a:prstGeom>
          <a:ln w="38100" cmpd="sng">
            <a:solidFill>
              <a:srgbClr val="0000FF"/>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a:off x="3419872" y="4333309"/>
            <a:ext cx="1368152" cy="895891"/>
          </a:xfrm>
          <a:prstGeom prst="straightConnector1">
            <a:avLst/>
          </a:prstGeom>
          <a:ln w="38100" cmpd="sng">
            <a:solidFill>
              <a:srgbClr val="0000FF"/>
            </a:solidFill>
            <a:tailEnd type="arrow"/>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3779912" y="3140968"/>
            <a:ext cx="144016" cy="720080"/>
          </a:xfrm>
          <a:prstGeom prst="straightConnector1">
            <a:avLst/>
          </a:prstGeom>
          <a:ln w="38100" cmpd="sng">
            <a:solidFill>
              <a:srgbClr val="FF0000"/>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a:endCxn id="25" idx="1"/>
          </p:cNvCxnSpPr>
          <p:nvPr/>
        </p:nvCxnSpPr>
        <p:spPr>
          <a:xfrm>
            <a:off x="5652120" y="3140968"/>
            <a:ext cx="367680" cy="706651"/>
          </a:xfrm>
          <a:prstGeom prst="straightConnector1">
            <a:avLst/>
          </a:prstGeom>
          <a:ln w="38100" cmpd="sng">
            <a:solidFill>
              <a:srgbClr val="FF0000"/>
            </a:solidFill>
            <a:prstDash val="dash"/>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08523410"/>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a:t>
            </a:r>
            <a:endParaRPr lang="en-US" dirty="0"/>
          </a:p>
        </p:txBody>
      </p:sp>
      <p:sp>
        <p:nvSpPr>
          <p:cNvPr id="3" name="Content Placeholder 2"/>
          <p:cNvSpPr>
            <a:spLocks noGrp="1"/>
          </p:cNvSpPr>
          <p:nvPr>
            <p:ph idx="1"/>
          </p:nvPr>
        </p:nvSpPr>
        <p:spPr>
          <a:xfrm>
            <a:off x="457200" y="1350962"/>
            <a:ext cx="8507288" cy="5318399"/>
          </a:xfrm>
        </p:spPr>
        <p:txBody>
          <a:bodyPr>
            <a:normAutofit fontScale="85000" lnSpcReduction="20000"/>
          </a:bodyPr>
          <a:lstStyle/>
          <a:p>
            <a:pPr marL="0" indent="0">
              <a:buNone/>
            </a:pPr>
            <a:r>
              <a:rPr lang="en-US" dirty="0"/>
              <a:t>There have been multiple networks based on propriety technology or specialized standards developed to support carrying highly time sensitive traffic for applications such industrial automation and automotive control. Some of these are modified Ethernet networks. The efforts in IEEE 802.1 Time Sensitive Networking and P802.3br Interspersing Express Traffic provide an example of bringing together the requirements of those applications to provide a standard network that can support traffic requiring deterministic delivery time for real-time communication along with traditional traffic. This tutorial will cover the fundamentals of the projects and how they work together to fulfill the requirements of the various verticals.</a:t>
            </a:r>
            <a:endParaRPr lang="en-US" dirty="0" smtClean="0"/>
          </a:p>
        </p:txBody>
      </p:sp>
    </p:spTree>
    <p:extLst>
      <p:ext uri="{BB962C8B-B14F-4D97-AF65-F5344CB8AC3E}">
        <p14:creationId xmlns:p14="http://schemas.microsoft.com/office/powerpoint/2010/main" val="15642818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But wait!  There’s more!</a:t>
            </a:r>
            <a:endParaRPr lang="en-US" dirty="0">
              <a:solidFill>
                <a:srgbClr val="0D0D0D"/>
              </a:solidFill>
            </a:endParaRPr>
          </a:p>
        </p:txBody>
      </p:sp>
      <p:sp>
        <p:nvSpPr>
          <p:cNvPr id="3" name="Text Placeholder 2"/>
          <p:cNvSpPr>
            <a:spLocks noGrp="1"/>
          </p:cNvSpPr>
          <p:nvPr>
            <p:ph type="body" sz="quarter" idx="10"/>
          </p:nvPr>
        </p:nvSpPr>
        <p:spPr/>
        <p:txBody>
          <a:bodyPr>
            <a:normAutofit/>
          </a:bodyPr>
          <a:lstStyle/>
          <a:p>
            <a:r>
              <a:rPr lang="en-US" sz="2800" dirty="0"/>
              <a:t>As a consequence of the above, you also get …</a:t>
            </a:r>
          </a:p>
          <a:p>
            <a:r>
              <a:rPr lang="en-US" b="1" dirty="0" smtClean="0">
                <a:solidFill>
                  <a:schemeClr val="accent6"/>
                </a:solidFill>
              </a:rPr>
              <a:t>Cut-through forwarding: </a:t>
            </a:r>
            <a:r>
              <a:rPr lang="en-US" dirty="0" smtClean="0"/>
              <a:t>The scheduling tools mentioned, above, allow one to guarantee scheduled cut-through forwarding opportunities for predictable ultra-low-latency packets.</a:t>
            </a:r>
          </a:p>
          <a:p>
            <a:r>
              <a:rPr lang="en-US" b="1" dirty="0">
                <a:solidFill>
                  <a:srgbClr val="2D2D8A"/>
                </a:solidFill>
              </a:rPr>
              <a:t>Intentional buffering </a:t>
            </a:r>
            <a:r>
              <a:rPr lang="en-US" b="1" dirty="0" smtClean="0">
                <a:solidFill>
                  <a:srgbClr val="2D2D8A"/>
                </a:solidFill>
              </a:rPr>
              <a:t>delays: </a:t>
            </a:r>
            <a:r>
              <a:rPr lang="en-US" dirty="0" smtClean="0"/>
              <a:t>Time</a:t>
            </a:r>
            <a:r>
              <a:rPr lang="en-US" dirty="0"/>
              <a:t>-scheduled transmissions </a:t>
            </a:r>
            <a:r>
              <a:rPr lang="en-US" dirty="0" smtClean="0"/>
              <a:t>can intentionally </a:t>
            </a:r>
            <a:r>
              <a:rPr lang="en-US" dirty="0"/>
              <a:t>delaying transmissions in order to guarantee both a minimum and a maximum latency, thus minimizing jitter for the critical traffic.  Industrial systems that trigger events based on packet reception require </a:t>
            </a:r>
            <a:r>
              <a:rPr lang="en-US" dirty="0" smtClean="0"/>
              <a:t>this.</a:t>
            </a:r>
          </a:p>
        </p:txBody>
      </p:sp>
    </p:spTree>
    <p:extLst>
      <p:ext uri="{BB962C8B-B14F-4D97-AF65-F5344CB8AC3E}">
        <p14:creationId xmlns:p14="http://schemas.microsoft.com/office/powerpoint/2010/main" val="2522384711"/>
      </p:ext>
    </p:extLst>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pPr marL="0" indent="0" algn="ctr">
              <a:buNone/>
            </a:pPr>
            <a:r>
              <a:rPr lang="en-US" sz="4400" dirty="0" smtClean="0"/>
              <a:t>Current IEEE 802 Status</a:t>
            </a:r>
            <a:endParaRPr lang="en-US" dirty="0"/>
          </a:p>
        </p:txBody>
      </p:sp>
    </p:spTree>
    <p:extLst>
      <p:ext uri="{BB962C8B-B14F-4D97-AF65-F5344CB8AC3E}">
        <p14:creationId xmlns:p14="http://schemas.microsoft.com/office/powerpoint/2010/main" val="3083031345"/>
      </p:ext>
    </p:extLst>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IEEE 802 standards now and coming</a:t>
            </a:r>
            <a:endParaRPr lang="en-US" dirty="0">
              <a:solidFill>
                <a:srgbClr val="0D0D0D"/>
              </a:solidFill>
            </a:endParaRPr>
          </a:p>
        </p:txBody>
      </p:sp>
      <p:sp>
        <p:nvSpPr>
          <p:cNvPr id="3" name="Text Placeholder 2"/>
          <p:cNvSpPr>
            <a:spLocks noGrp="1"/>
          </p:cNvSpPr>
          <p:nvPr>
            <p:ph type="body" sz="quarter" idx="10"/>
          </p:nvPr>
        </p:nvSpPr>
        <p:spPr/>
        <p:txBody>
          <a:bodyPr>
            <a:normAutofit fontScale="92500" lnSpcReduction="10000"/>
          </a:bodyPr>
          <a:lstStyle/>
          <a:p>
            <a:pPr marL="0" indent="0">
              <a:buNone/>
            </a:pPr>
            <a:r>
              <a:rPr lang="en-US" dirty="0" smtClean="0"/>
              <a:t>802.1 Audio Video Bridging is now the </a:t>
            </a:r>
            <a:r>
              <a:rPr lang="en-US" dirty="0" smtClean="0">
                <a:hlinkClick r:id="rId2"/>
              </a:rPr>
              <a:t>Time-Sensitive Networking TG</a:t>
            </a:r>
            <a:r>
              <a:rPr lang="en-US" dirty="0" smtClean="0"/>
              <a:t>.</a:t>
            </a:r>
          </a:p>
          <a:p>
            <a:r>
              <a:rPr lang="en-US" b="1" dirty="0" smtClean="0">
                <a:solidFill>
                  <a:srgbClr val="2D2D8A"/>
                </a:solidFill>
              </a:rPr>
              <a:t>Time: </a:t>
            </a:r>
            <a:r>
              <a:rPr lang="en-US" b="1" dirty="0" smtClean="0">
                <a:solidFill>
                  <a:schemeClr val="accent6"/>
                </a:solidFill>
              </a:rPr>
              <a:t> </a:t>
            </a:r>
            <a:r>
              <a:rPr lang="en-US" dirty="0" smtClean="0"/>
              <a:t>A plug-and-play Precision Time Protocol (PTP) profile that allow bridges, routers, or multi-homed end stations to serve as “time relays” in a physical network, regardless of L2/L3 boundaries.  (1AS complete, 1ASbt improvements in TG ballot)</a:t>
            </a:r>
          </a:p>
          <a:p>
            <a:r>
              <a:rPr lang="en-US" b="1" dirty="0" smtClean="0">
                <a:solidFill>
                  <a:srgbClr val="2D2D8A"/>
                </a:solidFill>
              </a:rPr>
              <a:t>Reservation:  </a:t>
            </a:r>
            <a:r>
              <a:rPr lang="en-US" dirty="0" smtClean="0"/>
              <a:t>A protocol (MSRP) to reserve bandwidth along an L2 path determined by L2 topology protocol, e.g. ISIS.  (1Qat complete, 1Qcc enhancements in TG ballot)</a:t>
            </a:r>
          </a:p>
          <a:p>
            <a:r>
              <a:rPr lang="en-US" b="1" dirty="0" smtClean="0">
                <a:solidFill>
                  <a:srgbClr val="2D2D8A"/>
                </a:solidFill>
              </a:rPr>
              <a:t>Execution:  </a:t>
            </a:r>
            <a:r>
              <a:rPr lang="en-US" dirty="0" smtClean="0"/>
              <a:t>Several kinds of resources (shapers, schedulers, etc.) that can be allocated to realize the promises made by the reservation.  (See next slides.)</a:t>
            </a:r>
          </a:p>
          <a:p>
            <a:r>
              <a:rPr lang="en-US" b="1" dirty="0" smtClean="0">
                <a:solidFill>
                  <a:srgbClr val="2D2D8A"/>
                </a:solidFill>
              </a:rPr>
              <a:t>Path distribution: </a:t>
            </a:r>
            <a:r>
              <a:rPr lang="en-US" dirty="0" smtClean="0"/>
              <a:t>ISIS TLVs to compute and distribute multiple paths through a network.  (1Qca in sponsor ballot)</a:t>
            </a:r>
          </a:p>
          <a:p>
            <a:r>
              <a:rPr lang="en-US" b="1" dirty="0" smtClean="0">
                <a:solidFill>
                  <a:schemeClr val="accent6"/>
                </a:solidFill>
              </a:rPr>
              <a:t>Seamless Redundancy: </a:t>
            </a:r>
            <a:r>
              <a:rPr lang="en-US" dirty="0" smtClean="0"/>
              <a:t>1+1 duplication for reliability.  (1CB in TG ballot)</a:t>
            </a:r>
          </a:p>
          <a:p>
            <a:endParaRPr lang="en-US" dirty="0" smtClean="0"/>
          </a:p>
        </p:txBody>
      </p:sp>
    </p:spTree>
    <p:extLst>
      <p:ext uri="{BB962C8B-B14F-4D97-AF65-F5344CB8AC3E}">
        <p14:creationId xmlns:p14="http://schemas.microsoft.com/office/powerpoint/2010/main" val="2050775585"/>
      </p:ext>
    </p:extLst>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IEEE 802 schedulers and shapers</a:t>
            </a:r>
            <a:endParaRPr lang="en-US" dirty="0">
              <a:solidFill>
                <a:srgbClr val="0D0D0D"/>
              </a:solidFill>
            </a:endParaRPr>
          </a:p>
        </p:txBody>
      </p:sp>
      <p:sp>
        <p:nvSpPr>
          <p:cNvPr id="3" name="Text Placeholder 2"/>
          <p:cNvSpPr>
            <a:spLocks noGrp="1"/>
          </p:cNvSpPr>
          <p:nvPr>
            <p:ph type="body" sz="quarter" idx="10"/>
          </p:nvPr>
        </p:nvSpPr>
        <p:spPr/>
        <p:txBody>
          <a:bodyPr>
            <a:normAutofit fontScale="92500" lnSpcReduction="20000"/>
          </a:bodyPr>
          <a:lstStyle/>
          <a:p>
            <a:r>
              <a:rPr lang="en-US" b="1" dirty="0" smtClean="0">
                <a:solidFill>
                  <a:srgbClr val="2D2D8A"/>
                </a:solidFill>
              </a:rPr>
              <a:t>AVB Credit-Based Shaper:  </a:t>
            </a:r>
            <a:r>
              <a:rPr lang="en-US" dirty="0" smtClean="0"/>
              <a:t>Similar to the typical run rate/burst rate shaper, but with really useful mathematical properties. (</a:t>
            </a:r>
            <a:r>
              <a:rPr lang="en-US" b="1" dirty="0" smtClean="0">
                <a:solidFill>
                  <a:srgbClr val="2D2D8A"/>
                </a:solidFill>
              </a:rPr>
              <a:t>1Qat done</a:t>
            </a:r>
            <a:r>
              <a:rPr lang="en-US" dirty="0" smtClean="0"/>
              <a:t>)</a:t>
            </a:r>
          </a:p>
          <a:p>
            <a:pPr lvl="1"/>
            <a:r>
              <a:rPr lang="en-US" sz="1900" dirty="0" smtClean="0"/>
              <a:t>Only parameter = bandwidth.</a:t>
            </a:r>
          </a:p>
          <a:p>
            <a:pPr lvl="1"/>
            <a:r>
              <a:rPr lang="en-US" sz="1900" dirty="0" smtClean="0"/>
              <a:t>The impact of any number of shapers = the impact of one shaper with the same total bandwidth.</a:t>
            </a:r>
            <a:endParaRPr lang="en-US" dirty="0" smtClean="0"/>
          </a:p>
          <a:p>
            <a:r>
              <a:rPr lang="en-US" b="1" dirty="0" smtClean="0">
                <a:solidFill>
                  <a:srgbClr val="2D2D8A"/>
                </a:solidFill>
              </a:rPr>
              <a:t>Transmission preemption / express forwarding:  </a:t>
            </a:r>
            <a:r>
              <a:rPr lang="en-US" dirty="0" smtClean="0"/>
              <a:t>Interrupt (1 level only) transmission of an Ethernet frame with a frame with tight latency requirements, then resume the interrupted frame.  (3br, 1Qbu TG ballot)</a:t>
            </a:r>
          </a:p>
          <a:p>
            <a:r>
              <a:rPr lang="en-US" b="1" dirty="0" smtClean="0">
                <a:solidFill>
                  <a:srgbClr val="2D2D8A"/>
                </a:solidFill>
              </a:rPr>
              <a:t>Time scheduled:  </a:t>
            </a:r>
            <a:r>
              <a:rPr lang="en-US" dirty="0" smtClean="0"/>
              <a:t>Every bridge port runs a synchronized, repeating schedule that turns on and off each of the 8 queues with up to nanosecond precision.  (1Qbv WG ballot)</a:t>
            </a:r>
          </a:p>
          <a:p>
            <a:r>
              <a:rPr lang="en-US" b="1" dirty="0" smtClean="0">
                <a:solidFill>
                  <a:srgbClr val="2D2D8A"/>
                </a:solidFill>
              </a:rPr>
              <a:t>Synchronized Queuing and Forwarding: </a:t>
            </a:r>
            <a:r>
              <a:rPr lang="en-US" dirty="0" smtClean="0"/>
              <a:t>Every flow proceeds in lock-stepped transmission cycles, like arterial blood.  (1Qch PAR approval)</a:t>
            </a:r>
          </a:p>
          <a:p>
            <a:r>
              <a:rPr lang="en-US" b="1" dirty="0" smtClean="0">
                <a:solidFill>
                  <a:srgbClr val="2D2D8A"/>
                </a:solidFill>
              </a:rPr>
              <a:t>Per-Stream Filtering and Policing: </a:t>
            </a:r>
            <a:r>
              <a:rPr lang="en-US" dirty="0" smtClean="0"/>
              <a:t>Packets accepted only from the right port only at the right time or at the right rate.  (1Qci PAR approval)</a:t>
            </a:r>
          </a:p>
        </p:txBody>
      </p:sp>
    </p:spTree>
    <p:extLst>
      <p:ext uri="{BB962C8B-B14F-4D97-AF65-F5344CB8AC3E}">
        <p14:creationId xmlns:p14="http://schemas.microsoft.com/office/powerpoint/2010/main" val="501455925"/>
      </p:ext>
    </p:extLst>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pPr marL="0" indent="0" algn="ctr">
              <a:buNone/>
            </a:pPr>
            <a:r>
              <a:rPr lang="en-US" sz="4400" dirty="0" smtClean="0"/>
              <a:t>Mixed L2/L3 need</a:t>
            </a:r>
            <a:endParaRPr lang="en-US" sz="4400" dirty="0"/>
          </a:p>
        </p:txBody>
      </p:sp>
    </p:spTree>
    <p:extLst>
      <p:ext uri="{BB962C8B-B14F-4D97-AF65-F5344CB8AC3E}">
        <p14:creationId xmlns:p14="http://schemas.microsoft.com/office/powerpoint/2010/main" val="701320814"/>
      </p:ext>
    </p:extLst>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2"/>
          <p:cNvPicPr>
            <a:picLocks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295400" y="3072521"/>
            <a:ext cx="2501738" cy="1161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115" name="Picture 12"/>
          <p:cNvPicPr>
            <a:picLocks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0862" y="4534142"/>
            <a:ext cx="2501738" cy="1502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cxnSp>
        <p:nvCxnSpPr>
          <p:cNvPr id="55" name="Straight Connector 54"/>
          <p:cNvCxnSpPr>
            <a:endCxn id="35" idx="2"/>
          </p:cNvCxnSpPr>
          <p:nvPr/>
        </p:nvCxnSpPr>
        <p:spPr>
          <a:xfrm flipH="1" flipV="1">
            <a:off x="761693" y="3263021"/>
            <a:ext cx="990907" cy="758337"/>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5193567" y="2648088"/>
            <a:ext cx="873786" cy="205740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267269" y="228600"/>
            <a:ext cx="8588861" cy="838200"/>
          </a:xfrm>
        </p:spPr>
        <p:txBody>
          <a:bodyPr/>
          <a:lstStyle/>
          <a:p>
            <a:r>
              <a:rPr lang="en-US" dirty="0" smtClean="0">
                <a:solidFill>
                  <a:srgbClr val="0D0D0D"/>
                </a:solidFill>
              </a:rPr>
              <a:t>Reference network</a:t>
            </a:r>
            <a:endParaRPr lang="en-US" dirty="0">
              <a:solidFill>
                <a:srgbClr val="0D0D0D"/>
              </a:solidFill>
            </a:endParaRPr>
          </a:p>
        </p:txBody>
      </p:sp>
      <p:pic>
        <p:nvPicPr>
          <p:cNvPr id="4" name="Picture 1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3083448"/>
            <a:ext cx="1371601"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cxnSp>
        <p:nvCxnSpPr>
          <p:cNvPr id="5" name="Straight Connector 4"/>
          <p:cNvCxnSpPr>
            <a:endCxn id="35" idx="3"/>
          </p:cNvCxnSpPr>
          <p:nvPr/>
        </p:nvCxnSpPr>
        <p:spPr>
          <a:xfrm flipH="1" flipV="1">
            <a:off x="1028393" y="3072521"/>
            <a:ext cx="1281444" cy="163327"/>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flipV="1">
            <a:off x="3460179" y="4741258"/>
            <a:ext cx="93957" cy="664687"/>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H="1">
            <a:off x="7543800" y="3652701"/>
            <a:ext cx="152400" cy="901393"/>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pic>
        <p:nvPicPr>
          <p:cNvPr id="9" name="Picture 12"/>
          <p:cNvPicPr>
            <a:picLocks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690614" y="4425158"/>
            <a:ext cx="2072051"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cxnSp>
        <p:nvCxnSpPr>
          <p:cNvPr id="10" name="Straight Connector 9"/>
          <p:cNvCxnSpPr/>
          <p:nvPr/>
        </p:nvCxnSpPr>
        <p:spPr>
          <a:xfrm flipH="1">
            <a:off x="5222214" y="1387766"/>
            <a:ext cx="484848" cy="91474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4772952" y="3722379"/>
            <a:ext cx="259172" cy="1013861"/>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797138" y="4736240"/>
            <a:ext cx="1387386" cy="15240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V="1">
            <a:off x="3602809" y="3722379"/>
            <a:ext cx="958891" cy="106062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H="1" flipV="1">
            <a:off x="3084735" y="4179751"/>
            <a:ext cx="518074" cy="556489"/>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H="1" flipV="1">
            <a:off x="1934393" y="4052639"/>
            <a:ext cx="1150342" cy="12711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1934393" y="3235848"/>
            <a:ext cx="375444" cy="68748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flipV="1">
            <a:off x="2462237" y="3235848"/>
            <a:ext cx="997942" cy="28339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3084735" y="3389176"/>
            <a:ext cx="375444" cy="82001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979159" y="4736240"/>
            <a:ext cx="1032619" cy="55700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V="1">
            <a:off x="6131559" y="4554094"/>
            <a:ext cx="1412241" cy="182146"/>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V="1">
            <a:off x="7011778" y="4554094"/>
            <a:ext cx="374103" cy="73915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3505202" y="2397648"/>
            <a:ext cx="1447798" cy="112159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4953000" y="4736240"/>
            <a:ext cx="1026159" cy="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4953000" y="949848"/>
            <a:ext cx="1231772" cy="811598"/>
          </a:xfrm>
          <a:prstGeom prst="rect">
            <a:avLst/>
          </a:prstGeom>
          <a:solidFill>
            <a:srgbClr val="0096D6"/>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Controller</a:t>
            </a:r>
          </a:p>
        </p:txBody>
      </p:sp>
      <p:pic>
        <p:nvPicPr>
          <p:cNvPr id="25" name="Picture 37"/>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561700" y="4554094"/>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26" name="Picture 37"/>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208338" y="4455048"/>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27" name="Picture 26"/>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084735" y="3125651"/>
            <a:ext cx="750887"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28" name="Picture 26"/>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709291" y="3805101"/>
            <a:ext cx="750887"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33" name="TextBox 32"/>
          <p:cNvSpPr txBox="1"/>
          <p:nvPr/>
        </p:nvSpPr>
        <p:spPr>
          <a:xfrm>
            <a:off x="6287848" y="3284503"/>
            <a:ext cx="800407" cy="369332"/>
          </a:xfrm>
          <a:prstGeom prst="rect">
            <a:avLst/>
          </a:prstGeom>
          <a:noFill/>
        </p:spPr>
        <p:txBody>
          <a:bodyPr wrap="none" rtlCol="0">
            <a:spAutoFit/>
          </a:bodyPr>
          <a:lstStyle/>
          <a:p>
            <a:r>
              <a:rPr lang="en-US" dirty="0" smtClean="0">
                <a:solidFill>
                  <a:srgbClr val="000000"/>
                </a:solidFill>
              </a:rPr>
              <a:t>Talker</a:t>
            </a:r>
            <a:endParaRPr lang="en-US" dirty="0">
              <a:solidFill>
                <a:srgbClr val="000000"/>
              </a:solidFill>
            </a:endParaRPr>
          </a:p>
        </p:txBody>
      </p:sp>
      <p:sp>
        <p:nvSpPr>
          <p:cNvPr id="34" name="TextBox 33"/>
          <p:cNvSpPr txBox="1"/>
          <p:nvPr/>
        </p:nvSpPr>
        <p:spPr>
          <a:xfrm>
            <a:off x="494993" y="2289576"/>
            <a:ext cx="1005879" cy="369332"/>
          </a:xfrm>
          <a:prstGeom prst="rect">
            <a:avLst/>
          </a:prstGeom>
          <a:noFill/>
        </p:spPr>
        <p:txBody>
          <a:bodyPr wrap="none" rtlCol="0">
            <a:spAutoFit/>
          </a:bodyPr>
          <a:lstStyle/>
          <a:p>
            <a:r>
              <a:rPr lang="en-US" dirty="0" smtClean="0">
                <a:solidFill>
                  <a:srgbClr val="000000"/>
                </a:solidFill>
              </a:rPr>
              <a:t>Listener</a:t>
            </a:r>
            <a:endParaRPr lang="en-US" dirty="0">
              <a:solidFill>
                <a:srgbClr val="000000"/>
              </a:solidFill>
            </a:endParaRPr>
          </a:p>
        </p:txBody>
      </p:sp>
      <p:sp>
        <p:nvSpPr>
          <p:cNvPr id="35" name="Rectangle 34"/>
          <p:cNvSpPr/>
          <p:nvPr/>
        </p:nvSpPr>
        <p:spPr>
          <a:xfrm>
            <a:off x="494993" y="2882021"/>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a:t>
            </a:r>
          </a:p>
        </p:txBody>
      </p:sp>
      <p:sp>
        <p:nvSpPr>
          <p:cNvPr id="36" name="Rectangle 35"/>
          <p:cNvSpPr/>
          <p:nvPr/>
        </p:nvSpPr>
        <p:spPr>
          <a:xfrm>
            <a:off x="1988261" y="5064648"/>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Ld</a:t>
            </a:r>
            <a:endParaRPr lang="en-US" dirty="0" smtClean="0"/>
          </a:p>
        </p:txBody>
      </p:sp>
      <p:cxnSp>
        <p:nvCxnSpPr>
          <p:cNvPr id="37" name="Straight Connector 36"/>
          <p:cNvCxnSpPr/>
          <p:nvPr/>
        </p:nvCxnSpPr>
        <p:spPr>
          <a:xfrm flipH="1" flipV="1">
            <a:off x="6184772" y="3829576"/>
            <a:ext cx="63628" cy="90666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7445461" y="3424102"/>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Lc</a:t>
            </a:r>
            <a:endParaRPr lang="en-US" dirty="0" smtClean="0"/>
          </a:p>
        </p:txBody>
      </p:sp>
      <p:pic>
        <p:nvPicPr>
          <p:cNvPr id="39" name="Picture 26"/>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715000" y="4332151"/>
            <a:ext cx="750887"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41" name="TextBox 40"/>
          <p:cNvSpPr txBox="1"/>
          <p:nvPr/>
        </p:nvSpPr>
        <p:spPr>
          <a:xfrm>
            <a:off x="5573660" y="4947227"/>
            <a:ext cx="967332" cy="646331"/>
          </a:xfrm>
          <a:prstGeom prst="rect">
            <a:avLst/>
          </a:prstGeom>
          <a:noFill/>
        </p:spPr>
        <p:txBody>
          <a:bodyPr wrap="none" rtlCol="0">
            <a:spAutoFit/>
          </a:bodyPr>
          <a:lstStyle/>
          <a:p>
            <a:r>
              <a:rPr lang="en-US" dirty="0" smtClean="0"/>
              <a:t/>
            </a:r>
            <a:br>
              <a:rPr lang="en-US" dirty="0" smtClean="0"/>
            </a:br>
            <a:r>
              <a:rPr lang="en-US" dirty="0" smtClean="0"/>
              <a:t>Bridges</a:t>
            </a:r>
            <a:endParaRPr lang="en-US" dirty="0"/>
          </a:p>
        </p:txBody>
      </p:sp>
      <p:cxnSp>
        <p:nvCxnSpPr>
          <p:cNvPr id="43" name="Straight Connector 42"/>
          <p:cNvCxnSpPr/>
          <p:nvPr/>
        </p:nvCxnSpPr>
        <p:spPr>
          <a:xfrm>
            <a:off x="6570932" y="1612016"/>
            <a:ext cx="517323" cy="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7239000" y="1294117"/>
            <a:ext cx="1390675" cy="646331"/>
          </a:xfrm>
          <a:prstGeom prst="rect">
            <a:avLst/>
          </a:prstGeom>
          <a:noFill/>
        </p:spPr>
        <p:txBody>
          <a:bodyPr wrap="none" rtlCol="0">
            <a:spAutoFit/>
          </a:bodyPr>
          <a:lstStyle/>
          <a:p>
            <a:r>
              <a:rPr lang="en-US" dirty="0" smtClean="0"/>
              <a:t>Physical</a:t>
            </a:r>
            <a:br>
              <a:rPr lang="en-US" dirty="0" smtClean="0"/>
            </a:br>
            <a:r>
              <a:rPr lang="en-US" dirty="0" smtClean="0"/>
              <a:t>connectivity</a:t>
            </a:r>
            <a:endParaRPr lang="en-US" dirty="0"/>
          </a:p>
        </p:txBody>
      </p:sp>
      <p:sp>
        <p:nvSpPr>
          <p:cNvPr id="45" name="TextBox 44"/>
          <p:cNvSpPr txBox="1"/>
          <p:nvPr/>
        </p:nvSpPr>
        <p:spPr>
          <a:xfrm>
            <a:off x="24752" y="4104402"/>
            <a:ext cx="1095172" cy="646331"/>
          </a:xfrm>
          <a:prstGeom prst="rect">
            <a:avLst/>
          </a:prstGeom>
          <a:noFill/>
        </p:spPr>
        <p:txBody>
          <a:bodyPr wrap="none" rtlCol="0">
            <a:spAutoFit/>
          </a:bodyPr>
          <a:lstStyle/>
          <a:p>
            <a:r>
              <a:rPr lang="en-US" dirty="0" err="1" smtClean="0"/>
              <a:t>MultiLink</a:t>
            </a:r>
            <a:endParaRPr lang="en-US" dirty="0" smtClean="0"/>
          </a:p>
          <a:p>
            <a:r>
              <a:rPr lang="en-US" dirty="0" smtClean="0"/>
              <a:t> subnet</a:t>
            </a:r>
            <a:endParaRPr lang="en-US" dirty="0"/>
          </a:p>
        </p:txBody>
      </p:sp>
      <p:sp>
        <p:nvSpPr>
          <p:cNvPr id="46" name="TextBox 45"/>
          <p:cNvSpPr txBox="1"/>
          <p:nvPr/>
        </p:nvSpPr>
        <p:spPr>
          <a:xfrm>
            <a:off x="2377978" y="3464448"/>
            <a:ext cx="441422" cy="369332"/>
          </a:xfrm>
          <a:prstGeom prst="rect">
            <a:avLst/>
          </a:prstGeom>
          <a:noFill/>
        </p:spPr>
        <p:txBody>
          <a:bodyPr wrap="none" rtlCol="0">
            <a:spAutoFit/>
          </a:bodyPr>
          <a:lstStyle/>
          <a:p>
            <a:r>
              <a:rPr lang="en-US" dirty="0" smtClean="0">
                <a:solidFill>
                  <a:srgbClr val="000000"/>
                </a:solidFill>
              </a:rPr>
              <a:t>L2</a:t>
            </a:r>
            <a:endParaRPr lang="en-US" dirty="0">
              <a:solidFill>
                <a:srgbClr val="000000"/>
              </a:solidFill>
            </a:endParaRPr>
          </a:p>
        </p:txBody>
      </p:sp>
      <p:sp>
        <p:nvSpPr>
          <p:cNvPr id="47" name="TextBox 46"/>
          <p:cNvSpPr txBox="1"/>
          <p:nvPr/>
        </p:nvSpPr>
        <p:spPr>
          <a:xfrm>
            <a:off x="6705600" y="4683648"/>
            <a:ext cx="441422" cy="369332"/>
          </a:xfrm>
          <a:prstGeom prst="rect">
            <a:avLst/>
          </a:prstGeom>
          <a:noFill/>
        </p:spPr>
        <p:txBody>
          <a:bodyPr wrap="none" rtlCol="0">
            <a:spAutoFit/>
          </a:bodyPr>
          <a:lstStyle/>
          <a:p>
            <a:r>
              <a:rPr lang="en-US" dirty="0" smtClean="0">
                <a:solidFill>
                  <a:srgbClr val="000000"/>
                </a:solidFill>
              </a:rPr>
              <a:t>L2</a:t>
            </a:r>
            <a:endParaRPr lang="en-US" dirty="0">
              <a:solidFill>
                <a:srgbClr val="000000"/>
              </a:solidFill>
            </a:endParaRPr>
          </a:p>
        </p:txBody>
      </p:sp>
      <p:sp>
        <p:nvSpPr>
          <p:cNvPr id="48" name="TextBox 47"/>
          <p:cNvSpPr txBox="1"/>
          <p:nvPr/>
        </p:nvSpPr>
        <p:spPr>
          <a:xfrm>
            <a:off x="4267200" y="3083448"/>
            <a:ext cx="441422" cy="369332"/>
          </a:xfrm>
          <a:prstGeom prst="rect">
            <a:avLst/>
          </a:prstGeom>
          <a:noFill/>
        </p:spPr>
        <p:txBody>
          <a:bodyPr wrap="none" rtlCol="0">
            <a:spAutoFit/>
          </a:bodyPr>
          <a:lstStyle/>
          <a:p>
            <a:r>
              <a:rPr lang="en-US" dirty="0" smtClean="0">
                <a:solidFill>
                  <a:srgbClr val="000000"/>
                </a:solidFill>
              </a:rPr>
              <a:t>L2</a:t>
            </a:r>
            <a:endParaRPr lang="en-US" dirty="0">
              <a:solidFill>
                <a:srgbClr val="000000"/>
              </a:solidFill>
            </a:endParaRPr>
          </a:p>
        </p:txBody>
      </p:sp>
      <p:cxnSp>
        <p:nvCxnSpPr>
          <p:cNvPr id="49" name="Straight Connector 48"/>
          <p:cNvCxnSpPr/>
          <p:nvPr/>
        </p:nvCxnSpPr>
        <p:spPr>
          <a:xfrm flipH="1">
            <a:off x="4724400" y="2473848"/>
            <a:ext cx="381000" cy="121920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pic>
        <p:nvPicPr>
          <p:cNvPr id="50" name="Picture 37"/>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572000" y="2169048"/>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51" name="Picture 26"/>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4343400" y="3388248"/>
            <a:ext cx="750887"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52" name="TextBox 51"/>
          <p:cNvSpPr txBox="1"/>
          <p:nvPr/>
        </p:nvSpPr>
        <p:spPr>
          <a:xfrm>
            <a:off x="20948" y="1161871"/>
            <a:ext cx="4379750" cy="1200329"/>
          </a:xfrm>
          <a:prstGeom prst="rect">
            <a:avLst/>
          </a:prstGeom>
          <a:noFill/>
        </p:spPr>
        <p:txBody>
          <a:bodyPr wrap="none" rtlCol="0">
            <a:spAutoFit/>
          </a:bodyPr>
          <a:lstStyle/>
          <a:p>
            <a:r>
              <a:rPr lang="en-US" sz="3600" dirty="0" smtClean="0">
                <a:solidFill>
                  <a:srgbClr val="000000"/>
                </a:solidFill>
              </a:rPr>
              <a:t>As seen by </a:t>
            </a:r>
            <a:r>
              <a:rPr lang="en-US" sz="3600" b="1" dirty="0" smtClean="0">
                <a:solidFill>
                  <a:schemeClr val="accent6"/>
                </a:solidFill>
              </a:rPr>
              <a:t>network</a:t>
            </a:r>
            <a:br>
              <a:rPr lang="en-US" sz="3600" b="1" dirty="0" smtClean="0">
                <a:solidFill>
                  <a:schemeClr val="accent6"/>
                </a:solidFill>
              </a:rPr>
            </a:br>
            <a:r>
              <a:rPr lang="en-US" sz="3600" b="1" dirty="0" smtClean="0">
                <a:solidFill>
                  <a:schemeClr val="accent6"/>
                </a:solidFill>
              </a:rPr>
              <a:t>topology protocols</a:t>
            </a:r>
            <a:endParaRPr lang="en-US" sz="3600" b="1" dirty="0">
              <a:solidFill>
                <a:schemeClr val="accent6"/>
              </a:solidFill>
            </a:endParaRPr>
          </a:p>
        </p:txBody>
      </p:sp>
      <p:sp>
        <p:nvSpPr>
          <p:cNvPr id="53" name="Text Placeholder 2"/>
          <p:cNvSpPr>
            <a:spLocks noGrp="1"/>
          </p:cNvSpPr>
          <p:nvPr>
            <p:ph type="body" sz="quarter" idx="10"/>
          </p:nvPr>
        </p:nvSpPr>
        <p:spPr>
          <a:xfrm>
            <a:off x="239713" y="5638800"/>
            <a:ext cx="8578850" cy="670560"/>
          </a:xfrm>
        </p:spPr>
        <p:txBody>
          <a:bodyPr>
            <a:normAutofit/>
          </a:bodyPr>
          <a:lstStyle/>
          <a:p>
            <a:r>
              <a:rPr lang="en-US" sz="3600" dirty="0" smtClean="0"/>
              <a:t>Gazillions of complex protocols</a:t>
            </a:r>
            <a:endParaRPr lang="en-US" sz="3600" dirty="0"/>
          </a:p>
        </p:txBody>
      </p:sp>
      <p:sp>
        <p:nvSpPr>
          <p:cNvPr id="58" name="Rectangle 57"/>
          <p:cNvSpPr/>
          <p:nvPr/>
        </p:nvSpPr>
        <p:spPr>
          <a:xfrm>
            <a:off x="6019800" y="3640358"/>
            <a:ext cx="533400" cy="381000"/>
          </a:xfrm>
          <a:prstGeom prst="rect">
            <a:avLst/>
          </a:prstGeom>
          <a:solidFill>
            <a:schemeClr val="accent2">
              <a:lumMod val="75000"/>
            </a:schemeClr>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a:t>
            </a:r>
          </a:p>
        </p:txBody>
      </p:sp>
      <p:pic>
        <p:nvPicPr>
          <p:cNvPr id="56" name="Picture 26"/>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7030228" y="4207559"/>
            <a:ext cx="750887"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57" name="Picture 26"/>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570932" y="4887009"/>
            <a:ext cx="750887"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61" name="Picture 26"/>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925662" y="2862126"/>
            <a:ext cx="750887"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grpSp>
        <p:nvGrpSpPr>
          <p:cNvPr id="54" name="Group 53"/>
          <p:cNvGrpSpPr/>
          <p:nvPr/>
        </p:nvGrpSpPr>
        <p:grpSpPr>
          <a:xfrm rot="6418319">
            <a:off x="786433" y="4135710"/>
            <a:ext cx="781300" cy="957307"/>
            <a:chOff x="5800150" y="3458706"/>
            <a:chExt cx="808249" cy="776993"/>
          </a:xfrm>
        </p:grpSpPr>
        <p:sp>
          <p:nvSpPr>
            <p:cNvPr id="62" name="Freeform 74"/>
            <p:cNvSpPr>
              <a:spLocks/>
            </p:cNvSpPr>
            <p:nvPr/>
          </p:nvSpPr>
          <p:spPr bwMode="auto">
            <a:xfrm rot="14225587">
              <a:off x="5813002" y="3459480"/>
              <a:ext cx="763367" cy="789071"/>
            </a:xfrm>
            <a:custGeom>
              <a:avLst/>
              <a:gdLst>
                <a:gd name="T0" fmla="*/ 4 w 1494"/>
                <a:gd name="T1" fmla="*/ 1440 h 1498"/>
                <a:gd name="T2" fmla="*/ 8 w 1494"/>
                <a:gd name="T3" fmla="*/ 1388 h 1498"/>
                <a:gd name="T4" fmla="*/ 48 w 1494"/>
                <a:gd name="T5" fmla="*/ 1364 h 1498"/>
                <a:gd name="T6" fmla="*/ 114 w 1494"/>
                <a:gd name="T7" fmla="*/ 1376 h 1498"/>
                <a:gd name="T8" fmla="*/ 196 w 1494"/>
                <a:gd name="T9" fmla="*/ 1402 h 1498"/>
                <a:gd name="T10" fmla="*/ 250 w 1494"/>
                <a:gd name="T11" fmla="*/ 1386 h 1498"/>
                <a:gd name="T12" fmla="*/ 268 w 1494"/>
                <a:gd name="T13" fmla="*/ 1340 h 1498"/>
                <a:gd name="T14" fmla="*/ 256 w 1494"/>
                <a:gd name="T15" fmla="*/ 1290 h 1498"/>
                <a:gd name="T16" fmla="*/ 236 w 1494"/>
                <a:gd name="T17" fmla="*/ 1214 h 1498"/>
                <a:gd name="T18" fmla="*/ 250 w 1494"/>
                <a:gd name="T19" fmla="*/ 1148 h 1498"/>
                <a:gd name="T20" fmla="*/ 286 w 1494"/>
                <a:gd name="T21" fmla="*/ 1140 h 1498"/>
                <a:gd name="T22" fmla="*/ 354 w 1494"/>
                <a:gd name="T23" fmla="*/ 1154 h 1498"/>
                <a:gd name="T24" fmla="*/ 422 w 1494"/>
                <a:gd name="T25" fmla="*/ 1174 h 1498"/>
                <a:gd name="T26" fmla="*/ 472 w 1494"/>
                <a:gd name="T27" fmla="*/ 1162 h 1498"/>
                <a:gd name="T28" fmla="*/ 492 w 1494"/>
                <a:gd name="T29" fmla="*/ 1120 h 1498"/>
                <a:gd name="T30" fmla="*/ 470 w 1494"/>
                <a:gd name="T31" fmla="*/ 1044 h 1498"/>
                <a:gd name="T32" fmla="*/ 456 w 1494"/>
                <a:gd name="T33" fmla="*/ 988 h 1498"/>
                <a:gd name="T34" fmla="*/ 460 w 1494"/>
                <a:gd name="T35" fmla="*/ 950 h 1498"/>
                <a:gd name="T36" fmla="*/ 480 w 1494"/>
                <a:gd name="T37" fmla="*/ 916 h 1498"/>
                <a:gd name="T38" fmla="*/ 548 w 1494"/>
                <a:gd name="T39" fmla="*/ 916 h 1498"/>
                <a:gd name="T40" fmla="*/ 642 w 1494"/>
                <a:gd name="T41" fmla="*/ 942 h 1498"/>
                <a:gd name="T42" fmla="*/ 694 w 1494"/>
                <a:gd name="T43" fmla="*/ 940 h 1498"/>
                <a:gd name="T44" fmla="*/ 718 w 1494"/>
                <a:gd name="T45" fmla="*/ 904 h 1498"/>
                <a:gd name="T46" fmla="*/ 710 w 1494"/>
                <a:gd name="T47" fmla="*/ 852 h 1498"/>
                <a:gd name="T48" fmla="*/ 686 w 1494"/>
                <a:gd name="T49" fmla="*/ 780 h 1498"/>
                <a:gd name="T50" fmla="*/ 686 w 1494"/>
                <a:gd name="T51" fmla="*/ 716 h 1498"/>
                <a:gd name="T52" fmla="*/ 704 w 1494"/>
                <a:gd name="T53" fmla="*/ 690 h 1498"/>
                <a:gd name="T54" fmla="*/ 746 w 1494"/>
                <a:gd name="T55" fmla="*/ 682 h 1498"/>
                <a:gd name="T56" fmla="*/ 826 w 1494"/>
                <a:gd name="T57" fmla="*/ 706 h 1498"/>
                <a:gd name="T58" fmla="*/ 884 w 1494"/>
                <a:gd name="T59" fmla="*/ 720 h 1498"/>
                <a:gd name="T60" fmla="*/ 912 w 1494"/>
                <a:gd name="T61" fmla="*/ 716 h 1498"/>
                <a:gd name="T62" fmla="*/ 932 w 1494"/>
                <a:gd name="T63" fmla="*/ 700 h 1498"/>
                <a:gd name="T64" fmla="*/ 944 w 1494"/>
                <a:gd name="T65" fmla="*/ 674 h 1498"/>
                <a:gd name="T66" fmla="*/ 944 w 1494"/>
                <a:gd name="T67" fmla="*/ 638 h 1498"/>
                <a:gd name="T68" fmla="*/ 916 w 1494"/>
                <a:gd name="T69" fmla="*/ 556 h 1498"/>
                <a:gd name="T70" fmla="*/ 910 w 1494"/>
                <a:gd name="T71" fmla="*/ 502 h 1498"/>
                <a:gd name="T72" fmla="*/ 914 w 1494"/>
                <a:gd name="T73" fmla="*/ 484 h 1498"/>
                <a:gd name="T74" fmla="*/ 920 w 1494"/>
                <a:gd name="T75" fmla="*/ 470 h 1498"/>
                <a:gd name="T76" fmla="*/ 950 w 1494"/>
                <a:gd name="T77" fmla="*/ 458 h 1498"/>
                <a:gd name="T78" fmla="*/ 1010 w 1494"/>
                <a:gd name="T79" fmla="*/ 464 h 1498"/>
                <a:gd name="T80" fmla="*/ 1102 w 1494"/>
                <a:gd name="T81" fmla="*/ 488 h 1498"/>
                <a:gd name="T82" fmla="*/ 1154 w 1494"/>
                <a:gd name="T83" fmla="*/ 480 h 1498"/>
                <a:gd name="T84" fmla="*/ 1168 w 1494"/>
                <a:gd name="T85" fmla="*/ 440 h 1498"/>
                <a:gd name="T86" fmla="*/ 1158 w 1494"/>
                <a:gd name="T87" fmla="*/ 368 h 1498"/>
                <a:gd name="T88" fmla="*/ 1134 w 1494"/>
                <a:gd name="T89" fmla="*/ 298 h 1498"/>
                <a:gd name="T90" fmla="*/ 1144 w 1494"/>
                <a:gd name="T91" fmla="*/ 256 h 1498"/>
                <a:gd name="T92" fmla="*/ 1172 w 1494"/>
                <a:gd name="T93" fmla="*/ 234 h 1498"/>
                <a:gd name="T94" fmla="*/ 1206 w 1494"/>
                <a:gd name="T95" fmla="*/ 228 h 1498"/>
                <a:gd name="T96" fmla="*/ 1270 w 1494"/>
                <a:gd name="T97" fmla="*/ 248 h 1498"/>
                <a:gd name="T98" fmla="*/ 1344 w 1494"/>
                <a:gd name="T99" fmla="*/ 262 h 1498"/>
                <a:gd name="T100" fmla="*/ 1386 w 1494"/>
                <a:gd name="T101" fmla="*/ 252 h 1498"/>
                <a:gd name="T102" fmla="*/ 1402 w 1494"/>
                <a:gd name="T103" fmla="*/ 212 h 1498"/>
                <a:gd name="T104" fmla="*/ 1382 w 1494"/>
                <a:gd name="T105" fmla="*/ 144 h 1498"/>
                <a:gd name="T106" fmla="*/ 1362 w 1494"/>
                <a:gd name="T107" fmla="*/ 90 h 1498"/>
                <a:gd name="T108" fmla="*/ 1370 w 1494"/>
                <a:gd name="T109" fmla="*/ 32 h 1498"/>
                <a:gd name="T110" fmla="*/ 1404 w 1494"/>
                <a:gd name="T111" fmla="*/ 0 h 1498"/>
                <a:gd name="T112" fmla="*/ 1462 w 1494"/>
                <a:gd name="T113" fmla="*/ 10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4" h="1498">
                  <a:moveTo>
                    <a:pt x="24" y="1498"/>
                  </a:moveTo>
                  <a:lnTo>
                    <a:pt x="12" y="1472"/>
                  </a:lnTo>
                  <a:lnTo>
                    <a:pt x="4" y="1440"/>
                  </a:lnTo>
                  <a:lnTo>
                    <a:pt x="0" y="1424"/>
                  </a:lnTo>
                  <a:lnTo>
                    <a:pt x="2" y="1404"/>
                  </a:lnTo>
                  <a:lnTo>
                    <a:pt x="8" y="1388"/>
                  </a:lnTo>
                  <a:lnTo>
                    <a:pt x="20" y="1378"/>
                  </a:lnTo>
                  <a:lnTo>
                    <a:pt x="30" y="1368"/>
                  </a:lnTo>
                  <a:lnTo>
                    <a:pt x="48" y="1364"/>
                  </a:lnTo>
                  <a:lnTo>
                    <a:pt x="68" y="1364"/>
                  </a:lnTo>
                  <a:lnTo>
                    <a:pt x="88" y="1368"/>
                  </a:lnTo>
                  <a:lnTo>
                    <a:pt x="114" y="1376"/>
                  </a:lnTo>
                  <a:lnTo>
                    <a:pt x="142" y="1388"/>
                  </a:lnTo>
                  <a:lnTo>
                    <a:pt x="168" y="1396"/>
                  </a:lnTo>
                  <a:lnTo>
                    <a:pt x="196" y="1402"/>
                  </a:lnTo>
                  <a:lnTo>
                    <a:pt x="214" y="1402"/>
                  </a:lnTo>
                  <a:lnTo>
                    <a:pt x="234" y="1396"/>
                  </a:lnTo>
                  <a:lnTo>
                    <a:pt x="250" y="1386"/>
                  </a:lnTo>
                  <a:lnTo>
                    <a:pt x="258" y="1376"/>
                  </a:lnTo>
                  <a:lnTo>
                    <a:pt x="264" y="1366"/>
                  </a:lnTo>
                  <a:lnTo>
                    <a:pt x="268" y="1340"/>
                  </a:lnTo>
                  <a:lnTo>
                    <a:pt x="266" y="1344"/>
                  </a:lnTo>
                  <a:lnTo>
                    <a:pt x="266" y="1320"/>
                  </a:lnTo>
                  <a:lnTo>
                    <a:pt x="256" y="1290"/>
                  </a:lnTo>
                  <a:lnTo>
                    <a:pt x="248" y="1264"/>
                  </a:lnTo>
                  <a:lnTo>
                    <a:pt x="240" y="1234"/>
                  </a:lnTo>
                  <a:lnTo>
                    <a:pt x="236" y="1214"/>
                  </a:lnTo>
                  <a:lnTo>
                    <a:pt x="236" y="1190"/>
                  </a:lnTo>
                  <a:lnTo>
                    <a:pt x="240" y="1168"/>
                  </a:lnTo>
                  <a:lnTo>
                    <a:pt x="250" y="1148"/>
                  </a:lnTo>
                  <a:lnTo>
                    <a:pt x="264" y="1142"/>
                  </a:lnTo>
                  <a:lnTo>
                    <a:pt x="272" y="1140"/>
                  </a:lnTo>
                  <a:lnTo>
                    <a:pt x="286" y="1140"/>
                  </a:lnTo>
                  <a:lnTo>
                    <a:pt x="298" y="1140"/>
                  </a:lnTo>
                  <a:lnTo>
                    <a:pt x="322" y="1144"/>
                  </a:lnTo>
                  <a:lnTo>
                    <a:pt x="354" y="1154"/>
                  </a:lnTo>
                  <a:lnTo>
                    <a:pt x="372" y="1162"/>
                  </a:lnTo>
                  <a:lnTo>
                    <a:pt x="394" y="1168"/>
                  </a:lnTo>
                  <a:lnTo>
                    <a:pt x="422" y="1174"/>
                  </a:lnTo>
                  <a:lnTo>
                    <a:pt x="446" y="1174"/>
                  </a:lnTo>
                  <a:lnTo>
                    <a:pt x="460" y="1170"/>
                  </a:lnTo>
                  <a:lnTo>
                    <a:pt x="472" y="1162"/>
                  </a:lnTo>
                  <a:lnTo>
                    <a:pt x="484" y="1150"/>
                  </a:lnTo>
                  <a:lnTo>
                    <a:pt x="490" y="1138"/>
                  </a:lnTo>
                  <a:lnTo>
                    <a:pt x="492" y="1120"/>
                  </a:lnTo>
                  <a:lnTo>
                    <a:pt x="490" y="1102"/>
                  </a:lnTo>
                  <a:lnTo>
                    <a:pt x="482" y="1078"/>
                  </a:lnTo>
                  <a:lnTo>
                    <a:pt x="470" y="1044"/>
                  </a:lnTo>
                  <a:lnTo>
                    <a:pt x="462" y="1016"/>
                  </a:lnTo>
                  <a:lnTo>
                    <a:pt x="458" y="1002"/>
                  </a:lnTo>
                  <a:lnTo>
                    <a:pt x="456" y="988"/>
                  </a:lnTo>
                  <a:lnTo>
                    <a:pt x="456" y="972"/>
                  </a:lnTo>
                  <a:lnTo>
                    <a:pt x="456" y="964"/>
                  </a:lnTo>
                  <a:lnTo>
                    <a:pt x="460" y="950"/>
                  </a:lnTo>
                  <a:lnTo>
                    <a:pt x="464" y="934"/>
                  </a:lnTo>
                  <a:lnTo>
                    <a:pt x="472" y="924"/>
                  </a:lnTo>
                  <a:lnTo>
                    <a:pt x="480" y="916"/>
                  </a:lnTo>
                  <a:lnTo>
                    <a:pt x="496" y="912"/>
                  </a:lnTo>
                  <a:lnTo>
                    <a:pt x="518" y="910"/>
                  </a:lnTo>
                  <a:lnTo>
                    <a:pt x="548" y="916"/>
                  </a:lnTo>
                  <a:lnTo>
                    <a:pt x="592" y="928"/>
                  </a:lnTo>
                  <a:lnTo>
                    <a:pt x="620" y="938"/>
                  </a:lnTo>
                  <a:lnTo>
                    <a:pt x="642" y="942"/>
                  </a:lnTo>
                  <a:lnTo>
                    <a:pt x="658" y="944"/>
                  </a:lnTo>
                  <a:lnTo>
                    <a:pt x="682" y="944"/>
                  </a:lnTo>
                  <a:lnTo>
                    <a:pt x="694" y="940"/>
                  </a:lnTo>
                  <a:lnTo>
                    <a:pt x="704" y="934"/>
                  </a:lnTo>
                  <a:lnTo>
                    <a:pt x="714" y="920"/>
                  </a:lnTo>
                  <a:lnTo>
                    <a:pt x="718" y="904"/>
                  </a:lnTo>
                  <a:lnTo>
                    <a:pt x="718" y="888"/>
                  </a:lnTo>
                  <a:lnTo>
                    <a:pt x="714" y="870"/>
                  </a:lnTo>
                  <a:lnTo>
                    <a:pt x="710" y="852"/>
                  </a:lnTo>
                  <a:lnTo>
                    <a:pt x="702" y="830"/>
                  </a:lnTo>
                  <a:lnTo>
                    <a:pt x="694" y="808"/>
                  </a:lnTo>
                  <a:lnTo>
                    <a:pt x="686" y="780"/>
                  </a:lnTo>
                  <a:lnTo>
                    <a:pt x="680" y="752"/>
                  </a:lnTo>
                  <a:lnTo>
                    <a:pt x="682" y="732"/>
                  </a:lnTo>
                  <a:lnTo>
                    <a:pt x="686" y="716"/>
                  </a:lnTo>
                  <a:lnTo>
                    <a:pt x="690" y="708"/>
                  </a:lnTo>
                  <a:lnTo>
                    <a:pt x="696" y="698"/>
                  </a:lnTo>
                  <a:lnTo>
                    <a:pt x="704" y="690"/>
                  </a:lnTo>
                  <a:lnTo>
                    <a:pt x="718" y="684"/>
                  </a:lnTo>
                  <a:lnTo>
                    <a:pt x="734" y="682"/>
                  </a:lnTo>
                  <a:lnTo>
                    <a:pt x="746" y="682"/>
                  </a:lnTo>
                  <a:lnTo>
                    <a:pt x="760" y="684"/>
                  </a:lnTo>
                  <a:lnTo>
                    <a:pt x="794" y="694"/>
                  </a:lnTo>
                  <a:lnTo>
                    <a:pt x="826" y="706"/>
                  </a:lnTo>
                  <a:lnTo>
                    <a:pt x="844" y="714"/>
                  </a:lnTo>
                  <a:lnTo>
                    <a:pt x="862" y="718"/>
                  </a:lnTo>
                  <a:lnTo>
                    <a:pt x="884" y="720"/>
                  </a:lnTo>
                  <a:lnTo>
                    <a:pt x="898" y="720"/>
                  </a:lnTo>
                  <a:lnTo>
                    <a:pt x="904" y="718"/>
                  </a:lnTo>
                  <a:lnTo>
                    <a:pt x="912" y="716"/>
                  </a:lnTo>
                  <a:lnTo>
                    <a:pt x="920" y="712"/>
                  </a:lnTo>
                  <a:lnTo>
                    <a:pt x="926" y="708"/>
                  </a:lnTo>
                  <a:lnTo>
                    <a:pt x="932" y="700"/>
                  </a:lnTo>
                  <a:lnTo>
                    <a:pt x="936" y="694"/>
                  </a:lnTo>
                  <a:lnTo>
                    <a:pt x="940" y="684"/>
                  </a:lnTo>
                  <a:lnTo>
                    <a:pt x="944" y="674"/>
                  </a:lnTo>
                  <a:lnTo>
                    <a:pt x="944" y="668"/>
                  </a:lnTo>
                  <a:lnTo>
                    <a:pt x="946" y="656"/>
                  </a:lnTo>
                  <a:lnTo>
                    <a:pt x="944" y="638"/>
                  </a:lnTo>
                  <a:lnTo>
                    <a:pt x="936" y="612"/>
                  </a:lnTo>
                  <a:lnTo>
                    <a:pt x="924" y="582"/>
                  </a:lnTo>
                  <a:lnTo>
                    <a:pt x="916" y="556"/>
                  </a:lnTo>
                  <a:lnTo>
                    <a:pt x="912" y="540"/>
                  </a:lnTo>
                  <a:lnTo>
                    <a:pt x="908" y="522"/>
                  </a:lnTo>
                  <a:lnTo>
                    <a:pt x="910" y="502"/>
                  </a:lnTo>
                  <a:lnTo>
                    <a:pt x="912" y="492"/>
                  </a:lnTo>
                  <a:lnTo>
                    <a:pt x="914" y="486"/>
                  </a:lnTo>
                  <a:lnTo>
                    <a:pt x="914" y="484"/>
                  </a:lnTo>
                  <a:lnTo>
                    <a:pt x="912" y="488"/>
                  </a:lnTo>
                  <a:lnTo>
                    <a:pt x="916" y="478"/>
                  </a:lnTo>
                  <a:lnTo>
                    <a:pt x="920" y="470"/>
                  </a:lnTo>
                  <a:lnTo>
                    <a:pt x="932" y="464"/>
                  </a:lnTo>
                  <a:lnTo>
                    <a:pt x="942" y="460"/>
                  </a:lnTo>
                  <a:lnTo>
                    <a:pt x="950" y="458"/>
                  </a:lnTo>
                  <a:lnTo>
                    <a:pt x="966" y="456"/>
                  </a:lnTo>
                  <a:lnTo>
                    <a:pt x="990" y="460"/>
                  </a:lnTo>
                  <a:lnTo>
                    <a:pt x="1010" y="464"/>
                  </a:lnTo>
                  <a:lnTo>
                    <a:pt x="1042" y="474"/>
                  </a:lnTo>
                  <a:lnTo>
                    <a:pt x="1076" y="484"/>
                  </a:lnTo>
                  <a:lnTo>
                    <a:pt x="1102" y="488"/>
                  </a:lnTo>
                  <a:lnTo>
                    <a:pt x="1130" y="492"/>
                  </a:lnTo>
                  <a:lnTo>
                    <a:pt x="1142" y="486"/>
                  </a:lnTo>
                  <a:lnTo>
                    <a:pt x="1154" y="480"/>
                  </a:lnTo>
                  <a:lnTo>
                    <a:pt x="1166" y="462"/>
                  </a:lnTo>
                  <a:lnTo>
                    <a:pt x="1168" y="446"/>
                  </a:lnTo>
                  <a:lnTo>
                    <a:pt x="1168" y="440"/>
                  </a:lnTo>
                  <a:lnTo>
                    <a:pt x="1168" y="416"/>
                  </a:lnTo>
                  <a:lnTo>
                    <a:pt x="1164" y="388"/>
                  </a:lnTo>
                  <a:lnTo>
                    <a:pt x="1158" y="368"/>
                  </a:lnTo>
                  <a:lnTo>
                    <a:pt x="1150" y="346"/>
                  </a:lnTo>
                  <a:lnTo>
                    <a:pt x="1140" y="322"/>
                  </a:lnTo>
                  <a:lnTo>
                    <a:pt x="1134" y="298"/>
                  </a:lnTo>
                  <a:lnTo>
                    <a:pt x="1138" y="274"/>
                  </a:lnTo>
                  <a:lnTo>
                    <a:pt x="1140" y="264"/>
                  </a:lnTo>
                  <a:lnTo>
                    <a:pt x="1144" y="256"/>
                  </a:lnTo>
                  <a:lnTo>
                    <a:pt x="1150" y="246"/>
                  </a:lnTo>
                  <a:lnTo>
                    <a:pt x="1160" y="238"/>
                  </a:lnTo>
                  <a:lnTo>
                    <a:pt x="1172" y="234"/>
                  </a:lnTo>
                  <a:lnTo>
                    <a:pt x="1184" y="230"/>
                  </a:lnTo>
                  <a:lnTo>
                    <a:pt x="1198" y="228"/>
                  </a:lnTo>
                  <a:lnTo>
                    <a:pt x="1206" y="228"/>
                  </a:lnTo>
                  <a:lnTo>
                    <a:pt x="1224" y="234"/>
                  </a:lnTo>
                  <a:lnTo>
                    <a:pt x="1244" y="238"/>
                  </a:lnTo>
                  <a:lnTo>
                    <a:pt x="1270" y="248"/>
                  </a:lnTo>
                  <a:lnTo>
                    <a:pt x="1294" y="254"/>
                  </a:lnTo>
                  <a:lnTo>
                    <a:pt x="1320" y="260"/>
                  </a:lnTo>
                  <a:lnTo>
                    <a:pt x="1344" y="262"/>
                  </a:lnTo>
                  <a:lnTo>
                    <a:pt x="1360" y="262"/>
                  </a:lnTo>
                  <a:lnTo>
                    <a:pt x="1374" y="260"/>
                  </a:lnTo>
                  <a:lnTo>
                    <a:pt x="1386" y="252"/>
                  </a:lnTo>
                  <a:lnTo>
                    <a:pt x="1396" y="238"/>
                  </a:lnTo>
                  <a:lnTo>
                    <a:pt x="1400" y="226"/>
                  </a:lnTo>
                  <a:lnTo>
                    <a:pt x="1402" y="212"/>
                  </a:lnTo>
                  <a:lnTo>
                    <a:pt x="1398" y="188"/>
                  </a:lnTo>
                  <a:lnTo>
                    <a:pt x="1390" y="162"/>
                  </a:lnTo>
                  <a:lnTo>
                    <a:pt x="1382" y="144"/>
                  </a:lnTo>
                  <a:lnTo>
                    <a:pt x="1374" y="126"/>
                  </a:lnTo>
                  <a:lnTo>
                    <a:pt x="1368" y="110"/>
                  </a:lnTo>
                  <a:lnTo>
                    <a:pt x="1362" y="90"/>
                  </a:lnTo>
                  <a:lnTo>
                    <a:pt x="1360" y="72"/>
                  </a:lnTo>
                  <a:lnTo>
                    <a:pt x="1362" y="58"/>
                  </a:lnTo>
                  <a:lnTo>
                    <a:pt x="1370" y="32"/>
                  </a:lnTo>
                  <a:lnTo>
                    <a:pt x="1382" y="10"/>
                  </a:lnTo>
                  <a:lnTo>
                    <a:pt x="1396" y="4"/>
                  </a:lnTo>
                  <a:lnTo>
                    <a:pt x="1404" y="0"/>
                  </a:lnTo>
                  <a:lnTo>
                    <a:pt x="1418" y="0"/>
                  </a:lnTo>
                  <a:lnTo>
                    <a:pt x="1434" y="2"/>
                  </a:lnTo>
                  <a:lnTo>
                    <a:pt x="1462" y="10"/>
                  </a:lnTo>
                  <a:lnTo>
                    <a:pt x="1482" y="16"/>
                  </a:lnTo>
                  <a:lnTo>
                    <a:pt x="1494" y="18"/>
                  </a:lnTo>
                </a:path>
              </a:pathLst>
            </a:custGeom>
            <a:noFill/>
            <a:ln w="38100">
              <a:solidFill>
                <a:schemeClr val="accent6">
                  <a:lumMod val="60000"/>
                  <a:lumOff val="40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3" name="Freeform 75"/>
            <p:cNvSpPr>
              <a:spLocks/>
            </p:cNvSpPr>
            <p:nvPr/>
          </p:nvSpPr>
          <p:spPr bwMode="auto">
            <a:xfrm rot="14225587">
              <a:off x="5832211" y="3447930"/>
              <a:ext cx="765411" cy="786964"/>
            </a:xfrm>
            <a:custGeom>
              <a:avLst/>
              <a:gdLst>
                <a:gd name="T0" fmla="*/ 56 w 1498"/>
                <a:gd name="T1" fmla="*/ 1490 h 1494"/>
                <a:gd name="T2" fmla="*/ 110 w 1498"/>
                <a:gd name="T3" fmla="*/ 1486 h 1494"/>
                <a:gd name="T4" fmla="*/ 134 w 1498"/>
                <a:gd name="T5" fmla="*/ 1444 h 1494"/>
                <a:gd name="T6" fmla="*/ 122 w 1498"/>
                <a:gd name="T7" fmla="*/ 1380 h 1494"/>
                <a:gd name="T8" fmla="*/ 96 w 1498"/>
                <a:gd name="T9" fmla="*/ 1298 h 1494"/>
                <a:gd name="T10" fmla="*/ 112 w 1498"/>
                <a:gd name="T11" fmla="*/ 1242 h 1494"/>
                <a:gd name="T12" fmla="*/ 158 w 1498"/>
                <a:gd name="T13" fmla="*/ 1226 h 1494"/>
                <a:gd name="T14" fmla="*/ 208 w 1498"/>
                <a:gd name="T15" fmla="*/ 1238 h 1494"/>
                <a:gd name="T16" fmla="*/ 284 w 1498"/>
                <a:gd name="T17" fmla="*/ 1256 h 1494"/>
                <a:gd name="T18" fmla="*/ 350 w 1498"/>
                <a:gd name="T19" fmla="*/ 1242 h 1494"/>
                <a:gd name="T20" fmla="*/ 358 w 1498"/>
                <a:gd name="T21" fmla="*/ 1208 h 1494"/>
                <a:gd name="T22" fmla="*/ 344 w 1498"/>
                <a:gd name="T23" fmla="*/ 1140 h 1494"/>
                <a:gd name="T24" fmla="*/ 322 w 1498"/>
                <a:gd name="T25" fmla="*/ 1072 h 1494"/>
                <a:gd name="T26" fmla="*/ 334 w 1498"/>
                <a:gd name="T27" fmla="*/ 1022 h 1494"/>
                <a:gd name="T28" fmla="*/ 376 w 1498"/>
                <a:gd name="T29" fmla="*/ 1002 h 1494"/>
                <a:gd name="T30" fmla="*/ 454 w 1498"/>
                <a:gd name="T31" fmla="*/ 1022 h 1494"/>
                <a:gd name="T32" fmla="*/ 510 w 1498"/>
                <a:gd name="T33" fmla="*/ 1038 h 1494"/>
                <a:gd name="T34" fmla="*/ 548 w 1498"/>
                <a:gd name="T35" fmla="*/ 1034 h 1494"/>
                <a:gd name="T36" fmla="*/ 580 w 1498"/>
                <a:gd name="T37" fmla="*/ 1012 h 1494"/>
                <a:gd name="T38" fmla="*/ 582 w 1498"/>
                <a:gd name="T39" fmla="*/ 946 h 1494"/>
                <a:gd name="T40" fmla="*/ 556 w 1498"/>
                <a:gd name="T41" fmla="*/ 852 h 1494"/>
                <a:gd name="T42" fmla="*/ 558 w 1498"/>
                <a:gd name="T43" fmla="*/ 800 h 1494"/>
                <a:gd name="T44" fmla="*/ 594 w 1498"/>
                <a:gd name="T45" fmla="*/ 776 h 1494"/>
                <a:gd name="T46" fmla="*/ 646 w 1498"/>
                <a:gd name="T47" fmla="*/ 784 h 1494"/>
                <a:gd name="T48" fmla="*/ 718 w 1498"/>
                <a:gd name="T49" fmla="*/ 808 h 1494"/>
                <a:gd name="T50" fmla="*/ 782 w 1498"/>
                <a:gd name="T51" fmla="*/ 808 h 1494"/>
                <a:gd name="T52" fmla="*/ 808 w 1498"/>
                <a:gd name="T53" fmla="*/ 790 h 1494"/>
                <a:gd name="T54" fmla="*/ 816 w 1498"/>
                <a:gd name="T55" fmla="*/ 748 h 1494"/>
                <a:gd name="T56" fmla="*/ 790 w 1498"/>
                <a:gd name="T57" fmla="*/ 668 h 1494"/>
                <a:gd name="T58" fmla="*/ 776 w 1498"/>
                <a:gd name="T59" fmla="*/ 610 h 1494"/>
                <a:gd name="T60" fmla="*/ 782 w 1498"/>
                <a:gd name="T61" fmla="*/ 582 h 1494"/>
                <a:gd name="T62" fmla="*/ 798 w 1498"/>
                <a:gd name="T63" fmla="*/ 562 h 1494"/>
                <a:gd name="T64" fmla="*/ 824 w 1498"/>
                <a:gd name="T65" fmla="*/ 550 h 1494"/>
                <a:gd name="T66" fmla="*/ 858 w 1498"/>
                <a:gd name="T67" fmla="*/ 550 h 1494"/>
                <a:gd name="T68" fmla="*/ 940 w 1498"/>
                <a:gd name="T69" fmla="*/ 578 h 1494"/>
                <a:gd name="T70" fmla="*/ 996 w 1498"/>
                <a:gd name="T71" fmla="*/ 584 h 1494"/>
                <a:gd name="T72" fmla="*/ 1014 w 1498"/>
                <a:gd name="T73" fmla="*/ 578 h 1494"/>
                <a:gd name="T74" fmla="*/ 1028 w 1498"/>
                <a:gd name="T75" fmla="*/ 572 h 1494"/>
                <a:gd name="T76" fmla="*/ 1040 w 1498"/>
                <a:gd name="T77" fmla="*/ 542 h 1494"/>
                <a:gd name="T78" fmla="*/ 1032 w 1498"/>
                <a:gd name="T79" fmla="*/ 484 h 1494"/>
                <a:gd name="T80" fmla="*/ 1008 w 1498"/>
                <a:gd name="T81" fmla="*/ 392 h 1494"/>
                <a:gd name="T82" fmla="*/ 1018 w 1498"/>
                <a:gd name="T83" fmla="*/ 340 h 1494"/>
                <a:gd name="T84" fmla="*/ 1058 w 1498"/>
                <a:gd name="T85" fmla="*/ 324 h 1494"/>
                <a:gd name="T86" fmla="*/ 1128 w 1498"/>
                <a:gd name="T87" fmla="*/ 336 h 1494"/>
                <a:gd name="T88" fmla="*/ 1200 w 1498"/>
                <a:gd name="T89" fmla="*/ 358 h 1494"/>
                <a:gd name="T90" fmla="*/ 1242 w 1498"/>
                <a:gd name="T91" fmla="*/ 350 h 1494"/>
                <a:gd name="T92" fmla="*/ 1264 w 1498"/>
                <a:gd name="T93" fmla="*/ 322 h 1494"/>
                <a:gd name="T94" fmla="*/ 1268 w 1498"/>
                <a:gd name="T95" fmla="*/ 288 h 1494"/>
                <a:gd name="T96" fmla="*/ 1250 w 1498"/>
                <a:gd name="T97" fmla="*/ 224 h 1494"/>
                <a:gd name="T98" fmla="*/ 1236 w 1498"/>
                <a:gd name="T99" fmla="*/ 148 h 1494"/>
                <a:gd name="T100" fmla="*/ 1246 w 1498"/>
                <a:gd name="T101" fmla="*/ 108 h 1494"/>
                <a:gd name="T102" fmla="*/ 1286 w 1498"/>
                <a:gd name="T103" fmla="*/ 92 h 1494"/>
                <a:gd name="T104" fmla="*/ 1354 w 1498"/>
                <a:gd name="T105" fmla="*/ 112 h 1494"/>
                <a:gd name="T106" fmla="*/ 1408 w 1498"/>
                <a:gd name="T107" fmla="*/ 132 h 1494"/>
                <a:gd name="T108" fmla="*/ 1466 w 1498"/>
                <a:gd name="T109" fmla="*/ 124 h 1494"/>
                <a:gd name="T110" fmla="*/ 1498 w 1498"/>
                <a:gd name="T111" fmla="*/ 90 h 1494"/>
                <a:gd name="T112" fmla="*/ 1488 w 1498"/>
                <a:gd name="T113" fmla="*/ 30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8" h="1494">
                  <a:moveTo>
                    <a:pt x="0" y="1470"/>
                  </a:moveTo>
                  <a:lnTo>
                    <a:pt x="26" y="1480"/>
                  </a:lnTo>
                  <a:lnTo>
                    <a:pt x="56" y="1490"/>
                  </a:lnTo>
                  <a:lnTo>
                    <a:pt x="74" y="1494"/>
                  </a:lnTo>
                  <a:lnTo>
                    <a:pt x="94" y="1492"/>
                  </a:lnTo>
                  <a:lnTo>
                    <a:pt x="110" y="1486"/>
                  </a:lnTo>
                  <a:lnTo>
                    <a:pt x="120" y="1474"/>
                  </a:lnTo>
                  <a:lnTo>
                    <a:pt x="130" y="1464"/>
                  </a:lnTo>
                  <a:lnTo>
                    <a:pt x="134" y="1444"/>
                  </a:lnTo>
                  <a:lnTo>
                    <a:pt x="134" y="1426"/>
                  </a:lnTo>
                  <a:lnTo>
                    <a:pt x="130" y="1406"/>
                  </a:lnTo>
                  <a:lnTo>
                    <a:pt x="122" y="1380"/>
                  </a:lnTo>
                  <a:lnTo>
                    <a:pt x="110" y="1352"/>
                  </a:lnTo>
                  <a:lnTo>
                    <a:pt x="102" y="1326"/>
                  </a:lnTo>
                  <a:lnTo>
                    <a:pt x="96" y="1298"/>
                  </a:lnTo>
                  <a:lnTo>
                    <a:pt x="96" y="1280"/>
                  </a:lnTo>
                  <a:lnTo>
                    <a:pt x="100" y="1260"/>
                  </a:lnTo>
                  <a:lnTo>
                    <a:pt x="112" y="1242"/>
                  </a:lnTo>
                  <a:lnTo>
                    <a:pt x="122" y="1236"/>
                  </a:lnTo>
                  <a:lnTo>
                    <a:pt x="132" y="1230"/>
                  </a:lnTo>
                  <a:lnTo>
                    <a:pt x="158" y="1226"/>
                  </a:lnTo>
                  <a:lnTo>
                    <a:pt x="154" y="1228"/>
                  </a:lnTo>
                  <a:lnTo>
                    <a:pt x="178" y="1228"/>
                  </a:lnTo>
                  <a:lnTo>
                    <a:pt x="208" y="1238"/>
                  </a:lnTo>
                  <a:lnTo>
                    <a:pt x="234" y="1244"/>
                  </a:lnTo>
                  <a:lnTo>
                    <a:pt x="262" y="1254"/>
                  </a:lnTo>
                  <a:lnTo>
                    <a:pt x="284" y="1256"/>
                  </a:lnTo>
                  <a:lnTo>
                    <a:pt x="308" y="1258"/>
                  </a:lnTo>
                  <a:lnTo>
                    <a:pt x="330" y="1254"/>
                  </a:lnTo>
                  <a:lnTo>
                    <a:pt x="350" y="1242"/>
                  </a:lnTo>
                  <a:lnTo>
                    <a:pt x="356" y="1230"/>
                  </a:lnTo>
                  <a:lnTo>
                    <a:pt x="356" y="1222"/>
                  </a:lnTo>
                  <a:lnTo>
                    <a:pt x="358" y="1208"/>
                  </a:lnTo>
                  <a:lnTo>
                    <a:pt x="358" y="1196"/>
                  </a:lnTo>
                  <a:lnTo>
                    <a:pt x="354" y="1172"/>
                  </a:lnTo>
                  <a:lnTo>
                    <a:pt x="344" y="1140"/>
                  </a:lnTo>
                  <a:lnTo>
                    <a:pt x="336" y="1120"/>
                  </a:lnTo>
                  <a:lnTo>
                    <a:pt x="330" y="1100"/>
                  </a:lnTo>
                  <a:lnTo>
                    <a:pt x="322" y="1072"/>
                  </a:lnTo>
                  <a:lnTo>
                    <a:pt x="324" y="1048"/>
                  </a:lnTo>
                  <a:lnTo>
                    <a:pt x="328" y="1034"/>
                  </a:lnTo>
                  <a:lnTo>
                    <a:pt x="334" y="1022"/>
                  </a:lnTo>
                  <a:lnTo>
                    <a:pt x="348" y="1010"/>
                  </a:lnTo>
                  <a:lnTo>
                    <a:pt x="360" y="1004"/>
                  </a:lnTo>
                  <a:lnTo>
                    <a:pt x="376" y="1002"/>
                  </a:lnTo>
                  <a:lnTo>
                    <a:pt x="396" y="1004"/>
                  </a:lnTo>
                  <a:lnTo>
                    <a:pt x="420" y="1010"/>
                  </a:lnTo>
                  <a:lnTo>
                    <a:pt x="454" y="1022"/>
                  </a:lnTo>
                  <a:lnTo>
                    <a:pt x="482" y="1032"/>
                  </a:lnTo>
                  <a:lnTo>
                    <a:pt x="496" y="1034"/>
                  </a:lnTo>
                  <a:lnTo>
                    <a:pt x="510" y="1038"/>
                  </a:lnTo>
                  <a:lnTo>
                    <a:pt x="526" y="1038"/>
                  </a:lnTo>
                  <a:lnTo>
                    <a:pt x="532" y="1036"/>
                  </a:lnTo>
                  <a:lnTo>
                    <a:pt x="548" y="1034"/>
                  </a:lnTo>
                  <a:lnTo>
                    <a:pt x="564" y="1030"/>
                  </a:lnTo>
                  <a:lnTo>
                    <a:pt x="574" y="1022"/>
                  </a:lnTo>
                  <a:lnTo>
                    <a:pt x="580" y="1012"/>
                  </a:lnTo>
                  <a:lnTo>
                    <a:pt x="586" y="998"/>
                  </a:lnTo>
                  <a:lnTo>
                    <a:pt x="588" y="976"/>
                  </a:lnTo>
                  <a:lnTo>
                    <a:pt x="582" y="946"/>
                  </a:lnTo>
                  <a:lnTo>
                    <a:pt x="568" y="902"/>
                  </a:lnTo>
                  <a:lnTo>
                    <a:pt x="560" y="872"/>
                  </a:lnTo>
                  <a:lnTo>
                    <a:pt x="556" y="852"/>
                  </a:lnTo>
                  <a:lnTo>
                    <a:pt x="554" y="836"/>
                  </a:lnTo>
                  <a:lnTo>
                    <a:pt x="554" y="810"/>
                  </a:lnTo>
                  <a:lnTo>
                    <a:pt x="558" y="800"/>
                  </a:lnTo>
                  <a:lnTo>
                    <a:pt x="564" y="790"/>
                  </a:lnTo>
                  <a:lnTo>
                    <a:pt x="578" y="780"/>
                  </a:lnTo>
                  <a:lnTo>
                    <a:pt x="594" y="776"/>
                  </a:lnTo>
                  <a:lnTo>
                    <a:pt x="610" y="776"/>
                  </a:lnTo>
                  <a:lnTo>
                    <a:pt x="628" y="778"/>
                  </a:lnTo>
                  <a:lnTo>
                    <a:pt x="646" y="784"/>
                  </a:lnTo>
                  <a:lnTo>
                    <a:pt x="668" y="792"/>
                  </a:lnTo>
                  <a:lnTo>
                    <a:pt x="690" y="800"/>
                  </a:lnTo>
                  <a:lnTo>
                    <a:pt x="718" y="808"/>
                  </a:lnTo>
                  <a:lnTo>
                    <a:pt x="746" y="812"/>
                  </a:lnTo>
                  <a:lnTo>
                    <a:pt x="766" y="812"/>
                  </a:lnTo>
                  <a:lnTo>
                    <a:pt x="782" y="808"/>
                  </a:lnTo>
                  <a:lnTo>
                    <a:pt x="790" y="804"/>
                  </a:lnTo>
                  <a:lnTo>
                    <a:pt x="800" y="798"/>
                  </a:lnTo>
                  <a:lnTo>
                    <a:pt x="808" y="790"/>
                  </a:lnTo>
                  <a:lnTo>
                    <a:pt x="814" y="776"/>
                  </a:lnTo>
                  <a:lnTo>
                    <a:pt x="816" y="760"/>
                  </a:lnTo>
                  <a:lnTo>
                    <a:pt x="816" y="748"/>
                  </a:lnTo>
                  <a:lnTo>
                    <a:pt x="812" y="734"/>
                  </a:lnTo>
                  <a:lnTo>
                    <a:pt x="802" y="698"/>
                  </a:lnTo>
                  <a:lnTo>
                    <a:pt x="790" y="668"/>
                  </a:lnTo>
                  <a:lnTo>
                    <a:pt x="784" y="650"/>
                  </a:lnTo>
                  <a:lnTo>
                    <a:pt x="780" y="632"/>
                  </a:lnTo>
                  <a:lnTo>
                    <a:pt x="776" y="610"/>
                  </a:lnTo>
                  <a:lnTo>
                    <a:pt x="778" y="594"/>
                  </a:lnTo>
                  <a:lnTo>
                    <a:pt x="780" y="590"/>
                  </a:lnTo>
                  <a:lnTo>
                    <a:pt x="782" y="582"/>
                  </a:lnTo>
                  <a:lnTo>
                    <a:pt x="786" y="574"/>
                  </a:lnTo>
                  <a:lnTo>
                    <a:pt x="788" y="568"/>
                  </a:lnTo>
                  <a:lnTo>
                    <a:pt x="798" y="562"/>
                  </a:lnTo>
                  <a:lnTo>
                    <a:pt x="804" y="558"/>
                  </a:lnTo>
                  <a:lnTo>
                    <a:pt x="814" y="552"/>
                  </a:lnTo>
                  <a:lnTo>
                    <a:pt x="824" y="550"/>
                  </a:lnTo>
                  <a:lnTo>
                    <a:pt x="830" y="550"/>
                  </a:lnTo>
                  <a:lnTo>
                    <a:pt x="842" y="548"/>
                  </a:lnTo>
                  <a:lnTo>
                    <a:pt x="858" y="550"/>
                  </a:lnTo>
                  <a:lnTo>
                    <a:pt x="886" y="556"/>
                  </a:lnTo>
                  <a:lnTo>
                    <a:pt x="916" y="570"/>
                  </a:lnTo>
                  <a:lnTo>
                    <a:pt x="940" y="578"/>
                  </a:lnTo>
                  <a:lnTo>
                    <a:pt x="958" y="582"/>
                  </a:lnTo>
                  <a:lnTo>
                    <a:pt x="974" y="586"/>
                  </a:lnTo>
                  <a:lnTo>
                    <a:pt x="996" y="584"/>
                  </a:lnTo>
                  <a:lnTo>
                    <a:pt x="1004" y="582"/>
                  </a:lnTo>
                  <a:lnTo>
                    <a:pt x="1012" y="580"/>
                  </a:lnTo>
                  <a:lnTo>
                    <a:pt x="1014" y="578"/>
                  </a:lnTo>
                  <a:lnTo>
                    <a:pt x="1008" y="580"/>
                  </a:lnTo>
                  <a:lnTo>
                    <a:pt x="1020" y="578"/>
                  </a:lnTo>
                  <a:lnTo>
                    <a:pt x="1028" y="572"/>
                  </a:lnTo>
                  <a:lnTo>
                    <a:pt x="1034" y="562"/>
                  </a:lnTo>
                  <a:lnTo>
                    <a:pt x="1038" y="552"/>
                  </a:lnTo>
                  <a:lnTo>
                    <a:pt x="1040" y="542"/>
                  </a:lnTo>
                  <a:lnTo>
                    <a:pt x="1042" y="528"/>
                  </a:lnTo>
                  <a:lnTo>
                    <a:pt x="1038" y="504"/>
                  </a:lnTo>
                  <a:lnTo>
                    <a:pt x="1032" y="484"/>
                  </a:lnTo>
                  <a:lnTo>
                    <a:pt x="1024" y="452"/>
                  </a:lnTo>
                  <a:lnTo>
                    <a:pt x="1012" y="418"/>
                  </a:lnTo>
                  <a:lnTo>
                    <a:pt x="1008" y="392"/>
                  </a:lnTo>
                  <a:lnTo>
                    <a:pt x="1006" y="364"/>
                  </a:lnTo>
                  <a:lnTo>
                    <a:pt x="1012" y="352"/>
                  </a:lnTo>
                  <a:lnTo>
                    <a:pt x="1018" y="340"/>
                  </a:lnTo>
                  <a:lnTo>
                    <a:pt x="1036" y="328"/>
                  </a:lnTo>
                  <a:lnTo>
                    <a:pt x="1052" y="324"/>
                  </a:lnTo>
                  <a:lnTo>
                    <a:pt x="1058" y="324"/>
                  </a:lnTo>
                  <a:lnTo>
                    <a:pt x="1082" y="326"/>
                  </a:lnTo>
                  <a:lnTo>
                    <a:pt x="1110" y="330"/>
                  </a:lnTo>
                  <a:lnTo>
                    <a:pt x="1128" y="336"/>
                  </a:lnTo>
                  <a:lnTo>
                    <a:pt x="1152" y="344"/>
                  </a:lnTo>
                  <a:lnTo>
                    <a:pt x="1176" y="354"/>
                  </a:lnTo>
                  <a:lnTo>
                    <a:pt x="1200" y="358"/>
                  </a:lnTo>
                  <a:lnTo>
                    <a:pt x="1222" y="356"/>
                  </a:lnTo>
                  <a:lnTo>
                    <a:pt x="1234" y="354"/>
                  </a:lnTo>
                  <a:lnTo>
                    <a:pt x="1242" y="350"/>
                  </a:lnTo>
                  <a:lnTo>
                    <a:pt x="1252" y="344"/>
                  </a:lnTo>
                  <a:lnTo>
                    <a:pt x="1260" y="334"/>
                  </a:lnTo>
                  <a:lnTo>
                    <a:pt x="1264" y="322"/>
                  </a:lnTo>
                  <a:lnTo>
                    <a:pt x="1268" y="310"/>
                  </a:lnTo>
                  <a:lnTo>
                    <a:pt x="1268" y="296"/>
                  </a:lnTo>
                  <a:lnTo>
                    <a:pt x="1268" y="288"/>
                  </a:lnTo>
                  <a:lnTo>
                    <a:pt x="1264" y="270"/>
                  </a:lnTo>
                  <a:lnTo>
                    <a:pt x="1260" y="250"/>
                  </a:lnTo>
                  <a:lnTo>
                    <a:pt x="1250" y="224"/>
                  </a:lnTo>
                  <a:lnTo>
                    <a:pt x="1244" y="200"/>
                  </a:lnTo>
                  <a:lnTo>
                    <a:pt x="1238" y="174"/>
                  </a:lnTo>
                  <a:lnTo>
                    <a:pt x="1236" y="148"/>
                  </a:lnTo>
                  <a:lnTo>
                    <a:pt x="1236" y="134"/>
                  </a:lnTo>
                  <a:lnTo>
                    <a:pt x="1238" y="120"/>
                  </a:lnTo>
                  <a:lnTo>
                    <a:pt x="1246" y="108"/>
                  </a:lnTo>
                  <a:lnTo>
                    <a:pt x="1260" y="98"/>
                  </a:lnTo>
                  <a:lnTo>
                    <a:pt x="1272" y="94"/>
                  </a:lnTo>
                  <a:lnTo>
                    <a:pt x="1286" y="92"/>
                  </a:lnTo>
                  <a:lnTo>
                    <a:pt x="1310" y="96"/>
                  </a:lnTo>
                  <a:lnTo>
                    <a:pt x="1336" y="104"/>
                  </a:lnTo>
                  <a:lnTo>
                    <a:pt x="1354" y="112"/>
                  </a:lnTo>
                  <a:lnTo>
                    <a:pt x="1370" y="120"/>
                  </a:lnTo>
                  <a:lnTo>
                    <a:pt x="1388" y="126"/>
                  </a:lnTo>
                  <a:lnTo>
                    <a:pt x="1408" y="132"/>
                  </a:lnTo>
                  <a:lnTo>
                    <a:pt x="1426" y="134"/>
                  </a:lnTo>
                  <a:lnTo>
                    <a:pt x="1440" y="132"/>
                  </a:lnTo>
                  <a:lnTo>
                    <a:pt x="1466" y="124"/>
                  </a:lnTo>
                  <a:lnTo>
                    <a:pt x="1488" y="112"/>
                  </a:lnTo>
                  <a:lnTo>
                    <a:pt x="1494" y="98"/>
                  </a:lnTo>
                  <a:lnTo>
                    <a:pt x="1498" y="90"/>
                  </a:lnTo>
                  <a:lnTo>
                    <a:pt x="1498" y="76"/>
                  </a:lnTo>
                  <a:lnTo>
                    <a:pt x="1496" y="60"/>
                  </a:lnTo>
                  <a:lnTo>
                    <a:pt x="1488" y="30"/>
                  </a:lnTo>
                  <a:lnTo>
                    <a:pt x="1482" y="10"/>
                  </a:lnTo>
                  <a:lnTo>
                    <a:pt x="1478" y="0"/>
                  </a:lnTo>
                </a:path>
              </a:pathLst>
            </a:custGeom>
            <a:noFill/>
            <a:ln w="15875">
              <a:solidFill>
                <a:schemeClr val="accent6">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64" name="Group 63"/>
          <p:cNvGrpSpPr/>
          <p:nvPr/>
        </p:nvGrpSpPr>
        <p:grpSpPr>
          <a:xfrm rot="17568322">
            <a:off x="271371" y="4884861"/>
            <a:ext cx="818412" cy="786871"/>
            <a:chOff x="5800150" y="3453841"/>
            <a:chExt cx="818412" cy="786871"/>
          </a:xfrm>
        </p:grpSpPr>
        <p:sp>
          <p:nvSpPr>
            <p:cNvPr id="65" name="AutoShape 73"/>
            <p:cNvSpPr>
              <a:spLocks noChangeAspect="1" noChangeArrowheads="1" noTextEdit="1"/>
            </p:cNvSpPr>
            <p:nvPr/>
          </p:nvSpPr>
          <p:spPr bwMode="auto">
            <a:xfrm rot="14225587">
              <a:off x="5819002" y="3441153"/>
              <a:ext cx="786871" cy="81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6" name="Freeform 74"/>
            <p:cNvSpPr>
              <a:spLocks/>
            </p:cNvSpPr>
            <p:nvPr/>
          </p:nvSpPr>
          <p:spPr bwMode="auto">
            <a:xfrm rot="14225587">
              <a:off x="5813002" y="3459480"/>
              <a:ext cx="763367" cy="789071"/>
            </a:xfrm>
            <a:custGeom>
              <a:avLst/>
              <a:gdLst>
                <a:gd name="T0" fmla="*/ 4 w 1494"/>
                <a:gd name="T1" fmla="*/ 1440 h 1498"/>
                <a:gd name="T2" fmla="*/ 8 w 1494"/>
                <a:gd name="T3" fmla="*/ 1388 h 1498"/>
                <a:gd name="T4" fmla="*/ 48 w 1494"/>
                <a:gd name="T5" fmla="*/ 1364 h 1498"/>
                <a:gd name="T6" fmla="*/ 114 w 1494"/>
                <a:gd name="T7" fmla="*/ 1376 h 1498"/>
                <a:gd name="T8" fmla="*/ 196 w 1494"/>
                <a:gd name="T9" fmla="*/ 1402 h 1498"/>
                <a:gd name="T10" fmla="*/ 250 w 1494"/>
                <a:gd name="T11" fmla="*/ 1386 h 1498"/>
                <a:gd name="T12" fmla="*/ 268 w 1494"/>
                <a:gd name="T13" fmla="*/ 1340 h 1498"/>
                <a:gd name="T14" fmla="*/ 256 w 1494"/>
                <a:gd name="T15" fmla="*/ 1290 h 1498"/>
                <a:gd name="T16" fmla="*/ 236 w 1494"/>
                <a:gd name="T17" fmla="*/ 1214 h 1498"/>
                <a:gd name="T18" fmla="*/ 250 w 1494"/>
                <a:gd name="T19" fmla="*/ 1148 h 1498"/>
                <a:gd name="T20" fmla="*/ 286 w 1494"/>
                <a:gd name="T21" fmla="*/ 1140 h 1498"/>
                <a:gd name="T22" fmla="*/ 354 w 1494"/>
                <a:gd name="T23" fmla="*/ 1154 h 1498"/>
                <a:gd name="T24" fmla="*/ 422 w 1494"/>
                <a:gd name="T25" fmla="*/ 1174 h 1498"/>
                <a:gd name="T26" fmla="*/ 472 w 1494"/>
                <a:gd name="T27" fmla="*/ 1162 h 1498"/>
                <a:gd name="T28" fmla="*/ 492 w 1494"/>
                <a:gd name="T29" fmla="*/ 1120 h 1498"/>
                <a:gd name="T30" fmla="*/ 470 w 1494"/>
                <a:gd name="T31" fmla="*/ 1044 h 1498"/>
                <a:gd name="T32" fmla="*/ 456 w 1494"/>
                <a:gd name="T33" fmla="*/ 988 h 1498"/>
                <a:gd name="T34" fmla="*/ 460 w 1494"/>
                <a:gd name="T35" fmla="*/ 950 h 1498"/>
                <a:gd name="T36" fmla="*/ 480 w 1494"/>
                <a:gd name="T37" fmla="*/ 916 h 1498"/>
                <a:gd name="T38" fmla="*/ 548 w 1494"/>
                <a:gd name="T39" fmla="*/ 916 h 1498"/>
                <a:gd name="T40" fmla="*/ 642 w 1494"/>
                <a:gd name="T41" fmla="*/ 942 h 1498"/>
                <a:gd name="T42" fmla="*/ 694 w 1494"/>
                <a:gd name="T43" fmla="*/ 940 h 1498"/>
                <a:gd name="T44" fmla="*/ 718 w 1494"/>
                <a:gd name="T45" fmla="*/ 904 h 1498"/>
                <a:gd name="T46" fmla="*/ 710 w 1494"/>
                <a:gd name="T47" fmla="*/ 852 h 1498"/>
                <a:gd name="T48" fmla="*/ 686 w 1494"/>
                <a:gd name="T49" fmla="*/ 780 h 1498"/>
                <a:gd name="T50" fmla="*/ 686 w 1494"/>
                <a:gd name="T51" fmla="*/ 716 h 1498"/>
                <a:gd name="T52" fmla="*/ 704 w 1494"/>
                <a:gd name="T53" fmla="*/ 690 h 1498"/>
                <a:gd name="T54" fmla="*/ 746 w 1494"/>
                <a:gd name="T55" fmla="*/ 682 h 1498"/>
                <a:gd name="T56" fmla="*/ 826 w 1494"/>
                <a:gd name="T57" fmla="*/ 706 h 1498"/>
                <a:gd name="T58" fmla="*/ 884 w 1494"/>
                <a:gd name="T59" fmla="*/ 720 h 1498"/>
                <a:gd name="T60" fmla="*/ 912 w 1494"/>
                <a:gd name="T61" fmla="*/ 716 h 1498"/>
                <a:gd name="T62" fmla="*/ 932 w 1494"/>
                <a:gd name="T63" fmla="*/ 700 h 1498"/>
                <a:gd name="T64" fmla="*/ 944 w 1494"/>
                <a:gd name="T65" fmla="*/ 674 h 1498"/>
                <a:gd name="T66" fmla="*/ 944 w 1494"/>
                <a:gd name="T67" fmla="*/ 638 h 1498"/>
                <a:gd name="T68" fmla="*/ 916 w 1494"/>
                <a:gd name="T69" fmla="*/ 556 h 1498"/>
                <a:gd name="T70" fmla="*/ 910 w 1494"/>
                <a:gd name="T71" fmla="*/ 502 h 1498"/>
                <a:gd name="T72" fmla="*/ 914 w 1494"/>
                <a:gd name="T73" fmla="*/ 484 h 1498"/>
                <a:gd name="T74" fmla="*/ 920 w 1494"/>
                <a:gd name="T75" fmla="*/ 470 h 1498"/>
                <a:gd name="T76" fmla="*/ 950 w 1494"/>
                <a:gd name="T77" fmla="*/ 458 h 1498"/>
                <a:gd name="T78" fmla="*/ 1010 w 1494"/>
                <a:gd name="T79" fmla="*/ 464 h 1498"/>
                <a:gd name="T80" fmla="*/ 1102 w 1494"/>
                <a:gd name="T81" fmla="*/ 488 h 1498"/>
                <a:gd name="T82" fmla="*/ 1154 w 1494"/>
                <a:gd name="T83" fmla="*/ 480 h 1498"/>
                <a:gd name="T84" fmla="*/ 1168 w 1494"/>
                <a:gd name="T85" fmla="*/ 440 h 1498"/>
                <a:gd name="T86" fmla="*/ 1158 w 1494"/>
                <a:gd name="T87" fmla="*/ 368 h 1498"/>
                <a:gd name="T88" fmla="*/ 1134 w 1494"/>
                <a:gd name="T89" fmla="*/ 298 h 1498"/>
                <a:gd name="T90" fmla="*/ 1144 w 1494"/>
                <a:gd name="T91" fmla="*/ 256 h 1498"/>
                <a:gd name="T92" fmla="*/ 1172 w 1494"/>
                <a:gd name="T93" fmla="*/ 234 h 1498"/>
                <a:gd name="T94" fmla="*/ 1206 w 1494"/>
                <a:gd name="T95" fmla="*/ 228 h 1498"/>
                <a:gd name="T96" fmla="*/ 1270 w 1494"/>
                <a:gd name="T97" fmla="*/ 248 h 1498"/>
                <a:gd name="T98" fmla="*/ 1344 w 1494"/>
                <a:gd name="T99" fmla="*/ 262 h 1498"/>
                <a:gd name="T100" fmla="*/ 1386 w 1494"/>
                <a:gd name="T101" fmla="*/ 252 h 1498"/>
                <a:gd name="T102" fmla="*/ 1402 w 1494"/>
                <a:gd name="T103" fmla="*/ 212 h 1498"/>
                <a:gd name="T104" fmla="*/ 1382 w 1494"/>
                <a:gd name="T105" fmla="*/ 144 h 1498"/>
                <a:gd name="T106" fmla="*/ 1362 w 1494"/>
                <a:gd name="T107" fmla="*/ 90 h 1498"/>
                <a:gd name="T108" fmla="*/ 1370 w 1494"/>
                <a:gd name="T109" fmla="*/ 32 h 1498"/>
                <a:gd name="T110" fmla="*/ 1404 w 1494"/>
                <a:gd name="T111" fmla="*/ 0 h 1498"/>
                <a:gd name="T112" fmla="*/ 1462 w 1494"/>
                <a:gd name="T113" fmla="*/ 10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4" h="1498">
                  <a:moveTo>
                    <a:pt x="24" y="1498"/>
                  </a:moveTo>
                  <a:lnTo>
                    <a:pt x="12" y="1472"/>
                  </a:lnTo>
                  <a:lnTo>
                    <a:pt x="4" y="1440"/>
                  </a:lnTo>
                  <a:lnTo>
                    <a:pt x="0" y="1424"/>
                  </a:lnTo>
                  <a:lnTo>
                    <a:pt x="2" y="1404"/>
                  </a:lnTo>
                  <a:lnTo>
                    <a:pt x="8" y="1388"/>
                  </a:lnTo>
                  <a:lnTo>
                    <a:pt x="20" y="1378"/>
                  </a:lnTo>
                  <a:lnTo>
                    <a:pt x="30" y="1368"/>
                  </a:lnTo>
                  <a:lnTo>
                    <a:pt x="48" y="1364"/>
                  </a:lnTo>
                  <a:lnTo>
                    <a:pt x="68" y="1364"/>
                  </a:lnTo>
                  <a:lnTo>
                    <a:pt x="88" y="1368"/>
                  </a:lnTo>
                  <a:lnTo>
                    <a:pt x="114" y="1376"/>
                  </a:lnTo>
                  <a:lnTo>
                    <a:pt x="142" y="1388"/>
                  </a:lnTo>
                  <a:lnTo>
                    <a:pt x="168" y="1396"/>
                  </a:lnTo>
                  <a:lnTo>
                    <a:pt x="196" y="1402"/>
                  </a:lnTo>
                  <a:lnTo>
                    <a:pt x="214" y="1402"/>
                  </a:lnTo>
                  <a:lnTo>
                    <a:pt x="234" y="1396"/>
                  </a:lnTo>
                  <a:lnTo>
                    <a:pt x="250" y="1386"/>
                  </a:lnTo>
                  <a:lnTo>
                    <a:pt x="258" y="1376"/>
                  </a:lnTo>
                  <a:lnTo>
                    <a:pt x="264" y="1366"/>
                  </a:lnTo>
                  <a:lnTo>
                    <a:pt x="268" y="1340"/>
                  </a:lnTo>
                  <a:lnTo>
                    <a:pt x="266" y="1344"/>
                  </a:lnTo>
                  <a:lnTo>
                    <a:pt x="266" y="1320"/>
                  </a:lnTo>
                  <a:lnTo>
                    <a:pt x="256" y="1290"/>
                  </a:lnTo>
                  <a:lnTo>
                    <a:pt x="248" y="1264"/>
                  </a:lnTo>
                  <a:lnTo>
                    <a:pt x="240" y="1234"/>
                  </a:lnTo>
                  <a:lnTo>
                    <a:pt x="236" y="1214"/>
                  </a:lnTo>
                  <a:lnTo>
                    <a:pt x="236" y="1190"/>
                  </a:lnTo>
                  <a:lnTo>
                    <a:pt x="240" y="1168"/>
                  </a:lnTo>
                  <a:lnTo>
                    <a:pt x="250" y="1148"/>
                  </a:lnTo>
                  <a:lnTo>
                    <a:pt x="264" y="1142"/>
                  </a:lnTo>
                  <a:lnTo>
                    <a:pt x="272" y="1140"/>
                  </a:lnTo>
                  <a:lnTo>
                    <a:pt x="286" y="1140"/>
                  </a:lnTo>
                  <a:lnTo>
                    <a:pt x="298" y="1140"/>
                  </a:lnTo>
                  <a:lnTo>
                    <a:pt x="322" y="1144"/>
                  </a:lnTo>
                  <a:lnTo>
                    <a:pt x="354" y="1154"/>
                  </a:lnTo>
                  <a:lnTo>
                    <a:pt x="372" y="1162"/>
                  </a:lnTo>
                  <a:lnTo>
                    <a:pt x="394" y="1168"/>
                  </a:lnTo>
                  <a:lnTo>
                    <a:pt x="422" y="1174"/>
                  </a:lnTo>
                  <a:lnTo>
                    <a:pt x="446" y="1174"/>
                  </a:lnTo>
                  <a:lnTo>
                    <a:pt x="460" y="1170"/>
                  </a:lnTo>
                  <a:lnTo>
                    <a:pt x="472" y="1162"/>
                  </a:lnTo>
                  <a:lnTo>
                    <a:pt x="484" y="1150"/>
                  </a:lnTo>
                  <a:lnTo>
                    <a:pt x="490" y="1138"/>
                  </a:lnTo>
                  <a:lnTo>
                    <a:pt x="492" y="1120"/>
                  </a:lnTo>
                  <a:lnTo>
                    <a:pt x="490" y="1102"/>
                  </a:lnTo>
                  <a:lnTo>
                    <a:pt x="482" y="1078"/>
                  </a:lnTo>
                  <a:lnTo>
                    <a:pt x="470" y="1044"/>
                  </a:lnTo>
                  <a:lnTo>
                    <a:pt x="462" y="1016"/>
                  </a:lnTo>
                  <a:lnTo>
                    <a:pt x="458" y="1002"/>
                  </a:lnTo>
                  <a:lnTo>
                    <a:pt x="456" y="988"/>
                  </a:lnTo>
                  <a:lnTo>
                    <a:pt x="456" y="972"/>
                  </a:lnTo>
                  <a:lnTo>
                    <a:pt x="456" y="964"/>
                  </a:lnTo>
                  <a:lnTo>
                    <a:pt x="460" y="950"/>
                  </a:lnTo>
                  <a:lnTo>
                    <a:pt x="464" y="934"/>
                  </a:lnTo>
                  <a:lnTo>
                    <a:pt x="472" y="924"/>
                  </a:lnTo>
                  <a:lnTo>
                    <a:pt x="480" y="916"/>
                  </a:lnTo>
                  <a:lnTo>
                    <a:pt x="496" y="912"/>
                  </a:lnTo>
                  <a:lnTo>
                    <a:pt x="518" y="910"/>
                  </a:lnTo>
                  <a:lnTo>
                    <a:pt x="548" y="916"/>
                  </a:lnTo>
                  <a:lnTo>
                    <a:pt x="592" y="928"/>
                  </a:lnTo>
                  <a:lnTo>
                    <a:pt x="620" y="938"/>
                  </a:lnTo>
                  <a:lnTo>
                    <a:pt x="642" y="942"/>
                  </a:lnTo>
                  <a:lnTo>
                    <a:pt x="658" y="944"/>
                  </a:lnTo>
                  <a:lnTo>
                    <a:pt x="682" y="944"/>
                  </a:lnTo>
                  <a:lnTo>
                    <a:pt x="694" y="940"/>
                  </a:lnTo>
                  <a:lnTo>
                    <a:pt x="704" y="934"/>
                  </a:lnTo>
                  <a:lnTo>
                    <a:pt x="714" y="920"/>
                  </a:lnTo>
                  <a:lnTo>
                    <a:pt x="718" y="904"/>
                  </a:lnTo>
                  <a:lnTo>
                    <a:pt x="718" y="888"/>
                  </a:lnTo>
                  <a:lnTo>
                    <a:pt x="714" y="870"/>
                  </a:lnTo>
                  <a:lnTo>
                    <a:pt x="710" y="852"/>
                  </a:lnTo>
                  <a:lnTo>
                    <a:pt x="702" y="830"/>
                  </a:lnTo>
                  <a:lnTo>
                    <a:pt x="694" y="808"/>
                  </a:lnTo>
                  <a:lnTo>
                    <a:pt x="686" y="780"/>
                  </a:lnTo>
                  <a:lnTo>
                    <a:pt x="680" y="752"/>
                  </a:lnTo>
                  <a:lnTo>
                    <a:pt x="682" y="732"/>
                  </a:lnTo>
                  <a:lnTo>
                    <a:pt x="686" y="716"/>
                  </a:lnTo>
                  <a:lnTo>
                    <a:pt x="690" y="708"/>
                  </a:lnTo>
                  <a:lnTo>
                    <a:pt x="696" y="698"/>
                  </a:lnTo>
                  <a:lnTo>
                    <a:pt x="704" y="690"/>
                  </a:lnTo>
                  <a:lnTo>
                    <a:pt x="718" y="684"/>
                  </a:lnTo>
                  <a:lnTo>
                    <a:pt x="734" y="682"/>
                  </a:lnTo>
                  <a:lnTo>
                    <a:pt x="746" y="682"/>
                  </a:lnTo>
                  <a:lnTo>
                    <a:pt x="760" y="684"/>
                  </a:lnTo>
                  <a:lnTo>
                    <a:pt x="794" y="694"/>
                  </a:lnTo>
                  <a:lnTo>
                    <a:pt x="826" y="706"/>
                  </a:lnTo>
                  <a:lnTo>
                    <a:pt x="844" y="714"/>
                  </a:lnTo>
                  <a:lnTo>
                    <a:pt x="862" y="718"/>
                  </a:lnTo>
                  <a:lnTo>
                    <a:pt x="884" y="720"/>
                  </a:lnTo>
                  <a:lnTo>
                    <a:pt x="898" y="720"/>
                  </a:lnTo>
                  <a:lnTo>
                    <a:pt x="904" y="718"/>
                  </a:lnTo>
                  <a:lnTo>
                    <a:pt x="912" y="716"/>
                  </a:lnTo>
                  <a:lnTo>
                    <a:pt x="920" y="712"/>
                  </a:lnTo>
                  <a:lnTo>
                    <a:pt x="926" y="708"/>
                  </a:lnTo>
                  <a:lnTo>
                    <a:pt x="932" y="700"/>
                  </a:lnTo>
                  <a:lnTo>
                    <a:pt x="936" y="694"/>
                  </a:lnTo>
                  <a:lnTo>
                    <a:pt x="940" y="684"/>
                  </a:lnTo>
                  <a:lnTo>
                    <a:pt x="944" y="674"/>
                  </a:lnTo>
                  <a:lnTo>
                    <a:pt x="944" y="668"/>
                  </a:lnTo>
                  <a:lnTo>
                    <a:pt x="946" y="656"/>
                  </a:lnTo>
                  <a:lnTo>
                    <a:pt x="944" y="638"/>
                  </a:lnTo>
                  <a:lnTo>
                    <a:pt x="936" y="612"/>
                  </a:lnTo>
                  <a:lnTo>
                    <a:pt x="924" y="582"/>
                  </a:lnTo>
                  <a:lnTo>
                    <a:pt x="916" y="556"/>
                  </a:lnTo>
                  <a:lnTo>
                    <a:pt x="912" y="540"/>
                  </a:lnTo>
                  <a:lnTo>
                    <a:pt x="908" y="522"/>
                  </a:lnTo>
                  <a:lnTo>
                    <a:pt x="910" y="502"/>
                  </a:lnTo>
                  <a:lnTo>
                    <a:pt x="912" y="492"/>
                  </a:lnTo>
                  <a:lnTo>
                    <a:pt x="914" y="486"/>
                  </a:lnTo>
                  <a:lnTo>
                    <a:pt x="914" y="484"/>
                  </a:lnTo>
                  <a:lnTo>
                    <a:pt x="912" y="488"/>
                  </a:lnTo>
                  <a:lnTo>
                    <a:pt x="916" y="478"/>
                  </a:lnTo>
                  <a:lnTo>
                    <a:pt x="920" y="470"/>
                  </a:lnTo>
                  <a:lnTo>
                    <a:pt x="932" y="464"/>
                  </a:lnTo>
                  <a:lnTo>
                    <a:pt x="942" y="460"/>
                  </a:lnTo>
                  <a:lnTo>
                    <a:pt x="950" y="458"/>
                  </a:lnTo>
                  <a:lnTo>
                    <a:pt x="966" y="456"/>
                  </a:lnTo>
                  <a:lnTo>
                    <a:pt x="990" y="460"/>
                  </a:lnTo>
                  <a:lnTo>
                    <a:pt x="1010" y="464"/>
                  </a:lnTo>
                  <a:lnTo>
                    <a:pt x="1042" y="474"/>
                  </a:lnTo>
                  <a:lnTo>
                    <a:pt x="1076" y="484"/>
                  </a:lnTo>
                  <a:lnTo>
                    <a:pt x="1102" y="488"/>
                  </a:lnTo>
                  <a:lnTo>
                    <a:pt x="1130" y="492"/>
                  </a:lnTo>
                  <a:lnTo>
                    <a:pt x="1142" y="486"/>
                  </a:lnTo>
                  <a:lnTo>
                    <a:pt x="1154" y="480"/>
                  </a:lnTo>
                  <a:lnTo>
                    <a:pt x="1166" y="462"/>
                  </a:lnTo>
                  <a:lnTo>
                    <a:pt x="1168" y="446"/>
                  </a:lnTo>
                  <a:lnTo>
                    <a:pt x="1168" y="440"/>
                  </a:lnTo>
                  <a:lnTo>
                    <a:pt x="1168" y="416"/>
                  </a:lnTo>
                  <a:lnTo>
                    <a:pt x="1164" y="388"/>
                  </a:lnTo>
                  <a:lnTo>
                    <a:pt x="1158" y="368"/>
                  </a:lnTo>
                  <a:lnTo>
                    <a:pt x="1150" y="346"/>
                  </a:lnTo>
                  <a:lnTo>
                    <a:pt x="1140" y="322"/>
                  </a:lnTo>
                  <a:lnTo>
                    <a:pt x="1134" y="298"/>
                  </a:lnTo>
                  <a:lnTo>
                    <a:pt x="1138" y="274"/>
                  </a:lnTo>
                  <a:lnTo>
                    <a:pt x="1140" y="264"/>
                  </a:lnTo>
                  <a:lnTo>
                    <a:pt x="1144" y="256"/>
                  </a:lnTo>
                  <a:lnTo>
                    <a:pt x="1150" y="246"/>
                  </a:lnTo>
                  <a:lnTo>
                    <a:pt x="1160" y="238"/>
                  </a:lnTo>
                  <a:lnTo>
                    <a:pt x="1172" y="234"/>
                  </a:lnTo>
                  <a:lnTo>
                    <a:pt x="1184" y="230"/>
                  </a:lnTo>
                  <a:lnTo>
                    <a:pt x="1198" y="228"/>
                  </a:lnTo>
                  <a:lnTo>
                    <a:pt x="1206" y="228"/>
                  </a:lnTo>
                  <a:lnTo>
                    <a:pt x="1224" y="234"/>
                  </a:lnTo>
                  <a:lnTo>
                    <a:pt x="1244" y="238"/>
                  </a:lnTo>
                  <a:lnTo>
                    <a:pt x="1270" y="248"/>
                  </a:lnTo>
                  <a:lnTo>
                    <a:pt x="1294" y="254"/>
                  </a:lnTo>
                  <a:lnTo>
                    <a:pt x="1320" y="260"/>
                  </a:lnTo>
                  <a:lnTo>
                    <a:pt x="1344" y="262"/>
                  </a:lnTo>
                  <a:lnTo>
                    <a:pt x="1360" y="262"/>
                  </a:lnTo>
                  <a:lnTo>
                    <a:pt x="1374" y="260"/>
                  </a:lnTo>
                  <a:lnTo>
                    <a:pt x="1386" y="252"/>
                  </a:lnTo>
                  <a:lnTo>
                    <a:pt x="1396" y="238"/>
                  </a:lnTo>
                  <a:lnTo>
                    <a:pt x="1400" y="226"/>
                  </a:lnTo>
                  <a:lnTo>
                    <a:pt x="1402" y="212"/>
                  </a:lnTo>
                  <a:lnTo>
                    <a:pt x="1398" y="188"/>
                  </a:lnTo>
                  <a:lnTo>
                    <a:pt x="1390" y="162"/>
                  </a:lnTo>
                  <a:lnTo>
                    <a:pt x="1382" y="144"/>
                  </a:lnTo>
                  <a:lnTo>
                    <a:pt x="1374" y="126"/>
                  </a:lnTo>
                  <a:lnTo>
                    <a:pt x="1368" y="110"/>
                  </a:lnTo>
                  <a:lnTo>
                    <a:pt x="1362" y="90"/>
                  </a:lnTo>
                  <a:lnTo>
                    <a:pt x="1360" y="72"/>
                  </a:lnTo>
                  <a:lnTo>
                    <a:pt x="1362" y="58"/>
                  </a:lnTo>
                  <a:lnTo>
                    <a:pt x="1370" y="32"/>
                  </a:lnTo>
                  <a:lnTo>
                    <a:pt x="1382" y="10"/>
                  </a:lnTo>
                  <a:lnTo>
                    <a:pt x="1396" y="4"/>
                  </a:lnTo>
                  <a:lnTo>
                    <a:pt x="1404" y="0"/>
                  </a:lnTo>
                  <a:lnTo>
                    <a:pt x="1418" y="0"/>
                  </a:lnTo>
                  <a:lnTo>
                    <a:pt x="1434" y="2"/>
                  </a:lnTo>
                  <a:lnTo>
                    <a:pt x="1462" y="10"/>
                  </a:lnTo>
                  <a:lnTo>
                    <a:pt x="1482" y="16"/>
                  </a:lnTo>
                  <a:lnTo>
                    <a:pt x="1494" y="18"/>
                  </a:lnTo>
                </a:path>
              </a:pathLst>
            </a:custGeom>
            <a:noFill/>
            <a:ln w="38100">
              <a:solidFill>
                <a:schemeClr val="accent6">
                  <a:lumMod val="60000"/>
                  <a:lumOff val="40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5"/>
            <p:cNvSpPr>
              <a:spLocks/>
            </p:cNvSpPr>
            <p:nvPr/>
          </p:nvSpPr>
          <p:spPr bwMode="auto">
            <a:xfrm rot="14225587">
              <a:off x="5832211" y="3447930"/>
              <a:ext cx="765411" cy="786964"/>
            </a:xfrm>
            <a:custGeom>
              <a:avLst/>
              <a:gdLst>
                <a:gd name="T0" fmla="*/ 56 w 1498"/>
                <a:gd name="T1" fmla="*/ 1490 h 1494"/>
                <a:gd name="T2" fmla="*/ 110 w 1498"/>
                <a:gd name="T3" fmla="*/ 1486 h 1494"/>
                <a:gd name="T4" fmla="*/ 134 w 1498"/>
                <a:gd name="T5" fmla="*/ 1444 h 1494"/>
                <a:gd name="T6" fmla="*/ 122 w 1498"/>
                <a:gd name="T7" fmla="*/ 1380 h 1494"/>
                <a:gd name="T8" fmla="*/ 96 w 1498"/>
                <a:gd name="T9" fmla="*/ 1298 h 1494"/>
                <a:gd name="T10" fmla="*/ 112 w 1498"/>
                <a:gd name="T11" fmla="*/ 1242 h 1494"/>
                <a:gd name="T12" fmla="*/ 158 w 1498"/>
                <a:gd name="T13" fmla="*/ 1226 h 1494"/>
                <a:gd name="T14" fmla="*/ 208 w 1498"/>
                <a:gd name="T15" fmla="*/ 1238 h 1494"/>
                <a:gd name="T16" fmla="*/ 284 w 1498"/>
                <a:gd name="T17" fmla="*/ 1256 h 1494"/>
                <a:gd name="T18" fmla="*/ 350 w 1498"/>
                <a:gd name="T19" fmla="*/ 1242 h 1494"/>
                <a:gd name="T20" fmla="*/ 358 w 1498"/>
                <a:gd name="T21" fmla="*/ 1208 h 1494"/>
                <a:gd name="T22" fmla="*/ 344 w 1498"/>
                <a:gd name="T23" fmla="*/ 1140 h 1494"/>
                <a:gd name="T24" fmla="*/ 322 w 1498"/>
                <a:gd name="T25" fmla="*/ 1072 h 1494"/>
                <a:gd name="T26" fmla="*/ 334 w 1498"/>
                <a:gd name="T27" fmla="*/ 1022 h 1494"/>
                <a:gd name="T28" fmla="*/ 376 w 1498"/>
                <a:gd name="T29" fmla="*/ 1002 h 1494"/>
                <a:gd name="T30" fmla="*/ 454 w 1498"/>
                <a:gd name="T31" fmla="*/ 1022 h 1494"/>
                <a:gd name="T32" fmla="*/ 510 w 1498"/>
                <a:gd name="T33" fmla="*/ 1038 h 1494"/>
                <a:gd name="T34" fmla="*/ 548 w 1498"/>
                <a:gd name="T35" fmla="*/ 1034 h 1494"/>
                <a:gd name="T36" fmla="*/ 580 w 1498"/>
                <a:gd name="T37" fmla="*/ 1012 h 1494"/>
                <a:gd name="T38" fmla="*/ 582 w 1498"/>
                <a:gd name="T39" fmla="*/ 946 h 1494"/>
                <a:gd name="T40" fmla="*/ 556 w 1498"/>
                <a:gd name="T41" fmla="*/ 852 h 1494"/>
                <a:gd name="T42" fmla="*/ 558 w 1498"/>
                <a:gd name="T43" fmla="*/ 800 h 1494"/>
                <a:gd name="T44" fmla="*/ 594 w 1498"/>
                <a:gd name="T45" fmla="*/ 776 h 1494"/>
                <a:gd name="T46" fmla="*/ 646 w 1498"/>
                <a:gd name="T47" fmla="*/ 784 h 1494"/>
                <a:gd name="T48" fmla="*/ 718 w 1498"/>
                <a:gd name="T49" fmla="*/ 808 h 1494"/>
                <a:gd name="T50" fmla="*/ 782 w 1498"/>
                <a:gd name="T51" fmla="*/ 808 h 1494"/>
                <a:gd name="T52" fmla="*/ 808 w 1498"/>
                <a:gd name="T53" fmla="*/ 790 h 1494"/>
                <a:gd name="T54" fmla="*/ 816 w 1498"/>
                <a:gd name="T55" fmla="*/ 748 h 1494"/>
                <a:gd name="T56" fmla="*/ 790 w 1498"/>
                <a:gd name="T57" fmla="*/ 668 h 1494"/>
                <a:gd name="T58" fmla="*/ 776 w 1498"/>
                <a:gd name="T59" fmla="*/ 610 h 1494"/>
                <a:gd name="T60" fmla="*/ 782 w 1498"/>
                <a:gd name="T61" fmla="*/ 582 h 1494"/>
                <a:gd name="T62" fmla="*/ 798 w 1498"/>
                <a:gd name="T63" fmla="*/ 562 h 1494"/>
                <a:gd name="T64" fmla="*/ 824 w 1498"/>
                <a:gd name="T65" fmla="*/ 550 h 1494"/>
                <a:gd name="T66" fmla="*/ 858 w 1498"/>
                <a:gd name="T67" fmla="*/ 550 h 1494"/>
                <a:gd name="T68" fmla="*/ 940 w 1498"/>
                <a:gd name="T69" fmla="*/ 578 h 1494"/>
                <a:gd name="T70" fmla="*/ 996 w 1498"/>
                <a:gd name="T71" fmla="*/ 584 h 1494"/>
                <a:gd name="T72" fmla="*/ 1014 w 1498"/>
                <a:gd name="T73" fmla="*/ 578 h 1494"/>
                <a:gd name="T74" fmla="*/ 1028 w 1498"/>
                <a:gd name="T75" fmla="*/ 572 h 1494"/>
                <a:gd name="T76" fmla="*/ 1040 w 1498"/>
                <a:gd name="T77" fmla="*/ 542 h 1494"/>
                <a:gd name="T78" fmla="*/ 1032 w 1498"/>
                <a:gd name="T79" fmla="*/ 484 h 1494"/>
                <a:gd name="T80" fmla="*/ 1008 w 1498"/>
                <a:gd name="T81" fmla="*/ 392 h 1494"/>
                <a:gd name="T82" fmla="*/ 1018 w 1498"/>
                <a:gd name="T83" fmla="*/ 340 h 1494"/>
                <a:gd name="T84" fmla="*/ 1058 w 1498"/>
                <a:gd name="T85" fmla="*/ 324 h 1494"/>
                <a:gd name="T86" fmla="*/ 1128 w 1498"/>
                <a:gd name="T87" fmla="*/ 336 h 1494"/>
                <a:gd name="T88" fmla="*/ 1200 w 1498"/>
                <a:gd name="T89" fmla="*/ 358 h 1494"/>
                <a:gd name="T90" fmla="*/ 1242 w 1498"/>
                <a:gd name="T91" fmla="*/ 350 h 1494"/>
                <a:gd name="T92" fmla="*/ 1264 w 1498"/>
                <a:gd name="T93" fmla="*/ 322 h 1494"/>
                <a:gd name="T94" fmla="*/ 1268 w 1498"/>
                <a:gd name="T95" fmla="*/ 288 h 1494"/>
                <a:gd name="T96" fmla="*/ 1250 w 1498"/>
                <a:gd name="T97" fmla="*/ 224 h 1494"/>
                <a:gd name="T98" fmla="*/ 1236 w 1498"/>
                <a:gd name="T99" fmla="*/ 148 h 1494"/>
                <a:gd name="T100" fmla="*/ 1246 w 1498"/>
                <a:gd name="T101" fmla="*/ 108 h 1494"/>
                <a:gd name="T102" fmla="*/ 1286 w 1498"/>
                <a:gd name="T103" fmla="*/ 92 h 1494"/>
                <a:gd name="T104" fmla="*/ 1354 w 1498"/>
                <a:gd name="T105" fmla="*/ 112 h 1494"/>
                <a:gd name="T106" fmla="*/ 1408 w 1498"/>
                <a:gd name="T107" fmla="*/ 132 h 1494"/>
                <a:gd name="T108" fmla="*/ 1466 w 1498"/>
                <a:gd name="T109" fmla="*/ 124 h 1494"/>
                <a:gd name="T110" fmla="*/ 1498 w 1498"/>
                <a:gd name="T111" fmla="*/ 90 h 1494"/>
                <a:gd name="T112" fmla="*/ 1488 w 1498"/>
                <a:gd name="T113" fmla="*/ 30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8" h="1494">
                  <a:moveTo>
                    <a:pt x="0" y="1470"/>
                  </a:moveTo>
                  <a:lnTo>
                    <a:pt x="26" y="1480"/>
                  </a:lnTo>
                  <a:lnTo>
                    <a:pt x="56" y="1490"/>
                  </a:lnTo>
                  <a:lnTo>
                    <a:pt x="74" y="1494"/>
                  </a:lnTo>
                  <a:lnTo>
                    <a:pt x="94" y="1492"/>
                  </a:lnTo>
                  <a:lnTo>
                    <a:pt x="110" y="1486"/>
                  </a:lnTo>
                  <a:lnTo>
                    <a:pt x="120" y="1474"/>
                  </a:lnTo>
                  <a:lnTo>
                    <a:pt x="130" y="1464"/>
                  </a:lnTo>
                  <a:lnTo>
                    <a:pt x="134" y="1444"/>
                  </a:lnTo>
                  <a:lnTo>
                    <a:pt x="134" y="1426"/>
                  </a:lnTo>
                  <a:lnTo>
                    <a:pt x="130" y="1406"/>
                  </a:lnTo>
                  <a:lnTo>
                    <a:pt x="122" y="1380"/>
                  </a:lnTo>
                  <a:lnTo>
                    <a:pt x="110" y="1352"/>
                  </a:lnTo>
                  <a:lnTo>
                    <a:pt x="102" y="1326"/>
                  </a:lnTo>
                  <a:lnTo>
                    <a:pt x="96" y="1298"/>
                  </a:lnTo>
                  <a:lnTo>
                    <a:pt x="96" y="1280"/>
                  </a:lnTo>
                  <a:lnTo>
                    <a:pt x="100" y="1260"/>
                  </a:lnTo>
                  <a:lnTo>
                    <a:pt x="112" y="1242"/>
                  </a:lnTo>
                  <a:lnTo>
                    <a:pt x="122" y="1236"/>
                  </a:lnTo>
                  <a:lnTo>
                    <a:pt x="132" y="1230"/>
                  </a:lnTo>
                  <a:lnTo>
                    <a:pt x="158" y="1226"/>
                  </a:lnTo>
                  <a:lnTo>
                    <a:pt x="154" y="1228"/>
                  </a:lnTo>
                  <a:lnTo>
                    <a:pt x="178" y="1228"/>
                  </a:lnTo>
                  <a:lnTo>
                    <a:pt x="208" y="1238"/>
                  </a:lnTo>
                  <a:lnTo>
                    <a:pt x="234" y="1244"/>
                  </a:lnTo>
                  <a:lnTo>
                    <a:pt x="262" y="1254"/>
                  </a:lnTo>
                  <a:lnTo>
                    <a:pt x="284" y="1256"/>
                  </a:lnTo>
                  <a:lnTo>
                    <a:pt x="308" y="1258"/>
                  </a:lnTo>
                  <a:lnTo>
                    <a:pt x="330" y="1254"/>
                  </a:lnTo>
                  <a:lnTo>
                    <a:pt x="350" y="1242"/>
                  </a:lnTo>
                  <a:lnTo>
                    <a:pt x="356" y="1230"/>
                  </a:lnTo>
                  <a:lnTo>
                    <a:pt x="356" y="1222"/>
                  </a:lnTo>
                  <a:lnTo>
                    <a:pt x="358" y="1208"/>
                  </a:lnTo>
                  <a:lnTo>
                    <a:pt x="358" y="1196"/>
                  </a:lnTo>
                  <a:lnTo>
                    <a:pt x="354" y="1172"/>
                  </a:lnTo>
                  <a:lnTo>
                    <a:pt x="344" y="1140"/>
                  </a:lnTo>
                  <a:lnTo>
                    <a:pt x="336" y="1120"/>
                  </a:lnTo>
                  <a:lnTo>
                    <a:pt x="330" y="1100"/>
                  </a:lnTo>
                  <a:lnTo>
                    <a:pt x="322" y="1072"/>
                  </a:lnTo>
                  <a:lnTo>
                    <a:pt x="324" y="1048"/>
                  </a:lnTo>
                  <a:lnTo>
                    <a:pt x="328" y="1034"/>
                  </a:lnTo>
                  <a:lnTo>
                    <a:pt x="334" y="1022"/>
                  </a:lnTo>
                  <a:lnTo>
                    <a:pt x="348" y="1010"/>
                  </a:lnTo>
                  <a:lnTo>
                    <a:pt x="360" y="1004"/>
                  </a:lnTo>
                  <a:lnTo>
                    <a:pt x="376" y="1002"/>
                  </a:lnTo>
                  <a:lnTo>
                    <a:pt x="396" y="1004"/>
                  </a:lnTo>
                  <a:lnTo>
                    <a:pt x="420" y="1010"/>
                  </a:lnTo>
                  <a:lnTo>
                    <a:pt x="454" y="1022"/>
                  </a:lnTo>
                  <a:lnTo>
                    <a:pt x="482" y="1032"/>
                  </a:lnTo>
                  <a:lnTo>
                    <a:pt x="496" y="1034"/>
                  </a:lnTo>
                  <a:lnTo>
                    <a:pt x="510" y="1038"/>
                  </a:lnTo>
                  <a:lnTo>
                    <a:pt x="526" y="1038"/>
                  </a:lnTo>
                  <a:lnTo>
                    <a:pt x="532" y="1036"/>
                  </a:lnTo>
                  <a:lnTo>
                    <a:pt x="548" y="1034"/>
                  </a:lnTo>
                  <a:lnTo>
                    <a:pt x="564" y="1030"/>
                  </a:lnTo>
                  <a:lnTo>
                    <a:pt x="574" y="1022"/>
                  </a:lnTo>
                  <a:lnTo>
                    <a:pt x="580" y="1012"/>
                  </a:lnTo>
                  <a:lnTo>
                    <a:pt x="586" y="998"/>
                  </a:lnTo>
                  <a:lnTo>
                    <a:pt x="588" y="976"/>
                  </a:lnTo>
                  <a:lnTo>
                    <a:pt x="582" y="946"/>
                  </a:lnTo>
                  <a:lnTo>
                    <a:pt x="568" y="902"/>
                  </a:lnTo>
                  <a:lnTo>
                    <a:pt x="560" y="872"/>
                  </a:lnTo>
                  <a:lnTo>
                    <a:pt x="556" y="852"/>
                  </a:lnTo>
                  <a:lnTo>
                    <a:pt x="554" y="836"/>
                  </a:lnTo>
                  <a:lnTo>
                    <a:pt x="554" y="810"/>
                  </a:lnTo>
                  <a:lnTo>
                    <a:pt x="558" y="800"/>
                  </a:lnTo>
                  <a:lnTo>
                    <a:pt x="564" y="790"/>
                  </a:lnTo>
                  <a:lnTo>
                    <a:pt x="578" y="780"/>
                  </a:lnTo>
                  <a:lnTo>
                    <a:pt x="594" y="776"/>
                  </a:lnTo>
                  <a:lnTo>
                    <a:pt x="610" y="776"/>
                  </a:lnTo>
                  <a:lnTo>
                    <a:pt x="628" y="778"/>
                  </a:lnTo>
                  <a:lnTo>
                    <a:pt x="646" y="784"/>
                  </a:lnTo>
                  <a:lnTo>
                    <a:pt x="668" y="792"/>
                  </a:lnTo>
                  <a:lnTo>
                    <a:pt x="690" y="800"/>
                  </a:lnTo>
                  <a:lnTo>
                    <a:pt x="718" y="808"/>
                  </a:lnTo>
                  <a:lnTo>
                    <a:pt x="746" y="812"/>
                  </a:lnTo>
                  <a:lnTo>
                    <a:pt x="766" y="812"/>
                  </a:lnTo>
                  <a:lnTo>
                    <a:pt x="782" y="808"/>
                  </a:lnTo>
                  <a:lnTo>
                    <a:pt x="790" y="804"/>
                  </a:lnTo>
                  <a:lnTo>
                    <a:pt x="800" y="798"/>
                  </a:lnTo>
                  <a:lnTo>
                    <a:pt x="808" y="790"/>
                  </a:lnTo>
                  <a:lnTo>
                    <a:pt x="814" y="776"/>
                  </a:lnTo>
                  <a:lnTo>
                    <a:pt x="816" y="760"/>
                  </a:lnTo>
                  <a:lnTo>
                    <a:pt x="816" y="748"/>
                  </a:lnTo>
                  <a:lnTo>
                    <a:pt x="812" y="734"/>
                  </a:lnTo>
                  <a:lnTo>
                    <a:pt x="802" y="698"/>
                  </a:lnTo>
                  <a:lnTo>
                    <a:pt x="790" y="668"/>
                  </a:lnTo>
                  <a:lnTo>
                    <a:pt x="784" y="650"/>
                  </a:lnTo>
                  <a:lnTo>
                    <a:pt x="780" y="632"/>
                  </a:lnTo>
                  <a:lnTo>
                    <a:pt x="776" y="610"/>
                  </a:lnTo>
                  <a:lnTo>
                    <a:pt x="778" y="594"/>
                  </a:lnTo>
                  <a:lnTo>
                    <a:pt x="780" y="590"/>
                  </a:lnTo>
                  <a:lnTo>
                    <a:pt x="782" y="582"/>
                  </a:lnTo>
                  <a:lnTo>
                    <a:pt x="786" y="574"/>
                  </a:lnTo>
                  <a:lnTo>
                    <a:pt x="788" y="568"/>
                  </a:lnTo>
                  <a:lnTo>
                    <a:pt x="798" y="562"/>
                  </a:lnTo>
                  <a:lnTo>
                    <a:pt x="804" y="558"/>
                  </a:lnTo>
                  <a:lnTo>
                    <a:pt x="814" y="552"/>
                  </a:lnTo>
                  <a:lnTo>
                    <a:pt x="824" y="550"/>
                  </a:lnTo>
                  <a:lnTo>
                    <a:pt x="830" y="550"/>
                  </a:lnTo>
                  <a:lnTo>
                    <a:pt x="842" y="548"/>
                  </a:lnTo>
                  <a:lnTo>
                    <a:pt x="858" y="550"/>
                  </a:lnTo>
                  <a:lnTo>
                    <a:pt x="886" y="556"/>
                  </a:lnTo>
                  <a:lnTo>
                    <a:pt x="916" y="570"/>
                  </a:lnTo>
                  <a:lnTo>
                    <a:pt x="940" y="578"/>
                  </a:lnTo>
                  <a:lnTo>
                    <a:pt x="958" y="582"/>
                  </a:lnTo>
                  <a:lnTo>
                    <a:pt x="974" y="586"/>
                  </a:lnTo>
                  <a:lnTo>
                    <a:pt x="996" y="584"/>
                  </a:lnTo>
                  <a:lnTo>
                    <a:pt x="1004" y="582"/>
                  </a:lnTo>
                  <a:lnTo>
                    <a:pt x="1012" y="580"/>
                  </a:lnTo>
                  <a:lnTo>
                    <a:pt x="1014" y="578"/>
                  </a:lnTo>
                  <a:lnTo>
                    <a:pt x="1008" y="580"/>
                  </a:lnTo>
                  <a:lnTo>
                    <a:pt x="1020" y="578"/>
                  </a:lnTo>
                  <a:lnTo>
                    <a:pt x="1028" y="572"/>
                  </a:lnTo>
                  <a:lnTo>
                    <a:pt x="1034" y="562"/>
                  </a:lnTo>
                  <a:lnTo>
                    <a:pt x="1038" y="552"/>
                  </a:lnTo>
                  <a:lnTo>
                    <a:pt x="1040" y="542"/>
                  </a:lnTo>
                  <a:lnTo>
                    <a:pt x="1042" y="528"/>
                  </a:lnTo>
                  <a:lnTo>
                    <a:pt x="1038" y="504"/>
                  </a:lnTo>
                  <a:lnTo>
                    <a:pt x="1032" y="484"/>
                  </a:lnTo>
                  <a:lnTo>
                    <a:pt x="1024" y="452"/>
                  </a:lnTo>
                  <a:lnTo>
                    <a:pt x="1012" y="418"/>
                  </a:lnTo>
                  <a:lnTo>
                    <a:pt x="1008" y="392"/>
                  </a:lnTo>
                  <a:lnTo>
                    <a:pt x="1006" y="364"/>
                  </a:lnTo>
                  <a:lnTo>
                    <a:pt x="1012" y="352"/>
                  </a:lnTo>
                  <a:lnTo>
                    <a:pt x="1018" y="340"/>
                  </a:lnTo>
                  <a:lnTo>
                    <a:pt x="1036" y="328"/>
                  </a:lnTo>
                  <a:lnTo>
                    <a:pt x="1052" y="324"/>
                  </a:lnTo>
                  <a:lnTo>
                    <a:pt x="1058" y="324"/>
                  </a:lnTo>
                  <a:lnTo>
                    <a:pt x="1082" y="326"/>
                  </a:lnTo>
                  <a:lnTo>
                    <a:pt x="1110" y="330"/>
                  </a:lnTo>
                  <a:lnTo>
                    <a:pt x="1128" y="336"/>
                  </a:lnTo>
                  <a:lnTo>
                    <a:pt x="1152" y="344"/>
                  </a:lnTo>
                  <a:lnTo>
                    <a:pt x="1176" y="354"/>
                  </a:lnTo>
                  <a:lnTo>
                    <a:pt x="1200" y="358"/>
                  </a:lnTo>
                  <a:lnTo>
                    <a:pt x="1222" y="356"/>
                  </a:lnTo>
                  <a:lnTo>
                    <a:pt x="1234" y="354"/>
                  </a:lnTo>
                  <a:lnTo>
                    <a:pt x="1242" y="350"/>
                  </a:lnTo>
                  <a:lnTo>
                    <a:pt x="1252" y="344"/>
                  </a:lnTo>
                  <a:lnTo>
                    <a:pt x="1260" y="334"/>
                  </a:lnTo>
                  <a:lnTo>
                    <a:pt x="1264" y="322"/>
                  </a:lnTo>
                  <a:lnTo>
                    <a:pt x="1268" y="310"/>
                  </a:lnTo>
                  <a:lnTo>
                    <a:pt x="1268" y="296"/>
                  </a:lnTo>
                  <a:lnTo>
                    <a:pt x="1268" y="288"/>
                  </a:lnTo>
                  <a:lnTo>
                    <a:pt x="1264" y="270"/>
                  </a:lnTo>
                  <a:lnTo>
                    <a:pt x="1260" y="250"/>
                  </a:lnTo>
                  <a:lnTo>
                    <a:pt x="1250" y="224"/>
                  </a:lnTo>
                  <a:lnTo>
                    <a:pt x="1244" y="200"/>
                  </a:lnTo>
                  <a:lnTo>
                    <a:pt x="1238" y="174"/>
                  </a:lnTo>
                  <a:lnTo>
                    <a:pt x="1236" y="148"/>
                  </a:lnTo>
                  <a:lnTo>
                    <a:pt x="1236" y="134"/>
                  </a:lnTo>
                  <a:lnTo>
                    <a:pt x="1238" y="120"/>
                  </a:lnTo>
                  <a:lnTo>
                    <a:pt x="1246" y="108"/>
                  </a:lnTo>
                  <a:lnTo>
                    <a:pt x="1260" y="98"/>
                  </a:lnTo>
                  <a:lnTo>
                    <a:pt x="1272" y="94"/>
                  </a:lnTo>
                  <a:lnTo>
                    <a:pt x="1286" y="92"/>
                  </a:lnTo>
                  <a:lnTo>
                    <a:pt x="1310" y="96"/>
                  </a:lnTo>
                  <a:lnTo>
                    <a:pt x="1336" y="104"/>
                  </a:lnTo>
                  <a:lnTo>
                    <a:pt x="1354" y="112"/>
                  </a:lnTo>
                  <a:lnTo>
                    <a:pt x="1370" y="120"/>
                  </a:lnTo>
                  <a:lnTo>
                    <a:pt x="1388" y="126"/>
                  </a:lnTo>
                  <a:lnTo>
                    <a:pt x="1408" y="132"/>
                  </a:lnTo>
                  <a:lnTo>
                    <a:pt x="1426" y="134"/>
                  </a:lnTo>
                  <a:lnTo>
                    <a:pt x="1440" y="132"/>
                  </a:lnTo>
                  <a:lnTo>
                    <a:pt x="1466" y="124"/>
                  </a:lnTo>
                  <a:lnTo>
                    <a:pt x="1488" y="112"/>
                  </a:lnTo>
                  <a:lnTo>
                    <a:pt x="1494" y="98"/>
                  </a:lnTo>
                  <a:lnTo>
                    <a:pt x="1498" y="90"/>
                  </a:lnTo>
                  <a:lnTo>
                    <a:pt x="1498" y="76"/>
                  </a:lnTo>
                  <a:lnTo>
                    <a:pt x="1496" y="60"/>
                  </a:lnTo>
                  <a:lnTo>
                    <a:pt x="1488" y="30"/>
                  </a:lnTo>
                  <a:lnTo>
                    <a:pt x="1482" y="10"/>
                  </a:lnTo>
                  <a:lnTo>
                    <a:pt x="1478" y="0"/>
                  </a:lnTo>
                </a:path>
              </a:pathLst>
            </a:custGeom>
            <a:noFill/>
            <a:ln w="15875">
              <a:solidFill>
                <a:schemeClr val="accent6">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pic>
        <p:nvPicPr>
          <p:cNvPr id="68" name="Picture 63" descr="Wi-Fi Tag"/>
          <p:cNvPicPr>
            <a:picLocks noChangeAspect="1" noChangeArrowheads="1"/>
          </p:cNvPicPr>
          <p:nvPr/>
        </p:nvPicPr>
        <p:blipFill>
          <a:blip r:embed="rId5"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rot="346022">
            <a:off x="788657" y="4519247"/>
            <a:ext cx="487349" cy="410541"/>
          </a:xfrm>
          <a:prstGeom prst="rect">
            <a:avLst/>
          </a:prstGeom>
          <a:noFill/>
          <a:extLst>
            <a:ext uri="{909E8E84-426E-40DD-AFC4-6F175D3DCCD1}">
              <a14:hiddenFill xmlns:a14="http://schemas.microsoft.com/office/drawing/2010/main">
                <a:solidFill>
                  <a:srgbClr val="FFFFFF"/>
                </a:solidFill>
              </a14:hiddenFill>
            </a:ext>
          </a:extLst>
        </p:spPr>
      </p:pic>
      <p:grpSp>
        <p:nvGrpSpPr>
          <p:cNvPr id="69" name="Group 68"/>
          <p:cNvGrpSpPr/>
          <p:nvPr/>
        </p:nvGrpSpPr>
        <p:grpSpPr>
          <a:xfrm rot="1101601">
            <a:off x="1255282" y="4742507"/>
            <a:ext cx="818412" cy="786871"/>
            <a:chOff x="5800150" y="3453841"/>
            <a:chExt cx="818412" cy="786871"/>
          </a:xfrm>
        </p:grpSpPr>
        <p:sp>
          <p:nvSpPr>
            <p:cNvPr id="70" name="AutoShape 73"/>
            <p:cNvSpPr>
              <a:spLocks noChangeAspect="1" noChangeArrowheads="1" noTextEdit="1"/>
            </p:cNvSpPr>
            <p:nvPr/>
          </p:nvSpPr>
          <p:spPr bwMode="auto">
            <a:xfrm rot="14225587">
              <a:off x="5819002" y="3441153"/>
              <a:ext cx="786871" cy="81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1" name="Freeform 74"/>
            <p:cNvSpPr>
              <a:spLocks/>
            </p:cNvSpPr>
            <p:nvPr/>
          </p:nvSpPr>
          <p:spPr bwMode="auto">
            <a:xfrm rot="14225587">
              <a:off x="5813002" y="3459480"/>
              <a:ext cx="763367" cy="789071"/>
            </a:xfrm>
            <a:custGeom>
              <a:avLst/>
              <a:gdLst>
                <a:gd name="T0" fmla="*/ 4 w 1494"/>
                <a:gd name="T1" fmla="*/ 1440 h 1498"/>
                <a:gd name="T2" fmla="*/ 8 w 1494"/>
                <a:gd name="T3" fmla="*/ 1388 h 1498"/>
                <a:gd name="T4" fmla="*/ 48 w 1494"/>
                <a:gd name="T5" fmla="*/ 1364 h 1498"/>
                <a:gd name="T6" fmla="*/ 114 w 1494"/>
                <a:gd name="T7" fmla="*/ 1376 h 1498"/>
                <a:gd name="T8" fmla="*/ 196 w 1494"/>
                <a:gd name="T9" fmla="*/ 1402 h 1498"/>
                <a:gd name="T10" fmla="*/ 250 w 1494"/>
                <a:gd name="T11" fmla="*/ 1386 h 1498"/>
                <a:gd name="T12" fmla="*/ 268 w 1494"/>
                <a:gd name="T13" fmla="*/ 1340 h 1498"/>
                <a:gd name="T14" fmla="*/ 256 w 1494"/>
                <a:gd name="T15" fmla="*/ 1290 h 1498"/>
                <a:gd name="T16" fmla="*/ 236 w 1494"/>
                <a:gd name="T17" fmla="*/ 1214 h 1498"/>
                <a:gd name="T18" fmla="*/ 250 w 1494"/>
                <a:gd name="T19" fmla="*/ 1148 h 1498"/>
                <a:gd name="T20" fmla="*/ 286 w 1494"/>
                <a:gd name="T21" fmla="*/ 1140 h 1498"/>
                <a:gd name="T22" fmla="*/ 354 w 1494"/>
                <a:gd name="T23" fmla="*/ 1154 h 1498"/>
                <a:gd name="T24" fmla="*/ 422 w 1494"/>
                <a:gd name="T25" fmla="*/ 1174 h 1498"/>
                <a:gd name="T26" fmla="*/ 472 w 1494"/>
                <a:gd name="T27" fmla="*/ 1162 h 1498"/>
                <a:gd name="T28" fmla="*/ 492 w 1494"/>
                <a:gd name="T29" fmla="*/ 1120 h 1498"/>
                <a:gd name="T30" fmla="*/ 470 w 1494"/>
                <a:gd name="T31" fmla="*/ 1044 h 1498"/>
                <a:gd name="T32" fmla="*/ 456 w 1494"/>
                <a:gd name="T33" fmla="*/ 988 h 1498"/>
                <a:gd name="T34" fmla="*/ 460 w 1494"/>
                <a:gd name="T35" fmla="*/ 950 h 1498"/>
                <a:gd name="T36" fmla="*/ 480 w 1494"/>
                <a:gd name="T37" fmla="*/ 916 h 1498"/>
                <a:gd name="T38" fmla="*/ 548 w 1494"/>
                <a:gd name="T39" fmla="*/ 916 h 1498"/>
                <a:gd name="T40" fmla="*/ 642 w 1494"/>
                <a:gd name="T41" fmla="*/ 942 h 1498"/>
                <a:gd name="T42" fmla="*/ 694 w 1494"/>
                <a:gd name="T43" fmla="*/ 940 h 1498"/>
                <a:gd name="T44" fmla="*/ 718 w 1494"/>
                <a:gd name="T45" fmla="*/ 904 h 1498"/>
                <a:gd name="T46" fmla="*/ 710 w 1494"/>
                <a:gd name="T47" fmla="*/ 852 h 1498"/>
                <a:gd name="T48" fmla="*/ 686 w 1494"/>
                <a:gd name="T49" fmla="*/ 780 h 1498"/>
                <a:gd name="T50" fmla="*/ 686 w 1494"/>
                <a:gd name="T51" fmla="*/ 716 h 1498"/>
                <a:gd name="T52" fmla="*/ 704 w 1494"/>
                <a:gd name="T53" fmla="*/ 690 h 1498"/>
                <a:gd name="T54" fmla="*/ 746 w 1494"/>
                <a:gd name="T55" fmla="*/ 682 h 1498"/>
                <a:gd name="T56" fmla="*/ 826 w 1494"/>
                <a:gd name="T57" fmla="*/ 706 h 1498"/>
                <a:gd name="T58" fmla="*/ 884 w 1494"/>
                <a:gd name="T59" fmla="*/ 720 h 1498"/>
                <a:gd name="T60" fmla="*/ 912 w 1494"/>
                <a:gd name="T61" fmla="*/ 716 h 1498"/>
                <a:gd name="T62" fmla="*/ 932 w 1494"/>
                <a:gd name="T63" fmla="*/ 700 h 1498"/>
                <a:gd name="T64" fmla="*/ 944 w 1494"/>
                <a:gd name="T65" fmla="*/ 674 h 1498"/>
                <a:gd name="T66" fmla="*/ 944 w 1494"/>
                <a:gd name="T67" fmla="*/ 638 h 1498"/>
                <a:gd name="T68" fmla="*/ 916 w 1494"/>
                <a:gd name="T69" fmla="*/ 556 h 1498"/>
                <a:gd name="T70" fmla="*/ 910 w 1494"/>
                <a:gd name="T71" fmla="*/ 502 h 1498"/>
                <a:gd name="T72" fmla="*/ 914 w 1494"/>
                <a:gd name="T73" fmla="*/ 484 h 1498"/>
                <a:gd name="T74" fmla="*/ 920 w 1494"/>
                <a:gd name="T75" fmla="*/ 470 h 1498"/>
                <a:gd name="T76" fmla="*/ 950 w 1494"/>
                <a:gd name="T77" fmla="*/ 458 h 1498"/>
                <a:gd name="T78" fmla="*/ 1010 w 1494"/>
                <a:gd name="T79" fmla="*/ 464 h 1498"/>
                <a:gd name="T80" fmla="*/ 1102 w 1494"/>
                <a:gd name="T81" fmla="*/ 488 h 1498"/>
                <a:gd name="T82" fmla="*/ 1154 w 1494"/>
                <a:gd name="T83" fmla="*/ 480 h 1498"/>
                <a:gd name="T84" fmla="*/ 1168 w 1494"/>
                <a:gd name="T85" fmla="*/ 440 h 1498"/>
                <a:gd name="T86" fmla="*/ 1158 w 1494"/>
                <a:gd name="T87" fmla="*/ 368 h 1498"/>
                <a:gd name="T88" fmla="*/ 1134 w 1494"/>
                <a:gd name="T89" fmla="*/ 298 h 1498"/>
                <a:gd name="T90" fmla="*/ 1144 w 1494"/>
                <a:gd name="T91" fmla="*/ 256 h 1498"/>
                <a:gd name="T92" fmla="*/ 1172 w 1494"/>
                <a:gd name="T93" fmla="*/ 234 h 1498"/>
                <a:gd name="T94" fmla="*/ 1206 w 1494"/>
                <a:gd name="T95" fmla="*/ 228 h 1498"/>
                <a:gd name="T96" fmla="*/ 1270 w 1494"/>
                <a:gd name="T97" fmla="*/ 248 h 1498"/>
                <a:gd name="T98" fmla="*/ 1344 w 1494"/>
                <a:gd name="T99" fmla="*/ 262 h 1498"/>
                <a:gd name="T100" fmla="*/ 1386 w 1494"/>
                <a:gd name="T101" fmla="*/ 252 h 1498"/>
                <a:gd name="T102" fmla="*/ 1402 w 1494"/>
                <a:gd name="T103" fmla="*/ 212 h 1498"/>
                <a:gd name="T104" fmla="*/ 1382 w 1494"/>
                <a:gd name="T105" fmla="*/ 144 h 1498"/>
                <a:gd name="T106" fmla="*/ 1362 w 1494"/>
                <a:gd name="T107" fmla="*/ 90 h 1498"/>
                <a:gd name="T108" fmla="*/ 1370 w 1494"/>
                <a:gd name="T109" fmla="*/ 32 h 1498"/>
                <a:gd name="T110" fmla="*/ 1404 w 1494"/>
                <a:gd name="T111" fmla="*/ 0 h 1498"/>
                <a:gd name="T112" fmla="*/ 1462 w 1494"/>
                <a:gd name="T113" fmla="*/ 10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4" h="1498">
                  <a:moveTo>
                    <a:pt x="24" y="1498"/>
                  </a:moveTo>
                  <a:lnTo>
                    <a:pt x="12" y="1472"/>
                  </a:lnTo>
                  <a:lnTo>
                    <a:pt x="4" y="1440"/>
                  </a:lnTo>
                  <a:lnTo>
                    <a:pt x="0" y="1424"/>
                  </a:lnTo>
                  <a:lnTo>
                    <a:pt x="2" y="1404"/>
                  </a:lnTo>
                  <a:lnTo>
                    <a:pt x="8" y="1388"/>
                  </a:lnTo>
                  <a:lnTo>
                    <a:pt x="20" y="1378"/>
                  </a:lnTo>
                  <a:lnTo>
                    <a:pt x="30" y="1368"/>
                  </a:lnTo>
                  <a:lnTo>
                    <a:pt x="48" y="1364"/>
                  </a:lnTo>
                  <a:lnTo>
                    <a:pt x="68" y="1364"/>
                  </a:lnTo>
                  <a:lnTo>
                    <a:pt x="88" y="1368"/>
                  </a:lnTo>
                  <a:lnTo>
                    <a:pt x="114" y="1376"/>
                  </a:lnTo>
                  <a:lnTo>
                    <a:pt x="142" y="1388"/>
                  </a:lnTo>
                  <a:lnTo>
                    <a:pt x="168" y="1396"/>
                  </a:lnTo>
                  <a:lnTo>
                    <a:pt x="196" y="1402"/>
                  </a:lnTo>
                  <a:lnTo>
                    <a:pt x="214" y="1402"/>
                  </a:lnTo>
                  <a:lnTo>
                    <a:pt x="234" y="1396"/>
                  </a:lnTo>
                  <a:lnTo>
                    <a:pt x="250" y="1386"/>
                  </a:lnTo>
                  <a:lnTo>
                    <a:pt x="258" y="1376"/>
                  </a:lnTo>
                  <a:lnTo>
                    <a:pt x="264" y="1366"/>
                  </a:lnTo>
                  <a:lnTo>
                    <a:pt x="268" y="1340"/>
                  </a:lnTo>
                  <a:lnTo>
                    <a:pt x="266" y="1344"/>
                  </a:lnTo>
                  <a:lnTo>
                    <a:pt x="266" y="1320"/>
                  </a:lnTo>
                  <a:lnTo>
                    <a:pt x="256" y="1290"/>
                  </a:lnTo>
                  <a:lnTo>
                    <a:pt x="248" y="1264"/>
                  </a:lnTo>
                  <a:lnTo>
                    <a:pt x="240" y="1234"/>
                  </a:lnTo>
                  <a:lnTo>
                    <a:pt x="236" y="1214"/>
                  </a:lnTo>
                  <a:lnTo>
                    <a:pt x="236" y="1190"/>
                  </a:lnTo>
                  <a:lnTo>
                    <a:pt x="240" y="1168"/>
                  </a:lnTo>
                  <a:lnTo>
                    <a:pt x="250" y="1148"/>
                  </a:lnTo>
                  <a:lnTo>
                    <a:pt x="264" y="1142"/>
                  </a:lnTo>
                  <a:lnTo>
                    <a:pt x="272" y="1140"/>
                  </a:lnTo>
                  <a:lnTo>
                    <a:pt x="286" y="1140"/>
                  </a:lnTo>
                  <a:lnTo>
                    <a:pt x="298" y="1140"/>
                  </a:lnTo>
                  <a:lnTo>
                    <a:pt x="322" y="1144"/>
                  </a:lnTo>
                  <a:lnTo>
                    <a:pt x="354" y="1154"/>
                  </a:lnTo>
                  <a:lnTo>
                    <a:pt x="372" y="1162"/>
                  </a:lnTo>
                  <a:lnTo>
                    <a:pt x="394" y="1168"/>
                  </a:lnTo>
                  <a:lnTo>
                    <a:pt x="422" y="1174"/>
                  </a:lnTo>
                  <a:lnTo>
                    <a:pt x="446" y="1174"/>
                  </a:lnTo>
                  <a:lnTo>
                    <a:pt x="460" y="1170"/>
                  </a:lnTo>
                  <a:lnTo>
                    <a:pt x="472" y="1162"/>
                  </a:lnTo>
                  <a:lnTo>
                    <a:pt x="484" y="1150"/>
                  </a:lnTo>
                  <a:lnTo>
                    <a:pt x="490" y="1138"/>
                  </a:lnTo>
                  <a:lnTo>
                    <a:pt x="492" y="1120"/>
                  </a:lnTo>
                  <a:lnTo>
                    <a:pt x="490" y="1102"/>
                  </a:lnTo>
                  <a:lnTo>
                    <a:pt x="482" y="1078"/>
                  </a:lnTo>
                  <a:lnTo>
                    <a:pt x="470" y="1044"/>
                  </a:lnTo>
                  <a:lnTo>
                    <a:pt x="462" y="1016"/>
                  </a:lnTo>
                  <a:lnTo>
                    <a:pt x="458" y="1002"/>
                  </a:lnTo>
                  <a:lnTo>
                    <a:pt x="456" y="988"/>
                  </a:lnTo>
                  <a:lnTo>
                    <a:pt x="456" y="972"/>
                  </a:lnTo>
                  <a:lnTo>
                    <a:pt x="456" y="964"/>
                  </a:lnTo>
                  <a:lnTo>
                    <a:pt x="460" y="950"/>
                  </a:lnTo>
                  <a:lnTo>
                    <a:pt x="464" y="934"/>
                  </a:lnTo>
                  <a:lnTo>
                    <a:pt x="472" y="924"/>
                  </a:lnTo>
                  <a:lnTo>
                    <a:pt x="480" y="916"/>
                  </a:lnTo>
                  <a:lnTo>
                    <a:pt x="496" y="912"/>
                  </a:lnTo>
                  <a:lnTo>
                    <a:pt x="518" y="910"/>
                  </a:lnTo>
                  <a:lnTo>
                    <a:pt x="548" y="916"/>
                  </a:lnTo>
                  <a:lnTo>
                    <a:pt x="592" y="928"/>
                  </a:lnTo>
                  <a:lnTo>
                    <a:pt x="620" y="938"/>
                  </a:lnTo>
                  <a:lnTo>
                    <a:pt x="642" y="942"/>
                  </a:lnTo>
                  <a:lnTo>
                    <a:pt x="658" y="944"/>
                  </a:lnTo>
                  <a:lnTo>
                    <a:pt x="682" y="944"/>
                  </a:lnTo>
                  <a:lnTo>
                    <a:pt x="694" y="940"/>
                  </a:lnTo>
                  <a:lnTo>
                    <a:pt x="704" y="934"/>
                  </a:lnTo>
                  <a:lnTo>
                    <a:pt x="714" y="920"/>
                  </a:lnTo>
                  <a:lnTo>
                    <a:pt x="718" y="904"/>
                  </a:lnTo>
                  <a:lnTo>
                    <a:pt x="718" y="888"/>
                  </a:lnTo>
                  <a:lnTo>
                    <a:pt x="714" y="870"/>
                  </a:lnTo>
                  <a:lnTo>
                    <a:pt x="710" y="852"/>
                  </a:lnTo>
                  <a:lnTo>
                    <a:pt x="702" y="830"/>
                  </a:lnTo>
                  <a:lnTo>
                    <a:pt x="694" y="808"/>
                  </a:lnTo>
                  <a:lnTo>
                    <a:pt x="686" y="780"/>
                  </a:lnTo>
                  <a:lnTo>
                    <a:pt x="680" y="752"/>
                  </a:lnTo>
                  <a:lnTo>
                    <a:pt x="682" y="732"/>
                  </a:lnTo>
                  <a:lnTo>
                    <a:pt x="686" y="716"/>
                  </a:lnTo>
                  <a:lnTo>
                    <a:pt x="690" y="708"/>
                  </a:lnTo>
                  <a:lnTo>
                    <a:pt x="696" y="698"/>
                  </a:lnTo>
                  <a:lnTo>
                    <a:pt x="704" y="690"/>
                  </a:lnTo>
                  <a:lnTo>
                    <a:pt x="718" y="684"/>
                  </a:lnTo>
                  <a:lnTo>
                    <a:pt x="734" y="682"/>
                  </a:lnTo>
                  <a:lnTo>
                    <a:pt x="746" y="682"/>
                  </a:lnTo>
                  <a:lnTo>
                    <a:pt x="760" y="684"/>
                  </a:lnTo>
                  <a:lnTo>
                    <a:pt x="794" y="694"/>
                  </a:lnTo>
                  <a:lnTo>
                    <a:pt x="826" y="706"/>
                  </a:lnTo>
                  <a:lnTo>
                    <a:pt x="844" y="714"/>
                  </a:lnTo>
                  <a:lnTo>
                    <a:pt x="862" y="718"/>
                  </a:lnTo>
                  <a:lnTo>
                    <a:pt x="884" y="720"/>
                  </a:lnTo>
                  <a:lnTo>
                    <a:pt x="898" y="720"/>
                  </a:lnTo>
                  <a:lnTo>
                    <a:pt x="904" y="718"/>
                  </a:lnTo>
                  <a:lnTo>
                    <a:pt x="912" y="716"/>
                  </a:lnTo>
                  <a:lnTo>
                    <a:pt x="920" y="712"/>
                  </a:lnTo>
                  <a:lnTo>
                    <a:pt x="926" y="708"/>
                  </a:lnTo>
                  <a:lnTo>
                    <a:pt x="932" y="700"/>
                  </a:lnTo>
                  <a:lnTo>
                    <a:pt x="936" y="694"/>
                  </a:lnTo>
                  <a:lnTo>
                    <a:pt x="940" y="684"/>
                  </a:lnTo>
                  <a:lnTo>
                    <a:pt x="944" y="674"/>
                  </a:lnTo>
                  <a:lnTo>
                    <a:pt x="944" y="668"/>
                  </a:lnTo>
                  <a:lnTo>
                    <a:pt x="946" y="656"/>
                  </a:lnTo>
                  <a:lnTo>
                    <a:pt x="944" y="638"/>
                  </a:lnTo>
                  <a:lnTo>
                    <a:pt x="936" y="612"/>
                  </a:lnTo>
                  <a:lnTo>
                    <a:pt x="924" y="582"/>
                  </a:lnTo>
                  <a:lnTo>
                    <a:pt x="916" y="556"/>
                  </a:lnTo>
                  <a:lnTo>
                    <a:pt x="912" y="540"/>
                  </a:lnTo>
                  <a:lnTo>
                    <a:pt x="908" y="522"/>
                  </a:lnTo>
                  <a:lnTo>
                    <a:pt x="910" y="502"/>
                  </a:lnTo>
                  <a:lnTo>
                    <a:pt x="912" y="492"/>
                  </a:lnTo>
                  <a:lnTo>
                    <a:pt x="914" y="486"/>
                  </a:lnTo>
                  <a:lnTo>
                    <a:pt x="914" y="484"/>
                  </a:lnTo>
                  <a:lnTo>
                    <a:pt x="912" y="488"/>
                  </a:lnTo>
                  <a:lnTo>
                    <a:pt x="916" y="478"/>
                  </a:lnTo>
                  <a:lnTo>
                    <a:pt x="920" y="470"/>
                  </a:lnTo>
                  <a:lnTo>
                    <a:pt x="932" y="464"/>
                  </a:lnTo>
                  <a:lnTo>
                    <a:pt x="942" y="460"/>
                  </a:lnTo>
                  <a:lnTo>
                    <a:pt x="950" y="458"/>
                  </a:lnTo>
                  <a:lnTo>
                    <a:pt x="966" y="456"/>
                  </a:lnTo>
                  <a:lnTo>
                    <a:pt x="990" y="460"/>
                  </a:lnTo>
                  <a:lnTo>
                    <a:pt x="1010" y="464"/>
                  </a:lnTo>
                  <a:lnTo>
                    <a:pt x="1042" y="474"/>
                  </a:lnTo>
                  <a:lnTo>
                    <a:pt x="1076" y="484"/>
                  </a:lnTo>
                  <a:lnTo>
                    <a:pt x="1102" y="488"/>
                  </a:lnTo>
                  <a:lnTo>
                    <a:pt x="1130" y="492"/>
                  </a:lnTo>
                  <a:lnTo>
                    <a:pt x="1142" y="486"/>
                  </a:lnTo>
                  <a:lnTo>
                    <a:pt x="1154" y="480"/>
                  </a:lnTo>
                  <a:lnTo>
                    <a:pt x="1166" y="462"/>
                  </a:lnTo>
                  <a:lnTo>
                    <a:pt x="1168" y="446"/>
                  </a:lnTo>
                  <a:lnTo>
                    <a:pt x="1168" y="440"/>
                  </a:lnTo>
                  <a:lnTo>
                    <a:pt x="1168" y="416"/>
                  </a:lnTo>
                  <a:lnTo>
                    <a:pt x="1164" y="388"/>
                  </a:lnTo>
                  <a:lnTo>
                    <a:pt x="1158" y="368"/>
                  </a:lnTo>
                  <a:lnTo>
                    <a:pt x="1150" y="346"/>
                  </a:lnTo>
                  <a:lnTo>
                    <a:pt x="1140" y="322"/>
                  </a:lnTo>
                  <a:lnTo>
                    <a:pt x="1134" y="298"/>
                  </a:lnTo>
                  <a:lnTo>
                    <a:pt x="1138" y="274"/>
                  </a:lnTo>
                  <a:lnTo>
                    <a:pt x="1140" y="264"/>
                  </a:lnTo>
                  <a:lnTo>
                    <a:pt x="1144" y="256"/>
                  </a:lnTo>
                  <a:lnTo>
                    <a:pt x="1150" y="246"/>
                  </a:lnTo>
                  <a:lnTo>
                    <a:pt x="1160" y="238"/>
                  </a:lnTo>
                  <a:lnTo>
                    <a:pt x="1172" y="234"/>
                  </a:lnTo>
                  <a:lnTo>
                    <a:pt x="1184" y="230"/>
                  </a:lnTo>
                  <a:lnTo>
                    <a:pt x="1198" y="228"/>
                  </a:lnTo>
                  <a:lnTo>
                    <a:pt x="1206" y="228"/>
                  </a:lnTo>
                  <a:lnTo>
                    <a:pt x="1224" y="234"/>
                  </a:lnTo>
                  <a:lnTo>
                    <a:pt x="1244" y="238"/>
                  </a:lnTo>
                  <a:lnTo>
                    <a:pt x="1270" y="248"/>
                  </a:lnTo>
                  <a:lnTo>
                    <a:pt x="1294" y="254"/>
                  </a:lnTo>
                  <a:lnTo>
                    <a:pt x="1320" y="260"/>
                  </a:lnTo>
                  <a:lnTo>
                    <a:pt x="1344" y="262"/>
                  </a:lnTo>
                  <a:lnTo>
                    <a:pt x="1360" y="262"/>
                  </a:lnTo>
                  <a:lnTo>
                    <a:pt x="1374" y="260"/>
                  </a:lnTo>
                  <a:lnTo>
                    <a:pt x="1386" y="252"/>
                  </a:lnTo>
                  <a:lnTo>
                    <a:pt x="1396" y="238"/>
                  </a:lnTo>
                  <a:lnTo>
                    <a:pt x="1400" y="226"/>
                  </a:lnTo>
                  <a:lnTo>
                    <a:pt x="1402" y="212"/>
                  </a:lnTo>
                  <a:lnTo>
                    <a:pt x="1398" y="188"/>
                  </a:lnTo>
                  <a:lnTo>
                    <a:pt x="1390" y="162"/>
                  </a:lnTo>
                  <a:lnTo>
                    <a:pt x="1382" y="144"/>
                  </a:lnTo>
                  <a:lnTo>
                    <a:pt x="1374" y="126"/>
                  </a:lnTo>
                  <a:lnTo>
                    <a:pt x="1368" y="110"/>
                  </a:lnTo>
                  <a:lnTo>
                    <a:pt x="1362" y="90"/>
                  </a:lnTo>
                  <a:lnTo>
                    <a:pt x="1360" y="72"/>
                  </a:lnTo>
                  <a:lnTo>
                    <a:pt x="1362" y="58"/>
                  </a:lnTo>
                  <a:lnTo>
                    <a:pt x="1370" y="32"/>
                  </a:lnTo>
                  <a:lnTo>
                    <a:pt x="1382" y="10"/>
                  </a:lnTo>
                  <a:lnTo>
                    <a:pt x="1396" y="4"/>
                  </a:lnTo>
                  <a:lnTo>
                    <a:pt x="1404" y="0"/>
                  </a:lnTo>
                  <a:lnTo>
                    <a:pt x="1418" y="0"/>
                  </a:lnTo>
                  <a:lnTo>
                    <a:pt x="1434" y="2"/>
                  </a:lnTo>
                  <a:lnTo>
                    <a:pt x="1462" y="10"/>
                  </a:lnTo>
                  <a:lnTo>
                    <a:pt x="1482" y="16"/>
                  </a:lnTo>
                  <a:lnTo>
                    <a:pt x="1494" y="18"/>
                  </a:lnTo>
                </a:path>
              </a:pathLst>
            </a:custGeom>
            <a:noFill/>
            <a:ln w="38100">
              <a:solidFill>
                <a:schemeClr val="accent6">
                  <a:lumMod val="60000"/>
                  <a:lumOff val="40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75"/>
            <p:cNvSpPr>
              <a:spLocks/>
            </p:cNvSpPr>
            <p:nvPr/>
          </p:nvSpPr>
          <p:spPr bwMode="auto">
            <a:xfrm rot="14225587">
              <a:off x="5832211" y="3447930"/>
              <a:ext cx="765411" cy="786964"/>
            </a:xfrm>
            <a:custGeom>
              <a:avLst/>
              <a:gdLst>
                <a:gd name="T0" fmla="*/ 56 w 1498"/>
                <a:gd name="T1" fmla="*/ 1490 h 1494"/>
                <a:gd name="T2" fmla="*/ 110 w 1498"/>
                <a:gd name="T3" fmla="*/ 1486 h 1494"/>
                <a:gd name="T4" fmla="*/ 134 w 1498"/>
                <a:gd name="T5" fmla="*/ 1444 h 1494"/>
                <a:gd name="T6" fmla="*/ 122 w 1498"/>
                <a:gd name="T7" fmla="*/ 1380 h 1494"/>
                <a:gd name="T8" fmla="*/ 96 w 1498"/>
                <a:gd name="T9" fmla="*/ 1298 h 1494"/>
                <a:gd name="T10" fmla="*/ 112 w 1498"/>
                <a:gd name="T11" fmla="*/ 1242 h 1494"/>
                <a:gd name="T12" fmla="*/ 158 w 1498"/>
                <a:gd name="T13" fmla="*/ 1226 h 1494"/>
                <a:gd name="T14" fmla="*/ 208 w 1498"/>
                <a:gd name="T15" fmla="*/ 1238 h 1494"/>
                <a:gd name="T16" fmla="*/ 284 w 1498"/>
                <a:gd name="T17" fmla="*/ 1256 h 1494"/>
                <a:gd name="T18" fmla="*/ 350 w 1498"/>
                <a:gd name="T19" fmla="*/ 1242 h 1494"/>
                <a:gd name="T20" fmla="*/ 358 w 1498"/>
                <a:gd name="T21" fmla="*/ 1208 h 1494"/>
                <a:gd name="T22" fmla="*/ 344 w 1498"/>
                <a:gd name="T23" fmla="*/ 1140 h 1494"/>
                <a:gd name="T24" fmla="*/ 322 w 1498"/>
                <a:gd name="T25" fmla="*/ 1072 h 1494"/>
                <a:gd name="T26" fmla="*/ 334 w 1498"/>
                <a:gd name="T27" fmla="*/ 1022 h 1494"/>
                <a:gd name="T28" fmla="*/ 376 w 1498"/>
                <a:gd name="T29" fmla="*/ 1002 h 1494"/>
                <a:gd name="T30" fmla="*/ 454 w 1498"/>
                <a:gd name="T31" fmla="*/ 1022 h 1494"/>
                <a:gd name="T32" fmla="*/ 510 w 1498"/>
                <a:gd name="T33" fmla="*/ 1038 h 1494"/>
                <a:gd name="T34" fmla="*/ 548 w 1498"/>
                <a:gd name="T35" fmla="*/ 1034 h 1494"/>
                <a:gd name="T36" fmla="*/ 580 w 1498"/>
                <a:gd name="T37" fmla="*/ 1012 h 1494"/>
                <a:gd name="T38" fmla="*/ 582 w 1498"/>
                <a:gd name="T39" fmla="*/ 946 h 1494"/>
                <a:gd name="T40" fmla="*/ 556 w 1498"/>
                <a:gd name="T41" fmla="*/ 852 h 1494"/>
                <a:gd name="T42" fmla="*/ 558 w 1498"/>
                <a:gd name="T43" fmla="*/ 800 h 1494"/>
                <a:gd name="T44" fmla="*/ 594 w 1498"/>
                <a:gd name="T45" fmla="*/ 776 h 1494"/>
                <a:gd name="T46" fmla="*/ 646 w 1498"/>
                <a:gd name="T47" fmla="*/ 784 h 1494"/>
                <a:gd name="T48" fmla="*/ 718 w 1498"/>
                <a:gd name="T49" fmla="*/ 808 h 1494"/>
                <a:gd name="T50" fmla="*/ 782 w 1498"/>
                <a:gd name="T51" fmla="*/ 808 h 1494"/>
                <a:gd name="T52" fmla="*/ 808 w 1498"/>
                <a:gd name="T53" fmla="*/ 790 h 1494"/>
                <a:gd name="T54" fmla="*/ 816 w 1498"/>
                <a:gd name="T55" fmla="*/ 748 h 1494"/>
                <a:gd name="T56" fmla="*/ 790 w 1498"/>
                <a:gd name="T57" fmla="*/ 668 h 1494"/>
                <a:gd name="T58" fmla="*/ 776 w 1498"/>
                <a:gd name="T59" fmla="*/ 610 h 1494"/>
                <a:gd name="T60" fmla="*/ 782 w 1498"/>
                <a:gd name="T61" fmla="*/ 582 h 1494"/>
                <a:gd name="T62" fmla="*/ 798 w 1498"/>
                <a:gd name="T63" fmla="*/ 562 h 1494"/>
                <a:gd name="T64" fmla="*/ 824 w 1498"/>
                <a:gd name="T65" fmla="*/ 550 h 1494"/>
                <a:gd name="T66" fmla="*/ 858 w 1498"/>
                <a:gd name="T67" fmla="*/ 550 h 1494"/>
                <a:gd name="T68" fmla="*/ 940 w 1498"/>
                <a:gd name="T69" fmla="*/ 578 h 1494"/>
                <a:gd name="T70" fmla="*/ 996 w 1498"/>
                <a:gd name="T71" fmla="*/ 584 h 1494"/>
                <a:gd name="T72" fmla="*/ 1014 w 1498"/>
                <a:gd name="T73" fmla="*/ 578 h 1494"/>
                <a:gd name="T74" fmla="*/ 1028 w 1498"/>
                <a:gd name="T75" fmla="*/ 572 h 1494"/>
                <a:gd name="T76" fmla="*/ 1040 w 1498"/>
                <a:gd name="T77" fmla="*/ 542 h 1494"/>
                <a:gd name="T78" fmla="*/ 1032 w 1498"/>
                <a:gd name="T79" fmla="*/ 484 h 1494"/>
                <a:gd name="T80" fmla="*/ 1008 w 1498"/>
                <a:gd name="T81" fmla="*/ 392 h 1494"/>
                <a:gd name="T82" fmla="*/ 1018 w 1498"/>
                <a:gd name="T83" fmla="*/ 340 h 1494"/>
                <a:gd name="T84" fmla="*/ 1058 w 1498"/>
                <a:gd name="T85" fmla="*/ 324 h 1494"/>
                <a:gd name="T86" fmla="*/ 1128 w 1498"/>
                <a:gd name="T87" fmla="*/ 336 h 1494"/>
                <a:gd name="T88" fmla="*/ 1200 w 1498"/>
                <a:gd name="T89" fmla="*/ 358 h 1494"/>
                <a:gd name="T90" fmla="*/ 1242 w 1498"/>
                <a:gd name="T91" fmla="*/ 350 h 1494"/>
                <a:gd name="T92" fmla="*/ 1264 w 1498"/>
                <a:gd name="T93" fmla="*/ 322 h 1494"/>
                <a:gd name="T94" fmla="*/ 1268 w 1498"/>
                <a:gd name="T95" fmla="*/ 288 h 1494"/>
                <a:gd name="T96" fmla="*/ 1250 w 1498"/>
                <a:gd name="T97" fmla="*/ 224 h 1494"/>
                <a:gd name="T98" fmla="*/ 1236 w 1498"/>
                <a:gd name="T99" fmla="*/ 148 h 1494"/>
                <a:gd name="T100" fmla="*/ 1246 w 1498"/>
                <a:gd name="T101" fmla="*/ 108 h 1494"/>
                <a:gd name="T102" fmla="*/ 1286 w 1498"/>
                <a:gd name="T103" fmla="*/ 92 h 1494"/>
                <a:gd name="T104" fmla="*/ 1354 w 1498"/>
                <a:gd name="T105" fmla="*/ 112 h 1494"/>
                <a:gd name="T106" fmla="*/ 1408 w 1498"/>
                <a:gd name="T107" fmla="*/ 132 h 1494"/>
                <a:gd name="T108" fmla="*/ 1466 w 1498"/>
                <a:gd name="T109" fmla="*/ 124 h 1494"/>
                <a:gd name="T110" fmla="*/ 1498 w 1498"/>
                <a:gd name="T111" fmla="*/ 90 h 1494"/>
                <a:gd name="T112" fmla="*/ 1488 w 1498"/>
                <a:gd name="T113" fmla="*/ 30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8" h="1494">
                  <a:moveTo>
                    <a:pt x="0" y="1470"/>
                  </a:moveTo>
                  <a:lnTo>
                    <a:pt x="26" y="1480"/>
                  </a:lnTo>
                  <a:lnTo>
                    <a:pt x="56" y="1490"/>
                  </a:lnTo>
                  <a:lnTo>
                    <a:pt x="74" y="1494"/>
                  </a:lnTo>
                  <a:lnTo>
                    <a:pt x="94" y="1492"/>
                  </a:lnTo>
                  <a:lnTo>
                    <a:pt x="110" y="1486"/>
                  </a:lnTo>
                  <a:lnTo>
                    <a:pt x="120" y="1474"/>
                  </a:lnTo>
                  <a:lnTo>
                    <a:pt x="130" y="1464"/>
                  </a:lnTo>
                  <a:lnTo>
                    <a:pt x="134" y="1444"/>
                  </a:lnTo>
                  <a:lnTo>
                    <a:pt x="134" y="1426"/>
                  </a:lnTo>
                  <a:lnTo>
                    <a:pt x="130" y="1406"/>
                  </a:lnTo>
                  <a:lnTo>
                    <a:pt x="122" y="1380"/>
                  </a:lnTo>
                  <a:lnTo>
                    <a:pt x="110" y="1352"/>
                  </a:lnTo>
                  <a:lnTo>
                    <a:pt x="102" y="1326"/>
                  </a:lnTo>
                  <a:lnTo>
                    <a:pt x="96" y="1298"/>
                  </a:lnTo>
                  <a:lnTo>
                    <a:pt x="96" y="1280"/>
                  </a:lnTo>
                  <a:lnTo>
                    <a:pt x="100" y="1260"/>
                  </a:lnTo>
                  <a:lnTo>
                    <a:pt x="112" y="1242"/>
                  </a:lnTo>
                  <a:lnTo>
                    <a:pt x="122" y="1236"/>
                  </a:lnTo>
                  <a:lnTo>
                    <a:pt x="132" y="1230"/>
                  </a:lnTo>
                  <a:lnTo>
                    <a:pt x="158" y="1226"/>
                  </a:lnTo>
                  <a:lnTo>
                    <a:pt x="154" y="1228"/>
                  </a:lnTo>
                  <a:lnTo>
                    <a:pt x="178" y="1228"/>
                  </a:lnTo>
                  <a:lnTo>
                    <a:pt x="208" y="1238"/>
                  </a:lnTo>
                  <a:lnTo>
                    <a:pt x="234" y="1244"/>
                  </a:lnTo>
                  <a:lnTo>
                    <a:pt x="262" y="1254"/>
                  </a:lnTo>
                  <a:lnTo>
                    <a:pt x="284" y="1256"/>
                  </a:lnTo>
                  <a:lnTo>
                    <a:pt x="308" y="1258"/>
                  </a:lnTo>
                  <a:lnTo>
                    <a:pt x="330" y="1254"/>
                  </a:lnTo>
                  <a:lnTo>
                    <a:pt x="350" y="1242"/>
                  </a:lnTo>
                  <a:lnTo>
                    <a:pt x="356" y="1230"/>
                  </a:lnTo>
                  <a:lnTo>
                    <a:pt x="356" y="1222"/>
                  </a:lnTo>
                  <a:lnTo>
                    <a:pt x="358" y="1208"/>
                  </a:lnTo>
                  <a:lnTo>
                    <a:pt x="358" y="1196"/>
                  </a:lnTo>
                  <a:lnTo>
                    <a:pt x="354" y="1172"/>
                  </a:lnTo>
                  <a:lnTo>
                    <a:pt x="344" y="1140"/>
                  </a:lnTo>
                  <a:lnTo>
                    <a:pt x="336" y="1120"/>
                  </a:lnTo>
                  <a:lnTo>
                    <a:pt x="330" y="1100"/>
                  </a:lnTo>
                  <a:lnTo>
                    <a:pt x="322" y="1072"/>
                  </a:lnTo>
                  <a:lnTo>
                    <a:pt x="324" y="1048"/>
                  </a:lnTo>
                  <a:lnTo>
                    <a:pt x="328" y="1034"/>
                  </a:lnTo>
                  <a:lnTo>
                    <a:pt x="334" y="1022"/>
                  </a:lnTo>
                  <a:lnTo>
                    <a:pt x="348" y="1010"/>
                  </a:lnTo>
                  <a:lnTo>
                    <a:pt x="360" y="1004"/>
                  </a:lnTo>
                  <a:lnTo>
                    <a:pt x="376" y="1002"/>
                  </a:lnTo>
                  <a:lnTo>
                    <a:pt x="396" y="1004"/>
                  </a:lnTo>
                  <a:lnTo>
                    <a:pt x="420" y="1010"/>
                  </a:lnTo>
                  <a:lnTo>
                    <a:pt x="454" y="1022"/>
                  </a:lnTo>
                  <a:lnTo>
                    <a:pt x="482" y="1032"/>
                  </a:lnTo>
                  <a:lnTo>
                    <a:pt x="496" y="1034"/>
                  </a:lnTo>
                  <a:lnTo>
                    <a:pt x="510" y="1038"/>
                  </a:lnTo>
                  <a:lnTo>
                    <a:pt x="526" y="1038"/>
                  </a:lnTo>
                  <a:lnTo>
                    <a:pt x="532" y="1036"/>
                  </a:lnTo>
                  <a:lnTo>
                    <a:pt x="548" y="1034"/>
                  </a:lnTo>
                  <a:lnTo>
                    <a:pt x="564" y="1030"/>
                  </a:lnTo>
                  <a:lnTo>
                    <a:pt x="574" y="1022"/>
                  </a:lnTo>
                  <a:lnTo>
                    <a:pt x="580" y="1012"/>
                  </a:lnTo>
                  <a:lnTo>
                    <a:pt x="586" y="998"/>
                  </a:lnTo>
                  <a:lnTo>
                    <a:pt x="588" y="976"/>
                  </a:lnTo>
                  <a:lnTo>
                    <a:pt x="582" y="946"/>
                  </a:lnTo>
                  <a:lnTo>
                    <a:pt x="568" y="902"/>
                  </a:lnTo>
                  <a:lnTo>
                    <a:pt x="560" y="872"/>
                  </a:lnTo>
                  <a:lnTo>
                    <a:pt x="556" y="852"/>
                  </a:lnTo>
                  <a:lnTo>
                    <a:pt x="554" y="836"/>
                  </a:lnTo>
                  <a:lnTo>
                    <a:pt x="554" y="810"/>
                  </a:lnTo>
                  <a:lnTo>
                    <a:pt x="558" y="800"/>
                  </a:lnTo>
                  <a:lnTo>
                    <a:pt x="564" y="790"/>
                  </a:lnTo>
                  <a:lnTo>
                    <a:pt x="578" y="780"/>
                  </a:lnTo>
                  <a:lnTo>
                    <a:pt x="594" y="776"/>
                  </a:lnTo>
                  <a:lnTo>
                    <a:pt x="610" y="776"/>
                  </a:lnTo>
                  <a:lnTo>
                    <a:pt x="628" y="778"/>
                  </a:lnTo>
                  <a:lnTo>
                    <a:pt x="646" y="784"/>
                  </a:lnTo>
                  <a:lnTo>
                    <a:pt x="668" y="792"/>
                  </a:lnTo>
                  <a:lnTo>
                    <a:pt x="690" y="800"/>
                  </a:lnTo>
                  <a:lnTo>
                    <a:pt x="718" y="808"/>
                  </a:lnTo>
                  <a:lnTo>
                    <a:pt x="746" y="812"/>
                  </a:lnTo>
                  <a:lnTo>
                    <a:pt x="766" y="812"/>
                  </a:lnTo>
                  <a:lnTo>
                    <a:pt x="782" y="808"/>
                  </a:lnTo>
                  <a:lnTo>
                    <a:pt x="790" y="804"/>
                  </a:lnTo>
                  <a:lnTo>
                    <a:pt x="800" y="798"/>
                  </a:lnTo>
                  <a:lnTo>
                    <a:pt x="808" y="790"/>
                  </a:lnTo>
                  <a:lnTo>
                    <a:pt x="814" y="776"/>
                  </a:lnTo>
                  <a:lnTo>
                    <a:pt x="816" y="760"/>
                  </a:lnTo>
                  <a:lnTo>
                    <a:pt x="816" y="748"/>
                  </a:lnTo>
                  <a:lnTo>
                    <a:pt x="812" y="734"/>
                  </a:lnTo>
                  <a:lnTo>
                    <a:pt x="802" y="698"/>
                  </a:lnTo>
                  <a:lnTo>
                    <a:pt x="790" y="668"/>
                  </a:lnTo>
                  <a:lnTo>
                    <a:pt x="784" y="650"/>
                  </a:lnTo>
                  <a:lnTo>
                    <a:pt x="780" y="632"/>
                  </a:lnTo>
                  <a:lnTo>
                    <a:pt x="776" y="610"/>
                  </a:lnTo>
                  <a:lnTo>
                    <a:pt x="778" y="594"/>
                  </a:lnTo>
                  <a:lnTo>
                    <a:pt x="780" y="590"/>
                  </a:lnTo>
                  <a:lnTo>
                    <a:pt x="782" y="582"/>
                  </a:lnTo>
                  <a:lnTo>
                    <a:pt x="786" y="574"/>
                  </a:lnTo>
                  <a:lnTo>
                    <a:pt x="788" y="568"/>
                  </a:lnTo>
                  <a:lnTo>
                    <a:pt x="798" y="562"/>
                  </a:lnTo>
                  <a:lnTo>
                    <a:pt x="804" y="558"/>
                  </a:lnTo>
                  <a:lnTo>
                    <a:pt x="814" y="552"/>
                  </a:lnTo>
                  <a:lnTo>
                    <a:pt x="824" y="550"/>
                  </a:lnTo>
                  <a:lnTo>
                    <a:pt x="830" y="550"/>
                  </a:lnTo>
                  <a:lnTo>
                    <a:pt x="842" y="548"/>
                  </a:lnTo>
                  <a:lnTo>
                    <a:pt x="858" y="550"/>
                  </a:lnTo>
                  <a:lnTo>
                    <a:pt x="886" y="556"/>
                  </a:lnTo>
                  <a:lnTo>
                    <a:pt x="916" y="570"/>
                  </a:lnTo>
                  <a:lnTo>
                    <a:pt x="940" y="578"/>
                  </a:lnTo>
                  <a:lnTo>
                    <a:pt x="958" y="582"/>
                  </a:lnTo>
                  <a:lnTo>
                    <a:pt x="974" y="586"/>
                  </a:lnTo>
                  <a:lnTo>
                    <a:pt x="996" y="584"/>
                  </a:lnTo>
                  <a:lnTo>
                    <a:pt x="1004" y="582"/>
                  </a:lnTo>
                  <a:lnTo>
                    <a:pt x="1012" y="580"/>
                  </a:lnTo>
                  <a:lnTo>
                    <a:pt x="1014" y="578"/>
                  </a:lnTo>
                  <a:lnTo>
                    <a:pt x="1008" y="580"/>
                  </a:lnTo>
                  <a:lnTo>
                    <a:pt x="1020" y="578"/>
                  </a:lnTo>
                  <a:lnTo>
                    <a:pt x="1028" y="572"/>
                  </a:lnTo>
                  <a:lnTo>
                    <a:pt x="1034" y="562"/>
                  </a:lnTo>
                  <a:lnTo>
                    <a:pt x="1038" y="552"/>
                  </a:lnTo>
                  <a:lnTo>
                    <a:pt x="1040" y="542"/>
                  </a:lnTo>
                  <a:lnTo>
                    <a:pt x="1042" y="528"/>
                  </a:lnTo>
                  <a:lnTo>
                    <a:pt x="1038" y="504"/>
                  </a:lnTo>
                  <a:lnTo>
                    <a:pt x="1032" y="484"/>
                  </a:lnTo>
                  <a:lnTo>
                    <a:pt x="1024" y="452"/>
                  </a:lnTo>
                  <a:lnTo>
                    <a:pt x="1012" y="418"/>
                  </a:lnTo>
                  <a:lnTo>
                    <a:pt x="1008" y="392"/>
                  </a:lnTo>
                  <a:lnTo>
                    <a:pt x="1006" y="364"/>
                  </a:lnTo>
                  <a:lnTo>
                    <a:pt x="1012" y="352"/>
                  </a:lnTo>
                  <a:lnTo>
                    <a:pt x="1018" y="340"/>
                  </a:lnTo>
                  <a:lnTo>
                    <a:pt x="1036" y="328"/>
                  </a:lnTo>
                  <a:lnTo>
                    <a:pt x="1052" y="324"/>
                  </a:lnTo>
                  <a:lnTo>
                    <a:pt x="1058" y="324"/>
                  </a:lnTo>
                  <a:lnTo>
                    <a:pt x="1082" y="326"/>
                  </a:lnTo>
                  <a:lnTo>
                    <a:pt x="1110" y="330"/>
                  </a:lnTo>
                  <a:lnTo>
                    <a:pt x="1128" y="336"/>
                  </a:lnTo>
                  <a:lnTo>
                    <a:pt x="1152" y="344"/>
                  </a:lnTo>
                  <a:lnTo>
                    <a:pt x="1176" y="354"/>
                  </a:lnTo>
                  <a:lnTo>
                    <a:pt x="1200" y="358"/>
                  </a:lnTo>
                  <a:lnTo>
                    <a:pt x="1222" y="356"/>
                  </a:lnTo>
                  <a:lnTo>
                    <a:pt x="1234" y="354"/>
                  </a:lnTo>
                  <a:lnTo>
                    <a:pt x="1242" y="350"/>
                  </a:lnTo>
                  <a:lnTo>
                    <a:pt x="1252" y="344"/>
                  </a:lnTo>
                  <a:lnTo>
                    <a:pt x="1260" y="334"/>
                  </a:lnTo>
                  <a:lnTo>
                    <a:pt x="1264" y="322"/>
                  </a:lnTo>
                  <a:lnTo>
                    <a:pt x="1268" y="310"/>
                  </a:lnTo>
                  <a:lnTo>
                    <a:pt x="1268" y="296"/>
                  </a:lnTo>
                  <a:lnTo>
                    <a:pt x="1268" y="288"/>
                  </a:lnTo>
                  <a:lnTo>
                    <a:pt x="1264" y="270"/>
                  </a:lnTo>
                  <a:lnTo>
                    <a:pt x="1260" y="250"/>
                  </a:lnTo>
                  <a:lnTo>
                    <a:pt x="1250" y="224"/>
                  </a:lnTo>
                  <a:lnTo>
                    <a:pt x="1244" y="200"/>
                  </a:lnTo>
                  <a:lnTo>
                    <a:pt x="1238" y="174"/>
                  </a:lnTo>
                  <a:lnTo>
                    <a:pt x="1236" y="148"/>
                  </a:lnTo>
                  <a:lnTo>
                    <a:pt x="1236" y="134"/>
                  </a:lnTo>
                  <a:lnTo>
                    <a:pt x="1238" y="120"/>
                  </a:lnTo>
                  <a:lnTo>
                    <a:pt x="1246" y="108"/>
                  </a:lnTo>
                  <a:lnTo>
                    <a:pt x="1260" y="98"/>
                  </a:lnTo>
                  <a:lnTo>
                    <a:pt x="1272" y="94"/>
                  </a:lnTo>
                  <a:lnTo>
                    <a:pt x="1286" y="92"/>
                  </a:lnTo>
                  <a:lnTo>
                    <a:pt x="1310" y="96"/>
                  </a:lnTo>
                  <a:lnTo>
                    <a:pt x="1336" y="104"/>
                  </a:lnTo>
                  <a:lnTo>
                    <a:pt x="1354" y="112"/>
                  </a:lnTo>
                  <a:lnTo>
                    <a:pt x="1370" y="120"/>
                  </a:lnTo>
                  <a:lnTo>
                    <a:pt x="1388" y="126"/>
                  </a:lnTo>
                  <a:lnTo>
                    <a:pt x="1408" y="132"/>
                  </a:lnTo>
                  <a:lnTo>
                    <a:pt x="1426" y="134"/>
                  </a:lnTo>
                  <a:lnTo>
                    <a:pt x="1440" y="132"/>
                  </a:lnTo>
                  <a:lnTo>
                    <a:pt x="1466" y="124"/>
                  </a:lnTo>
                  <a:lnTo>
                    <a:pt x="1488" y="112"/>
                  </a:lnTo>
                  <a:lnTo>
                    <a:pt x="1494" y="98"/>
                  </a:lnTo>
                  <a:lnTo>
                    <a:pt x="1498" y="90"/>
                  </a:lnTo>
                  <a:lnTo>
                    <a:pt x="1498" y="76"/>
                  </a:lnTo>
                  <a:lnTo>
                    <a:pt x="1496" y="60"/>
                  </a:lnTo>
                  <a:lnTo>
                    <a:pt x="1488" y="30"/>
                  </a:lnTo>
                  <a:lnTo>
                    <a:pt x="1482" y="10"/>
                  </a:lnTo>
                  <a:lnTo>
                    <a:pt x="1478" y="0"/>
                  </a:lnTo>
                </a:path>
              </a:pathLst>
            </a:custGeom>
            <a:noFill/>
            <a:ln w="15875">
              <a:solidFill>
                <a:schemeClr val="accent6">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pic>
        <p:nvPicPr>
          <p:cNvPr id="73" name="Picture 65" descr="Wi-Fi Tag"/>
          <p:cNvPicPr>
            <a:picLocks noChangeAspect="1" noChangeArrowheads="1"/>
          </p:cNvPicPr>
          <p:nvPr/>
        </p:nvPicPr>
        <p:blipFill>
          <a:blip r:embed="rId5"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rot="21360535" flipH="1">
            <a:off x="1632629" y="5061532"/>
            <a:ext cx="487349" cy="408403"/>
          </a:xfrm>
          <a:prstGeom prst="rect">
            <a:avLst/>
          </a:prstGeom>
          <a:noFill/>
          <a:extLst>
            <a:ext uri="{909E8E84-426E-40DD-AFC4-6F175D3DCCD1}">
              <a14:hiddenFill xmlns:a14="http://schemas.microsoft.com/office/drawing/2010/main">
                <a:solidFill>
                  <a:srgbClr val="FFFFFF"/>
                </a:solidFill>
              </a14:hiddenFill>
            </a:ext>
          </a:extLst>
        </p:spPr>
      </p:pic>
      <p:grpSp>
        <p:nvGrpSpPr>
          <p:cNvPr id="74" name="Group 73"/>
          <p:cNvGrpSpPr/>
          <p:nvPr/>
        </p:nvGrpSpPr>
        <p:grpSpPr>
          <a:xfrm>
            <a:off x="1280068" y="3820926"/>
            <a:ext cx="733371" cy="650158"/>
            <a:chOff x="10837863" y="4751388"/>
            <a:chExt cx="504825" cy="395287"/>
          </a:xfrm>
        </p:grpSpPr>
        <p:sp>
          <p:nvSpPr>
            <p:cNvPr id="75" name="AutoShape 32"/>
            <p:cNvSpPr>
              <a:spLocks noChangeAspect="1" noChangeArrowheads="1" noTextEdit="1"/>
            </p:cNvSpPr>
            <p:nvPr/>
          </p:nvSpPr>
          <p:spPr bwMode="auto">
            <a:xfrm>
              <a:off x="10837863" y="4751388"/>
              <a:ext cx="504825"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Oval 34"/>
            <p:cNvSpPr>
              <a:spLocks noChangeArrowheads="1"/>
            </p:cNvSpPr>
            <p:nvPr/>
          </p:nvSpPr>
          <p:spPr bwMode="auto">
            <a:xfrm>
              <a:off x="10839451" y="4916488"/>
              <a:ext cx="501650" cy="228600"/>
            </a:xfrm>
            <a:prstGeom prst="ellipse">
              <a:avLst/>
            </a:prstGeom>
            <a:solidFill>
              <a:schemeClr val="accent6">
                <a:lumMod val="75000"/>
              </a:schemeClr>
            </a:solidFill>
            <a:ln w="3175">
              <a:solidFill>
                <a:srgbClr val="AAE6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7" name="Rectangle 35"/>
            <p:cNvSpPr>
              <a:spLocks noChangeArrowheads="1"/>
            </p:cNvSpPr>
            <p:nvPr/>
          </p:nvSpPr>
          <p:spPr bwMode="auto">
            <a:xfrm>
              <a:off x="10837863" y="4868863"/>
              <a:ext cx="501650" cy="163512"/>
            </a:xfrm>
            <a:prstGeom prst="rect">
              <a:avLst/>
            </a:prstGeom>
            <a:solidFill>
              <a:srgbClr val="0078A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36"/>
            <p:cNvSpPr>
              <a:spLocks noChangeArrowheads="1"/>
            </p:cNvSpPr>
            <p:nvPr/>
          </p:nvSpPr>
          <p:spPr bwMode="auto">
            <a:xfrm>
              <a:off x="10837863" y="4868863"/>
              <a:ext cx="501650" cy="163512"/>
            </a:xfrm>
            <a:prstGeom prst="rect">
              <a:avLst/>
            </a:pr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9" name="Oval 37"/>
            <p:cNvSpPr>
              <a:spLocks noChangeArrowheads="1"/>
            </p:cNvSpPr>
            <p:nvPr/>
          </p:nvSpPr>
          <p:spPr bwMode="auto">
            <a:xfrm>
              <a:off x="10839451" y="4752975"/>
              <a:ext cx="501650" cy="228600"/>
            </a:xfrm>
            <a:prstGeom prst="ellipse">
              <a:avLst/>
            </a:prstGeom>
            <a:solidFill>
              <a:srgbClr val="00B4FF"/>
            </a:solidFill>
            <a:ln w="3175">
              <a:solidFill>
                <a:srgbClr val="AAE6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80" name="Group 56"/>
            <p:cNvGrpSpPr>
              <a:grpSpLocks/>
            </p:cNvGrpSpPr>
            <p:nvPr/>
          </p:nvGrpSpPr>
          <p:grpSpPr bwMode="auto">
            <a:xfrm>
              <a:off x="10914063" y="4779963"/>
              <a:ext cx="349250" cy="174625"/>
              <a:chOff x="6875" y="3011"/>
              <a:chExt cx="220" cy="110"/>
            </a:xfrm>
          </p:grpSpPr>
          <p:grpSp>
            <p:nvGrpSpPr>
              <p:cNvPr id="96" name="Group 46"/>
              <p:cNvGrpSpPr>
                <a:grpSpLocks/>
              </p:cNvGrpSpPr>
              <p:nvPr/>
            </p:nvGrpSpPr>
            <p:grpSpPr bwMode="auto">
              <a:xfrm>
                <a:off x="6875" y="3011"/>
                <a:ext cx="218" cy="108"/>
                <a:chOff x="6875" y="3011"/>
                <a:chExt cx="218" cy="108"/>
              </a:xfrm>
            </p:grpSpPr>
            <p:sp>
              <p:nvSpPr>
                <p:cNvPr id="106" name="Freeform 38"/>
                <p:cNvSpPr>
                  <a:spLocks/>
                </p:cNvSpPr>
                <p:nvPr/>
              </p:nvSpPr>
              <p:spPr bwMode="auto">
                <a:xfrm>
                  <a:off x="6989" y="3014"/>
                  <a:ext cx="104" cy="46"/>
                </a:xfrm>
                <a:custGeom>
                  <a:avLst/>
                  <a:gdLst>
                    <a:gd name="T0" fmla="*/ 0 w 104"/>
                    <a:gd name="T1" fmla="*/ 35 h 46"/>
                    <a:gd name="T2" fmla="*/ 23 w 104"/>
                    <a:gd name="T3" fmla="*/ 46 h 46"/>
                    <a:gd name="T4" fmla="*/ 79 w 104"/>
                    <a:gd name="T5" fmla="*/ 15 h 46"/>
                    <a:gd name="T6" fmla="*/ 104 w 104"/>
                    <a:gd name="T7" fmla="*/ 25 h 46"/>
                    <a:gd name="T8" fmla="*/ 90 w 104"/>
                    <a:gd name="T9" fmla="*/ 0 h 46"/>
                    <a:gd name="T10" fmla="*/ 25 w 104"/>
                    <a:gd name="T11" fmla="*/ 0 h 46"/>
                    <a:gd name="T12" fmla="*/ 52 w 104"/>
                    <a:gd name="T13" fmla="*/ 7 h 46"/>
                    <a:gd name="T14" fmla="*/ 0 w 104"/>
                    <a:gd name="T15" fmla="*/ 35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35"/>
                      </a:moveTo>
                      <a:lnTo>
                        <a:pt x="23" y="46"/>
                      </a:lnTo>
                      <a:lnTo>
                        <a:pt x="79" y="15"/>
                      </a:lnTo>
                      <a:lnTo>
                        <a:pt x="104" y="25"/>
                      </a:lnTo>
                      <a:lnTo>
                        <a:pt x="90" y="0"/>
                      </a:lnTo>
                      <a:lnTo>
                        <a:pt x="25" y="0"/>
                      </a:lnTo>
                      <a:lnTo>
                        <a:pt x="52" y="7"/>
                      </a:lnTo>
                      <a:lnTo>
                        <a:pt x="0" y="3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39"/>
                <p:cNvSpPr>
                  <a:spLocks/>
                </p:cNvSpPr>
                <p:nvPr/>
              </p:nvSpPr>
              <p:spPr bwMode="auto">
                <a:xfrm>
                  <a:off x="6989" y="3014"/>
                  <a:ext cx="104" cy="46"/>
                </a:xfrm>
                <a:custGeom>
                  <a:avLst/>
                  <a:gdLst>
                    <a:gd name="T0" fmla="*/ 0 w 104"/>
                    <a:gd name="T1" fmla="*/ 35 h 46"/>
                    <a:gd name="T2" fmla="*/ 23 w 104"/>
                    <a:gd name="T3" fmla="*/ 46 h 46"/>
                    <a:gd name="T4" fmla="*/ 79 w 104"/>
                    <a:gd name="T5" fmla="*/ 15 h 46"/>
                    <a:gd name="T6" fmla="*/ 104 w 104"/>
                    <a:gd name="T7" fmla="*/ 25 h 46"/>
                    <a:gd name="T8" fmla="*/ 90 w 104"/>
                    <a:gd name="T9" fmla="*/ 0 h 46"/>
                    <a:gd name="T10" fmla="*/ 25 w 104"/>
                    <a:gd name="T11" fmla="*/ 0 h 46"/>
                    <a:gd name="T12" fmla="*/ 52 w 104"/>
                    <a:gd name="T13" fmla="*/ 7 h 46"/>
                    <a:gd name="T14" fmla="*/ 0 w 104"/>
                    <a:gd name="T15" fmla="*/ 35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35"/>
                      </a:moveTo>
                      <a:lnTo>
                        <a:pt x="23" y="46"/>
                      </a:lnTo>
                      <a:lnTo>
                        <a:pt x="79" y="15"/>
                      </a:lnTo>
                      <a:lnTo>
                        <a:pt x="104" y="25"/>
                      </a:lnTo>
                      <a:lnTo>
                        <a:pt x="90" y="0"/>
                      </a:lnTo>
                      <a:lnTo>
                        <a:pt x="25" y="0"/>
                      </a:lnTo>
                      <a:lnTo>
                        <a:pt x="52" y="7"/>
                      </a:lnTo>
                      <a:lnTo>
                        <a:pt x="0" y="3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40"/>
                <p:cNvSpPr>
                  <a:spLocks/>
                </p:cNvSpPr>
                <p:nvPr/>
              </p:nvSpPr>
              <p:spPr bwMode="auto">
                <a:xfrm>
                  <a:off x="6875" y="3067"/>
                  <a:ext cx="104" cy="49"/>
                </a:xfrm>
                <a:custGeom>
                  <a:avLst/>
                  <a:gdLst>
                    <a:gd name="T0" fmla="*/ 104 w 104"/>
                    <a:gd name="T1" fmla="*/ 11 h 49"/>
                    <a:gd name="T2" fmla="*/ 81 w 104"/>
                    <a:gd name="T3" fmla="*/ 0 h 49"/>
                    <a:gd name="T4" fmla="*/ 27 w 104"/>
                    <a:gd name="T5" fmla="*/ 31 h 49"/>
                    <a:gd name="T6" fmla="*/ 0 w 104"/>
                    <a:gd name="T7" fmla="*/ 21 h 49"/>
                    <a:gd name="T8" fmla="*/ 14 w 104"/>
                    <a:gd name="T9" fmla="*/ 49 h 49"/>
                    <a:gd name="T10" fmla="*/ 81 w 104"/>
                    <a:gd name="T11" fmla="*/ 49 h 49"/>
                    <a:gd name="T12" fmla="*/ 52 w 104"/>
                    <a:gd name="T13" fmla="*/ 39 h 49"/>
                    <a:gd name="T14" fmla="*/ 104 w 104"/>
                    <a:gd name="T15" fmla="*/ 11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9">
                      <a:moveTo>
                        <a:pt x="104" y="11"/>
                      </a:moveTo>
                      <a:lnTo>
                        <a:pt x="81" y="0"/>
                      </a:lnTo>
                      <a:lnTo>
                        <a:pt x="27" y="31"/>
                      </a:lnTo>
                      <a:lnTo>
                        <a:pt x="0" y="21"/>
                      </a:lnTo>
                      <a:lnTo>
                        <a:pt x="14" y="49"/>
                      </a:lnTo>
                      <a:lnTo>
                        <a:pt x="81" y="49"/>
                      </a:lnTo>
                      <a:lnTo>
                        <a:pt x="52" y="39"/>
                      </a:lnTo>
                      <a:lnTo>
                        <a:pt x="104"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41"/>
                <p:cNvSpPr>
                  <a:spLocks/>
                </p:cNvSpPr>
                <p:nvPr/>
              </p:nvSpPr>
              <p:spPr bwMode="auto">
                <a:xfrm>
                  <a:off x="6875" y="3067"/>
                  <a:ext cx="104" cy="49"/>
                </a:xfrm>
                <a:custGeom>
                  <a:avLst/>
                  <a:gdLst>
                    <a:gd name="T0" fmla="*/ 104 w 104"/>
                    <a:gd name="T1" fmla="*/ 11 h 49"/>
                    <a:gd name="T2" fmla="*/ 81 w 104"/>
                    <a:gd name="T3" fmla="*/ 0 h 49"/>
                    <a:gd name="T4" fmla="*/ 27 w 104"/>
                    <a:gd name="T5" fmla="*/ 31 h 49"/>
                    <a:gd name="T6" fmla="*/ 0 w 104"/>
                    <a:gd name="T7" fmla="*/ 21 h 49"/>
                    <a:gd name="T8" fmla="*/ 14 w 104"/>
                    <a:gd name="T9" fmla="*/ 49 h 49"/>
                    <a:gd name="T10" fmla="*/ 81 w 104"/>
                    <a:gd name="T11" fmla="*/ 49 h 49"/>
                    <a:gd name="T12" fmla="*/ 52 w 104"/>
                    <a:gd name="T13" fmla="*/ 39 h 49"/>
                    <a:gd name="T14" fmla="*/ 104 w 104"/>
                    <a:gd name="T15" fmla="*/ 11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9">
                      <a:moveTo>
                        <a:pt x="104" y="11"/>
                      </a:moveTo>
                      <a:lnTo>
                        <a:pt x="81" y="0"/>
                      </a:lnTo>
                      <a:lnTo>
                        <a:pt x="27" y="31"/>
                      </a:lnTo>
                      <a:lnTo>
                        <a:pt x="0" y="21"/>
                      </a:lnTo>
                      <a:lnTo>
                        <a:pt x="14" y="49"/>
                      </a:lnTo>
                      <a:lnTo>
                        <a:pt x="81" y="49"/>
                      </a:lnTo>
                      <a:lnTo>
                        <a:pt x="52" y="39"/>
                      </a:lnTo>
                      <a:lnTo>
                        <a:pt x="104" y="1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42"/>
                <p:cNvSpPr>
                  <a:spLocks/>
                </p:cNvSpPr>
                <p:nvPr/>
              </p:nvSpPr>
              <p:spPr bwMode="auto">
                <a:xfrm>
                  <a:off x="6881" y="3011"/>
                  <a:ext cx="104" cy="46"/>
                </a:xfrm>
                <a:custGeom>
                  <a:avLst/>
                  <a:gdLst>
                    <a:gd name="T0" fmla="*/ 0 w 104"/>
                    <a:gd name="T1" fmla="*/ 10 h 46"/>
                    <a:gd name="T2" fmla="*/ 23 w 104"/>
                    <a:gd name="T3" fmla="*/ 0 h 46"/>
                    <a:gd name="T4" fmla="*/ 79 w 104"/>
                    <a:gd name="T5" fmla="*/ 28 h 46"/>
                    <a:gd name="T6" fmla="*/ 104 w 104"/>
                    <a:gd name="T7" fmla="*/ 21 h 46"/>
                    <a:gd name="T8" fmla="*/ 91 w 104"/>
                    <a:gd name="T9" fmla="*/ 46 h 46"/>
                    <a:gd name="T10" fmla="*/ 25 w 104"/>
                    <a:gd name="T11" fmla="*/ 46 h 46"/>
                    <a:gd name="T12" fmla="*/ 52 w 104"/>
                    <a:gd name="T13" fmla="*/ 38 h 46"/>
                    <a:gd name="T14" fmla="*/ 0 w 104"/>
                    <a:gd name="T15" fmla="*/ 10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10"/>
                      </a:moveTo>
                      <a:lnTo>
                        <a:pt x="23" y="0"/>
                      </a:lnTo>
                      <a:lnTo>
                        <a:pt x="79" y="28"/>
                      </a:lnTo>
                      <a:lnTo>
                        <a:pt x="104" y="21"/>
                      </a:lnTo>
                      <a:lnTo>
                        <a:pt x="91" y="46"/>
                      </a:lnTo>
                      <a:lnTo>
                        <a:pt x="25" y="46"/>
                      </a:lnTo>
                      <a:lnTo>
                        <a:pt x="52" y="38"/>
                      </a:lnTo>
                      <a:lnTo>
                        <a:pt x="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43"/>
                <p:cNvSpPr>
                  <a:spLocks/>
                </p:cNvSpPr>
                <p:nvPr/>
              </p:nvSpPr>
              <p:spPr bwMode="auto">
                <a:xfrm>
                  <a:off x="6881" y="3011"/>
                  <a:ext cx="104" cy="46"/>
                </a:xfrm>
                <a:custGeom>
                  <a:avLst/>
                  <a:gdLst>
                    <a:gd name="T0" fmla="*/ 0 w 104"/>
                    <a:gd name="T1" fmla="*/ 10 h 46"/>
                    <a:gd name="T2" fmla="*/ 23 w 104"/>
                    <a:gd name="T3" fmla="*/ 0 h 46"/>
                    <a:gd name="T4" fmla="*/ 79 w 104"/>
                    <a:gd name="T5" fmla="*/ 28 h 46"/>
                    <a:gd name="T6" fmla="*/ 104 w 104"/>
                    <a:gd name="T7" fmla="*/ 21 h 46"/>
                    <a:gd name="T8" fmla="*/ 91 w 104"/>
                    <a:gd name="T9" fmla="*/ 46 h 46"/>
                    <a:gd name="T10" fmla="*/ 25 w 104"/>
                    <a:gd name="T11" fmla="*/ 46 h 46"/>
                    <a:gd name="T12" fmla="*/ 52 w 104"/>
                    <a:gd name="T13" fmla="*/ 38 h 46"/>
                    <a:gd name="T14" fmla="*/ 0 w 104"/>
                    <a:gd name="T15" fmla="*/ 10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10"/>
                      </a:moveTo>
                      <a:lnTo>
                        <a:pt x="23" y="0"/>
                      </a:lnTo>
                      <a:lnTo>
                        <a:pt x="79" y="28"/>
                      </a:lnTo>
                      <a:lnTo>
                        <a:pt x="104" y="21"/>
                      </a:lnTo>
                      <a:lnTo>
                        <a:pt x="91" y="46"/>
                      </a:lnTo>
                      <a:lnTo>
                        <a:pt x="25" y="46"/>
                      </a:lnTo>
                      <a:lnTo>
                        <a:pt x="52" y="38"/>
                      </a:lnTo>
                      <a:lnTo>
                        <a:pt x="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44"/>
                <p:cNvSpPr>
                  <a:spLocks/>
                </p:cNvSpPr>
                <p:nvPr/>
              </p:nvSpPr>
              <p:spPr bwMode="auto">
                <a:xfrm>
                  <a:off x="6985" y="3073"/>
                  <a:ext cx="104" cy="46"/>
                </a:xfrm>
                <a:custGeom>
                  <a:avLst/>
                  <a:gdLst>
                    <a:gd name="T0" fmla="*/ 104 w 104"/>
                    <a:gd name="T1" fmla="*/ 36 h 46"/>
                    <a:gd name="T2" fmla="*/ 81 w 104"/>
                    <a:gd name="T3" fmla="*/ 46 h 46"/>
                    <a:gd name="T4" fmla="*/ 27 w 104"/>
                    <a:gd name="T5" fmla="*/ 15 h 46"/>
                    <a:gd name="T6" fmla="*/ 0 w 104"/>
                    <a:gd name="T7" fmla="*/ 25 h 46"/>
                    <a:gd name="T8" fmla="*/ 14 w 104"/>
                    <a:gd name="T9" fmla="*/ 0 h 46"/>
                    <a:gd name="T10" fmla="*/ 81 w 104"/>
                    <a:gd name="T11" fmla="*/ 0 h 46"/>
                    <a:gd name="T12" fmla="*/ 52 w 104"/>
                    <a:gd name="T13" fmla="*/ 7 h 46"/>
                    <a:gd name="T14" fmla="*/ 104 w 104"/>
                    <a:gd name="T15" fmla="*/ 3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104" y="36"/>
                      </a:moveTo>
                      <a:lnTo>
                        <a:pt x="81" y="46"/>
                      </a:lnTo>
                      <a:lnTo>
                        <a:pt x="27" y="15"/>
                      </a:lnTo>
                      <a:lnTo>
                        <a:pt x="0" y="25"/>
                      </a:lnTo>
                      <a:lnTo>
                        <a:pt x="14" y="0"/>
                      </a:lnTo>
                      <a:lnTo>
                        <a:pt x="81" y="0"/>
                      </a:lnTo>
                      <a:lnTo>
                        <a:pt x="52" y="7"/>
                      </a:lnTo>
                      <a:lnTo>
                        <a:pt x="104"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45"/>
                <p:cNvSpPr>
                  <a:spLocks/>
                </p:cNvSpPr>
                <p:nvPr/>
              </p:nvSpPr>
              <p:spPr bwMode="auto">
                <a:xfrm>
                  <a:off x="6985" y="3073"/>
                  <a:ext cx="104" cy="46"/>
                </a:xfrm>
                <a:custGeom>
                  <a:avLst/>
                  <a:gdLst>
                    <a:gd name="T0" fmla="*/ 104 w 104"/>
                    <a:gd name="T1" fmla="*/ 36 h 46"/>
                    <a:gd name="T2" fmla="*/ 81 w 104"/>
                    <a:gd name="T3" fmla="*/ 46 h 46"/>
                    <a:gd name="T4" fmla="*/ 27 w 104"/>
                    <a:gd name="T5" fmla="*/ 15 h 46"/>
                    <a:gd name="T6" fmla="*/ 0 w 104"/>
                    <a:gd name="T7" fmla="*/ 25 h 46"/>
                    <a:gd name="T8" fmla="*/ 14 w 104"/>
                    <a:gd name="T9" fmla="*/ 0 h 46"/>
                    <a:gd name="T10" fmla="*/ 81 w 104"/>
                    <a:gd name="T11" fmla="*/ 0 h 46"/>
                    <a:gd name="T12" fmla="*/ 52 w 104"/>
                    <a:gd name="T13" fmla="*/ 7 h 46"/>
                    <a:gd name="T14" fmla="*/ 104 w 104"/>
                    <a:gd name="T15" fmla="*/ 3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104" y="36"/>
                      </a:moveTo>
                      <a:lnTo>
                        <a:pt x="81" y="46"/>
                      </a:lnTo>
                      <a:lnTo>
                        <a:pt x="27" y="15"/>
                      </a:lnTo>
                      <a:lnTo>
                        <a:pt x="0" y="25"/>
                      </a:lnTo>
                      <a:lnTo>
                        <a:pt x="14" y="0"/>
                      </a:lnTo>
                      <a:lnTo>
                        <a:pt x="81" y="0"/>
                      </a:lnTo>
                      <a:lnTo>
                        <a:pt x="52" y="7"/>
                      </a:lnTo>
                      <a:lnTo>
                        <a:pt x="104" y="3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7" name="Group 55"/>
              <p:cNvGrpSpPr>
                <a:grpSpLocks/>
              </p:cNvGrpSpPr>
              <p:nvPr/>
            </p:nvGrpSpPr>
            <p:grpSpPr bwMode="auto">
              <a:xfrm>
                <a:off x="6877" y="3014"/>
                <a:ext cx="218" cy="107"/>
                <a:chOff x="6877" y="3014"/>
                <a:chExt cx="218" cy="107"/>
              </a:xfrm>
            </p:grpSpPr>
            <p:sp>
              <p:nvSpPr>
                <p:cNvPr id="98" name="Freeform 47"/>
                <p:cNvSpPr>
                  <a:spLocks/>
                </p:cNvSpPr>
                <p:nvPr/>
              </p:nvSpPr>
              <p:spPr bwMode="auto">
                <a:xfrm>
                  <a:off x="6991" y="3016"/>
                  <a:ext cx="104" cy="46"/>
                </a:xfrm>
                <a:custGeom>
                  <a:avLst/>
                  <a:gdLst>
                    <a:gd name="T0" fmla="*/ 0 w 104"/>
                    <a:gd name="T1" fmla="*/ 36 h 46"/>
                    <a:gd name="T2" fmla="*/ 23 w 104"/>
                    <a:gd name="T3" fmla="*/ 46 h 46"/>
                    <a:gd name="T4" fmla="*/ 79 w 104"/>
                    <a:gd name="T5" fmla="*/ 16 h 46"/>
                    <a:gd name="T6" fmla="*/ 104 w 104"/>
                    <a:gd name="T7" fmla="*/ 26 h 46"/>
                    <a:gd name="T8" fmla="*/ 90 w 104"/>
                    <a:gd name="T9" fmla="*/ 0 h 46"/>
                    <a:gd name="T10" fmla="*/ 25 w 104"/>
                    <a:gd name="T11" fmla="*/ 0 h 46"/>
                    <a:gd name="T12" fmla="*/ 52 w 104"/>
                    <a:gd name="T13" fmla="*/ 8 h 46"/>
                    <a:gd name="T14" fmla="*/ 0 w 104"/>
                    <a:gd name="T15" fmla="*/ 3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36"/>
                      </a:moveTo>
                      <a:lnTo>
                        <a:pt x="23" y="46"/>
                      </a:lnTo>
                      <a:lnTo>
                        <a:pt x="79" y="16"/>
                      </a:lnTo>
                      <a:lnTo>
                        <a:pt x="104" y="26"/>
                      </a:lnTo>
                      <a:lnTo>
                        <a:pt x="90" y="0"/>
                      </a:lnTo>
                      <a:lnTo>
                        <a:pt x="25" y="0"/>
                      </a:lnTo>
                      <a:lnTo>
                        <a:pt x="52" y="8"/>
                      </a:lnTo>
                      <a:lnTo>
                        <a:pt x="0"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48"/>
                <p:cNvSpPr>
                  <a:spLocks/>
                </p:cNvSpPr>
                <p:nvPr/>
              </p:nvSpPr>
              <p:spPr bwMode="auto">
                <a:xfrm>
                  <a:off x="6991" y="3016"/>
                  <a:ext cx="104" cy="46"/>
                </a:xfrm>
                <a:custGeom>
                  <a:avLst/>
                  <a:gdLst>
                    <a:gd name="T0" fmla="*/ 0 w 104"/>
                    <a:gd name="T1" fmla="*/ 36 h 46"/>
                    <a:gd name="T2" fmla="*/ 23 w 104"/>
                    <a:gd name="T3" fmla="*/ 46 h 46"/>
                    <a:gd name="T4" fmla="*/ 79 w 104"/>
                    <a:gd name="T5" fmla="*/ 16 h 46"/>
                    <a:gd name="T6" fmla="*/ 104 w 104"/>
                    <a:gd name="T7" fmla="*/ 26 h 46"/>
                    <a:gd name="T8" fmla="*/ 90 w 104"/>
                    <a:gd name="T9" fmla="*/ 0 h 46"/>
                    <a:gd name="T10" fmla="*/ 25 w 104"/>
                    <a:gd name="T11" fmla="*/ 0 h 46"/>
                    <a:gd name="T12" fmla="*/ 52 w 104"/>
                    <a:gd name="T13" fmla="*/ 8 h 46"/>
                    <a:gd name="T14" fmla="*/ 0 w 104"/>
                    <a:gd name="T15" fmla="*/ 3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36"/>
                      </a:moveTo>
                      <a:lnTo>
                        <a:pt x="23" y="46"/>
                      </a:lnTo>
                      <a:lnTo>
                        <a:pt x="79" y="16"/>
                      </a:lnTo>
                      <a:lnTo>
                        <a:pt x="104" y="26"/>
                      </a:lnTo>
                      <a:lnTo>
                        <a:pt x="90" y="0"/>
                      </a:lnTo>
                      <a:lnTo>
                        <a:pt x="25" y="0"/>
                      </a:lnTo>
                      <a:lnTo>
                        <a:pt x="52" y="8"/>
                      </a:lnTo>
                      <a:lnTo>
                        <a:pt x="0"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49"/>
                <p:cNvSpPr>
                  <a:spLocks/>
                </p:cNvSpPr>
                <p:nvPr/>
              </p:nvSpPr>
              <p:spPr bwMode="auto">
                <a:xfrm>
                  <a:off x="6877" y="3070"/>
                  <a:ext cx="104" cy="49"/>
                </a:xfrm>
                <a:custGeom>
                  <a:avLst/>
                  <a:gdLst>
                    <a:gd name="T0" fmla="*/ 104 w 104"/>
                    <a:gd name="T1" fmla="*/ 10 h 49"/>
                    <a:gd name="T2" fmla="*/ 81 w 104"/>
                    <a:gd name="T3" fmla="*/ 0 h 49"/>
                    <a:gd name="T4" fmla="*/ 27 w 104"/>
                    <a:gd name="T5" fmla="*/ 31 h 49"/>
                    <a:gd name="T6" fmla="*/ 0 w 104"/>
                    <a:gd name="T7" fmla="*/ 21 h 49"/>
                    <a:gd name="T8" fmla="*/ 14 w 104"/>
                    <a:gd name="T9" fmla="*/ 49 h 49"/>
                    <a:gd name="T10" fmla="*/ 81 w 104"/>
                    <a:gd name="T11" fmla="*/ 49 h 49"/>
                    <a:gd name="T12" fmla="*/ 52 w 104"/>
                    <a:gd name="T13" fmla="*/ 39 h 49"/>
                    <a:gd name="T14" fmla="*/ 104 w 104"/>
                    <a:gd name="T15" fmla="*/ 1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9">
                      <a:moveTo>
                        <a:pt x="104" y="10"/>
                      </a:moveTo>
                      <a:lnTo>
                        <a:pt x="81" y="0"/>
                      </a:lnTo>
                      <a:lnTo>
                        <a:pt x="27" y="31"/>
                      </a:lnTo>
                      <a:lnTo>
                        <a:pt x="0" y="21"/>
                      </a:lnTo>
                      <a:lnTo>
                        <a:pt x="14" y="49"/>
                      </a:lnTo>
                      <a:lnTo>
                        <a:pt x="81" y="49"/>
                      </a:lnTo>
                      <a:lnTo>
                        <a:pt x="52" y="39"/>
                      </a:lnTo>
                      <a:lnTo>
                        <a:pt x="104"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50"/>
                <p:cNvSpPr>
                  <a:spLocks/>
                </p:cNvSpPr>
                <p:nvPr/>
              </p:nvSpPr>
              <p:spPr bwMode="auto">
                <a:xfrm>
                  <a:off x="6877" y="3070"/>
                  <a:ext cx="104" cy="49"/>
                </a:xfrm>
                <a:custGeom>
                  <a:avLst/>
                  <a:gdLst>
                    <a:gd name="T0" fmla="*/ 104 w 104"/>
                    <a:gd name="T1" fmla="*/ 10 h 49"/>
                    <a:gd name="T2" fmla="*/ 81 w 104"/>
                    <a:gd name="T3" fmla="*/ 0 h 49"/>
                    <a:gd name="T4" fmla="*/ 27 w 104"/>
                    <a:gd name="T5" fmla="*/ 31 h 49"/>
                    <a:gd name="T6" fmla="*/ 0 w 104"/>
                    <a:gd name="T7" fmla="*/ 21 h 49"/>
                    <a:gd name="T8" fmla="*/ 14 w 104"/>
                    <a:gd name="T9" fmla="*/ 49 h 49"/>
                    <a:gd name="T10" fmla="*/ 81 w 104"/>
                    <a:gd name="T11" fmla="*/ 49 h 49"/>
                    <a:gd name="T12" fmla="*/ 52 w 104"/>
                    <a:gd name="T13" fmla="*/ 39 h 49"/>
                    <a:gd name="T14" fmla="*/ 104 w 104"/>
                    <a:gd name="T15" fmla="*/ 1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9">
                      <a:moveTo>
                        <a:pt x="104" y="10"/>
                      </a:moveTo>
                      <a:lnTo>
                        <a:pt x="81" y="0"/>
                      </a:lnTo>
                      <a:lnTo>
                        <a:pt x="27" y="31"/>
                      </a:lnTo>
                      <a:lnTo>
                        <a:pt x="0" y="21"/>
                      </a:lnTo>
                      <a:lnTo>
                        <a:pt x="14" y="49"/>
                      </a:lnTo>
                      <a:lnTo>
                        <a:pt x="81" y="49"/>
                      </a:lnTo>
                      <a:lnTo>
                        <a:pt x="52" y="39"/>
                      </a:lnTo>
                      <a:lnTo>
                        <a:pt x="104"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51"/>
                <p:cNvSpPr>
                  <a:spLocks/>
                </p:cNvSpPr>
                <p:nvPr/>
              </p:nvSpPr>
              <p:spPr bwMode="auto">
                <a:xfrm>
                  <a:off x="6883" y="3014"/>
                  <a:ext cx="104" cy="46"/>
                </a:xfrm>
                <a:custGeom>
                  <a:avLst/>
                  <a:gdLst>
                    <a:gd name="T0" fmla="*/ 0 w 104"/>
                    <a:gd name="T1" fmla="*/ 10 h 46"/>
                    <a:gd name="T2" fmla="*/ 23 w 104"/>
                    <a:gd name="T3" fmla="*/ 0 h 46"/>
                    <a:gd name="T4" fmla="*/ 79 w 104"/>
                    <a:gd name="T5" fmla="*/ 28 h 46"/>
                    <a:gd name="T6" fmla="*/ 104 w 104"/>
                    <a:gd name="T7" fmla="*/ 20 h 46"/>
                    <a:gd name="T8" fmla="*/ 90 w 104"/>
                    <a:gd name="T9" fmla="*/ 46 h 46"/>
                    <a:gd name="T10" fmla="*/ 25 w 104"/>
                    <a:gd name="T11" fmla="*/ 46 h 46"/>
                    <a:gd name="T12" fmla="*/ 52 w 104"/>
                    <a:gd name="T13" fmla="*/ 38 h 46"/>
                    <a:gd name="T14" fmla="*/ 0 w 104"/>
                    <a:gd name="T15" fmla="*/ 10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10"/>
                      </a:moveTo>
                      <a:lnTo>
                        <a:pt x="23" y="0"/>
                      </a:lnTo>
                      <a:lnTo>
                        <a:pt x="79" y="28"/>
                      </a:lnTo>
                      <a:lnTo>
                        <a:pt x="104" y="20"/>
                      </a:lnTo>
                      <a:lnTo>
                        <a:pt x="90" y="46"/>
                      </a:lnTo>
                      <a:lnTo>
                        <a:pt x="25" y="46"/>
                      </a:lnTo>
                      <a:lnTo>
                        <a:pt x="52" y="38"/>
                      </a:lnTo>
                      <a:lnTo>
                        <a:pt x="0"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52"/>
                <p:cNvSpPr>
                  <a:spLocks/>
                </p:cNvSpPr>
                <p:nvPr/>
              </p:nvSpPr>
              <p:spPr bwMode="auto">
                <a:xfrm>
                  <a:off x="6883" y="3014"/>
                  <a:ext cx="104" cy="46"/>
                </a:xfrm>
                <a:custGeom>
                  <a:avLst/>
                  <a:gdLst>
                    <a:gd name="T0" fmla="*/ 0 w 104"/>
                    <a:gd name="T1" fmla="*/ 10 h 46"/>
                    <a:gd name="T2" fmla="*/ 23 w 104"/>
                    <a:gd name="T3" fmla="*/ 0 h 46"/>
                    <a:gd name="T4" fmla="*/ 79 w 104"/>
                    <a:gd name="T5" fmla="*/ 28 h 46"/>
                    <a:gd name="T6" fmla="*/ 104 w 104"/>
                    <a:gd name="T7" fmla="*/ 20 h 46"/>
                    <a:gd name="T8" fmla="*/ 90 w 104"/>
                    <a:gd name="T9" fmla="*/ 46 h 46"/>
                    <a:gd name="T10" fmla="*/ 25 w 104"/>
                    <a:gd name="T11" fmla="*/ 46 h 46"/>
                    <a:gd name="T12" fmla="*/ 52 w 104"/>
                    <a:gd name="T13" fmla="*/ 38 h 46"/>
                    <a:gd name="T14" fmla="*/ 0 w 104"/>
                    <a:gd name="T15" fmla="*/ 10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0" y="10"/>
                      </a:moveTo>
                      <a:lnTo>
                        <a:pt x="23" y="0"/>
                      </a:lnTo>
                      <a:lnTo>
                        <a:pt x="79" y="28"/>
                      </a:lnTo>
                      <a:lnTo>
                        <a:pt x="104" y="20"/>
                      </a:lnTo>
                      <a:lnTo>
                        <a:pt x="90" y="46"/>
                      </a:lnTo>
                      <a:lnTo>
                        <a:pt x="25" y="46"/>
                      </a:lnTo>
                      <a:lnTo>
                        <a:pt x="52" y="38"/>
                      </a:lnTo>
                      <a:lnTo>
                        <a:pt x="0" y="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53"/>
                <p:cNvSpPr>
                  <a:spLocks/>
                </p:cNvSpPr>
                <p:nvPr/>
              </p:nvSpPr>
              <p:spPr bwMode="auto">
                <a:xfrm>
                  <a:off x="6987" y="3075"/>
                  <a:ext cx="104" cy="46"/>
                </a:xfrm>
                <a:custGeom>
                  <a:avLst/>
                  <a:gdLst>
                    <a:gd name="T0" fmla="*/ 104 w 104"/>
                    <a:gd name="T1" fmla="*/ 36 h 46"/>
                    <a:gd name="T2" fmla="*/ 81 w 104"/>
                    <a:gd name="T3" fmla="*/ 46 h 46"/>
                    <a:gd name="T4" fmla="*/ 27 w 104"/>
                    <a:gd name="T5" fmla="*/ 16 h 46"/>
                    <a:gd name="T6" fmla="*/ 0 w 104"/>
                    <a:gd name="T7" fmla="*/ 26 h 46"/>
                    <a:gd name="T8" fmla="*/ 13 w 104"/>
                    <a:gd name="T9" fmla="*/ 0 h 46"/>
                    <a:gd name="T10" fmla="*/ 81 w 104"/>
                    <a:gd name="T11" fmla="*/ 0 h 46"/>
                    <a:gd name="T12" fmla="*/ 52 w 104"/>
                    <a:gd name="T13" fmla="*/ 8 h 46"/>
                    <a:gd name="T14" fmla="*/ 104 w 104"/>
                    <a:gd name="T15" fmla="*/ 3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104" y="36"/>
                      </a:moveTo>
                      <a:lnTo>
                        <a:pt x="81" y="46"/>
                      </a:lnTo>
                      <a:lnTo>
                        <a:pt x="27" y="16"/>
                      </a:lnTo>
                      <a:lnTo>
                        <a:pt x="0" y="26"/>
                      </a:lnTo>
                      <a:lnTo>
                        <a:pt x="13" y="0"/>
                      </a:lnTo>
                      <a:lnTo>
                        <a:pt x="81" y="0"/>
                      </a:lnTo>
                      <a:lnTo>
                        <a:pt x="52" y="8"/>
                      </a:lnTo>
                      <a:lnTo>
                        <a:pt x="104"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54"/>
                <p:cNvSpPr>
                  <a:spLocks/>
                </p:cNvSpPr>
                <p:nvPr/>
              </p:nvSpPr>
              <p:spPr bwMode="auto">
                <a:xfrm>
                  <a:off x="6987" y="3075"/>
                  <a:ext cx="104" cy="46"/>
                </a:xfrm>
                <a:custGeom>
                  <a:avLst/>
                  <a:gdLst>
                    <a:gd name="T0" fmla="*/ 104 w 104"/>
                    <a:gd name="T1" fmla="*/ 36 h 46"/>
                    <a:gd name="T2" fmla="*/ 81 w 104"/>
                    <a:gd name="T3" fmla="*/ 46 h 46"/>
                    <a:gd name="T4" fmla="*/ 27 w 104"/>
                    <a:gd name="T5" fmla="*/ 16 h 46"/>
                    <a:gd name="T6" fmla="*/ 0 w 104"/>
                    <a:gd name="T7" fmla="*/ 26 h 46"/>
                    <a:gd name="T8" fmla="*/ 13 w 104"/>
                    <a:gd name="T9" fmla="*/ 0 h 46"/>
                    <a:gd name="T10" fmla="*/ 81 w 104"/>
                    <a:gd name="T11" fmla="*/ 0 h 46"/>
                    <a:gd name="T12" fmla="*/ 52 w 104"/>
                    <a:gd name="T13" fmla="*/ 8 h 46"/>
                    <a:gd name="T14" fmla="*/ 104 w 104"/>
                    <a:gd name="T15" fmla="*/ 3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46">
                      <a:moveTo>
                        <a:pt x="104" y="36"/>
                      </a:moveTo>
                      <a:lnTo>
                        <a:pt x="81" y="46"/>
                      </a:lnTo>
                      <a:lnTo>
                        <a:pt x="27" y="16"/>
                      </a:lnTo>
                      <a:lnTo>
                        <a:pt x="0" y="26"/>
                      </a:lnTo>
                      <a:lnTo>
                        <a:pt x="13" y="0"/>
                      </a:lnTo>
                      <a:lnTo>
                        <a:pt x="81" y="0"/>
                      </a:lnTo>
                      <a:lnTo>
                        <a:pt x="52" y="8"/>
                      </a:lnTo>
                      <a:lnTo>
                        <a:pt x="104"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81" name="Line 57"/>
            <p:cNvSpPr>
              <a:spLocks noChangeShapeType="1"/>
            </p:cNvSpPr>
            <p:nvPr/>
          </p:nvSpPr>
          <p:spPr bwMode="auto">
            <a:xfrm>
              <a:off x="10837863" y="4865688"/>
              <a:ext cx="1588" cy="163512"/>
            </a:xfrm>
            <a:prstGeom prst="line">
              <a:avLst/>
            </a:prstGeom>
            <a:noFill/>
            <a:ln w="3175">
              <a:solidFill>
                <a:srgbClr val="AAE6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Line 58"/>
            <p:cNvSpPr>
              <a:spLocks noChangeShapeType="1"/>
            </p:cNvSpPr>
            <p:nvPr/>
          </p:nvSpPr>
          <p:spPr bwMode="auto">
            <a:xfrm>
              <a:off x="11339513" y="4865688"/>
              <a:ext cx="1588" cy="163512"/>
            </a:xfrm>
            <a:prstGeom prst="line">
              <a:avLst/>
            </a:prstGeom>
            <a:noFill/>
            <a:ln w="3175">
              <a:solidFill>
                <a:srgbClr val="AAE6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83" name="Group 82"/>
            <p:cNvGrpSpPr/>
            <p:nvPr/>
          </p:nvGrpSpPr>
          <p:grpSpPr>
            <a:xfrm>
              <a:off x="10966362" y="4997961"/>
              <a:ext cx="290601" cy="147536"/>
              <a:chOff x="10168438" y="3711209"/>
              <a:chExt cx="681393" cy="572049"/>
            </a:xfrm>
            <a:solidFill>
              <a:schemeClr val="accent6">
                <a:lumMod val="60000"/>
                <a:lumOff val="40000"/>
              </a:schemeClr>
            </a:solidFill>
          </p:grpSpPr>
          <p:sp>
            <p:nvSpPr>
              <p:cNvPr id="84" name="Freeform 29"/>
              <p:cNvSpPr>
                <a:spLocks/>
              </p:cNvSpPr>
              <p:nvPr/>
            </p:nvSpPr>
            <p:spPr bwMode="auto">
              <a:xfrm>
                <a:off x="10598790" y="3764014"/>
                <a:ext cx="78896" cy="396035"/>
              </a:xfrm>
              <a:custGeom>
                <a:avLst/>
                <a:gdLst>
                  <a:gd name="T0" fmla="*/ 58 w 1091"/>
                  <a:gd name="T1" fmla="*/ 3531 h 4357"/>
                  <a:gd name="T2" fmla="*/ 135 w 1091"/>
                  <a:gd name="T3" fmla="*/ 3426 h 4357"/>
                  <a:gd name="T4" fmla="*/ 202 w 1091"/>
                  <a:gd name="T5" fmla="*/ 3312 h 4357"/>
                  <a:gd name="T6" fmla="*/ 259 w 1091"/>
                  <a:gd name="T7" fmla="*/ 3189 h 4357"/>
                  <a:gd name="T8" fmla="*/ 307 w 1091"/>
                  <a:gd name="T9" fmla="*/ 3059 h 4357"/>
                  <a:gd name="T10" fmla="*/ 346 w 1091"/>
                  <a:gd name="T11" fmla="*/ 2922 h 4357"/>
                  <a:gd name="T12" fmla="*/ 376 w 1091"/>
                  <a:gd name="T13" fmla="*/ 2779 h 4357"/>
                  <a:gd name="T14" fmla="*/ 400 w 1091"/>
                  <a:gd name="T15" fmla="*/ 2633 h 4357"/>
                  <a:gd name="T16" fmla="*/ 416 w 1091"/>
                  <a:gd name="T17" fmla="*/ 2483 h 4357"/>
                  <a:gd name="T18" fmla="*/ 425 w 1091"/>
                  <a:gd name="T19" fmla="*/ 2332 h 4357"/>
                  <a:gd name="T20" fmla="*/ 428 w 1091"/>
                  <a:gd name="T21" fmla="*/ 2179 h 4357"/>
                  <a:gd name="T22" fmla="*/ 425 w 1091"/>
                  <a:gd name="T23" fmla="*/ 2026 h 4357"/>
                  <a:gd name="T24" fmla="*/ 416 w 1091"/>
                  <a:gd name="T25" fmla="*/ 1874 h 4357"/>
                  <a:gd name="T26" fmla="*/ 400 w 1091"/>
                  <a:gd name="T27" fmla="*/ 1723 h 4357"/>
                  <a:gd name="T28" fmla="*/ 376 w 1091"/>
                  <a:gd name="T29" fmla="*/ 1577 h 4357"/>
                  <a:gd name="T30" fmla="*/ 346 w 1091"/>
                  <a:gd name="T31" fmla="*/ 1435 h 4357"/>
                  <a:gd name="T32" fmla="*/ 307 w 1091"/>
                  <a:gd name="T33" fmla="*/ 1298 h 4357"/>
                  <a:gd name="T34" fmla="*/ 259 w 1091"/>
                  <a:gd name="T35" fmla="*/ 1168 h 4357"/>
                  <a:gd name="T36" fmla="*/ 202 w 1091"/>
                  <a:gd name="T37" fmla="*/ 1045 h 4357"/>
                  <a:gd name="T38" fmla="*/ 135 w 1091"/>
                  <a:gd name="T39" fmla="*/ 931 h 4357"/>
                  <a:gd name="T40" fmla="*/ 58 w 1091"/>
                  <a:gd name="T41" fmla="*/ 826 h 4357"/>
                  <a:gd name="T42" fmla="*/ 428 w 1091"/>
                  <a:gd name="T43" fmla="*/ 0 h 4357"/>
                  <a:gd name="T44" fmla="*/ 545 w 1091"/>
                  <a:gd name="T45" fmla="*/ 159 h 4357"/>
                  <a:gd name="T46" fmla="*/ 655 w 1091"/>
                  <a:gd name="T47" fmla="*/ 328 h 4357"/>
                  <a:gd name="T48" fmla="*/ 757 w 1091"/>
                  <a:gd name="T49" fmla="*/ 508 h 4357"/>
                  <a:gd name="T50" fmla="*/ 847 w 1091"/>
                  <a:gd name="T51" fmla="*/ 698 h 4357"/>
                  <a:gd name="T52" fmla="*/ 926 w 1091"/>
                  <a:gd name="T53" fmla="*/ 898 h 4357"/>
                  <a:gd name="T54" fmla="*/ 992 w 1091"/>
                  <a:gd name="T55" fmla="*/ 1106 h 4357"/>
                  <a:gd name="T56" fmla="*/ 1041 w 1091"/>
                  <a:gd name="T57" fmla="*/ 1323 h 4357"/>
                  <a:gd name="T58" fmla="*/ 1074 w 1091"/>
                  <a:gd name="T59" fmla="*/ 1547 h 4357"/>
                  <a:gd name="T60" fmla="*/ 1090 w 1091"/>
                  <a:gd name="T61" fmla="*/ 1778 h 4357"/>
                  <a:gd name="T62" fmla="*/ 1084 w 1091"/>
                  <a:gd name="T63" fmla="*/ 2017 h 4357"/>
                  <a:gd name="T64" fmla="*/ 1069 w 1091"/>
                  <a:gd name="T65" fmla="*/ 2260 h 4357"/>
                  <a:gd name="T66" fmla="*/ 1060 w 1091"/>
                  <a:gd name="T67" fmla="*/ 2500 h 4357"/>
                  <a:gd name="T68" fmla="*/ 1039 w 1091"/>
                  <a:gd name="T69" fmla="*/ 2733 h 4357"/>
                  <a:gd name="T70" fmla="*/ 1007 w 1091"/>
                  <a:gd name="T71" fmla="*/ 2961 h 4357"/>
                  <a:gd name="T72" fmla="*/ 963 w 1091"/>
                  <a:gd name="T73" fmla="*/ 3180 h 4357"/>
                  <a:gd name="T74" fmla="*/ 909 w 1091"/>
                  <a:gd name="T75" fmla="*/ 3390 h 4357"/>
                  <a:gd name="T76" fmla="*/ 843 w 1091"/>
                  <a:gd name="T77" fmla="*/ 3593 h 4357"/>
                  <a:gd name="T78" fmla="*/ 767 w 1091"/>
                  <a:gd name="T79" fmla="*/ 3786 h 4357"/>
                  <a:gd name="T80" fmla="*/ 678 w 1091"/>
                  <a:gd name="T81" fmla="*/ 3970 h 4357"/>
                  <a:gd name="T82" fmla="*/ 578 w 1091"/>
                  <a:gd name="T83" fmla="*/ 4143 h 4357"/>
                  <a:gd name="T84" fmla="*/ 467 w 1091"/>
                  <a:gd name="T85" fmla="*/ 4306 h 4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91" h="4357">
                    <a:moveTo>
                      <a:pt x="0" y="3594"/>
                    </a:moveTo>
                    <a:lnTo>
                      <a:pt x="30" y="3563"/>
                    </a:lnTo>
                    <a:lnTo>
                      <a:pt x="58" y="3531"/>
                    </a:lnTo>
                    <a:lnTo>
                      <a:pt x="85" y="3497"/>
                    </a:lnTo>
                    <a:lnTo>
                      <a:pt x="110" y="3462"/>
                    </a:lnTo>
                    <a:lnTo>
                      <a:pt x="135" y="3426"/>
                    </a:lnTo>
                    <a:lnTo>
                      <a:pt x="159" y="3389"/>
                    </a:lnTo>
                    <a:lnTo>
                      <a:pt x="181" y="3351"/>
                    </a:lnTo>
                    <a:lnTo>
                      <a:pt x="202" y="3312"/>
                    </a:lnTo>
                    <a:lnTo>
                      <a:pt x="222" y="3272"/>
                    </a:lnTo>
                    <a:lnTo>
                      <a:pt x="241" y="3231"/>
                    </a:lnTo>
                    <a:lnTo>
                      <a:pt x="259" y="3189"/>
                    </a:lnTo>
                    <a:lnTo>
                      <a:pt x="277" y="3147"/>
                    </a:lnTo>
                    <a:lnTo>
                      <a:pt x="292" y="3103"/>
                    </a:lnTo>
                    <a:lnTo>
                      <a:pt x="307" y="3059"/>
                    </a:lnTo>
                    <a:lnTo>
                      <a:pt x="321" y="3014"/>
                    </a:lnTo>
                    <a:lnTo>
                      <a:pt x="334" y="2969"/>
                    </a:lnTo>
                    <a:lnTo>
                      <a:pt x="346" y="2922"/>
                    </a:lnTo>
                    <a:lnTo>
                      <a:pt x="357" y="2876"/>
                    </a:lnTo>
                    <a:lnTo>
                      <a:pt x="367" y="2828"/>
                    </a:lnTo>
                    <a:lnTo>
                      <a:pt x="376" y="2779"/>
                    </a:lnTo>
                    <a:lnTo>
                      <a:pt x="386" y="2731"/>
                    </a:lnTo>
                    <a:lnTo>
                      <a:pt x="393" y="2682"/>
                    </a:lnTo>
                    <a:lnTo>
                      <a:pt x="400" y="2633"/>
                    </a:lnTo>
                    <a:lnTo>
                      <a:pt x="406" y="2583"/>
                    </a:lnTo>
                    <a:lnTo>
                      <a:pt x="411" y="2533"/>
                    </a:lnTo>
                    <a:lnTo>
                      <a:pt x="416" y="2483"/>
                    </a:lnTo>
                    <a:lnTo>
                      <a:pt x="420" y="2433"/>
                    </a:lnTo>
                    <a:lnTo>
                      <a:pt x="423" y="2382"/>
                    </a:lnTo>
                    <a:lnTo>
                      <a:pt x="425" y="2332"/>
                    </a:lnTo>
                    <a:lnTo>
                      <a:pt x="426" y="2281"/>
                    </a:lnTo>
                    <a:lnTo>
                      <a:pt x="427" y="2230"/>
                    </a:lnTo>
                    <a:lnTo>
                      <a:pt x="428" y="2179"/>
                    </a:lnTo>
                    <a:lnTo>
                      <a:pt x="427" y="2128"/>
                    </a:lnTo>
                    <a:lnTo>
                      <a:pt x="426" y="2077"/>
                    </a:lnTo>
                    <a:lnTo>
                      <a:pt x="425" y="2026"/>
                    </a:lnTo>
                    <a:lnTo>
                      <a:pt x="423" y="1975"/>
                    </a:lnTo>
                    <a:lnTo>
                      <a:pt x="420" y="1924"/>
                    </a:lnTo>
                    <a:lnTo>
                      <a:pt x="416" y="1874"/>
                    </a:lnTo>
                    <a:lnTo>
                      <a:pt x="411" y="1824"/>
                    </a:lnTo>
                    <a:lnTo>
                      <a:pt x="406" y="1773"/>
                    </a:lnTo>
                    <a:lnTo>
                      <a:pt x="400" y="1723"/>
                    </a:lnTo>
                    <a:lnTo>
                      <a:pt x="393" y="1674"/>
                    </a:lnTo>
                    <a:lnTo>
                      <a:pt x="386" y="1625"/>
                    </a:lnTo>
                    <a:lnTo>
                      <a:pt x="376" y="1577"/>
                    </a:lnTo>
                    <a:lnTo>
                      <a:pt x="367" y="1529"/>
                    </a:lnTo>
                    <a:lnTo>
                      <a:pt x="357" y="1482"/>
                    </a:lnTo>
                    <a:lnTo>
                      <a:pt x="346" y="1435"/>
                    </a:lnTo>
                    <a:lnTo>
                      <a:pt x="334" y="1389"/>
                    </a:lnTo>
                    <a:lnTo>
                      <a:pt x="321" y="1343"/>
                    </a:lnTo>
                    <a:lnTo>
                      <a:pt x="307" y="1298"/>
                    </a:lnTo>
                    <a:lnTo>
                      <a:pt x="292" y="1254"/>
                    </a:lnTo>
                    <a:lnTo>
                      <a:pt x="277" y="1210"/>
                    </a:lnTo>
                    <a:lnTo>
                      <a:pt x="259" y="1168"/>
                    </a:lnTo>
                    <a:lnTo>
                      <a:pt x="241" y="1126"/>
                    </a:lnTo>
                    <a:lnTo>
                      <a:pt x="222" y="1085"/>
                    </a:lnTo>
                    <a:lnTo>
                      <a:pt x="202" y="1045"/>
                    </a:lnTo>
                    <a:lnTo>
                      <a:pt x="181" y="1006"/>
                    </a:lnTo>
                    <a:lnTo>
                      <a:pt x="159" y="968"/>
                    </a:lnTo>
                    <a:lnTo>
                      <a:pt x="135" y="931"/>
                    </a:lnTo>
                    <a:lnTo>
                      <a:pt x="110" y="895"/>
                    </a:lnTo>
                    <a:lnTo>
                      <a:pt x="85" y="860"/>
                    </a:lnTo>
                    <a:lnTo>
                      <a:pt x="58" y="826"/>
                    </a:lnTo>
                    <a:lnTo>
                      <a:pt x="30" y="794"/>
                    </a:lnTo>
                    <a:lnTo>
                      <a:pt x="0" y="762"/>
                    </a:lnTo>
                    <a:lnTo>
                      <a:pt x="428" y="0"/>
                    </a:lnTo>
                    <a:lnTo>
                      <a:pt x="467" y="51"/>
                    </a:lnTo>
                    <a:lnTo>
                      <a:pt x="507" y="104"/>
                    </a:lnTo>
                    <a:lnTo>
                      <a:pt x="545" y="159"/>
                    </a:lnTo>
                    <a:lnTo>
                      <a:pt x="582" y="214"/>
                    </a:lnTo>
                    <a:lnTo>
                      <a:pt x="620" y="270"/>
                    </a:lnTo>
                    <a:lnTo>
                      <a:pt x="655" y="328"/>
                    </a:lnTo>
                    <a:lnTo>
                      <a:pt x="690" y="387"/>
                    </a:lnTo>
                    <a:lnTo>
                      <a:pt x="723" y="447"/>
                    </a:lnTo>
                    <a:lnTo>
                      <a:pt x="757" y="508"/>
                    </a:lnTo>
                    <a:lnTo>
                      <a:pt x="788" y="570"/>
                    </a:lnTo>
                    <a:lnTo>
                      <a:pt x="818" y="634"/>
                    </a:lnTo>
                    <a:lnTo>
                      <a:pt x="847" y="698"/>
                    </a:lnTo>
                    <a:lnTo>
                      <a:pt x="875" y="764"/>
                    </a:lnTo>
                    <a:lnTo>
                      <a:pt x="901" y="831"/>
                    </a:lnTo>
                    <a:lnTo>
                      <a:pt x="926" y="898"/>
                    </a:lnTo>
                    <a:lnTo>
                      <a:pt x="949" y="967"/>
                    </a:lnTo>
                    <a:lnTo>
                      <a:pt x="972" y="1036"/>
                    </a:lnTo>
                    <a:lnTo>
                      <a:pt x="992" y="1106"/>
                    </a:lnTo>
                    <a:lnTo>
                      <a:pt x="1010" y="1178"/>
                    </a:lnTo>
                    <a:lnTo>
                      <a:pt x="1027" y="1250"/>
                    </a:lnTo>
                    <a:lnTo>
                      <a:pt x="1041" y="1323"/>
                    </a:lnTo>
                    <a:lnTo>
                      <a:pt x="1054" y="1397"/>
                    </a:lnTo>
                    <a:lnTo>
                      <a:pt x="1065" y="1471"/>
                    </a:lnTo>
                    <a:lnTo>
                      <a:pt x="1074" y="1547"/>
                    </a:lnTo>
                    <a:lnTo>
                      <a:pt x="1081" y="1623"/>
                    </a:lnTo>
                    <a:lnTo>
                      <a:pt x="1086" y="1700"/>
                    </a:lnTo>
                    <a:lnTo>
                      <a:pt x="1090" y="1778"/>
                    </a:lnTo>
                    <a:lnTo>
                      <a:pt x="1091" y="1857"/>
                    </a:lnTo>
                    <a:lnTo>
                      <a:pt x="1089" y="1937"/>
                    </a:lnTo>
                    <a:lnTo>
                      <a:pt x="1084" y="2017"/>
                    </a:lnTo>
                    <a:lnTo>
                      <a:pt x="1078" y="2097"/>
                    </a:lnTo>
                    <a:lnTo>
                      <a:pt x="1070" y="2179"/>
                    </a:lnTo>
                    <a:lnTo>
                      <a:pt x="1069" y="2260"/>
                    </a:lnTo>
                    <a:lnTo>
                      <a:pt x="1067" y="2341"/>
                    </a:lnTo>
                    <a:lnTo>
                      <a:pt x="1064" y="2421"/>
                    </a:lnTo>
                    <a:lnTo>
                      <a:pt x="1060" y="2500"/>
                    </a:lnTo>
                    <a:lnTo>
                      <a:pt x="1054" y="2578"/>
                    </a:lnTo>
                    <a:lnTo>
                      <a:pt x="1047" y="2656"/>
                    </a:lnTo>
                    <a:lnTo>
                      <a:pt x="1039" y="2733"/>
                    </a:lnTo>
                    <a:lnTo>
                      <a:pt x="1030" y="2810"/>
                    </a:lnTo>
                    <a:lnTo>
                      <a:pt x="1019" y="2886"/>
                    </a:lnTo>
                    <a:lnTo>
                      <a:pt x="1007" y="2961"/>
                    </a:lnTo>
                    <a:lnTo>
                      <a:pt x="994" y="3035"/>
                    </a:lnTo>
                    <a:lnTo>
                      <a:pt x="980" y="3107"/>
                    </a:lnTo>
                    <a:lnTo>
                      <a:pt x="963" y="3180"/>
                    </a:lnTo>
                    <a:lnTo>
                      <a:pt x="947" y="3251"/>
                    </a:lnTo>
                    <a:lnTo>
                      <a:pt x="929" y="3321"/>
                    </a:lnTo>
                    <a:lnTo>
                      <a:pt x="909" y="3390"/>
                    </a:lnTo>
                    <a:lnTo>
                      <a:pt x="889" y="3459"/>
                    </a:lnTo>
                    <a:lnTo>
                      <a:pt x="867" y="3526"/>
                    </a:lnTo>
                    <a:lnTo>
                      <a:pt x="843" y="3593"/>
                    </a:lnTo>
                    <a:lnTo>
                      <a:pt x="819" y="3658"/>
                    </a:lnTo>
                    <a:lnTo>
                      <a:pt x="793" y="3722"/>
                    </a:lnTo>
                    <a:lnTo>
                      <a:pt x="767" y="3786"/>
                    </a:lnTo>
                    <a:lnTo>
                      <a:pt x="739" y="3849"/>
                    </a:lnTo>
                    <a:lnTo>
                      <a:pt x="708" y="3910"/>
                    </a:lnTo>
                    <a:lnTo>
                      <a:pt x="678" y="3970"/>
                    </a:lnTo>
                    <a:lnTo>
                      <a:pt x="646" y="4029"/>
                    </a:lnTo>
                    <a:lnTo>
                      <a:pt x="612" y="4087"/>
                    </a:lnTo>
                    <a:lnTo>
                      <a:pt x="578" y="4143"/>
                    </a:lnTo>
                    <a:lnTo>
                      <a:pt x="543" y="4199"/>
                    </a:lnTo>
                    <a:lnTo>
                      <a:pt x="506" y="4253"/>
                    </a:lnTo>
                    <a:lnTo>
                      <a:pt x="467" y="4306"/>
                    </a:lnTo>
                    <a:lnTo>
                      <a:pt x="428" y="4357"/>
                    </a:lnTo>
                    <a:lnTo>
                      <a:pt x="0" y="3594"/>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85" name="Freeform 30"/>
              <p:cNvSpPr>
                <a:spLocks/>
              </p:cNvSpPr>
              <p:nvPr/>
            </p:nvSpPr>
            <p:spPr bwMode="auto">
              <a:xfrm>
                <a:off x="10778106" y="3720007"/>
                <a:ext cx="71725" cy="492840"/>
              </a:xfrm>
              <a:custGeom>
                <a:avLst/>
                <a:gdLst>
                  <a:gd name="T0" fmla="*/ 58 w 1070"/>
                  <a:gd name="T1" fmla="*/ 4492 h 5448"/>
                  <a:gd name="T2" fmla="*/ 135 w 1070"/>
                  <a:gd name="T3" fmla="*/ 4357 h 5448"/>
                  <a:gd name="T4" fmla="*/ 203 w 1070"/>
                  <a:gd name="T5" fmla="*/ 4210 h 5448"/>
                  <a:gd name="T6" fmla="*/ 259 w 1070"/>
                  <a:gd name="T7" fmla="*/ 4054 h 5448"/>
                  <a:gd name="T8" fmla="*/ 308 w 1070"/>
                  <a:gd name="T9" fmla="*/ 3888 h 5448"/>
                  <a:gd name="T10" fmla="*/ 347 w 1070"/>
                  <a:gd name="T11" fmla="*/ 3714 h 5448"/>
                  <a:gd name="T12" fmla="*/ 377 w 1070"/>
                  <a:gd name="T13" fmla="*/ 3531 h 5448"/>
                  <a:gd name="T14" fmla="*/ 401 w 1070"/>
                  <a:gd name="T15" fmla="*/ 3340 h 5448"/>
                  <a:gd name="T16" fmla="*/ 417 w 1070"/>
                  <a:gd name="T17" fmla="*/ 3141 h 5448"/>
                  <a:gd name="T18" fmla="*/ 426 w 1070"/>
                  <a:gd name="T19" fmla="*/ 2936 h 5448"/>
                  <a:gd name="T20" fmla="*/ 429 w 1070"/>
                  <a:gd name="T21" fmla="*/ 2725 h 5448"/>
                  <a:gd name="T22" fmla="*/ 426 w 1070"/>
                  <a:gd name="T23" fmla="*/ 2538 h 5448"/>
                  <a:gd name="T24" fmla="*/ 417 w 1070"/>
                  <a:gd name="T25" fmla="*/ 2349 h 5448"/>
                  <a:gd name="T26" fmla="*/ 401 w 1070"/>
                  <a:gd name="T27" fmla="*/ 2156 h 5448"/>
                  <a:gd name="T28" fmla="*/ 377 w 1070"/>
                  <a:gd name="T29" fmla="*/ 1966 h 5448"/>
                  <a:gd name="T30" fmla="*/ 347 w 1070"/>
                  <a:gd name="T31" fmla="*/ 1778 h 5448"/>
                  <a:gd name="T32" fmla="*/ 308 w 1070"/>
                  <a:gd name="T33" fmla="*/ 1596 h 5448"/>
                  <a:gd name="T34" fmla="*/ 259 w 1070"/>
                  <a:gd name="T35" fmla="*/ 1420 h 5448"/>
                  <a:gd name="T36" fmla="*/ 203 w 1070"/>
                  <a:gd name="T37" fmla="*/ 1254 h 5448"/>
                  <a:gd name="T38" fmla="*/ 135 w 1070"/>
                  <a:gd name="T39" fmla="*/ 1098 h 5448"/>
                  <a:gd name="T40" fmla="*/ 58 w 1070"/>
                  <a:gd name="T41" fmla="*/ 957 h 5448"/>
                  <a:gd name="T42" fmla="*/ 429 w 1070"/>
                  <a:gd name="T43" fmla="*/ 0 h 5448"/>
                  <a:gd name="T44" fmla="*/ 544 w 1070"/>
                  <a:gd name="T45" fmla="*/ 221 h 5448"/>
                  <a:gd name="T46" fmla="*/ 647 w 1070"/>
                  <a:gd name="T47" fmla="*/ 452 h 5448"/>
                  <a:gd name="T48" fmla="*/ 738 w 1070"/>
                  <a:gd name="T49" fmla="*/ 691 h 5448"/>
                  <a:gd name="T50" fmla="*/ 819 w 1070"/>
                  <a:gd name="T51" fmla="*/ 939 h 5448"/>
                  <a:gd name="T52" fmla="*/ 889 w 1070"/>
                  <a:gd name="T53" fmla="*/ 1194 h 5448"/>
                  <a:gd name="T54" fmla="*/ 947 w 1070"/>
                  <a:gd name="T55" fmla="*/ 1456 h 5448"/>
                  <a:gd name="T56" fmla="*/ 995 w 1070"/>
                  <a:gd name="T57" fmla="*/ 1722 h 5448"/>
                  <a:gd name="T58" fmla="*/ 1030 w 1070"/>
                  <a:gd name="T59" fmla="*/ 1992 h 5448"/>
                  <a:gd name="T60" fmla="*/ 1054 w 1070"/>
                  <a:gd name="T61" fmla="*/ 2266 h 5448"/>
                  <a:gd name="T62" fmla="*/ 1068 w 1070"/>
                  <a:gd name="T63" fmla="*/ 2541 h 5448"/>
                  <a:gd name="T64" fmla="*/ 1069 w 1070"/>
                  <a:gd name="T65" fmla="*/ 2816 h 5448"/>
                  <a:gd name="T66" fmla="*/ 1060 w 1070"/>
                  <a:gd name="T67" fmla="*/ 3091 h 5448"/>
                  <a:gd name="T68" fmla="*/ 1039 w 1070"/>
                  <a:gd name="T69" fmla="*/ 3366 h 5448"/>
                  <a:gd name="T70" fmla="*/ 1008 w 1070"/>
                  <a:gd name="T71" fmla="*/ 3637 h 5448"/>
                  <a:gd name="T72" fmla="*/ 964 w 1070"/>
                  <a:gd name="T73" fmla="*/ 3905 h 5448"/>
                  <a:gd name="T74" fmla="*/ 910 w 1070"/>
                  <a:gd name="T75" fmla="*/ 4167 h 5448"/>
                  <a:gd name="T76" fmla="*/ 844 w 1070"/>
                  <a:gd name="T77" fmla="*/ 4426 h 5448"/>
                  <a:gd name="T78" fmla="*/ 767 w 1070"/>
                  <a:gd name="T79" fmla="*/ 4676 h 5448"/>
                  <a:gd name="T80" fmla="*/ 679 w 1070"/>
                  <a:gd name="T81" fmla="*/ 4918 h 5448"/>
                  <a:gd name="T82" fmla="*/ 579 w 1070"/>
                  <a:gd name="T83" fmla="*/ 5152 h 5448"/>
                  <a:gd name="T84" fmla="*/ 468 w 1070"/>
                  <a:gd name="T85" fmla="*/ 5376 h 5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0" h="5448">
                    <a:moveTo>
                      <a:pt x="0" y="4577"/>
                    </a:moveTo>
                    <a:lnTo>
                      <a:pt x="29" y="4535"/>
                    </a:lnTo>
                    <a:lnTo>
                      <a:pt x="58" y="4492"/>
                    </a:lnTo>
                    <a:lnTo>
                      <a:pt x="85" y="4449"/>
                    </a:lnTo>
                    <a:lnTo>
                      <a:pt x="111" y="4403"/>
                    </a:lnTo>
                    <a:lnTo>
                      <a:pt x="135" y="4357"/>
                    </a:lnTo>
                    <a:lnTo>
                      <a:pt x="158" y="4310"/>
                    </a:lnTo>
                    <a:lnTo>
                      <a:pt x="182" y="4261"/>
                    </a:lnTo>
                    <a:lnTo>
                      <a:pt x="203" y="4210"/>
                    </a:lnTo>
                    <a:lnTo>
                      <a:pt x="223" y="4159"/>
                    </a:lnTo>
                    <a:lnTo>
                      <a:pt x="242" y="4107"/>
                    </a:lnTo>
                    <a:lnTo>
                      <a:pt x="259" y="4054"/>
                    </a:lnTo>
                    <a:lnTo>
                      <a:pt x="276" y="4000"/>
                    </a:lnTo>
                    <a:lnTo>
                      <a:pt x="293" y="3945"/>
                    </a:lnTo>
                    <a:lnTo>
                      <a:pt x="308" y="3888"/>
                    </a:lnTo>
                    <a:lnTo>
                      <a:pt x="322" y="3831"/>
                    </a:lnTo>
                    <a:lnTo>
                      <a:pt x="335" y="3773"/>
                    </a:lnTo>
                    <a:lnTo>
                      <a:pt x="347" y="3714"/>
                    </a:lnTo>
                    <a:lnTo>
                      <a:pt x="358" y="3654"/>
                    </a:lnTo>
                    <a:lnTo>
                      <a:pt x="368" y="3593"/>
                    </a:lnTo>
                    <a:lnTo>
                      <a:pt x="377" y="3531"/>
                    </a:lnTo>
                    <a:lnTo>
                      <a:pt x="386" y="3468"/>
                    </a:lnTo>
                    <a:lnTo>
                      <a:pt x="394" y="3405"/>
                    </a:lnTo>
                    <a:lnTo>
                      <a:pt x="401" y="3340"/>
                    </a:lnTo>
                    <a:lnTo>
                      <a:pt x="407" y="3275"/>
                    </a:lnTo>
                    <a:lnTo>
                      <a:pt x="413" y="3208"/>
                    </a:lnTo>
                    <a:lnTo>
                      <a:pt x="417" y="3141"/>
                    </a:lnTo>
                    <a:lnTo>
                      <a:pt x="421" y="3073"/>
                    </a:lnTo>
                    <a:lnTo>
                      <a:pt x="424" y="3005"/>
                    </a:lnTo>
                    <a:lnTo>
                      <a:pt x="426" y="2936"/>
                    </a:lnTo>
                    <a:lnTo>
                      <a:pt x="428" y="2866"/>
                    </a:lnTo>
                    <a:lnTo>
                      <a:pt x="429" y="2796"/>
                    </a:lnTo>
                    <a:lnTo>
                      <a:pt x="429" y="2725"/>
                    </a:lnTo>
                    <a:lnTo>
                      <a:pt x="429" y="2663"/>
                    </a:lnTo>
                    <a:lnTo>
                      <a:pt x="428" y="2601"/>
                    </a:lnTo>
                    <a:lnTo>
                      <a:pt x="426" y="2538"/>
                    </a:lnTo>
                    <a:lnTo>
                      <a:pt x="424" y="2475"/>
                    </a:lnTo>
                    <a:lnTo>
                      <a:pt x="421" y="2412"/>
                    </a:lnTo>
                    <a:lnTo>
                      <a:pt x="417" y="2349"/>
                    </a:lnTo>
                    <a:lnTo>
                      <a:pt x="413" y="2285"/>
                    </a:lnTo>
                    <a:lnTo>
                      <a:pt x="407" y="2221"/>
                    </a:lnTo>
                    <a:lnTo>
                      <a:pt x="401" y="2156"/>
                    </a:lnTo>
                    <a:lnTo>
                      <a:pt x="394" y="2093"/>
                    </a:lnTo>
                    <a:lnTo>
                      <a:pt x="386" y="2029"/>
                    </a:lnTo>
                    <a:lnTo>
                      <a:pt x="377" y="1966"/>
                    </a:lnTo>
                    <a:lnTo>
                      <a:pt x="368" y="1903"/>
                    </a:lnTo>
                    <a:lnTo>
                      <a:pt x="358" y="1840"/>
                    </a:lnTo>
                    <a:lnTo>
                      <a:pt x="347" y="1778"/>
                    </a:lnTo>
                    <a:lnTo>
                      <a:pt x="335" y="1717"/>
                    </a:lnTo>
                    <a:lnTo>
                      <a:pt x="322" y="1656"/>
                    </a:lnTo>
                    <a:lnTo>
                      <a:pt x="308" y="1596"/>
                    </a:lnTo>
                    <a:lnTo>
                      <a:pt x="293" y="1536"/>
                    </a:lnTo>
                    <a:lnTo>
                      <a:pt x="276" y="1478"/>
                    </a:lnTo>
                    <a:lnTo>
                      <a:pt x="259" y="1420"/>
                    </a:lnTo>
                    <a:lnTo>
                      <a:pt x="242" y="1364"/>
                    </a:lnTo>
                    <a:lnTo>
                      <a:pt x="223" y="1308"/>
                    </a:lnTo>
                    <a:lnTo>
                      <a:pt x="203" y="1254"/>
                    </a:lnTo>
                    <a:lnTo>
                      <a:pt x="182" y="1200"/>
                    </a:lnTo>
                    <a:lnTo>
                      <a:pt x="158" y="1149"/>
                    </a:lnTo>
                    <a:lnTo>
                      <a:pt x="135" y="1098"/>
                    </a:lnTo>
                    <a:lnTo>
                      <a:pt x="111" y="1050"/>
                    </a:lnTo>
                    <a:lnTo>
                      <a:pt x="85" y="1003"/>
                    </a:lnTo>
                    <a:lnTo>
                      <a:pt x="58" y="957"/>
                    </a:lnTo>
                    <a:lnTo>
                      <a:pt x="29" y="914"/>
                    </a:lnTo>
                    <a:lnTo>
                      <a:pt x="0" y="872"/>
                    </a:lnTo>
                    <a:lnTo>
                      <a:pt x="429" y="0"/>
                    </a:lnTo>
                    <a:lnTo>
                      <a:pt x="468" y="73"/>
                    </a:lnTo>
                    <a:lnTo>
                      <a:pt x="506" y="146"/>
                    </a:lnTo>
                    <a:lnTo>
                      <a:pt x="544" y="221"/>
                    </a:lnTo>
                    <a:lnTo>
                      <a:pt x="579" y="297"/>
                    </a:lnTo>
                    <a:lnTo>
                      <a:pt x="613" y="374"/>
                    </a:lnTo>
                    <a:lnTo>
                      <a:pt x="647" y="452"/>
                    </a:lnTo>
                    <a:lnTo>
                      <a:pt x="679" y="530"/>
                    </a:lnTo>
                    <a:lnTo>
                      <a:pt x="709" y="610"/>
                    </a:lnTo>
                    <a:lnTo>
                      <a:pt x="738" y="691"/>
                    </a:lnTo>
                    <a:lnTo>
                      <a:pt x="767" y="773"/>
                    </a:lnTo>
                    <a:lnTo>
                      <a:pt x="794" y="855"/>
                    </a:lnTo>
                    <a:lnTo>
                      <a:pt x="819" y="939"/>
                    </a:lnTo>
                    <a:lnTo>
                      <a:pt x="844" y="1023"/>
                    </a:lnTo>
                    <a:lnTo>
                      <a:pt x="868" y="1108"/>
                    </a:lnTo>
                    <a:lnTo>
                      <a:pt x="889" y="1194"/>
                    </a:lnTo>
                    <a:lnTo>
                      <a:pt x="910" y="1281"/>
                    </a:lnTo>
                    <a:lnTo>
                      <a:pt x="929" y="1368"/>
                    </a:lnTo>
                    <a:lnTo>
                      <a:pt x="947" y="1456"/>
                    </a:lnTo>
                    <a:lnTo>
                      <a:pt x="964" y="1544"/>
                    </a:lnTo>
                    <a:lnTo>
                      <a:pt x="979" y="1633"/>
                    </a:lnTo>
                    <a:lnTo>
                      <a:pt x="995" y="1722"/>
                    </a:lnTo>
                    <a:lnTo>
                      <a:pt x="1008" y="1812"/>
                    </a:lnTo>
                    <a:lnTo>
                      <a:pt x="1020" y="1902"/>
                    </a:lnTo>
                    <a:lnTo>
                      <a:pt x="1030" y="1992"/>
                    </a:lnTo>
                    <a:lnTo>
                      <a:pt x="1039" y="2083"/>
                    </a:lnTo>
                    <a:lnTo>
                      <a:pt x="1048" y="2174"/>
                    </a:lnTo>
                    <a:lnTo>
                      <a:pt x="1054" y="2266"/>
                    </a:lnTo>
                    <a:lnTo>
                      <a:pt x="1060" y="2358"/>
                    </a:lnTo>
                    <a:lnTo>
                      <a:pt x="1064" y="2449"/>
                    </a:lnTo>
                    <a:lnTo>
                      <a:pt x="1068" y="2541"/>
                    </a:lnTo>
                    <a:lnTo>
                      <a:pt x="1069" y="2633"/>
                    </a:lnTo>
                    <a:lnTo>
                      <a:pt x="1070" y="2725"/>
                    </a:lnTo>
                    <a:lnTo>
                      <a:pt x="1069" y="2816"/>
                    </a:lnTo>
                    <a:lnTo>
                      <a:pt x="1068" y="2908"/>
                    </a:lnTo>
                    <a:lnTo>
                      <a:pt x="1064" y="3000"/>
                    </a:lnTo>
                    <a:lnTo>
                      <a:pt x="1060" y="3091"/>
                    </a:lnTo>
                    <a:lnTo>
                      <a:pt x="1054" y="3183"/>
                    </a:lnTo>
                    <a:lnTo>
                      <a:pt x="1048" y="3275"/>
                    </a:lnTo>
                    <a:lnTo>
                      <a:pt x="1039" y="3366"/>
                    </a:lnTo>
                    <a:lnTo>
                      <a:pt x="1030" y="3457"/>
                    </a:lnTo>
                    <a:lnTo>
                      <a:pt x="1020" y="3547"/>
                    </a:lnTo>
                    <a:lnTo>
                      <a:pt x="1008" y="3637"/>
                    </a:lnTo>
                    <a:lnTo>
                      <a:pt x="995" y="3727"/>
                    </a:lnTo>
                    <a:lnTo>
                      <a:pt x="979" y="3816"/>
                    </a:lnTo>
                    <a:lnTo>
                      <a:pt x="964" y="3905"/>
                    </a:lnTo>
                    <a:lnTo>
                      <a:pt x="947" y="3993"/>
                    </a:lnTo>
                    <a:lnTo>
                      <a:pt x="929" y="4080"/>
                    </a:lnTo>
                    <a:lnTo>
                      <a:pt x="910" y="4167"/>
                    </a:lnTo>
                    <a:lnTo>
                      <a:pt x="889" y="4255"/>
                    </a:lnTo>
                    <a:lnTo>
                      <a:pt x="868" y="4341"/>
                    </a:lnTo>
                    <a:lnTo>
                      <a:pt x="844" y="4426"/>
                    </a:lnTo>
                    <a:lnTo>
                      <a:pt x="819" y="4510"/>
                    </a:lnTo>
                    <a:lnTo>
                      <a:pt x="794" y="4593"/>
                    </a:lnTo>
                    <a:lnTo>
                      <a:pt x="767" y="4676"/>
                    </a:lnTo>
                    <a:lnTo>
                      <a:pt x="738" y="4758"/>
                    </a:lnTo>
                    <a:lnTo>
                      <a:pt x="709" y="4839"/>
                    </a:lnTo>
                    <a:lnTo>
                      <a:pt x="679" y="4918"/>
                    </a:lnTo>
                    <a:lnTo>
                      <a:pt x="647" y="4997"/>
                    </a:lnTo>
                    <a:lnTo>
                      <a:pt x="613" y="5075"/>
                    </a:lnTo>
                    <a:lnTo>
                      <a:pt x="579" y="5152"/>
                    </a:lnTo>
                    <a:lnTo>
                      <a:pt x="544" y="5229"/>
                    </a:lnTo>
                    <a:lnTo>
                      <a:pt x="506" y="5303"/>
                    </a:lnTo>
                    <a:lnTo>
                      <a:pt x="468" y="5376"/>
                    </a:lnTo>
                    <a:lnTo>
                      <a:pt x="429" y="5448"/>
                    </a:lnTo>
                    <a:lnTo>
                      <a:pt x="0" y="4577"/>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86" name="Freeform 31"/>
              <p:cNvSpPr>
                <a:spLocks/>
              </p:cNvSpPr>
              <p:nvPr/>
            </p:nvSpPr>
            <p:spPr bwMode="auto">
              <a:xfrm>
                <a:off x="10333409" y="3764014"/>
                <a:ext cx="78896" cy="396035"/>
              </a:xfrm>
              <a:custGeom>
                <a:avLst/>
                <a:gdLst>
                  <a:gd name="T0" fmla="*/ 1030 w 1069"/>
                  <a:gd name="T1" fmla="*/ 3531 h 4357"/>
                  <a:gd name="T2" fmla="*/ 971 w 1069"/>
                  <a:gd name="T3" fmla="*/ 3426 h 4357"/>
                  <a:gd name="T4" fmla="*/ 913 w 1069"/>
                  <a:gd name="T5" fmla="*/ 3312 h 4357"/>
                  <a:gd name="T6" fmla="*/ 858 w 1069"/>
                  <a:gd name="T7" fmla="*/ 3189 h 4357"/>
                  <a:gd name="T8" fmla="*/ 807 w 1069"/>
                  <a:gd name="T9" fmla="*/ 3059 h 4357"/>
                  <a:gd name="T10" fmla="*/ 761 w 1069"/>
                  <a:gd name="T11" fmla="*/ 2922 h 4357"/>
                  <a:gd name="T12" fmla="*/ 722 w 1069"/>
                  <a:gd name="T13" fmla="*/ 2779 h 4357"/>
                  <a:gd name="T14" fmla="*/ 688 w 1069"/>
                  <a:gd name="T15" fmla="*/ 2633 h 4357"/>
                  <a:gd name="T16" fmla="*/ 663 w 1069"/>
                  <a:gd name="T17" fmla="*/ 2483 h 4357"/>
                  <a:gd name="T18" fmla="*/ 648 w 1069"/>
                  <a:gd name="T19" fmla="*/ 2332 h 4357"/>
                  <a:gd name="T20" fmla="*/ 643 w 1069"/>
                  <a:gd name="T21" fmla="*/ 2179 h 4357"/>
                  <a:gd name="T22" fmla="*/ 648 w 1069"/>
                  <a:gd name="T23" fmla="*/ 2026 h 4357"/>
                  <a:gd name="T24" fmla="*/ 663 w 1069"/>
                  <a:gd name="T25" fmla="*/ 1874 h 4357"/>
                  <a:gd name="T26" fmla="*/ 688 w 1069"/>
                  <a:gd name="T27" fmla="*/ 1723 h 4357"/>
                  <a:gd name="T28" fmla="*/ 722 w 1069"/>
                  <a:gd name="T29" fmla="*/ 1577 h 4357"/>
                  <a:gd name="T30" fmla="*/ 761 w 1069"/>
                  <a:gd name="T31" fmla="*/ 1435 h 4357"/>
                  <a:gd name="T32" fmla="*/ 807 w 1069"/>
                  <a:gd name="T33" fmla="*/ 1298 h 4357"/>
                  <a:gd name="T34" fmla="*/ 858 w 1069"/>
                  <a:gd name="T35" fmla="*/ 1168 h 4357"/>
                  <a:gd name="T36" fmla="*/ 913 w 1069"/>
                  <a:gd name="T37" fmla="*/ 1045 h 4357"/>
                  <a:gd name="T38" fmla="*/ 971 w 1069"/>
                  <a:gd name="T39" fmla="*/ 931 h 4357"/>
                  <a:gd name="T40" fmla="*/ 1030 w 1069"/>
                  <a:gd name="T41" fmla="*/ 826 h 4357"/>
                  <a:gd name="T42" fmla="*/ 643 w 1069"/>
                  <a:gd name="T43" fmla="*/ 0 h 4357"/>
                  <a:gd name="T44" fmla="*/ 528 w 1069"/>
                  <a:gd name="T45" fmla="*/ 159 h 4357"/>
                  <a:gd name="T46" fmla="*/ 424 w 1069"/>
                  <a:gd name="T47" fmla="*/ 328 h 4357"/>
                  <a:gd name="T48" fmla="*/ 331 w 1069"/>
                  <a:gd name="T49" fmla="*/ 508 h 4357"/>
                  <a:gd name="T50" fmla="*/ 251 w 1069"/>
                  <a:gd name="T51" fmla="*/ 698 h 4357"/>
                  <a:gd name="T52" fmla="*/ 181 w 1069"/>
                  <a:gd name="T53" fmla="*/ 898 h 4357"/>
                  <a:gd name="T54" fmla="*/ 122 w 1069"/>
                  <a:gd name="T55" fmla="*/ 1106 h 4357"/>
                  <a:gd name="T56" fmla="*/ 76 w 1069"/>
                  <a:gd name="T57" fmla="*/ 1323 h 4357"/>
                  <a:gd name="T58" fmla="*/ 40 w 1069"/>
                  <a:gd name="T59" fmla="*/ 1547 h 4357"/>
                  <a:gd name="T60" fmla="*/ 16 w 1069"/>
                  <a:gd name="T61" fmla="*/ 1778 h 4357"/>
                  <a:gd name="T62" fmla="*/ 2 w 1069"/>
                  <a:gd name="T63" fmla="*/ 2017 h 4357"/>
                  <a:gd name="T64" fmla="*/ 0 w 1069"/>
                  <a:gd name="T65" fmla="*/ 2260 h 4357"/>
                  <a:gd name="T66" fmla="*/ 10 w 1069"/>
                  <a:gd name="T67" fmla="*/ 2500 h 4357"/>
                  <a:gd name="T68" fmla="*/ 31 w 1069"/>
                  <a:gd name="T69" fmla="*/ 2733 h 4357"/>
                  <a:gd name="T70" fmla="*/ 63 w 1069"/>
                  <a:gd name="T71" fmla="*/ 2961 h 4357"/>
                  <a:gd name="T72" fmla="*/ 106 w 1069"/>
                  <a:gd name="T73" fmla="*/ 3180 h 4357"/>
                  <a:gd name="T74" fmla="*/ 161 w 1069"/>
                  <a:gd name="T75" fmla="*/ 3390 h 4357"/>
                  <a:gd name="T76" fmla="*/ 226 w 1069"/>
                  <a:gd name="T77" fmla="*/ 3593 h 4357"/>
                  <a:gd name="T78" fmla="*/ 303 w 1069"/>
                  <a:gd name="T79" fmla="*/ 3786 h 4357"/>
                  <a:gd name="T80" fmla="*/ 392 w 1069"/>
                  <a:gd name="T81" fmla="*/ 3970 h 4357"/>
                  <a:gd name="T82" fmla="*/ 492 w 1069"/>
                  <a:gd name="T83" fmla="*/ 4143 h 4357"/>
                  <a:gd name="T84" fmla="*/ 603 w 1069"/>
                  <a:gd name="T85" fmla="*/ 4306 h 4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69" h="4357">
                    <a:moveTo>
                      <a:pt x="1069" y="3594"/>
                    </a:moveTo>
                    <a:lnTo>
                      <a:pt x="1050" y="3563"/>
                    </a:lnTo>
                    <a:lnTo>
                      <a:pt x="1030" y="3531"/>
                    </a:lnTo>
                    <a:lnTo>
                      <a:pt x="1010" y="3497"/>
                    </a:lnTo>
                    <a:lnTo>
                      <a:pt x="990" y="3462"/>
                    </a:lnTo>
                    <a:lnTo>
                      <a:pt x="971" y="3426"/>
                    </a:lnTo>
                    <a:lnTo>
                      <a:pt x="951" y="3389"/>
                    </a:lnTo>
                    <a:lnTo>
                      <a:pt x="931" y="3351"/>
                    </a:lnTo>
                    <a:lnTo>
                      <a:pt x="913" y="3312"/>
                    </a:lnTo>
                    <a:lnTo>
                      <a:pt x="894" y="3272"/>
                    </a:lnTo>
                    <a:lnTo>
                      <a:pt x="876" y="3231"/>
                    </a:lnTo>
                    <a:lnTo>
                      <a:pt x="858" y="3189"/>
                    </a:lnTo>
                    <a:lnTo>
                      <a:pt x="841" y="3147"/>
                    </a:lnTo>
                    <a:lnTo>
                      <a:pt x="823" y="3103"/>
                    </a:lnTo>
                    <a:lnTo>
                      <a:pt x="807" y="3059"/>
                    </a:lnTo>
                    <a:lnTo>
                      <a:pt x="791" y="3014"/>
                    </a:lnTo>
                    <a:lnTo>
                      <a:pt x="776" y="2969"/>
                    </a:lnTo>
                    <a:lnTo>
                      <a:pt x="761" y="2922"/>
                    </a:lnTo>
                    <a:lnTo>
                      <a:pt x="747" y="2876"/>
                    </a:lnTo>
                    <a:lnTo>
                      <a:pt x="734" y="2828"/>
                    </a:lnTo>
                    <a:lnTo>
                      <a:pt x="722" y="2779"/>
                    </a:lnTo>
                    <a:lnTo>
                      <a:pt x="709" y="2731"/>
                    </a:lnTo>
                    <a:lnTo>
                      <a:pt x="698" y="2682"/>
                    </a:lnTo>
                    <a:lnTo>
                      <a:pt x="688" y="2633"/>
                    </a:lnTo>
                    <a:lnTo>
                      <a:pt x="679" y="2583"/>
                    </a:lnTo>
                    <a:lnTo>
                      <a:pt x="671" y="2533"/>
                    </a:lnTo>
                    <a:lnTo>
                      <a:pt x="663" y="2483"/>
                    </a:lnTo>
                    <a:lnTo>
                      <a:pt x="657" y="2433"/>
                    </a:lnTo>
                    <a:lnTo>
                      <a:pt x="652" y="2382"/>
                    </a:lnTo>
                    <a:lnTo>
                      <a:pt x="648" y="2332"/>
                    </a:lnTo>
                    <a:lnTo>
                      <a:pt x="645" y="2281"/>
                    </a:lnTo>
                    <a:lnTo>
                      <a:pt x="643" y="2230"/>
                    </a:lnTo>
                    <a:lnTo>
                      <a:pt x="643" y="2179"/>
                    </a:lnTo>
                    <a:lnTo>
                      <a:pt x="643" y="2128"/>
                    </a:lnTo>
                    <a:lnTo>
                      <a:pt x="645" y="2077"/>
                    </a:lnTo>
                    <a:lnTo>
                      <a:pt x="648" y="2026"/>
                    </a:lnTo>
                    <a:lnTo>
                      <a:pt x="652" y="1975"/>
                    </a:lnTo>
                    <a:lnTo>
                      <a:pt x="657" y="1924"/>
                    </a:lnTo>
                    <a:lnTo>
                      <a:pt x="663" y="1874"/>
                    </a:lnTo>
                    <a:lnTo>
                      <a:pt x="671" y="1824"/>
                    </a:lnTo>
                    <a:lnTo>
                      <a:pt x="679" y="1773"/>
                    </a:lnTo>
                    <a:lnTo>
                      <a:pt x="688" y="1723"/>
                    </a:lnTo>
                    <a:lnTo>
                      <a:pt x="698" y="1674"/>
                    </a:lnTo>
                    <a:lnTo>
                      <a:pt x="709" y="1625"/>
                    </a:lnTo>
                    <a:lnTo>
                      <a:pt x="722" y="1577"/>
                    </a:lnTo>
                    <a:lnTo>
                      <a:pt x="734" y="1529"/>
                    </a:lnTo>
                    <a:lnTo>
                      <a:pt x="747" y="1482"/>
                    </a:lnTo>
                    <a:lnTo>
                      <a:pt x="761" y="1435"/>
                    </a:lnTo>
                    <a:lnTo>
                      <a:pt x="776" y="1389"/>
                    </a:lnTo>
                    <a:lnTo>
                      <a:pt x="791" y="1343"/>
                    </a:lnTo>
                    <a:lnTo>
                      <a:pt x="807" y="1298"/>
                    </a:lnTo>
                    <a:lnTo>
                      <a:pt x="823" y="1254"/>
                    </a:lnTo>
                    <a:lnTo>
                      <a:pt x="841" y="1210"/>
                    </a:lnTo>
                    <a:lnTo>
                      <a:pt x="858" y="1168"/>
                    </a:lnTo>
                    <a:lnTo>
                      <a:pt x="876" y="1126"/>
                    </a:lnTo>
                    <a:lnTo>
                      <a:pt x="894" y="1085"/>
                    </a:lnTo>
                    <a:lnTo>
                      <a:pt x="913" y="1045"/>
                    </a:lnTo>
                    <a:lnTo>
                      <a:pt x="931" y="1006"/>
                    </a:lnTo>
                    <a:lnTo>
                      <a:pt x="951" y="968"/>
                    </a:lnTo>
                    <a:lnTo>
                      <a:pt x="971" y="931"/>
                    </a:lnTo>
                    <a:lnTo>
                      <a:pt x="990" y="895"/>
                    </a:lnTo>
                    <a:lnTo>
                      <a:pt x="1010" y="860"/>
                    </a:lnTo>
                    <a:lnTo>
                      <a:pt x="1030" y="826"/>
                    </a:lnTo>
                    <a:lnTo>
                      <a:pt x="1050" y="794"/>
                    </a:lnTo>
                    <a:lnTo>
                      <a:pt x="1069" y="762"/>
                    </a:lnTo>
                    <a:lnTo>
                      <a:pt x="643" y="0"/>
                    </a:lnTo>
                    <a:lnTo>
                      <a:pt x="603" y="51"/>
                    </a:lnTo>
                    <a:lnTo>
                      <a:pt x="564" y="104"/>
                    </a:lnTo>
                    <a:lnTo>
                      <a:pt x="528" y="159"/>
                    </a:lnTo>
                    <a:lnTo>
                      <a:pt x="492" y="214"/>
                    </a:lnTo>
                    <a:lnTo>
                      <a:pt x="457" y="270"/>
                    </a:lnTo>
                    <a:lnTo>
                      <a:pt x="424" y="328"/>
                    </a:lnTo>
                    <a:lnTo>
                      <a:pt x="392" y="387"/>
                    </a:lnTo>
                    <a:lnTo>
                      <a:pt x="361" y="447"/>
                    </a:lnTo>
                    <a:lnTo>
                      <a:pt x="331" y="508"/>
                    </a:lnTo>
                    <a:lnTo>
                      <a:pt x="303" y="570"/>
                    </a:lnTo>
                    <a:lnTo>
                      <a:pt x="277" y="634"/>
                    </a:lnTo>
                    <a:lnTo>
                      <a:pt x="251" y="698"/>
                    </a:lnTo>
                    <a:lnTo>
                      <a:pt x="226" y="764"/>
                    </a:lnTo>
                    <a:lnTo>
                      <a:pt x="203" y="831"/>
                    </a:lnTo>
                    <a:lnTo>
                      <a:pt x="181" y="898"/>
                    </a:lnTo>
                    <a:lnTo>
                      <a:pt x="161" y="967"/>
                    </a:lnTo>
                    <a:lnTo>
                      <a:pt x="141" y="1036"/>
                    </a:lnTo>
                    <a:lnTo>
                      <a:pt x="122" y="1106"/>
                    </a:lnTo>
                    <a:lnTo>
                      <a:pt x="106" y="1178"/>
                    </a:lnTo>
                    <a:lnTo>
                      <a:pt x="90" y="1250"/>
                    </a:lnTo>
                    <a:lnTo>
                      <a:pt x="76" y="1323"/>
                    </a:lnTo>
                    <a:lnTo>
                      <a:pt x="63" y="1397"/>
                    </a:lnTo>
                    <a:lnTo>
                      <a:pt x="51" y="1471"/>
                    </a:lnTo>
                    <a:lnTo>
                      <a:pt x="40" y="1547"/>
                    </a:lnTo>
                    <a:lnTo>
                      <a:pt x="31" y="1623"/>
                    </a:lnTo>
                    <a:lnTo>
                      <a:pt x="23" y="1700"/>
                    </a:lnTo>
                    <a:lnTo>
                      <a:pt x="16" y="1778"/>
                    </a:lnTo>
                    <a:lnTo>
                      <a:pt x="10" y="1857"/>
                    </a:lnTo>
                    <a:lnTo>
                      <a:pt x="5" y="1937"/>
                    </a:lnTo>
                    <a:lnTo>
                      <a:pt x="2" y="2017"/>
                    </a:lnTo>
                    <a:lnTo>
                      <a:pt x="0" y="2097"/>
                    </a:lnTo>
                    <a:lnTo>
                      <a:pt x="0" y="2179"/>
                    </a:lnTo>
                    <a:lnTo>
                      <a:pt x="0" y="2260"/>
                    </a:lnTo>
                    <a:lnTo>
                      <a:pt x="2" y="2341"/>
                    </a:lnTo>
                    <a:lnTo>
                      <a:pt x="5" y="2421"/>
                    </a:lnTo>
                    <a:lnTo>
                      <a:pt x="10" y="2500"/>
                    </a:lnTo>
                    <a:lnTo>
                      <a:pt x="16" y="2578"/>
                    </a:lnTo>
                    <a:lnTo>
                      <a:pt x="23" y="2656"/>
                    </a:lnTo>
                    <a:lnTo>
                      <a:pt x="31" y="2733"/>
                    </a:lnTo>
                    <a:lnTo>
                      <a:pt x="40" y="2810"/>
                    </a:lnTo>
                    <a:lnTo>
                      <a:pt x="51" y="2886"/>
                    </a:lnTo>
                    <a:lnTo>
                      <a:pt x="63" y="2961"/>
                    </a:lnTo>
                    <a:lnTo>
                      <a:pt x="76" y="3035"/>
                    </a:lnTo>
                    <a:lnTo>
                      <a:pt x="90" y="3107"/>
                    </a:lnTo>
                    <a:lnTo>
                      <a:pt x="106" y="3180"/>
                    </a:lnTo>
                    <a:lnTo>
                      <a:pt x="122" y="3251"/>
                    </a:lnTo>
                    <a:lnTo>
                      <a:pt x="141" y="3321"/>
                    </a:lnTo>
                    <a:lnTo>
                      <a:pt x="161" y="3390"/>
                    </a:lnTo>
                    <a:lnTo>
                      <a:pt x="181" y="3459"/>
                    </a:lnTo>
                    <a:lnTo>
                      <a:pt x="203" y="3526"/>
                    </a:lnTo>
                    <a:lnTo>
                      <a:pt x="226" y="3593"/>
                    </a:lnTo>
                    <a:lnTo>
                      <a:pt x="251" y="3658"/>
                    </a:lnTo>
                    <a:lnTo>
                      <a:pt x="277" y="3722"/>
                    </a:lnTo>
                    <a:lnTo>
                      <a:pt x="303" y="3786"/>
                    </a:lnTo>
                    <a:lnTo>
                      <a:pt x="331" y="3849"/>
                    </a:lnTo>
                    <a:lnTo>
                      <a:pt x="361" y="3910"/>
                    </a:lnTo>
                    <a:lnTo>
                      <a:pt x="392" y="3970"/>
                    </a:lnTo>
                    <a:lnTo>
                      <a:pt x="424" y="4029"/>
                    </a:lnTo>
                    <a:lnTo>
                      <a:pt x="457" y="4087"/>
                    </a:lnTo>
                    <a:lnTo>
                      <a:pt x="492" y="4143"/>
                    </a:lnTo>
                    <a:lnTo>
                      <a:pt x="528" y="4199"/>
                    </a:lnTo>
                    <a:lnTo>
                      <a:pt x="564" y="4253"/>
                    </a:lnTo>
                    <a:lnTo>
                      <a:pt x="603" y="4306"/>
                    </a:lnTo>
                    <a:lnTo>
                      <a:pt x="643" y="4357"/>
                    </a:lnTo>
                    <a:lnTo>
                      <a:pt x="1069" y="3594"/>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87" name="Freeform 32"/>
              <p:cNvSpPr>
                <a:spLocks/>
              </p:cNvSpPr>
              <p:nvPr/>
            </p:nvSpPr>
            <p:spPr bwMode="auto">
              <a:xfrm>
                <a:off x="10175613" y="3720007"/>
                <a:ext cx="78896" cy="492840"/>
              </a:xfrm>
              <a:custGeom>
                <a:avLst/>
                <a:gdLst>
                  <a:gd name="T0" fmla="*/ 1030 w 1070"/>
                  <a:gd name="T1" fmla="*/ 4492 h 5448"/>
                  <a:gd name="T2" fmla="*/ 970 w 1070"/>
                  <a:gd name="T3" fmla="*/ 4357 h 5448"/>
                  <a:gd name="T4" fmla="*/ 913 w 1070"/>
                  <a:gd name="T5" fmla="*/ 4210 h 5448"/>
                  <a:gd name="T6" fmla="*/ 859 w 1070"/>
                  <a:gd name="T7" fmla="*/ 4054 h 5448"/>
                  <a:gd name="T8" fmla="*/ 807 w 1070"/>
                  <a:gd name="T9" fmla="*/ 3888 h 5448"/>
                  <a:gd name="T10" fmla="*/ 762 w 1070"/>
                  <a:gd name="T11" fmla="*/ 3714 h 5448"/>
                  <a:gd name="T12" fmla="*/ 721 w 1070"/>
                  <a:gd name="T13" fmla="*/ 3531 h 5448"/>
                  <a:gd name="T14" fmla="*/ 688 w 1070"/>
                  <a:gd name="T15" fmla="*/ 3340 h 5448"/>
                  <a:gd name="T16" fmla="*/ 664 w 1070"/>
                  <a:gd name="T17" fmla="*/ 3141 h 5448"/>
                  <a:gd name="T18" fmla="*/ 648 w 1070"/>
                  <a:gd name="T19" fmla="*/ 2936 h 5448"/>
                  <a:gd name="T20" fmla="*/ 643 w 1070"/>
                  <a:gd name="T21" fmla="*/ 2725 h 5448"/>
                  <a:gd name="T22" fmla="*/ 648 w 1070"/>
                  <a:gd name="T23" fmla="*/ 2538 h 5448"/>
                  <a:gd name="T24" fmla="*/ 664 w 1070"/>
                  <a:gd name="T25" fmla="*/ 2349 h 5448"/>
                  <a:gd name="T26" fmla="*/ 688 w 1070"/>
                  <a:gd name="T27" fmla="*/ 2156 h 5448"/>
                  <a:gd name="T28" fmla="*/ 721 w 1070"/>
                  <a:gd name="T29" fmla="*/ 1966 h 5448"/>
                  <a:gd name="T30" fmla="*/ 762 w 1070"/>
                  <a:gd name="T31" fmla="*/ 1778 h 5448"/>
                  <a:gd name="T32" fmla="*/ 807 w 1070"/>
                  <a:gd name="T33" fmla="*/ 1596 h 5448"/>
                  <a:gd name="T34" fmla="*/ 859 w 1070"/>
                  <a:gd name="T35" fmla="*/ 1420 h 5448"/>
                  <a:gd name="T36" fmla="*/ 913 w 1070"/>
                  <a:gd name="T37" fmla="*/ 1254 h 5448"/>
                  <a:gd name="T38" fmla="*/ 970 w 1070"/>
                  <a:gd name="T39" fmla="*/ 1098 h 5448"/>
                  <a:gd name="T40" fmla="*/ 1030 w 1070"/>
                  <a:gd name="T41" fmla="*/ 957 h 5448"/>
                  <a:gd name="T42" fmla="*/ 643 w 1070"/>
                  <a:gd name="T43" fmla="*/ 0 h 5448"/>
                  <a:gd name="T44" fmla="*/ 528 w 1070"/>
                  <a:gd name="T45" fmla="*/ 221 h 5448"/>
                  <a:gd name="T46" fmla="*/ 424 w 1070"/>
                  <a:gd name="T47" fmla="*/ 452 h 5448"/>
                  <a:gd name="T48" fmla="*/ 332 w 1070"/>
                  <a:gd name="T49" fmla="*/ 691 h 5448"/>
                  <a:gd name="T50" fmla="*/ 251 w 1070"/>
                  <a:gd name="T51" fmla="*/ 939 h 5448"/>
                  <a:gd name="T52" fmla="*/ 182 w 1070"/>
                  <a:gd name="T53" fmla="*/ 1194 h 5448"/>
                  <a:gd name="T54" fmla="*/ 123 w 1070"/>
                  <a:gd name="T55" fmla="*/ 1456 h 5448"/>
                  <a:gd name="T56" fmla="*/ 76 w 1070"/>
                  <a:gd name="T57" fmla="*/ 1722 h 5448"/>
                  <a:gd name="T58" fmla="*/ 41 w 1070"/>
                  <a:gd name="T59" fmla="*/ 1992 h 5448"/>
                  <a:gd name="T60" fmla="*/ 16 w 1070"/>
                  <a:gd name="T61" fmla="*/ 2266 h 5448"/>
                  <a:gd name="T62" fmla="*/ 3 w 1070"/>
                  <a:gd name="T63" fmla="*/ 2541 h 5448"/>
                  <a:gd name="T64" fmla="*/ 1 w 1070"/>
                  <a:gd name="T65" fmla="*/ 2816 h 5448"/>
                  <a:gd name="T66" fmla="*/ 10 w 1070"/>
                  <a:gd name="T67" fmla="*/ 3091 h 5448"/>
                  <a:gd name="T68" fmla="*/ 31 w 1070"/>
                  <a:gd name="T69" fmla="*/ 3366 h 5448"/>
                  <a:gd name="T70" fmla="*/ 63 w 1070"/>
                  <a:gd name="T71" fmla="*/ 3637 h 5448"/>
                  <a:gd name="T72" fmla="*/ 106 w 1070"/>
                  <a:gd name="T73" fmla="*/ 3905 h 5448"/>
                  <a:gd name="T74" fmla="*/ 161 w 1070"/>
                  <a:gd name="T75" fmla="*/ 4167 h 5448"/>
                  <a:gd name="T76" fmla="*/ 226 w 1070"/>
                  <a:gd name="T77" fmla="*/ 4426 h 5448"/>
                  <a:gd name="T78" fmla="*/ 304 w 1070"/>
                  <a:gd name="T79" fmla="*/ 4676 h 5448"/>
                  <a:gd name="T80" fmla="*/ 393 w 1070"/>
                  <a:gd name="T81" fmla="*/ 4918 h 5448"/>
                  <a:gd name="T82" fmla="*/ 492 w 1070"/>
                  <a:gd name="T83" fmla="*/ 5152 h 5448"/>
                  <a:gd name="T84" fmla="*/ 603 w 1070"/>
                  <a:gd name="T85" fmla="*/ 5376 h 5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0" h="5448">
                    <a:moveTo>
                      <a:pt x="1070" y="4577"/>
                    </a:moveTo>
                    <a:lnTo>
                      <a:pt x="1050" y="4535"/>
                    </a:lnTo>
                    <a:lnTo>
                      <a:pt x="1030" y="4492"/>
                    </a:lnTo>
                    <a:lnTo>
                      <a:pt x="1010" y="4449"/>
                    </a:lnTo>
                    <a:lnTo>
                      <a:pt x="991" y="4403"/>
                    </a:lnTo>
                    <a:lnTo>
                      <a:pt x="970" y="4357"/>
                    </a:lnTo>
                    <a:lnTo>
                      <a:pt x="951" y="4310"/>
                    </a:lnTo>
                    <a:lnTo>
                      <a:pt x="932" y="4261"/>
                    </a:lnTo>
                    <a:lnTo>
                      <a:pt x="913" y="4210"/>
                    </a:lnTo>
                    <a:lnTo>
                      <a:pt x="895" y="4159"/>
                    </a:lnTo>
                    <a:lnTo>
                      <a:pt x="877" y="4107"/>
                    </a:lnTo>
                    <a:lnTo>
                      <a:pt x="859" y="4054"/>
                    </a:lnTo>
                    <a:lnTo>
                      <a:pt x="841" y="4000"/>
                    </a:lnTo>
                    <a:lnTo>
                      <a:pt x="824" y="3945"/>
                    </a:lnTo>
                    <a:lnTo>
                      <a:pt x="807" y="3888"/>
                    </a:lnTo>
                    <a:lnTo>
                      <a:pt x="792" y="3831"/>
                    </a:lnTo>
                    <a:lnTo>
                      <a:pt x="776" y="3773"/>
                    </a:lnTo>
                    <a:lnTo>
                      <a:pt x="762" y="3714"/>
                    </a:lnTo>
                    <a:lnTo>
                      <a:pt x="748" y="3654"/>
                    </a:lnTo>
                    <a:lnTo>
                      <a:pt x="734" y="3593"/>
                    </a:lnTo>
                    <a:lnTo>
                      <a:pt x="721" y="3531"/>
                    </a:lnTo>
                    <a:lnTo>
                      <a:pt x="709" y="3468"/>
                    </a:lnTo>
                    <a:lnTo>
                      <a:pt x="699" y="3405"/>
                    </a:lnTo>
                    <a:lnTo>
                      <a:pt x="688" y="3340"/>
                    </a:lnTo>
                    <a:lnTo>
                      <a:pt x="679" y="3275"/>
                    </a:lnTo>
                    <a:lnTo>
                      <a:pt x="671" y="3208"/>
                    </a:lnTo>
                    <a:lnTo>
                      <a:pt x="664" y="3141"/>
                    </a:lnTo>
                    <a:lnTo>
                      <a:pt x="658" y="3073"/>
                    </a:lnTo>
                    <a:lnTo>
                      <a:pt x="652" y="3005"/>
                    </a:lnTo>
                    <a:lnTo>
                      <a:pt x="648" y="2936"/>
                    </a:lnTo>
                    <a:lnTo>
                      <a:pt x="645" y="2866"/>
                    </a:lnTo>
                    <a:lnTo>
                      <a:pt x="644" y="2796"/>
                    </a:lnTo>
                    <a:lnTo>
                      <a:pt x="643" y="2725"/>
                    </a:lnTo>
                    <a:lnTo>
                      <a:pt x="644" y="2663"/>
                    </a:lnTo>
                    <a:lnTo>
                      <a:pt x="645" y="2601"/>
                    </a:lnTo>
                    <a:lnTo>
                      <a:pt x="648" y="2538"/>
                    </a:lnTo>
                    <a:lnTo>
                      <a:pt x="652" y="2475"/>
                    </a:lnTo>
                    <a:lnTo>
                      <a:pt x="658" y="2412"/>
                    </a:lnTo>
                    <a:lnTo>
                      <a:pt x="664" y="2349"/>
                    </a:lnTo>
                    <a:lnTo>
                      <a:pt x="671" y="2285"/>
                    </a:lnTo>
                    <a:lnTo>
                      <a:pt x="679" y="2221"/>
                    </a:lnTo>
                    <a:lnTo>
                      <a:pt x="688" y="2156"/>
                    </a:lnTo>
                    <a:lnTo>
                      <a:pt x="699" y="2093"/>
                    </a:lnTo>
                    <a:lnTo>
                      <a:pt x="709" y="2029"/>
                    </a:lnTo>
                    <a:lnTo>
                      <a:pt x="721" y="1966"/>
                    </a:lnTo>
                    <a:lnTo>
                      <a:pt x="734" y="1903"/>
                    </a:lnTo>
                    <a:lnTo>
                      <a:pt x="748" y="1840"/>
                    </a:lnTo>
                    <a:lnTo>
                      <a:pt x="762" y="1778"/>
                    </a:lnTo>
                    <a:lnTo>
                      <a:pt x="776" y="1717"/>
                    </a:lnTo>
                    <a:lnTo>
                      <a:pt x="792" y="1656"/>
                    </a:lnTo>
                    <a:lnTo>
                      <a:pt x="807" y="1596"/>
                    </a:lnTo>
                    <a:lnTo>
                      <a:pt x="824" y="1536"/>
                    </a:lnTo>
                    <a:lnTo>
                      <a:pt x="841" y="1478"/>
                    </a:lnTo>
                    <a:lnTo>
                      <a:pt x="859" y="1420"/>
                    </a:lnTo>
                    <a:lnTo>
                      <a:pt x="877" y="1364"/>
                    </a:lnTo>
                    <a:lnTo>
                      <a:pt x="895" y="1308"/>
                    </a:lnTo>
                    <a:lnTo>
                      <a:pt x="913" y="1254"/>
                    </a:lnTo>
                    <a:lnTo>
                      <a:pt x="932" y="1200"/>
                    </a:lnTo>
                    <a:lnTo>
                      <a:pt x="951" y="1149"/>
                    </a:lnTo>
                    <a:lnTo>
                      <a:pt x="970" y="1098"/>
                    </a:lnTo>
                    <a:lnTo>
                      <a:pt x="991" y="1050"/>
                    </a:lnTo>
                    <a:lnTo>
                      <a:pt x="1010" y="1003"/>
                    </a:lnTo>
                    <a:lnTo>
                      <a:pt x="1030" y="957"/>
                    </a:lnTo>
                    <a:lnTo>
                      <a:pt x="1050" y="914"/>
                    </a:lnTo>
                    <a:lnTo>
                      <a:pt x="1070" y="872"/>
                    </a:lnTo>
                    <a:lnTo>
                      <a:pt x="643" y="0"/>
                    </a:lnTo>
                    <a:lnTo>
                      <a:pt x="603" y="73"/>
                    </a:lnTo>
                    <a:lnTo>
                      <a:pt x="565" y="146"/>
                    </a:lnTo>
                    <a:lnTo>
                      <a:pt x="528" y="221"/>
                    </a:lnTo>
                    <a:lnTo>
                      <a:pt x="492" y="297"/>
                    </a:lnTo>
                    <a:lnTo>
                      <a:pt x="457" y="374"/>
                    </a:lnTo>
                    <a:lnTo>
                      <a:pt x="424" y="452"/>
                    </a:lnTo>
                    <a:lnTo>
                      <a:pt x="393" y="530"/>
                    </a:lnTo>
                    <a:lnTo>
                      <a:pt x="361" y="610"/>
                    </a:lnTo>
                    <a:lnTo>
                      <a:pt x="332" y="691"/>
                    </a:lnTo>
                    <a:lnTo>
                      <a:pt x="304" y="773"/>
                    </a:lnTo>
                    <a:lnTo>
                      <a:pt x="277" y="855"/>
                    </a:lnTo>
                    <a:lnTo>
                      <a:pt x="251" y="939"/>
                    </a:lnTo>
                    <a:lnTo>
                      <a:pt x="226" y="1023"/>
                    </a:lnTo>
                    <a:lnTo>
                      <a:pt x="203" y="1108"/>
                    </a:lnTo>
                    <a:lnTo>
                      <a:pt x="182" y="1194"/>
                    </a:lnTo>
                    <a:lnTo>
                      <a:pt x="161" y="1281"/>
                    </a:lnTo>
                    <a:lnTo>
                      <a:pt x="141" y="1368"/>
                    </a:lnTo>
                    <a:lnTo>
                      <a:pt x="123" y="1456"/>
                    </a:lnTo>
                    <a:lnTo>
                      <a:pt x="106" y="1544"/>
                    </a:lnTo>
                    <a:lnTo>
                      <a:pt x="91" y="1633"/>
                    </a:lnTo>
                    <a:lnTo>
                      <a:pt x="76" y="1722"/>
                    </a:lnTo>
                    <a:lnTo>
                      <a:pt x="63" y="1812"/>
                    </a:lnTo>
                    <a:lnTo>
                      <a:pt x="51" y="1902"/>
                    </a:lnTo>
                    <a:lnTo>
                      <a:pt x="41" y="1992"/>
                    </a:lnTo>
                    <a:lnTo>
                      <a:pt x="31" y="2083"/>
                    </a:lnTo>
                    <a:lnTo>
                      <a:pt x="22" y="2174"/>
                    </a:lnTo>
                    <a:lnTo>
                      <a:pt x="16" y="2266"/>
                    </a:lnTo>
                    <a:lnTo>
                      <a:pt x="10" y="2358"/>
                    </a:lnTo>
                    <a:lnTo>
                      <a:pt x="6" y="2449"/>
                    </a:lnTo>
                    <a:lnTo>
                      <a:pt x="3" y="2541"/>
                    </a:lnTo>
                    <a:lnTo>
                      <a:pt x="1" y="2633"/>
                    </a:lnTo>
                    <a:lnTo>
                      <a:pt x="0" y="2725"/>
                    </a:lnTo>
                    <a:lnTo>
                      <a:pt x="1" y="2816"/>
                    </a:lnTo>
                    <a:lnTo>
                      <a:pt x="3" y="2908"/>
                    </a:lnTo>
                    <a:lnTo>
                      <a:pt x="6" y="3000"/>
                    </a:lnTo>
                    <a:lnTo>
                      <a:pt x="10" y="3091"/>
                    </a:lnTo>
                    <a:lnTo>
                      <a:pt x="16" y="3183"/>
                    </a:lnTo>
                    <a:lnTo>
                      <a:pt x="22" y="3275"/>
                    </a:lnTo>
                    <a:lnTo>
                      <a:pt x="31" y="3366"/>
                    </a:lnTo>
                    <a:lnTo>
                      <a:pt x="41" y="3457"/>
                    </a:lnTo>
                    <a:lnTo>
                      <a:pt x="51" y="3547"/>
                    </a:lnTo>
                    <a:lnTo>
                      <a:pt x="63" y="3637"/>
                    </a:lnTo>
                    <a:lnTo>
                      <a:pt x="76" y="3727"/>
                    </a:lnTo>
                    <a:lnTo>
                      <a:pt x="91" y="3816"/>
                    </a:lnTo>
                    <a:lnTo>
                      <a:pt x="106" y="3905"/>
                    </a:lnTo>
                    <a:lnTo>
                      <a:pt x="123" y="3993"/>
                    </a:lnTo>
                    <a:lnTo>
                      <a:pt x="141" y="4080"/>
                    </a:lnTo>
                    <a:lnTo>
                      <a:pt x="161" y="4167"/>
                    </a:lnTo>
                    <a:lnTo>
                      <a:pt x="182" y="4255"/>
                    </a:lnTo>
                    <a:lnTo>
                      <a:pt x="203" y="4341"/>
                    </a:lnTo>
                    <a:lnTo>
                      <a:pt x="226" y="4426"/>
                    </a:lnTo>
                    <a:lnTo>
                      <a:pt x="251" y="4510"/>
                    </a:lnTo>
                    <a:lnTo>
                      <a:pt x="277" y="4593"/>
                    </a:lnTo>
                    <a:lnTo>
                      <a:pt x="304" y="4676"/>
                    </a:lnTo>
                    <a:lnTo>
                      <a:pt x="332" y="4758"/>
                    </a:lnTo>
                    <a:lnTo>
                      <a:pt x="361" y="4839"/>
                    </a:lnTo>
                    <a:lnTo>
                      <a:pt x="393" y="4918"/>
                    </a:lnTo>
                    <a:lnTo>
                      <a:pt x="424" y="4997"/>
                    </a:lnTo>
                    <a:lnTo>
                      <a:pt x="457" y="5075"/>
                    </a:lnTo>
                    <a:lnTo>
                      <a:pt x="492" y="5152"/>
                    </a:lnTo>
                    <a:lnTo>
                      <a:pt x="528" y="5229"/>
                    </a:lnTo>
                    <a:lnTo>
                      <a:pt x="565" y="5303"/>
                    </a:lnTo>
                    <a:lnTo>
                      <a:pt x="603" y="5376"/>
                    </a:lnTo>
                    <a:lnTo>
                      <a:pt x="643" y="5448"/>
                    </a:lnTo>
                    <a:lnTo>
                      <a:pt x="1070" y="4577"/>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88" name="Rectangle 33"/>
              <p:cNvSpPr>
                <a:spLocks noChangeArrowheads="1"/>
              </p:cNvSpPr>
              <p:nvPr/>
            </p:nvSpPr>
            <p:spPr bwMode="auto">
              <a:xfrm>
                <a:off x="10491204" y="3992832"/>
                <a:ext cx="21515" cy="290426"/>
              </a:xfrm>
              <a:prstGeom prst="rect">
                <a:avLst/>
              </a:prstGeom>
              <a:grpFill/>
              <a:ln w="9525">
                <a:noFill/>
                <a:miter lim="800000"/>
                <a:headEnd/>
                <a:tailEnd/>
              </a:ln>
              <a:extLst/>
            </p:spPr>
            <p:txBody>
              <a:bodyPr vert="horz" wrap="square" lIns="91440" tIns="45720" rIns="91440" bIns="45720" numCol="1" anchor="t" anchorCtr="0" compatLnSpc="1">
                <a:prstTxWarp prst="textNoShape">
                  <a:avLst/>
                </a:prstTxWarp>
              </a:bodyPr>
              <a:lstStyle/>
              <a:p>
                <a:endParaRPr lang="en-US"/>
              </a:p>
            </p:txBody>
          </p:sp>
          <p:sp>
            <p:nvSpPr>
              <p:cNvPr id="89" name="Freeform 34"/>
              <p:cNvSpPr>
                <a:spLocks/>
              </p:cNvSpPr>
              <p:nvPr/>
            </p:nvSpPr>
            <p:spPr bwMode="auto">
              <a:xfrm>
                <a:off x="10469685" y="3922426"/>
                <a:ext cx="57380" cy="79209"/>
              </a:xfrm>
              <a:custGeom>
                <a:avLst/>
                <a:gdLst>
                  <a:gd name="T0" fmla="*/ 842 w 844"/>
                  <a:gd name="T1" fmla="*/ 463 h 838"/>
                  <a:gd name="T2" fmla="*/ 831 w 844"/>
                  <a:gd name="T3" fmla="*/ 524 h 838"/>
                  <a:gd name="T4" fmla="*/ 811 w 844"/>
                  <a:gd name="T5" fmla="*/ 583 h 838"/>
                  <a:gd name="T6" fmla="*/ 783 w 844"/>
                  <a:gd name="T7" fmla="*/ 637 h 838"/>
                  <a:gd name="T8" fmla="*/ 749 w 844"/>
                  <a:gd name="T9" fmla="*/ 686 h 838"/>
                  <a:gd name="T10" fmla="*/ 706 w 844"/>
                  <a:gd name="T11" fmla="*/ 730 h 838"/>
                  <a:gd name="T12" fmla="*/ 659 w 844"/>
                  <a:gd name="T13" fmla="*/ 767 h 838"/>
                  <a:gd name="T14" fmla="*/ 605 w 844"/>
                  <a:gd name="T15" fmla="*/ 797 h 838"/>
                  <a:gd name="T16" fmla="*/ 548 w 844"/>
                  <a:gd name="T17" fmla="*/ 820 h 838"/>
                  <a:gd name="T18" fmla="*/ 486 w 844"/>
                  <a:gd name="T19" fmla="*/ 834 h 838"/>
                  <a:gd name="T20" fmla="*/ 423 w 844"/>
                  <a:gd name="T21" fmla="*/ 838 h 838"/>
                  <a:gd name="T22" fmla="*/ 358 w 844"/>
                  <a:gd name="T23" fmla="*/ 834 h 838"/>
                  <a:gd name="T24" fmla="*/ 297 w 844"/>
                  <a:gd name="T25" fmla="*/ 820 h 838"/>
                  <a:gd name="T26" fmla="*/ 239 w 844"/>
                  <a:gd name="T27" fmla="*/ 797 h 838"/>
                  <a:gd name="T28" fmla="*/ 186 w 844"/>
                  <a:gd name="T29" fmla="*/ 767 h 838"/>
                  <a:gd name="T30" fmla="*/ 138 w 844"/>
                  <a:gd name="T31" fmla="*/ 730 h 838"/>
                  <a:gd name="T32" fmla="*/ 96 w 844"/>
                  <a:gd name="T33" fmla="*/ 686 h 838"/>
                  <a:gd name="T34" fmla="*/ 61 w 844"/>
                  <a:gd name="T35" fmla="*/ 637 h 838"/>
                  <a:gd name="T36" fmla="*/ 33 w 844"/>
                  <a:gd name="T37" fmla="*/ 583 h 838"/>
                  <a:gd name="T38" fmla="*/ 13 w 844"/>
                  <a:gd name="T39" fmla="*/ 524 h 838"/>
                  <a:gd name="T40" fmla="*/ 2 w 844"/>
                  <a:gd name="T41" fmla="*/ 463 h 838"/>
                  <a:gd name="T42" fmla="*/ 1 w 844"/>
                  <a:gd name="T43" fmla="*/ 398 h 838"/>
                  <a:gd name="T44" fmla="*/ 9 w 844"/>
                  <a:gd name="T45" fmla="*/ 335 h 838"/>
                  <a:gd name="T46" fmla="*/ 25 w 844"/>
                  <a:gd name="T47" fmla="*/ 276 h 838"/>
                  <a:gd name="T48" fmla="*/ 51 w 844"/>
                  <a:gd name="T49" fmla="*/ 220 h 838"/>
                  <a:gd name="T50" fmla="*/ 84 w 844"/>
                  <a:gd name="T51" fmla="*/ 169 h 838"/>
                  <a:gd name="T52" fmla="*/ 124 w 844"/>
                  <a:gd name="T53" fmla="*/ 124 h 838"/>
                  <a:gd name="T54" fmla="*/ 170 w 844"/>
                  <a:gd name="T55" fmla="*/ 84 h 838"/>
                  <a:gd name="T56" fmla="*/ 221 w 844"/>
                  <a:gd name="T57" fmla="*/ 52 h 838"/>
                  <a:gd name="T58" fmla="*/ 277 w 844"/>
                  <a:gd name="T59" fmla="*/ 27 h 838"/>
                  <a:gd name="T60" fmla="*/ 337 w 844"/>
                  <a:gd name="T61" fmla="*/ 9 h 838"/>
                  <a:gd name="T62" fmla="*/ 401 w 844"/>
                  <a:gd name="T63" fmla="*/ 1 h 838"/>
                  <a:gd name="T64" fmla="*/ 465 w 844"/>
                  <a:gd name="T65" fmla="*/ 2 h 838"/>
                  <a:gd name="T66" fmla="*/ 528 w 844"/>
                  <a:gd name="T67" fmla="*/ 13 h 838"/>
                  <a:gd name="T68" fmla="*/ 587 w 844"/>
                  <a:gd name="T69" fmla="*/ 34 h 838"/>
                  <a:gd name="T70" fmla="*/ 642 w 844"/>
                  <a:gd name="T71" fmla="*/ 62 h 838"/>
                  <a:gd name="T72" fmla="*/ 691 w 844"/>
                  <a:gd name="T73" fmla="*/ 97 h 838"/>
                  <a:gd name="T74" fmla="*/ 734 w 844"/>
                  <a:gd name="T75" fmla="*/ 138 h 838"/>
                  <a:gd name="T76" fmla="*/ 773 w 844"/>
                  <a:gd name="T77" fmla="*/ 186 h 838"/>
                  <a:gd name="T78" fmla="*/ 803 w 844"/>
                  <a:gd name="T79" fmla="*/ 238 h 838"/>
                  <a:gd name="T80" fmla="*/ 825 w 844"/>
                  <a:gd name="T81" fmla="*/ 295 h 838"/>
                  <a:gd name="T82" fmla="*/ 839 w 844"/>
                  <a:gd name="T83" fmla="*/ 356 h 838"/>
                  <a:gd name="T84" fmla="*/ 844 w 844"/>
                  <a:gd name="T85" fmla="*/ 42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844" h="838">
                    <a:moveTo>
                      <a:pt x="844" y="420"/>
                    </a:moveTo>
                    <a:lnTo>
                      <a:pt x="844" y="441"/>
                    </a:lnTo>
                    <a:lnTo>
                      <a:pt x="842" y="463"/>
                    </a:lnTo>
                    <a:lnTo>
                      <a:pt x="839" y="484"/>
                    </a:lnTo>
                    <a:lnTo>
                      <a:pt x="836" y="504"/>
                    </a:lnTo>
                    <a:lnTo>
                      <a:pt x="831" y="524"/>
                    </a:lnTo>
                    <a:lnTo>
                      <a:pt x="825" y="544"/>
                    </a:lnTo>
                    <a:lnTo>
                      <a:pt x="819" y="564"/>
                    </a:lnTo>
                    <a:lnTo>
                      <a:pt x="811" y="583"/>
                    </a:lnTo>
                    <a:lnTo>
                      <a:pt x="803" y="601"/>
                    </a:lnTo>
                    <a:lnTo>
                      <a:pt x="794" y="619"/>
                    </a:lnTo>
                    <a:lnTo>
                      <a:pt x="783" y="637"/>
                    </a:lnTo>
                    <a:lnTo>
                      <a:pt x="773" y="654"/>
                    </a:lnTo>
                    <a:lnTo>
                      <a:pt x="761" y="670"/>
                    </a:lnTo>
                    <a:lnTo>
                      <a:pt x="749" y="686"/>
                    </a:lnTo>
                    <a:lnTo>
                      <a:pt x="734" y="701"/>
                    </a:lnTo>
                    <a:lnTo>
                      <a:pt x="721" y="716"/>
                    </a:lnTo>
                    <a:lnTo>
                      <a:pt x="706" y="730"/>
                    </a:lnTo>
                    <a:lnTo>
                      <a:pt x="691" y="743"/>
                    </a:lnTo>
                    <a:lnTo>
                      <a:pt x="675" y="755"/>
                    </a:lnTo>
                    <a:lnTo>
                      <a:pt x="659" y="767"/>
                    </a:lnTo>
                    <a:lnTo>
                      <a:pt x="642" y="778"/>
                    </a:lnTo>
                    <a:lnTo>
                      <a:pt x="623" y="788"/>
                    </a:lnTo>
                    <a:lnTo>
                      <a:pt x="605" y="797"/>
                    </a:lnTo>
                    <a:lnTo>
                      <a:pt x="587" y="806"/>
                    </a:lnTo>
                    <a:lnTo>
                      <a:pt x="567" y="813"/>
                    </a:lnTo>
                    <a:lnTo>
                      <a:pt x="548" y="820"/>
                    </a:lnTo>
                    <a:lnTo>
                      <a:pt x="528" y="825"/>
                    </a:lnTo>
                    <a:lnTo>
                      <a:pt x="507" y="830"/>
                    </a:lnTo>
                    <a:lnTo>
                      <a:pt x="486" y="834"/>
                    </a:lnTo>
                    <a:lnTo>
                      <a:pt x="465" y="836"/>
                    </a:lnTo>
                    <a:lnTo>
                      <a:pt x="444" y="838"/>
                    </a:lnTo>
                    <a:lnTo>
                      <a:pt x="423" y="838"/>
                    </a:lnTo>
                    <a:lnTo>
                      <a:pt x="401" y="838"/>
                    </a:lnTo>
                    <a:lnTo>
                      <a:pt x="379" y="836"/>
                    </a:lnTo>
                    <a:lnTo>
                      <a:pt x="358" y="834"/>
                    </a:lnTo>
                    <a:lnTo>
                      <a:pt x="337" y="830"/>
                    </a:lnTo>
                    <a:lnTo>
                      <a:pt x="317" y="825"/>
                    </a:lnTo>
                    <a:lnTo>
                      <a:pt x="297" y="820"/>
                    </a:lnTo>
                    <a:lnTo>
                      <a:pt x="277" y="813"/>
                    </a:lnTo>
                    <a:lnTo>
                      <a:pt x="258" y="806"/>
                    </a:lnTo>
                    <a:lnTo>
                      <a:pt x="239" y="797"/>
                    </a:lnTo>
                    <a:lnTo>
                      <a:pt x="221" y="788"/>
                    </a:lnTo>
                    <a:lnTo>
                      <a:pt x="203" y="778"/>
                    </a:lnTo>
                    <a:lnTo>
                      <a:pt x="186" y="767"/>
                    </a:lnTo>
                    <a:lnTo>
                      <a:pt x="170" y="755"/>
                    </a:lnTo>
                    <a:lnTo>
                      <a:pt x="153" y="743"/>
                    </a:lnTo>
                    <a:lnTo>
                      <a:pt x="138" y="730"/>
                    </a:lnTo>
                    <a:lnTo>
                      <a:pt x="124" y="716"/>
                    </a:lnTo>
                    <a:lnTo>
                      <a:pt x="110" y="701"/>
                    </a:lnTo>
                    <a:lnTo>
                      <a:pt x="96" y="686"/>
                    </a:lnTo>
                    <a:lnTo>
                      <a:pt x="84" y="670"/>
                    </a:lnTo>
                    <a:lnTo>
                      <a:pt x="72" y="654"/>
                    </a:lnTo>
                    <a:lnTo>
                      <a:pt x="61" y="637"/>
                    </a:lnTo>
                    <a:lnTo>
                      <a:pt x="51" y="619"/>
                    </a:lnTo>
                    <a:lnTo>
                      <a:pt x="42" y="601"/>
                    </a:lnTo>
                    <a:lnTo>
                      <a:pt x="33" y="583"/>
                    </a:lnTo>
                    <a:lnTo>
                      <a:pt x="25" y="564"/>
                    </a:lnTo>
                    <a:lnTo>
                      <a:pt x="19" y="544"/>
                    </a:lnTo>
                    <a:lnTo>
                      <a:pt x="13" y="524"/>
                    </a:lnTo>
                    <a:lnTo>
                      <a:pt x="9" y="504"/>
                    </a:lnTo>
                    <a:lnTo>
                      <a:pt x="5" y="484"/>
                    </a:lnTo>
                    <a:lnTo>
                      <a:pt x="2" y="463"/>
                    </a:lnTo>
                    <a:lnTo>
                      <a:pt x="1" y="441"/>
                    </a:lnTo>
                    <a:lnTo>
                      <a:pt x="0" y="420"/>
                    </a:lnTo>
                    <a:lnTo>
                      <a:pt x="1" y="398"/>
                    </a:lnTo>
                    <a:lnTo>
                      <a:pt x="2" y="377"/>
                    </a:lnTo>
                    <a:lnTo>
                      <a:pt x="5" y="356"/>
                    </a:lnTo>
                    <a:lnTo>
                      <a:pt x="9" y="335"/>
                    </a:lnTo>
                    <a:lnTo>
                      <a:pt x="13" y="315"/>
                    </a:lnTo>
                    <a:lnTo>
                      <a:pt x="19" y="295"/>
                    </a:lnTo>
                    <a:lnTo>
                      <a:pt x="25" y="276"/>
                    </a:lnTo>
                    <a:lnTo>
                      <a:pt x="33" y="257"/>
                    </a:lnTo>
                    <a:lnTo>
                      <a:pt x="42" y="238"/>
                    </a:lnTo>
                    <a:lnTo>
                      <a:pt x="51" y="220"/>
                    </a:lnTo>
                    <a:lnTo>
                      <a:pt x="61" y="203"/>
                    </a:lnTo>
                    <a:lnTo>
                      <a:pt x="72" y="186"/>
                    </a:lnTo>
                    <a:lnTo>
                      <a:pt x="84" y="169"/>
                    </a:lnTo>
                    <a:lnTo>
                      <a:pt x="96" y="153"/>
                    </a:lnTo>
                    <a:lnTo>
                      <a:pt x="110" y="138"/>
                    </a:lnTo>
                    <a:lnTo>
                      <a:pt x="124" y="124"/>
                    </a:lnTo>
                    <a:lnTo>
                      <a:pt x="138" y="110"/>
                    </a:lnTo>
                    <a:lnTo>
                      <a:pt x="153" y="97"/>
                    </a:lnTo>
                    <a:lnTo>
                      <a:pt x="170" y="84"/>
                    </a:lnTo>
                    <a:lnTo>
                      <a:pt x="186" y="73"/>
                    </a:lnTo>
                    <a:lnTo>
                      <a:pt x="203" y="62"/>
                    </a:lnTo>
                    <a:lnTo>
                      <a:pt x="221" y="52"/>
                    </a:lnTo>
                    <a:lnTo>
                      <a:pt x="239" y="42"/>
                    </a:lnTo>
                    <a:lnTo>
                      <a:pt x="258" y="34"/>
                    </a:lnTo>
                    <a:lnTo>
                      <a:pt x="277" y="27"/>
                    </a:lnTo>
                    <a:lnTo>
                      <a:pt x="297" y="19"/>
                    </a:lnTo>
                    <a:lnTo>
                      <a:pt x="317" y="13"/>
                    </a:lnTo>
                    <a:lnTo>
                      <a:pt x="337" y="9"/>
                    </a:lnTo>
                    <a:lnTo>
                      <a:pt x="358" y="5"/>
                    </a:lnTo>
                    <a:lnTo>
                      <a:pt x="379" y="2"/>
                    </a:lnTo>
                    <a:lnTo>
                      <a:pt x="401" y="1"/>
                    </a:lnTo>
                    <a:lnTo>
                      <a:pt x="423" y="0"/>
                    </a:lnTo>
                    <a:lnTo>
                      <a:pt x="444" y="1"/>
                    </a:lnTo>
                    <a:lnTo>
                      <a:pt x="465" y="2"/>
                    </a:lnTo>
                    <a:lnTo>
                      <a:pt x="486" y="5"/>
                    </a:lnTo>
                    <a:lnTo>
                      <a:pt x="507" y="9"/>
                    </a:lnTo>
                    <a:lnTo>
                      <a:pt x="528" y="13"/>
                    </a:lnTo>
                    <a:lnTo>
                      <a:pt x="548" y="19"/>
                    </a:lnTo>
                    <a:lnTo>
                      <a:pt x="567" y="27"/>
                    </a:lnTo>
                    <a:lnTo>
                      <a:pt x="587" y="34"/>
                    </a:lnTo>
                    <a:lnTo>
                      <a:pt x="605" y="42"/>
                    </a:lnTo>
                    <a:lnTo>
                      <a:pt x="623" y="52"/>
                    </a:lnTo>
                    <a:lnTo>
                      <a:pt x="642" y="62"/>
                    </a:lnTo>
                    <a:lnTo>
                      <a:pt x="659" y="73"/>
                    </a:lnTo>
                    <a:lnTo>
                      <a:pt x="675" y="84"/>
                    </a:lnTo>
                    <a:lnTo>
                      <a:pt x="691" y="97"/>
                    </a:lnTo>
                    <a:lnTo>
                      <a:pt x="706" y="110"/>
                    </a:lnTo>
                    <a:lnTo>
                      <a:pt x="721" y="124"/>
                    </a:lnTo>
                    <a:lnTo>
                      <a:pt x="734" y="138"/>
                    </a:lnTo>
                    <a:lnTo>
                      <a:pt x="749" y="153"/>
                    </a:lnTo>
                    <a:lnTo>
                      <a:pt x="761" y="169"/>
                    </a:lnTo>
                    <a:lnTo>
                      <a:pt x="773" y="186"/>
                    </a:lnTo>
                    <a:lnTo>
                      <a:pt x="783" y="203"/>
                    </a:lnTo>
                    <a:lnTo>
                      <a:pt x="794" y="220"/>
                    </a:lnTo>
                    <a:lnTo>
                      <a:pt x="803" y="238"/>
                    </a:lnTo>
                    <a:lnTo>
                      <a:pt x="811" y="257"/>
                    </a:lnTo>
                    <a:lnTo>
                      <a:pt x="819" y="276"/>
                    </a:lnTo>
                    <a:lnTo>
                      <a:pt x="825" y="295"/>
                    </a:lnTo>
                    <a:lnTo>
                      <a:pt x="831" y="315"/>
                    </a:lnTo>
                    <a:lnTo>
                      <a:pt x="836" y="335"/>
                    </a:lnTo>
                    <a:lnTo>
                      <a:pt x="839" y="356"/>
                    </a:lnTo>
                    <a:lnTo>
                      <a:pt x="842" y="377"/>
                    </a:lnTo>
                    <a:lnTo>
                      <a:pt x="844" y="398"/>
                    </a:lnTo>
                    <a:lnTo>
                      <a:pt x="844" y="420"/>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90" name="Freeform 35"/>
              <p:cNvSpPr>
                <a:spLocks/>
              </p:cNvSpPr>
              <p:nvPr/>
            </p:nvSpPr>
            <p:spPr bwMode="auto">
              <a:xfrm>
                <a:off x="10584445" y="3746412"/>
                <a:ext cx="78896" cy="396035"/>
              </a:xfrm>
              <a:custGeom>
                <a:avLst/>
                <a:gdLst>
                  <a:gd name="T0" fmla="*/ 58 w 1090"/>
                  <a:gd name="T1" fmla="*/ 3532 h 4358"/>
                  <a:gd name="T2" fmla="*/ 135 w 1090"/>
                  <a:gd name="T3" fmla="*/ 3427 h 4358"/>
                  <a:gd name="T4" fmla="*/ 203 w 1090"/>
                  <a:gd name="T5" fmla="*/ 3313 h 4358"/>
                  <a:gd name="T6" fmla="*/ 259 w 1090"/>
                  <a:gd name="T7" fmla="*/ 3190 h 4358"/>
                  <a:gd name="T8" fmla="*/ 308 w 1090"/>
                  <a:gd name="T9" fmla="*/ 3060 h 4358"/>
                  <a:gd name="T10" fmla="*/ 346 w 1090"/>
                  <a:gd name="T11" fmla="*/ 2923 h 4358"/>
                  <a:gd name="T12" fmla="*/ 377 w 1090"/>
                  <a:gd name="T13" fmla="*/ 2780 h 4358"/>
                  <a:gd name="T14" fmla="*/ 400 w 1090"/>
                  <a:gd name="T15" fmla="*/ 2634 h 4358"/>
                  <a:gd name="T16" fmla="*/ 416 w 1090"/>
                  <a:gd name="T17" fmla="*/ 2484 h 4358"/>
                  <a:gd name="T18" fmla="*/ 425 w 1090"/>
                  <a:gd name="T19" fmla="*/ 2332 h 4358"/>
                  <a:gd name="T20" fmla="*/ 428 w 1090"/>
                  <a:gd name="T21" fmla="*/ 2179 h 4358"/>
                  <a:gd name="T22" fmla="*/ 425 w 1090"/>
                  <a:gd name="T23" fmla="*/ 2027 h 4358"/>
                  <a:gd name="T24" fmla="*/ 416 w 1090"/>
                  <a:gd name="T25" fmla="*/ 1874 h 4358"/>
                  <a:gd name="T26" fmla="*/ 400 w 1090"/>
                  <a:gd name="T27" fmla="*/ 1724 h 4358"/>
                  <a:gd name="T28" fmla="*/ 377 w 1090"/>
                  <a:gd name="T29" fmla="*/ 1578 h 4358"/>
                  <a:gd name="T30" fmla="*/ 346 w 1090"/>
                  <a:gd name="T31" fmla="*/ 1436 h 4358"/>
                  <a:gd name="T32" fmla="*/ 308 w 1090"/>
                  <a:gd name="T33" fmla="*/ 1299 h 4358"/>
                  <a:gd name="T34" fmla="*/ 259 w 1090"/>
                  <a:gd name="T35" fmla="*/ 1169 h 4358"/>
                  <a:gd name="T36" fmla="*/ 203 w 1090"/>
                  <a:gd name="T37" fmla="*/ 1046 h 4358"/>
                  <a:gd name="T38" fmla="*/ 135 w 1090"/>
                  <a:gd name="T39" fmla="*/ 932 h 4358"/>
                  <a:gd name="T40" fmla="*/ 58 w 1090"/>
                  <a:gd name="T41" fmla="*/ 826 h 4358"/>
                  <a:gd name="T42" fmla="*/ 428 w 1090"/>
                  <a:gd name="T43" fmla="*/ 0 h 4358"/>
                  <a:gd name="T44" fmla="*/ 546 w 1090"/>
                  <a:gd name="T45" fmla="*/ 159 h 4358"/>
                  <a:gd name="T46" fmla="*/ 656 w 1090"/>
                  <a:gd name="T47" fmla="*/ 329 h 4358"/>
                  <a:gd name="T48" fmla="*/ 756 w 1090"/>
                  <a:gd name="T49" fmla="*/ 509 h 4358"/>
                  <a:gd name="T50" fmla="*/ 847 w 1090"/>
                  <a:gd name="T51" fmla="*/ 699 h 4358"/>
                  <a:gd name="T52" fmla="*/ 926 w 1090"/>
                  <a:gd name="T53" fmla="*/ 898 h 4358"/>
                  <a:gd name="T54" fmla="*/ 991 w 1090"/>
                  <a:gd name="T55" fmla="*/ 1107 h 4358"/>
                  <a:gd name="T56" fmla="*/ 1042 w 1090"/>
                  <a:gd name="T57" fmla="*/ 1324 h 4358"/>
                  <a:gd name="T58" fmla="*/ 1075 w 1090"/>
                  <a:gd name="T59" fmla="*/ 1548 h 4358"/>
                  <a:gd name="T60" fmla="*/ 1090 w 1090"/>
                  <a:gd name="T61" fmla="*/ 1779 h 4358"/>
                  <a:gd name="T62" fmla="*/ 1085 w 1090"/>
                  <a:gd name="T63" fmla="*/ 2018 h 4358"/>
                  <a:gd name="T64" fmla="*/ 1069 w 1090"/>
                  <a:gd name="T65" fmla="*/ 2261 h 4358"/>
                  <a:gd name="T66" fmla="*/ 1060 w 1090"/>
                  <a:gd name="T67" fmla="*/ 2501 h 4358"/>
                  <a:gd name="T68" fmla="*/ 1039 w 1090"/>
                  <a:gd name="T69" fmla="*/ 2734 h 4358"/>
                  <a:gd name="T70" fmla="*/ 1008 w 1090"/>
                  <a:gd name="T71" fmla="*/ 2962 h 4358"/>
                  <a:gd name="T72" fmla="*/ 964 w 1090"/>
                  <a:gd name="T73" fmla="*/ 3180 h 4358"/>
                  <a:gd name="T74" fmla="*/ 910 w 1090"/>
                  <a:gd name="T75" fmla="*/ 3391 h 4358"/>
                  <a:gd name="T76" fmla="*/ 844 w 1090"/>
                  <a:gd name="T77" fmla="*/ 3593 h 4358"/>
                  <a:gd name="T78" fmla="*/ 767 w 1090"/>
                  <a:gd name="T79" fmla="*/ 3787 h 4358"/>
                  <a:gd name="T80" fmla="*/ 678 w 1090"/>
                  <a:gd name="T81" fmla="*/ 3971 h 4358"/>
                  <a:gd name="T82" fmla="*/ 579 w 1090"/>
                  <a:gd name="T83" fmla="*/ 4144 h 4358"/>
                  <a:gd name="T84" fmla="*/ 467 w 1090"/>
                  <a:gd name="T85" fmla="*/ 4306 h 4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90" h="4358">
                    <a:moveTo>
                      <a:pt x="0" y="3595"/>
                    </a:moveTo>
                    <a:lnTo>
                      <a:pt x="29" y="3564"/>
                    </a:lnTo>
                    <a:lnTo>
                      <a:pt x="58" y="3532"/>
                    </a:lnTo>
                    <a:lnTo>
                      <a:pt x="85" y="3498"/>
                    </a:lnTo>
                    <a:lnTo>
                      <a:pt x="111" y="3463"/>
                    </a:lnTo>
                    <a:lnTo>
                      <a:pt x="135" y="3427"/>
                    </a:lnTo>
                    <a:lnTo>
                      <a:pt x="158" y="3390"/>
                    </a:lnTo>
                    <a:lnTo>
                      <a:pt x="182" y="3352"/>
                    </a:lnTo>
                    <a:lnTo>
                      <a:pt x="203" y="3313"/>
                    </a:lnTo>
                    <a:lnTo>
                      <a:pt x="223" y="3273"/>
                    </a:lnTo>
                    <a:lnTo>
                      <a:pt x="241" y="3232"/>
                    </a:lnTo>
                    <a:lnTo>
                      <a:pt x="259" y="3190"/>
                    </a:lnTo>
                    <a:lnTo>
                      <a:pt x="276" y="3147"/>
                    </a:lnTo>
                    <a:lnTo>
                      <a:pt x="293" y="3104"/>
                    </a:lnTo>
                    <a:lnTo>
                      <a:pt x="308" y="3060"/>
                    </a:lnTo>
                    <a:lnTo>
                      <a:pt x="322" y="3015"/>
                    </a:lnTo>
                    <a:lnTo>
                      <a:pt x="334" y="2969"/>
                    </a:lnTo>
                    <a:lnTo>
                      <a:pt x="346" y="2923"/>
                    </a:lnTo>
                    <a:lnTo>
                      <a:pt x="357" y="2875"/>
                    </a:lnTo>
                    <a:lnTo>
                      <a:pt x="368" y="2828"/>
                    </a:lnTo>
                    <a:lnTo>
                      <a:pt x="377" y="2780"/>
                    </a:lnTo>
                    <a:lnTo>
                      <a:pt x="385" y="2732"/>
                    </a:lnTo>
                    <a:lnTo>
                      <a:pt x="393" y="2683"/>
                    </a:lnTo>
                    <a:lnTo>
                      <a:pt x="400" y="2634"/>
                    </a:lnTo>
                    <a:lnTo>
                      <a:pt x="406" y="2584"/>
                    </a:lnTo>
                    <a:lnTo>
                      <a:pt x="412" y="2534"/>
                    </a:lnTo>
                    <a:lnTo>
                      <a:pt x="416" y="2484"/>
                    </a:lnTo>
                    <a:lnTo>
                      <a:pt x="420" y="2434"/>
                    </a:lnTo>
                    <a:lnTo>
                      <a:pt x="423" y="2383"/>
                    </a:lnTo>
                    <a:lnTo>
                      <a:pt x="425" y="2332"/>
                    </a:lnTo>
                    <a:lnTo>
                      <a:pt x="427" y="2281"/>
                    </a:lnTo>
                    <a:lnTo>
                      <a:pt x="428" y="2230"/>
                    </a:lnTo>
                    <a:lnTo>
                      <a:pt x="428" y="2179"/>
                    </a:lnTo>
                    <a:lnTo>
                      <a:pt x="428" y="2128"/>
                    </a:lnTo>
                    <a:lnTo>
                      <a:pt x="427" y="2077"/>
                    </a:lnTo>
                    <a:lnTo>
                      <a:pt x="425" y="2027"/>
                    </a:lnTo>
                    <a:lnTo>
                      <a:pt x="423" y="1976"/>
                    </a:lnTo>
                    <a:lnTo>
                      <a:pt x="420" y="1925"/>
                    </a:lnTo>
                    <a:lnTo>
                      <a:pt x="416" y="1874"/>
                    </a:lnTo>
                    <a:lnTo>
                      <a:pt x="412" y="1824"/>
                    </a:lnTo>
                    <a:lnTo>
                      <a:pt x="406" y="1774"/>
                    </a:lnTo>
                    <a:lnTo>
                      <a:pt x="400" y="1724"/>
                    </a:lnTo>
                    <a:lnTo>
                      <a:pt x="393" y="1675"/>
                    </a:lnTo>
                    <a:lnTo>
                      <a:pt x="385" y="1626"/>
                    </a:lnTo>
                    <a:lnTo>
                      <a:pt x="377" y="1578"/>
                    </a:lnTo>
                    <a:lnTo>
                      <a:pt x="368" y="1530"/>
                    </a:lnTo>
                    <a:lnTo>
                      <a:pt x="357" y="1482"/>
                    </a:lnTo>
                    <a:lnTo>
                      <a:pt x="346" y="1436"/>
                    </a:lnTo>
                    <a:lnTo>
                      <a:pt x="334" y="1389"/>
                    </a:lnTo>
                    <a:lnTo>
                      <a:pt x="322" y="1344"/>
                    </a:lnTo>
                    <a:lnTo>
                      <a:pt x="308" y="1299"/>
                    </a:lnTo>
                    <a:lnTo>
                      <a:pt x="293" y="1255"/>
                    </a:lnTo>
                    <a:lnTo>
                      <a:pt x="276" y="1211"/>
                    </a:lnTo>
                    <a:lnTo>
                      <a:pt x="259" y="1169"/>
                    </a:lnTo>
                    <a:lnTo>
                      <a:pt x="241" y="1127"/>
                    </a:lnTo>
                    <a:lnTo>
                      <a:pt x="223" y="1086"/>
                    </a:lnTo>
                    <a:lnTo>
                      <a:pt x="203" y="1046"/>
                    </a:lnTo>
                    <a:lnTo>
                      <a:pt x="182" y="1007"/>
                    </a:lnTo>
                    <a:lnTo>
                      <a:pt x="158" y="969"/>
                    </a:lnTo>
                    <a:lnTo>
                      <a:pt x="135" y="932"/>
                    </a:lnTo>
                    <a:lnTo>
                      <a:pt x="111" y="895"/>
                    </a:lnTo>
                    <a:lnTo>
                      <a:pt x="85" y="860"/>
                    </a:lnTo>
                    <a:lnTo>
                      <a:pt x="58" y="826"/>
                    </a:lnTo>
                    <a:lnTo>
                      <a:pt x="29" y="794"/>
                    </a:lnTo>
                    <a:lnTo>
                      <a:pt x="0" y="762"/>
                    </a:lnTo>
                    <a:lnTo>
                      <a:pt x="428" y="0"/>
                    </a:lnTo>
                    <a:lnTo>
                      <a:pt x="468" y="52"/>
                    </a:lnTo>
                    <a:lnTo>
                      <a:pt x="507" y="105"/>
                    </a:lnTo>
                    <a:lnTo>
                      <a:pt x="546" y="159"/>
                    </a:lnTo>
                    <a:lnTo>
                      <a:pt x="583" y="215"/>
                    </a:lnTo>
                    <a:lnTo>
                      <a:pt x="619" y="271"/>
                    </a:lnTo>
                    <a:lnTo>
                      <a:pt x="656" y="329"/>
                    </a:lnTo>
                    <a:lnTo>
                      <a:pt x="690" y="388"/>
                    </a:lnTo>
                    <a:lnTo>
                      <a:pt x="724" y="448"/>
                    </a:lnTo>
                    <a:lnTo>
                      <a:pt x="756" y="509"/>
                    </a:lnTo>
                    <a:lnTo>
                      <a:pt x="788" y="571"/>
                    </a:lnTo>
                    <a:lnTo>
                      <a:pt x="818" y="635"/>
                    </a:lnTo>
                    <a:lnTo>
                      <a:pt x="847" y="699"/>
                    </a:lnTo>
                    <a:lnTo>
                      <a:pt x="875" y="764"/>
                    </a:lnTo>
                    <a:lnTo>
                      <a:pt x="902" y="831"/>
                    </a:lnTo>
                    <a:lnTo>
                      <a:pt x="926" y="898"/>
                    </a:lnTo>
                    <a:lnTo>
                      <a:pt x="950" y="968"/>
                    </a:lnTo>
                    <a:lnTo>
                      <a:pt x="971" y="1037"/>
                    </a:lnTo>
                    <a:lnTo>
                      <a:pt x="991" y="1107"/>
                    </a:lnTo>
                    <a:lnTo>
                      <a:pt x="1010" y="1178"/>
                    </a:lnTo>
                    <a:lnTo>
                      <a:pt x="1027" y="1251"/>
                    </a:lnTo>
                    <a:lnTo>
                      <a:pt x="1042" y="1324"/>
                    </a:lnTo>
                    <a:lnTo>
                      <a:pt x="1055" y="1397"/>
                    </a:lnTo>
                    <a:lnTo>
                      <a:pt x="1066" y="1472"/>
                    </a:lnTo>
                    <a:lnTo>
                      <a:pt x="1075" y="1548"/>
                    </a:lnTo>
                    <a:lnTo>
                      <a:pt x="1082" y="1624"/>
                    </a:lnTo>
                    <a:lnTo>
                      <a:pt x="1087" y="1701"/>
                    </a:lnTo>
                    <a:lnTo>
                      <a:pt x="1090" y="1779"/>
                    </a:lnTo>
                    <a:lnTo>
                      <a:pt x="1090" y="1857"/>
                    </a:lnTo>
                    <a:lnTo>
                      <a:pt x="1089" y="1938"/>
                    </a:lnTo>
                    <a:lnTo>
                      <a:pt x="1085" y="2018"/>
                    </a:lnTo>
                    <a:lnTo>
                      <a:pt x="1079" y="2098"/>
                    </a:lnTo>
                    <a:lnTo>
                      <a:pt x="1070" y="2179"/>
                    </a:lnTo>
                    <a:lnTo>
                      <a:pt x="1069" y="2261"/>
                    </a:lnTo>
                    <a:lnTo>
                      <a:pt x="1068" y="2341"/>
                    </a:lnTo>
                    <a:lnTo>
                      <a:pt x="1064" y="2421"/>
                    </a:lnTo>
                    <a:lnTo>
                      <a:pt x="1060" y="2501"/>
                    </a:lnTo>
                    <a:lnTo>
                      <a:pt x="1054" y="2579"/>
                    </a:lnTo>
                    <a:lnTo>
                      <a:pt x="1048" y="2657"/>
                    </a:lnTo>
                    <a:lnTo>
                      <a:pt x="1039" y="2734"/>
                    </a:lnTo>
                    <a:lnTo>
                      <a:pt x="1030" y="2810"/>
                    </a:lnTo>
                    <a:lnTo>
                      <a:pt x="1020" y="2886"/>
                    </a:lnTo>
                    <a:lnTo>
                      <a:pt x="1008" y="2962"/>
                    </a:lnTo>
                    <a:lnTo>
                      <a:pt x="994" y="3035"/>
                    </a:lnTo>
                    <a:lnTo>
                      <a:pt x="980" y="3108"/>
                    </a:lnTo>
                    <a:lnTo>
                      <a:pt x="964" y="3180"/>
                    </a:lnTo>
                    <a:lnTo>
                      <a:pt x="947" y="3252"/>
                    </a:lnTo>
                    <a:lnTo>
                      <a:pt x="929" y="3322"/>
                    </a:lnTo>
                    <a:lnTo>
                      <a:pt x="910" y="3391"/>
                    </a:lnTo>
                    <a:lnTo>
                      <a:pt x="889" y="3460"/>
                    </a:lnTo>
                    <a:lnTo>
                      <a:pt x="867" y="3527"/>
                    </a:lnTo>
                    <a:lnTo>
                      <a:pt x="844" y="3593"/>
                    </a:lnTo>
                    <a:lnTo>
                      <a:pt x="819" y="3659"/>
                    </a:lnTo>
                    <a:lnTo>
                      <a:pt x="794" y="3723"/>
                    </a:lnTo>
                    <a:lnTo>
                      <a:pt x="767" y="3787"/>
                    </a:lnTo>
                    <a:lnTo>
                      <a:pt x="738" y="3849"/>
                    </a:lnTo>
                    <a:lnTo>
                      <a:pt x="709" y="3910"/>
                    </a:lnTo>
                    <a:lnTo>
                      <a:pt x="678" y="3971"/>
                    </a:lnTo>
                    <a:lnTo>
                      <a:pt x="647" y="4030"/>
                    </a:lnTo>
                    <a:lnTo>
                      <a:pt x="613" y="4087"/>
                    </a:lnTo>
                    <a:lnTo>
                      <a:pt x="579" y="4144"/>
                    </a:lnTo>
                    <a:lnTo>
                      <a:pt x="543" y="4199"/>
                    </a:lnTo>
                    <a:lnTo>
                      <a:pt x="505" y="4253"/>
                    </a:lnTo>
                    <a:lnTo>
                      <a:pt x="467" y="4306"/>
                    </a:lnTo>
                    <a:lnTo>
                      <a:pt x="428" y="4358"/>
                    </a:lnTo>
                    <a:lnTo>
                      <a:pt x="0" y="3595"/>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91" name="Freeform 36"/>
              <p:cNvSpPr>
                <a:spLocks/>
              </p:cNvSpPr>
              <p:nvPr/>
            </p:nvSpPr>
            <p:spPr bwMode="auto">
              <a:xfrm>
                <a:off x="10763761" y="3711209"/>
                <a:ext cx="78896" cy="492840"/>
              </a:xfrm>
              <a:custGeom>
                <a:avLst/>
                <a:gdLst>
                  <a:gd name="T0" fmla="*/ 57 w 1070"/>
                  <a:gd name="T1" fmla="*/ 4492 h 5448"/>
                  <a:gd name="T2" fmla="*/ 135 w 1070"/>
                  <a:gd name="T3" fmla="*/ 4356 h 5448"/>
                  <a:gd name="T4" fmla="*/ 202 w 1070"/>
                  <a:gd name="T5" fmla="*/ 4210 h 5448"/>
                  <a:gd name="T6" fmla="*/ 259 w 1070"/>
                  <a:gd name="T7" fmla="*/ 4054 h 5448"/>
                  <a:gd name="T8" fmla="*/ 307 w 1070"/>
                  <a:gd name="T9" fmla="*/ 3888 h 5448"/>
                  <a:gd name="T10" fmla="*/ 346 w 1070"/>
                  <a:gd name="T11" fmla="*/ 3714 h 5448"/>
                  <a:gd name="T12" fmla="*/ 377 w 1070"/>
                  <a:gd name="T13" fmla="*/ 3531 h 5448"/>
                  <a:gd name="T14" fmla="*/ 400 w 1070"/>
                  <a:gd name="T15" fmla="*/ 3339 h 5448"/>
                  <a:gd name="T16" fmla="*/ 416 w 1070"/>
                  <a:gd name="T17" fmla="*/ 3141 h 5448"/>
                  <a:gd name="T18" fmla="*/ 426 w 1070"/>
                  <a:gd name="T19" fmla="*/ 2936 h 5448"/>
                  <a:gd name="T20" fmla="*/ 429 w 1070"/>
                  <a:gd name="T21" fmla="*/ 2724 h 5448"/>
                  <a:gd name="T22" fmla="*/ 426 w 1070"/>
                  <a:gd name="T23" fmla="*/ 2538 h 5448"/>
                  <a:gd name="T24" fmla="*/ 416 w 1070"/>
                  <a:gd name="T25" fmla="*/ 2347 h 5448"/>
                  <a:gd name="T26" fmla="*/ 400 w 1070"/>
                  <a:gd name="T27" fmla="*/ 2156 h 5448"/>
                  <a:gd name="T28" fmla="*/ 377 w 1070"/>
                  <a:gd name="T29" fmla="*/ 1966 h 5448"/>
                  <a:gd name="T30" fmla="*/ 346 w 1070"/>
                  <a:gd name="T31" fmla="*/ 1778 h 5448"/>
                  <a:gd name="T32" fmla="*/ 307 w 1070"/>
                  <a:gd name="T33" fmla="*/ 1595 h 5448"/>
                  <a:gd name="T34" fmla="*/ 259 w 1070"/>
                  <a:gd name="T35" fmla="*/ 1420 h 5448"/>
                  <a:gd name="T36" fmla="*/ 202 w 1070"/>
                  <a:gd name="T37" fmla="*/ 1253 h 5448"/>
                  <a:gd name="T38" fmla="*/ 135 w 1070"/>
                  <a:gd name="T39" fmla="*/ 1098 h 5448"/>
                  <a:gd name="T40" fmla="*/ 57 w 1070"/>
                  <a:gd name="T41" fmla="*/ 957 h 5448"/>
                  <a:gd name="T42" fmla="*/ 429 w 1070"/>
                  <a:gd name="T43" fmla="*/ 0 h 5448"/>
                  <a:gd name="T44" fmla="*/ 543 w 1070"/>
                  <a:gd name="T45" fmla="*/ 220 h 5448"/>
                  <a:gd name="T46" fmla="*/ 646 w 1070"/>
                  <a:gd name="T47" fmla="*/ 451 h 5448"/>
                  <a:gd name="T48" fmla="*/ 738 w 1070"/>
                  <a:gd name="T49" fmla="*/ 691 h 5448"/>
                  <a:gd name="T50" fmla="*/ 819 w 1070"/>
                  <a:gd name="T51" fmla="*/ 939 h 5448"/>
                  <a:gd name="T52" fmla="*/ 888 w 1070"/>
                  <a:gd name="T53" fmla="*/ 1194 h 5448"/>
                  <a:gd name="T54" fmla="*/ 947 w 1070"/>
                  <a:gd name="T55" fmla="*/ 1456 h 5448"/>
                  <a:gd name="T56" fmla="*/ 993 w 1070"/>
                  <a:gd name="T57" fmla="*/ 1722 h 5448"/>
                  <a:gd name="T58" fmla="*/ 1030 w 1070"/>
                  <a:gd name="T59" fmla="*/ 1992 h 5448"/>
                  <a:gd name="T60" fmla="*/ 1054 w 1070"/>
                  <a:gd name="T61" fmla="*/ 2265 h 5448"/>
                  <a:gd name="T62" fmla="*/ 1067 w 1070"/>
                  <a:gd name="T63" fmla="*/ 2541 h 5448"/>
                  <a:gd name="T64" fmla="*/ 1069 w 1070"/>
                  <a:gd name="T65" fmla="*/ 2816 h 5448"/>
                  <a:gd name="T66" fmla="*/ 1060 w 1070"/>
                  <a:gd name="T67" fmla="*/ 3091 h 5448"/>
                  <a:gd name="T68" fmla="*/ 1039 w 1070"/>
                  <a:gd name="T69" fmla="*/ 3366 h 5448"/>
                  <a:gd name="T70" fmla="*/ 1006 w 1070"/>
                  <a:gd name="T71" fmla="*/ 3637 h 5448"/>
                  <a:gd name="T72" fmla="*/ 963 w 1070"/>
                  <a:gd name="T73" fmla="*/ 3904 h 5448"/>
                  <a:gd name="T74" fmla="*/ 909 w 1070"/>
                  <a:gd name="T75" fmla="*/ 4167 h 5448"/>
                  <a:gd name="T76" fmla="*/ 843 w 1070"/>
                  <a:gd name="T77" fmla="*/ 4425 h 5448"/>
                  <a:gd name="T78" fmla="*/ 766 w 1070"/>
                  <a:gd name="T79" fmla="*/ 4676 h 5448"/>
                  <a:gd name="T80" fmla="*/ 678 w 1070"/>
                  <a:gd name="T81" fmla="*/ 4918 h 5448"/>
                  <a:gd name="T82" fmla="*/ 579 w 1070"/>
                  <a:gd name="T83" fmla="*/ 5152 h 5448"/>
                  <a:gd name="T84" fmla="*/ 468 w 1070"/>
                  <a:gd name="T85" fmla="*/ 5376 h 5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0" h="5448">
                    <a:moveTo>
                      <a:pt x="0" y="4576"/>
                    </a:moveTo>
                    <a:lnTo>
                      <a:pt x="29" y="4535"/>
                    </a:lnTo>
                    <a:lnTo>
                      <a:pt x="57" y="4492"/>
                    </a:lnTo>
                    <a:lnTo>
                      <a:pt x="85" y="4448"/>
                    </a:lnTo>
                    <a:lnTo>
                      <a:pt x="110" y="4403"/>
                    </a:lnTo>
                    <a:lnTo>
                      <a:pt x="135" y="4356"/>
                    </a:lnTo>
                    <a:lnTo>
                      <a:pt x="158" y="4308"/>
                    </a:lnTo>
                    <a:lnTo>
                      <a:pt x="180" y="4260"/>
                    </a:lnTo>
                    <a:lnTo>
                      <a:pt x="202" y="4210"/>
                    </a:lnTo>
                    <a:lnTo>
                      <a:pt x="222" y="4159"/>
                    </a:lnTo>
                    <a:lnTo>
                      <a:pt x="241" y="4107"/>
                    </a:lnTo>
                    <a:lnTo>
                      <a:pt x="259" y="4054"/>
                    </a:lnTo>
                    <a:lnTo>
                      <a:pt x="276" y="4000"/>
                    </a:lnTo>
                    <a:lnTo>
                      <a:pt x="292" y="3944"/>
                    </a:lnTo>
                    <a:lnTo>
                      <a:pt x="307" y="3888"/>
                    </a:lnTo>
                    <a:lnTo>
                      <a:pt x="321" y="3831"/>
                    </a:lnTo>
                    <a:lnTo>
                      <a:pt x="334" y="3773"/>
                    </a:lnTo>
                    <a:lnTo>
                      <a:pt x="346" y="3714"/>
                    </a:lnTo>
                    <a:lnTo>
                      <a:pt x="357" y="3654"/>
                    </a:lnTo>
                    <a:lnTo>
                      <a:pt x="368" y="3593"/>
                    </a:lnTo>
                    <a:lnTo>
                      <a:pt x="377" y="3531"/>
                    </a:lnTo>
                    <a:lnTo>
                      <a:pt x="385" y="3468"/>
                    </a:lnTo>
                    <a:lnTo>
                      <a:pt x="393" y="3404"/>
                    </a:lnTo>
                    <a:lnTo>
                      <a:pt x="400" y="3339"/>
                    </a:lnTo>
                    <a:lnTo>
                      <a:pt x="406" y="3274"/>
                    </a:lnTo>
                    <a:lnTo>
                      <a:pt x="411" y="3208"/>
                    </a:lnTo>
                    <a:lnTo>
                      <a:pt x="416" y="3141"/>
                    </a:lnTo>
                    <a:lnTo>
                      <a:pt x="419" y="3073"/>
                    </a:lnTo>
                    <a:lnTo>
                      <a:pt x="423" y="3005"/>
                    </a:lnTo>
                    <a:lnTo>
                      <a:pt x="426" y="2936"/>
                    </a:lnTo>
                    <a:lnTo>
                      <a:pt x="427" y="2866"/>
                    </a:lnTo>
                    <a:lnTo>
                      <a:pt x="428" y="2795"/>
                    </a:lnTo>
                    <a:lnTo>
                      <a:pt x="429" y="2724"/>
                    </a:lnTo>
                    <a:lnTo>
                      <a:pt x="428" y="2663"/>
                    </a:lnTo>
                    <a:lnTo>
                      <a:pt x="427" y="2601"/>
                    </a:lnTo>
                    <a:lnTo>
                      <a:pt x="426" y="2538"/>
                    </a:lnTo>
                    <a:lnTo>
                      <a:pt x="423" y="2475"/>
                    </a:lnTo>
                    <a:lnTo>
                      <a:pt x="419" y="2412"/>
                    </a:lnTo>
                    <a:lnTo>
                      <a:pt x="416" y="2347"/>
                    </a:lnTo>
                    <a:lnTo>
                      <a:pt x="411" y="2284"/>
                    </a:lnTo>
                    <a:lnTo>
                      <a:pt x="406" y="2220"/>
                    </a:lnTo>
                    <a:lnTo>
                      <a:pt x="400" y="2156"/>
                    </a:lnTo>
                    <a:lnTo>
                      <a:pt x="393" y="2093"/>
                    </a:lnTo>
                    <a:lnTo>
                      <a:pt x="385" y="2029"/>
                    </a:lnTo>
                    <a:lnTo>
                      <a:pt x="377" y="1966"/>
                    </a:lnTo>
                    <a:lnTo>
                      <a:pt x="368" y="1903"/>
                    </a:lnTo>
                    <a:lnTo>
                      <a:pt x="357" y="1840"/>
                    </a:lnTo>
                    <a:lnTo>
                      <a:pt x="346" y="1778"/>
                    </a:lnTo>
                    <a:lnTo>
                      <a:pt x="334" y="1716"/>
                    </a:lnTo>
                    <a:lnTo>
                      <a:pt x="321" y="1656"/>
                    </a:lnTo>
                    <a:lnTo>
                      <a:pt x="307" y="1595"/>
                    </a:lnTo>
                    <a:lnTo>
                      <a:pt x="292" y="1536"/>
                    </a:lnTo>
                    <a:lnTo>
                      <a:pt x="276" y="1478"/>
                    </a:lnTo>
                    <a:lnTo>
                      <a:pt x="259" y="1420"/>
                    </a:lnTo>
                    <a:lnTo>
                      <a:pt x="241" y="1364"/>
                    </a:lnTo>
                    <a:lnTo>
                      <a:pt x="222" y="1307"/>
                    </a:lnTo>
                    <a:lnTo>
                      <a:pt x="202" y="1253"/>
                    </a:lnTo>
                    <a:lnTo>
                      <a:pt x="180" y="1200"/>
                    </a:lnTo>
                    <a:lnTo>
                      <a:pt x="158" y="1148"/>
                    </a:lnTo>
                    <a:lnTo>
                      <a:pt x="135" y="1098"/>
                    </a:lnTo>
                    <a:lnTo>
                      <a:pt x="110" y="1050"/>
                    </a:lnTo>
                    <a:lnTo>
                      <a:pt x="85" y="1003"/>
                    </a:lnTo>
                    <a:lnTo>
                      <a:pt x="57" y="957"/>
                    </a:lnTo>
                    <a:lnTo>
                      <a:pt x="29" y="914"/>
                    </a:lnTo>
                    <a:lnTo>
                      <a:pt x="0" y="872"/>
                    </a:lnTo>
                    <a:lnTo>
                      <a:pt x="429" y="0"/>
                    </a:lnTo>
                    <a:lnTo>
                      <a:pt x="468" y="72"/>
                    </a:lnTo>
                    <a:lnTo>
                      <a:pt x="505" y="146"/>
                    </a:lnTo>
                    <a:lnTo>
                      <a:pt x="543" y="220"/>
                    </a:lnTo>
                    <a:lnTo>
                      <a:pt x="579" y="296"/>
                    </a:lnTo>
                    <a:lnTo>
                      <a:pt x="613" y="373"/>
                    </a:lnTo>
                    <a:lnTo>
                      <a:pt x="646" y="451"/>
                    </a:lnTo>
                    <a:lnTo>
                      <a:pt x="678" y="530"/>
                    </a:lnTo>
                    <a:lnTo>
                      <a:pt x="709" y="610"/>
                    </a:lnTo>
                    <a:lnTo>
                      <a:pt x="738" y="691"/>
                    </a:lnTo>
                    <a:lnTo>
                      <a:pt x="766" y="773"/>
                    </a:lnTo>
                    <a:lnTo>
                      <a:pt x="793" y="855"/>
                    </a:lnTo>
                    <a:lnTo>
                      <a:pt x="819" y="939"/>
                    </a:lnTo>
                    <a:lnTo>
                      <a:pt x="843" y="1023"/>
                    </a:lnTo>
                    <a:lnTo>
                      <a:pt x="866" y="1108"/>
                    </a:lnTo>
                    <a:lnTo>
                      <a:pt x="888" y="1194"/>
                    </a:lnTo>
                    <a:lnTo>
                      <a:pt x="909" y="1280"/>
                    </a:lnTo>
                    <a:lnTo>
                      <a:pt x="929" y="1368"/>
                    </a:lnTo>
                    <a:lnTo>
                      <a:pt x="947" y="1456"/>
                    </a:lnTo>
                    <a:lnTo>
                      <a:pt x="963" y="1544"/>
                    </a:lnTo>
                    <a:lnTo>
                      <a:pt x="979" y="1633"/>
                    </a:lnTo>
                    <a:lnTo>
                      <a:pt x="993" y="1722"/>
                    </a:lnTo>
                    <a:lnTo>
                      <a:pt x="1006" y="1812"/>
                    </a:lnTo>
                    <a:lnTo>
                      <a:pt x="1019" y="1902"/>
                    </a:lnTo>
                    <a:lnTo>
                      <a:pt x="1030" y="1992"/>
                    </a:lnTo>
                    <a:lnTo>
                      <a:pt x="1039" y="2083"/>
                    </a:lnTo>
                    <a:lnTo>
                      <a:pt x="1047" y="2174"/>
                    </a:lnTo>
                    <a:lnTo>
                      <a:pt x="1054" y="2265"/>
                    </a:lnTo>
                    <a:lnTo>
                      <a:pt x="1060" y="2357"/>
                    </a:lnTo>
                    <a:lnTo>
                      <a:pt x="1064" y="2449"/>
                    </a:lnTo>
                    <a:lnTo>
                      <a:pt x="1067" y="2541"/>
                    </a:lnTo>
                    <a:lnTo>
                      <a:pt x="1069" y="2633"/>
                    </a:lnTo>
                    <a:lnTo>
                      <a:pt x="1070" y="2724"/>
                    </a:lnTo>
                    <a:lnTo>
                      <a:pt x="1069" y="2816"/>
                    </a:lnTo>
                    <a:lnTo>
                      <a:pt x="1067" y="2908"/>
                    </a:lnTo>
                    <a:lnTo>
                      <a:pt x="1064" y="3000"/>
                    </a:lnTo>
                    <a:lnTo>
                      <a:pt x="1060" y="3091"/>
                    </a:lnTo>
                    <a:lnTo>
                      <a:pt x="1054" y="3183"/>
                    </a:lnTo>
                    <a:lnTo>
                      <a:pt x="1047" y="3274"/>
                    </a:lnTo>
                    <a:lnTo>
                      <a:pt x="1039" y="3366"/>
                    </a:lnTo>
                    <a:lnTo>
                      <a:pt x="1030" y="3456"/>
                    </a:lnTo>
                    <a:lnTo>
                      <a:pt x="1019" y="3547"/>
                    </a:lnTo>
                    <a:lnTo>
                      <a:pt x="1006" y="3637"/>
                    </a:lnTo>
                    <a:lnTo>
                      <a:pt x="993" y="3727"/>
                    </a:lnTo>
                    <a:lnTo>
                      <a:pt x="979" y="3816"/>
                    </a:lnTo>
                    <a:lnTo>
                      <a:pt x="963" y="3904"/>
                    </a:lnTo>
                    <a:lnTo>
                      <a:pt x="947" y="3993"/>
                    </a:lnTo>
                    <a:lnTo>
                      <a:pt x="929" y="4080"/>
                    </a:lnTo>
                    <a:lnTo>
                      <a:pt x="909" y="4167"/>
                    </a:lnTo>
                    <a:lnTo>
                      <a:pt x="888" y="4254"/>
                    </a:lnTo>
                    <a:lnTo>
                      <a:pt x="866" y="4339"/>
                    </a:lnTo>
                    <a:lnTo>
                      <a:pt x="843" y="4425"/>
                    </a:lnTo>
                    <a:lnTo>
                      <a:pt x="819" y="4510"/>
                    </a:lnTo>
                    <a:lnTo>
                      <a:pt x="793" y="4593"/>
                    </a:lnTo>
                    <a:lnTo>
                      <a:pt x="766" y="4676"/>
                    </a:lnTo>
                    <a:lnTo>
                      <a:pt x="738" y="4758"/>
                    </a:lnTo>
                    <a:lnTo>
                      <a:pt x="709" y="4838"/>
                    </a:lnTo>
                    <a:lnTo>
                      <a:pt x="678" y="4918"/>
                    </a:lnTo>
                    <a:lnTo>
                      <a:pt x="646" y="4997"/>
                    </a:lnTo>
                    <a:lnTo>
                      <a:pt x="613" y="5075"/>
                    </a:lnTo>
                    <a:lnTo>
                      <a:pt x="579" y="5152"/>
                    </a:lnTo>
                    <a:lnTo>
                      <a:pt x="543" y="5227"/>
                    </a:lnTo>
                    <a:lnTo>
                      <a:pt x="505" y="5302"/>
                    </a:lnTo>
                    <a:lnTo>
                      <a:pt x="468" y="5376"/>
                    </a:lnTo>
                    <a:lnTo>
                      <a:pt x="429" y="5448"/>
                    </a:lnTo>
                    <a:lnTo>
                      <a:pt x="0" y="4576"/>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92" name="Freeform 37"/>
              <p:cNvSpPr>
                <a:spLocks/>
              </p:cNvSpPr>
              <p:nvPr/>
            </p:nvSpPr>
            <p:spPr bwMode="auto">
              <a:xfrm>
                <a:off x="10326234" y="3746412"/>
                <a:ext cx="71725" cy="396035"/>
              </a:xfrm>
              <a:custGeom>
                <a:avLst/>
                <a:gdLst>
                  <a:gd name="T0" fmla="*/ 1030 w 1070"/>
                  <a:gd name="T1" fmla="*/ 3532 h 4358"/>
                  <a:gd name="T2" fmla="*/ 970 w 1070"/>
                  <a:gd name="T3" fmla="*/ 3427 h 4358"/>
                  <a:gd name="T4" fmla="*/ 913 w 1070"/>
                  <a:gd name="T5" fmla="*/ 3313 h 4358"/>
                  <a:gd name="T6" fmla="*/ 858 w 1070"/>
                  <a:gd name="T7" fmla="*/ 3190 h 4358"/>
                  <a:gd name="T8" fmla="*/ 807 w 1070"/>
                  <a:gd name="T9" fmla="*/ 3060 h 4358"/>
                  <a:gd name="T10" fmla="*/ 762 w 1070"/>
                  <a:gd name="T11" fmla="*/ 2923 h 4358"/>
                  <a:gd name="T12" fmla="*/ 721 w 1070"/>
                  <a:gd name="T13" fmla="*/ 2780 h 4358"/>
                  <a:gd name="T14" fmla="*/ 688 w 1070"/>
                  <a:gd name="T15" fmla="*/ 2634 h 4358"/>
                  <a:gd name="T16" fmla="*/ 664 w 1070"/>
                  <a:gd name="T17" fmla="*/ 2484 h 4358"/>
                  <a:gd name="T18" fmla="*/ 648 w 1070"/>
                  <a:gd name="T19" fmla="*/ 2332 h 4358"/>
                  <a:gd name="T20" fmla="*/ 643 w 1070"/>
                  <a:gd name="T21" fmla="*/ 2179 h 4358"/>
                  <a:gd name="T22" fmla="*/ 648 w 1070"/>
                  <a:gd name="T23" fmla="*/ 2027 h 4358"/>
                  <a:gd name="T24" fmla="*/ 664 w 1070"/>
                  <a:gd name="T25" fmla="*/ 1874 h 4358"/>
                  <a:gd name="T26" fmla="*/ 688 w 1070"/>
                  <a:gd name="T27" fmla="*/ 1724 h 4358"/>
                  <a:gd name="T28" fmla="*/ 721 w 1070"/>
                  <a:gd name="T29" fmla="*/ 1578 h 4358"/>
                  <a:gd name="T30" fmla="*/ 762 w 1070"/>
                  <a:gd name="T31" fmla="*/ 1436 h 4358"/>
                  <a:gd name="T32" fmla="*/ 807 w 1070"/>
                  <a:gd name="T33" fmla="*/ 1299 h 4358"/>
                  <a:gd name="T34" fmla="*/ 858 w 1070"/>
                  <a:gd name="T35" fmla="*/ 1169 h 4358"/>
                  <a:gd name="T36" fmla="*/ 913 w 1070"/>
                  <a:gd name="T37" fmla="*/ 1046 h 4358"/>
                  <a:gd name="T38" fmla="*/ 970 w 1070"/>
                  <a:gd name="T39" fmla="*/ 932 h 4358"/>
                  <a:gd name="T40" fmla="*/ 1030 w 1070"/>
                  <a:gd name="T41" fmla="*/ 826 h 4358"/>
                  <a:gd name="T42" fmla="*/ 643 w 1070"/>
                  <a:gd name="T43" fmla="*/ 0 h 4358"/>
                  <a:gd name="T44" fmla="*/ 528 w 1070"/>
                  <a:gd name="T45" fmla="*/ 159 h 4358"/>
                  <a:gd name="T46" fmla="*/ 424 w 1070"/>
                  <a:gd name="T47" fmla="*/ 329 h 4358"/>
                  <a:gd name="T48" fmla="*/ 332 w 1070"/>
                  <a:gd name="T49" fmla="*/ 509 h 4358"/>
                  <a:gd name="T50" fmla="*/ 251 w 1070"/>
                  <a:gd name="T51" fmla="*/ 699 h 4358"/>
                  <a:gd name="T52" fmla="*/ 182 w 1070"/>
                  <a:gd name="T53" fmla="*/ 898 h 4358"/>
                  <a:gd name="T54" fmla="*/ 123 w 1070"/>
                  <a:gd name="T55" fmla="*/ 1107 h 4358"/>
                  <a:gd name="T56" fmla="*/ 76 w 1070"/>
                  <a:gd name="T57" fmla="*/ 1324 h 4358"/>
                  <a:gd name="T58" fmla="*/ 41 w 1070"/>
                  <a:gd name="T59" fmla="*/ 1548 h 4358"/>
                  <a:gd name="T60" fmla="*/ 16 w 1070"/>
                  <a:gd name="T61" fmla="*/ 1779 h 4358"/>
                  <a:gd name="T62" fmla="*/ 3 w 1070"/>
                  <a:gd name="T63" fmla="*/ 2018 h 4358"/>
                  <a:gd name="T64" fmla="*/ 1 w 1070"/>
                  <a:gd name="T65" fmla="*/ 2261 h 4358"/>
                  <a:gd name="T66" fmla="*/ 10 w 1070"/>
                  <a:gd name="T67" fmla="*/ 2501 h 4358"/>
                  <a:gd name="T68" fmla="*/ 31 w 1070"/>
                  <a:gd name="T69" fmla="*/ 2734 h 4358"/>
                  <a:gd name="T70" fmla="*/ 63 w 1070"/>
                  <a:gd name="T71" fmla="*/ 2962 h 4358"/>
                  <a:gd name="T72" fmla="*/ 106 w 1070"/>
                  <a:gd name="T73" fmla="*/ 3180 h 4358"/>
                  <a:gd name="T74" fmla="*/ 161 w 1070"/>
                  <a:gd name="T75" fmla="*/ 3391 h 4358"/>
                  <a:gd name="T76" fmla="*/ 226 w 1070"/>
                  <a:gd name="T77" fmla="*/ 3593 h 4358"/>
                  <a:gd name="T78" fmla="*/ 304 w 1070"/>
                  <a:gd name="T79" fmla="*/ 3787 h 4358"/>
                  <a:gd name="T80" fmla="*/ 392 w 1070"/>
                  <a:gd name="T81" fmla="*/ 3971 h 4358"/>
                  <a:gd name="T82" fmla="*/ 492 w 1070"/>
                  <a:gd name="T83" fmla="*/ 4144 h 4358"/>
                  <a:gd name="T84" fmla="*/ 603 w 1070"/>
                  <a:gd name="T85" fmla="*/ 4306 h 4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0" h="4358">
                    <a:moveTo>
                      <a:pt x="1070" y="3595"/>
                    </a:moveTo>
                    <a:lnTo>
                      <a:pt x="1050" y="3564"/>
                    </a:lnTo>
                    <a:lnTo>
                      <a:pt x="1030" y="3532"/>
                    </a:lnTo>
                    <a:lnTo>
                      <a:pt x="1010" y="3498"/>
                    </a:lnTo>
                    <a:lnTo>
                      <a:pt x="991" y="3463"/>
                    </a:lnTo>
                    <a:lnTo>
                      <a:pt x="970" y="3427"/>
                    </a:lnTo>
                    <a:lnTo>
                      <a:pt x="951" y="3390"/>
                    </a:lnTo>
                    <a:lnTo>
                      <a:pt x="932" y="3352"/>
                    </a:lnTo>
                    <a:lnTo>
                      <a:pt x="913" y="3313"/>
                    </a:lnTo>
                    <a:lnTo>
                      <a:pt x="895" y="3273"/>
                    </a:lnTo>
                    <a:lnTo>
                      <a:pt x="877" y="3232"/>
                    </a:lnTo>
                    <a:lnTo>
                      <a:pt x="858" y="3190"/>
                    </a:lnTo>
                    <a:lnTo>
                      <a:pt x="841" y="3147"/>
                    </a:lnTo>
                    <a:lnTo>
                      <a:pt x="824" y="3104"/>
                    </a:lnTo>
                    <a:lnTo>
                      <a:pt x="807" y="3060"/>
                    </a:lnTo>
                    <a:lnTo>
                      <a:pt x="792" y="3015"/>
                    </a:lnTo>
                    <a:lnTo>
                      <a:pt x="776" y="2969"/>
                    </a:lnTo>
                    <a:lnTo>
                      <a:pt x="762" y="2923"/>
                    </a:lnTo>
                    <a:lnTo>
                      <a:pt x="748" y="2875"/>
                    </a:lnTo>
                    <a:lnTo>
                      <a:pt x="734" y="2828"/>
                    </a:lnTo>
                    <a:lnTo>
                      <a:pt x="721" y="2780"/>
                    </a:lnTo>
                    <a:lnTo>
                      <a:pt x="709" y="2732"/>
                    </a:lnTo>
                    <a:lnTo>
                      <a:pt x="699" y="2683"/>
                    </a:lnTo>
                    <a:lnTo>
                      <a:pt x="688" y="2634"/>
                    </a:lnTo>
                    <a:lnTo>
                      <a:pt x="679" y="2584"/>
                    </a:lnTo>
                    <a:lnTo>
                      <a:pt x="671" y="2534"/>
                    </a:lnTo>
                    <a:lnTo>
                      <a:pt x="664" y="2484"/>
                    </a:lnTo>
                    <a:lnTo>
                      <a:pt x="658" y="2434"/>
                    </a:lnTo>
                    <a:lnTo>
                      <a:pt x="652" y="2383"/>
                    </a:lnTo>
                    <a:lnTo>
                      <a:pt x="648" y="2332"/>
                    </a:lnTo>
                    <a:lnTo>
                      <a:pt x="645" y="2281"/>
                    </a:lnTo>
                    <a:lnTo>
                      <a:pt x="644" y="2230"/>
                    </a:lnTo>
                    <a:lnTo>
                      <a:pt x="643" y="2179"/>
                    </a:lnTo>
                    <a:lnTo>
                      <a:pt x="644" y="2128"/>
                    </a:lnTo>
                    <a:lnTo>
                      <a:pt x="645" y="2077"/>
                    </a:lnTo>
                    <a:lnTo>
                      <a:pt x="648" y="2027"/>
                    </a:lnTo>
                    <a:lnTo>
                      <a:pt x="652" y="1976"/>
                    </a:lnTo>
                    <a:lnTo>
                      <a:pt x="658" y="1925"/>
                    </a:lnTo>
                    <a:lnTo>
                      <a:pt x="664" y="1874"/>
                    </a:lnTo>
                    <a:lnTo>
                      <a:pt x="671" y="1824"/>
                    </a:lnTo>
                    <a:lnTo>
                      <a:pt x="679" y="1774"/>
                    </a:lnTo>
                    <a:lnTo>
                      <a:pt x="688" y="1724"/>
                    </a:lnTo>
                    <a:lnTo>
                      <a:pt x="699" y="1675"/>
                    </a:lnTo>
                    <a:lnTo>
                      <a:pt x="709" y="1626"/>
                    </a:lnTo>
                    <a:lnTo>
                      <a:pt x="721" y="1578"/>
                    </a:lnTo>
                    <a:lnTo>
                      <a:pt x="734" y="1530"/>
                    </a:lnTo>
                    <a:lnTo>
                      <a:pt x="748" y="1482"/>
                    </a:lnTo>
                    <a:lnTo>
                      <a:pt x="762" y="1436"/>
                    </a:lnTo>
                    <a:lnTo>
                      <a:pt x="776" y="1389"/>
                    </a:lnTo>
                    <a:lnTo>
                      <a:pt x="792" y="1344"/>
                    </a:lnTo>
                    <a:lnTo>
                      <a:pt x="807" y="1299"/>
                    </a:lnTo>
                    <a:lnTo>
                      <a:pt x="824" y="1255"/>
                    </a:lnTo>
                    <a:lnTo>
                      <a:pt x="841" y="1211"/>
                    </a:lnTo>
                    <a:lnTo>
                      <a:pt x="858" y="1169"/>
                    </a:lnTo>
                    <a:lnTo>
                      <a:pt x="877" y="1127"/>
                    </a:lnTo>
                    <a:lnTo>
                      <a:pt x="895" y="1086"/>
                    </a:lnTo>
                    <a:lnTo>
                      <a:pt x="913" y="1046"/>
                    </a:lnTo>
                    <a:lnTo>
                      <a:pt x="932" y="1007"/>
                    </a:lnTo>
                    <a:lnTo>
                      <a:pt x="951" y="969"/>
                    </a:lnTo>
                    <a:lnTo>
                      <a:pt x="970" y="932"/>
                    </a:lnTo>
                    <a:lnTo>
                      <a:pt x="991" y="895"/>
                    </a:lnTo>
                    <a:lnTo>
                      <a:pt x="1010" y="860"/>
                    </a:lnTo>
                    <a:lnTo>
                      <a:pt x="1030" y="826"/>
                    </a:lnTo>
                    <a:lnTo>
                      <a:pt x="1050" y="794"/>
                    </a:lnTo>
                    <a:lnTo>
                      <a:pt x="1070" y="762"/>
                    </a:lnTo>
                    <a:lnTo>
                      <a:pt x="643" y="0"/>
                    </a:lnTo>
                    <a:lnTo>
                      <a:pt x="603" y="52"/>
                    </a:lnTo>
                    <a:lnTo>
                      <a:pt x="565" y="105"/>
                    </a:lnTo>
                    <a:lnTo>
                      <a:pt x="528" y="159"/>
                    </a:lnTo>
                    <a:lnTo>
                      <a:pt x="492" y="215"/>
                    </a:lnTo>
                    <a:lnTo>
                      <a:pt x="457" y="271"/>
                    </a:lnTo>
                    <a:lnTo>
                      <a:pt x="424" y="329"/>
                    </a:lnTo>
                    <a:lnTo>
                      <a:pt x="392" y="388"/>
                    </a:lnTo>
                    <a:lnTo>
                      <a:pt x="361" y="448"/>
                    </a:lnTo>
                    <a:lnTo>
                      <a:pt x="332" y="509"/>
                    </a:lnTo>
                    <a:lnTo>
                      <a:pt x="304" y="571"/>
                    </a:lnTo>
                    <a:lnTo>
                      <a:pt x="277" y="635"/>
                    </a:lnTo>
                    <a:lnTo>
                      <a:pt x="251" y="699"/>
                    </a:lnTo>
                    <a:lnTo>
                      <a:pt x="226" y="764"/>
                    </a:lnTo>
                    <a:lnTo>
                      <a:pt x="203" y="831"/>
                    </a:lnTo>
                    <a:lnTo>
                      <a:pt x="182" y="898"/>
                    </a:lnTo>
                    <a:lnTo>
                      <a:pt x="161" y="968"/>
                    </a:lnTo>
                    <a:lnTo>
                      <a:pt x="141" y="1037"/>
                    </a:lnTo>
                    <a:lnTo>
                      <a:pt x="123" y="1107"/>
                    </a:lnTo>
                    <a:lnTo>
                      <a:pt x="106" y="1178"/>
                    </a:lnTo>
                    <a:lnTo>
                      <a:pt x="91" y="1251"/>
                    </a:lnTo>
                    <a:lnTo>
                      <a:pt x="76" y="1324"/>
                    </a:lnTo>
                    <a:lnTo>
                      <a:pt x="63" y="1397"/>
                    </a:lnTo>
                    <a:lnTo>
                      <a:pt x="51" y="1472"/>
                    </a:lnTo>
                    <a:lnTo>
                      <a:pt x="41" y="1548"/>
                    </a:lnTo>
                    <a:lnTo>
                      <a:pt x="31" y="1624"/>
                    </a:lnTo>
                    <a:lnTo>
                      <a:pt x="22" y="1701"/>
                    </a:lnTo>
                    <a:lnTo>
                      <a:pt x="16" y="1779"/>
                    </a:lnTo>
                    <a:lnTo>
                      <a:pt x="10" y="1857"/>
                    </a:lnTo>
                    <a:lnTo>
                      <a:pt x="6" y="1938"/>
                    </a:lnTo>
                    <a:lnTo>
                      <a:pt x="3" y="2018"/>
                    </a:lnTo>
                    <a:lnTo>
                      <a:pt x="1" y="2098"/>
                    </a:lnTo>
                    <a:lnTo>
                      <a:pt x="0" y="2179"/>
                    </a:lnTo>
                    <a:lnTo>
                      <a:pt x="1" y="2261"/>
                    </a:lnTo>
                    <a:lnTo>
                      <a:pt x="3" y="2341"/>
                    </a:lnTo>
                    <a:lnTo>
                      <a:pt x="6" y="2421"/>
                    </a:lnTo>
                    <a:lnTo>
                      <a:pt x="10" y="2501"/>
                    </a:lnTo>
                    <a:lnTo>
                      <a:pt x="16" y="2579"/>
                    </a:lnTo>
                    <a:lnTo>
                      <a:pt x="22" y="2657"/>
                    </a:lnTo>
                    <a:lnTo>
                      <a:pt x="31" y="2734"/>
                    </a:lnTo>
                    <a:lnTo>
                      <a:pt x="41" y="2810"/>
                    </a:lnTo>
                    <a:lnTo>
                      <a:pt x="51" y="2886"/>
                    </a:lnTo>
                    <a:lnTo>
                      <a:pt x="63" y="2962"/>
                    </a:lnTo>
                    <a:lnTo>
                      <a:pt x="76" y="3035"/>
                    </a:lnTo>
                    <a:lnTo>
                      <a:pt x="91" y="3108"/>
                    </a:lnTo>
                    <a:lnTo>
                      <a:pt x="106" y="3180"/>
                    </a:lnTo>
                    <a:lnTo>
                      <a:pt x="123" y="3252"/>
                    </a:lnTo>
                    <a:lnTo>
                      <a:pt x="141" y="3322"/>
                    </a:lnTo>
                    <a:lnTo>
                      <a:pt x="161" y="3391"/>
                    </a:lnTo>
                    <a:lnTo>
                      <a:pt x="182" y="3460"/>
                    </a:lnTo>
                    <a:lnTo>
                      <a:pt x="203" y="3527"/>
                    </a:lnTo>
                    <a:lnTo>
                      <a:pt x="226" y="3593"/>
                    </a:lnTo>
                    <a:lnTo>
                      <a:pt x="251" y="3659"/>
                    </a:lnTo>
                    <a:lnTo>
                      <a:pt x="277" y="3723"/>
                    </a:lnTo>
                    <a:lnTo>
                      <a:pt x="304" y="3787"/>
                    </a:lnTo>
                    <a:lnTo>
                      <a:pt x="332" y="3849"/>
                    </a:lnTo>
                    <a:lnTo>
                      <a:pt x="361" y="3910"/>
                    </a:lnTo>
                    <a:lnTo>
                      <a:pt x="392" y="3971"/>
                    </a:lnTo>
                    <a:lnTo>
                      <a:pt x="424" y="4030"/>
                    </a:lnTo>
                    <a:lnTo>
                      <a:pt x="457" y="4087"/>
                    </a:lnTo>
                    <a:lnTo>
                      <a:pt x="492" y="4144"/>
                    </a:lnTo>
                    <a:lnTo>
                      <a:pt x="528" y="4199"/>
                    </a:lnTo>
                    <a:lnTo>
                      <a:pt x="565" y="4253"/>
                    </a:lnTo>
                    <a:lnTo>
                      <a:pt x="603" y="4306"/>
                    </a:lnTo>
                    <a:lnTo>
                      <a:pt x="643" y="4358"/>
                    </a:lnTo>
                    <a:lnTo>
                      <a:pt x="1070" y="3595"/>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93" name="Freeform 38"/>
              <p:cNvSpPr>
                <a:spLocks/>
              </p:cNvSpPr>
              <p:nvPr/>
            </p:nvSpPr>
            <p:spPr bwMode="auto">
              <a:xfrm>
                <a:off x="10168438" y="3711209"/>
                <a:ext cx="78896" cy="492840"/>
              </a:xfrm>
              <a:custGeom>
                <a:avLst/>
                <a:gdLst>
                  <a:gd name="T0" fmla="*/ 1030 w 1069"/>
                  <a:gd name="T1" fmla="*/ 4492 h 5448"/>
                  <a:gd name="T2" fmla="*/ 970 w 1069"/>
                  <a:gd name="T3" fmla="*/ 4356 h 5448"/>
                  <a:gd name="T4" fmla="*/ 913 w 1069"/>
                  <a:gd name="T5" fmla="*/ 4210 h 5448"/>
                  <a:gd name="T6" fmla="*/ 857 w 1069"/>
                  <a:gd name="T7" fmla="*/ 4054 h 5448"/>
                  <a:gd name="T8" fmla="*/ 807 w 1069"/>
                  <a:gd name="T9" fmla="*/ 3888 h 5448"/>
                  <a:gd name="T10" fmla="*/ 760 w 1069"/>
                  <a:gd name="T11" fmla="*/ 3714 h 5448"/>
                  <a:gd name="T12" fmla="*/ 721 w 1069"/>
                  <a:gd name="T13" fmla="*/ 3531 h 5448"/>
                  <a:gd name="T14" fmla="*/ 688 w 1069"/>
                  <a:gd name="T15" fmla="*/ 3339 h 5448"/>
                  <a:gd name="T16" fmla="*/ 663 w 1069"/>
                  <a:gd name="T17" fmla="*/ 3141 h 5448"/>
                  <a:gd name="T18" fmla="*/ 648 w 1069"/>
                  <a:gd name="T19" fmla="*/ 2936 h 5448"/>
                  <a:gd name="T20" fmla="*/ 642 w 1069"/>
                  <a:gd name="T21" fmla="*/ 2724 h 5448"/>
                  <a:gd name="T22" fmla="*/ 648 w 1069"/>
                  <a:gd name="T23" fmla="*/ 2538 h 5448"/>
                  <a:gd name="T24" fmla="*/ 663 w 1069"/>
                  <a:gd name="T25" fmla="*/ 2347 h 5448"/>
                  <a:gd name="T26" fmla="*/ 688 w 1069"/>
                  <a:gd name="T27" fmla="*/ 2156 h 5448"/>
                  <a:gd name="T28" fmla="*/ 721 w 1069"/>
                  <a:gd name="T29" fmla="*/ 1966 h 5448"/>
                  <a:gd name="T30" fmla="*/ 760 w 1069"/>
                  <a:gd name="T31" fmla="*/ 1778 h 5448"/>
                  <a:gd name="T32" fmla="*/ 807 w 1069"/>
                  <a:gd name="T33" fmla="*/ 1595 h 5448"/>
                  <a:gd name="T34" fmla="*/ 857 w 1069"/>
                  <a:gd name="T35" fmla="*/ 1420 h 5448"/>
                  <a:gd name="T36" fmla="*/ 913 w 1069"/>
                  <a:gd name="T37" fmla="*/ 1253 h 5448"/>
                  <a:gd name="T38" fmla="*/ 970 w 1069"/>
                  <a:gd name="T39" fmla="*/ 1098 h 5448"/>
                  <a:gd name="T40" fmla="*/ 1030 w 1069"/>
                  <a:gd name="T41" fmla="*/ 957 h 5448"/>
                  <a:gd name="T42" fmla="*/ 642 w 1069"/>
                  <a:gd name="T43" fmla="*/ 0 h 5448"/>
                  <a:gd name="T44" fmla="*/ 527 w 1069"/>
                  <a:gd name="T45" fmla="*/ 220 h 5448"/>
                  <a:gd name="T46" fmla="*/ 424 w 1069"/>
                  <a:gd name="T47" fmla="*/ 451 h 5448"/>
                  <a:gd name="T48" fmla="*/ 331 w 1069"/>
                  <a:gd name="T49" fmla="*/ 691 h 5448"/>
                  <a:gd name="T50" fmla="*/ 250 w 1069"/>
                  <a:gd name="T51" fmla="*/ 939 h 5448"/>
                  <a:gd name="T52" fmla="*/ 181 w 1069"/>
                  <a:gd name="T53" fmla="*/ 1194 h 5448"/>
                  <a:gd name="T54" fmla="*/ 122 w 1069"/>
                  <a:gd name="T55" fmla="*/ 1456 h 5448"/>
                  <a:gd name="T56" fmla="*/ 76 w 1069"/>
                  <a:gd name="T57" fmla="*/ 1722 h 5448"/>
                  <a:gd name="T58" fmla="*/ 39 w 1069"/>
                  <a:gd name="T59" fmla="*/ 1992 h 5448"/>
                  <a:gd name="T60" fmla="*/ 15 w 1069"/>
                  <a:gd name="T61" fmla="*/ 2265 h 5448"/>
                  <a:gd name="T62" fmla="*/ 2 w 1069"/>
                  <a:gd name="T63" fmla="*/ 2541 h 5448"/>
                  <a:gd name="T64" fmla="*/ 0 w 1069"/>
                  <a:gd name="T65" fmla="*/ 2816 h 5448"/>
                  <a:gd name="T66" fmla="*/ 10 w 1069"/>
                  <a:gd name="T67" fmla="*/ 3091 h 5448"/>
                  <a:gd name="T68" fmla="*/ 30 w 1069"/>
                  <a:gd name="T69" fmla="*/ 3366 h 5448"/>
                  <a:gd name="T70" fmla="*/ 63 w 1069"/>
                  <a:gd name="T71" fmla="*/ 3637 h 5448"/>
                  <a:gd name="T72" fmla="*/ 106 w 1069"/>
                  <a:gd name="T73" fmla="*/ 3904 h 5448"/>
                  <a:gd name="T74" fmla="*/ 160 w 1069"/>
                  <a:gd name="T75" fmla="*/ 4167 h 5448"/>
                  <a:gd name="T76" fmla="*/ 226 w 1069"/>
                  <a:gd name="T77" fmla="*/ 4425 h 5448"/>
                  <a:gd name="T78" fmla="*/ 303 w 1069"/>
                  <a:gd name="T79" fmla="*/ 4676 h 5448"/>
                  <a:gd name="T80" fmla="*/ 391 w 1069"/>
                  <a:gd name="T81" fmla="*/ 4918 h 5448"/>
                  <a:gd name="T82" fmla="*/ 491 w 1069"/>
                  <a:gd name="T83" fmla="*/ 5152 h 5448"/>
                  <a:gd name="T84" fmla="*/ 602 w 1069"/>
                  <a:gd name="T85" fmla="*/ 5376 h 5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69" h="5448">
                    <a:moveTo>
                      <a:pt x="1069" y="4576"/>
                    </a:moveTo>
                    <a:lnTo>
                      <a:pt x="1050" y="4535"/>
                    </a:lnTo>
                    <a:lnTo>
                      <a:pt x="1030" y="4492"/>
                    </a:lnTo>
                    <a:lnTo>
                      <a:pt x="1010" y="4448"/>
                    </a:lnTo>
                    <a:lnTo>
                      <a:pt x="989" y="4403"/>
                    </a:lnTo>
                    <a:lnTo>
                      <a:pt x="970" y="4356"/>
                    </a:lnTo>
                    <a:lnTo>
                      <a:pt x="951" y="4308"/>
                    </a:lnTo>
                    <a:lnTo>
                      <a:pt x="931" y="4260"/>
                    </a:lnTo>
                    <a:lnTo>
                      <a:pt x="913" y="4210"/>
                    </a:lnTo>
                    <a:lnTo>
                      <a:pt x="894" y="4159"/>
                    </a:lnTo>
                    <a:lnTo>
                      <a:pt x="875" y="4107"/>
                    </a:lnTo>
                    <a:lnTo>
                      <a:pt x="857" y="4054"/>
                    </a:lnTo>
                    <a:lnTo>
                      <a:pt x="840" y="4000"/>
                    </a:lnTo>
                    <a:lnTo>
                      <a:pt x="823" y="3944"/>
                    </a:lnTo>
                    <a:lnTo>
                      <a:pt x="807" y="3888"/>
                    </a:lnTo>
                    <a:lnTo>
                      <a:pt x="791" y="3831"/>
                    </a:lnTo>
                    <a:lnTo>
                      <a:pt x="776" y="3773"/>
                    </a:lnTo>
                    <a:lnTo>
                      <a:pt x="760" y="3714"/>
                    </a:lnTo>
                    <a:lnTo>
                      <a:pt x="746" y="3654"/>
                    </a:lnTo>
                    <a:lnTo>
                      <a:pt x="733" y="3593"/>
                    </a:lnTo>
                    <a:lnTo>
                      <a:pt x="721" y="3531"/>
                    </a:lnTo>
                    <a:lnTo>
                      <a:pt x="709" y="3468"/>
                    </a:lnTo>
                    <a:lnTo>
                      <a:pt x="698" y="3404"/>
                    </a:lnTo>
                    <a:lnTo>
                      <a:pt x="688" y="3339"/>
                    </a:lnTo>
                    <a:lnTo>
                      <a:pt x="679" y="3274"/>
                    </a:lnTo>
                    <a:lnTo>
                      <a:pt x="671" y="3208"/>
                    </a:lnTo>
                    <a:lnTo>
                      <a:pt x="663" y="3141"/>
                    </a:lnTo>
                    <a:lnTo>
                      <a:pt x="657" y="3073"/>
                    </a:lnTo>
                    <a:lnTo>
                      <a:pt x="652" y="3005"/>
                    </a:lnTo>
                    <a:lnTo>
                      <a:pt x="648" y="2936"/>
                    </a:lnTo>
                    <a:lnTo>
                      <a:pt x="644" y="2866"/>
                    </a:lnTo>
                    <a:lnTo>
                      <a:pt x="642" y="2795"/>
                    </a:lnTo>
                    <a:lnTo>
                      <a:pt x="642" y="2724"/>
                    </a:lnTo>
                    <a:lnTo>
                      <a:pt x="642" y="2663"/>
                    </a:lnTo>
                    <a:lnTo>
                      <a:pt x="644" y="2601"/>
                    </a:lnTo>
                    <a:lnTo>
                      <a:pt x="648" y="2538"/>
                    </a:lnTo>
                    <a:lnTo>
                      <a:pt x="652" y="2475"/>
                    </a:lnTo>
                    <a:lnTo>
                      <a:pt x="657" y="2412"/>
                    </a:lnTo>
                    <a:lnTo>
                      <a:pt x="663" y="2347"/>
                    </a:lnTo>
                    <a:lnTo>
                      <a:pt x="671" y="2284"/>
                    </a:lnTo>
                    <a:lnTo>
                      <a:pt x="679" y="2220"/>
                    </a:lnTo>
                    <a:lnTo>
                      <a:pt x="688" y="2156"/>
                    </a:lnTo>
                    <a:lnTo>
                      <a:pt x="698" y="2093"/>
                    </a:lnTo>
                    <a:lnTo>
                      <a:pt x="709" y="2029"/>
                    </a:lnTo>
                    <a:lnTo>
                      <a:pt x="721" y="1966"/>
                    </a:lnTo>
                    <a:lnTo>
                      <a:pt x="733" y="1903"/>
                    </a:lnTo>
                    <a:lnTo>
                      <a:pt x="746" y="1840"/>
                    </a:lnTo>
                    <a:lnTo>
                      <a:pt x="760" y="1778"/>
                    </a:lnTo>
                    <a:lnTo>
                      <a:pt x="776" y="1716"/>
                    </a:lnTo>
                    <a:lnTo>
                      <a:pt x="791" y="1656"/>
                    </a:lnTo>
                    <a:lnTo>
                      <a:pt x="807" y="1595"/>
                    </a:lnTo>
                    <a:lnTo>
                      <a:pt x="823" y="1536"/>
                    </a:lnTo>
                    <a:lnTo>
                      <a:pt x="840" y="1478"/>
                    </a:lnTo>
                    <a:lnTo>
                      <a:pt x="857" y="1420"/>
                    </a:lnTo>
                    <a:lnTo>
                      <a:pt x="875" y="1364"/>
                    </a:lnTo>
                    <a:lnTo>
                      <a:pt x="894" y="1307"/>
                    </a:lnTo>
                    <a:lnTo>
                      <a:pt x="913" y="1253"/>
                    </a:lnTo>
                    <a:lnTo>
                      <a:pt x="931" y="1200"/>
                    </a:lnTo>
                    <a:lnTo>
                      <a:pt x="951" y="1148"/>
                    </a:lnTo>
                    <a:lnTo>
                      <a:pt x="970" y="1098"/>
                    </a:lnTo>
                    <a:lnTo>
                      <a:pt x="989" y="1050"/>
                    </a:lnTo>
                    <a:lnTo>
                      <a:pt x="1010" y="1003"/>
                    </a:lnTo>
                    <a:lnTo>
                      <a:pt x="1030" y="957"/>
                    </a:lnTo>
                    <a:lnTo>
                      <a:pt x="1050" y="914"/>
                    </a:lnTo>
                    <a:lnTo>
                      <a:pt x="1069" y="872"/>
                    </a:lnTo>
                    <a:lnTo>
                      <a:pt x="642" y="0"/>
                    </a:lnTo>
                    <a:lnTo>
                      <a:pt x="602" y="72"/>
                    </a:lnTo>
                    <a:lnTo>
                      <a:pt x="564" y="146"/>
                    </a:lnTo>
                    <a:lnTo>
                      <a:pt x="527" y="220"/>
                    </a:lnTo>
                    <a:lnTo>
                      <a:pt x="491" y="296"/>
                    </a:lnTo>
                    <a:lnTo>
                      <a:pt x="457" y="373"/>
                    </a:lnTo>
                    <a:lnTo>
                      <a:pt x="424" y="451"/>
                    </a:lnTo>
                    <a:lnTo>
                      <a:pt x="391" y="530"/>
                    </a:lnTo>
                    <a:lnTo>
                      <a:pt x="361" y="610"/>
                    </a:lnTo>
                    <a:lnTo>
                      <a:pt x="331" y="691"/>
                    </a:lnTo>
                    <a:lnTo>
                      <a:pt x="303" y="773"/>
                    </a:lnTo>
                    <a:lnTo>
                      <a:pt x="276" y="855"/>
                    </a:lnTo>
                    <a:lnTo>
                      <a:pt x="250" y="939"/>
                    </a:lnTo>
                    <a:lnTo>
                      <a:pt x="226" y="1023"/>
                    </a:lnTo>
                    <a:lnTo>
                      <a:pt x="203" y="1108"/>
                    </a:lnTo>
                    <a:lnTo>
                      <a:pt x="181" y="1194"/>
                    </a:lnTo>
                    <a:lnTo>
                      <a:pt x="160" y="1280"/>
                    </a:lnTo>
                    <a:lnTo>
                      <a:pt x="140" y="1368"/>
                    </a:lnTo>
                    <a:lnTo>
                      <a:pt x="122" y="1456"/>
                    </a:lnTo>
                    <a:lnTo>
                      <a:pt x="106" y="1544"/>
                    </a:lnTo>
                    <a:lnTo>
                      <a:pt x="90" y="1633"/>
                    </a:lnTo>
                    <a:lnTo>
                      <a:pt x="76" y="1722"/>
                    </a:lnTo>
                    <a:lnTo>
                      <a:pt x="63" y="1812"/>
                    </a:lnTo>
                    <a:lnTo>
                      <a:pt x="50" y="1902"/>
                    </a:lnTo>
                    <a:lnTo>
                      <a:pt x="39" y="1992"/>
                    </a:lnTo>
                    <a:lnTo>
                      <a:pt x="30" y="2083"/>
                    </a:lnTo>
                    <a:lnTo>
                      <a:pt x="22" y="2174"/>
                    </a:lnTo>
                    <a:lnTo>
                      <a:pt x="15" y="2265"/>
                    </a:lnTo>
                    <a:lnTo>
                      <a:pt x="10" y="2357"/>
                    </a:lnTo>
                    <a:lnTo>
                      <a:pt x="5" y="2449"/>
                    </a:lnTo>
                    <a:lnTo>
                      <a:pt x="2" y="2541"/>
                    </a:lnTo>
                    <a:lnTo>
                      <a:pt x="0" y="2633"/>
                    </a:lnTo>
                    <a:lnTo>
                      <a:pt x="0" y="2724"/>
                    </a:lnTo>
                    <a:lnTo>
                      <a:pt x="0" y="2816"/>
                    </a:lnTo>
                    <a:lnTo>
                      <a:pt x="2" y="2908"/>
                    </a:lnTo>
                    <a:lnTo>
                      <a:pt x="5" y="3000"/>
                    </a:lnTo>
                    <a:lnTo>
                      <a:pt x="10" y="3091"/>
                    </a:lnTo>
                    <a:lnTo>
                      <a:pt x="15" y="3183"/>
                    </a:lnTo>
                    <a:lnTo>
                      <a:pt x="22" y="3274"/>
                    </a:lnTo>
                    <a:lnTo>
                      <a:pt x="30" y="3366"/>
                    </a:lnTo>
                    <a:lnTo>
                      <a:pt x="39" y="3456"/>
                    </a:lnTo>
                    <a:lnTo>
                      <a:pt x="50" y="3547"/>
                    </a:lnTo>
                    <a:lnTo>
                      <a:pt x="63" y="3637"/>
                    </a:lnTo>
                    <a:lnTo>
                      <a:pt x="76" y="3727"/>
                    </a:lnTo>
                    <a:lnTo>
                      <a:pt x="90" y="3816"/>
                    </a:lnTo>
                    <a:lnTo>
                      <a:pt x="106" y="3904"/>
                    </a:lnTo>
                    <a:lnTo>
                      <a:pt x="122" y="3993"/>
                    </a:lnTo>
                    <a:lnTo>
                      <a:pt x="140" y="4080"/>
                    </a:lnTo>
                    <a:lnTo>
                      <a:pt x="160" y="4167"/>
                    </a:lnTo>
                    <a:lnTo>
                      <a:pt x="181" y="4254"/>
                    </a:lnTo>
                    <a:lnTo>
                      <a:pt x="203" y="4339"/>
                    </a:lnTo>
                    <a:lnTo>
                      <a:pt x="226" y="4425"/>
                    </a:lnTo>
                    <a:lnTo>
                      <a:pt x="250" y="4510"/>
                    </a:lnTo>
                    <a:lnTo>
                      <a:pt x="276" y="4593"/>
                    </a:lnTo>
                    <a:lnTo>
                      <a:pt x="303" y="4676"/>
                    </a:lnTo>
                    <a:lnTo>
                      <a:pt x="331" y="4758"/>
                    </a:lnTo>
                    <a:lnTo>
                      <a:pt x="361" y="4838"/>
                    </a:lnTo>
                    <a:lnTo>
                      <a:pt x="391" y="4918"/>
                    </a:lnTo>
                    <a:lnTo>
                      <a:pt x="424" y="4997"/>
                    </a:lnTo>
                    <a:lnTo>
                      <a:pt x="457" y="5075"/>
                    </a:lnTo>
                    <a:lnTo>
                      <a:pt x="491" y="5152"/>
                    </a:lnTo>
                    <a:lnTo>
                      <a:pt x="527" y="5227"/>
                    </a:lnTo>
                    <a:lnTo>
                      <a:pt x="564" y="5302"/>
                    </a:lnTo>
                    <a:lnTo>
                      <a:pt x="602" y="5376"/>
                    </a:lnTo>
                    <a:lnTo>
                      <a:pt x="642" y="5448"/>
                    </a:lnTo>
                    <a:lnTo>
                      <a:pt x="1069" y="4576"/>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sp>
            <p:nvSpPr>
              <p:cNvPr id="94" name="Rectangle 39"/>
              <p:cNvSpPr>
                <a:spLocks noChangeArrowheads="1"/>
              </p:cNvSpPr>
              <p:nvPr/>
            </p:nvSpPr>
            <p:spPr bwMode="auto">
              <a:xfrm>
                <a:off x="10476859" y="3975231"/>
                <a:ext cx="28690" cy="299224"/>
              </a:xfrm>
              <a:prstGeom prst="rect">
                <a:avLst/>
              </a:prstGeom>
              <a:grpFill/>
              <a:ln w="9525">
                <a:noFill/>
                <a:miter lim="800000"/>
                <a:headEnd/>
                <a:tailEnd/>
              </a:ln>
              <a:extLst/>
            </p:spPr>
            <p:txBody>
              <a:bodyPr vert="horz" wrap="square" lIns="91440" tIns="45720" rIns="91440" bIns="45720" numCol="1" anchor="t" anchorCtr="0" compatLnSpc="1">
                <a:prstTxWarp prst="textNoShape">
                  <a:avLst/>
                </a:prstTxWarp>
              </a:bodyPr>
              <a:lstStyle/>
              <a:p>
                <a:endParaRPr lang="en-US"/>
              </a:p>
            </p:txBody>
          </p:sp>
          <p:sp>
            <p:nvSpPr>
              <p:cNvPr id="95" name="Freeform 40"/>
              <p:cNvSpPr>
                <a:spLocks/>
              </p:cNvSpPr>
              <p:nvPr/>
            </p:nvSpPr>
            <p:spPr bwMode="auto">
              <a:xfrm>
                <a:off x="10455340" y="3913623"/>
                <a:ext cx="64551" cy="70406"/>
              </a:xfrm>
              <a:custGeom>
                <a:avLst/>
                <a:gdLst>
                  <a:gd name="T0" fmla="*/ 842 w 844"/>
                  <a:gd name="T1" fmla="*/ 462 h 838"/>
                  <a:gd name="T2" fmla="*/ 830 w 844"/>
                  <a:gd name="T3" fmla="*/ 524 h 838"/>
                  <a:gd name="T4" fmla="*/ 811 w 844"/>
                  <a:gd name="T5" fmla="*/ 582 h 838"/>
                  <a:gd name="T6" fmla="*/ 783 w 844"/>
                  <a:gd name="T7" fmla="*/ 637 h 838"/>
                  <a:gd name="T8" fmla="*/ 747 w 844"/>
                  <a:gd name="T9" fmla="*/ 686 h 838"/>
                  <a:gd name="T10" fmla="*/ 705 w 844"/>
                  <a:gd name="T11" fmla="*/ 729 h 838"/>
                  <a:gd name="T12" fmla="*/ 658 w 844"/>
                  <a:gd name="T13" fmla="*/ 767 h 838"/>
                  <a:gd name="T14" fmla="*/ 604 w 844"/>
                  <a:gd name="T15" fmla="*/ 797 h 838"/>
                  <a:gd name="T16" fmla="*/ 547 w 844"/>
                  <a:gd name="T17" fmla="*/ 819 h 838"/>
                  <a:gd name="T18" fmla="*/ 486 w 844"/>
                  <a:gd name="T19" fmla="*/ 833 h 838"/>
                  <a:gd name="T20" fmla="*/ 422 w 844"/>
                  <a:gd name="T21" fmla="*/ 838 h 838"/>
                  <a:gd name="T22" fmla="*/ 357 w 844"/>
                  <a:gd name="T23" fmla="*/ 833 h 838"/>
                  <a:gd name="T24" fmla="*/ 295 w 844"/>
                  <a:gd name="T25" fmla="*/ 819 h 838"/>
                  <a:gd name="T26" fmla="*/ 238 w 844"/>
                  <a:gd name="T27" fmla="*/ 797 h 838"/>
                  <a:gd name="T28" fmla="*/ 186 w 844"/>
                  <a:gd name="T29" fmla="*/ 767 h 838"/>
                  <a:gd name="T30" fmla="*/ 137 w 844"/>
                  <a:gd name="T31" fmla="*/ 729 h 838"/>
                  <a:gd name="T32" fmla="*/ 96 w 844"/>
                  <a:gd name="T33" fmla="*/ 686 h 838"/>
                  <a:gd name="T34" fmla="*/ 60 w 844"/>
                  <a:gd name="T35" fmla="*/ 637 h 838"/>
                  <a:gd name="T36" fmla="*/ 32 w 844"/>
                  <a:gd name="T37" fmla="*/ 582 h 838"/>
                  <a:gd name="T38" fmla="*/ 13 w 844"/>
                  <a:gd name="T39" fmla="*/ 524 h 838"/>
                  <a:gd name="T40" fmla="*/ 2 w 844"/>
                  <a:gd name="T41" fmla="*/ 462 h 838"/>
                  <a:gd name="T42" fmla="*/ 0 w 844"/>
                  <a:gd name="T43" fmla="*/ 398 h 838"/>
                  <a:gd name="T44" fmla="*/ 8 w 844"/>
                  <a:gd name="T45" fmla="*/ 335 h 838"/>
                  <a:gd name="T46" fmla="*/ 25 w 844"/>
                  <a:gd name="T47" fmla="*/ 276 h 838"/>
                  <a:gd name="T48" fmla="*/ 50 w 844"/>
                  <a:gd name="T49" fmla="*/ 220 h 838"/>
                  <a:gd name="T50" fmla="*/ 84 w 844"/>
                  <a:gd name="T51" fmla="*/ 169 h 838"/>
                  <a:gd name="T52" fmla="*/ 123 w 844"/>
                  <a:gd name="T53" fmla="*/ 123 h 838"/>
                  <a:gd name="T54" fmla="*/ 168 w 844"/>
                  <a:gd name="T55" fmla="*/ 83 h 838"/>
                  <a:gd name="T56" fmla="*/ 220 w 844"/>
                  <a:gd name="T57" fmla="*/ 51 h 838"/>
                  <a:gd name="T58" fmla="*/ 276 w 844"/>
                  <a:gd name="T59" fmla="*/ 25 h 838"/>
                  <a:gd name="T60" fmla="*/ 337 w 844"/>
                  <a:gd name="T61" fmla="*/ 8 h 838"/>
                  <a:gd name="T62" fmla="*/ 399 w 844"/>
                  <a:gd name="T63" fmla="*/ 1 h 838"/>
                  <a:gd name="T64" fmla="*/ 465 w 844"/>
                  <a:gd name="T65" fmla="*/ 2 h 838"/>
                  <a:gd name="T66" fmla="*/ 527 w 844"/>
                  <a:gd name="T67" fmla="*/ 13 h 838"/>
                  <a:gd name="T68" fmla="*/ 586 w 844"/>
                  <a:gd name="T69" fmla="*/ 33 h 838"/>
                  <a:gd name="T70" fmla="*/ 640 w 844"/>
                  <a:gd name="T71" fmla="*/ 61 h 838"/>
                  <a:gd name="T72" fmla="*/ 690 w 844"/>
                  <a:gd name="T73" fmla="*/ 96 h 838"/>
                  <a:gd name="T74" fmla="*/ 734 w 844"/>
                  <a:gd name="T75" fmla="*/ 137 h 838"/>
                  <a:gd name="T76" fmla="*/ 772 w 844"/>
                  <a:gd name="T77" fmla="*/ 186 h 838"/>
                  <a:gd name="T78" fmla="*/ 802 w 844"/>
                  <a:gd name="T79" fmla="*/ 238 h 838"/>
                  <a:gd name="T80" fmla="*/ 825 w 844"/>
                  <a:gd name="T81" fmla="*/ 295 h 838"/>
                  <a:gd name="T82" fmla="*/ 839 w 844"/>
                  <a:gd name="T83" fmla="*/ 356 h 838"/>
                  <a:gd name="T84" fmla="*/ 844 w 844"/>
                  <a:gd name="T85" fmla="*/ 419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844" h="838">
                    <a:moveTo>
                      <a:pt x="844" y="419"/>
                    </a:moveTo>
                    <a:lnTo>
                      <a:pt x="843" y="441"/>
                    </a:lnTo>
                    <a:lnTo>
                      <a:pt x="842" y="462"/>
                    </a:lnTo>
                    <a:lnTo>
                      <a:pt x="839" y="483"/>
                    </a:lnTo>
                    <a:lnTo>
                      <a:pt x="835" y="504"/>
                    </a:lnTo>
                    <a:lnTo>
                      <a:pt x="830" y="524"/>
                    </a:lnTo>
                    <a:lnTo>
                      <a:pt x="825" y="544"/>
                    </a:lnTo>
                    <a:lnTo>
                      <a:pt x="818" y="564"/>
                    </a:lnTo>
                    <a:lnTo>
                      <a:pt x="811" y="582"/>
                    </a:lnTo>
                    <a:lnTo>
                      <a:pt x="802" y="601"/>
                    </a:lnTo>
                    <a:lnTo>
                      <a:pt x="793" y="619"/>
                    </a:lnTo>
                    <a:lnTo>
                      <a:pt x="783" y="637"/>
                    </a:lnTo>
                    <a:lnTo>
                      <a:pt x="772" y="654"/>
                    </a:lnTo>
                    <a:lnTo>
                      <a:pt x="759" y="670"/>
                    </a:lnTo>
                    <a:lnTo>
                      <a:pt x="747" y="686"/>
                    </a:lnTo>
                    <a:lnTo>
                      <a:pt x="734" y="701"/>
                    </a:lnTo>
                    <a:lnTo>
                      <a:pt x="720" y="716"/>
                    </a:lnTo>
                    <a:lnTo>
                      <a:pt x="705" y="729"/>
                    </a:lnTo>
                    <a:lnTo>
                      <a:pt x="690" y="743"/>
                    </a:lnTo>
                    <a:lnTo>
                      <a:pt x="674" y="755"/>
                    </a:lnTo>
                    <a:lnTo>
                      <a:pt x="658" y="767"/>
                    </a:lnTo>
                    <a:lnTo>
                      <a:pt x="640" y="778"/>
                    </a:lnTo>
                    <a:lnTo>
                      <a:pt x="622" y="788"/>
                    </a:lnTo>
                    <a:lnTo>
                      <a:pt x="604" y="797"/>
                    </a:lnTo>
                    <a:lnTo>
                      <a:pt x="586" y="805"/>
                    </a:lnTo>
                    <a:lnTo>
                      <a:pt x="567" y="813"/>
                    </a:lnTo>
                    <a:lnTo>
                      <a:pt x="547" y="819"/>
                    </a:lnTo>
                    <a:lnTo>
                      <a:pt x="527" y="825"/>
                    </a:lnTo>
                    <a:lnTo>
                      <a:pt x="506" y="830"/>
                    </a:lnTo>
                    <a:lnTo>
                      <a:pt x="486" y="833"/>
                    </a:lnTo>
                    <a:lnTo>
                      <a:pt x="465" y="836"/>
                    </a:lnTo>
                    <a:lnTo>
                      <a:pt x="444" y="838"/>
                    </a:lnTo>
                    <a:lnTo>
                      <a:pt x="422" y="838"/>
                    </a:lnTo>
                    <a:lnTo>
                      <a:pt x="399" y="838"/>
                    </a:lnTo>
                    <a:lnTo>
                      <a:pt x="378" y="836"/>
                    </a:lnTo>
                    <a:lnTo>
                      <a:pt x="357" y="833"/>
                    </a:lnTo>
                    <a:lnTo>
                      <a:pt x="337" y="830"/>
                    </a:lnTo>
                    <a:lnTo>
                      <a:pt x="316" y="825"/>
                    </a:lnTo>
                    <a:lnTo>
                      <a:pt x="295" y="819"/>
                    </a:lnTo>
                    <a:lnTo>
                      <a:pt x="276" y="813"/>
                    </a:lnTo>
                    <a:lnTo>
                      <a:pt x="257" y="805"/>
                    </a:lnTo>
                    <a:lnTo>
                      <a:pt x="238" y="797"/>
                    </a:lnTo>
                    <a:lnTo>
                      <a:pt x="220" y="788"/>
                    </a:lnTo>
                    <a:lnTo>
                      <a:pt x="203" y="778"/>
                    </a:lnTo>
                    <a:lnTo>
                      <a:pt x="186" y="767"/>
                    </a:lnTo>
                    <a:lnTo>
                      <a:pt x="168" y="755"/>
                    </a:lnTo>
                    <a:lnTo>
                      <a:pt x="153" y="743"/>
                    </a:lnTo>
                    <a:lnTo>
                      <a:pt x="137" y="729"/>
                    </a:lnTo>
                    <a:lnTo>
                      <a:pt x="123" y="716"/>
                    </a:lnTo>
                    <a:lnTo>
                      <a:pt x="109" y="701"/>
                    </a:lnTo>
                    <a:lnTo>
                      <a:pt x="96" y="686"/>
                    </a:lnTo>
                    <a:lnTo>
                      <a:pt x="84" y="670"/>
                    </a:lnTo>
                    <a:lnTo>
                      <a:pt x="72" y="654"/>
                    </a:lnTo>
                    <a:lnTo>
                      <a:pt x="60" y="637"/>
                    </a:lnTo>
                    <a:lnTo>
                      <a:pt x="50" y="619"/>
                    </a:lnTo>
                    <a:lnTo>
                      <a:pt x="41" y="601"/>
                    </a:lnTo>
                    <a:lnTo>
                      <a:pt x="32" y="582"/>
                    </a:lnTo>
                    <a:lnTo>
                      <a:pt x="25" y="564"/>
                    </a:lnTo>
                    <a:lnTo>
                      <a:pt x="18" y="544"/>
                    </a:lnTo>
                    <a:lnTo>
                      <a:pt x="13" y="524"/>
                    </a:lnTo>
                    <a:lnTo>
                      <a:pt x="8" y="504"/>
                    </a:lnTo>
                    <a:lnTo>
                      <a:pt x="4" y="483"/>
                    </a:lnTo>
                    <a:lnTo>
                      <a:pt x="2" y="462"/>
                    </a:lnTo>
                    <a:lnTo>
                      <a:pt x="0" y="441"/>
                    </a:lnTo>
                    <a:lnTo>
                      <a:pt x="0" y="419"/>
                    </a:lnTo>
                    <a:lnTo>
                      <a:pt x="0" y="398"/>
                    </a:lnTo>
                    <a:lnTo>
                      <a:pt x="2" y="377"/>
                    </a:lnTo>
                    <a:lnTo>
                      <a:pt x="4" y="356"/>
                    </a:lnTo>
                    <a:lnTo>
                      <a:pt x="8" y="335"/>
                    </a:lnTo>
                    <a:lnTo>
                      <a:pt x="13" y="315"/>
                    </a:lnTo>
                    <a:lnTo>
                      <a:pt x="18" y="295"/>
                    </a:lnTo>
                    <a:lnTo>
                      <a:pt x="25" y="276"/>
                    </a:lnTo>
                    <a:lnTo>
                      <a:pt x="32" y="257"/>
                    </a:lnTo>
                    <a:lnTo>
                      <a:pt x="41" y="238"/>
                    </a:lnTo>
                    <a:lnTo>
                      <a:pt x="50" y="220"/>
                    </a:lnTo>
                    <a:lnTo>
                      <a:pt x="60" y="203"/>
                    </a:lnTo>
                    <a:lnTo>
                      <a:pt x="72" y="186"/>
                    </a:lnTo>
                    <a:lnTo>
                      <a:pt x="84" y="169"/>
                    </a:lnTo>
                    <a:lnTo>
                      <a:pt x="96" y="152"/>
                    </a:lnTo>
                    <a:lnTo>
                      <a:pt x="109" y="137"/>
                    </a:lnTo>
                    <a:lnTo>
                      <a:pt x="123" y="123"/>
                    </a:lnTo>
                    <a:lnTo>
                      <a:pt x="137" y="109"/>
                    </a:lnTo>
                    <a:lnTo>
                      <a:pt x="153" y="96"/>
                    </a:lnTo>
                    <a:lnTo>
                      <a:pt x="168" y="83"/>
                    </a:lnTo>
                    <a:lnTo>
                      <a:pt x="186" y="71"/>
                    </a:lnTo>
                    <a:lnTo>
                      <a:pt x="203" y="61"/>
                    </a:lnTo>
                    <a:lnTo>
                      <a:pt x="220" y="51"/>
                    </a:lnTo>
                    <a:lnTo>
                      <a:pt x="238" y="41"/>
                    </a:lnTo>
                    <a:lnTo>
                      <a:pt x="257" y="33"/>
                    </a:lnTo>
                    <a:lnTo>
                      <a:pt x="276" y="25"/>
                    </a:lnTo>
                    <a:lnTo>
                      <a:pt x="295" y="19"/>
                    </a:lnTo>
                    <a:lnTo>
                      <a:pt x="316" y="13"/>
                    </a:lnTo>
                    <a:lnTo>
                      <a:pt x="337" y="8"/>
                    </a:lnTo>
                    <a:lnTo>
                      <a:pt x="357" y="5"/>
                    </a:lnTo>
                    <a:lnTo>
                      <a:pt x="378" y="2"/>
                    </a:lnTo>
                    <a:lnTo>
                      <a:pt x="399" y="1"/>
                    </a:lnTo>
                    <a:lnTo>
                      <a:pt x="422" y="0"/>
                    </a:lnTo>
                    <a:lnTo>
                      <a:pt x="444" y="1"/>
                    </a:lnTo>
                    <a:lnTo>
                      <a:pt x="465" y="2"/>
                    </a:lnTo>
                    <a:lnTo>
                      <a:pt x="486" y="5"/>
                    </a:lnTo>
                    <a:lnTo>
                      <a:pt x="506" y="8"/>
                    </a:lnTo>
                    <a:lnTo>
                      <a:pt x="527" y="13"/>
                    </a:lnTo>
                    <a:lnTo>
                      <a:pt x="547" y="19"/>
                    </a:lnTo>
                    <a:lnTo>
                      <a:pt x="567" y="25"/>
                    </a:lnTo>
                    <a:lnTo>
                      <a:pt x="586" y="33"/>
                    </a:lnTo>
                    <a:lnTo>
                      <a:pt x="604" y="41"/>
                    </a:lnTo>
                    <a:lnTo>
                      <a:pt x="622" y="51"/>
                    </a:lnTo>
                    <a:lnTo>
                      <a:pt x="640" y="61"/>
                    </a:lnTo>
                    <a:lnTo>
                      <a:pt x="658" y="71"/>
                    </a:lnTo>
                    <a:lnTo>
                      <a:pt x="674" y="83"/>
                    </a:lnTo>
                    <a:lnTo>
                      <a:pt x="690" y="96"/>
                    </a:lnTo>
                    <a:lnTo>
                      <a:pt x="705" y="109"/>
                    </a:lnTo>
                    <a:lnTo>
                      <a:pt x="720" y="123"/>
                    </a:lnTo>
                    <a:lnTo>
                      <a:pt x="734" y="137"/>
                    </a:lnTo>
                    <a:lnTo>
                      <a:pt x="747" y="152"/>
                    </a:lnTo>
                    <a:lnTo>
                      <a:pt x="759" y="169"/>
                    </a:lnTo>
                    <a:lnTo>
                      <a:pt x="772" y="186"/>
                    </a:lnTo>
                    <a:lnTo>
                      <a:pt x="783" y="203"/>
                    </a:lnTo>
                    <a:lnTo>
                      <a:pt x="793" y="220"/>
                    </a:lnTo>
                    <a:lnTo>
                      <a:pt x="802" y="238"/>
                    </a:lnTo>
                    <a:lnTo>
                      <a:pt x="811" y="257"/>
                    </a:lnTo>
                    <a:lnTo>
                      <a:pt x="818" y="276"/>
                    </a:lnTo>
                    <a:lnTo>
                      <a:pt x="825" y="295"/>
                    </a:lnTo>
                    <a:lnTo>
                      <a:pt x="830" y="315"/>
                    </a:lnTo>
                    <a:lnTo>
                      <a:pt x="835" y="335"/>
                    </a:lnTo>
                    <a:lnTo>
                      <a:pt x="839" y="356"/>
                    </a:lnTo>
                    <a:lnTo>
                      <a:pt x="842" y="377"/>
                    </a:lnTo>
                    <a:lnTo>
                      <a:pt x="843" y="398"/>
                    </a:lnTo>
                    <a:lnTo>
                      <a:pt x="844" y="419"/>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endParaRPr lang="en-US"/>
              </a:p>
            </p:txBody>
          </p:sp>
        </p:grpSp>
      </p:grpSp>
      <p:pic>
        <p:nvPicPr>
          <p:cNvPr id="114" name="Picture 64" descr="Wi-Fi Tag"/>
          <p:cNvPicPr>
            <a:picLocks noChangeAspect="1" noChangeArrowheads="1"/>
          </p:cNvPicPr>
          <p:nvPr/>
        </p:nvPicPr>
        <p:blipFill>
          <a:blip r:embed="rId5"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231539" y="5341899"/>
            <a:ext cx="489514" cy="408403"/>
          </a:xfrm>
          <a:prstGeom prst="rect">
            <a:avLst/>
          </a:prstGeom>
          <a:noFill/>
          <a:extLst>
            <a:ext uri="{909E8E84-426E-40DD-AFC4-6F175D3DCCD1}">
              <a14:hiddenFill xmlns:a14="http://schemas.microsoft.com/office/drawing/2010/main">
                <a:solidFill>
                  <a:srgbClr val="FFFFFF"/>
                </a:solidFill>
              </a14:hiddenFill>
            </a:ext>
          </a:extLst>
        </p:spPr>
      </p:pic>
      <p:sp>
        <p:nvSpPr>
          <p:cNvPr id="116" name="TextBox 115"/>
          <p:cNvSpPr txBox="1"/>
          <p:nvPr/>
        </p:nvSpPr>
        <p:spPr>
          <a:xfrm>
            <a:off x="963457" y="5045067"/>
            <a:ext cx="441146" cy="369332"/>
          </a:xfrm>
          <a:prstGeom prst="rect">
            <a:avLst/>
          </a:prstGeom>
          <a:noFill/>
        </p:spPr>
        <p:txBody>
          <a:bodyPr wrap="none" rtlCol="0">
            <a:spAutoFit/>
          </a:bodyPr>
          <a:lstStyle/>
          <a:p>
            <a:r>
              <a:rPr lang="en-US" dirty="0" smtClean="0">
                <a:solidFill>
                  <a:srgbClr val="000000"/>
                </a:solidFill>
              </a:rPr>
              <a:t>L3</a:t>
            </a:r>
            <a:endParaRPr lang="en-US" dirty="0">
              <a:solidFill>
                <a:srgbClr val="000000"/>
              </a:solidFill>
            </a:endParaRPr>
          </a:p>
        </p:txBody>
      </p:sp>
      <p:grpSp>
        <p:nvGrpSpPr>
          <p:cNvPr id="117" name="Group 116"/>
          <p:cNvGrpSpPr/>
          <p:nvPr/>
        </p:nvGrpSpPr>
        <p:grpSpPr>
          <a:xfrm rot="20444658">
            <a:off x="785414" y="5103289"/>
            <a:ext cx="818412" cy="786871"/>
            <a:chOff x="5800150" y="3453841"/>
            <a:chExt cx="818412" cy="786871"/>
          </a:xfrm>
        </p:grpSpPr>
        <p:sp>
          <p:nvSpPr>
            <p:cNvPr id="118" name="AutoShape 73"/>
            <p:cNvSpPr>
              <a:spLocks noChangeAspect="1" noChangeArrowheads="1" noTextEdit="1"/>
            </p:cNvSpPr>
            <p:nvPr/>
          </p:nvSpPr>
          <p:spPr bwMode="auto">
            <a:xfrm rot="14225587">
              <a:off x="5819002" y="3441153"/>
              <a:ext cx="786871" cy="81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19" name="Freeform 74"/>
            <p:cNvSpPr>
              <a:spLocks/>
            </p:cNvSpPr>
            <p:nvPr/>
          </p:nvSpPr>
          <p:spPr bwMode="auto">
            <a:xfrm rot="14225587">
              <a:off x="5813002" y="3459480"/>
              <a:ext cx="763367" cy="789071"/>
            </a:xfrm>
            <a:custGeom>
              <a:avLst/>
              <a:gdLst>
                <a:gd name="T0" fmla="*/ 4 w 1494"/>
                <a:gd name="T1" fmla="*/ 1440 h 1498"/>
                <a:gd name="T2" fmla="*/ 8 w 1494"/>
                <a:gd name="T3" fmla="*/ 1388 h 1498"/>
                <a:gd name="T4" fmla="*/ 48 w 1494"/>
                <a:gd name="T5" fmla="*/ 1364 h 1498"/>
                <a:gd name="T6" fmla="*/ 114 w 1494"/>
                <a:gd name="T7" fmla="*/ 1376 h 1498"/>
                <a:gd name="T8" fmla="*/ 196 w 1494"/>
                <a:gd name="T9" fmla="*/ 1402 h 1498"/>
                <a:gd name="T10" fmla="*/ 250 w 1494"/>
                <a:gd name="T11" fmla="*/ 1386 h 1498"/>
                <a:gd name="T12" fmla="*/ 268 w 1494"/>
                <a:gd name="T13" fmla="*/ 1340 h 1498"/>
                <a:gd name="T14" fmla="*/ 256 w 1494"/>
                <a:gd name="T15" fmla="*/ 1290 h 1498"/>
                <a:gd name="T16" fmla="*/ 236 w 1494"/>
                <a:gd name="T17" fmla="*/ 1214 h 1498"/>
                <a:gd name="T18" fmla="*/ 250 w 1494"/>
                <a:gd name="T19" fmla="*/ 1148 h 1498"/>
                <a:gd name="T20" fmla="*/ 286 w 1494"/>
                <a:gd name="T21" fmla="*/ 1140 h 1498"/>
                <a:gd name="T22" fmla="*/ 354 w 1494"/>
                <a:gd name="T23" fmla="*/ 1154 h 1498"/>
                <a:gd name="T24" fmla="*/ 422 w 1494"/>
                <a:gd name="T25" fmla="*/ 1174 h 1498"/>
                <a:gd name="T26" fmla="*/ 472 w 1494"/>
                <a:gd name="T27" fmla="*/ 1162 h 1498"/>
                <a:gd name="T28" fmla="*/ 492 w 1494"/>
                <a:gd name="T29" fmla="*/ 1120 h 1498"/>
                <a:gd name="T30" fmla="*/ 470 w 1494"/>
                <a:gd name="T31" fmla="*/ 1044 h 1498"/>
                <a:gd name="T32" fmla="*/ 456 w 1494"/>
                <a:gd name="T33" fmla="*/ 988 h 1498"/>
                <a:gd name="T34" fmla="*/ 460 w 1494"/>
                <a:gd name="T35" fmla="*/ 950 h 1498"/>
                <a:gd name="T36" fmla="*/ 480 w 1494"/>
                <a:gd name="T37" fmla="*/ 916 h 1498"/>
                <a:gd name="T38" fmla="*/ 548 w 1494"/>
                <a:gd name="T39" fmla="*/ 916 h 1498"/>
                <a:gd name="T40" fmla="*/ 642 w 1494"/>
                <a:gd name="T41" fmla="*/ 942 h 1498"/>
                <a:gd name="T42" fmla="*/ 694 w 1494"/>
                <a:gd name="T43" fmla="*/ 940 h 1498"/>
                <a:gd name="T44" fmla="*/ 718 w 1494"/>
                <a:gd name="T45" fmla="*/ 904 h 1498"/>
                <a:gd name="T46" fmla="*/ 710 w 1494"/>
                <a:gd name="T47" fmla="*/ 852 h 1498"/>
                <a:gd name="T48" fmla="*/ 686 w 1494"/>
                <a:gd name="T49" fmla="*/ 780 h 1498"/>
                <a:gd name="T50" fmla="*/ 686 w 1494"/>
                <a:gd name="T51" fmla="*/ 716 h 1498"/>
                <a:gd name="T52" fmla="*/ 704 w 1494"/>
                <a:gd name="T53" fmla="*/ 690 h 1498"/>
                <a:gd name="T54" fmla="*/ 746 w 1494"/>
                <a:gd name="T55" fmla="*/ 682 h 1498"/>
                <a:gd name="T56" fmla="*/ 826 w 1494"/>
                <a:gd name="T57" fmla="*/ 706 h 1498"/>
                <a:gd name="T58" fmla="*/ 884 w 1494"/>
                <a:gd name="T59" fmla="*/ 720 h 1498"/>
                <a:gd name="T60" fmla="*/ 912 w 1494"/>
                <a:gd name="T61" fmla="*/ 716 h 1498"/>
                <a:gd name="T62" fmla="*/ 932 w 1494"/>
                <a:gd name="T63" fmla="*/ 700 h 1498"/>
                <a:gd name="T64" fmla="*/ 944 w 1494"/>
                <a:gd name="T65" fmla="*/ 674 h 1498"/>
                <a:gd name="T66" fmla="*/ 944 w 1494"/>
                <a:gd name="T67" fmla="*/ 638 h 1498"/>
                <a:gd name="T68" fmla="*/ 916 w 1494"/>
                <a:gd name="T69" fmla="*/ 556 h 1498"/>
                <a:gd name="T70" fmla="*/ 910 w 1494"/>
                <a:gd name="T71" fmla="*/ 502 h 1498"/>
                <a:gd name="T72" fmla="*/ 914 w 1494"/>
                <a:gd name="T73" fmla="*/ 484 h 1498"/>
                <a:gd name="T74" fmla="*/ 920 w 1494"/>
                <a:gd name="T75" fmla="*/ 470 h 1498"/>
                <a:gd name="T76" fmla="*/ 950 w 1494"/>
                <a:gd name="T77" fmla="*/ 458 h 1498"/>
                <a:gd name="T78" fmla="*/ 1010 w 1494"/>
                <a:gd name="T79" fmla="*/ 464 h 1498"/>
                <a:gd name="T80" fmla="*/ 1102 w 1494"/>
                <a:gd name="T81" fmla="*/ 488 h 1498"/>
                <a:gd name="T82" fmla="*/ 1154 w 1494"/>
                <a:gd name="T83" fmla="*/ 480 h 1498"/>
                <a:gd name="T84" fmla="*/ 1168 w 1494"/>
                <a:gd name="T85" fmla="*/ 440 h 1498"/>
                <a:gd name="T86" fmla="*/ 1158 w 1494"/>
                <a:gd name="T87" fmla="*/ 368 h 1498"/>
                <a:gd name="T88" fmla="*/ 1134 w 1494"/>
                <a:gd name="T89" fmla="*/ 298 h 1498"/>
                <a:gd name="T90" fmla="*/ 1144 w 1494"/>
                <a:gd name="T91" fmla="*/ 256 h 1498"/>
                <a:gd name="T92" fmla="*/ 1172 w 1494"/>
                <a:gd name="T93" fmla="*/ 234 h 1498"/>
                <a:gd name="T94" fmla="*/ 1206 w 1494"/>
                <a:gd name="T95" fmla="*/ 228 h 1498"/>
                <a:gd name="T96" fmla="*/ 1270 w 1494"/>
                <a:gd name="T97" fmla="*/ 248 h 1498"/>
                <a:gd name="T98" fmla="*/ 1344 w 1494"/>
                <a:gd name="T99" fmla="*/ 262 h 1498"/>
                <a:gd name="T100" fmla="*/ 1386 w 1494"/>
                <a:gd name="T101" fmla="*/ 252 h 1498"/>
                <a:gd name="T102" fmla="*/ 1402 w 1494"/>
                <a:gd name="T103" fmla="*/ 212 h 1498"/>
                <a:gd name="T104" fmla="*/ 1382 w 1494"/>
                <a:gd name="T105" fmla="*/ 144 h 1498"/>
                <a:gd name="T106" fmla="*/ 1362 w 1494"/>
                <a:gd name="T107" fmla="*/ 90 h 1498"/>
                <a:gd name="T108" fmla="*/ 1370 w 1494"/>
                <a:gd name="T109" fmla="*/ 32 h 1498"/>
                <a:gd name="T110" fmla="*/ 1404 w 1494"/>
                <a:gd name="T111" fmla="*/ 0 h 1498"/>
                <a:gd name="T112" fmla="*/ 1462 w 1494"/>
                <a:gd name="T113" fmla="*/ 10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4" h="1498">
                  <a:moveTo>
                    <a:pt x="24" y="1498"/>
                  </a:moveTo>
                  <a:lnTo>
                    <a:pt x="12" y="1472"/>
                  </a:lnTo>
                  <a:lnTo>
                    <a:pt x="4" y="1440"/>
                  </a:lnTo>
                  <a:lnTo>
                    <a:pt x="0" y="1424"/>
                  </a:lnTo>
                  <a:lnTo>
                    <a:pt x="2" y="1404"/>
                  </a:lnTo>
                  <a:lnTo>
                    <a:pt x="8" y="1388"/>
                  </a:lnTo>
                  <a:lnTo>
                    <a:pt x="20" y="1378"/>
                  </a:lnTo>
                  <a:lnTo>
                    <a:pt x="30" y="1368"/>
                  </a:lnTo>
                  <a:lnTo>
                    <a:pt x="48" y="1364"/>
                  </a:lnTo>
                  <a:lnTo>
                    <a:pt x="68" y="1364"/>
                  </a:lnTo>
                  <a:lnTo>
                    <a:pt x="88" y="1368"/>
                  </a:lnTo>
                  <a:lnTo>
                    <a:pt x="114" y="1376"/>
                  </a:lnTo>
                  <a:lnTo>
                    <a:pt x="142" y="1388"/>
                  </a:lnTo>
                  <a:lnTo>
                    <a:pt x="168" y="1396"/>
                  </a:lnTo>
                  <a:lnTo>
                    <a:pt x="196" y="1402"/>
                  </a:lnTo>
                  <a:lnTo>
                    <a:pt x="214" y="1402"/>
                  </a:lnTo>
                  <a:lnTo>
                    <a:pt x="234" y="1396"/>
                  </a:lnTo>
                  <a:lnTo>
                    <a:pt x="250" y="1386"/>
                  </a:lnTo>
                  <a:lnTo>
                    <a:pt x="258" y="1376"/>
                  </a:lnTo>
                  <a:lnTo>
                    <a:pt x="264" y="1366"/>
                  </a:lnTo>
                  <a:lnTo>
                    <a:pt x="268" y="1340"/>
                  </a:lnTo>
                  <a:lnTo>
                    <a:pt x="266" y="1344"/>
                  </a:lnTo>
                  <a:lnTo>
                    <a:pt x="266" y="1320"/>
                  </a:lnTo>
                  <a:lnTo>
                    <a:pt x="256" y="1290"/>
                  </a:lnTo>
                  <a:lnTo>
                    <a:pt x="248" y="1264"/>
                  </a:lnTo>
                  <a:lnTo>
                    <a:pt x="240" y="1234"/>
                  </a:lnTo>
                  <a:lnTo>
                    <a:pt x="236" y="1214"/>
                  </a:lnTo>
                  <a:lnTo>
                    <a:pt x="236" y="1190"/>
                  </a:lnTo>
                  <a:lnTo>
                    <a:pt x="240" y="1168"/>
                  </a:lnTo>
                  <a:lnTo>
                    <a:pt x="250" y="1148"/>
                  </a:lnTo>
                  <a:lnTo>
                    <a:pt x="264" y="1142"/>
                  </a:lnTo>
                  <a:lnTo>
                    <a:pt x="272" y="1140"/>
                  </a:lnTo>
                  <a:lnTo>
                    <a:pt x="286" y="1140"/>
                  </a:lnTo>
                  <a:lnTo>
                    <a:pt x="298" y="1140"/>
                  </a:lnTo>
                  <a:lnTo>
                    <a:pt x="322" y="1144"/>
                  </a:lnTo>
                  <a:lnTo>
                    <a:pt x="354" y="1154"/>
                  </a:lnTo>
                  <a:lnTo>
                    <a:pt x="372" y="1162"/>
                  </a:lnTo>
                  <a:lnTo>
                    <a:pt x="394" y="1168"/>
                  </a:lnTo>
                  <a:lnTo>
                    <a:pt x="422" y="1174"/>
                  </a:lnTo>
                  <a:lnTo>
                    <a:pt x="446" y="1174"/>
                  </a:lnTo>
                  <a:lnTo>
                    <a:pt x="460" y="1170"/>
                  </a:lnTo>
                  <a:lnTo>
                    <a:pt x="472" y="1162"/>
                  </a:lnTo>
                  <a:lnTo>
                    <a:pt x="484" y="1150"/>
                  </a:lnTo>
                  <a:lnTo>
                    <a:pt x="490" y="1138"/>
                  </a:lnTo>
                  <a:lnTo>
                    <a:pt x="492" y="1120"/>
                  </a:lnTo>
                  <a:lnTo>
                    <a:pt x="490" y="1102"/>
                  </a:lnTo>
                  <a:lnTo>
                    <a:pt x="482" y="1078"/>
                  </a:lnTo>
                  <a:lnTo>
                    <a:pt x="470" y="1044"/>
                  </a:lnTo>
                  <a:lnTo>
                    <a:pt x="462" y="1016"/>
                  </a:lnTo>
                  <a:lnTo>
                    <a:pt x="458" y="1002"/>
                  </a:lnTo>
                  <a:lnTo>
                    <a:pt x="456" y="988"/>
                  </a:lnTo>
                  <a:lnTo>
                    <a:pt x="456" y="972"/>
                  </a:lnTo>
                  <a:lnTo>
                    <a:pt x="456" y="964"/>
                  </a:lnTo>
                  <a:lnTo>
                    <a:pt x="460" y="950"/>
                  </a:lnTo>
                  <a:lnTo>
                    <a:pt x="464" y="934"/>
                  </a:lnTo>
                  <a:lnTo>
                    <a:pt x="472" y="924"/>
                  </a:lnTo>
                  <a:lnTo>
                    <a:pt x="480" y="916"/>
                  </a:lnTo>
                  <a:lnTo>
                    <a:pt x="496" y="912"/>
                  </a:lnTo>
                  <a:lnTo>
                    <a:pt x="518" y="910"/>
                  </a:lnTo>
                  <a:lnTo>
                    <a:pt x="548" y="916"/>
                  </a:lnTo>
                  <a:lnTo>
                    <a:pt x="592" y="928"/>
                  </a:lnTo>
                  <a:lnTo>
                    <a:pt x="620" y="938"/>
                  </a:lnTo>
                  <a:lnTo>
                    <a:pt x="642" y="942"/>
                  </a:lnTo>
                  <a:lnTo>
                    <a:pt x="658" y="944"/>
                  </a:lnTo>
                  <a:lnTo>
                    <a:pt x="682" y="944"/>
                  </a:lnTo>
                  <a:lnTo>
                    <a:pt x="694" y="940"/>
                  </a:lnTo>
                  <a:lnTo>
                    <a:pt x="704" y="934"/>
                  </a:lnTo>
                  <a:lnTo>
                    <a:pt x="714" y="920"/>
                  </a:lnTo>
                  <a:lnTo>
                    <a:pt x="718" y="904"/>
                  </a:lnTo>
                  <a:lnTo>
                    <a:pt x="718" y="888"/>
                  </a:lnTo>
                  <a:lnTo>
                    <a:pt x="714" y="870"/>
                  </a:lnTo>
                  <a:lnTo>
                    <a:pt x="710" y="852"/>
                  </a:lnTo>
                  <a:lnTo>
                    <a:pt x="702" y="830"/>
                  </a:lnTo>
                  <a:lnTo>
                    <a:pt x="694" y="808"/>
                  </a:lnTo>
                  <a:lnTo>
                    <a:pt x="686" y="780"/>
                  </a:lnTo>
                  <a:lnTo>
                    <a:pt x="680" y="752"/>
                  </a:lnTo>
                  <a:lnTo>
                    <a:pt x="682" y="732"/>
                  </a:lnTo>
                  <a:lnTo>
                    <a:pt x="686" y="716"/>
                  </a:lnTo>
                  <a:lnTo>
                    <a:pt x="690" y="708"/>
                  </a:lnTo>
                  <a:lnTo>
                    <a:pt x="696" y="698"/>
                  </a:lnTo>
                  <a:lnTo>
                    <a:pt x="704" y="690"/>
                  </a:lnTo>
                  <a:lnTo>
                    <a:pt x="718" y="684"/>
                  </a:lnTo>
                  <a:lnTo>
                    <a:pt x="734" y="682"/>
                  </a:lnTo>
                  <a:lnTo>
                    <a:pt x="746" y="682"/>
                  </a:lnTo>
                  <a:lnTo>
                    <a:pt x="760" y="684"/>
                  </a:lnTo>
                  <a:lnTo>
                    <a:pt x="794" y="694"/>
                  </a:lnTo>
                  <a:lnTo>
                    <a:pt x="826" y="706"/>
                  </a:lnTo>
                  <a:lnTo>
                    <a:pt x="844" y="714"/>
                  </a:lnTo>
                  <a:lnTo>
                    <a:pt x="862" y="718"/>
                  </a:lnTo>
                  <a:lnTo>
                    <a:pt x="884" y="720"/>
                  </a:lnTo>
                  <a:lnTo>
                    <a:pt x="898" y="720"/>
                  </a:lnTo>
                  <a:lnTo>
                    <a:pt x="904" y="718"/>
                  </a:lnTo>
                  <a:lnTo>
                    <a:pt x="912" y="716"/>
                  </a:lnTo>
                  <a:lnTo>
                    <a:pt x="920" y="712"/>
                  </a:lnTo>
                  <a:lnTo>
                    <a:pt x="926" y="708"/>
                  </a:lnTo>
                  <a:lnTo>
                    <a:pt x="932" y="700"/>
                  </a:lnTo>
                  <a:lnTo>
                    <a:pt x="936" y="694"/>
                  </a:lnTo>
                  <a:lnTo>
                    <a:pt x="940" y="684"/>
                  </a:lnTo>
                  <a:lnTo>
                    <a:pt x="944" y="674"/>
                  </a:lnTo>
                  <a:lnTo>
                    <a:pt x="944" y="668"/>
                  </a:lnTo>
                  <a:lnTo>
                    <a:pt x="946" y="656"/>
                  </a:lnTo>
                  <a:lnTo>
                    <a:pt x="944" y="638"/>
                  </a:lnTo>
                  <a:lnTo>
                    <a:pt x="936" y="612"/>
                  </a:lnTo>
                  <a:lnTo>
                    <a:pt x="924" y="582"/>
                  </a:lnTo>
                  <a:lnTo>
                    <a:pt x="916" y="556"/>
                  </a:lnTo>
                  <a:lnTo>
                    <a:pt x="912" y="540"/>
                  </a:lnTo>
                  <a:lnTo>
                    <a:pt x="908" y="522"/>
                  </a:lnTo>
                  <a:lnTo>
                    <a:pt x="910" y="502"/>
                  </a:lnTo>
                  <a:lnTo>
                    <a:pt x="912" y="492"/>
                  </a:lnTo>
                  <a:lnTo>
                    <a:pt x="914" y="486"/>
                  </a:lnTo>
                  <a:lnTo>
                    <a:pt x="914" y="484"/>
                  </a:lnTo>
                  <a:lnTo>
                    <a:pt x="912" y="488"/>
                  </a:lnTo>
                  <a:lnTo>
                    <a:pt x="916" y="478"/>
                  </a:lnTo>
                  <a:lnTo>
                    <a:pt x="920" y="470"/>
                  </a:lnTo>
                  <a:lnTo>
                    <a:pt x="932" y="464"/>
                  </a:lnTo>
                  <a:lnTo>
                    <a:pt x="942" y="460"/>
                  </a:lnTo>
                  <a:lnTo>
                    <a:pt x="950" y="458"/>
                  </a:lnTo>
                  <a:lnTo>
                    <a:pt x="966" y="456"/>
                  </a:lnTo>
                  <a:lnTo>
                    <a:pt x="990" y="460"/>
                  </a:lnTo>
                  <a:lnTo>
                    <a:pt x="1010" y="464"/>
                  </a:lnTo>
                  <a:lnTo>
                    <a:pt x="1042" y="474"/>
                  </a:lnTo>
                  <a:lnTo>
                    <a:pt x="1076" y="484"/>
                  </a:lnTo>
                  <a:lnTo>
                    <a:pt x="1102" y="488"/>
                  </a:lnTo>
                  <a:lnTo>
                    <a:pt x="1130" y="492"/>
                  </a:lnTo>
                  <a:lnTo>
                    <a:pt x="1142" y="486"/>
                  </a:lnTo>
                  <a:lnTo>
                    <a:pt x="1154" y="480"/>
                  </a:lnTo>
                  <a:lnTo>
                    <a:pt x="1166" y="462"/>
                  </a:lnTo>
                  <a:lnTo>
                    <a:pt x="1168" y="446"/>
                  </a:lnTo>
                  <a:lnTo>
                    <a:pt x="1168" y="440"/>
                  </a:lnTo>
                  <a:lnTo>
                    <a:pt x="1168" y="416"/>
                  </a:lnTo>
                  <a:lnTo>
                    <a:pt x="1164" y="388"/>
                  </a:lnTo>
                  <a:lnTo>
                    <a:pt x="1158" y="368"/>
                  </a:lnTo>
                  <a:lnTo>
                    <a:pt x="1150" y="346"/>
                  </a:lnTo>
                  <a:lnTo>
                    <a:pt x="1140" y="322"/>
                  </a:lnTo>
                  <a:lnTo>
                    <a:pt x="1134" y="298"/>
                  </a:lnTo>
                  <a:lnTo>
                    <a:pt x="1138" y="274"/>
                  </a:lnTo>
                  <a:lnTo>
                    <a:pt x="1140" y="264"/>
                  </a:lnTo>
                  <a:lnTo>
                    <a:pt x="1144" y="256"/>
                  </a:lnTo>
                  <a:lnTo>
                    <a:pt x="1150" y="246"/>
                  </a:lnTo>
                  <a:lnTo>
                    <a:pt x="1160" y="238"/>
                  </a:lnTo>
                  <a:lnTo>
                    <a:pt x="1172" y="234"/>
                  </a:lnTo>
                  <a:lnTo>
                    <a:pt x="1184" y="230"/>
                  </a:lnTo>
                  <a:lnTo>
                    <a:pt x="1198" y="228"/>
                  </a:lnTo>
                  <a:lnTo>
                    <a:pt x="1206" y="228"/>
                  </a:lnTo>
                  <a:lnTo>
                    <a:pt x="1224" y="234"/>
                  </a:lnTo>
                  <a:lnTo>
                    <a:pt x="1244" y="238"/>
                  </a:lnTo>
                  <a:lnTo>
                    <a:pt x="1270" y="248"/>
                  </a:lnTo>
                  <a:lnTo>
                    <a:pt x="1294" y="254"/>
                  </a:lnTo>
                  <a:lnTo>
                    <a:pt x="1320" y="260"/>
                  </a:lnTo>
                  <a:lnTo>
                    <a:pt x="1344" y="262"/>
                  </a:lnTo>
                  <a:lnTo>
                    <a:pt x="1360" y="262"/>
                  </a:lnTo>
                  <a:lnTo>
                    <a:pt x="1374" y="260"/>
                  </a:lnTo>
                  <a:lnTo>
                    <a:pt x="1386" y="252"/>
                  </a:lnTo>
                  <a:lnTo>
                    <a:pt x="1396" y="238"/>
                  </a:lnTo>
                  <a:lnTo>
                    <a:pt x="1400" y="226"/>
                  </a:lnTo>
                  <a:lnTo>
                    <a:pt x="1402" y="212"/>
                  </a:lnTo>
                  <a:lnTo>
                    <a:pt x="1398" y="188"/>
                  </a:lnTo>
                  <a:lnTo>
                    <a:pt x="1390" y="162"/>
                  </a:lnTo>
                  <a:lnTo>
                    <a:pt x="1382" y="144"/>
                  </a:lnTo>
                  <a:lnTo>
                    <a:pt x="1374" y="126"/>
                  </a:lnTo>
                  <a:lnTo>
                    <a:pt x="1368" y="110"/>
                  </a:lnTo>
                  <a:lnTo>
                    <a:pt x="1362" y="90"/>
                  </a:lnTo>
                  <a:lnTo>
                    <a:pt x="1360" y="72"/>
                  </a:lnTo>
                  <a:lnTo>
                    <a:pt x="1362" y="58"/>
                  </a:lnTo>
                  <a:lnTo>
                    <a:pt x="1370" y="32"/>
                  </a:lnTo>
                  <a:lnTo>
                    <a:pt x="1382" y="10"/>
                  </a:lnTo>
                  <a:lnTo>
                    <a:pt x="1396" y="4"/>
                  </a:lnTo>
                  <a:lnTo>
                    <a:pt x="1404" y="0"/>
                  </a:lnTo>
                  <a:lnTo>
                    <a:pt x="1418" y="0"/>
                  </a:lnTo>
                  <a:lnTo>
                    <a:pt x="1434" y="2"/>
                  </a:lnTo>
                  <a:lnTo>
                    <a:pt x="1462" y="10"/>
                  </a:lnTo>
                  <a:lnTo>
                    <a:pt x="1482" y="16"/>
                  </a:lnTo>
                  <a:lnTo>
                    <a:pt x="1494" y="18"/>
                  </a:lnTo>
                </a:path>
              </a:pathLst>
            </a:custGeom>
            <a:noFill/>
            <a:ln w="38100">
              <a:solidFill>
                <a:schemeClr val="accent6">
                  <a:lumMod val="60000"/>
                  <a:lumOff val="40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0" name="Freeform 75"/>
            <p:cNvSpPr>
              <a:spLocks/>
            </p:cNvSpPr>
            <p:nvPr/>
          </p:nvSpPr>
          <p:spPr bwMode="auto">
            <a:xfrm rot="14225587">
              <a:off x="5832211" y="3447930"/>
              <a:ext cx="765411" cy="786964"/>
            </a:xfrm>
            <a:custGeom>
              <a:avLst/>
              <a:gdLst>
                <a:gd name="T0" fmla="*/ 56 w 1498"/>
                <a:gd name="T1" fmla="*/ 1490 h 1494"/>
                <a:gd name="T2" fmla="*/ 110 w 1498"/>
                <a:gd name="T3" fmla="*/ 1486 h 1494"/>
                <a:gd name="T4" fmla="*/ 134 w 1498"/>
                <a:gd name="T5" fmla="*/ 1444 h 1494"/>
                <a:gd name="T6" fmla="*/ 122 w 1498"/>
                <a:gd name="T7" fmla="*/ 1380 h 1494"/>
                <a:gd name="T8" fmla="*/ 96 w 1498"/>
                <a:gd name="T9" fmla="*/ 1298 h 1494"/>
                <a:gd name="T10" fmla="*/ 112 w 1498"/>
                <a:gd name="T11" fmla="*/ 1242 h 1494"/>
                <a:gd name="T12" fmla="*/ 158 w 1498"/>
                <a:gd name="T13" fmla="*/ 1226 h 1494"/>
                <a:gd name="T14" fmla="*/ 208 w 1498"/>
                <a:gd name="T15" fmla="*/ 1238 h 1494"/>
                <a:gd name="T16" fmla="*/ 284 w 1498"/>
                <a:gd name="T17" fmla="*/ 1256 h 1494"/>
                <a:gd name="T18" fmla="*/ 350 w 1498"/>
                <a:gd name="T19" fmla="*/ 1242 h 1494"/>
                <a:gd name="T20" fmla="*/ 358 w 1498"/>
                <a:gd name="T21" fmla="*/ 1208 h 1494"/>
                <a:gd name="T22" fmla="*/ 344 w 1498"/>
                <a:gd name="T23" fmla="*/ 1140 h 1494"/>
                <a:gd name="T24" fmla="*/ 322 w 1498"/>
                <a:gd name="T25" fmla="*/ 1072 h 1494"/>
                <a:gd name="T26" fmla="*/ 334 w 1498"/>
                <a:gd name="T27" fmla="*/ 1022 h 1494"/>
                <a:gd name="T28" fmla="*/ 376 w 1498"/>
                <a:gd name="T29" fmla="*/ 1002 h 1494"/>
                <a:gd name="T30" fmla="*/ 454 w 1498"/>
                <a:gd name="T31" fmla="*/ 1022 h 1494"/>
                <a:gd name="T32" fmla="*/ 510 w 1498"/>
                <a:gd name="T33" fmla="*/ 1038 h 1494"/>
                <a:gd name="T34" fmla="*/ 548 w 1498"/>
                <a:gd name="T35" fmla="*/ 1034 h 1494"/>
                <a:gd name="T36" fmla="*/ 580 w 1498"/>
                <a:gd name="T37" fmla="*/ 1012 h 1494"/>
                <a:gd name="T38" fmla="*/ 582 w 1498"/>
                <a:gd name="T39" fmla="*/ 946 h 1494"/>
                <a:gd name="T40" fmla="*/ 556 w 1498"/>
                <a:gd name="T41" fmla="*/ 852 h 1494"/>
                <a:gd name="T42" fmla="*/ 558 w 1498"/>
                <a:gd name="T43" fmla="*/ 800 h 1494"/>
                <a:gd name="T44" fmla="*/ 594 w 1498"/>
                <a:gd name="T45" fmla="*/ 776 h 1494"/>
                <a:gd name="T46" fmla="*/ 646 w 1498"/>
                <a:gd name="T47" fmla="*/ 784 h 1494"/>
                <a:gd name="T48" fmla="*/ 718 w 1498"/>
                <a:gd name="T49" fmla="*/ 808 h 1494"/>
                <a:gd name="T50" fmla="*/ 782 w 1498"/>
                <a:gd name="T51" fmla="*/ 808 h 1494"/>
                <a:gd name="T52" fmla="*/ 808 w 1498"/>
                <a:gd name="T53" fmla="*/ 790 h 1494"/>
                <a:gd name="T54" fmla="*/ 816 w 1498"/>
                <a:gd name="T55" fmla="*/ 748 h 1494"/>
                <a:gd name="T56" fmla="*/ 790 w 1498"/>
                <a:gd name="T57" fmla="*/ 668 h 1494"/>
                <a:gd name="T58" fmla="*/ 776 w 1498"/>
                <a:gd name="T59" fmla="*/ 610 h 1494"/>
                <a:gd name="T60" fmla="*/ 782 w 1498"/>
                <a:gd name="T61" fmla="*/ 582 h 1494"/>
                <a:gd name="T62" fmla="*/ 798 w 1498"/>
                <a:gd name="T63" fmla="*/ 562 h 1494"/>
                <a:gd name="T64" fmla="*/ 824 w 1498"/>
                <a:gd name="T65" fmla="*/ 550 h 1494"/>
                <a:gd name="T66" fmla="*/ 858 w 1498"/>
                <a:gd name="T67" fmla="*/ 550 h 1494"/>
                <a:gd name="T68" fmla="*/ 940 w 1498"/>
                <a:gd name="T69" fmla="*/ 578 h 1494"/>
                <a:gd name="T70" fmla="*/ 996 w 1498"/>
                <a:gd name="T71" fmla="*/ 584 h 1494"/>
                <a:gd name="T72" fmla="*/ 1014 w 1498"/>
                <a:gd name="T73" fmla="*/ 578 h 1494"/>
                <a:gd name="T74" fmla="*/ 1028 w 1498"/>
                <a:gd name="T75" fmla="*/ 572 h 1494"/>
                <a:gd name="T76" fmla="*/ 1040 w 1498"/>
                <a:gd name="T77" fmla="*/ 542 h 1494"/>
                <a:gd name="T78" fmla="*/ 1032 w 1498"/>
                <a:gd name="T79" fmla="*/ 484 h 1494"/>
                <a:gd name="T80" fmla="*/ 1008 w 1498"/>
                <a:gd name="T81" fmla="*/ 392 h 1494"/>
                <a:gd name="T82" fmla="*/ 1018 w 1498"/>
                <a:gd name="T83" fmla="*/ 340 h 1494"/>
                <a:gd name="T84" fmla="*/ 1058 w 1498"/>
                <a:gd name="T85" fmla="*/ 324 h 1494"/>
                <a:gd name="T86" fmla="*/ 1128 w 1498"/>
                <a:gd name="T87" fmla="*/ 336 h 1494"/>
                <a:gd name="T88" fmla="*/ 1200 w 1498"/>
                <a:gd name="T89" fmla="*/ 358 h 1494"/>
                <a:gd name="T90" fmla="*/ 1242 w 1498"/>
                <a:gd name="T91" fmla="*/ 350 h 1494"/>
                <a:gd name="T92" fmla="*/ 1264 w 1498"/>
                <a:gd name="T93" fmla="*/ 322 h 1494"/>
                <a:gd name="T94" fmla="*/ 1268 w 1498"/>
                <a:gd name="T95" fmla="*/ 288 h 1494"/>
                <a:gd name="T96" fmla="*/ 1250 w 1498"/>
                <a:gd name="T97" fmla="*/ 224 h 1494"/>
                <a:gd name="T98" fmla="*/ 1236 w 1498"/>
                <a:gd name="T99" fmla="*/ 148 h 1494"/>
                <a:gd name="T100" fmla="*/ 1246 w 1498"/>
                <a:gd name="T101" fmla="*/ 108 h 1494"/>
                <a:gd name="T102" fmla="*/ 1286 w 1498"/>
                <a:gd name="T103" fmla="*/ 92 h 1494"/>
                <a:gd name="T104" fmla="*/ 1354 w 1498"/>
                <a:gd name="T105" fmla="*/ 112 h 1494"/>
                <a:gd name="T106" fmla="*/ 1408 w 1498"/>
                <a:gd name="T107" fmla="*/ 132 h 1494"/>
                <a:gd name="T108" fmla="*/ 1466 w 1498"/>
                <a:gd name="T109" fmla="*/ 124 h 1494"/>
                <a:gd name="T110" fmla="*/ 1498 w 1498"/>
                <a:gd name="T111" fmla="*/ 90 h 1494"/>
                <a:gd name="T112" fmla="*/ 1488 w 1498"/>
                <a:gd name="T113" fmla="*/ 30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98" h="1494">
                  <a:moveTo>
                    <a:pt x="0" y="1470"/>
                  </a:moveTo>
                  <a:lnTo>
                    <a:pt x="26" y="1480"/>
                  </a:lnTo>
                  <a:lnTo>
                    <a:pt x="56" y="1490"/>
                  </a:lnTo>
                  <a:lnTo>
                    <a:pt x="74" y="1494"/>
                  </a:lnTo>
                  <a:lnTo>
                    <a:pt x="94" y="1492"/>
                  </a:lnTo>
                  <a:lnTo>
                    <a:pt x="110" y="1486"/>
                  </a:lnTo>
                  <a:lnTo>
                    <a:pt x="120" y="1474"/>
                  </a:lnTo>
                  <a:lnTo>
                    <a:pt x="130" y="1464"/>
                  </a:lnTo>
                  <a:lnTo>
                    <a:pt x="134" y="1444"/>
                  </a:lnTo>
                  <a:lnTo>
                    <a:pt x="134" y="1426"/>
                  </a:lnTo>
                  <a:lnTo>
                    <a:pt x="130" y="1406"/>
                  </a:lnTo>
                  <a:lnTo>
                    <a:pt x="122" y="1380"/>
                  </a:lnTo>
                  <a:lnTo>
                    <a:pt x="110" y="1352"/>
                  </a:lnTo>
                  <a:lnTo>
                    <a:pt x="102" y="1326"/>
                  </a:lnTo>
                  <a:lnTo>
                    <a:pt x="96" y="1298"/>
                  </a:lnTo>
                  <a:lnTo>
                    <a:pt x="96" y="1280"/>
                  </a:lnTo>
                  <a:lnTo>
                    <a:pt x="100" y="1260"/>
                  </a:lnTo>
                  <a:lnTo>
                    <a:pt x="112" y="1242"/>
                  </a:lnTo>
                  <a:lnTo>
                    <a:pt x="122" y="1236"/>
                  </a:lnTo>
                  <a:lnTo>
                    <a:pt x="132" y="1230"/>
                  </a:lnTo>
                  <a:lnTo>
                    <a:pt x="158" y="1226"/>
                  </a:lnTo>
                  <a:lnTo>
                    <a:pt x="154" y="1228"/>
                  </a:lnTo>
                  <a:lnTo>
                    <a:pt x="178" y="1228"/>
                  </a:lnTo>
                  <a:lnTo>
                    <a:pt x="208" y="1238"/>
                  </a:lnTo>
                  <a:lnTo>
                    <a:pt x="234" y="1244"/>
                  </a:lnTo>
                  <a:lnTo>
                    <a:pt x="262" y="1254"/>
                  </a:lnTo>
                  <a:lnTo>
                    <a:pt x="284" y="1256"/>
                  </a:lnTo>
                  <a:lnTo>
                    <a:pt x="308" y="1258"/>
                  </a:lnTo>
                  <a:lnTo>
                    <a:pt x="330" y="1254"/>
                  </a:lnTo>
                  <a:lnTo>
                    <a:pt x="350" y="1242"/>
                  </a:lnTo>
                  <a:lnTo>
                    <a:pt x="356" y="1230"/>
                  </a:lnTo>
                  <a:lnTo>
                    <a:pt x="356" y="1222"/>
                  </a:lnTo>
                  <a:lnTo>
                    <a:pt x="358" y="1208"/>
                  </a:lnTo>
                  <a:lnTo>
                    <a:pt x="358" y="1196"/>
                  </a:lnTo>
                  <a:lnTo>
                    <a:pt x="354" y="1172"/>
                  </a:lnTo>
                  <a:lnTo>
                    <a:pt x="344" y="1140"/>
                  </a:lnTo>
                  <a:lnTo>
                    <a:pt x="336" y="1120"/>
                  </a:lnTo>
                  <a:lnTo>
                    <a:pt x="330" y="1100"/>
                  </a:lnTo>
                  <a:lnTo>
                    <a:pt x="322" y="1072"/>
                  </a:lnTo>
                  <a:lnTo>
                    <a:pt x="324" y="1048"/>
                  </a:lnTo>
                  <a:lnTo>
                    <a:pt x="328" y="1034"/>
                  </a:lnTo>
                  <a:lnTo>
                    <a:pt x="334" y="1022"/>
                  </a:lnTo>
                  <a:lnTo>
                    <a:pt x="348" y="1010"/>
                  </a:lnTo>
                  <a:lnTo>
                    <a:pt x="360" y="1004"/>
                  </a:lnTo>
                  <a:lnTo>
                    <a:pt x="376" y="1002"/>
                  </a:lnTo>
                  <a:lnTo>
                    <a:pt x="396" y="1004"/>
                  </a:lnTo>
                  <a:lnTo>
                    <a:pt x="420" y="1010"/>
                  </a:lnTo>
                  <a:lnTo>
                    <a:pt x="454" y="1022"/>
                  </a:lnTo>
                  <a:lnTo>
                    <a:pt x="482" y="1032"/>
                  </a:lnTo>
                  <a:lnTo>
                    <a:pt x="496" y="1034"/>
                  </a:lnTo>
                  <a:lnTo>
                    <a:pt x="510" y="1038"/>
                  </a:lnTo>
                  <a:lnTo>
                    <a:pt x="526" y="1038"/>
                  </a:lnTo>
                  <a:lnTo>
                    <a:pt x="532" y="1036"/>
                  </a:lnTo>
                  <a:lnTo>
                    <a:pt x="548" y="1034"/>
                  </a:lnTo>
                  <a:lnTo>
                    <a:pt x="564" y="1030"/>
                  </a:lnTo>
                  <a:lnTo>
                    <a:pt x="574" y="1022"/>
                  </a:lnTo>
                  <a:lnTo>
                    <a:pt x="580" y="1012"/>
                  </a:lnTo>
                  <a:lnTo>
                    <a:pt x="586" y="998"/>
                  </a:lnTo>
                  <a:lnTo>
                    <a:pt x="588" y="976"/>
                  </a:lnTo>
                  <a:lnTo>
                    <a:pt x="582" y="946"/>
                  </a:lnTo>
                  <a:lnTo>
                    <a:pt x="568" y="902"/>
                  </a:lnTo>
                  <a:lnTo>
                    <a:pt x="560" y="872"/>
                  </a:lnTo>
                  <a:lnTo>
                    <a:pt x="556" y="852"/>
                  </a:lnTo>
                  <a:lnTo>
                    <a:pt x="554" y="836"/>
                  </a:lnTo>
                  <a:lnTo>
                    <a:pt x="554" y="810"/>
                  </a:lnTo>
                  <a:lnTo>
                    <a:pt x="558" y="800"/>
                  </a:lnTo>
                  <a:lnTo>
                    <a:pt x="564" y="790"/>
                  </a:lnTo>
                  <a:lnTo>
                    <a:pt x="578" y="780"/>
                  </a:lnTo>
                  <a:lnTo>
                    <a:pt x="594" y="776"/>
                  </a:lnTo>
                  <a:lnTo>
                    <a:pt x="610" y="776"/>
                  </a:lnTo>
                  <a:lnTo>
                    <a:pt x="628" y="778"/>
                  </a:lnTo>
                  <a:lnTo>
                    <a:pt x="646" y="784"/>
                  </a:lnTo>
                  <a:lnTo>
                    <a:pt x="668" y="792"/>
                  </a:lnTo>
                  <a:lnTo>
                    <a:pt x="690" y="800"/>
                  </a:lnTo>
                  <a:lnTo>
                    <a:pt x="718" y="808"/>
                  </a:lnTo>
                  <a:lnTo>
                    <a:pt x="746" y="812"/>
                  </a:lnTo>
                  <a:lnTo>
                    <a:pt x="766" y="812"/>
                  </a:lnTo>
                  <a:lnTo>
                    <a:pt x="782" y="808"/>
                  </a:lnTo>
                  <a:lnTo>
                    <a:pt x="790" y="804"/>
                  </a:lnTo>
                  <a:lnTo>
                    <a:pt x="800" y="798"/>
                  </a:lnTo>
                  <a:lnTo>
                    <a:pt x="808" y="790"/>
                  </a:lnTo>
                  <a:lnTo>
                    <a:pt x="814" y="776"/>
                  </a:lnTo>
                  <a:lnTo>
                    <a:pt x="816" y="760"/>
                  </a:lnTo>
                  <a:lnTo>
                    <a:pt x="816" y="748"/>
                  </a:lnTo>
                  <a:lnTo>
                    <a:pt x="812" y="734"/>
                  </a:lnTo>
                  <a:lnTo>
                    <a:pt x="802" y="698"/>
                  </a:lnTo>
                  <a:lnTo>
                    <a:pt x="790" y="668"/>
                  </a:lnTo>
                  <a:lnTo>
                    <a:pt x="784" y="650"/>
                  </a:lnTo>
                  <a:lnTo>
                    <a:pt x="780" y="632"/>
                  </a:lnTo>
                  <a:lnTo>
                    <a:pt x="776" y="610"/>
                  </a:lnTo>
                  <a:lnTo>
                    <a:pt x="778" y="594"/>
                  </a:lnTo>
                  <a:lnTo>
                    <a:pt x="780" y="590"/>
                  </a:lnTo>
                  <a:lnTo>
                    <a:pt x="782" y="582"/>
                  </a:lnTo>
                  <a:lnTo>
                    <a:pt x="786" y="574"/>
                  </a:lnTo>
                  <a:lnTo>
                    <a:pt x="788" y="568"/>
                  </a:lnTo>
                  <a:lnTo>
                    <a:pt x="798" y="562"/>
                  </a:lnTo>
                  <a:lnTo>
                    <a:pt x="804" y="558"/>
                  </a:lnTo>
                  <a:lnTo>
                    <a:pt x="814" y="552"/>
                  </a:lnTo>
                  <a:lnTo>
                    <a:pt x="824" y="550"/>
                  </a:lnTo>
                  <a:lnTo>
                    <a:pt x="830" y="550"/>
                  </a:lnTo>
                  <a:lnTo>
                    <a:pt x="842" y="548"/>
                  </a:lnTo>
                  <a:lnTo>
                    <a:pt x="858" y="550"/>
                  </a:lnTo>
                  <a:lnTo>
                    <a:pt x="886" y="556"/>
                  </a:lnTo>
                  <a:lnTo>
                    <a:pt x="916" y="570"/>
                  </a:lnTo>
                  <a:lnTo>
                    <a:pt x="940" y="578"/>
                  </a:lnTo>
                  <a:lnTo>
                    <a:pt x="958" y="582"/>
                  </a:lnTo>
                  <a:lnTo>
                    <a:pt x="974" y="586"/>
                  </a:lnTo>
                  <a:lnTo>
                    <a:pt x="996" y="584"/>
                  </a:lnTo>
                  <a:lnTo>
                    <a:pt x="1004" y="582"/>
                  </a:lnTo>
                  <a:lnTo>
                    <a:pt x="1012" y="580"/>
                  </a:lnTo>
                  <a:lnTo>
                    <a:pt x="1014" y="578"/>
                  </a:lnTo>
                  <a:lnTo>
                    <a:pt x="1008" y="580"/>
                  </a:lnTo>
                  <a:lnTo>
                    <a:pt x="1020" y="578"/>
                  </a:lnTo>
                  <a:lnTo>
                    <a:pt x="1028" y="572"/>
                  </a:lnTo>
                  <a:lnTo>
                    <a:pt x="1034" y="562"/>
                  </a:lnTo>
                  <a:lnTo>
                    <a:pt x="1038" y="552"/>
                  </a:lnTo>
                  <a:lnTo>
                    <a:pt x="1040" y="542"/>
                  </a:lnTo>
                  <a:lnTo>
                    <a:pt x="1042" y="528"/>
                  </a:lnTo>
                  <a:lnTo>
                    <a:pt x="1038" y="504"/>
                  </a:lnTo>
                  <a:lnTo>
                    <a:pt x="1032" y="484"/>
                  </a:lnTo>
                  <a:lnTo>
                    <a:pt x="1024" y="452"/>
                  </a:lnTo>
                  <a:lnTo>
                    <a:pt x="1012" y="418"/>
                  </a:lnTo>
                  <a:lnTo>
                    <a:pt x="1008" y="392"/>
                  </a:lnTo>
                  <a:lnTo>
                    <a:pt x="1006" y="364"/>
                  </a:lnTo>
                  <a:lnTo>
                    <a:pt x="1012" y="352"/>
                  </a:lnTo>
                  <a:lnTo>
                    <a:pt x="1018" y="340"/>
                  </a:lnTo>
                  <a:lnTo>
                    <a:pt x="1036" y="328"/>
                  </a:lnTo>
                  <a:lnTo>
                    <a:pt x="1052" y="324"/>
                  </a:lnTo>
                  <a:lnTo>
                    <a:pt x="1058" y="324"/>
                  </a:lnTo>
                  <a:lnTo>
                    <a:pt x="1082" y="326"/>
                  </a:lnTo>
                  <a:lnTo>
                    <a:pt x="1110" y="330"/>
                  </a:lnTo>
                  <a:lnTo>
                    <a:pt x="1128" y="336"/>
                  </a:lnTo>
                  <a:lnTo>
                    <a:pt x="1152" y="344"/>
                  </a:lnTo>
                  <a:lnTo>
                    <a:pt x="1176" y="354"/>
                  </a:lnTo>
                  <a:lnTo>
                    <a:pt x="1200" y="358"/>
                  </a:lnTo>
                  <a:lnTo>
                    <a:pt x="1222" y="356"/>
                  </a:lnTo>
                  <a:lnTo>
                    <a:pt x="1234" y="354"/>
                  </a:lnTo>
                  <a:lnTo>
                    <a:pt x="1242" y="350"/>
                  </a:lnTo>
                  <a:lnTo>
                    <a:pt x="1252" y="344"/>
                  </a:lnTo>
                  <a:lnTo>
                    <a:pt x="1260" y="334"/>
                  </a:lnTo>
                  <a:lnTo>
                    <a:pt x="1264" y="322"/>
                  </a:lnTo>
                  <a:lnTo>
                    <a:pt x="1268" y="310"/>
                  </a:lnTo>
                  <a:lnTo>
                    <a:pt x="1268" y="296"/>
                  </a:lnTo>
                  <a:lnTo>
                    <a:pt x="1268" y="288"/>
                  </a:lnTo>
                  <a:lnTo>
                    <a:pt x="1264" y="270"/>
                  </a:lnTo>
                  <a:lnTo>
                    <a:pt x="1260" y="250"/>
                  </a:lnTo>
                  <a:lnTo>
                    <a:pt x="1250" y="224"/>
                  </a:lnTo>
                  <a:lnTo>
                    <a:pt x="1244" y="200"/>
                  </a:lnTo>
                  <a:lnTo>
                    <a:pt x="1238" y="174"/>
                  </a:lnTo>
                  <a:lnTo>
                    <a:pt x="1236" y="148"/>
                  </a:lnTo>
                  <a:lnTo>
                    <a:pt x="1236" y="134"/>
                  </a:lnTo>
                  <a:lnTo>
                    <a:pt x="1238" y="120"/>
                  </a:lnTo>
                  <a:lnTo>
                    <a:pt x="1246" y="108"/>
                  </a:lnTo>
                  <a:lnTo>
                    <a:pt x="1260" y="98"/>
                  </a:lnTo>
                  <a:lnTo>
                    <a:pt x="1272" y="94"/>
                  </a:lnTo>
                  <a:lnTo>
                    <a:pt x="1286" y="92"/>
                  </a:lnTo>
                  <a:lnTo>
                    <a:pt x="1310" y="96"/>
                  </a:lnTo>
                  <a:lnTo>
                    <a:pt x="1336" y="104"/>
                  </a:lnTo>
                  <a:lnTo>
                    <a:pt x="1354" y="112"/>
                  </a:lnTo>
                  <a:lnTo>
                    <a:pt x="1370" y="120"/>
                  </a:lnTo>
                  <a:lnTo>
                    <a:pt x="1388" y="126"/>
                  </a:lnTo>
                  <a:lnTo>
                    <a:pt x="1408" y="132"/>
                  </a:lnTo>
                  <a:lnTo>
                    <a:pt x="1426" y="134"/>
                  </a:lnTo>
                  <a:lnTo>
                    <a:pt x="1440" y="132"/>
                  </a:lnTo>
                  <a:lnTo>
                    <a:pt x="1466" y="124"/>
                  </a:lnTo>
                  <a:lnTo>
                    <a:pt x="1488" y="112"/>
                  </a:lnTo>
                  <a:lnTo>
                    <a:pt x="1494" y="98"/>
                  </a:lnTo>
                  <a:lnTo>
                    <a:pt x="1498" y="90"/>
                  </a:lnTo>
                  <a:lnTo>
                    <a:pt x="1498" y="76"/>
                  </a:lnTo>
                  <a:lnTo>
                    <a:pt x="1496" y="60"/>
                  </a:lnTo>
                  <a:lnTo>
                    <a:pt x="1488" y="30"/>
                  </a:lnTo>
                  <a:lnTo>
                    <a:pt x="1482" y="10"/>
                  </a:lnTo>
                  <a:lnTo>
                    <a:pt x="1478" y="0"/>
                  </a:lnTo>
                </a:path>
              </a:pathLst>
            </a:custGeom>
            <a:noFill/>
            <a:ln w="15875">
              <a:solidFill>
                <a:schemeClr val="accent6">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21" name="Rectangle 120"/>
          <p:cNvSpPr/>
          <p:nvPr/>
        </p:nvSpPr>
        <p:spPr>
          <a:xfrm>
            <a:off x="3208338" y="5212558"/>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Lb</a:t>
            </a:r>
            <a:endParaRPr lang="en-US" dirty="0" smtClean="0"/>
          </a:p>
        </p:txBody>
      </p:sp>
      <p:sp>
        <p:nvSpPr>
          <p:cNvPr id="122" name="TextBox 121"/>
          <p:cNvSpPr txBox="1"/>
          <p:nvPr/>
        </p:nvSpPr>
        <p:spPr>
          <a:xfrm>
            <a:off x="3962400" y="5064648"/>
            <a:ext cx="903087" cy="369332"/>
          </a:xfrm>
          <a:prstGeom prst="rect">
            <a:avLst/>
          </a:prstGeom>
          <a:noFill/>
        </p:spPr>
        <p:txBody>
          <a:bodyPr wrap="none" rtlCol="0">
            <a:spAutoFit/>
          </a:bodyPr>
          <a:lstStyle/>
          <a:p>
            <a:r>
              <a:rPr lang="en-US" dirty="0" smtClean="0"/>
              <a:t>routers</a:t>
            </a:r>
            <a:endParaRPr lang="en-US" dirty="0"/>
          </a:p>
        </p:txBody>
      </p:sp>
      <p:sp>
        <p:nvSpPr>
          <p:cNvPr id="123" name="TextBox 122"/>
          <p:cNvSpPr txBox="1"/>
          <p:nvPr/>
        </p:nvSpPr>
        <p:spPr>
          <a:xfrm>
            <a:off x="5902141" y="2124670"/>
            <a:ext cx="2943271" cy="923330"/>
          </a:xfrm>
          <a:prstGeom prst="rect">
            <a:avLst/>
          </a:prstGeom>
          <a:noFill/>
        </p:spPr>
        <p:txBody>
          <a:bodyPr wrap="none" rtlCol="0">
            <a:spAutoFit/>
          </a:bodyPr>
          <a:lstStyle/>
          <a:p>
            <a:r>
              <a:rPr lang="en-US" dirty="0" smtClean="0"/>
              <a:t>Network sizes vary from</a:t>
            </a:r>
          </a:p>
          <a:p>
            <a:r>
              <a:rPr lang="en-US" dirty="0" smtClean="0"/>
              <a:t>~home to ~large but within </a:t>
            </a:r>
          </a:p>
          <a:p>
            <a:r>
              <a:rPr lang="en-US" dirty="0" smtClean="0"/>
              <a:t>one administrative domain.</a:t>
            </a:r>
          </a:p>
        </p:txBody>
      </p:sp>
    </p:spTree>
    <p:extLst>
      <p:ext uri="{BB962C8B-B14F-4D97-AF65-F5344CB8AC3E}">
        <p14:creationId xmlns:p14="http://schemas.microsoft.com/office/powerpoint/2010/main" val="453052472"/>
      </p:ext>
    </p:extLst>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2" name="Straight Connector 491"/>
          <p:cNvCxnSpPr/>
          <p:nvPr/>
        </p:nvCxnSpPr>
        <p:spPr>
          <a:xfrm flipH="1" flipV="1">
            <a:off x="657153" y="5156200"/>
            <a:ext cx="1476447" cy="15240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485" name="Straight Connector 484"/>
          <p:cNvCxnSpPr/>
          <p:nvPr/>
        </p:nvCxnSpPr>
        <p:spPr>
          <a:xfrm flipH="1">
            <a:off x="657153" y="4684079"/>
            <a:ext cx="676040" cy="472121"/>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487" name="Straight Connector 486"/>
          <p:cNvCxnSpPr/>
          <p:nvPr/>
        </p:nvCxnSpPr>
        <p:spPr>
          <a:xfrm flipH="1">
            <a:off x="1999992" y="5083487"/>
            <a:ext cx="819408" cy="134461"/>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488" name="Straight Connector 487"/>
          <p:cNvCxnSpPr>
            <a:stCxn id="473" idx="0"/>
            <a:endCxn id="381" idx="3"/>
          </p:cNvCxnSpPr>
          <p:nvPr/>
        </p:nvCxnSpPr>
        <p:spPr>
          <a:xfrm flipH="1">
            <a:off x="1256993" y="4067244"/>
            <a:ext cx="619360" cy="672997"/>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489" name="Straight Connector 488"/>
          <p:cNvCxnSpPr/>
          <p:nvPr/>
        </p:nvCxnSpPr>
        <p:spPr>
          <a:xfrm flipH="1" flipV="1">
            <a:off x="1322139" y="4684079"/>
            <a:ext cx="771575" cy="61045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288634" y="152400"/>
            <a:ext cx="8588861" cy="838200"/>
          </a:xfrm>
        </p:spPr>
        <p:txBody>
          <a:bodyPr/>
          <a:lstStyle/>
          <a:p>
            <a:r>
              <a:rPr lang="en-US" dirty="0">
                <a:solidFill>
                  <a:srgbClr val="0D0D0D"/>
                </a:solidFill>
              </a:rPr>
              <a:t>Reference network</a:t>
            </a:r>
          </a:p>
        </p:txBody>
      </p:sp>
      <p:sp>
        <p:nvSpPr>
          <p:cNvPr id="29" name="TextBox 28"/>
          <p:cNvSpPr txBox="1"/>
          <p:nvPr/>
        </p:nvSpPr>
        <p:spPr>
          <a:xfrm>
            <a:off x="20948" y="1161871"/>
            <a:ext cx="4764996" cy="1200329"/>
          </a:xfrm>
          <a:prstGeom prst="rect">
            <a:avLst/>
          </a:prstGeom>
          <a:noFill/>
        </p:spPr>
        <p:txBody>
          <a:bodyPr wrap="none" rtlCol="0">
            <a:spAutoFit/>
          </a:bodyPr>
          <a:lstStyle/>
          <a:p>
            <a:r>
              <a:rPr lang="en-US" sz="3600" dirty="0" smtClean="0">
                <a:solidFill>
                  <a:srgbClr val="000000"/>
                </a:solidFill>
              </a:rPr>
              <a:t>As seen by </a:t>
            </a:r>
            <a:r>
              <a:rPr lang="en-US" sz="3600" b="1" dirty="0" smtClean="0">
                <a:solidFill>
                  <a:srgbClr val="660066"/>
                </a:solidFill>
              </a:rPr>
              <a:t>reliability/</a:t>
            </a:r>
            <a:br>
              <a:rPr lang="en-US" sz="3600" b="1" dirty="0" smtClean="0">
                <a:solidFill>
                  <a:srgbClr val="660066"/>
                </a:solidFill>
              </a:rPr>
            </a:br>
            <a:r>
              <a:rPr lang="en-US" sz="3600" b="1" dirty="0" smtClean="0">
                <a:solidFill>
                  <a:srgbClr val="660066"/>
                </a:solidFill>
              </a:rPr>
              <a:t>queuing/latency/time</a:t>
            </a:r>
            <a:endParaRPr lang="en-US" sz="3600" b="1" dirty="0">
              <a:solidFill>
                <a:srgbClr val="660066"/>
              </a:solidFill>
            </a:endParaRPr>
          </a:p>
        </p:txBody>
      </p:sp>
      <p:cxnSp>
        <p:nvCxnSpPr>
          <p:cNvPr id="195" name="Straight Connector 194"/>
          <p:cNvCxnSpPr>
            <a:endCxn id="377" idx="2"/>
          </p:cNvCxnSpPr>
          <p:nvPr/>
        </p:nvCxnSpPr>
        <p:spPr>
          <a:xfrm flipH="1" flipV="1">
            <a:off x="761693" y="3263021"/>
            <a:ext cx="990907" cy="758337"/>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96" name="Straight Connector 195"/>
          <p:cNvCxnSpPr>
            <a:endCxn id="377" idx="3"/>
          </p:cNvCxnSpPr>
          <p:nvPr/>
        </p:nvCxnSpPr>
        <p:spPr>
          <a:xfrm flipH="1" flipV="1">
            <a:off x="1028393" y="3072521"/>
            <a:ext cx="1281444" cy="163327"/>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97" name="Straight Connector 196"/>
          <p:cNvCxnSpPr>
            <a:endCxn id="263" idx="0"/>
          </p:cNvCxnSpPr>
          <p:nvPr/>
        </p:nvCxnSpPr>
        <p:spPr>
          <a:xfrm>
            <a:off x="5193567" y="2648088"/>
            <a:ext cx="873786" cy="205740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98" name="Straight Connector 197"/>
          <p:cNvCxnSpPr/>
          <p:nvPr/>
        </p:nvCxnSpPr>
        <p:spPr>
          <a:xfrm flipH="1">
            <a:off x="5222214" y="1387766"/>
            <a:ext cx="484848" cy="91474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99" name="Text Placeholder 2"/>
          <p:cNvSpPr>
            <a:spLocks noGrp="1"/>
          </p:cNvSpPr>
          <p:nvPr>
            <p:ph type="body" sz="quarter" idx="10"/>
          </p:nvPr>
        </p:nvSpPr>
        <p:spPr>
          <a:xfrm>
            <a:off x="239713" y="5638800"/>
            <a:ext cx="8578850" cy="670560"/>
          </a:xfrm>
        </p:spPr>
        <p:txBody>
          <a:bodyPr>
            <a:normAutofit/>
          </a:bodyPr>
          <a:lstStyle/>
          <a:p>
            <a:r>
              <a:rPr lang="en-US" sz="3600" dirty="0" smtClean="0"/>
              <a:t>Just nodes, queues, clocks, and wires!!</a:t>
            </a:r>
            <a:endParaRPr lang="en-US" sz="3600" dirty="0"/>
          </a:p>
        </p:txBody>
      </p:sp>
      <p:cxnSp>
        <p:nvCxnSpPr>
          <p:cNvPr id="200" name="Straight Connector 199"/>
          <p:cNvCxnSpPr/>
          <p:nvPr/>
        </p:nvCxnSpPr>
        <p:spPr>
          <a:xfrm flipV="1">
            <a:off x="3460179" y="4742541"/>
            <a:ext cx="93957" cy="664687"/>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1" name="Straight Connector 200"/>
          <p:cNvCxnSpPr/>
          <p:nvPr/>
        </p:nvCxnSpPr>
        <p:spPr>
          <a:xfrm flipH="1">
            <a:off x="7543800" y="3653984"/>
            <a:ext cx="152400" cy="901393"/>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2" name="Straight Connector 201"/>
          <p:cNvCxnSpPr/>
          <p:nvPr/>
        </p:nvCxnSpPr>
        <p:spPr>
          <a:xfrm>
            <a:off x="4772952" y="3723662"/>
            <a:ext cx="259172" cy="1013861"/>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3" name="Straight Connector 202"/>
          <p:cNvCxnSpPr/>
          <p:nvPr/>
        </p:nvCxnSpPr>
        <p:spPr>
          <a:xfrm>
            <a:off x="3797138" y="4737523"/>
            <a:ext cx="1387386" cy="15240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4" name="Straight Connector 203"/>
          <p:cNvCxnSpPr/>
          <p:nvPr/>
        </p:nvCxnSpPr>
        <p:spPr>
          <a:xfrm flipV="1">
            <a:off x="3602809" y="3723662"/>
            <a:ext cx="958891" cy="106062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5" name="Straight Connector 204"/>
          <p:cNvCxnSpPr/>
          <p:nvPr/>
        </p:nvCxnSpPr>
        <p:spPr>
          <a:xfrm flipH="1" flipV="1">
            <a:off x="3084735" y="4181034"/>
            <a:ext cx="518074" cy="556489"/>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6" name="Straight Connector 205"/>
          <p:cNvCxnSpPr/>
          <p:nvPr/>
        </p:nvCxnSpPr>
        <p:spPr>
          <a:xfrm flipH="1" flipV="1">
            <a:off x="1934393" y="4053922"/>
            <a:ext cx="1150342" cy="12711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7" name="Straight Connector 206"/>
          <p:cNvCxnSpPr/>
          <p:nvPr/>
        </p:nvCxnSpPr>
        <p:spPr>
          <a:xfrm flipV="1">
            <a:off x="1934393" y="3237131"/>
            <a:ext cx="375444" cy="68748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8" name="Straight Connector 207"/>
          <p:cNvCxnSpPr/>
          <p:nvPr/>
        </p:nvCxnSpPr>
        <p:spPr>
          <a:xfrm flipH="1" flipV="1">
            <a:off x="2462237" y="3237131"/>
            <a:ext cx="997942" cy="28339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09" name="Straight Connector 208"/>
          <p:cNvCxnSpPr/>
          <p:nvPr/>
        </p:nvCxnSpPr>
        <p:spPr>
          <a:xfrm flipH="1">
            <a:off x="3084735" y="3390459"/>
            <a:ext cx="375444" cy="82001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10" name="Straight Connector 209"/>
          <p:cNvCxnSpPr/>
          <p:nvPr/>
        </p:nvCxnSpPr>
        <p:spPr>
          <a:xfrm>
            <a:off x="5979159" y="4737523"/>
            <a:ext cx="1032619" cy="557008"/>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11" name="Straight Connector 210"/>
          <p:cNvCxnSpPr/>
          <p:nvPr/>
        </p:nvCxnSpPr>
        <p:spPr>
          <a:xfrm flipV="1">
            <a:off x="6131559" y="4555377"/>
            <a:ext cx="1412241" cy="182146"/>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12" name="Straight Connector 211"/>
          <p:cNvCxnSpPr/>
          <p:nvPr/>
        </p:nvCxnSpPr>
        <p:spPr>
          <a:xfrm flipV="1">
            <a:off x="7011778" y="4555377"/>
            <a:ext cx="374103" cy="73915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213" name="Straight Connector 212"/>
          <p:cNvCxnSpPr/>
          <p:nvPr/>
        </p:nvCxnSpPr>
        <p:spPr>
          <a:xfrm flipH="1">
            <a:off x="4953000" y="4737523"/>
            <a:ext cx="1026159" cy="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14" name="TextBox 213"/>
          <p:cNvSpPr txBox="1"/>
          <p:nvPr/>
        </p:nvSpPr>
        <p:spPr>
          <a:xfrm>
            <a:off x="6287848" y="3285786"/>
            <a:ext cx="800407" cy="369332"/>
          </a:xfrm>
          <a:prstGeom prst="rect">
            <a:avLst/>
          </a:prstGeom>
          <a:noFill/>
        </p:spPr>
        <p:txBody>
          <a:bodyPr wrap="none" rtlCol="0">
            <a:spAutoFit/>
          </a:bodyPr>
          <a:lstStyle/>
          <a:p>
            <a:r>
              <a:rPr lang="en-US" dirty="0" smtClean="0">
                <a:solidFill>
                  <a:srgbClr val="000000"/>
                </a:solidFill>
              </a:rPr>
              <a:t>Talker</a:t>
            </a:r>
            <a:endParaRPr lang="en-US" dirty="0">
              <a:solidFill>
                <a:srgbClr val="000000"/>
              </a:solidFill>
            </a:endParaRPr>
          </a:p>
        </p:txBody>
      </p:sp>
      <p:sp>
        <p:nvSpPr>
          <p:cNvPr id="215" name="TextBox 214"/>
          <p:cNvSpPr txBox="1"/>
          <p:nvPr/>
        </p:nvSpPr>
        <p:spPr>
          <a:xfrm>
            <a:off x="494993" y="2290859"/>
            <a:ext cx="1005879" cy="369332"/>
          </a:xfrm>
          <a:prstGeom prst="rect">
            <a:avLst/>
          </a:prstGeom>
          <a:noFill/>
        </p:spPr>
        <p:txBody>
          <a:bodyPr wrap="none" rtlCol="0">
            <a:spAutoFit/>
          </a:bodyPr>
          <a:lstStyle/>
          <a:p>
            <a:r>
              <a:rPr lang="en-US" dirty="0" smtClean="0">
                <a:solidFill>
                  <a:srgbClr val="000000"/>
                </a:solidFill>
              </a:rPr>
              <a:t>Listener</a:t>
            </a:r>
            <a:endParaRPr lang="en-US" dirty="0">
              <a:solidFill>
                <a:srgbClr val="000000"/>
              </a:solidFill>
            </a:endParaRPr>
          </a:p>
        </p:txBody>
      </p:sp>
      <p:sp>
        <p:nvSpPr>
          <p:cNvPr id="216" name="Rectangle 215"/>
          <p:cNvSpPr/>
          <p:nvPr/>
        </p:nvSpPr>
        <p:spPr>
          <a:xfrm>
            <a:off x="3208338" y="5213841"/>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Lb</a:t>
            </a:r>
            <a:endParaRPr lang="en-US" dirty="0" smtClean="0"/>
          </a:p>
        </p:txBody>
      </p:sp>
      <p:cxnSp>
        <p:nvCxnSpPr>
          <p:cNvPr id="217" name="Straight Connector 216"/>
          <p:cNvCxnSpPr/>
          <p:nvPr/>
        </p:nvCxnSpPr>
        <p:spPr>
          <a:xfrm flipH="1" flipV="1">
            <a:off x="6184772" y="3830859"/>
            <a:ext cx="63628" cy="906664"/>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18" name="Rectangle 217"/>
          <p:cNvSpPr/>
          <p:nvPr/>
        </p:nvSpPr>
        <p:spPr>
          <a:xfrm>
            <a:off x="7445461" y="3425385"/>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Lc</a:t>
            </a:r>
            <a:endParaRPr lang="en-US" dirty="0" smtClean="0"/>
          </a:p>
        </p:txBody>
      </p:sp>
      <p:sp>
        <p:nvSpPr>
          <p:cNvPr id="219" name="Rectangle 218"/>
          <p:cNvSpPr/>
          <p:nvPr/>
        </p:nvSpPr>
        <p:spPr>
          <a:xfrm>
            <a:off x="6019800" y="3640358"/>
            <a:ext cx="533400" cy="381000"/>
          </a:xfrm>
          <a:prstGeom prst="rect">
            <a:avLst/>
          </a:prstGeom>
          <a:solidFill>
            <a:schemeClr val="accent2">
              <a:lumMod val="75000"/>
            </a:schemeClr>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a:t>
            </a:r>
          </a:p>
        </p:txBody>
      </p:sp>
      <p:cxnSp>
        <p:nvCxnSpPr>
          <p:cNvPr id="220" name="Straight Connector 219"/>
          <p:cNvCxnSpPr/>
          <p:nvPr/>
        </p:nvCxnSpPr>
        <p:spPr>
          <a:xfrm>
            <a:off x="6570932" y="1613299"/>
            <a:ext cx="517323" cy="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21" name="TextBox 220"/>
          <p:cNvSpPr txBox="1"/>
          <p:nvPr/>
        </p:nvSpPr>
        <p:spPr>
          <a:xfrm>
            <a:off x="7239000" y="1295400"/>
            <a:ext cx="1390675" cy="646331"/>
          </a:xfrm>
          <a:prstGeom prst="rect">
            <a:avLst/>
          </a:prstGeom>
          <a:noFill/>
        </p:spPr>
        <p:txBody>
          <a:bodyPr wrap="none" rtlCol="0">
            <a:spAutoFit/>
          </a:bodyPr>
          <a:lstStyle/>
          <a:p>
            <a:r>
              <a:rPr lang="en-US" dirty="0" smtClean="0"/>
              <a:t>Physical</a:t>
            </a:r>
            <a:br>
              <a:rPr lang="en-US" dirty="0" smtClean="0"/>
            </a:br>
            <a:r>
              <a:rPr lang="en-US" dirty="0" smtClean="0"/>
              <a:t>connectivity</a:t>
            </a:r>
            <a:endParaRPr lang="en-US" dirty="0"/>
          </a:p>
        </p:txBody>
      </p:sp>
      <p:sp>
        <p:nvSpPr>
          <p:cNvPr id="222" name="Oval 221"/>
          <p:cNvSpPr/>
          <p:nvPr/>
        </p:nvSpPr>
        <p:spPr>
          <a:xfrm>
            <a:off x="2057400" y="29718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4" name="Oval 223"/>
          <p:cNvSpPr/>
          <p:nvPr/>
        </p:nvSpPr>
        <p:spPr>
          <a:xfrm>
            <a:off x="2819400" y="38100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5" name="Oval 224"/>
          <p:cNvSpPr/>
          <p:nvPr/>
        </p:nvSpPr>
        <p:spPr>
          <a:xfrm>
            <a:off x="3352800" y="44196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6" name="Oval 225"/>
          <p:cNvSpPr/>
          <p:nvPr/>
        </p:nvSpPr>
        <p:spPr>
          <a:xfrm>
            <a:off x="4800600" y="44958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7" name="Oval 226"/>
          <p:cNvSpPr/>
          <p:nvPr/>
        </p:nvSpPr>
        <p:spPr>
          <a:xfrm>
            <a:off x="5943600" y="44196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8" name="Oval 227"/>
          <p:cNvSpPr/>
          <p:nvPr/>
        </p:nvSpPr>
        <p:spPr>
          <a:xfrm>
            <a:off x="6705600" y="50292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9" name="Oval 228"/>
          <p:cNvSpPr/>
          <p:nvPr/>
        </p:nvSpPr>
        <p:spPr>
          <a:xfrm>
            <a:off x="7162800" y="41910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230" name="Group 229"/>
          <p:cNvGrpSpPr/>
          <p:nvPr/>
        </p:nvGrpSpPr>
        <p:grpSpPr>
          <a:xfrm>
            <a:off x="6668476" y="1981200"/>
            <a:ext cx="304800" cy="381000"/>
            <a:chOff x="7848600" y="2286000"/>
            <a:chExt cx="381000" cy="457200"/>
          </a:xfrm>
        </p:grpSpPr>
        <p:sp>
          <p:nvSpPr>
            <p:cNvPr id="231" name="Rectangle 230"/>
            <p:cNvSpPr/>
            <p:nvPr/>
          </p:nvSpPr>
          <p:spPr>
            <a:xfrm>
              <a:off x="7848600" y="2286000"/>
              <a:ext cx="381000" cy="152400"/>
            </a:xfrm>
            <a:prstGeom prst="rect">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2" name="Rectangle 231"/>
            <p:cNvSpPr/>
            <p:nvPr/>
          </p:nvSpPr>
          <p:spPr>
            <a:xfrm>
              <a:off x="7848600" y="2438400"/>
              <a:ext cx="381000" cy="152400"/>
            </a:xfrm>
            <a:prstGeom prst="rect">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3" name="Rectangle 232"/>
            <p:cNvSpPr/>
            <p:nvPr/>
          </p:nvSpPr>
          <p:spPr>
            <a:xfrm>
              <a:off x="7848600" y="2590800"/>
              <a:ext cx="381000" cy="152400"/>
            </a:xfrm>
            <a:prstGeom prst="rect">
              <a:avLst/>
            </a:prstGeom>
            <a:solidFill>
              <a:schemeClr val="bg1"/>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34" name="Group 233"/>
          <p:cNvGrpSpPr/>
          <p:nvPr/>
        </p:nvGrpSpPr>
        <p:grpSpPr>
          <a:xfrm>
            <a:off x="7467600" y="4267200"/>
            <a:ext cx="152400" cy="152400"/>
            <a:chOff x="7848600" y="2286000"/>
            <a:chExt cx="381000" cy="457200"/>
          </a:xfrm>
        </p:grpSpPr>
        <p:sp>
          <p:nvSpPr>
            <p:cNvPr id="235" name="Rectangle 234"/>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6" name="Rectangle 235"/>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7" name="Rectangle 236"/>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38" name="Group 237"/>
          <p:cNvGrpSpPr/>
          <p:nvPr/>
        </p:nvGrpSpPr>
        <p:grpSpPr>
          <a:xfrm>
            <a:off x="7239000" y="4495800"/>
            <a:ext cx="152400" cy="152400"/>
            <a:chOff x="7848600" y="2286000"/>
            <a:chExt cx="381000" cy="457200"/>
          </a:xfrm>
        </p:grpSpPr>
        <p:sp>
          <p:nvSpPr>
            <p:cNvPr id="239" name="Rectangle 238"/>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0" name="Rectangle 239"/>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1" name="Rectangle 240"/>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42" name="Group 241"/>
          <p:cNvGrpSpPr/>
          <p:nvPr/>
        </p:nvGrpSpPr>
        <p:grpSpPr>
          <a:xfrm>
            <a:off x="7391400" y="4648200"/>
            <a:ext cx="152400" cy="152400"/>
            <a:chOff x="7848600" y="2286000"/>
            <a:chExt cx="381000" cy="457200"/>
          </a:xfrm>
        </p:grpSpPr>
        <p:sp>
          <p:nvSpPr>
            <p:cNvPr id="243" name="Rectangle 242"/>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4" name="Rectangle 243"/>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5" name="Rectangle 244"/>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46" name="Group 245"/>
          <p:cNvGrpSpPr/>
          <p:nvPr/>
        </p:nvGrpSpPr>
        <p:grpSpPr>
          <a:xfrm>
            <a:off x="7010400" y="5105400"/>
            <a:ext cx="152400" cy="152400"/>
            <a:chOff x="7848600" y="2286000"/>
            <a:chExt cx="381000" cy="457200"/>
          </a:xfrm>
        </p:grpSpPr>
        <p:sp>
          <p:nvSpPr>
            <p:cNvPr id="247" name="Rectangle 246"/>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8" name="Rectangle 247"/>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9" name="Rectangle 248"/>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50" name="Group 249"/>
          <p:cNvGrpSpPr/>
          <p:nvPr/>
        </p:nvGrpSpPr>
        <p:grpSpPr>
          <a:xfrm>
            <a:off x="6781800" y="5181600"/>
            <a:ext cx="152400" cy="152400"/>
            <a:chOff x="7848600" y="2286000"/>
            <a:chExt cx="381000" cy="457200"/>
          </a:xfrm>
        </p:grpSpPr>
        <p:sp>
          <p:nvSpPr>
            <p:cNvPr id="251" name="Rectangle 250"/>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2" name="Rectangle 251"/>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3" name="Rectangle 252"/>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54" name="Group 253"/>
          <p:cNvGrpSpPr/>
          <p:nvPr/>
        </p:nvGrpSpPr>
        <p:grpSpPr>
          <a:xfrm>
            <a:off x="6248400" y="4800600"/>
            <a:ext cx="152400" cy="152400"/>
            <a:chOff x="7848600" y="2286000"/>
            <a:chExt cx="381000" cy="457200"/>
          </a:xfrm>
        </p:grpSpPr>
        <p:sp>
          <p:nvSpPr>
            <p:cNvPr id="255" name="Rectangle 254"/>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6" name="Rectangle 255"/>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7" name="Rectangle 256"/>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58" name="Group 257"/>
          <p:cNvGrpSpPr/>
          <p:nvPr/>
        </p:nvGrpSpPr>
        <p:grpSpPr>
          <a:xfrm>
            <a:off x="6324600" y="4572000"/>
            <a:ext cx="152400" cy="152400"/>
            <a:chOff x="7848600" y="2286000"/>
            <a:chExt cx="381000" cy="457200"/>
          </a:xfrm>
        </p:grpSpPr>
        <p:sp>
          <p:nvSpPr>
            <p:cNvPr id="259" name="Rectangle 258"/>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0" name="Rectangle 259"/>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1" name="Rectangle 260"/>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62" name="Group 261"/>
          <p:cNvGrpSpPr/>
          <p:nvPr/>
        </p:nvGrpSpPr>
        <p:grpSpPr>
          <a:xfrm>
            <a:off x="5991153" y="4705488"/>
            <a:ext cx="152400" cy="152400"/>
            <a:chOff x="7848600" y="2286000"/>
            <a:chExt cx="381000" cy="457200"/>
          </a:xfrm>
        </p:grpSpPr>
        <p:sp>
          <p:nvSpPr>
            <p:cNvPr id="263" name="Rectangle 262"/>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4" name="Rectangle 263"/>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5" name="Rectangle 264"/>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66" name="Group 265"/>
          <p:cNvGrpSpPr/>
          <p:nvPr/>
        </p:nvGrpSpPr>
        <p:grpSpPr>
          <a:xfrm>
            <a:off x="5181600" y="4648200"/>
            <a:ext cx="152400" cy="152400"/>
            <a:chOff x="7848600" y="2286000"/>
            <a:chExt cx="381000" cy="457200"/>
          </a:xfrm>
        </p:grpSpPr>
        <p:sp>
          <p:nvSpPr>
            <p:cNvPr id="267" name="Rectangle 266"/>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8" name="Rectangle 267"/>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9" name="Rectangle 268"/>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70" name="Group 269"/>
          <p:cNvGrpSpPr/>
          <p:nvPr/>
        </p:nvGrpSpPr>
        <p:grpSpPr>
          <a:xfrm>
            <a:off x="4876800" y="4800600"/>
            <a:ext cx="152400" cy="152400"/>
            <a:chOff x="7848600" y="2286000"/>
            <a:chExt cx="381000" cy="457200"/>
          </a:xfrm>
        </p:grpSpPr>
        <p:sp>
          <p:nvSpPr>
            <p:cNvPr id="271" name="Rectangle 270"/>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2" name="Rectangle 271"/>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3" name="Rectangle 272"/>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74" name="Group 273"/>
          <p:cNvGrpSpPr/>
          <p:nvPr/>
        </p:nvGrpSpPr>
        <p:grpSpPr>
          <a:xfrm>
            <a:off x="4953000" y="4572000"/>
            <a:ext cx="152400" cy="152400"/>
            <a:chOff x="7848600" y="2286000"/>
            <a:chExt cx="381000" cy="457200"/>
          </a:xfrm>
        </p:grpSpPr>
        <p:sp>
          <p:nvSpPr>
            <p:cNvPr id="275" name="Rectangle 274"/>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6" name="Rectangle 275"/>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7" name="Rectangle 276"/>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78" name="Group 277"/>
          <p:cNvGrpSpPr/>
          <p:nvPr/>
        </p:nvGrpSpPr>
        <p:grpSpPr>
          <a:xfrm>
            <a:off x="2514600" y="3200400"/>
            <a:ext cx="152400" cy="152400"/>
            <a:chOff x="7848600" y="2286000"/>
            <a:chExt cx="381000" cy="457200"/>
          </a:xfrm>
        </p:grpSpPr>
        <p:sp>
          <p:nvSpPr>
            <p:cNvPr id="279" name="Rectangle 278"/>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0" name="Rectangle 279"/>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1" name="Rectangle 280"/>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82" name="Group 281"/>
          <p:cNvGrpSpPr/>
          <p:nvPr/>
        </p:nvGrpSpPr>
        <p:grpSpPr>
          <a:xfrm>
            <a:off x="2133600" y="3124200"/>
            <a:ext cx="152400" cy="152400"/>
            <a:chOff x="7848600" y="2286000"/>
            <a:chExt cx="381000" cy="457200"/>
          </a:xfrm>
        </p:grpSpPr>
        <p:sp>
          <p:nvSpPr>
            <p:cNvPr id="283" name="Rectangle 282"/>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4" name="Rectangle 283"/>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5" name="Rectangle 284"/>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86" name="Group 285"/>
          <p:cNvGrpSpPr/>
          <p:nvPr/>
        </p:nvGrpSpPr>
        <p:grpSpPr>
          <a:xfrm>
            <a:off x="2133600" y="3352800"/>
            <a:ext cx="152400" cy="152400"/>
            <a:chOff x="7848600" y="2286000"/>
            <a:chExt cx="381000" cy="457200"/>
          </a:xfrm>
        </p:grpSpPr>
        <p:sp>
          <p:nvSpPr>
            <p:cNvPr id="287" name="Rectangle 286"/>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8" name="Rectangle 287"/>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9" name="Rectangle 288"/>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98" name="Group 297"/>
          <p:cNvGrpSpPr/>
          <p:nvPr/>
        </p:nvGrpSpPr>
        <p:grpSpPr>
          <a:xfrm>
            <a:off x="2819400" y="4038600"/>
            <a:ext cx="152400" cy="152400"/>
            <a:chOff x="7848600" y="2286000"/>
            <a:chExt cx="381000" cy="457200"/>
          </a:xfrm>
        </p:grpSpPr>
        <p:sp>
          <p:nvSpPr>
            <p:cNvPr id="299" name="Rectangle 298"/>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0" name="Rectangle 299"/>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1" name="Rectangle 300"/>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02" name="Group 301"/>
          <p:cNvGrpSpPr/>
          <p:nvPr/>
        </p:nvGrpSpPr>
        <p:grpSpPr>
          <a:xfrm>
            <a:off x="3124200" y="3886200"/>
            <a:ext cx="152400" cy="152400"/>
            <a:chOff x="7848600" y="2286000"/>
            <a:chExt cx="381000" cy="457200"/>
          </a:xfrm>
        </p:grpSpPr>
        <p:sp>
          <p:nvSpPr>
            <p:cNvPr id="303" name="Rectangle 302"/>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4" name="Rectangle 303"/>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5" name="Rectangle 304"/>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06" name="Group 305"/>
          <p:cNvGrpSpPr/>
          <p:nvPr/>
        </p:nvGrpSpPr>
        <p:grpSpPr>
          <a:xfrm>
            <a:off x="3124200" y="4191000"/>
            <a:ext cx="152400" cy="152400"/>
            <a:chOff x="7848600" y="2286000"/>
            <a:chExt cx="381000" cy="457200"/>
          </a:xfrm>
        </p:grpSpPr>
        <p:sp>
          <p:nvSpPr>
            <p:cNvPr id="307" name="Rectangle 306"/>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8" name="Rectangle 307"/>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9" name="Rectangle 308"/>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10" name="Group 309"/>
          <p:cNvGrpSpPr/>
          <p:nvPr/>
        </p:nvGrpSpPr>
        <p:grpSpPr>
          <a:xfrm>
            <a:off x="3429000" y="4572000"/>
            <a:ext cx="152400" cy="152400"/>
            <a:chOff x="7848600" y="2286000"/>
            <a:chExt cx="381000" cy="457200"/>
          </a:xfrm>
        </p:grpSpPr>
        <p:sp>
          <p:nvSpPr>
            <p:cNvPr id="311" name="Rectangle 310"/>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2" name="Rectangle 311"/>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3" name="Rectangle 312"/>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14" name="Group 313"/>
          <p:cNvGrpSpPr/>
          <p:nvPr/>
        </p:nvGrpSpPr>
        <p:grpSpPr>
          <a:xfrm>
            <a:off x="3733800" y="4495800"/>
            <a:ext cx="152400" cy="152400"/>
            <a:chOff x="7848600" y="2286000"/>
            <a:chExt cx="381000" cy="457200"/>
          </a:xfrm>
        </p:grpSpPr>
        <p:sp>
          <p:nvSpPr>
            <p:cNvPr id="315" name="Rectangle 314"/>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6" name="Rectangle 315"/>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7" name="Rectangle 316"/>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18" name="Group 317"/>
          <p:cNvGrpSpPr/>
          <p:nvPr/>
        </p:nvGrpSpPr>
        <p:grpSpPr>
          <a:xfrm>
            <a:off x="3733800" y="4724400"/>
            <a:ext cx="152400" cy="152400"/>
            <a:chOff x="7848600" y="2286000"/>
            <a:chExt cx="381000" cy="457200"/>
          </a:xfrm>
        </p:grpSpPr>
        <p:sp>
          <p:nvSpPr>
            <p:cNvPr id="319" name="Rectangle 318"/>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0" name="Rectangle 319"/>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1" name="Rectangle 320"/>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22" name="Group 321"/>
          <p:cNvGrpSpPr/>
          <p:nvPr/>
        </p:nvGrpSpPr>
        <p:grpSpPr>
          <a:xfrm>
            <a:off x="3505200" y="4800600"/>
            <a:ext cx="152400" cy="152400"/>
            <a:chOff x="7848600" y="2286000"/>
            <a:chExt cx="381000" cy="457200"/>
          </a:xfrm>
        </p:grpSpPr>
        <p:sp>
          <p:nvSpPr>
            <p:cNvPr id="323" name="Rectangle 322"/>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4" name="Rectangle 323"/>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5" name="Rectangle 324"/>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326" name="TextBox 325"/>
          <p:cNvSpPr txBox="1"/>
          <p:nvPr/>
        </p:nvSpPr>
        <p:spPr>
          <a:xfrm>
            <a:off x="7239000" y="1992868"/>
            <a:ext cx="877727" cy="369332"/>
          </a:xfrm>
          <a:prstGeom prst="rect">
            <a:avLst/>
          </a:prstGeom>
          <a:noFill/>
        </p:spPr>
        <p:txBody>
          <a:bodyPr wrap="none" rtlCol="0">
            <a:spAutoFit/>
          </a:bodyPr>
          <a:lstStyle/>
          <a:p>
            <a:r>
              <a:rPr lang="en-US" dirty="0" smtClean="0"/>
              <a:t>Queue</a:t>
            </a:r>
            <a:endParaRPr lang="en-US" dirty="0"/>
          </a:p>
        </p:txBody>
      </p:sp>
      <p:cxnSp>
        <p:nvCxnSpPr>
          <p:cNvPr id="327" name="Straight Connector 326"/>
          <p:cNvCxnSpPr/>
          <p:nvPr/>
        </p:nvCxnSpPr>
        <p:spPr>
          <a:xfrm flipH="1">
            <a:off x="3505202" y="2397648"/>
            <a:ext cx="1447798" cy="1121592"/>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p:cNvCxnSpPr/>
          <p:nvPr/>
        </p:nvCxnSpPr>
        <p:spPr>
          <a:xfrm flipH="1">
            <a:off x="4724400" y="2473848"/>
            <a:ext cx="381000" cy="1219200"/>
          </a:xfrm>
          <a:prstGeom prst="line">
            <a:avLst/>
          </a:prstGeom>
          <a:ln>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329" name="Oval 328"/>
          <p:cNvSpPr/>
          <p:nvPr/>
        </p:nvSpPr>
        <p:spPr>
          <a:xfrm>
            <a:off x="3200400" y="31242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0" name="Oval 329"/>
          <p:cNvSpPr/>
          <p:nvPr/>
        </p:nvSpPr>
        <p:spPr>
          <a:xfrm>
            <a:off x="4343400" y="34290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31" name="Group 330"/>
          <p:cNvGrpSpPr/>
          <p:nvPr/>
        </p:nvGrpSpPr>
        <p:grpSpPr>
          <a:xfrm>
            <a:off x="4724400" y="3733800"/>
            <a:ext cx="152400" cy="152400"/>
            <a:chOff x="7848600" y="2286000"/>
            <a:chExt cx="381000" cy="457200"/>
          </a:xfrm>
        </p:grpSpPr>
        <p:sp>
          <p:nvSpPr>
            <p:cNvPr id="332" name="Rectangle 331"/>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3" name="Rectangle 332"/>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4" name="Rectangle 333"/>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35" name="Group 334"/>
          <p:cNvGrpSpPr/>
          <p:nvPr/>
        </p:nvGrpSpPr>
        <p:grpSpPr>
          <a:xfrm>
            <a:off x="4495800" y="3810000"/>
            <a:ext cx="152400" cy="152400"/>
            <a:chOff x="7848600" y="2286000"/>
            <a:chExt cx="381000" cy="457200"/>
          </a:xfrm>
        </p:grpSpPr>
        <p:sp>
          <p:nvSpPr>
            <p:cNvPr id="336" name="Rectangle 335"/>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7" name="Rectangle 336"/>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8" name="Rectangle 337"/>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39" name="Group 338"/>
          <p:cNvGrpSpPr/>
          <p:nvPr/>
        </p:nvGrpSpPr>
        <p:grpSpPr>
          <a:xfrm>
            <a:off x="4712420" y="3529164"/>
            <a:ext cx="152400" cy="152400"/>
            <a:chOff x="7848600" y="2286000"/>
            <a:chExt cx="381000" cy="457200"/>
          </a:xfrm>
        </p:grpSpPr>
        <p:sp>
          <p:nvSpPr>
            <p:cNvPr id="340" name="Rectangle 339"/>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1" name="Rectangle 340"/>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2" name="Rectangle 341"/>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43" name="Group 342"/>
          <p:cNvGrpSpPr/>
          <p:nvPr/>
        </p:nvGrpSpPr>
        <p:grpSpPr>
          <a:xfrm>
            <a:off x="3581400" y="3276600"/>
            <a:ext cx="152400" cy="152400"/>
            <a:chOff x="7848600" y="2286000"/>
            <a:chExt cx="381000" cy="457200"/>
          </a:xfrm>
        </p:grpSpPr>
        <p:sp>
          <p:nvSpPr>
            <p:cNvPr id="344" name="Rectangle 343"/>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5" name="Rectangle 344"/>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6" name="Rectangle 345"/>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47" name="Group 346"/>
          <p:cNvGrpSpPr/>
          <p:nvPr/>
        </p:nvGrpSpPr>
        <p:grpSpPr>
          <a:xfrm>
            <a:off x="3352800" y="3505200"/>
            <a:ext cx="152400" cy="152400"/>
            <a:chOff x="7848600" y="2286000"/>
            <a:chExt cx="381000" cy="457200"/>
          </a:xfrm>
        </p:grpSpPr>
        <p:sp>
          <p:nvSpPr>
            <p:cNvPr id="348" name="Rectangle 347"/>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9" name="Rectangle 348"/>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0" name="Rectangle 349"/>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51" name="Group 350"/>
          <p:cNvGrpSpPr/>
          <p:nvPr/>
        </p:nvGrpSpPr>
        <p:grpSpPr>
          <a:xfrm>
            <a:off x="3200400" y="3352800"/>
            <a:ext cx="152400" cy="152400"/>
            <a:chOff x="7848600" y="2286000"/>
            <a:chExt cx="381000" cy="457200"/>
          </a:xfrm>
        </p:grpSpPr>
        <p:sp>
          <p:nvSpPr>
            <p:cNvPr id="352" name="Rectangle 351"/>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3" name="Rectangle 352"/>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4" name="Rectangle 353"/>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355" name="Oval 354"/>
          <p:cNvSpPr/>
          <p:nvPr/>
        </p:nvSpPr>
        <p:spPr>
          <a:xfrm>
            <a:off x="4724400" y="22098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56" name="Group 355"/>
          <p:cNvGrpSpPr/>
          <p:nvPr/>
        </p:nvGrpSpPr>
        <p:grpSpPr>
          <a:xfrm>
            <a:off x="5065140" y="2321946"/>
            <a:ext cx="152400" cy="152400"/>
            <a:chOff x="7848600" y="2286000"/>
            <a:chExt cx="381000" cy="457200"/>
          </a:xfrm>
        </p:grpSpPr>
        <p:sp>
          <p:nvSpPr>
            <p:cNvPr id="357" name="Rectangle 356"/>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8" name="Rectangle 357"/>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9" name="Rectangle 358"/>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60" name="Group 359"/>
          <p:cNvGrpSpPr/>
          <p:nvPr/>
        </p:nvGrpSpPr>
        <p:grpSpPr>
          <a:xfrm>
            <a:off x="4953000" y="2590800"/>
            <a:ext cx="152400" cy="152400"/>
            <a:chOff x="7848600" y="2286000"/>
            <a:chExt cx="381000" cy="457200"/>
          </a:xfrm>
        </p:grpSpPr>
        <p:sp>
          <p:nvSpPr>
            <p:cNvPr id="361" name="Rectangle 360"/>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2" name="Rectangle 361"/>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3" name="Rectangle 362"/>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64" name="Group 363"/>
          <p:cNvGrpSpPr/>
          <p:nvPr/>
        </p:nvGrpSpPr>
        <p:grpSpPr>
          <a:xfrm>
            <a:off x="4762404" y="2476592"/>
            <a:ext cx="152400" cy="152400"/>
            <a:chOff x="7848600" y="2286000"/>
            <a:chExt cx="381000" cy="457200"/>
          </a:xfrm>
        </p:grpSpPr>
        <p:sp>
          <p:nvSpPr>
            <p:cNvPr id="365" name="Rectangle 364"/>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6" name="Rectangle 365"/>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7" name="Rectangle 366"/>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368" name="Rectangle 367"/>
          <p:cNvSpPr/>
          <p:nvPr/>
        </p:nvSpPr>
        <p:spPr>
          <a:xfrm>
            <a:off x="5421748" y="1197266"/>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X</a:t>
            </a:r>
          </a:p>
        </p:txBody>
      </p:sp>
      <p:grpSp>
        <p:nvGrpSpPr>
          <p:cNvPr id="369" name="Group 368"/>
          <p:cNvGrpSpPr/>
          <p:nvPr/>
        </p:nvGrpSpPr>
        <p:grpSpPr>
          <a:xfrm>
            <a:off x="5143404" y="2533696"/>
            <a:ext cx="152400" cy="152400"/>
            <a:chOff x="7848600" y="2286000"/>
            <a:chExt cx="381000" cy="457200"/>
          </a:xfrm>
        </p:grpSpPr>
        <p:sp>
          <p:nvSpPr>
            <p:cNvPr id="370" name="Rectangle 369"/>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1" name="Rectangle 370"/>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2" name="Rectangle 371"/>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73" name="Group 372"/>
          <p:cNvGrpSpPr/>
          <p:nvPr/>
        </p:nvGrpSpPr>
        <p:grpSpPr>
          <a:xfrm>
            <a:off x="6057996" y="4495800"/>
            <a:ext cx="152400" cy="152400"/>
            <a:chOff x="7848600" y="2286000"/>
            <a:chExt cx="381000" cy="457200"/>
          </a:xfrm>
        </p:grpSpPr>
        <p:sp>
          <p:nvSpPr>
            <p:cNvPr id="374" name="Rectangle 373"/>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5" name="Rectangle 374"/>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6" name="Rectangle 375"/>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377" name="Rectangle 376"/>
          <p:cNvSpPr/>
          <p:nvPr/>
        </p:nvSpPr>
        <p:spPr>
          <a:xfrm>
            <a:off x="494993" y="2882021"/>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a:t>
            </a:r>
          </a:p>
        </p:txBody>
      </p:sp>
      <p:grpSp>
        <p:nvGrpSpPr>
          <p:cNvPr id="382" name="Group 381"/>
          <p:cNvGrpSpPr/>
          <p:nvPr/>
        </p:nvGrpSpPr>
        <p:grpSpPr>
          <a:xfrm>
            <a:off x="4838604" y="2298077"/>
            <a:ext cx="152400" cy="152400"/>
            <a:chOff x="7924800" y="621677"/>
            <a:chExt cx="1828800" cy="1828800"/>
          </a:xfrm>
        </p:grpSpPr>
        <p:sp>
          <p:nvSpPr>
            <p:cNvPr id="383" name="Oval 382"/>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84" name="Straight Connector 383"/>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385" name="Straight Connector 384"/>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386" name="Group 385"/>
          <p:cNvGrpSpPr/>
          <p:nvPr/>
        </p:nvGrpSpPr>
        <p:grpSpPr>
          <a:xfrm>
            <a:off x="6184772" y="4648058"/>
            <a:ext cx="152400" cy="152400"/>
            <a:chOff x="7924800" y="621677"/>
            <a:chExt cx="1828800" cy="1828800"/>
          </a:xfrm>
        </p:grpSpPr>
        <p:sp>
          <p:nvSpPr>
            <p:cNvPr id="387" name="Oval 386"/>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88" name="Straight Connector 387"/>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389" name="Straight Connector 388"/>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390" name="Group 389"/>
          <p:cNvGrpSpPr/>
          <p:nvPr/>
        </p:nvGrpSpPr>
        <p:grpSpPr>
          <a:xfrm>
            <a:off x="7543800" y="4479177"/>
            <a:ext cx="152400" cy="152400"/>
            <a:chOff x="7924800" y="621677"/>
            <a:chExt cx="1828800" cy="1828800"/>
          </a:xfrm>
        </p:grpSpPr>
        <p:sp>
          <p:nvSpPr>
            <p:cNvPr id="391" name="Oval 390"/>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92" name="Straight Connector 391"/>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393" name="Straight Connector 392"/>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394" name="Group 393"/>
          <p:cNvGrpSpPr/>
          <p:nvPr/>
        </p:nvGrpSpPr>
        <p:grpSpPr>
          <a:xfrm>
            <a:off x="5117367" y="4876800"/>
            <a:ext cx="152400" cy="152400"/>
            <a:chOff x="7924800" y="621677"/>
            <a:chExt cx="1828800" cy="1828800"/>
          </a:xfrm>
        </p:grpSpPr>
        <p:sp>
          <p:nvSpPr>
            <p:cNvPr id="395" name="Oval 394"/>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96" name="Straight Connector 395"/>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397" name="Straight Connector 396"/>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398" name="Group 397"/>
          <p:cNvGrpSpPr/>
          <p:nvPr/>
        </p:nvGrpSpPr>
        <p:grpSpPr>
          <a:xfrm>
            <a:off x="6934200" y="5334000"/>
            <a:ext cx="152400" cy="152400"/>
            <a:chOff x="7924800" y="621677"/>
            <a:chExt cx="1828800" cy="1828800"/>
          </a:xfrm>
        </p:grpSpPr>
        <p:sp>
          <p:nvSpPr>
            <p:cNvPr id="399" name="Oval 398"/>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00" name="Straight Connector 399"/>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01" name="Straight Connector 400"/>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402" name="Group 401"/>
          <p:cNvGrpSpPr/>
          <p:nvPr/>
        </p:nvGrpSpPr>
        <p:grpSpPr>
          <a:xfrm>
            <a:off x="4485500" y="3577784"/>
            <a:ext cx="152400" cy="152400"/>
            <a:chOff x="7924800" y="621677"/>
            <a:chExt cx="1828800" cy="1828800"/>
          </a:xfrm>
        </p:grpSpPr>
        <p:sp>
          <p:nvSpPr>
            <p:cNvPr id="403" name="Oval 402"/>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04" name="Straight Connector 403"/>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05" name="Straight Connector 404"/>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406" name="Group 405"/>
          <p:cNvGrpSpPr/>
          <p:nvPr/>
        </p:nvGrpSpPr>
        <p:grpSpPr>
          <a:xfrm>
            <a:off x="3352802" y="3209586"/>
            <a:ext cx="152400" cy="152400"/>
            <a:chOff x="7924800" y="621677"/>
            <a:chExt cx="1828800" cy="1828800"/>
          </a:xfrm>
        </p:grpSpPr>
        <p:sp>
          <p:nvSpPr>
            <p:cNvPr id="407" name="Oval 406"/>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08" name="Straight Connector 407"/>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09" name="Straight Connector 408"/>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410" name="Group 409"/>
          <p:cNvGrpSpPr/>
          <p:nvPr/>
        </p:nvGrpSpPr>
        <p:grpSpPr>
          <a:xfrm>
            <a:off x="3625852" y="4555377"/>
            <a:ext cx="152400" cy="152400"/>
            <a:chOff x="7924800" y="621677"/>
            <a:chExt cx="1828800" cy="1828800"/>
          </a:xfrm>
        </p:grpSpPr>
        <p:sp>
          <p:nvSpPr>
            <p:cNvPr id="411" name="Oval 410"/>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12" name="Straight Connector 411"/>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13" name="Straight Connector 412"/>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414" name="Group 413"/>
          <p:cNvGrpSpPr/>
          <p:nvPr/>
        </p:nvGrpSpPr>
        <p:grpSpPr>
          <a:xfrm>
            <a:off x="3008535" y="4030049"/>
            <a:ext cx="152400" cy="152400"/>
            <a:chOff x="7924800" y="621677"/>
            <a:chExt cx="1828800" cy="1828800"/>
          </a:xfrm>
        </p:grpSpPr>
        <p:sp>
          <p:nvSpPr>
            <p:cNvPr id="415" name="Oval 414"/>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16" name="Straight Connector 415"/>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17" name="Straight Connector 416"/>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418" name="Group 417"/>
          <p:cNvGrpSpPr/>
          <p:nvPr/>
        </p:nvGrpSpPr>
        <p:grpSpPr>
          <a:xfrm>
            <a:off x="2309838" y="3327400"/>
            <a:ext cx="152400" cy="152400"/>
            <a:chOff x="7924800" y="621677"/>
            <a:chExt cx="1828800" cy="1828800"/>
          </a:xfrm>
        </p:grpSpPr>
        <p:sp>
          <p:nvSpPr>
            <p:cNvPr id="419" name="Oval 418"/>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20" name="Straight Connector 419"/>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21" name="Straight Connector 420"/>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nvGrpSpPr>
          <p:cNvPr id="3" name="Group 2"/>
          <p:cNvGrpSpPr/>
          <p:nvPr/>
        </p:nvGrpSpPr>
        <p:grpSpPr>
          <a:xfrm>
            <a:off x="1028393" y="4394200"/>
            <a:ext cx="609600" cy="609600"/>
            <a:chOff x="1600200" y="3657600"/>
            <a:chExt cx="609600" cy="609600"/>
          </a:xfrm>
        </p:grpSpPr>
        <p:sp>
          <p:nvSpPr>
            <p:cNvPr id="223" name="Oval 222"/>
            <p:cNvSpPr/>
            <p:nvPr/>
          </p:nvSpPr>
          <p:spPr>
            <a:xfrm>
              <a:off x="1600200" y="36576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290" name="Group 289"/>
            <p:cNvGrpSpPr/>
            <p:nvPr/>
          </p:nvGrpSpPr>
          <p:grpSpPr>
            <a:xfrm>
              <a:off x="1905000" y="3733800"/>
              <a:ext cx="152400" cy="152400"/>
              <a:chOff x="7848600" y="2286000"/>
              <a:chExt cx="381000" cy="457200"/>
            </a:xfrm>
          </p:grpSpPr>
          <p:sp>
            <p:nvSpPr>
              <p:cNvPr id="291" name="Rectangle 290"/>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2" name="Rectangle 291"/>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3" name="Rectangle 292"/>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94" name="Group 293"/>
            <p:cNvGrpSpPr/>
            <p:nvPr/>
          </p:nvGrpSpPr>
          <p:grpSpPr>
            <a:xfrm>
              <a:off x="1981200" y="3962400"/>
              <a:ext cx="152400" cy="152400"/>
              <a:chOff x="7848600" y="2286000"/>
              <a:chExt cx="381000" cy="457200"/>
            </a:xfrm>
          </p:grpSpPr>
          <p:sp>
            <p:nvSpPr>
              <p:cNvPr id="295" name="Rectangle 294"/>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6" name="Rectangle 295"/>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7" name="Rectangle 296"/>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378" name="Group 377"/>
            <p:cNvGrpSpPr/>
            <p:nvPr/>
          </p:nvGrpSpPr>
          <p:grpSpPr>
            <a:xfrm>
              <a:off x="1676400" y="3876641"/>
              <a:ext cx="152400" cy="152400"/>
              <a:chOff x="7848600" y="2286000"/>
              <a:chExt cx="381000" cy="457200"/>
            </a:xfrm>
          </p:grpSpPr>
          <p:sp>
            <p:nvSpPr>
              <p:cNvPr id="379" name="Rectangle 378"/>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0" name="Rectangle 379"/>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1" name="Rectangle 380"/>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22" name="Group 421"/>
            <p:cNvGrpSpPr/>
            <p:nvPr/>
          </p:nvGrpSpPr>
          <p:grpSpPr>
            <a:xfrm>
              <a:off x="1800153" y="4067244"/>
              <a:ext cx="152400" cy="152400"/>
              <a:chOff x="7924800" y="621677"/>
              <a:chExt cx="1828800" cy="1828800"/>
            </a:xfrm>
          </p:grpSpPr>
          <p:sp>
            <p:nvSpPr>
              <p:cNvPr id="423" name="Oval 422"/>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24" name="Straight Connector 423"/>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25" name="Straight Connector 424"/>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grpSp>
        <p:nvGrpSpPr>
          <p:cNvPr id="426" name="Group 425"/>
          <p:cNvGrpSpPr/>
          <p:nvPr/>
        </p:nvGrpSpPr>
        <p:grpSpPr>
          <a:xfrm>
            <a:off x="6611814" y="2635296"/>
            <a:ext cx="390735" cy="390735"/>
            <a:chOff x="7924800" y="621677"/>
            <a:chExt cx="1828800" cy="1828800"/>
          </a:xfrm>
        </p:grpSpPr>
        <p:sp>
          <p:nvSpPr>
            <p:cNvPr id="427" name="Oval 426"/>
            <p:cNvSpPr/>
            <p:nvPr/>
          </p:nvSpPr>
          <p:spPr>
            <a:xfrm>
              <a:off x="7924800" y="621677"/>
              <a:ext cx="1828800" cy="1828800"/>
            </a:xfrm>
            <a:prstGeom prst="ellipse">
              <a:avLst/>
            </a:prstGeom>
            <a:noFill/>
            <a:ln w="38100" cmpd="sng">
              <a:solidFill>
                <a:schemeClr val="accent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28" name="Straight Connector 427"/>
            <p:cNvCxnSpPr/>
            <p:nvPr/>
          </p:nvCxnSpPr>
          <p:spPr>
            <a:xfrm flipH="1" flipV="1">
              <a:off x="8458200" y="914400"/>
              <a:ext cx="360363" cy="663147"/>
            </a:xfrm>
            <a:prstGeom prst="line">
              <a:avLst/>
            </a:prstGeom>
            <a:ln w="38100" cmpd="sng">
              <a:solidFill>
                <a:schemeClr val="accent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429" name="Straight Connector 428"/>
            <p:cNvCxnSpPr/>
            <p:nvPr/>
          </p:nvCxnSpPr>
          <p:spPr>
            <a:xfrm flipV="1">
              <a:off x="8818563" y="1295400"/>
              <a:ext cx="554037" cy="317899"/>
            </a:xfrm>
            <a:prstGeom prst="line">
              <a:avLst/>
            </a:prstGeom>
            <a:ln w="38100" cmpd="sng">
              <a:solidFill>
                <a:schemeClr val="accent1">
                  <a:lumMod val="50000"/>
                </a:schemeClr>
              </a:solidFill>
            </a:ln>
            <a:effectLst/>
          </p:spPr>
          <p:style>
            <a:lnRef idx="2">
              <a:schemeClr val="accent1"/>
            </a:lnRef>
            <a:fillRef idx="0">
              <a:schemeClr val="accent1"/>
            </a:fillRef>
            <a:effectRef idx="1">
              <a:schemeClr val="accent1"/>
            </a:effectRef>
            <a:fontRef idx="minor">
              <a:schemeClr val="tx1"/>
            </a:fontRef>
          </p:style>
        </p:cxnSp>
      </p:grpSp>
      <p:sp>
        <p:nvSpPr>
          <p:cNvPr id="430" name="TextBox 429"/>
          <p:cNvSpPr txBox="1"/>
          <p:nvPr/>
        </p:nvSpPr>
        <p:spPr>
          <a:xfrm>
            <a:off x="7239000" y="2667000"/>
            <a:ext cx="761860" cy="369332"/>
          </a:xfrm>
          <a:prstGeom prst="rect">
            <a:avLst/>
          </a:prstGeom>
          <a:noFill/>
        </p:spPr>
        <p:txBody>
          <a:bodyPr wrap="none" rtlCol="0">
            <a:spAutoFit/>
          </a:bodyPr>
          <a:lstStyle/>
          <a:p>
            <a:r>
              <a:rPr lang="en-US" dirty="0" smtClean="0"/>
              <a:t>Clock</a:t>
            </a:r>
            <a:endParaRPr lang="en-US" dirty="0"/>
          </a:p>
        </p:txBody>
      </p:sp>
      <p:grpSp>
        <p:nvGrpSpPr>
          <p:cNvPr id="431" name="Group 430"/>
          <p:cNvGrpSpPr/>
          <p:nvPr/>
        </p:nvGrpSpPr>
        <p:grpSpPr>
          <a:xfrm>
            <a:off x="1676400" y="4953000"/>
            <a:ext cx="609600" cy="609600"/>
            <a:chOff x="1600200" y="3657600"/>
            <a:chExt cx="609600" cy="609600"/>
          </a:xfrm>
        </p:grpSpPr>
        <p:sp>
          <p:nvSpPr>
            <p:cNvPr id="432" name="Oval 431"/>
            <p:cNvSpPr/>
            <p:nvPr/>
          </p:nvSpPr>
          <p:spPr>
            <a:xfrm>
              <a:off x="1600200" y="36576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433" name="Group 432"/>
            <p:cNvGrpSpPr/>
            <p:nvPr/>
          </p:nvGrpSpPr>
          <p:grpSpPr>
            <a:xfrm>
              <a:off x="1905000" y="3733800"/>
              <a:ext cx="152400" cy="152400"/>
              <a:chOff x="7848600" y="2286000"/>
              <a:chExt cx="381000" cy="457200"/>
            </a:xfrm>
          </p:grpSpPr>
          <p:sp>
            <p:nvSpPr>
              <p:cNvPr id="446" name="Rectangle 445"/>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7" name="Rectangle 446"/>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8" name="Rectangle 447"/>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34" name="Group 433"/>
            <p:cNvGrpSpPr/>
            <p:nvPr/>
          </p:nvGrpSpPr>
          <p:grpSpPr>
            <a:xfrm>
              <a:off x="1981200" y="3962400"/>
              <a:ext cx="152400" cy="152400"/>
              <a:chOff x="7848600" y="2286000"/>
              <a:chExt cx="381000" cy="457200"/>
            </a:xfrm>
          </p:grpSpPr>
          <p:sp>
            <p:nvSpPr>
              <p:cNvPr id="443" name="Rectangle 442"/>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4" name="Rectangle 443"/>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5" name="Rectangle 444"/>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35" name="Group 434"/>
            <p:cNvGrpSpPr/>
            <p:nvPr/>
          </p:nvGrpSpPr>
          <p:grpSpPr>
            <a:xfrm>
              <a:off x="1676400" y="3876641"/>
              <a:ext cx="152400" cy="152400"/>
              <a:chOff x="7848600" y="2286000"/>
              <a:chExt cx="381000" cy="457200"/>
            </a:xfrm>
          </p:grpSpPr>
          <p:sp>
            <p:nvSpPr>
              <p:cNvPr id="440" name="Rectangle 439"/>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1" name="Rectangle 440"/>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2" name="Rectangle 441"/>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36" name="Group 435"/>
            <p:cNvGrpSpPr/>
            <p:nvPr/>
          </p:nvGrpSpPr>
          <p:grpSpPr>
            <a:xfrm>
              <a:off x="1800153" y="4067244"/>
              <a:ext cx="152400" cy="152400"/>
              <a:chOff x="7924800" y="621677"/>
              <a:chExt cx="1828800" cy="1828800"/>
            </a:xfrm>
          </p:grpSpPr>
          <p:sp>
            <p:nvSpPr>
              <p:cNvPr id="437" name="Oval 436"/>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38" name="Straight Connector 437"/>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39" name="Straight Connector 438"/>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grpSp>
        <p:nvGrpSpPr>
          <p:cNvPr id="449" name="Group 448"/>
          <p:cNvGrpSpPr/>
          <p:nvPr/>
        </p:nvGrpSpPr>
        <p:grpSpPr>
          <a:xfrm>
            <a:off x="304800" y="5029200"/>
            <a:ext cx="609600" cy="609600"/>
            <a:chOff x="1600200" y="3657600"/>
            <a:chExt cx="609600" cy="609600"/>
          </a:xfrm>
        </p:grpSpPr>
        <p:sp>
          <p:nvSpPr>
            <p:cNvPr id="450" name="Oval 449"/>
            <p:cNvSpPr/>
            <p:nvPr/>
          </p:nvSpPr>
          <p:spPr>
            <a:xfrm>
              <a:off x="1600200" y="36576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451" name="Group 450"/>
            <p:cNvGrpSpPr/>
            <p:nvPr/>
          </p:nvGrpSpPr>
          <p:grpSpPr>
            <a:xfrm>
              <a:off x="1905000" y="3733800"/>
              <a:ext cx="152400" cy="152400"/>
              <a:chOff x="7848600" y="2286000"/>
              <a:chExt cx="381000" cy="457200"/>
            </a:xfrm>
          </p:grpSpPr>
          <p:sp>
            <p:nvSpPr>
              <p:cNvPr id="464" name="Rectangle 463"/>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5" name="Rectangle 464"/>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6" name="Rectangle 465"/>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52" name="Group 451"/>
            <p:cNvGrpSpPr/>
            <p:nvPr/>
          </p:nvGrpSpPr>
          <p:grpSpPr>
            <a:xfrm>
              <a:off x="1981200" y="3962400"/>
              <a:ext cx="152400" cy="152400"/>
              <a:chOff x="7848600" y="2286000"/>
              <a:chExt cx="381000" cy="457200"/>
            </a:xfrm>
          </p:grpSpPr>
          <p:sp>
            <p:nvSpPr>
              <p:cNvPr id="461" name="Rectangle 460"/>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2" name="Rectangle 461"/>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3" name="Rectangle 462"/>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54" name="Group 453"/>
            <p:cNvGrpSpPr/>
            <p:nvPr/>
          </p:nvGrpSpPr>
          <p:grpSpPr>
            <a:xfrm>
              <a:off x="1800153" y="4067244"/>
              <a:ext cx="152400" cy="152400"/>
              <a:chOff x="7924800" y="621677"/>
              <a:chExt cx="1828800" cy="1828800"/>
            </a:xfrm>
          </p:grpSpPr>
          <p:sp>
            <p:nvSpPr>
              <p:cNvPr id="455" name="Oval 454"/>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56" name="Straight Connector 455"/>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57" name="Straight Connector 456"/>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grpSp>
        <p:nvGrpSpPr>
          <p:cNvPr id="467" name="Group 466"/>
          <p:cNvGrpSpPr/>
          <p:nvPr/>
        </p:nvGrpSpPr>
        <p:grpSpPr>
          <a:xfrm>
            <a:off x="1600200" y="3657600"/>
            <a:ext cx="609600" cy="609600"/>
            <a:chOff x="1600200" y="3657600"/>
            <a:chExt cx="609600" cy="609600"/>
          </a:xfrm>
        </p:grpSpPr>
        <p:sp>
          <p:nvSpPr>
            <p:cNvPr id="468" name="Oval 467"/>
            <p:cNvSpPr/>
            <p:nvPr/>
          </p:nvSpPr>
          <p:spPr>
            <a:xfrm>
              <a:off x="1600200" y="3657600"/>
              <a:ext cx="609600" cy="609600"/>
            </a:xfrm>
            <a:prstGeom prst="ellipse">
              <a:avLst/>
            </a:prstGeom>
            <a:solidFill>
              <a:schemeClr val="accent3">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469" name="Group 468"/>
            <p:cNvGrpSpPr/>
            <p:nvPr/>
          </p:nvGrpSpPr>
          <p:grpSpPr>
            <a:xfrm>
              <a:off x="1905000" y="3733800"/>
              <a:ext cx="152400" cy="152400"/>
              <a:chOff x="7848600" y="2286000"/>
              <a:chExt cx="381000" cy="457200"/>
            </a:xfrm>
          </p:grpSpPr>
          <p:sp>
            <p:nvSpPr>
              <p:cNvPr id="482" name="Rectangle 481"/>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3" name="Rectangle 482"/>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4" name="Rectangle 483"/>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70" name="Group 469"/>
            <p:cNvGrpSpPr/>
            <p:nvPr/>
          </p:nvGrpSpPr>
          <p:grpSpPr>
            <a:xfrm>
              <a:off x="1981200" y="3962400"/>
              <a:ext cx="152400" cy="152400"/>
              <a:chOff x="7848600" y="2286000"/>
              <a:chExt cx="381000" cy="457200"/>
            </a:xfrm>
          </p:grpSpPr>
          <p:sp>
            <p:nvSpPr>
              <p:cNvPr id="479" name="Rectangle 478"/>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0" name="Rectangle 479"/>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1" name="Rectangle 480"/>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71" name="Group 470"/>
            <p:cNvGrpSpPr/>
            <p:nvPr/>
          </p:nvGrpSpPr>
          <p:grpSpPr>
            <a:xfrm>
              <a:off x="1676400" y="3876641"/>
              <a:ext cx="152400" cy="152400"/>
              <a:chOff x="7848600" y="2286000"/>
              <a:chExt cx="381000" cy="457200"/>
            </a:xfrm>
          </p:grpSpPr>
          <p:sp>
            <p:nvSpPr>
              <p:cNvPr id="476" name="Rectangle 475"/>
              <p:cNvSpPr/>
              <p:nvPr/>
            </p:nvSpPr>
            <p:spPr>
              <a:xfrm>
                <a:off x="7848600" y="22860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7" name="Rectangle 476"/>
              <p:cNvSpPr/>
              <p:nvPr/>
            </p:nvSpPr>
            <p:spPr>
              <a:xfrm>
                <a:off x="7848600" y="24384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8" name="Rectangle 477"/>
              <p:cNvSpPr/>
              <p:nvPr/>
            </p:nvSpPr>
            <p:spPr>
              <a:xfrm>
                <a:off x="7848600" y="2590800"/>
                <a:ext cx="381000" cy="152400"/>
              </a:xfrm>
              <a:prstGeom prst="rect">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472" name="Group 471"/>
            <p:cNvGrpSpPr/>
            <p:nvPr/>
          </p:nvGrpSpPr>
          <p:grpSpPr>
            <a:xfrm>
              <a:off x="1800153" y="4067244"/>
              <a:ext cx="152400" cy="152400"/>
              <a:chOff x="7924800" y="621677"/>
              <a:chExt cx="1828800" cy="1828800"/>
            </a:xfrm>
          </p:grpSpPr>
          <p:sp>
            <p:nvSpPr>
              <p:cNvPr id="473" name="Oval 472"/>
              <p:cNvSpPr/>
              <p:nvPr/>
            </p:nvSpPr>
            <p:spPr>
              <a:xfrm>
                <a:off x="7924800" y="621677"/>
                <a:ext cx="1828800" cy="1828800"/>
              </a:xfrm>
              <a:prstGeom prst="ellipse">
                <a:avLst/>
              </a:prstGeom>
              <a:noFill/>
              <a:ln w="12700" cmpd="sng">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474" name="Straight Connector 473"/>
              <p:cNvCxnSpPr/>
              <p:nvPr/>
            </p:nvCxnSpPr>
            <p:spPr>
              <a:xfrm flipH="1" flipV="1">
                <a:off x="8458200" y="914400"/>
                <a:ext cx="360363" cy="663147"/>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475" name="Straight Connector 474"/>
              <p:cNvCxnSpPr/>
              <p:nvPr/>
            </p:nvCxnSpPr>
            <p:spPr>
              <a:xfrm flipV="1">
                <a:off x="8818563" y="1295400"/>
                <a:ext cx="554037" cy="317899"/>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grpSp>
      </p:grpSp>
      <p:sp>
        <p:nvSpPr>
          <p:cNvPr id="491" name="Rectangle 490"/>
          <p:cNvSpPr/>
          <p:nvPr/>
        </p:nvSpPr>
        <p:spPr>
          <a:xfrm>
            <a:off x="2595785" y="4928825"/>
            <a:ext cx="533400" cy="381000"/>
          </a:xfrm>
          <a:prstGeom prst="rect">
            <a:avLst/>
          </a:prstGeom>
          <a:solidFill>
            <a:srgbClr val="800000"/>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Ld</a:t>
            </a:r>
            <a:endParaRPr lang="en-US" dirty="0" smtClean="0"/>
          </a:p>
        </p:txBody>
      </p:sp>
    </p:spTree>
    <p:extLst>
      <p:ext uri="{BB962C8B-B14F-4D97-AF65-F5344CB8AC3E}">
        <p14:creationId xmlns:p14="http://schemas.microsoft.com/office/powerpoint/2010/main" val="364568596"/>
      </p:ext>
    </p:extLst>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Summary</a:t>
            </a:r>
            <a:endParaRPr lang="en-US" dirty="0">
              <a:solidFill>
                <a:srgbClr val="0D0D0D"/>
              </a:solidFill>
            </a:endParaRPr>
          </a:p>
        </p:txBody>
      </p:sp>
      <p:sp>
        <p:nvSpPr>
          <p:cNvPr id="3" name="Text Placeholder 2"/>
          <p:cNvSpPr>
            <a:spLocks noGrp="1"/>
          </p:cNvSpPr>
          <p:nvPr>
            <p:ph type="body" sz="quarter" idx="10"/>
          </p:nvPr>
        </p:nvSpPr>
        <p:spPr/>
        <p:txBody>
          <a:bodyPr>
            <a:normAutofit/>
          </a:bodyPr>
          <a:lstStyle/>
          <a:p>
            <a:r>
              <a:rPr lang="en-US" dirty="0" smtClean="0"/>
              <a:t>By means of resource reservation, via protocol, configuration, or net management, time-critical traffic can be guaranteed a low, finite end-to-end latency and extraordinarily low loss rate.</a:t>
            </a:r>
          </a:p>
          <a:p>
            <a:r>
              <a:rPr lang="en-US" dirty="0" smtClean="0"/>
              <a:t>Preemption enables these guarantees to be made without sacrificing the ability of the network to carry “ordinary” traffic, and without compromising the promises made to time-critical traffic.</a:t>
            </a:r>
          </a:p>
          <a:p>
            <a:r>
              <a:rPr lang="en-US" dirty="0" smtClean="0"/>
              <a:t>These features can, and should, work irrespective of L2/L3 boundaries, though of course, proper layering must be respected.</a:t>
            </a:r>
            <a:endParaRPr lang="en-US" dirty="0"/>
          </a:p>
        </p:txBody>
      </p:sp>
    </p:spTree>
    <p:extLst>
      <p:ext uri="{BB962C8B-B14F-4D97-AF65-F5344CB8AC3E}">
        <p14:creationId xmlns:p14="http://schemas.microsoft.com/office/powerpoint/2010/main" val="1205781510"/>
      </p:ext>
    </p:extLst>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pPr marL="0" indent="0" algn="ctr">
              <a:buNone/>
            </a:pPr>
            <a:r>
              <a:rPr lang="en-US" sz="4400" dirty="0" smtClean="0"/>
              <a:t>Interspersing Express Traffic</a:t>
            </a:r>
          </a:p>
          <a:p>
            <a:pPr marL="0" indent="0" algn="ctr">
              <a:buNone/>
            </a:pPr>
            <a:r>
              <a:rPr lang="en-US" dirty="0" smtClean="0"/>
              <a:t>Preemption for Ethernet</a:t>
            </a:r>
          </a:p>
          <a:p>
            <a:pPr marL="0" indent="0" algn="ctr">
              <a:buNone/>
            </a:pPr>
            <a:r>
              <a:rPr lang="en-US" dirty="0" smtClean="0"/>
              <a:t>Pat Thaler</a:t>
            </a:r>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3061378384"/>
      </p:ext>
    </p:extLst>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IET Architecture</a:t>
            </a:r>
            <a:endParaRPr lang="en-US" dirty="0"/>
          </a:p>
        </p:txBody>
      </p:sp>
      <p:sp>
        <p:nvSpPr>
          <p:cNvPr id="3" name="Content Placeholder 2"/>
          <p:cNvSpPr>
            <a:spLocks noGrp="1"/>
          </p:cNvSpPr>
          <p:nvPr>
            <p:ph idx="1"/>
          </p:nvPr>
        </p:nvSpPr>
        <p:spPr>
          <a:xfrm>
            <a:off x="251520" y="1241299"/>
            <a:ext cx="5040560" cy="5318397"/>
          </a:xfrm>
        </p:spPr>
        <p:txBody>
          <a:bodyPr/>
          <a:lstStyle/>
          <a:p>
            <a:r>
              <a:rPr lang="en-US" sz="2800" dirty="0"/>
              <a:t>MAC Merge </a:t>
            </a:r>
            <a:r>
              <a:rPr lang="en-US" sz="2800" dirty="0" err="1"/>
              <a:t>sublayer</a:t>
            </a:r>
            <a:r>
              <a:rPr lang="en-US" sz="2800" dirty="0"/>
              <a:t> </a:t>
            </a:r>
          </a:p>
          <a:p>
            <a:pPr lvl="1"/>
            <a:r>
              <a:rPr lang="en-US" sz="2200" dirty="0" smtClean="0"/>
              <a:t>Capability discovery without negotiation</a:t>
            </a:r>
          </a:p>
          <a:p>
            <a:pPr lvl="1"/>
            <a:r>
              <a:rPr lang="en-US" sz="2200" dirty="0" smtClean="0"/>
              <a:t>Preserves </a:t>
            </a:r>
            <a:r>
              <a:rPr lang="en-US" sz="2200" dirty="0"/>
              <a:t>frame integrity</a:t>
            </a:r>
          </a:p>
          <a:p>
            <a:pPr lvl="1"/>
            <a:r>
              <a:rPr lang="en-US" sz="2200" dirty="0"/>
              <a:t>Is transparent to existing non-deprecated PHYs above 10 Mb/s</a:t>
            </a:r>
          </a:p>
          <a:p>
            <a:pPr lvl="1"/>
            <a:r>
              <a:rPr lang="en-US" sz="2200" dirty="0"/>
              <a:t>Doesn’t change MAC operation</a:t>
            </a:r>
          </a:p>
          <a:p>
            <a:pPr lvl="1"/>
            <a:r>
              <a:rPr lang="en-US" sz="2200" dirty="0" smtClean="0"/>
              <a:t>Minimizes </a:t>
            </a:r>
            <a:r>
              <a:rPr lang="en-US" sz="2200" dirty="0"/>
              <a:t>impact on throughput</a:t>
            </a:r>
          </a:p>
          <a:p>
            <a:pPr lvl="1"/>
            <a:r>
              <a:rPr lang="en-US" sz="2200" dirty="0" smtClean="0"/>
              <a:t>Provides lower latency for express traffic</a:t>
            </a:r>
          </a:p>
          <a:p>
            <a:pPr lvl="1"/>
            <a:r>
              <a:rPr lang="en-US" sz="2200" dirty="0" smtClean="0"/>
              <a:t>Provides cut-through for scheduled traffic</a:t>
            </a:r>
          </a:p>
          <a:p>
            <a:endParaRPr lang="en-US" dirty="0"/>
          </a:p>
        </p:txBody>
      </p:sp>
      <p:cxnSp>
        <p:nvCxnSpPr>
          <p:cNvPr id="5" name="Straight Arrow Connector 4"/>
          <p:cNvCxnSpPr/>
          <p:nvPr/>
        </p:nvCxnSpPr>
        <p:spPr>
          <a:xfrm rot="5400000">
            <a:off x="7168594" y="5496946"/>
            <a:ext cx="232678" cy="1251"/>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6" name="Straight Arrow Connector 5"/>
          <p:cNvCxnSpPr/>
          <p:nvPr/>
        </p:nvCxnSpPr>
        <p:spPr>
          <a:xfrm rot="5400000">
            <a:off x="6649256" y="2348972"/>
            <a:ext cx="232678" cy="1251"/>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rot="5400000">
            <a:off x="7372419" y="2380908"/>
            <a:ext cx="232678" cy="1251"/>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rot="5400000">
            <a:off x="7597301" y="2346865"/>
            <a:ext cx="300088" cy="9002"/>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rot="5400000">
            <a:off x="7914095" y="2403719"/>
            <a:ext cx="232678" cy="1251"/>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11" name="Straight Arrow Connector 10"/>
          <p:cNvCxnSpPr>
            <a:endCxn id="27" idx="0"/>
          </p:cNvCxnSpPr>
          <p:nvPr/>
        </p:nvCxnSpPr>
        <p:spPr>
          <a:xfrm>
            <a:off x="7978007" y="3145714"/>
            <a:ext cx="10544" cy="459770"/>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12" name="Straight Arrow Connector 11"/>
          <p:cNvCxnSpPr/>
          <p:nvPr/>
        </p:nvCxnSpPr>
        <p:spPr>
          <a:xfrm>
            <a:off x="7983665" y="4061658"/>
            <a:ext cx="9773" cy="173662"/>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rot="5400000">
            <a:off x="6360808" y="2344770"/>
            <a:ext cx="272715" cy="13191"/>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sp>
        <p:nvSpPr>
          <p:cNvPr id="14" name="Rounded Rectangle 13"/>
          <p:cNvSpPr/>
          <p:nvPr/>
        </p:nvSpPr>
        <p:spPr>
          <a:xfrm>
            <a:off x="7318439" y="1862690"/>
            <a:ext cx="968871" cy="492728"/>
          </a:xfrm>
          <a:prstGeom prst="roundRect">
            <a:avLst/>
          </a:prstGeom>
          <a:solidFill>
            <a:schemeClr val="accent5">
              <a:lumMod val="2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50"/>
          </a:p>
        </p:txBody>
      </p:sp>
      <p:sp>
        <p:nvSpPr>
          <p:cNvPr id="15" name="Rounded Rectangle 14"/>
          <p:cNvSpPr/>
          <p:nvPr/>
        </p:nvSpPr>
        <p:spPr>
          <a:xfrm>
            <a:off x="6209961" y="1871815"/>
            <a:ext cx="812512" cy="492728"/>
          </a:xfrm>
          <a:prstGeom prst="roundRect">
            <a:avLst/>
          </a:prstGeom>
          <a:solidFill>
            <a:schemeClr val="accent5">
              <a:lumMod val="2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en-US" sz="1050"/>
          </a:p>
        </p:txBody>
      </p:sp>
      <p:sp>
        <p:nvSpPr>
          <p:cNvPr id="16" name="Rounded Rectangle 15"/>
          <p:cNvSpPr/>
          <p:nvPr/>
        </p:nvSpPr>
        <p:spPr>
          <a:xfrm>
            <a:off x="5508104" y="1201492"/>
            <a:ext cx="3118450" cy="602223"/>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Queuing Frames </a:t>
            </a:r>
            <a:endParaRPr lang="en-US" sz="1050" dirty="0"/>
          </a:p>
        </p:txBody>
      </p:sp>
      <p:pic>
        <p:nvPicPr>
          <p:cNvPr id="17" name="Picture 7"/>
          <p:cNvPicPr>
            <a:picLocks noChangeAspect="1" noChangeArrowheads="1"/>
          </p:cNvPicPr>
          <p:nvPr/>
        </p:nvPicPr>
        <p:blipFill>
          <a:blip r:embed="rId2" cstate="print"/>
          <a:srcRect/>
          <a:stretch>
            <a:fillRect/>
          </a:stretch>
        </p:blipFill>
        <p:spPr bwMode="auto">
          <a:xfrm>
            <a:off x="6382200" y="1832610"/>
            <a:ext cx="225117" cy="502707"/>
          </a:xfrm>
          <a:prstGeom prst="rect">
            <a:avLst/>
          </a:prstGeom>
          <a:solidFill>
            <a:schemeClr val="accent5">
              <a:lumMod val="25000"/>
            </a:schemeClr>
          </a:solidFill>
          <a:ln w="9525">
            <a:noFill/>
            <a:miter lim="800000"/>
            <a:headEnd/>
            <a:tailEnd/>
          </a:ln>
          <a:effectLst/>
        </p:spPr>
      </p:pic>
      <p:pic>
        <p:nvPicPr>
          <p:cNvPr id="18" name="Picture 8"/>
          <p:cNvPicPr>
            <a:picLocks noChangeAspect="1" noChangeArrowheads="1"/>
          </p:cNvPicPr>
          <p:nvPr/>
        </p:nvPicPr>
        <p:blipFill>
          <a:blip r:embed="rId2" cstate="print"/>
          <a:srcRect/>
          <a:stretch>
            <a:fillRect/>
          </a:stretch>
        </p:blipFill>
        <p:spPr bwMode="auto">
          <a:xfrm>
            <a:off x="6658622" y="1832610"/>
            <a:ext cx="225117" cy="502707"/>
          </a:xfrm>
          <a:prstGeom prst="rect">
            <a:avLst/>
          </a:prstGeom>
          <a:solidFill>
            <a:schemeClr val="accent1"/>
          </a:solidFill>
          <a:ln w="9525">
            <a:noFill/>
            <a:miter lim="800000"/>
            <a:headEnd/>
            <a:tailEnd/>
          </a:ln>
          <a:effectLst/>
        </p:spPr>
      </p:pic>
      <p:pic>
        <p:nvPicPr>
          <p:cNvPr id="19" name="Picture 9"/>
          <p:cNvPicPr>
            <a:picLocks noChangeAspect="1" noChangeArrowheads="1"/>
          </p:cNvPicPr>
          <p:nvPr/>
        </p:nvPicPr>
        <p:blipFill>
          <a:blip r:embed="rId2" cstate="print"/>
          <a:srcRect/>
          <a:stretch>
            <a:fillRect/>
          </a:stretch>
        </p:blipFill>
        <p:spPr bwMode="auto">
          <a:xfrm>
            <a:off x="7931835" y="1832610"/>
            <a:ext cx="225117" cy="502707"/>
          </a:xfrm>
          <a:prstGeom prst="rect">
            <a:avLst/>
          </a:prstGeom>
          <a:solidFill>
            <a:schemeClr val="accent1"/>
          </a:solidFill>
          <a:ln w="9525">
            <a:noFill/>
            <a:miter lim="800000"/>
            <a:headEnd/>
            <a:tailEnd/>
          </a:ln>
          <a:effectLst/>
        </p:spPr>
      </p:pic>
      <p:pic>
        <p:nvPicPr>
          <p:cNvPr id="20" name="Picture 10"/>
          <p:cNvPicPr>
            <a:picLocks noChangeAspect="1" noChangeArrowheads="1"/>
          </p:cNvPicPr>
          <p:nvPr/>
        </p:nvPicPr>
        <p:blipFill>
          <a:blip r:embed="rId2" cstate="print"/>
          <a:srcRect/>
          <a:stretch>
            <a:fillRect/>
          </a:stretch>
        </p:blipFill>
        <p:spPr bwMode="auto">
          <a:xfrm>
            <a:off x="7647038" y="1832610"/>
            <a:ext cx="225117" cy="502707"/>
          </a:xfrm>
          <a:prstGeom prst="rect">
            <a:avLst/>
          </a:prstGeom>
          <a:solidFill>
            <a:schemeClr val="accent1"/>
          </a:solidFill>
          <a:ln w="9525">
            <a:noFill/>
            <a:miter lim="800000"/>
            <a:headEnd/>
            <a:tailEnd/>
          </a:ln>
          <a:effectLst/>
        </p:spPr>
      </p:pic>
      <p:pic>
        <p:nvPicPr>
          <p:cNvPr id="21" name="Picture 11"/>
          <p:cNvPicPr>
            <a:picLocks noChangeAspect="1" noChangeArrowheads="1"/>
          </p:cNvPicPr>
          <p:nvPr/>
        </p:nvPicPr>
        <p:blipFill>
          <a:blip r:embed="rId2" cstate="print"/>
          <a:srcRect/>
          <a:stretch>
            <a:fillRect/>
          </a:stretch>
        </p:blipFill>
        <p:spPr bwMode="auto">
          <a:xfrm>
            <a:off x="7370617" y="1832610"/>
            <a:ext cx="225117" cy="502707"/>
          </a:xfrm>
          <a:prstGeom prst="rect">
            <a:avLst/>
          </a:prstGeom>
          <a:solidFill>
            <a:schemeClr val="accent1"/>
          </a:solidFill>
          <a:ln w="9525">
            <a:noFill/>
            <a:miter lim="800000"/>
            <a:headEnd/>
            <a:tailEnd/>
          </a:ln>
          <a:effectLst/>
        </p:spPr>
      </p:pic>
      <p:sp>
        <p:nvSpPr>
          <p:cNvPr id="23" name="Rounded Rectangle 22"/>
          <p:cNvSpPr/>
          <p:nvPr/>
        </p:nvSpPr>
        <p:spPr>
          <a:xfrm>
            <a:off x="5812707" y="2533347"/>
            <a:ext cx="2921345" cy="643283"/>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Transmission Selection</a:t>
            </a:r>
            <a:endParaRPr lang="en-US" sz="1050" dirty="0"/>
          </a:p>
        </p:txBody>
      </p:sp>
      <p:cxnSp>
        <p:nvCxnSpPr>
          <p:cNvPr id="25" name="Straight Connector 24"/>
          <p:cNvCxnSpPr/>
          <p:nvPr/>
        </p:nvCxnSpPr>
        <p:spPr>
          <a:xfrm>
            <a:off x="5940152" y="3363682"/>
            <a:ext cx="1082321" cy="0"/>
          </a:xfrm>
          <a:prstGeom prst="line">
            <a:avLst/>
          </a:prstGeom>
          <a:solidFill>
            <a:schemeClr val="accent1"/>
          </a:solidFill>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7276556" y="3368244"/>
            <a:ext cx="1474248" cy="0"/>
          </a:xfrm>
          <a:prstGeom prst="line">
            <a:avLst/>
          </a:prstGeom>
          <a:solidFill>
            <a:schemeClr val="accent1"/>
          </a:solidFill>
        </p:spPr>
        <p:style>
          <a:lnRef idx="1">
            <a:schemeClr val="dk1"/>
          </a:lnRef>
          <a:fillRef idx="0">
            <a:schemeClr val="dk1"/>
          </a:fillRef>
          <a:effectRef idx="0">
            <a:schemeClr val="dk1"/>
          </a:effectRef>
          <a:fontRef idx="minor">
            <a:schemeClr val="tx1"/>
          </a:fontRef>
        </p:style>
      </p:cxnSp>
      <p:sp>
        <p:nvSpPr>
          <p:cNvPr id="27" name="Rounded Rectangle 26"/>
          <p:cNvSpPr/>
          <p:nvPr/>
        </p:nvSpPr>
        <p:spPr>
          <a:xfrm>
            <a:off x="7297496" y="3605484"/>
            <a:ext cx="1382108" cy="456174"/>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MAC Control</a:t>
            </a:r>
            <a:endParaRPr lang="en-US" sz="1050" dirty="0"/>
          </a:p>
        </p:txBody>
      </p:sp>
      <p:sp>
        <p:nvSpPr>
          <p:cNvPr id="28" name="Rounded Rectangle 27"/>
          <p:cNvSpPr/>
          <p:nvPr/>
        </p:nvSpPr>
        <p:spPr>
          <a:xfrm>
            <a:off x="5782763" y="4903077"/>
            <a:ext cx="2906615" cy="541004"/>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MAC Merge </a:t>
            </a:r>
            <a:r>
              <a:rPr lang="en-US" sz="1050" dirty="0" err="1" smtClean="0"/>
              <a:t>Sublayer</a:t>
            </a:r>
            <a:endParaRPr lang="en-US" sz="1050" dirty="0"/>
          </a:p>
        </p:txBody>
      </p:sp>
      <p:sp>
        <p:nvSpPr>
          <p:cNvPr id="30" name="Rounded Rectangle 29"/>
          <p:cNvSpPr/>
          <p:nvPr/>
        </p:nvSpPr>
        <p:spPr>
          <a:xfrm>
            <a:off x="5782696" y="5635699"/>
            <a:ext cx="2940120" cy="88964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PHY (unaware of preemption)</a:t>
            </a:r>
            <a:endParaRPr lang="en-US" sz="1050" dirty="0"/>
          </a:p>
        </p:txBody>
      </p:sp>
      <p:sp>
        <p:nvSpPr>
          <p:cNvPr id="31" name="Rounded Rectangle 30"/>
          <p:cNvSpPr/>
          <p:nvPr/>
        </p:nvSpPr>
        <p:spPr>
          <a:xfrm>
            <a:off x="5816268" y="4235321"/>
            <a:ext cx="1382108" cy="46073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Express MAC</a:t>
            </a:r>
            <a:endParaRPr lang="en-US" sz="1050" dirty="0"/>
          </a:p>
        </p:txBody>
      </p:sp>
      <p:cxnSp>
        <p:nvCxnSpPr>
          <p:cNvPr id="32" name="Straight Arrow Connector 31"/>
          <p:cNvCxnSpPr/>
          <p:nvPr/>
        </p:nvCxnSpPr>
        <p:spPr>
          <a:xfrm>
            <a:off x="6527348" y="4703377"/>
            <a:ext cx="0" cy="199703"/>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sp>
        <p:nvSpPr>
          <p:cNvPr id="33" name="Rounded Rectangle 32"/>
          <p:cNvSpPr/>
          <p:nvPr/>
        </p:nvSpPr>
        <p:spPr>
          <a:xfrm>
            <a:off x="7297496" y="4235321"/>
            <a:ext cx="1382108" cy="46073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Preemptable MAC</a:t>
            </a:r>
            <a:endParaRPr lang="en-US" sz="1050" dirty="0"/>
          </a:p>
        </p:txBody>
      </p:sp>
      <p:cxnSp>
        <p:nvCxnSpPr>
          <p:cNvPr id="34" name="Straight Arrow Connector 33"/>
          <p:cNvCxnSpPr/>
          <p:nvPr/>
        </p:nvCxnSpPr>
        <p:spPr>
          <a:xfrm>
            <a:off x="8017524" y="4703377"/>
            <a:ext cx="0" cy="199703"/>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a:endCxn id="37" idx="0"/>
          </p:cNvCxnSpPr>
          <p:nvPr/>
        </p:nvCxnSpPr>
        <p:spPr>
          <a:xfrm>
            <a:off x="6493218" y="3136650"/>
            <a:ext cx="10544" cy="459770"/>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a:off x="6498876" y="4052594"/>
            <a:ext cx="9773" cy="173662"/>
          </a:xfrm>
          <a:prstGeom prst="straightConnector1">
            <a:avLst/>
          </a:prstGeom>
          <a:solidFill>
            <a:schemeClr val="accent1"/>
          </a:solidFill>
          <a:ln>
            <a:tailEnd type="arrow"/>
          </a:ln>
        </p:spPr>
        <p:style>
          <a:lnRef idx="1">
            <a:schemeClr val="dk1"/>
          </a:lnRef>
          <a:fillRef idx="0">
            <a:schemeClr val="dk1"/>
          </a:fillRef>
          <a:effectRef idx="0">
            <a:schemeClr val="dk1"/>
          </a:effectRef>
          <a:fontRef idx="minor">
            <a:schemeClr val="tx1"/>
          </a:fontRef>
        </p:style>
      </p:cxnSp>
      <p:sp>
        <p:nvSpPr>
          <p:cNvPr id="37" name="Rounded Rectangle 36"/>
          <p:cNvSpPr/>
          <p:nvPr/>
        </p:nvSpPr>
        <p:spPr>
          <a:xfrm>
            <a:off x="5812707" y="3596420"/>
            <a:ext cx="1382108" cy="456174"/>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MAC Control</a:t>
            </a:r>
            <a:endParaRPr lang="en-US" sz="1050" dirty="0"/>
          </a:p>
        </p:txBody>
      </p:sp>
      <p:cxnSp>
        <p:nvCxnSpPr>
          <p:cNvPr id="38" name="Straight Connector 37"/>
          <p:cNvCxnSpPr/>
          <p:nvPr/>
        </p:nvCxnSpPr>
        <p:spPr>
          <a:xfrm>
            <a:off x="5414134" y="3345572"/>
            <a:ext cx="368562" cy="0"/>
          </a:xfrm>
          <a:prstGeom prst="line">
            <a:avLst/>
          </a:prstGeom>
          <a:solidFill>
            <a:schemeClr val="accent1"/>
          </a:solidFill>
        </p:spPr>
        <p:style>
          <a:lnRef idx="1">
            <a:schemeClr val="dk1"/>
          </a:lnRef>
          <a:fillRef idx="0">
            <a:schemeClr val="dk1"/>
          </a:fillRef>
          <a:effectRef idx="0">
            <a:schemeClr val="dk1"/>
          </a:effectRef>
          <a:fontRef idx="minor">
            <a:schemeClr val="tx1"/>
          </a:fontRef>
        </p:style>
      </p:cxnSp>
      <p:cxnSp>
        <p:nvCxnSpPr>
          <p:cNvPr id="50" name="Elbow Connector 49"/>
          <p:cNvCxnSpPr/>
          <p:nvPr/>
        </p:nvCxnSpPr>
        <p:spPr>
          <a:xfrm rot="16200000" flipH="1">
            <a:off x="4291611" y="3110522"/>
            <a:ext cx="3099362" cy="485752"/>
          </a:xfrm>
          <a:prstGeom prst="bentConnector3">
            <a:avLst>
              <a:gd name="adj1" fmla="val 95355"/>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893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Agenda</a:t>
            </a:r>
            <a:endParaRPr lang="en-US" dirty="0"/>
          </a:p>
        </p:txBody>
      </p:sp>
      <p:sp>
        <p:nvSpPr>
          <p:cNvPr id="3" name="Content Placeholder 2"/>
          <p:cNvSpPr>
            <a:spLocks noGrp="1"/>
          </p:cNvSpPr>
          <p:nvPr>
            <p:ph idx="1"/>
          </p:nvPr>
        </p:nvSpPr>
        <p:spPr>
          <a:xfrm>
            <a:off x="0" y="1350963"/>
            <a:ext cx="9108504" cy="5174381"/>
          </a:xfrm>
        </p:spPr>
        <p:txBody>
          <a:bodyPr/>
          <a:lstStyle/>
          <a:p>
            <a:r>
              <a:rPr lang="en-US" sz="2800" dirty="0"/>
              <a:t>Welcome, Introduction </a:t>
            </a:r>
            <a:r>
              <a:rPr lang="en-US" sz="2800" dirty="0" smtClean="0"/>
              <a:t>(Michael, Ludwig) 5min</a:t>
            </a:r>
            <a:endParaRPr lang="en-US" sz="2800" dirty="0"/>
          </a:p>
          <a:p>
            <a:r>
              <a:rPr lang="de-DE" sz="2800" dirty="0" err="1" smtClean="0"/>
              <a:t>Recap</a:t>
            </a:r>
            <a:r>
              <a:rPr lang="de-DE" sz="2800" dirty="0" smtClean="0"/>
              <a:t> </a:t>
            </a:r>
            <a:r>
              <a:rPr lang="de-DE" sz="2800" dirty="0" err="1" smtClean="0"/>
              <a:t>of</a:t>
            </a:r>
            <a:r>
              <a:rPr lang="de-DE" sz="2800" dirty="0" smtClean="0"/>
              <a:t> </a:t>
            </a:r>
            <a:r>
              <a:rPr lang="de-DE" sz="2800" dirty="0" err="1" smtClean="0"/>
              <a:t>Geneva</a:t>
            </a:r>
            <a:r>
              <a:rPr lang="de-DE" sz="2800" dirty="0" smtClean="0"/>
              <a:t> Tutorial (Ludwig) 5min</a:t>
            </a:r>
            <a:endParaRPr lang="en-US" sz="2800" dirty="0" smtClean="0"/>
          </a:p>
          <a:p>
            <a:r>
              <a:rPr lang="en-US" sz="2800" dirty="0" smtClean="0"/>
              <a:t>Project time lines (</a:t>
            </a:r>
            <a:r>
              <a:rPr lang="en-US" sz="2800" dirty="0"/>
              <a:t>Michael, Ludwig</a:t>
            </a:r>
            <a:r>
              <a:rPr lang="en-US" sz="2800" dirty="0" smtClean="0"/>
              <a:t>) 5min</a:t>
            </a:r>
            <a:endParaRPr lang="en-US" sz="2800" dirty="0"/>
          </a:p>
          <a:p>
            <a:r>
              <a:rPr lang="en-US" sz="2800" dirty="0" smtClean="0"/>
              <a:t>Architectural Options/System Overview (Norm) 30min</a:t>
            </a:r>
            <a:endParaRPr lang="en-US" sz="2800" dirty="0"/>
          </a:p>
          <a:p>
            <a:pPr lvl="1"/>
            <a:r>
              <a:rPr lang="en-US" sz="2400" dirty="0"/>
              <a:t>Enhancing IEEE 802.1Q tool set</a:t>
            </a:r>
          </a:p>
          <a:p>
            <a:r>
              <a:rPr lang="en-US" sz="2800" dirty="0"/>
              <a:t>Interspersing Express Traffic (Pat</a:t>
            </a:r>
            <a:r>
              <a:rPr lang="en-US" sz="2800" dirty="0" smtClean="0"/>
              <a:t>) 30min</a:t>
            </a:r>
            <a:endParaRPr lang="en-US" sz="2800" dirty="0"/>
          </a:p>
          <a:p>
            <a:pPr lvl="1"/>
            <a:r>
              <a:rPr lang="en-US" sz="2400" dirty="0"/>
              <a:t>Preemption for Ethernet</a:t>
            </a:r>
          </a:p>
          <a:p>
            <a:r>
              <a:rPr lang="en-US" sz="2800" dirty="0" err="1" smtClean="0"/>
              <a:t>Conclusion,Q&amp;A</a:t>
            </a:r>
            <a:r>
              <a:rPr lang="en-US" sz="2800" dirty="0" smtClean="0"/>
              <a:t>/Discussion (</a:t>
            </a:r>
            <a:r>
              <a:rPr lang="en-US" sz="2800" dirty="0"/>
              <a:t>Michael, Ludwig</a:t>
            </a:r>
            <a:r>
              <a:rPr lang="en-US" sz="2800" dirty="0" smtClean="0"/>
              <a:t>) 15min</a:t>
            </a:r>
            <a:endParaRPr lang="en-US" sz="2800" dirty="0"/>
          </a:p>
        </p:txBody>
      </p:sp>
    </p:spTree>
    <p:extLst>
      <p:ext uri="{BB962C8B-B14F-4D97-AF65-F5344CB8AC3E}">
        <p14:creationId xmlns:p14="http://schemas.microsoft.com/office/powerpoint/2010/main" val="26330556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pPr marL="0" indent="0" algn="ctr">
              <a:buNone/>
            </a:pPr>
            <a:r>
              <a:rPr lang="en-US" sz="4400" dirty="0" smtClean="0"/>
              <a:t>MAC Merge </a:t>
            </a:r>
            <a:r>
              <a:rPr lang="en-US" sz="4400" dirty="0" err="1" smtClean="0"/>
              <a:t>Sublayer</a:t>
            </a:r>
            <a:endParaRPr lang="en-US" sz="4400" dirty="0"/>
          </a:p>
        </p:txBody>
      </p:sp>
    </p:spTree>
    <p:extLst>
      <p:ext uri="{BB962C8B-B14F-4D97-AF65-F5344CB8AC3E}">
        <p14:creationId xmlns:p14="http://schemas.microsoft.com/office/powerpoint/2010/main" val="389306278"/>
      </p:ext>
    </p:extLst>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 Merge </a:t>
            </a:r>
            <a:r>
              <a:rPr lang="en-US" dirty="0" err="1" smtClean="0"/>
              <a:t>sublayer</a:t>
            </a:r>
            <a:endParaRPr lang="en-US" dirty="0"/>
          </a:p>
        </p:txBody>
      </p:sp>
      <p:sp>
        <p:nvSpPr>
          <p:cNvPr id="3" name="Content Placeholder 2"/>
          <p:cNvSpPr>
            <a:spLocks noGrp="1"/>
          </p:cNvSpPr>
          <p:nvPr>
            <p:ph idx="1"/>
          </p:nvPr>
        </p:nvSpPr>
        <p:spPr>
          <a:xfrm>
            <a:off x="395536" y="5013176"/>
            <a:ext cx="8229600" cy="1584176"/>
          </a:xfrm>
        </p:spPr>
        <p:txBody>
          <a:bodyPr/>
          <a:lstStyle/>
          <a:p>
            <a:r>
              <a:rPr lang="en-US" sz="1600" dirty="0" smtClean="0"/>
              <a:t>Transmit processing arbitrates between </a:t>
            </a:r>
            <a:r>
              <a:rPr lang="en-US" sz="1600" dirty="0" err="1" smtClean="0"/>
              <a:t>eMAC</a:t>
            </a:r>
            <a:r>
              <a:rPr lang="en-US" sz="1600" dirty="0" smtClean="0"/>
              <a:t> and </a:t>
            </a:r>
            <a:r>
              <a:rPr lang="en-US" sz="1600" dirty="0" err="1" smtClean="0"/>
              <a:t>pMAC</a:t>
            </a:r>
            <a:r>
              <a:rPr lang="en-US" sz="1600" dirty="0" smtClean="0"/>
              <a:t> transmit packets and preempts if preemption capability is active.</a:t>
            </a:r>
          </a:p>
          <a:p>
            <a:r>
              <a:rPr lang="en-US" sz="1600" dirty="0" smtClean="0"/>
              <a:t>Express filter sends express packets to </a:t>
            </a:r>
            <a:r>
              <a:rPr lang="en-US" sz="1600" dirty="0" err="1" smtClean="0"/>
              <a:t>eMAC</a:t>
            </a:r>
            <a:endParaRPr lang="en-US" sz="1600" dirty="0"/>
          </a:p>
          <a:p>
            <a:r>
              <a:rPr lang="en-US" sz="1600" dirty="0" smtClean="0"/>
              <a:t>Receive Processing handles </a:t>
            </a:r>
            <a:r>
              <a:rPr lang="en-US" sz="1600" dirty="0" err="1" smtClean="0"/>
              <a:t>mPacket</a:t>
            </a:r>
            <a:r>
              <a:rPr lang="en-US" sz="1600" dirty="0" smtClean="0"/>
              <a:t> formats, checks fragments and sends to </a:t>
            </a:r>
            <a:r>
              <a:rPr lang="en-US" sz="1600" dirty="0" err="1" smtClean="0"/>
              <a:t>pMAC</a:t>
            </a:r>
            <a:endParaRPr lang="en-US" sz="1600" dirty="0" smtClean="0"/>
          </a:p>
          <a:p>
            <a:r>
              <a:rPr lang="en-US" sz="1600" dirty="0" smtClean="0"/>
              <a:t>Verification tests that the link can support preemption before preemption is activated</a:t>
            </a:r>
            <a:endParaRPr lang="en-US" sz="1600" dirty="0"/>
          </a:p>
        </p:txBody>
      </p:sp>
      <p:cxnSp>
        <p:nvCxnSpPr>
          <p:cNvPr id="11" name="Straight Connector 10"/>
          <p:cNvCxnSpPr/>
          <p:nvPr/>
        </p:nvCxnSpPr>
        <p:spPr>
          <a:xfrm>
            <a:off x="820606" y="1844824"/>
            <a:ext cx="267127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37362" y="1368168"/>
            <a:ext cx="2454518" cy="369332"/>
          </a:xfrm>
          <a:prstGeom prst="rect">
            <a:avLst/>
          </a:prstGeom>
          <a:noFill/>
        </p:spPr>
        <p:txBody>
          <a:bodyPr wrap="none" rtlCol="0">
            <a:spAutoFit/>
          </a:bodyPr>
          <a:lstStyle/>
          <a:p>
            <a:r>
              <a:rPr lang="en-US" dirty="0" smtClean="0"/>
              <a:t>Express MAC (</a:t>
            </a:r>
            <a:r>
              <a:rPr lang="en-US" dirty="0" err="1" smtClean="0"/>
              <a:t>eMAC</a:t>
            </a:r>
            <a:r>
              <a:rPr lang="en-US" dirty="0" smtClean="0"/>
              <a:t>)</a:t>
            </a:r>
            <a:endParaRPr lang="en-US" dirty="0"/>
          </a:p>
        </p:txBody>
      </p:sp>
      <p:cxnSp>
        <p:nvCxnSpPr>
          <p:cNvPr id="13" name="Straight Connector 12"/>
          <p:cNvCxnSpPr/>
          <p:nvPr/>
        </p:nvCxnSpPr>
        <p:spPr>
          <a:xfrm>
            <a:off x="4711331" y="1844824"/>
            <a:ext cx="245525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697162" y="1368168"/>
            <a:ext cx="2800767" cy="369332"/>
          </a:xfrm>
          <a:prstGeom prst="rect">
            <a:avLst/>
          </a:prstGeom>
          <a:noFill/>
        </p:spPr>
        <p:txBody>
          <a:bodyPr wrap="none" rtlCol="0">
            <a:spAutoFit/>
          </a:bodyPr>
          <a:lstStyle/>
          <a:p>
            <a:r>
              <a:rPr lang="en-US" dirty="0" smtClean="0"/>
              <a:t>Premptable MAC (</a:t>
            </a:r>
            <a:r>
              <a:rPr lang="en-US" dirty="0" err="1" smtClean="0"/>
              <a:t>pMAC</a:t>
            </a:r>
            <a:r>
              <a:rPr lang="en-US" dirty="0" smtClean="0"/>
              <a:t>)</a:t>
            </a:r>
            <a:endParaRPr lang="en-US" dirty="0"/>
          </a:p>
        </p:txBody>
      </p:sp>
      <p:cxnSp>
        <p:nvCxnSpPr>
          <p:cNvPr id="16" name="Straight Connector 15"/>
          <p:cNvCxnSpPr/>
          <p:nvPr/>
        </p:nvCxnSpPr>
        <p:spPr>
          <a:xfrm>
            <a:off x="2777766" y="4581128"/>
            <a:ext cx="314431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644336" y="4653136"/>
            <a:ext cx="1685077" cy="369332"/>
          </a:xfrm>
          <a:prstGeom prst="rect">
            <a:avLst/>
          </a:prstGeom>
          <a:noFill/>
        </p:spPr>
        <p:txBody>
          <a:bodyPr wrap="none" rtlCol="0">
            <a:spAutoFit/>
          </a:bodyPr>
          <a:lstStyle/>
          <a:p>
            <a:r>
              <a:rPr lang="en-US" dirty="0" smtClean="0"/>
              <a:t>Physical Layer</a:t>
            </a:r>
            <a:endParaRPr lang="en-US" dirty="0"/>
          </a:p>
        </p:txBody>
      </p:sp>
      <p:grpSp>
        <p:nvGrpSpPr>
          <p:cNvPr id="58" name="Group 57"/>
          <p:cNvGrpSpPr/>
          <p:nvPr/>
        </p:nvGrpSpPr>
        <p:grpSpPr>
          <a:xfrm>
            <a:off x="395536" y="1844824"/>
            <a:ext cx="8352928" cy="2736304"/>
            <a:chOff x="395536" y="1844824"/>
            <a:chExt cx="8352928" cy="2736304"/>
          </a:xfrm>
        </p:grpSpPr>
        <p:sp>
          <p:nvSpPr>
            <p:cNvPr id="9" name="Rectangle 8"/>
            <p:cNvSpPr/>
            <p:nvPr/>
          </p:nvSpPr>
          <p:spPr>
            <a:xfrm>
              <a:off x="395536" y="2204864"/>
              <a:ext cx="8352928" cy="208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6300192" y="2755078"/>
              <a:ext cx="1742148" cy="1001271"/>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Receive Processing</a:t>
              </a:r>
              <a:endParaRPr lang="en-US" sz="1100" dirty="0"/>
            </a:p>
          </p:txBody>
        </p:sp>
        <p:sp>
          <p:nvSpPr>
            <p:cNvPr id="6" name="Rounded Rectangle 5"/>
            <p:cNvSpPr/>
            <p:nvPr/>
          </p:nvSpPr>
          <p:spPr>
            <a:xfrm>
              <a:off x="820606" y="2738309"/>
              <a:ext cx="1742148" cy="1001271"/>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Express Filter</a:t>
              </a:r>
              <a:endParaRPr lang="en-US" sz="1100" dirty="0"/>
            </a:p>
          </p:txBody>
        </p:sp>
        <p:sp>
          <p:nvSpPr>
            <p:cNvPr id="7" name="Rounded Rectangle 6"/>
            <p:cNvSpPr/>
            <p:nvPr/>
          </p:nvSpPr>
          <p:spPr>
            <a:xfrm>
              <a:off x="2987824" y="2756988"/>
              <a:ext cx="1742148" cy="1001271"/>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Transmit Processing</a:t>
              </a:r>
              <a:endParaRPr lang="en-US" sz="1100" dirty="0"/>
            </a:p>
          </p:txBody>
        </p:sp>
        <p:sp>
          <p:nvSpPr>
            <p:cNvPr id="8" name="Rounded Rectangle 7"/>
            <p:cNvSpPr/>
            <p:nvPr/>
          </p:nvSpPr>
          <p:spPr>
            <a:xfrm>
              <a:off x="5018004" y="2860982"/>
              <a:ext cx="1008112" cy="789461"/>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Verification</a:t>
              </a:r>
              <a:endParaRPr lang="en-US" sz="1100" dirty="0"/>
            </a:p>
          </p:txBody>
        </p:sp>
        <p:cxnSp>
          <p:nvCxnSpPr>
            <p:cNvPr id="21" name="Elbow Connector 20"/>
            <p:cNvCxnSpPr/>
            <p:nvPr/>
          </p:nvCxnSpPr>
          <p:spPr>
            <a:xfrm rot="16200000" flipH="1">
              <a:off x="2546689" y="1865523"/>
              <a:ext cx="914400" cy="882270"/>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Elbow Connector 30"/>
            <p:cNvCxnSpPr/>
            <p:nvPr/>
          </p:nvCxnSpPr>
          <p:spPr>
            <a:xfrm rot="5400000">
              <a:off x="4299225" y="1895523"/>
              <a:ext cx="893485" cy="792088"/>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Elbow Connector 33"/>
            <p:cNvCxnSpPr>
              <a:stCxn id="6" idx="0"/>
            </p:cNvCxnSpPr>
            <p:nvPr/>
          </p:nvCxnSpPr>
          <p:spPr>
            <a:xfrm rot="16200000" flipV="1">
              <a:off x="1244079" y="2290708"/>
              <a:ext cx="888852" cy="6350"/>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V="1">
              <a:off x="6996894" y="1849457"/>
              <a:ext cx="0" cy="91440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4387280" y="4077072"/>
              <a:ext cx="0" cy="50405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endCxn id="6" idx="2"/>
            </p:cNvCxnSpPr>
            <p:nvPr/>
          </p:nvCxnSpPr>
          <p:spPr>
            <a:xfrm flipH="1" flipV="1">
              <a:off x="1691680" y="3739580"/>
              <a:ext cx="1" cy="3374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endCxn id="5" idx="2"/>
            </p:cNvCxnSpPr>
            <p:nvPr/>
          </p:nvCxnSpPr>
          <p:spPr>
            <a:xfrm flipV="1">
              <a:off x="7171266" y="3756349"/>
              <a:ext cx="0" cy="320723"/>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1685330" y="4077072"/>
              <a:ext cx="548593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7" idx="2"/>
            </p:cNvCxnSpPr>
            <p:nvPr/>
          </p:nvCxnSpPr>
          <p:spPr>
            <a:xfrm>
              <a:off x="3858898" y="3758259"/>
              <a:ext cx="0" cy="82286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7" idx="3"/>
              <a:endCxn id="8" idx="1"/>
            </p:cNvCxnSpPr>
            <p:nvPr/>
          </p:nvCxnSpPr>
          <p:spPr>
            <a:xfrm flipV="1">
              <a:off x="4729972" y="3255713"/>
              <a:ext cx="288032" cy="1911"/>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5" idx="1"/>
              <a:endCxn id="8" idx="3"/>
            </p:cNvCxnSpPr>
            <p:nvPr/>
          </p:nvCxnSpPr>
          <p:spPr>
            <a:xfrm flipH="1" flipV="1">
              <a:off x="6026116" y="3255713"/>
              <a:ext cx="274076" cy="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977944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Preemption capability disabled</a:t>
            </a:r>
            <a:endParaRPr lang="en-US" dirty="0"/>
          </a:p>
        </p:txBody>
      </p:sp>
      <p:sp>
        <p:nvSpPr>
          <p:cNvPr id="3" name="Content Placeholder 2"/>
          <p:cNvSpPr>
            <a:spLocks noGrp="1"/>
          </p:cNvSpPr>
          <p:nvPr>
            <p:ph idx="1"/>
          </p:nvPr>
        </p:nvSpPr>
        <p:spPr>
          <a:xfrm>
            <a:off x="447939" y="3573016"/>
            <a:ext cx="8229600" cy="2808312"/>
          </a:xfrm>
        </p:spPr>
        <p:txBody>
          <a:bodyPr/>
          <a:lstStyle/>
          <a:p>
            <a:r>
              <a:rPr lang="en-US" sz="2000" dirty="0" smtClean="0"/>
              <a:t>Transmit processing</a:t>
            </a:r>
          </a:p>
          <a:p>
            <a:pPr lvl="1"/>
            <a:r>
              <a:rPr lang="en-US" sz="1800" dirty="0" err="1" smtClean="0"/>
              <a:t>eMAC</a:t>
            </a:r>
            <a:r>
              <a:rPr lang="en-US" sz="1800" dirty="0" smtClean="0"/>
              <a:t> packets have priority over </a:t>
            </a:r>
            <a:r>
              <a:rPr lang="en-US" sz="1800" dirty="0" err="1" smtClean="0"/>
              <a:t>pMAC</a:t>
            </a:r>
            <a:r>
              <a:rPr lang="en-US" sz="1800" dirty="0" smtClean="0"/>
              <a:t> packets </a:t>
            </a:r>
          </a:p>
          <a:p>
            <a:pPr lvl="2"/>
            <a:r>
              <a:rPr lang="en-US" sz="1800" dirty="0" smtClean="0"/>
              <a:t>They don’t preempt but if both have a frame ready to start, </a:t>
            </a:r>
            <a:r>
              <a:rPr lang="en-US" sz="1800" dirty="0" err="1" smtClean="0"/>
              <a:t>eMAC</a:t>
            </a:r>
            <a:r>
              <a:rPr lang="en-US" sz="1800" dirty="0" smtClean="0"/>
              <a:t> packet is sent.</a:t>
            </a:r>
            <a:r>
              <a:rPr lang="en-US" sz="1800" dirty="0"/>
              <a:t> </a:t>
            </a:r>
          </a:p>
          <a:p>
            <a:pPr lvl="1"/>
            <a:r>
              <a:rPr lang="en-US" sz="2000" dirty="0" smtClean="0"/>
              <a:t>Preemptable </a:t>
            </a:r>
            <a:r>
              <a:rPr lang="en-US" sz="2000" dirty="0" err="1" smtClean="0"/>
              <a:t>mPacket</a:t>
            </a:r>
            <a:r>
              <a:rPr lang="en-US" sz="2000" dirty="0" smtClean="0"/>
              <a:t> formats aren’t used</a:t>
            </a:r>
          </a:p>
          <a:p>
            <a:r>
              <a:rPr lang="en-US" sz="2000" dirty="0"/>
              <a:t>Able to receive </a:t>
            </a:r>
            <a:r>
              <a:rPr lang="en-US" sz="2000" dirty="0" smtClean="0"/>
              <a:t>preemptable mPackets from link partner</a:t>
            </a:r>
          </a:p>
          <a:p>
            <a:pPr lvl="1"/>
            <a:r>
              <a:rPr lang="en-US" sz="1800" dirty="0" smtClean="0"/>
              <a:t>If link partner preemption capability isn’t active, all packets received by </a:t>
            </a:r>
            <a:r>
              <a:rPr lang="en-US" sz="1800" dirty="0" err="1" smtClean="0"/>
              <a:t>eMAC</a:t>
            </a:r>
            <a:endParaRPr lang="en-US" sz="1800" dirty="0" smtClean="0"/>
          </a:p>
          <a:p>
            <a:r>
              <a:rPr lang="en-US" sz="2200" dirty="0" smtClean="0"/>
              <a:t>Verification will respond to verify request from link partner</a:t>
            </a:r>
            <a:endParaRPr lang="en-US" sz="2200" dirty="0"/>
          </a:p>
        </p:txBody>
      </p:sp>
      <p:sp>
        <p:nvSpPr>
          <p:cNvPr id="7" name="Rectangle 6"/>
          <p:cNvSpPr/>
          <p:nvPr/>
        </p:nvSpPr>
        <p:spPr>
          <a:xfrm>
            <a:off x="899592" y="1687999"/>
            <a:ext cx="7326294" cy="17480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6078524" y="2148589"/>
            <a:ext cx="1528026" cy="83817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Receive Processing</a:t>
            </a:r>
            <a:endParaRPr lang="en-US" sz="1100" dirty="0"/>
          </a:p>
        </p:txBody>
      </p:sp>
      <p:sp>
        <p:nvSpPr>
          <p:cNvPr id="9" name="Rounded Rectangle 8"/>
          <p:cNvSpPr/>
          <p:nvPr/>
        </p:nvSpPr>
        <p:spPr>
          <a:xfrm>
            <a:off x="1272418" y="2134552"/>
            <a:ext cx="1528026" cy="83817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Express Filter</a:t>
            </a:r>
            <a:endParaRPr lang="en-US" sz="1100" dirty="0"/>
          </a:p>
        </p:txBody>
      </p:sp>
      <p:sp>
        <p:nvSpPr>
          <p:cNvPr id="10" name="Rounded Rectangle 9"/>
          <p:cNvSpPr/>
          <p:nvPr/>
        </p:nvSpPr>
        <p:spPr>
          <a:xfrm>
            <a:off x="3173269" y="2150188"/>
            <a:ext cx="1528026" cy="838175"/>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Transmit Processing</a:t>
            </a:r>
            <a:endParaRPr lang="en-US" sz="1100" dirty="0"/>
          </a:p>
        </p:txBody>
      </p:sp>
      <p:sp>
        <p:nvSpPr>
          <p:cNvPr id="11" name="Rounded Rectangle 10"/>
          <p:cNvSpPr/>
          <p:nvPr/>
        </p:nvSpPr>
        <p:spPr>
          <a:xfrm>
            <a:off x="5004048" y="2231606"/>
            <a:ext cx="884208" cy="66086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Verification</a:t>
            </a:r>
            <a:endParaRPr lang="en-US" sz="1000" dirty="0"/>
          </a:p>
        </p:txBody>
      </p:sp>
      <p:cxnSp>
        <p:nvCxnSpPr>
          <p:cNvPr id="12" name="Elbow Connector 11"/>
          <p:cNvCxnSpPr/>
          <p:nvPr/>
        </p:nvCxnSpPr>
        <p:spPr>
          <a:xfrm rot="16200000" flipH="1">
            <a:off x="2804633" y="1386296"/>
            <a:ext cx="765454" cy="773833"/>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Elbow Connector 12"/>
          <p:cNvCxnSpPr/>
          <p:nvPr/>
        </p:nvCxnSpPr>
        <p:spPr>
          <a:xfrm rot="5400000">
            <a:off x="4341352" y="1413212"/>
            <a:ext cx="747946" cy="694735"/>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9" idx="0"/>
          </p:cNvCxnSpPr>
          <p:nvPr/>
        </p:nvCxnSpPr>
        <p:spPr>
          <a:xfrm rot="16200000" flipV="1">
            <a:off x="1661612" y="1759733"/>
            <a:ext cx="744067" cy="5570"/>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6689596" y="1390484"/>
            <a:ext cx="0" cy="76545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400722" y="3255244"/>
            <a:ext cx="0" cy="42195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9" idx="2"/>
          </p:cNvCxnSpPr>
          <p:nvPr/>
        </p:nvCxnSpPr>
        <p:spPr>
          <a:xfrm flipH="1" flipV="1">
            <a:off x="2036431" y="2972726"/>
            <a:ext cx="1" cy="28251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8" idx="2"/>
          </p:cNvCxnSpPr>
          <p:nvPr/>
        </p:nvCxnSpPr>
        <p:spPr>
          <a:xfrm flipV="1">
            <a:off x="6842537" y="2986764"/>
            <a:ext cx="0" cy="2684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030861" y="3255244"/>
            <a:ext cx="481167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0" idx="2"/>
          </p:cNvCxnSpPr>
          <p:nvPr/>
        </p:nvCxnSpPr>
        <p:spPr>
          <a:xfrm>
            <a:off x="3937282" y="2988363"/>
            <a:ext cx="0" cy="6888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0" idx="3"/>
            <a:endCxn id="11" idx="1"/>
          </p:cNvCxnSpPr>
          <p:nvPr/>
        </p:nvCxnSpPr>
        <p:spPr>
          <a:xfrm flipV="1">
            <a:off x="4701295" y="2562039"/>
            <a:ext cx="302753" cy="723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1"/>
            <a:endCxn id="11" idx="3"/>
          </p:cNvCxnSpPr>
          <p:nvPr/>
        </p:nvCxnSpPr>
        <p:spPr>
          <a:xfrm flipH="1" flipV="1">
            <a:off x="5888256" y="2562039"/>
            <a:ext cx="190268" cy="563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158621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Preemption enabled, not active</a:t>
            </a:r>
            <a:endParaRPr lang="en-US" dirty="0"/>
          </a:p>
        </p:txBody>
      </p:sp>
      <p:sp>
        <p:nvSpPr>
          <p:cNvPr id="3" name="Content Placeholder 2"/>
          <p:cNvSpPr>
            <a:spLocks noGrp="1"/>
          </p:cNvSpPr>
          <p:nvPr>
            <p:ph idx="1"/>
          </p:nvPr>
        </p:nvSpPr>
        <p:spPr>
          <a:xfrm>
            <a:off x="447939" y="3665760"/>
            <a:ext cx="8229600" cy="3003600"/>
          </a:xfrm>
        </p:spPr>
        <p:txBody>
          <a:bodyPr/>
          <a:lstStyle/>
          <a:p>
            <a:r>
              <a:rPr lang="en-US" sz="2800" dirty="0" smtClean="0"/>
              <a:t>Verification function attempts to verify link preemption capability</a:t>
            </a:r>
          </a:p>
          <a:p>
            <a:pPr lvl="1"/>
            <a:r>
              <a:rPr lang="en-US" sz="2400" dirty="0" smtClean="0"/>
              <a:t>Transmits a verify </a:t>
            </a:r>
            <a:r>
              <a:rPr lang="en-US" sz="2400" dirty="0" err="1" smtClean="0"/>
              <a:t>mPacket</a:t>
            </a:r>
            <a:endParaRPr lang="en-US" sz="2400" dirty="0" smtClean="0"/>
          </a:p>
          <a:p>
            <a:pPr lvl="1"/>
            <a:r>
              <a:rPr lang="en-US" sz="2400" dirty="0" smtClean="0"/>
              <a:t>Receipt of a response </a:t>
            </a:r>
            <a:r>
              <a:rPr lang="en-US" sz="2400" dirty="0" err="1" smtClean="0"/>
              <a:t>mPacket</a:t>
            </a:r>
            <a:r>
              <a:rPr lang="en-US" sz="2400" dirty="0" smtClean="0"/>
              <a:t> verifies the link and preemption capability can go active</a:t>
            </a:r>
            <a:r>
              <a:rPr lang="en-US" dirty="0" smtClean="0"/>
              <a:t>.</a:t>
            </a:r>
          </a:p>
          <a:p>
            <a:r>
              <a:rPr lang="en-US" sz="2400" dirty="0" smtClean="0"/>
              <a:t>No change to Express Filter, Receive Processing or Transmit Processing</a:t>
            </a:r>
            <a:endParaRPr lang="en-US" sz="2400" dirty="0"/>
          </a:p>
          <a:p>
            <a:pPr marL="0" indent="0">
              <a:buNone/>
            </a:pPr>
            <a:endParaRPr lang="en-US" dirty="0"/>
          </a:p>
        </p:txBody>
      </p:sp>
      <p:sp>
        <p:nvSpPr>
          <p:cNvPr id="4" name="Rectangle 3"/>
          <p:cNvSpPr/>
          <p:nvPr/>
        </p:nvSpPr>
        <p:spPr>
          <a:xfrm>
            <a:off x="899592" y="1687999"/>
            <a:ext cx="7326294" cy="17480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6078524" y="2148589"/>
            <a:ext cx="1528026" cy="83817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Receive Processing</a:t>
            </a:r>
            <a:endParaRPr lang="en-US" sz="1100" dirty="0"/>
          </a:p>
        </p:txBody>
      </p:sp>
      <p:sp>
        <p:nvSpPr>
          <p:cNvPr id="6" name="Rounded Rectangle 5"/>
          <p:cNvSpPr/>
          <p:nvPr/>
        </p:nvSpPr>
        <p:spPr>
          <a:xfrm>
            <a:off x="1272418" y="2134552"/>
            <a:ext cx="1528026" cy="83817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Express Filter</a:t>
            </a:r>
            <a:endParaRPr lang="en-US" sz="1100" dirty="0"/>
          </a:p>
        </p:txBody>
      </p:sp>
      <p:sp>
        <p:nvSpPr>
          <p:cNvPr id="7" name="Rounded Rectangle 6"/>
          <p:cNvSpPr/>
          <p:nvPr/>
        </p:nvSpPr>
        <p:spPr>
          <a:xfrm>
            <a:off x="3173269" y="2150188"/>
            <a:ext cx="1528026" cy="838175"/>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Transmit Processing</a:t>
            </a:r>
            <a:endParaRPr lang="en-US" sz="1100" dirty="0"/>
          </a:p>
        </p:txBody>
      </p:sp>
      <p:sp>
        <p:nvSpPr>
          <p:cNvPr id="8" name="Rounded Rectangle 7"/>
          <p:cNvSpPr/>
          <p:nvPr/>
        </p:nvSpPr>
        <p:spPr>
          <a:xfrm>
            <a:off x="5004048" y="2240381"/>
            <a:ext cx="884208" cy="660866"/>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Verification</a:t>
            </a:r>
            <a:endParaRPr lang="en-US" sz="1000" dirty="0"/>
          </a:p>
        </p:txBody>
      </p:sp>
      <p:cxnSp>
        <p:nvCxnSpPr>
          <p:cNvPr id="9" name="Elbow Connector 8"/>
          <p:cNvCxnSpPr/>
          <p:nvPr/>
        </p:nvCxnSpPr>
        <p:spPr>
          <a:xfrm rot="16200000" flipH="1">
            <a:off x="2804633" y="1386296"/>
            <a:ext cx="765454" cy="773833"/>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rot="5400000">
            <a:off x="4341352" y="1413212"/>
            <a:ext cx="747946" cy="694735"/>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6" idx="0"/>
          </p:cNvCxnSpPr>
          <p:nvPr/>
        </p:nvCxnSpPr>
        <p:spPr>
          <a:xfrm rot="16200000" flipV="1">
            <a:off x="1661612" y="1759733"/>
            <a:ext cx="744067" cy="5570"/>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6689596" y="1390484"/>
            <a:ext cx="0" cy="76545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400722" y="3255244"/>
            <a:ext cx="0" cy="42195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6" idx="2"/>
          </p:cNvCxnSpPr>
          <p:nvPr/>
        </p:nvCxnSpPr>
        <p:spPr>
          <a:xfrm flipH="1" flipV="1">
            <a:off x="2036431" y="2972726"/>
            <a:ext cx="1" cy="28251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5" idx="2"/>
          </p:cNvCxnSpPr>
          <p:nvPr/>
        </p:nvCxnSpPr>
        <p:spPr>
          <a:xfrm flipV="1">
            <a:off x="6842537" y="2986764"/>
            <a:ext cx="0" cy="2684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030861" y="3255244"/>
            <a:ext cx="481167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7" idx="2"/>
          </p:cNvCxnSpPr>
          <p:nvPr/>
        </p:nvCxnSpPr>
        <p:spPr>
          <a:xfrm>
            <a:off x="3937282" y="2988363"/>
            <a:ext cx="0" cy="6888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7" idx="3"/>
            <a:endCxn id="8" idx="1"/>
          </p:cNvCxnSpPr>
          <p:nvPr/>
        </p:nvCxnSpPr>
        <p:spPr>
          <a:xfrm>
            <a:off x="4701295" y="2569276"/>
            <a:ext cx="302753" cy="1538"/>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1"/>
            <a:endCxn id="8" idx="3"/>
          </p:cNvCxnSpPr>
          <p:nvPr/>
        </p:nvCxnSpPr>
        <p:spPr>
          <a:xfrm flipH="1">
            <a:off x="5888256" y="2567677"/>
            <a:ext cx="190268" cy="313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35329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verify?</a:t>
            </a:r>
            <a:endParaRPr lang="en-US" dirty="0"/>
          </a:p>
        </p:txBody>
      </p:sp>
      <p:sp>
        <p:nvSpPr>
          <p:cNvPr id="3" name="Content Placeholder 2"/>
          <p:cNvSpPr>
            <a:spLocks noGrp="1"/>
          </p:cNvSpPr>
          <p:nvPr>
            <p:ph idx="1"/>
          </p:nvPr>
        </p:nvSpPr>
        <p:spPr>
          <a:xfrm>
            <a:off x="457200" y="1350963"/>
            <a:ext cx="8229600" cy="4814341"/>
          </a:xfrm>
        </p:spPr>
        <p:txBody>
          <a:bodyPr/>
          <a:lstStyle/>
          <a:p>
            <a:r>
              <a:rPr lang="en-US" sz="2400" dirty="0" smtClean="0"/>
              <a:t>A link partner’s preemption capability is discovered through LLDP, </a:t>
            </a:r>
          </a:p>
          <a:p>
            <a:r>
              <a:rPr lang="en-US" sz="2400" dirty="0" smtClean="0"/>
              <a:t>IEEE 802.1Q bridges don’t forward if the SA is nearest bridge group address, but …</a:t>
            </a:r>
          </a:p>
          <a:p>
            <a:r>
              <a:rPr lang="en-US" sz="2400" dirty="0" smtClean="0"/>
              <a:t>Some non-standard devices (e.g. buffered repeaters) don’t block the address.</a:t>
            </a:r>
          </a:p>
          <a:p>
            <a:r>
              <a:rPr lang="en-US" sz="2400" dirty="0" smtClean="0"/>
              <a:t>If such a device is between two ports, it may drop or alter the </a:t>
            </a:r>
            <a:r>
              <a:rPr lang="en-US" sz="2400" dirty="0" err="1" smtClean="0"/>
              <a:t>preemptable</a:t>
            </a:r>
            <a:r>
              <a:rPr lang="en-US" sz="2400" dirty="0" smtClean="0"/>
              <a:t> </a:t>
            </a:r>
            <a:r>
              <a:rPr lang="en-US" sz="2400" dirty="0" err="1" smtClean="0"/>
              <a:t>mPackets</a:t>
            </a:r>
            <a:r>
              <a:rPr lang="en-US" sz="2400" dirty="0" smtClean="0"/>
              <a:t>.</a:t>
            </a:r>
            <a:endParaRPr lang="en-US" sz="2400" dirty="0"/>
          </a:p>
          <a:p>
            <a:r>
              <a:rPr lang="en-US" sz="2400" dirty="0" smtClean="0"/>
              <a:t>Verify tests that the link between to ports is able to carry preemptable </a:t>
            </a:r>
            <a:r>
              <a:rPr lang="en-US" sz="2400" dirty="0" err="1" smtClean="0"/>
              <a:t>mPacket</a:t>
            </a:r>
            <a:r>
              <a:rPr lang="en-US" sz="2400" dirty="0"/>
              <a:t> </a:t>
            </a:r>
            <a:r>
              <a:rPr lang="en-US" sz="2400" dirty="0" smtClean="0"/>
              <a:t>formats.</a:t>
            </a:r>
          </a:p>
          <a:p>
            <a:r>
              <a:rPr lang="en-US" sz="2400" dirty="0" smtClean="0"/>
              <a:t>Networks that are fixed by design (e.g. automotive networks) can disable verification.</a:t>
            </a:r>
          </a:p>
        </p:txBody>
      </p:sp>
    </p:spTree>
    <p:extLst>
      <p:ext uri="{BB962C8B-B14F-4D97-AF65-F5344CB8AC3E}">
        <p14:creationId xmlns:p14="http://schemas.microsoft.com/office/powerpoint/2010/main" val="3508430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Preemption Active</a:t>
            </a:r>
            <a:endParaRPr lang="en-US" dirty="0"/>
          </a:p>
        </p:txBody>
      </p:sp>
      <p:sp>
        <p:nvSpPr>
          <p:cNvPr id="3" name="Content Placeholder 2"/>
          <p:cNvSpPr>
            <a:spLocks noGrp="1"/>
          </p:cNvSpPr>
          <p:nvPr>
            <p:ph idx="1"/>
          </p:nvPr>
        </p:nvSpPr>
        <p:spPr>
          <a:xfrm>
            <a:off x="447939" y="3861048"/>
            <a:ext cx="8229600" cy="2376264"/>
          </a:xfrm>
        </p:spPr>
        <p:txBody>
          <a:bodyPr/>
          <a:lstStyle/>
          <a:p>
            <a:r>
              <a:rPr lang="en-US" sz="2400" dirty="0" smtClean="0"/>
              <a:t>Transmit processing </a:t>
            </a:r>
          </a:p>
          <a:p>
            <a:pPr lvl="1"/>
            <a:r>
              <a:rPr lang="en-US" sz="2000" dirty="0"/>
              <a:t>U</a:t>
            </a:r>
            <a:r>
              <a:rPr lang="en-US" sz="2000" dirty="0" smtClean="0"/>
              <a:t>ses </a:t>
            </a:r>
            <a:r>
              <a:rPr lang="en-US" sz="2000" dirty="0" err="1" smtClean="0"/>
              <a:t>mPacket</a:t>
            </a:r>
            <a:r>
              <a:rPr lang="en-US" sz="2000" dirty="0" smtClean="0"/>
              <a:t> formats </a:t>
            </a:r>
          </a:p>
          <a:p>
            <a:pPr lvl="1"/>
            <a:r>
              <a:rPr lang="en-US" sz="2000" dirty="0" smtClean="0"/>
              <a:t>Preempts preemptable packets if </a:t>
            </a:r>
            <a:r>
              <a:rPr lang="en-US" sz="2000" dirty="0" err="1" smtClean="0"/>
              <a:t>eMAC</a:t>
            </a:r>
            <a:r>
              <a:rPr lang="en-US" sz="2000" dirty="0" smtClean="0"/>
              <a:t> has a packet to send or for a HOLD request.  </a:t>
            </a:r>
          </a:p>
          <a:p>
            <a:r>
              <a:rPr lang="en-US" sz="2400" dirty="0" smtClean="0"/>
              <a:t>Verification responds to verify requests</a:t>
            </a:r>
          </a:p>
          <a:p>
            <a:pPr lvl="1"/>
            <a:endParaRPr lang="en-US" sz="2000" dirty="0"/>
          </a:p>
        </p:txBody>
      </p:sp>
      <p:sp>
        <p:nvSpPr>
          <p:cNvPr id="4" name="Rectangle 3"/>
          <p:cNvSpPr/>
          <p:nvPr/>
        </p:nvSpPr>
        <p:spPr>
          <a:xfrm>
            <a:off x="899592" y="1687999"/>
            <a:ext cx="7326294" cy="17480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ounded Rectangle 4"/>
          <p:cNvSpPr/>
          <p:nvPr/>
        </p:nvSpPr>
        <p:spPr>
          <a:xfrm>
            <a:off x="6078524" y="2148589"/>
            <a:ext cx="1528026" cy="83817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Receive Processing</a:t>
            </a:r>
            <a:endParaRPr lang="en-US" sz="1100" dirty="0"/>
          </a:p>
        </p:txBody>
      </p:sp>
      <p:sp>
        <p:nvSpPr>
          <p:cNvPr id="6" name="Rounded Rectangle 5"/>
          <p:cNvSpPr/>
          <p:nvPr/>
        </p:nvSpPr>
        <p:spPr>
          <a:xfrm>
            <a:off x="1272418" y="2134552"/>
            <a:ext cx="1528026" cy="83817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Express Filter</a:t>
            </a:r>
            <a:endParaRPr lang="en-US" sz="1100" dirty="0"/>
          </a:p>
        </p:txBody>
      </p:sp>
      <p:sp>
        <p:nvSpPr>
          <p:cNvPr id="7" name="Rounded Rectangle 6"/>
          <p:cNvSpPr/>
          <p:nvPr/>
        </p:nvSpPr>
        <p:spPr>
          <a:xfrm>
            <a:off x="3173269" y="2150188"/>
            <a:ext cx="1528026" cy="838175"/>
          </a:xfrm>
          <a:prstGeom prst="roundRect">
            <a:avLst/>
          </a:prstGeom>
          <a:solidFill>
            <a:schemeClr val="accent5">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Transmit Processing</a:t>
            </a:r>
            <a:endParaRPr lang="en-US" sz="1100" dirty="0"/>
          </a:p>
        </p:txBody>
      </p:sp>
      <p:sp>
        <p:nvSpPr>
          <p:cNvPr id="8" name="Rounded Rectangle 7"/>
          <p:cNvSpPr/>
          <p:nvPr/>
        </p:nvSpPr>
        <p:spPr>
          <a:xfrm>
            <a:off x="5004048" y="2240381"/>
            <a:ext cx="884208" cy="66086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t>Verification</a:t>
            </a:r>
            <a:endParaRPr lang="en-US" sz="1000" dirty="0"/>
          </a:p>
        </p:txBody>
      </p:sp>
      <p:cxnSp>
        <p:nvCxnSpPr>
          <p:cNvPr id="9" name="Elbow Connector 8"/>
          <p:cNvCxnSpPr/>
          <p:nvPr/>
        </p:nvCxnSpPr>
        <p:spPr>
          <a:xfrm rot="16200000" flipH="1">
            <a:off x="2804633" y="1386296"/>
            <a:ext cx="765454" cy="773833"/>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rot="5400000">
            <a:off x="4341352" y="1413212"/>
            <a:ext cx="747946" cy="694735"/>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6" idx="0"/>
          </p:cNvCxnSpPr>
          <p:nvPr/>
        </p:nvCxnSpPr>
        <p:spPr>
          <a:xfrm rot="16200000" flipV="1">
            <a:off x="1661612" y="1759733"/>
            <a:ext cx="744067" cy="5570"/>
          </a:xfrm>
          <a:prstGeom prst="bentConnector3">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6689596" y="1390484"/>
            <a:ext cx="0" cy="76545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400722" y="3255244"/>
            <a:ext cx="0" cy="42195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6" idx="2"/>
          </p:cNvCxnSpPr>
          <p:nvPr/>
        </p:nvCxnSpPr>
        <p:spPr>
          <a:xfrm flipH="1" flipV="1">
            <a:off x="2036431" y="2972726"/>
            <a:ext cx="1" cy="28251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5" idx="2"/>
          </p:cNvCxnSpPr>
          <p:nvPr/>
        </p:nvCxnSpPr>
        <p:spPr>
          <a:xfrm flipV="1">
            <a:off x="6842537" y="2986764"/>
            <a:ext cx="0" cy="2684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030861" y="3255244"/>
            <a:ext cx="481167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7" idx="2"/>
          </p:cNvCxnSpPr>
          <p:nvPr/>
        </p:nvCxnSpPr>
        <p:spPr>
          <a:xfrm>
            <a:off x="3937282" y="2988363"/>
            <a:ext cx="0" cy="6888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7" idx="3"/>
            <a:endCxn id="8" idx="1"/>
          </p:cNvCxnSpPr>
          <p:nvPr/>
        </p:nvCxnSpPr>
        <p:spPr>
          <a:xfrm>
            <a:off x="4701295" y="2569276"/>
            <a:ext cx="302753" cy="1538"/>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1"/>
            <a:endCxn id="8" idx="3"/>
          </p:cNvCxnSpPr>
          <p:nvPr/>
        </p:nvCxnSpPr>
        <p:spPr>
          <a:xfrm flipH="1">
            <a:off x="5888256" y="2567677"/>
            <a:ext cx="190268" cy="313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201418" y="2972726"/>
            <a:ext cx="745717" cy="246221"/>
          </a:xfrm>
          <a:prstGeom prst="rect">
            <a:avLst/>
          </a:prstGeom>
          <a:noFill/>
        </p:spPr>
        <p:txBody>
          <a:bodyPr wrap="none" rtlCol="0">
            <a:spAutoFit/>
          </a:bodyPr>
          <a:lstStyle/>
          <a:p>
            <a:r>
              <a:rPr lang="en-US" sz="1000" dirty="0" smtClean="0"/>
              <a:t>mPackets</a:t>
            </a:r>
            <a:endParaRPr lang="en-US" sz="1000" dirty="0"/>
          </a:p>
        </p:txBody>
      </p:sp>
    </p:spTree>
    <p:extLst>
      <p:ext uri="{BB962C8B-B14F-4D97-AF65-F5344CB8AC3E}">
        <p14:creationId xmlns:p14="http://schemas.microsoft.com/office/powerpoint/2010/main" val="14669836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Discovery and verification summary</a:t>
            </a:r>
            <a:endParaRPr lang="en-US" sz="4000" dirty="0"/>
          </a:p>
        </p:txBody>
      </p:sp>
      <p:sp>
        <p:nvSpPr>
          <p:cNvPr id="3" name="Content Placeholder 2"/>
          <p:cNvSpPr>
            <a:spLocks noGrp="1"/>
          </p:cNvSpPr>
          <p:nvPr>
            <p:ph idx="1"/>
          </p:nvPr>
        </p:nvSpPr>
        <p:spPr/>
        <p:txBody>
          <a:bodyPr/>
          <a:lstStyle/>
          <a:p>
            <a:r>
              <a:rPr lang="en-US" dirty="0" smtClean="0"/>
              <a:t>Preemption capability independently activated on each end. </a:t>
            </a:r>
          </a:p>
          <a:p>
            <a:pPr lvl="1"/>
            <a:r>
              <a:rPr lang="en-US" dirty="0" smtClean="0"/>
              <a:t>Capability discovery – not negotiation.</a:t>
            </a:r>
          </a:p>
          <a:p>
            <a:r>
              <a:rPr lang="en-US" dirty="0" smtClean="0"/>
              <a:t>Receiver is always ready for preemption</a:t>
            </a:r>
          </a:p>
          <a:p>
            <a:pPr lvl="1"/>
            <a:r>
              <a:rPr lang="en-US" dirty="0" smtClean="0"/>
              <a:t>Receive Processing and Express Filter behavior is the same regardless of whether preemption capability is active.</a:t>
            </a:r>
          </a:p>
          <a:p>
            <a:r>
              <a:rPr lang="en-US" dirty="0" smtClean="0"/>
              <a:t>Link ability to support preemption is verified</a:t>
            </a:r>
          </a:p>
          <a:p>
            <a:pPr marL="0" indent="0">
              <a:buNone/>
            </a:pPr>
            <a:endParaRPr lang="en-US" dirty="0"/>
          </a:p>
        </p:txBody>
      </p:sp>
    </p:spTree>
    <p:extLst>
      <p:ext uri="{BB962C8B-B14F-4D97-AF65-F5344CB8AC3E}">
        <p14:creationId xmlns:p14="http://schemas.microsoft.com/office/powerpoint/2010/main" val="150817586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pPr marL="0" indent="0" algn="ctr">
              <a:buNone/>
            </a:pPr>
            <a:r>
              <a:rPr lang="en-US" sz="4400" dirty="0" smtClean="0"/>
              <a:t>MAC Merge Service Interface</a:t>
            </a:r>
          </a:p>
          <a:p>
            <a:pPr marL="0" indent="0" algn="ctr">
              <a:buNone/>
            </a:pPr>
            <a:r>
              <a:rPr lang="en-US" sz="2800" dirty="0" smtClean="0"/>
              <a:t>Minimizing latency for scheduled tr</a:t>
            </a:r>
            <a:r>
              <a:rPr lang="en-US" sz="3200" dirty="0" smtClean="0"/>
              <a:t>affic</a:t>
            </a:r>
            <a:endParaRPr lang="en-US" sz="2800" dirty="0" smtClean="0"/>
          </a:p>
        </p:txBody>
      </p:sp>
    </p:spTree>
    <p:extLst>
      <p:ext uri="{BB962C8B-B14F-4D97-AF65-F5344CB8AC3E}">
        <p14:creationId xmlns:p14="http://schemas.microsoft.com/office/powerpoint/2010/main" val="2818148821"/>
      </p:ext>
    </p:extLst>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Without Hold and Release</a:t>
            </a:r>
            <a:endParaRPr lang="en-US" dirty="0"/>
          </a:p>
        </p:txBody>
      </p:sp>
      <p:sp>
        <p:nvSpPr>
          <p:cNvPr id="3" name="Content Placeholder 2"/>
          <p:cNvSpPr>
            <a:spLocks noGrp="1"/>
          </p:cNvSpPr>
          <p:nvPr>
            <p:ph idx="1"/>
          </p:nvPr>
        </p:nvSpPr>
        <p:spPr>
          <a:xfrm>
            <a:off x="454315" y="3861160"/>
            <a:ext cx="8229600" cy="2664184"/>
          </a:xfrm>
        </p:spPr>
        <p:txBody>
          <a:bodyPr/>
          <a:lstStyle/>
          <a:p>
            <a:r>
              <a:rPr lang="en-US" sz="2800" dirty="0" smtClean="0"/>
              <a:t>Preemption isn’t instantaneous. </a:t>
            </a:r>
          </a:p>
          <a:p>
            <a:r>
              <a:rPr lang="en-US" sz="2800" dirty="0" smtClean="0"/>
              <a:t>Packets with less than min packet size left to transmit or packets less than 123 octets can’t be preempted.</a:t>
            </a:r>
            <a:endParaRPr lang="en-US" dirty="0"/>
          </a:p>
          <a:p>
            <a:r>
              <a:rPr lang="en-US" sz="2800" dirty="0"/>
              <a:t>In many </a:t>
            </a:r>
            <a:r>
              <a:rPr lang="en-US" sz="2800" dirty="0" smtClean="0"/>
              <a:t>use cases, this delay is short enough but not in all cases.</a:t>
            </a:r>
            <a:endParaRPr lang="en-US" sz="2800" dirty="0"/>
          </a:p>
        </p:txBody>
      </p:sp>
      <p:sp>
        <p:nvSpPr>
          <p:cNvPr id="4" name="Rectangle 3"/>
          <p:cNvSpPr/>
          <p:nvPr/>
        </p:nvSpPr>
        <p:spPr>
          <a:xfrm>
            <a:off x="3743908" y="2016671"/>
            <a:ext cx="1548172"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p>
        </p:txBody>
      </p:sp>
      <p:sp>
        <p:nvSpPr>
          <p:cNvPr id="9" name="Rectangle 8"/>
          <p:cNvSpPr/>
          <p:nvPr/>
        </p:nvSpPr>
        <p:spPr>
          <a:xfrm>
            <a:off x="2552700" y="1483400"/>
            <a:ext cx="1676400" cy="420032"/>
          </a:xfrm>
          <a:prstGeom prst="rect">
            <a:avLst/>
          </a:prstGeom>
          <a:solidFill>
            <a:schemeClr val="bg1"/>
          </a:solidFill>
          <a:ln w="57150" cmpd="sng">
            <a:solidFill>
              <a:srgbClr val="008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solidFill>
                <a:srgbClr val="008000"/>
              </a:solidFill>
            </a:endParaRPr>
          </a:p>
        </p:txBody>
      </p:sp>
      <p:sp>
        <p:nvSpPr>
          <p:cNvPr id="16" name="TextBox 15"/>
          <p:cNvSpPr txBox="1"/>
          <p:nvPr/>
        </p:nvSpPr>
        <p:spPr>
          <a:xfrm>
            <a:off x="454315" y="1483400"/>
            <a:ext cx="1069524" cy="369332"/>
          </a:xfrm>
          <a:prstGeom prst="rect">
            <a:avLst/>
          </a:prstGeom>
          <a:noFill/>
        </p:spPr>
        <p:txBody>
          <a:bodyPr wrap="none" rtlCol="0">
            <a:spAutoFit/>
          </a:bodyPr>
          <a:lstStyle/>
          <a:p>
            <a:r>
              <a:rPr lang="en-US" dirty="0" err="1" smtClean="0"/>
              <a:t>pMAC</a:t>
            </a:r>
            <a:r>
              <a:rPr lang="en-US" dirty="0" smtClean="0"/>
              <a:t> </a:t>
            </a:r>
            <a:r>
              <a:rPr lang="en-US" dirty="0" err="1" smtClean="0"/>
              <a:t>tx</a:t>
            </a:r>
            <a:endParaRPr lang="en-US" dirty="0"/>
          </a:p>
        </p:txBody>
      </p:sp>
      <p:sp>
        <p:nvSpPr>
          <p:cNvPr id="17" name="TextBox 16"/>
          <p:cNvSpPr txBox="1"/>
          <p:nvPr/>
        </p:nvSpPr>
        <p:spPr>
          <a:xfrm>
            <a:off x="454315" y="2016671"/>
            <a:ext cx="1069524" cy="369332"/>
          </a:xfrm>
          <a:prstGeom prst="rect">
            <a:avLst/>
          </a:prstGeom>
          <a:noFill/>
        </p:spPr>
        <p:txBody>
          <a:bodyPr wrap="none" rtlCol="0">
            <a:spAutoFit/>
          </a:bodyPr>
          <a:lstStyle/>
          <a:p>
            <a:r>
              <a:rPr lang="en-US" dirty="0" err="1" smtClean="0"/>
              <a:t>eMAC</a:t>
            </a:r>
            <a:r>
              <a:rPr lang="en-US" dirty="0" smtClean="0"/>
              <a:t> </a:t>
            </a:r>
            <a:r>
              <a:rPr lang="en-US" dirty="0" err="1" smtClean="0"/>
              <a:t>tx</a:t>
            </a:r>
            <a:endParaRPr lang="en-US" dirty="0"/>
          </a:p>
        </p:txBody>
      </p:sp>
      <p:sp>
        <p:nvSpPr>
          <p:cNvPr id="18" name="TextBox 17"/>
          <p:cNvSpPr txBox="1"/>
          <p:nvPr/>
        </p:nvSpPr>
        <p:spPr>
          <a:xfrm>
            <a:off x="454315" y="3068960"/>
            <a:ext cx="1659429" cy="369332"/>
          </a:xfrm>
          <a:prstGeom prst="rect">
            <a:avLst/>
          </a:prstGeom>
          <a:noFill/>
        </p:spPr>
        <p:txBody>
          <a:bodyPr wrap="none" rtlCol="0">
            <a:spAutoFit/>
          </a:bodyPr>
          <a:lstStyle/>
          <a:p>
            <a:r>
              <a:rPr lang="en-US" dirty="0" smtClean="0"/>
              <a:t>MAC Merge </a:t>
            </a:r>
            <a:r>
              <a:rPr lang="en-US" dirty="0" err="1" smtClean="0"/>
              <a:t>tx</a:t>
            </a:r>
            <a:endParaRPr lang="en-US" dirty="0"/>
          </a:p>
        </p:txBody>
      </p:sp>
      <p:sp>
        <p:nvSpPr>
          <p:cNvPr id="19" name="Rectangle 18"/>
          <p:cNvSpPr/>
          <p:nvPr/>
        </p:nvSpPr>
        <p:spPr>
          <a:xfrm>
            <a:off x="2552700" y="3025285"/>
            <a:ext cx="1676400" cy="420032"/>
          </a:xfrm>
          <a:prstGeom prst="rect">
            <a:avLst/>
          </a:prstGeom>
          <a:solidFill>
            <a:schemeClr val="bg1"/>
          </a:solidFill>
          <a:ln w="57150" cmpd="sng">
            <a:solidFill>
              <a:srgbClr val="008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solidFill>
                <a:srgbClr val="008000"/>
              </a:solidFill>
            </a:endParaRPr>
          </a:p>
        </p:txBody>
      </p:sp>
      <p:sp>
        <p:nvSpPr>
          <p:cNvPr id="20" name="Rectangle 19"/>
          <p:cNvSpPr/>
          <p:nvPr/>
        </p:nvSpPr>
        <p:spPr>
          <a:xfrm>
            <a:off x="4776986" y="3042985"/>
            <a:ext cx="1523206"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p>
        </p:txBody>
      </p:sp>
      <p:cxnSp>
        <p:nvCxnSpPr>
          <p:cNvPr id="22" name="Straight Connector 21"/>
          <p:cNvCxnSpPr/>
          <p:nvPr/>
        </p:nvCxnSpPr>
        <p:spPr>
          <a:xfrm>
            <a:off x="4229100" y="3573016"/>
            <a:ext cx="0" cy="2160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815316" y="3573016"/>
            <a:ext cx="0" cy="2160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995936" y="3681028"/>
            <a:ext cx="23316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4815316" y="3681028"/>
            <a:ext cx="249932"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044543" y="3540435"/>
            <a:ext cx="494046" cy="307777"/>
          </a:xfrm>
          <a:prstGeom prst="rect">
            <a:avLst/>
          </a:prstGeom>
          <a:noFill/>
        </p:spPr>
        <p:txBody>
          <a:bodyPr wrap="none" rtlCol="0">
            <a:spAutoFit/>
          </a:bodyPr>
          <a:lstStyle/>
          <a:p>
            <a:r>
              <a:rPr lang="en-US" sz="1400" dirty="0" smtClean="0"/>
              <a:t>IPG</a:t>
            </a:r>
            <a:endParaRPr lang="en-US" sz="1400" dirty="0"/>
          </a:p>
        </p:txBody>
      </p:sp>
      <p:cxnSp>
        <p:nvCxnSpPr>
          <p:cNvPr id="32" name="Straight Arrow Connector 31"/>
          <p:cNvCxnSpPr/>
          <p:nvPr/>
        </p:nvCxnSpPr>
        <p:spPr>
          <a:xfrm>
            <a:off x="3743908" y="2397671"/>
            <a:ext cx="1022412" cy="627614"/>
          </a:xfrm>
          <a:prstGeom prst="straightConnector1">
            <a:avLst/>
          </a:prstGeom>
          <a:ln w="254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3682008" y="2781696"/>
            <a:ext cx="0" cy="17234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229100" y="2781697"/>
            <a:ext cx="0" cy="17234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3465984" y="2867870"/>
            <a:ext cx="21602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4231010" y="2867871"/>
            <a:ext cx="19697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1802396" y="2697124"/>
            <a:ext cx="1800200" cy="307777"/>
          </a:xfrm>
          <a:prstGeom prst="rect">
            <a:avLst/>
          </a:prstGeom>
          <a:noFill/>
        </p:spPr>
        <p:txBody>
          <a:bodyPr wrap="square" rtlCol="0">
            <a:spAutoFit/>
          </a:bodyPr>
          <a:lstStyle/>
          <a:p>
            <a:r>
              <a:rPr lang="en-US" sz="1400" dirty="0" smtClean="0"/>
              <a:t>&gt; Min </a:t>
            </a:r>
            <a:r>
              <a:rPr lang="en-US" sz="1400" dirty="0" err="1" smtClean="0"/>
              <a:t>mPacket</a:t>
            </a:r>
            <a:r>
              <a:rPr lang="en-US" sz="1400" dirty="0" smtClean="0"/>
              <a:t> left </a:t>
            </a:r>
            <a:endParaRPr lang="en-US" sz="1400" dirty="0"/>
          </a:p>
        </p:txBody>
      </p:sp>
    </p:spTree>
    <p:extLst>
      <p:ext uri="{BB962C8B-B14F-4D97-AF65-F5344CB8AC3E}">
        <p14:creationId xmlns:p14="http://schemas.microsoft.com/office/powerpoint/2010/main" val="381486745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MMSI Hold and Release</a:t>
            </a:r>
            <a:endParaRPr lang="en-US" dirty="0"/>
          </a:p>
        </p:txBody>
      </p:sp>
      <p:sp>
        <p:nvSpPr>
          <p:cNvPr id="3" name="Content Placeholder 2"/>
          <p:cNvSpPr>
            <a:spLocks noGrp="1"/>
          </p:cNvSpPr>
          <p:nvPr>
            <p:ph idx="1"/>
          </p:nvPr>
        </p:nvSpPr>
        <p:spPr/>
        <p:txBody>
          <a:bodyPr/>
          <a:lstStyle/>
          <a:p>
            <a:r>
              <a:rPr lang="en-US" dirty="0" smtClean="0"/>
              <a:t>MAC Merge Service Interface primitive:</a:t>
            </a:r>
          </a:p>
          <a:p>
            <a:pPr lvl="1"/>
            <a:r>
              <a:rPr lang="en-US" dirty="0" smtClean="0"/>
              <a:t>Primitive from the MAC Client to MAC Merge </a:t>
            </a:r>
            <a:r>
              <a:rPr lang="en-US" dirty="0" err="1" smtClean="0"/>
              <a:t>sublayer</a:t>
            </a:r>
            <a:endParaRPr lang="en-US" dirty="0" smtClean="0"/>
          </a:p>
          <a:p>
            <a:pPr lvl="1"/>
            <a:r>
              <a:rPr lang="en-US" dirty="0" err="1" smtClean="0"/>
              <a:t>MM_CTL.request</a:t>
            </a:r>
            <a:r>
              <a:rPr lang="en-US" dirty="0" smtClean="0"/>
              <a:t> (</a:t>
            </a:r>
            <a:r>
              <a:rPr lang="en-US" dirty="0" err="1" smtClean="0"/>
              <a:t>hold_req</a:t>
            </a:r>
            <a:r>
              <a:rPr lang="en-US" dirty="0" smtClean="0"/>
              <a:t>)</a:t>
            </a:r>
          </a:p>
          <a:p>
            <a:pPr lvl="1"/>
            <a:r>
              <a:rPr lang="en-US" dirty="0" err="1" smtClean="0"/>
              <a:t>hold_req</a:t>
            </a:r>
            <a:r>
              <a:rPr lang="en-US" dirty="0" smtClean="0"/>
              <a:t> takes one of 2 values: HOLD, RELEASE</a:t>
            </a:r>
          </a:p>
          <a:p>
            <a:pPr lvl="1"/>
            <a:r>
              <a:rPr lang="en-US" dirty="0" smtClean="0"/>
              <a:t>hold stops transmission from the </a:t>
            </a:r>
            <a:r>
              <a:rPr lang="en-US" dirty="0" err="1" smtClean="0"/>
              <a:t>pMAC</a:t>
            </a:r>
            <a:r>
              <a:rPr lang="en-US" dirty="0" smtClean="0"/>
              <a:t> – preempting if preemption capability is active</a:t>
            </a:r>
          </a:p>
          <a:p>
            <a:pPr lvl="1"/>
            <a:r>
              <a:rPr lang="en-US" dirty="0" smtClean="0"/>
              <a:t>release allows </a:t>
            </a:r>
            <a:r>
              <a:rPr lang="en-US" dirty="0" err="1" smtClean="0"/>
              <a:t>pMAC</a:t>
            </a:r>
            <a:r>
              <a:rPr lang="en-US" dirty="0" smtClean="0"/>
              <a:t> transmission.</a:t>
            </a:r>
            <a:endParaRPr lang="en-US" dirty="0"/>
          </a:p>
        </p:txBody>
      </p:sp>
    </p:spTree>
    <p:extLst>
      <p:ext uri="{BB962C8B-B14F-4D97-AF65-F5344CB8AC3E}">
        <p14:creationId xmlns:p14="http://schemas.microsoft.com/office/powerpoint/2010/main" val="3068309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err="1"/>
              <a:t>Recap</a:t>
            </a:r>
            <a:r>
              <a:rPr lang="de-DE" dirty="0"/>
              <a:t> </a:t>
            </a:r>
            <a:r>
              <a:rPr lang="de-DE" dirty="0" err="1"/>
              <a:t>of</a:t>
            </a:r>
            <a:r>
              <a:rPr lang="de-DE" dirty="0"/>
              <a:t> </a:t>
            </a:r>
            <a:r>
              <a:rPr lang="de-DE" dirty="0" err="1"/>
              <a:t>Geneva</a:t>
            </a:r>
            <a:r>
              <a:rPr lang="de-DE" dirty="0"/>
              <a:t> Tutorial</a:t>
            </a:r>
            <a:endParaRPr lang="en-US" dirty="0"/>
          </a:p>
        </p:txBody>
      </p:sp>
      <p:sp>
        <p:nvSpPr>
          <p:cNvPr id="3" name="Content Placeholder 2"/>
          <p:cNvSpPr>
            <a:spLocks noGrp="1"/>
          </p:cNvSpPr>
          <p:nvPr>
            <p:ph idx="1"/>
          </p:nvPr>
        </p:nvSpPr>
        <p:spPr/>
        <p:txBody>
          <a:bodyPr/>
          <a:lstStyle/>
          <a:p>
            <a:r>
              <a:rPr lang="de-DE" dirty="0" err="1" smtClean="0"/>
              <a:t>Presented</a:t>
            </a:r>
            <a:r>
              <a:rPr lang="de-DE" dirty="0" smtClean="0"/>
              <a:t> by Ludwig </a:t>
            </a:r>
            <a:r>
              <a:rPr lang="de-DE" dirty="0" err="1" smtClean="0"/>
              <a:t>or</a:t>
            </a:r>
            <a:r>
              <a:rPr lang="de-DE" dirty="0" smtClean="0"/>
              <a:t> Mike</a:t>
            </a:r>
            <a:endParaRPr lang="en-US" dirty="0"/>
          </a:p>
        </p:txBody>
      </p:sp>
    </p:spTree>
    <p:extLst>
      <p:ext uri="{BB962C8B-B14F-4D97-AF65-F5344CB8AC3E}">
        <p14:creationId xmlns:p14="http://schemas.microsoft.com/office/powerpoint/2010/main" val="192758792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With Hold and Release</a:t>
            </a:r>
            <a:endParaRPr lang="en-US" dirty="0"/>
          </a:p>
        </p:txBody>
      </p:sp>
      <p:sp>
        <p:nvSpPr>
          <p:cNvPr id="3" name="Content Placeholder 2"/>
          <p:cNvSpPr>
            <a:spLocks noGrp="1"/>
          </p:cNvSpPr>
          <p:nvPr>
            <p:ph idx="1"/>
          </p:nvPr>
        </p:nvSpPr>
        <p:spPr>
          <a:xfrm>
            <a:off x="454315" y="4797152"/>
            <a:ext cx="8229600" cy="1728192"/>
          </a:xfrm>
        </p:spPr>
        <p:txBody>
          <a:bodyPr/>
          <a:lstStyle/>
          <a:p>
            <a:r>
              <a:rPr lang="en-US" sz="2800" dirty="0" smtClean="0"/>
              <a:t>Asserting </a:t>
            </a:r>
            <a:r>
              <a:rPr lang="en-US" sz="2800" dirty="0" err="1" smtClean="0"/>
              <a:t>MM_CTL.request</a:t>
            </a:r>
            <a:r>
              <a:rPr lang="en-US" sz="2800" dirty="0" smtClean="0"/>
              <a:t> (HOLD) a </a:t>
            </a:r>
            <a:r>
              <a:rPr lang="en-US" sz="2800" dirty="0" err="1" smtClean="0"/>
              <a:t>guardband</a:t>
            </a:r>
            <a:r>
              <a:rPr lang="en-US" sz="2800" dirty="0" smtClean="0"/>
              <a:t> in advance of a scheduled express traffic window ensures minimal latency (cut-through) for express traffic</a:t>
            </a:r>
            <a:endParaRPr lang="en-US" sz="2800" dirty="0"/>
          </a:p>
        </p:txBody>
      </p:sp>
      <p:sp>
        <p:nvSpPr>
          <p:cNvPr id="4" name="Rectangle 3"/>
          <p:cNvSpPr/>
          <p:nvPr/>
        </p:nvSpPr>
        <p:spPr>
          <a:xfrm>
            <a:off x="4853980" y="2893439"/>
            <a:ext cx="1446212"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p>
        </p:txBody>
      </p:sp>
      <p:sp>
        <p:nvSpPr>
          <p:cNvPr id="9" name="Rectangle 8"/>
          <p:cNvSpPr/>
          <p:nvPr/>
        </p:nvSpPr>
        <p:spPr>
          <a:xfrm>
            <a:off x="2629694" y="2324697"/>
            <a:ext cx="1676400" cy="420032"/>
          </a:xfrm>
          <a:prstGeom prst="rect">
            <a:avLst/>
          </a:prstGeom>
          <a:solidFill>
            <a:schemeClr val="bg1"/>
          </a:solidFill>
          <a:ln w="57150" cmpd="sng">
            <a:solidFill>
              <a:srgbClr val="008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solidFill>
                <a:srgbClr val="008000"/>
              </a:solidFill>
            </a:endParaRPr>
          </a:p>
        </p:txBody>
      </p:sp>
      <p:sp>
        <p:nvSpPr>
          <p:cNvPr id="16" name="TextBox 15"/>
          <p:cNvSpPr txBox="1"/>
          <p:nvPr/>
        </p:nvSpPr>
        <p:spPr>
          <a:xfrm>
            <a:off x="531309" y="2324697"/>
            <a:ext cx="1069524" cy="369332"/>
          </a:xfrm>
          <a:prstGeom prst="rect">
            <a:avLst/>
          </a:prstGeom>
          <a:noFill/>
        </p:spPr>
        <p:txBody>
          <a:bodyPr wrap="none" rtlCol="0">
            <a:spAutoFit/>
          </a:bodyPr>
          <a:lstStyle/>
          <a:p>
            <a:r>
              <a:rPr lang="en-US" dirty="0" err="1" smtClean="0"/>
              <a:t>pMAC</a:t>
            </a:r>
            <a:r>
              <a:rPr lang="en-US" dirty="0" smtClean="0"/>
              <a:t> </a:t>
            </a:r>
            <a:r>
              <a:rPr lang="en-US" dirty="0" err="1" smtClean="0"/>
              <a:t>tx</a:t>
            </a:r>
            <a:endParaRPr lang="en-US" dirty="0"/>
          </a:p>
        </p:txBody>
      </p:sp>
      <p:sp>
        <p:nvSpPr>
          <p:cNvPr id="17" name="TextBox 16"/>
          <p:cNvSpPr txBox="1"/>
          <p:nvPr/>
        </p:nvSpPr>
        <p:spPr>
          <a:xfrm>
            <a:off x="531309" y="2857968"/>
            <a:ext cx="1069524" cy="369332"/>
          </a:xfrm>
          <a:prstGeom prst="rect">
            <a:avLst/>
          </a:prstGeom>
          <a:noFill/>
        </p:spPr>
        <p:txBody>
          <a:bodyPr wrap="none" rtlCol="0">
            <a:spAutoFit/>
          </a:bodyPr>
          <a:lstStyle/>
          <a:p>
            <a:r>
              <a:rPr lang="en-US" dirty="0" err="1" smtClean="0"/>
              <a:t>eMAC</a:t>
            </a:r>
            <a:r>
              <a:rPr lang="en-US" dirty="0" smtClean="0"/>
              <a:t> </a:t>
            </a:r>
            <a:r>
              <a:rPr lang="en-US" dirty="0" err="1" smtClean="0"/>
              <a:t>tx</a:t>
            </a:r>
            <a:endParaRPr lang="en-US" dirty="0"/>
          </a:p>
        </p:txBody>
      </p:sp>
      <p:sp>
        <p:nvSpPr>
          <p:cNvPr id="18" name="TextBox 17"/>
          <p:cNvSpPr txBox="1"/>
          <p:nvPr/>
        </p:nvSpPr>
        <p:spPr>
          <a:xfrm>
            <a:off x="531309" y="3910257"/>
            <a:ext cx="1659429" cy="369332"/>
          </a:xfrm>
          <a:prstGeom prst="rect">
            <a:avLst/>
          </a:prstGeom>
          <a:noFill/>
        </p:spPr>
        <p:txBody>
          <a:bodyPr wrap="none" rtlCol="0">
            <a:spAutoFit/>
          </a:bodyPr>
          <a:lstStyle/>
          <a:p>
            <a:r>
              <a:rPr lang="en-US" dirty="0" smtClean="0"/>
              <a:t>MAC Merge </a:t>
            </a:r>
            <a:r>
              <a:rPr lang="en-US" dirty="0" err="1" smtClean="0"/>
              <a:t>tx</a:t>
            </a:r>
            <a:endParaRPr lang="en-US" dirty="0"/>
          </a:p>
        </p:txBody>
      </p:sp>
      <p:sp>
        <p:nvSpPr>
          <p:cNvPr id="19" name="Rectangle 18"/>
          <p:cNvSpPr/>
          <p:nvPr/>
        </p:nvSpPr>
        <p:spPr>
          <a:xfrm>
            <a:off x="2629694" y="3866582"/>
            <a:ext cx="1676400" cy="420032"/>
          </a:xfrm>
          <a:prstGeom prst="rect">
            <a:avLst/>
          </a:prstGeom>
          <a:solidFill>
            <a:schemeClr val="bg1"/>
          </a:solidFill>
          <a:ln w="57150" cmpd="sng">
            <a:solidFill>
              <a:srgbClr val="008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solidFill>
                <a:srgbClr val="008000"/>
              </a:solidFill>
            </a:endParaRPr>
          </a:p>
        </p:txBody>
      </p:sp>
      <p:sp>
        <p:nvSpPr>
          <p:cNvPr id="20" name="Rectangle 19"/>
          <p:cNvSpPr/>
          <p:nvPr/>
        </p:nvSpPr>
        <p:spPr>
          <a:xfrm>
            <a:off x="4853980" y="3884282"/>
            <a:ext cx="1446212"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p>
        </p:txBody>
      </p:sp>
      <p:cxnSp>
        <p:nvCxnSpPr>
          <p:cNvPr id="22" name="Straight Connector 21"/>
          <p:cNvCxnSpPr/>
          <p:nvPr/>
        </p:nvCxnSpPr>
        <p:spPr>
          <a:xfrm>
            <a:off x="4306094" y="4414313"/>
            <a:ext cx="0" cy="2160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892310" y="4414313"/>
            <a:ext cx="0" cy="2160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4072930" y="4522325"/>
            <a:ext cx="23316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4892310" y="4522325"/>
            <a:ext cx="249932"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083040" y="4380591"/>
            <a:ext cx="494046" cy="307777"/>
          </a:xfrm>
          <a:prstGeom prst="rect">
            <a:avLst/>
          </a:prstGeom>
          <a:noFill/>
        </p:spPr>
        <p:txBody>
          <a:bodyPr wrap="none" rtlCol="0">
            <a:spAutoFit/>
          </a:bodyPr>
          <a:lstStyle/>
          <a:p>
            <a:r>
              <a:rPr lang="en-US" sz="1400" dirty="0" smtClean="0"/>
              <a:t>IPG</a:t>
            </a:r>
            <a:endParaRPr lang="en-US" sz="1400" dirty="0"/>
          </a:p>
        </p:txBody>
      </p:sp>
      <p:cxnSp>
        <p:nvCxnSpPr>
          <p:cNvPr id="37" name="Straight Connector 36"/>
          <p:cNvCxnSpPr/>
          <p:nvPr/>
        </p:nvCxnSpPr>
        <p:spPr>
          <a:xfrm>
            <a:off x="3759002" y="3622993"/>
            <a:ext cx="0" cy="17234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306094" y="3622994"/>
            <a:ext cx="0" cy="17234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3542978" y="3709167"/>
            <a:ext cx="21602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4308004" y="3709168"/>
            <a:ext cx="19697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1879390" y="3538421"/>
            <a:ext cx="1800200" cy="307777"/>
          </a:xfrm>
          <a:prstGeom prst="rect">
            <a:avLst/>
          </a:prstGeom>
          <a:noFill/>
        </p:spPr>
        <p:txBody>
          <a:bodyPr wrap="square" rtlCol="0">
            <a:spAutoFit/>
          </a:bodyPr>
          <a:lstStyle/>
          <a:p>
            <a:r>
              <a:rPr lang="en-US" sz="1400" dirty="0" smtClean="0"/>
              <a:t>&gt; Min </a:t>
            </a:r>
            <a:r>
              <a:rPr lang="en-US" sz="1400" dirty="0" err="1" smtClean="0"/>
              <a:t>mPacket</a:t>
            </a:r>
            <a:r>
              <a:rPr lang="en-US" sz="1400" dirty="0" smtClean="0"/>
              <a:t> left </a:t>
            </a:r>
            <a:endParaRPr lang="en-US" sz="1400" dirty="0"/>
          </a:p>
        </p:txBody>
      </p:sp>
      <p:sp>
        <p:nvSpPr>
          <p:cNvPr id="5" name="TextBox 4"/>
          <p:cNvSpPr txBox="1"/>
          <p:nvPr/>
        </p:nvSpPr>
        <p:spPr>
          <a:xfrm>
            <a:off x="529399" y="1314927"/>
            <a:ext cx="2339102" cy="369332"/>
          </a:xfrm>
          <a:prstGeom prst="rect">
            <a:avLst/>
          </a:prstGeom>
          <a:noFill/>
        </p:spPr>
        <p:txBody>
          <a:bodyPr wrap="none" rtlCol="0">
            <a:spAutoFit/>
          </a:bodyPr>
          <a:lstStyle/>
          <a:p>
            <a:r>
              <a:rPr lang="en-US" dirty="0" smtClean="0"/>
              <a:t>MAC Client schedule</a:t>
            </a:r>
            <a:endParaRPr lang="en-US" dirty="0"/>
          </a:p>
        </p:txBody>
      </p:sp>
      <p:cxnSp>
        <p:nvCxnSpPr>
          <p:cNvPr id="7" name="Straight Connector 6"/>
          <p:cNvCxnSpPr/>
          <p:nvPr/>
        </p:nvCxnSpPr>
        <p:spPr>
          <a:xfrm>
            <a:off x="4892310" y="1458943"/>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316416" y="1458943"/>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6876256" y="2900337"/>
            <a:ext cx="144016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p>
        </p:txBody>
      </p:sp>
      <p:sp>
        <p:nvSpPr>
          <p:cNvPr id="29" name="Rectangle 28"/>
          <p:cNvSpPr/>
          <p:nvPr/>
        </p:nvSpPr>
        <p:spPr>
          <a:xfrm>
            <a:off x="6892602" y="3870853"/>
            <a:ext cx="1440160" cy="381000"/>
          </a:xfrm>
          <a:prstGeom prst="rect">
            <a:avLst/>
          </a:prstGeom>
          <a:solidFill>
            <a:schemeClr val="bg1"/>
          </a:solidFill>
          <a:ln w="57150" cmpd="sng">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en-US" dirty="0" smtClean="0"/>
          </a:p>
        </p:txBody>
      </p:sp>
      <p:cxnSp>
        <p:nvCxnSpPr>
          <p:cNvPr id="12" name="Straight Arrow Connector 11"/>
          <p:cNvCxnSpPr/>
          <p:nvPr/>
        </p:nvCxnSpPr>
        <p:spPr>
          <a:xfrm flipH="1">
            <a:off x="4892310" y="1602959"/>
            <a:ext cx="3327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884368" y="1602959"/>
            <a:ext cx="44839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606405" y="1458943"/>
            <a:ext cx="1963936" cy="307777"/>
          </a:xfrm>
          <a:prstGeom prst="rect">
            <a:avLst/>
          </a:prstGeom>
          <a:noFill/>
        </p:spPr>
        <p:txBody>
          <a:bodyPr wrap="none" rtlCol="0">
            <a:spAutoFit/>
          </a:bodyPr>
          <a:lstStyle/>
          <a:p>
            <a:r>
              <a:rPr lang="en-US" sz="1400" dirty="0" smtClean="0"/>
              <a:t>Express traffic window</a:t>
            </a:r>
            <a:endParaRPr lang="en-US" sz="1400" dirty="0"/>
          </a:p>
        </p:txBody>
      </p:sp>
      <p:cxnSp>
        <p:nvCxnSpPr>
          <p:cNvPr id="23" name="Straight Connector 22"/>
          <p:cNvCxnSpPr/>
          <p:nvPr/>
        </p:nvCxnSpPr>
        <p:spPr>
          <a:xfrm>
            <a:off x="3759002" y="1458943"/>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965295" y="1341349"/>
            <a:ext cx="681597" cy="523220"/>
          </a:xfrm>
          <a:prstGeom prst="rect">
            <a:avLst/>
          </a:prstGeom>
          <a:noFill/>
        </p:spPr>
        <p:txBody>
          <a:bodyPr wrap="none" rtlCol="0">
            <a:spAutoFit/>
          </a:bodyPr>
          <a:lstStyle/>
          <a:p>
            <a:r>
              <a:rPr lang="en-US" sz="1400" dirty="0"/>
              <a:t>Guard</a:t>
            </a:r>
            <a:r>
              <a:rPr lang="en-US" dirty="0" smtClean="0"/>
              <a:t/>
            </a:r>
            <a:br>
              <a:rPr lang="en-US" dirty="0" smtClean="0"/>
            </a:br>
            <a:r>
              <a:rPr lang="en-US" sz="1400" dirty="0"/>
              <a:t>band</a:t>
            </a:r>
          </a:p>
        </p:txBody>
      </p:sp>
      <p:cxnSp>
        <p:nvCxnSpPr>
          <p:cNvPr id="33" name="Straight Arrow Connector 32"/>
          <p:cNvCxnSpPr>
            <a:stCxn id="25" idx="1"/>
          </p:cNvCxnSpPr>
          <p:nvPr/>
        </p:nvCxnSpPr>
        <p:spPr>
          <a:xfrm flipH="1" flipV="1">
            <a:off x="3759002" y="1599198"/>
            <a:ext cx="206293" cy="376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25" idx="3"/>
          </p:cNvCxnSpPr>
          <p:nvPr/>
        </p:nvCxnSpPr>
        <p:spPr>
          <a:xfrm flipV="1">
            <a:off x="4646892" y="1599198"/>
            <a:ext cx="245418" cy="376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3759002" y="2172434"/>
            <a:ext cx="0" cy="136598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3525513" y="1864569"/>
            <a:ext cx="753732" cy="338554"/>
          </a:xfrm>
          <a:prstGeom prst="rect">
            <a:avLst/>
          </a:prstGeom>
          <a:noFill/>
        </p:spPr>
        <p:txBody>
          <a:bodyPr wrap="none" rtlCol="0">
            <a:spAutoFit/>
          </a:bodyPr>
          <a:lstStyle/>
          <a:p>
            <a:r>
              <a:rPr lang="en-US" sz="1600" dirty="0" smtClean="0">
                <a:solidFill>
                  <a:srgbClr val="FF0000"/>
                </a:solidFill>
              </a:rPr>
              <a:t>HOLD</a:t>
            </a:r>
            <a:endParaRPr lang="en-US" sz="1600" dirty="0">
              <a:solidFill>
                <a:srgbClr val="FF0000"/>
              </a:solidFill>
            </a:endParaRPr>
          </a:p>
        </p:txBody>
      </p:sp>
      <p:sp>
        <p:nvSpPr>
          <p:cNvPr id="46" name="TextBox 45"/>
          <p:cNvSpPr txBox="1"/>
          <p:nvPr/>
        </p:nvSpPr>
        <p:spPr>
          <a:xfrm>
            <a:off x="7320752" y="1864569"/>
            <a:ext cx="1127232" cy="338554"/>
          </a:xfrm>
          <a:prstGeom prst="rect">
            <a:avLst/>
          </a:prstGeom>
          <a:noFill/>
        </p:spPr>
        <p:txBody>
          <a:bodyPr wrap="none" rtlCol="0">
            <a:spAutoFit/>
          </a:bodyPr>
          <a:lstStyle/>
          <a:p>
            <a:r>
              <a:rPr lang="en-US" sz="1600" dirty="0" smtClean="0">
                <a:solidFill>
                  <a:srgbClr val="008000"/>
                </a:solidFill>
              </a:rPr>
              <a:t>RELEASE</a:t>
            </a:r>
            <a:endParaRPr lang="en-US" sz="1600" dirty="0">
              <a:solidFill>
                <a:srgbClr val="008000"/>
              </a:solidFill>
            </a:endParaRPr>
          </a:p>
        </p:txBody>
      </p:sp>
      <p:sp>
        <p:nvSpPr>
          <p:cNvPr id="48" name="TextBox 47"/>
          <p:cNvSpPr txBox="1"/>
          <p:nvPr/>
        </p:nvSpPr>
        <p:spPr>
          <a:xfrm>
            <a:off x="531309" y="1816795"/>
            <a:ext cx="1967205" cy="369332"/>
          </a:xfrm>
          <a:prstGeom prst="rect">
            <a:avLst/>
          </a:prstGeom>
          <a:noFill/>
        </p:spPr>
        <p:txBody>
          <a:bodyPr wrap="none" rtlCol="0">
            <a:spAutoFit/>
          </a:bodyPr>
          <a:lstStyle/>
          <a:p>
            <a:r>
              <a:rPr lang="en-US" dirty="0" err="1" smtClean="0"/>
              <a:t>MM_CTL.request</a:t>
            </a:r>
            <a:endParaRPr lang="en-US" dirty="0"/>
          </a:p>
        </p:txBody>
      </p:sp>
      <p:cxnSp>
        <p:nvCxnSpPr>
          <p:cNvPr id="49" name="Straight Arrow Connector 48"/>
          <p:cNvCxnSpPr/>
          <p:nvPr/>
        </p:nvCxnSpPr>
        <p:spPr>
          <a:xfrm>
            <a:off x="7884368" y="2203123"/>
            <a:ext cx="0" cy="1419870"/>
          </a:xfrm>
          <a:prstGeom prst="straightConnector1">
            <a:avLst/>
          </a:prstGeom>
          <a:ln w="25400">
            <a:solidFill>
              <a:srgbClr val="008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890652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pPr marL="0" indent="0" algn="ctr">
              <a:buNone/>
            </a:pPr>
            <a:r>
              <a:rPr lang="en-US" sz="4400" dirty="0" err="1" smtClean="0"/>
              <a:t>mPacket</a:t>
            </a:r>
            <a:r>
              <a:rPr lang="en-US" sz="4400" dirty="0" smtClean="0"/>
              <a:t> Formats</a:t>
            </a:r>
            <a:endParaRPr lang="en-US" sz="4400" dirty="0"/>
          </a:p>
        </p:txBody>
      </p:sp>
    </p:spTree>
    <p:extLst>
      <p:ext uri="{BB962C8B-B14F-4D97-AF65-F5344CB8AC3E}">
        <p14:creationId xmlns:p14="http://schemas.microsoft.com/office/powerpoint/2010/main" val="2818148821"/>
      </p:ext>
    </p:extLst>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Reassembly </a:t>
            </a:r>
            <a:r>
              <a:rPr lang="en-US" dirty="0"/>
              <a:t>e</a:t>
            </a:r>
            <a:r>
              <a:rPr lang="en-US" dirty="0" smtClean="0"/>
              <a:t>rror protection</a:t>
            </a:r>
            <a:endParaRPr lang="en-US" dirty="0"/>
          </a:p>
        </p:txBody>
      </p:sp>
      <p:sp>
        <p:nvSpPr>
          <p:cNvPr id="3" name="Content Placeholder 2"/>
          <p:cNvSpPr>
            <a:spLocks noGrp="1"/>
          </p:cNvSpPr>
          <p:nvPr>
            <p:ph idx="1"/>
          </p:nvPr>
        </p:nvSpPr>
        <p:spPr>
          <a:xfrm>
            <a:off x="457200" y="1350963"/>
            <a:ext cx="8229600" cy="5246389"/>
          </a:xfrm>
        </p:spPr>
        <p:txBody>
          <a:bodyPr/>
          <a:lstStyle/>
          <a:p>
            <a:r>
              <a:rPr lang="en-US" sz="2800" dirty="0" smtClean="0"/>
              <a:t>Maintain Ethernet’s robust protection against false packet acceptance </a:t>
            </a:r>
          </a:p>
          <a:p>
            <a:r>
              <a:rPr lang="en-US" sz="2800" dirty="0" smtClean="0"/>
              <a:t>Detect any errors due to:</a:t>
            </a:r>
          </a:p>
          <a:p>
            <a:pPr lvl="1"/>
            <a:r>
              <a:rPr lang="en-US" sz="2400" dirty="0" smtClean="0"/>
              <a:t>Up to 3 bit errors in </a:t>
            </a:r>
            <a:r>
              <a:rPr lang="en-US" sz="2400" dirty="0" err="1" smtClean="0"/>
              <a:t>mPacket</a:t>
            </a:r>
            <a:r>
              <a:rPr lang="en-US" sz="2400" dirty="0" smtClean="0"/>
              <a:t> format</a:t>
            </a:r>
          </a:p>
          <a:p>
            <a:pPr lvl="1"/>
            <a:r>
              <a:rPr lang="en-US" sz="2400" dirty="0" smtClean="0"/>
              <a:t>Up to 3 lost fragments in a frame</a:t>
            </a:r>
          </a:p>
          <a:p>
            <a:pPr lvl="1"/>
            <a:r>
              <a:rPr lang="en-US" sz="2400" dirty="0" smtClean="0"/>
              <a:t>Loss of last fragment of one frame and start of the next frame.</a:t>
            </a:r>
          </a:p>
          <a:p>
            <a:r>
              <a:rPr lang="en-US" sz="2800" dirty="0" smtClean="0"/>
              <a:t>By providing</a:t>
            </a:r>
          </a:p>
          <a:p>
            <a:pPr lvl="1"/>
            <a:r>
              <a:rPr lang="en-US" sz="2400" dirty="0" smtClean="0"/>
              <a:t>Hamming distance of 4 between </a:t>
            </a:r>
            <a:r>
              <a:rPr lang="en-US" sz="2400" dirty="0" err="1" smtClean="0"/>
              <a:t>mPacket</a:t>
            </a:r>
            <a:r>
              <a:rPr lang="en-US" sz="2400" dirty="0" smtClean="0"/>
              <a:t> start delimiters</a:t>
            </a:r>
          </a:p>
          <a:p>
            <a:pPr lvl="1"/>
            <a:r>
              <a:rPr lang="en-US" sz="2400" dirty="0" smtClean="0"/>
              <a:t>Mod 4 fragment count</a:t>
            </a:r>
          </a:p>
          <a:p>
            <a:pPr lvl="1"/>
            <a:r>
              <a:rPr lang="en-US" sz="2400" dirty="0" smtClean="0"/>
              <a:t>Mod 4 frame count</a:t>
            </a:r>
          </a:p>
        </p:txBody>
      </p:sp>
    </p:spTree>
    <p:extLst>
      <p:ext uri="{BB962C8B-B14F-4D97-AF65-F5344CB8AC3E}">
        <p14:creationId xmlns:p14="http://schemas.microsoft.com/office/powerpoint/2010/main" val="230137112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mPacket</a:t>
            </a:r>
            <a:r>
              <a:rPr lang="en-US" dirty="0" smtClean="0"/>
              <a:t> Format </a:t>
            </a:r>
            <a:endParaRPr lang="en-US" dirty="0"/>
          </a:p>
        </p:txBody>
      </p:sp>
      <p:sp>
        <p:nvSpPr>
          <p:cNvPr id="4" name="Rectangle 3"/>
          <p:cNvSpPr/>
          <p:nvPr/>
        </p:nvSpPr>
        <p:spPr>
          <a:xfrm>
            <a:off x="563505" y="2318673"/>
            <a:ext cx="1095153" cy="202018"/>
          </a:xfrm>
          <a:prstGeom prst="rect">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Preamble</a:t>
            </a:r>
          </a:p>
        </p:txBody>
      </p:sp>
      <p:sp>
        <p:nvSpPr>
          <p:cNvPr id="5" name="Rectangle 4"/>
          <p:cNvSpPr/>
          <p:nvPr/>
        </p:nvSpPr>
        <p:spPr>
          <a:xfrm>
            <a:off x="563505" y="2520691"/>
            <a:ext cx="1095153" cy="20201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SFD</a:t>
            </a:r>
          </a:p>
        </p:txBody>
      </p:sp>
      <p:sp>
        <p:nvSpPr>
          <p:cNvPr id="6" name="Rectangle 5"/>
          <p:cNvSpPr/>
          <p:nvPr/>
        </p:nvSpPr>
        <p:spPr>
          <a:xfrm>
            <a:off x="563505" y="2722709"/>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DA</a:t>
            </a:r>
          </a:p>
        </p:txBody>
      </p:sp>
      <p:sp>
        <p:nvSpPr>
          <p:cNvPr id="7" name="Rectangle 6"/>
          <p:cNvSpPr/>
          <p:nvPr/>
        </p:nvSpPr>
        <p:spPr>
          <a:xfrm>
            <a:off x="563505" y="4306959"/>
            <a:ext cx="1095153" cy="202018"/>
          </a:xfrm>
          <a:prstGeom prst="rect">
            <a:avLst/>
          </a:prstGeom>
          <a:solidFill>
            <a:srgbClr val="00B0F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FCS</a:t>
            </a:r>
          </a:p>
        </p:txBody>
      </p:sp>
      <p:sp>
        <p:nvSpPr>
          <p:cNvPr id="8" name="Rectangle 7"/>
          <p:cNvSpPr/>
          <p:nvPr/>
        </p:nvSpPr>
        <p:spPr>
          <a:xfrm>
            <a:off x="563505" y="3126741"/>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err="1" smtClean="0">
                <a:solidFill>
                  <a:schemeClr val="tx1"/>
                </a:solidFill>
              </a:rPr>
              <a:t>Ethertype</a:t>
            </a:r>
            <a:endParaRPr lang="en-US" sz="1400" dirty="0" smtClean="0">
              <a:solidFill>
                <a:schemeClr val="tx1"/>
              </a:solidFill>
            </a:endParaRPr>
          </a:p>
        </p:txBody>
      </p:sp>
      <p:sp>
        <p:nvSpPr>
          <p:cNvPr id="9" name="Rectangle 8"/>
          <p:cNvSpPr/>
          <p:nvPr/>
        </p:nvSpPr>
        <p:spPr>
          <a:xfrm>
            <a:off x="563504" y="3325211"/>
            <a:ext cx="1095153" cy="98174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Data</a:t>
            </a:r>
          </a:p>
        </p:txBody>
      </p:sp>
      <p:sp>
        <p:nvSpPr>
          <p:cNvPr id="10" name="Rectangle 9"/>
          <p:cNvSpPr/>
          <p:nvPr/>
        </p:nvSpPr>
        <p:spPr>
          <a:xfrm>
            <a:off x="567043" y="2921175"/>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SA</a:t>
            </a:r>
          </a:p>
        </p:txBody>
      </p:sp>
      <p:sp>
        <p:nvSpPr>
          <p:cNvPr id="18" name="Rectangle 17"/>
          <p:cNvSpPr/>
          <p:nvPr/>
        </p:nvSpPr>
        <p:spPr>
          <a:xfrm>
            <a:off x="556410" y="1896910"/>
            <a:ext cx="1215629" cy="202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Frame</a:t>
            </a:r>
          </a:p>
        </p:txBody>
      </p:sp>
      <p:sp>
        <p:nvSpPr>
          <p:cNvPr id="19" name="Rectangle 18"/>
          <p:cNvSpPr/>
          <p:nvPr/>
        </p:nvSpPr>
        <p:spPr>
          <a:xfrm>
            <a:off x="2792579" y="1353744"/>
            <a:ext cx="1095153" cy="202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Express </a:t>
            </a:r>
          </a:p>
        </p:txBody>
      </p:sp>
      <p:sp>
        <p:nvSpPr>
          <p:cNvPr id="20" name="Rectangle 19"/>
          <p:cNvSpPr/>
          <p:nvPr/>
        </p:nvSpPr>
        <p:spPr>
          <a:xfrm>
            <a:off x="4633476" y="1273961"/>
            <a:ext cx="1731863" cy="3969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Non-fragmented Preemptable frame</a:t>
            </a:r>
          </a:p>
        </p:txBody>
      </p:sp>
      <p:sp>
        <p:nvSpPr>
          <p:cNvPr id="21" name="Rectangle 20"/>
          <p:cNvSpPr/>
          <p:nvPr/>
        </p:nvSpPr>
        <p:spPr>
          <a:xfrm>
            <a:off x="6948265" y="1454753"/>
            <a:ext cx="2016224" cy="20462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en-US" sz="1400" b="1" dirty="0" smtClean="0">
                <a:solidFill>
                  <a:srgbClr val="008000"/>
                </a:solidFill>
              </a:rPr>
              <a:t>MCRC</a:t>
            </a:r>
            <a:r>
              <a:rPr lang="en-US" sz="1400" b="1" dirty="0" smtClean="0">
                <a:solidFill>
                  <a:srgbClr val="FF0000"/>
                </a:solidFill>
              </a:rPr>
              <a:t> </a:t>
            </a:r>
            <a:r>
              <a:rPr lang="en-US" sz="1400" dirty="0" smtClean="0">
                <a:solidFill>
                  <a:schemeClr val="tx1"/>
                </a:solidFill>
              </a:rPr>
              <a:t>is the CRC of a non-final fragment.</a:t>
            </a:r>
          </a:p>
          <a:p>
            <a:pPr>
              <a:lnSpc>
                <a:spcPct val="90000"/>
              </a:lnSpc>
              <a:spcBef>
                <a:spcPts val="600"/>
              </a:spcBef>
            </a:pPr>
            <a:r>
              <a:rPr lang="en-US" sz="1400" dirty="0" smtClean="0">
                <a:solidFill>
                  <a:schemeClr val="tx1"/>
                </a:solidFill>
              </a:rPr>
              <a:t>Value is the same as the FCS of the frame bytes transmitted XOR FFFF0000</a:t>
            </a:r>
          </a:p>
          <a:p>
            <a:pPr>
              <a:lnSpc>
                <a:spcPct val="90000"/>
              </a:lnSpc>
              <a:spcBef>
                <a:spcPts val="600"/>
              </a:spcBef>
            </a:pPr>
            <a:r>
              <a:rPr lang="en-US" sz="1400" dirty="0" smtClean="0">
                <a:solidFill>
                  <a:schemeClr val="tx1"/>
                </a:solidFill>
              </a:rPr>
              <a:t>MCRC indicates that the frame has been preempted</a:t>
            </a:r>
          </a:p>
        </p:txBody>
      </p:sp>
      <p:sp>
        <p:nvSpPr>
          <p:cNvPr id="22" name="Rectangle 21"/>
          <p:cNvSpPr/>
          <p:nvPr/>
        </p:nvSpPr>
        <p:spPr>
          <a:xfrm>
            <a:off x="1662196" y="2300920"/>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7</a:t>
            </a:r>
          </a:p>
        </p:txBody>
      </p:sp>
      <p:sp>
        <p:nvSpPr>
          <p:cNvPr id="23" name="Rectangle 22"/>
          <p:cNvSpPr/>
          <p:nvPr/>
        </p:nvSpPr>
        <p:spPr>
          <a:xfrm>
            <a:off x="1655100" y="2522377"/>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sp>
        <p:nvSpPr>
          <p:cNvPr id="24" name="Rectangle 23"/>
          <p:cNvSpPr/>
          <p:nvPr/>
        </p:nvSpPr>
        <p:spPr>
          <a:xfrm>
            <a:off x="1658638" y="2717309"/>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25" name="Rectangle 24"/>
          <p:cNvSpPr/>
          <p:nvPr/>
        </p:nvSpPr>
        <p:spPr>
          <a:xfrm>
            <a:off x="1651543" y="2933507"/>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26" name="Rectangle 25"/>
          <p:cNvSpPr/>
          <p:nvPr/>
        </p:nvSpPr>
        <p:spPr>
          <a:xfrm>
            <a:off x="1665714" y="3139072"/>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2</a:t>
            </a:r>
          </a:p>
        </p:txBody>
      </p:sp>
      <p:sp>
        <p:nvSpPr>
          <p:cNvPr id="27" name="Rectangle 26"/>
          <p:cNvSpPr/>
          <p:nvPr/>
        </p:nvSpPr>
        <p:spPr>
          <a:xfrm>
            <a:off x="1662142" y="4289206"/>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4</a:t>
            </a:r>
          </a:p>
        </p:txBody>
      </p:sp>
      <p:cxnSp>
        <p:nvCxnSpPr>
          <p:cNvPr id="28" name="Straight Arrow Connector 27"/>
          <p:cNvCxnSpPr/>
          <p:nvPr/>
        </p:nvCxnSpPr>
        <p:spPr>
          <a:xfrm flipV="1">
            <a:off x="1878365" y="2717309"/>
            <a:ext cx="0" cy="1791668"/>
          </a:xfrm>
          <a:prstGeom prst="straightConnector1">
            <a:avLst/>
          </a:prstGeom>
          <a:ln>
            <a:solidFill>
              <a:schemeClr val="accent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6175447" y="4431030"/>
            <a:ext cx="1095153" cy="202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Last Fragment</a:t>
            </a:r>
          </a:p>
        </p:txBody>
      </p:sp>
      <p:sp>
        <p:nvSpPr>
          <p:cNvPr id="45" name="Right Arrow 44"/>
          <p:cNvSpPr/>
          <p:nvPr/>
        </p:nvSpPr>
        <p:spPr>
          <a:xfrm>
            <a:off x="1988287" y="2914613"/>
            <a:ext cx="435935" cy="407606"/>
          </a:xfrm>
          <a:prstGeom prst="rightArrow">
            <a:avLst/>
          </a:prstGeom>
          <a:solidFill>
            <a:schemeClr val="accent1">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US" sz="2000" b="1" dirty="0" err="1" smtClean="0"/>
          </a:p>
        </p:txBody>
      </p:sp>
      <p:sp>
        <p:nvSpPr>
          <p:cNvPr id="46" name="Cross 45"/>
          <p:cNvSpPr/>
          <p:nvPr/>
        </p:nvSpPr>
        <p:spPr>
          <a:xfrm>
            <a:off x="4084715" y="5366575"/>
            <a:ext cx="226834" cy="203803"/>
          </a:xfrm>
          <a:prstGeom prst="plus">
            <a:avLst/>
          </a:prstGeom>
          <a:solidFill>
            <a:schemeClr val="accent1">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US" sz="2000" b="1" dirty="0" err="1" smtClean="0"/>
          </a:p>
        </p:txBody>
      </p:sp>
      <p:sp>
        <p:nvSpPr>
          <p:cNvPr id="47" name="Cross 46"/>
          <p:cNvSpPr/>
          <p:nvPr/>
        </p:nvSpPr>
        <p:spPr>
          <a:xfrm>
            <a:off x="5825713" y="5359410"/>
            <a:ext cx="226834" cy="203803"/>
          </a:xfrm>
          <a:prstGeom prst="plus">
            <a:avLst/>
          </a:prstGeom>
          <a:solidFill>
            <a:schemeClr val="accent1">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US" sz="2000" b="1" dirty="0" err="1" smtClean="0"/>
          </a:p>
        </p:txBody>
      </p:sp>
      <p:grpSp>
        <p:nvGrpSpPr>
          <p:cNvPr id="96" name="Group 95"/>
          <p:cNvGrpSpPr/>
          <p:nvPr/>
        </p:nvGrpSpPr>
        <p:grpSpPr>
          <a:xfrm>
            <a:off x="6182541" y="4767679"/>
            <a:ext cx="1300745" cy="1623168"/>
            <a:chOff x="6007076" y="4493830"/>
            <a:chExt cx="1300745" cy="1623168"/>
          </a:xfrm>
        </p:grpSpPr>
        <p:sp>
          <p:nvSpPr>
            <p:cNvPr id="29" name="Rectangle 28"/>
            <p:cNvSpPr/>
            <p:nvPr/>
          </p:nvSpPr>
          <p:spPr>
            <a:xfrm>
              <a:off x="6007076" y="4529321"/>
              <a:ext cx="1095153" cy="20201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Preamble</a:t>
              </a:r>
            </a:p>
          </p:txBody>
        </p:sp>
        <p:sp>
          <p:nvSpPr>
            <p:cNvPr id="30" name="Rectangle 29"/>
            <p:cNvSpPr/>
            <p:nvPr/>
          </p:nvSpPr>
          <p:spPr>
            <a:xfrm>
              <a:off x="6007078" y="4731339"/>
              <a:ext cx="1095153" cy="202018"/>
            </a:xfrm>
            <a:prstGeom prst="rect">
              <a:avLst/>
            </a:prstGeom>
            <a:solidFill>
              <a:schemeClr val="accent2">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SMD-</a:t>
              </a:r>
              <a:r>
                <a:rPr lang="en-US" sz="1400" dirty="0" err="1" smtClean="0">
                  <a:solidFill>
                    <a:schemeClr val="tx1"/>
                  </a:solidFill>
                </a:rPr>
                <a:t>Cx</a:t>
              </a:r>
              <a:endParaRPr lang="en-US" sz="1400" dirty="0" smtClean="0">
                <a:solidFill>
                  <a:schemeClr val="tx1"/>
                </a:solidFill>
              </a:endParaRPr>
            </a:p>
          </p:txBody>
        </p:sp>
        <p:sp>
          <p:nvSpPr>
            <p:cNvPr id="31" name="Rectangle 30"/>
            <p:cNvSpPr/>
            <p:nvPr/>
          </p:nvSpPr>
          <p:spPr>
            <a:xfrm>
              <a:off x="6007078" y="5911526"/>
              <a:ext cx="1095153" cy="202018"/>
            </a:xfrm>
            <a:prstGeom prst="rect">
              <a:avLst/>
            </a:prstGeom>
            <a:solidFill>
              <a:srgbClr val="00B0F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FCS </a:t>
              </a:r>
            </a:p>
          </p:txBody>
        </p:sp>
        <p:sp>
          <p:nvSpPr>
            <p:cNvPr id="32" name="Rectangle 31"/>
            <p:cNvSpPr/>
            <p:nvPr/>
          </p:nvSpPr>
          <p:spPr>
            <a:xfrm>
              <a:off x="6007077" y="4929778"/>
              <a:ext cx="1095153" cy="98174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Data</a:t>
              </a:r>
            </a:p>
          </p:txBody>
        </p:sp>
        <p:sp>
          <p:nvSpPr>
            <p:cNvPr id="34" name="Rectangle 33"/>
            <p:cNvSpPr/>
            <p:nvPr/>
          </p:nvSpPr>
          <p:spPr>
            <a:xfrm>
              <a:off x="7091652" y="4493830"/>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6</a:t>
              </a:r>
              <a:endParaRPr lang="en-US" sz="1400" dirty="0" smtClean="0">
                <a:solidFill>
                  <a:schemeClr val="tx1"/>
                </a:solidFill>
              </a:endParaRPr>
            </a:p>
          </p:txBody>
        </p:sp>
        <p:sp>
          <p:nvSpPr>
            <p:cNvPr id="35" name="Rectangle 34"/>
            <p:cNvSpPr/>
            <p:nvPr/>
          </p:nvSpPr>
          <p:spPr>
            <a:xfrm>
              <a:off x="7084556" y="4715287"/>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sp>
          <p:nvSpPr>
            <p:cNvPr id="36" name="Rectangle 35"/>
            <p:cNvSpPr/>
            <p:nvPr/>
          </p:nvSpPr>
          <p:spPr>
            <a:xfrm>
              <a:off x="7091598" y="5876035"/>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4</a:t>
              </a:r>
            </a:p>
          </p:txBody>
        </p:sp>
        <p:cxnSp>
          <p:nvCxnSpPr>
            <p:cNvPr id="37" name="Straight Arrow Connector 36"/>
            <p:cNvCxnSpPr/>
            <p:nvPr/>
          </p:nvCxnSpPr>
          <p:spPr>
            <a:xfrm flipV="1">
              <a:off x="7307821" y="5131796"/>
              <a:ext cx="0" cy="985202"/>
            </a:xfrm>
            <a:prstGeom prst="straightConnector1">
              <a:avLst/>
            </a:prstGeom>
            <a:ln>
              <a:solidFill>
                <a:schemeClr val="accent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010616" y="4929778"/>
              <a:ext cx="1095153" cy="202018"/>
            </a:xfrm>
            <a:prstGeom prst="rect">
              <a:avLst/>
            </a:prstGeom>
            <a:solidFill>
              <a:schemeClr val="accent2">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Frag Count</a:t>
              </a:r>
            </a:p>
          </p:txBody>
        </p:sp>
        <p:sp>
          <p:nvSpPr>
            <p:cNvPr id="49" name="Rectangle 48"/>
            <p:cNvSpPr/>
            <p:nvPr/>
          </p:nvSpPr>
          <p:spPr>
            <a:xfrm>
              <a:off x="7088094" y="4920852"/>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grpSp>
      <p:sp>
        <p:nvSpPr>
          <p:cNvPr id="54" name="Rectangle 53"/>
          <p:cNvSpPr/>
          <p:nvPr/>
        </p:nvSpPr>
        <p:spPr>
          <a:xfrm>
            <a:off x="2716206" y="4113436"/>
            <a:ext cx="1095153" cy="202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First Fragment</a:t>
            </a:r>
          </a:p>
        </p:txBody>
      </p:sp>
      <p:sp>
        <p:nvSpPr>
          <p:cNvPr id="50" name="Rectangle 49"/>
          <p:cNvSpPr/>
          <p:nvPr/>
        </p:nvSpPr>
        <p:spPr>
          <a:xfrm>
            <a:off x="2723300" y="4487557"/>
            <a:ext cx="1095153" cy="202018"/>
          </a:xfrm>
          <a:prstGeom prst="rect">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Preamble</a:t>
            </a:r>
          </a:p>
        </p:txBody>
      </p:sp>
      <p:sp>
        <p:nvSpPr>
          <p:cNvPr id="51" name="Rectangle 50"/>
          <p:cNvSpPr/>
          <p:nvPr/>
        </p:nvSpPr>
        <p:spPr>
          <a:xfrm>
            <a:off x="2723302" y="4689575"/>
            <a:ext cx="1095153" cy="202018"/>
          </a:xfrm>
          <a:prstGeom prst="rect">
            <a:avLst/>
          </a:prstGeom>
          <a:solidFill>
            <a:schemeClr val="accent2">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SMD-</a:t>
            </a:r>
            <a:r>
              <a:rPr lang="en-US" sz="1400" dirty="0" err="1">
                <a:solidFill>
                  <a:schemeClr val="tx1"/>
                </a:solidFill>
              </a:rPr>
              <a:t>S</a:t>
            </a:r>
            <a:r>
              <a:rPr lang="en-US" sz="1400" dirty="0" err="1" smtClean="0">
                <a:solidFill>
                  <a:schemeClr val="tx1"/>
                </a:solidFill>
              </a:rPr>
              <a:t>x</a:t>
            </a:r>
            <a:endParaRPr lang="en-US" sz="1400" dirty="0" smtClean="0">
              <a:solidFill>
                <a:schemeClr val="tx1"/>
              </a:solidFill>
            </a:endParaRPr>
          </a:p>
        </p:txBody>
      </p:sp>
      <p:sp>
        <p:nvSpPr>
          <p:cNvPr id="52" name="Rectangle 51"/>
          <p:cNvSpPr/>
          <p:nvPr/>
        </p:nvSpPr>
        <p:spPr>
          <a:xfrm>
            <a:off x="2726840" y="6275799"/>
            <a:ext cx="1095153" cy="20201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b="1" dirty="0" smtClean="0">
                <a:solidFill>
                  <a:srgbClr val="008000"/>
                </a:solidFill>
              </a:rPr>
              <a:t>MCRC</a:t>
            </a:r>
            <a:endParaRPr lang="en-US" sz="1400" b="1" dirty="0">
              <a:solidFill>
                <a:srgbClr val="008000"/>
              </a:solidFill>
            </a:endParaRPr>
          </a:p>
        </p:txBody>
      </p:sp>
      <p:sp>
        <p:nvSpPr>
          <p:cNvPr id="53" name="Rectangle 52"/>
          <p:cNvSpPr/>
          <p:nvPr/>
        </p:nvSpPr>
        <p:spPr>
          <a:xfrm>
            <a:off x="2723301" y="5451563"/>
            <a:ext cx="1095153" cy="815360"/>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Data</a:t>
            </a:r>
          </a:p>
        </p:txBody>
      </p:sp>
      <p:sp>
        <p:nvSpPr>
          <p:cNvPr id="55" name="Rectangle 54"/>
          <p:cNvSpPr/>
          <p:nvPr/>
        </p:nvSpPr>
        <p:spPr>
          <a:xfrm>
            <a:off x="3807876" y="4452066"/>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7</a:t>
            </a:r>
          </a:p>
        </p:txBody>
      </p:sp>
      <p:sp>
        <p:nvSpPr>
          <p:cNvPr id="56" name="Rectangle 55"/>
          <p:cNvSpPr/>
          <p:nvPr/>
        </p:nvSpPr>
        <p:spPr>
          <a:xfrm>
            <a:off x="3800780" y="4673523"/>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sp>
        <p:nvSpPr>
          <p:cNvPr id="57" name="Rectangle 56"/>
          <p:cNvSpPr/>
          <p:nvPr/>
        </p:nvSpPr>
        <p:spPr>
          <a:xfrm>
            <a:off x="3811360" y="6252782"/>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4</a:t>
            </a:r>
          </a:p>
        </p:txBody>
      </p:sp>
      <p:cxnSp>
        <p:nvCxnSpPr>
          <p:cNvPr id="58" name="Straight Arrow Connector 57"/>
          <p:cNvCxnSpPr/>
          <p:nvPr/>
        </p:nvCxnSpPr>
        <p:spPr>
          <a:xfrm flipV="1">
            <a:off x="4034625" y="4893295"/>
            <a:ext cx="0" cy="1359487"/>
          </a:xfrm>
          <a:prstGeom prst="straightConnector1">
            <a:avLst/>
          </a:prstGeom>
          <a:ln>
            <a:solidFill>
              <a:schemeClr val="accent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9" name="Rectangle 58"/>
          <p:cNvSpPr/>
          <p:nvPr/>
        </p:nvSpPr>
        <p:spPr>
          <a:xfrm>
            <a:off x="2723302" y="4877564"/>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DA</a:t>
            </a:r>
          </a:p>
        </p:txBody>
      </p:sp>
      <p:sp>
        <p:nvSpPr>
          <p:cNvPr id="60" name="Rectangle 59"/>
          <p:cNvSpPr/>
          <p:nvPr/>
        </p:nvSpPr>
        <p:spPr>
          <a:xfrm>
            <a:off x="2723302" y="5281596"/>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err="1" smtClean="0">
                <a:solidFill>
                  <a:schemeClr val="tx1"/>
                </a:solidFill>
              </a:rPr>
              <a:t>Ethertype</a:t>
            </a:r>
            <a:endParaRPr lang="en-US" sz="1400" dirty="0" smtClean="0">
              <a:solidFill>
                <a:schemeClr val="tx1"/>
              </a:solidFill>
            </a:endParaRPr>
          </a:p>
        </p:txBody>
      </p:sp>
      <p:sp>
        <p:nvSpPr>
          <p:cNvPr id="61" name="Rectangle 60"/>
          <p:cNvSpPr/>
          <p:nvPr/>
        </p:nvSpPr>
        <p:spPr>
          <a:xfrm>
            <a:off x="2726840" y="5076030"/>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SA</a:t>
            </a:r>
          </a:p>
        </p:txBody>
      </p:sp>
      <p:sp>
        <p:nvSpPr>
          <p:cNvPr id="62" name="Rectangle 61"/>
          <p:cNvSpPr/>
          <p:nvPr/>
        </p:nvSpPr>
        <p:spPr>
          <a:xfrm>
            <a:off x="3814897" y="4882784"/>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63" name="Rectangle 62"/>
          <p:cNvSpPr/>
          <p:nvPr/>
        </p:nvSpPr>
        <p:spPr>
          <a:xfrm>
            <a:off x="3807802" y="5098982"/>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64" name="Rectangle 63"/>
          <p:cNvSpPr/>
          <p:nvPr/>
        </p:nvSpPr>
        <p:spPr>
          <a:xfrm>
            <a:off x="3821973" y="5304547"/>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2</a:t>
            </a:r>
          </a:p>
        </p:txBody>
      </p:sp>
      <p:sp>
        <p:nvSpPr>
          <p:cNvPr id="65" name="Rectangle 64"/>
          <p:cNvSpPr/>
          <p:nvPr/>
        </p:nvSpPr>
        <p:spPr>
          <a:xfrm>
            <a:off x="107249" y="5461311"/>
            <a:ext cx="2327473" cy="10165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en-US" sz="1100" b="1" u="sng" dirty="0" smtClean="0">
                <a:solidFill>
                  <a:schemeClr val="tx1"/>
                </a:solidFill>
              </a:rPr>
              <a:t>Legend:</a:t>
            </a:r>
          </a:p>
          <a:p>
            <a:pPr>
              <a:lnSpc>
                <a:spcPct val="90000"/>
              </a:lnSpc>
              <a:spcBef>
                <a:spcPts val="600"/>
              </a:spcBef>
            </a:pPr>
            <a:r>
              <a:rPr lang="en-US" sz="1100" dirty="0" smtClean="0">
                <a:solidFill>
                  <a:schemeClr val="tx1"/>
                </a:solidFill>
              </a:rPr>
              <a:t>Start </a:t>
            </a:r>
            <a:r>
              <a:rPr lang="en-US" sz="1100" dirty="0" err="1" smtClean="0">
                <a:solidFill>
                  <a:schemeClr val="tx1"/>
                </a:solidFill>
              </a:rPr>
              <a:t>mPacket</a:t>
            </a:r>
            <a:r>
              <a:rPr lang="en-US" sz="1100" dirty="0" smtClean="0">
                <a:solidFill>
                  <a:schemeClr val="tx1"/>
                </a:solidFill>
              </a:rPr>
              <a:t> delimiter (SMD</a:t>
            </a:r>
            <a:r>
              <a:rPr lang="en-US" sz="1100" dirty="0" smtClean="0">
                <a:solidFill>
                  <a:schemeClr val="tx1"/>
                </a:solidFill>
              </a:rPr>
              <a:t>) </a:t>
            </a:r>
          </a:p>
          <a:p>
            <a:pPr>
              <a:lnSpc>
                <a:spcPct val="90000"/>
              </a:lnSpc>
              <a:spcBef>
                <a:spcPts val="600"/>
              </a:spcBef>
            </a:pPr>
            <a:r>
              <a:rPr lang="en-US" sz="1100" dirty="0" smtClean="0">
                <a:solidFill>
                  <a:schemeClr val="tx1"/>
                </a:solidFill>
              </a:rPr>
              <a:t>SMD-E </a:t>
            </a:r>
            <a:r>
              <a:rPr lang="en-US" sz="1100" dirty="0">
                <a:solidFill>
                  <a:schemeClr val="tx1"/>
                </a:solidFill>
              </a:rPr>
              <a:t>Express </a:t>
            </a:r>
            <a:r>
              <a:rPr lang="en-US" sz="1100" dirty="0" err="1" smtClean="0">
                <a:solidFill>
                  <a:schemeClr val="tx1"/>
                </a:solidFill>
              </a:rPr>
              <a:t>mP</a:t>
            </a:r>
            <a:r>
              <a:rPr lang="en-US" sz="1100" dirty="0" err="1" smtClean="0">
                <a:solidFill>
                  <a:schemeClr val="tx1"/>
                </a:solidFill>
              </a:rPr>
              <a:t>acket</a:t>
            </a:r>
            <a:endParaRPr lang="en-US" sz="1100" dirty="0" smtClean="0">
              <a:solidFill>
                <a:schemeClr val="tx1"/>
              </a:solidFill>
            </a:endParaRPr>
          </a:p>
          <a:p>
            <a:pPr>
              <a:lnSpc>
                <a:spcPct val="90000"/>
              </a:lnSpc>
              <a:spcBef>
                <a:spcPts val="600"/>
              </a:spcBef>
            </a:pPr>
            <a:r>
              <a:rPr lang="en-US" sz="1100" dirty="0" smtClean="0">
                <a:solidFill>
                  <a:schemeClr val="tx1"/>
                </a:solidFill>
              </a:rPr>
              <a:t>SMD-</a:t>
            </a:r>
            <a:r>
              <a:rPr lang="en-US" sz="1100" dirty="0" err="1" smtClean="0">
                <a:solidFill>
                  <a:schemeClr val="tx1"/>
                </a:solidFill>
              </a:rPr>
              <a:t>Sx</a:t>
            </a:r>
            <a:r>
              <a:rPr lang="en-US" sz="1100" dirty="0" smtClean="0">
                <a:solidFill>
                  <a:schemeClr val="tx1"/>
                </a:solidFill>
              </a:rPr>
              <a:t>: Start Fragment</a:t>
            </a:r>
          </a:p>
          <a:p>
            <a:pPr>
              <a:lnSpc>
                <a:spcPct val="90000"/>
              </a:lnSpc>
              <a:spcBef>
                <a:spcPts val="600"/>
              </a:spcBef>
            </a:pPr>
            <a:r>
              <a:rPr lang="en-US" sz="1100" dirty="0" smtClean="0">
                <a:solidFill>
                  <a:schemeClr val="tx1"/>
                </a:solidFill>
              </a:rPr>
              <a:t>SMD-</a:t>
            </a:r>
            <a:r>
              <a:rPr lang="en-US" sz="1100" dirty="0" err="1" smtClean="0">
                <a:solidFill>
                  <a:schemeClr val="tx1"/>
                </a:solidFill>
              </a:rPr>
              <a:t>Cx</a:t>
            </a:r>
            <a:r>
              <a:rPr lang="en-US" sz="1100" dirty="0" smtClean="0">
                <a:solidFill>
                  <a:schemeClr val="tx1"/>
                </a:solidFill>
              </a:rPr>
              <a:t>: Continuation Fragment</a:t>
            </a:r>
          </a:p>
        </p:txBody>
      </p:sp>
      <p:sp>
        <p:nvSpPr>
          <p:cNvPr id="11" name="Rectangle 10"/>
          <p:cNvSpPr/>
          <p:nvPr/>
        </p:nvSpPr>
        <p:spPr>
          <a:xfrm>
            <a:off x="2873627" y="1751571"/>
            <a:ext cx="1095153" cy="202018"/>
          </a:xfrm>
          <a:prstGeom prst="rect">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Preamble</a:t>
            </a:r>
          </a:p>
        </p:txBody>
      </p:sp>
      <p:sp>
        <p:nvSpPr>
          <p:cNvPr id="12" name="Rectangle 11"/>
          <p:cNvSpPr/>
          <p:nvPr/>
        </p:nvSpPr>
        <p:spPr>
          <a:xfrm>
            <a:off x="2873629" y="1953589"/>
            <a:ext cx="1095153" cy="202018"/>
          </a:xfrm>
          <a:prstGeom prst="rect">
            <a:avLst/>
          </a:prstGeom>
          <a:solidFill>
            <a:schemeClr val="accent2">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SMD-E</a:t>
            </a:r>
          </a:p>
        </p:txBody>
      </p:sp>
      <p:sp>
        <p:nvSpPr>
          <p:cNvPr id="13" name="Rectangle 12"/>
          <p:cNvSpPr/>
          <p:nvPr/>
        </p:nvSpPr>
        <p:spPr>
          <a:xfrm>
            <a:off x="2873629" y="2155607"/>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DA</a:t>
            </a:r>
          </a:p>
        </p:txBody>
      </p:sp>
      <p:sp>
        <p:nvSpPr>
          <p:cNvPr id="14" name="Rectangle 13"/>
          <p:cNvSpPr/>
          <p:nvPr/>
        </p:nvSpPr>
        <p:spPr>
          <a:xfrm>
            <a:off x="2863015" y="3501008"/>
            <a:ext cx="1095153" cy="20201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US" sz="1400" b="1" dirty="0" smtClean="0">
              <a:solidFill>
                <a:srgbClr val="E21537"/>
              </a:solidFill>
            </a:endParaRPr>
          </a:p>
        </p:txBody>
      </p:sp>
      <p:sp>
        <p:nvSpPr>
          <p:cNvPr id="15" name="Rectangle 14"/>
          <p:cNvSpPr/>
          <p:nvPr/>
        </p:nvSpPr>
        <p:spPr>
          <a:xfrm>
            <a:off x="2873629" y="2559639"/>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err="1" smtClean="0">
                <a:solidFill>
                  <a:schemeClr val="tx1"/>
                </a:solidFill>
              </a:rPr>
              <a:t>Ethertype</a:t>
            </a:r>
            <a:endParaRPr lang="en-US" sz="1400" dirty="0" smtClean="0">
              <a:solidFill>
                <a:schemeClr val="tx1"/>
              </a:solidFill>
            </a:endParaRPr>
          </a:p>
        </p:txBody>
      </p:sp>
      <p:sp>
        <p:nvSpPr>
          <p:cNvPr id="16" name="Rectangle 15"/>
          <p:cNvSpPr/>
          <p:nvPr/>
        </p:nvSpPr>
        <p:spPr>
          <a:xfrm>
            <a:off x="2873628" y="2758109"/>
            <a:ext cx="1095153" cy="742899"/>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Data</a:t>
            </a:r>
          </a:p>
        </p:txBody>
      </p:sp>
      <p:sp>
        <p:nvSpPr>
          <p:cNvPr id="17" name="Rectangle 16"/>
          <p:cNvSpPr/>
          <p:nvPr/>
        </p:nvSpPr>
        <p:spPr>
          <a:xfrm>
            <a:off x="2866534" y="2354073"/>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SA</a:t>
            </a:r>
          </a:p>
        </p:txBody>
      </p:sp>
      <p:sp>
        <p:nvSpPr>
          <p:cNvPr id="40" name="Rectangle 39"/>
          <p:cNvSpPr/>
          <p:nvPr/>
        </p:nvSpPr>
        <p:spPr>
          <a:xfrm>
            <a:off x="3968782" y="1744438"/>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7</a:t>
            </a:r>
          </a:p>
        </p:txBody>
      </p:sp>
      <p:sp>
        <p:nvSpPr>
          <p:cNvPr id="41" name="Rectangle 40"/>
          <p:cNvSpPr/>
          <p:nvPr/>
        </p:nvSpPr>
        <p:spPr>
          <a:xfrm>
            <a:off x="3961686" y="1965895"/>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sp>
        <p:nvSpPr>
          <p:cNvPr id="42" name="Rectangle 41"/>
          <p:cNvSpPr/>
          <p:nvPr/>
        </p:nvSpPr>
        <p:spPr>
          <a:xfrm>
            <a:off x="3965224" y="2160827"/>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43" name="Rectangle 42"/>
          <p:cNvSpPr/>
          <p:nvPr/>
        </p:nvSpPr>
        <p:spPr>
          <a:xfrm>
            <a:off x="3958129" y="2377025"/>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44" name="Rectangle 43"/>
          <p:cNvSpPr/>
          <p:nvPr/>
        </p:nvSpPr>
        <p:spPr>
          <a:xfrm>
            <a:off x="3972300" y="2582590"/>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2</a:t>
            </a:r>
          </a:p>
        </p:txBody>
      </p:sp>
      <p:sp>
        <p:nvSpPr>
          <p:cNvPr id="66" name="Rectangle 65"/>
          <p:cNvSpPr/>
          <p:nvPr/>
        </p:nvSpPr>
        <p:spPr>
          <a:xfrm>
            <a:off x="2866533" y="3501008"/>
            <a:ext cx="1095153" cy="202018"/>
          </a:xfrm>
          <a:prstGeom prst="rect">
            <a:avLst/>
          </a:prstGeom>
          <a:solidFill>
            <a:srgbClr val="00B0F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FCS</a:t>
            </a:r>
          </a:p>
        </p:txBody>
      </p:sp>
      <p:sp>
        <p:nvSpPr>
          <p:cNvPr id="74" name="Rectangle 73"/>
          <p:cNvSpPr/>
          <p:nvPr/>
        </p:nvSpPr>
        <p:spPr>
          <a:xfrm>
            <a:off x="6049371" y="1743480"/>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7</a:t>
            </a:r>
          </a:p>
        </p:txBody>
      </p:sp>
      <p:sp>
        <p:nvSpPr>
          <p:cNvPr id="75" name="Rectangle 74"/>
          <p:cNvSpPr/>
          <p:nvPr/>
        </p:nvSpPr>
        <p:spPr>
          <a:xfrm>
            <a:off x="6042275" y="1964937"/>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sp>
        <p:nvSpPr>
          <p:cNvPr id="76" name="Rectangle 75"/>
          <p:cNvSpPr/>
          <p:nvPr/>
        </p:nvSpPr>
        <p:spPr>
          <a:xfrm>
            <a:off x="6045813" y="2159869"/>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77" name="Rectangle 76"/>
          <p:cNvSpPr/>
          <p:nvPr/>
        </p:nvSpPr>
        <p:spPr>
          <a:xfrm>
            <a:off x="6038718" y="2376067"/>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6</a:t>
            </a:r>
          </a:p>
        </p:txBody>
      </p:sp>
      <p:sp>
        <p:nvSpPr>
          <p:cNvPr id="78" name="Rectangle 77"/>
          <p:cNvSpPr/>
          <p:nvPr/>
        </p:nvSpPr>
        <p:spPr>
          <a:xfrm>
            <a:off x="6052889" y="2581632"/>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2</a:t>
            </a:r>
          </a:p>
        </p:txBody>
      </p:sp>
      <p:grpSp>
        <p:nvGrpSpPr>
          <p:cNvPr id="92" name="Group 91"/>
          <p:cNvGrpSpPr/>
          <p:nvPr/>
        </p:nvGrpSpPr>
        <p:grpSpPr>
          <a:xfrm>
            <a:off x="4947123" y="1750613"/>
            <a:ext cx="1105766" cy="2190304"/>
            <a:chOff x="4830184" y="1352000"/>
            <a:chExt cx="1105766" cy="2190304"/>
          </a:xfrm>
        </p:grpSpPr>
        <p:sp>
          <p:nvSpPr>
            <p:cNvPr id="67" name="Rectangle 66"/>
            <p:cNvSpPr/>
            <p:nvPr/>
          </p:nvSpPr>
          <p:spPr>
            <a:xfrm>
              <a:off x="4837277" y="1352000"/>
              <a:ext cx="1095153" cy="202018"/>
            </a:xfrm>
            <a:prstGeom prst="rect">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Preamble</a:t>
              </a:r>
            </a:p>
          </p:txBody>
        </p:sp>
        <p:sp>
          <p:nvSpPr>
            <p:cNvPr id="68" name="Rectangle 67"/>
            <p:cNvSpPr/>
            <p:nvPr/>
          </p:nvSpPr>
          <p:spPr>
            <a:xfrm>
              <a:off x="4837279" y="1554018"/>
              <a:ext cx="1095153" cy="202018"/>
            </a:xfrm>
            <a:prstGeom prst="rect">
              <a:avLst/>
            </a:prstGeom>
            <a:solidFill>
              <a:schemeClr val="accent2">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SMD-</a:t>
              </a:r>
              <a:r>
                <a:rPr lang="en-US" sz="1400" dirty="0" err="1" smtClean="0">
                  <a:solidFill>
                    <a:schemeClr val="tx1"/>
                  </a:solidFill>
                </a:rPr>
                <a:t>Sx</a:t>
              </a:r>
              <a:endParaRPr lang="en-US" sz="1400" dirty="0" smtClean="0">
                <a:solidFill>
                  <a:schemeClr val="tx1"/>
                </a:solidFill>
              </a:endParaRPr>
            </a:p>
          </p:txBody>
        </p:sp>
        <p:sp>
          <p:nvSpPr>
            <p:cNvPr id="69" name="Rectangle 68"/>
            <p:cNvSpPr/>
            <p:nvPr/>
          </p:nvSpPr>
          <p:spPr>
            <a:xfrm>
              <a:off x="4837279" y="1756036"/>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DA</a:t>
              </a:r>
            </a:p>
          </p:txBody>
        </p:sp>
        <p:sp>
          <p:nvSpPr>
            <p:cNvPr id="70" name="Rectangle 69"/>
            <p:cNvSpPr/>
            <p:nvPr/>
          </p:nvSpPr>
          <p:spPr>
            <a:xfrm>
              <a:off x="4837279" y="3340286"/>
              <a:ext cx="1095153" cy="20201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US" sz="1400" b="1" dirty="0" smtClean="0">
                <a:solidFill>
                  <a:srgbClr val="E21537"/>
                </a:solidFill>
              </a:endParaRPr>
            </a:p>
          </p:txBody>
        </p:sp>
        <p:sp>
          <p:nvSpPr>
            <p:cNvPr id="71" name="Rectangle 70"/>
            <p:cNvSpPr/>
            <p:nvPr/>
          </p:nvSpPr>
          <p:spPr>
            <a:xfrm>
              <a:off x="4837279" y="2160068"/>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err="1" smtClean="0">
                  <a:solidFill>
                    <a:schemeClr val="tx1"/>
                  </a:solidFill>
                </a:rPr>
                <a:t>Ethertype</a:t>
              </a:r>
              <a:endParaRPr lang="en-US" sz="1400" dirty="0" smtClean="0">
                <a:solidFill>
                  <a:schemeClr val="tx1"/>
                </a:solidFill>
              </a:endParaRPr>
            </a:p>
          </p:txBody>
        </p:sp>
        <p:sp>
          <p:nvSpPr>
            <p:cNvPr id="72" name="Rectangle 71"/>
            <p:cNvSpPr/>
            <p:nvPr/>
          </p:nvSpPr>
          <p:spPr>
            <a:xfrm>
              <a:off x="4837278" y="2358538"/>
              <a:ext cx="1095153" cy="98174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Data</a:t>
              </a:r>
            </a:p>
          </p:txBody>
        </p:sp>
        <p:sp>
          <p:nvSpPr>
            <p:cNvPr id="73" name="Rectangle 72"/>
            <p:cNvSpPr/>
            <p:nvPr/>
          </p:nvSpPr>
          <p:spPr>
            <a:xfrm>
              <a:off x="4830184" y="1954502"/>
              <a:ext cx="1095153" cy="202018"/>
            </a:xfrm>
            <a:prstGeom prst="rect">
              <a:avLst/>
            </a:prstGeom>
            <a:solidFill>
              <a:srgbClr val="92D05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MAC SA</a:t>
              </a:r>
            </a:p>
          </p:txBody>
        </p:sp>
        <p:sp>
          <p:nvSpPr>
            <p:cNvPr id="79" name="Rectangle 78"/>
            <p:cNvSpPr/>
            <p:nvPr/>
          </p:nvSpPr>
          <p:spPr>
            <a:xfrm>
              <a:off x="4840797" y="3340286"/>
              <a:ext cx="1095153" cy="202018"/>
            </a:xfrm>
            <a:prstGeom prst="rect">
              <a:avLst/>
            </a:prstGeom>
            <a:solidFill>
              <a:srgbClr val="00B0F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FCS</a:t>
              </a:r>
            </a:p>
          </p:txBody>
        </p:sp>
      </p:grpSp>
      <p:sp>
        <p:nvSpPr>
          <p:cNvPr id="83" name="Rectangle 82"/>
          <p:cNvSpPr/>
          <p:nvPr/>
        </p:nvSpPr>
        <p:spPr>
          <a:xfrm>
            <a:off x="4340885" y="4460743"/>
            <a:ext cx="1373432" cy="2128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Intermediate Fragment</a:t>
            </a:r>
          </a:p>
        </p:txBody>
      </p:sp>
      <p:sp>
        <p:nvSpPr>
          <p:cNvPr id="80" name="Rectangle 79"/>
          <p:cNvSpPr/>
          <p:nvPr/>
        </p:nvSpPr>
        <p:spPr>
          <a:xfrm>
            <a:off x="4456572" y="4832884"/>
            <a:ext cx="1095153" cy="20201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Preamble</a:t>
            </a:r>
          </a:p>
        </p:txBody>
      </p:sp>
      <p:sp>
        <p:nvSpPr>
          <p:cNvPr id="81" name="Rectangle 80"/>
          <p:cNvSpPr/>
          <p:nvPr/>
        </p:nvSpPr>
        <p:spPr>
          <a:xfrm>
            <a:off x="4456572" y="5034902"/>
            <a:ext cx="1095153" cy="202018"/>
          </a:xfrm>
          <a:prstGeom prst="rect">
            <a:avLst/>
          </a:prstGeom>
          <a:solidFill>
            <a:schemeClr val="accent2">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SMD-</a:t>
            </a:r>
            <a:r>
              <a:rPr lang="en-US" sz="1400" dirty="0" err="1" smtClean="0">
                <a:solidFill>
                  <a:schemeClr val="tx1"/>
                </a:solidFill>
              </a:rPr>
              <a:t>Cx</a:t>
            </a:r>
            <a:endParaRPr lang="en-US" sz="1400" dirty="0" smtClean="0">
              <a:solidFill>
                <a:schemeClr val="tx1"/>
              </a:solidFill>
            </a:endParaRPr>
          </a:p>
        </p:txBody>
      </p:sp>
      <p:sp>
        <p:nvSpPr>
          <p:cNvPr id="82" name="Rectangle 81"/>
          <p:cNvSpPr/>
          <p:nvPr/>
        </p:nvSpPr>
        <p:spPr>
          <a:xfrm>
            <a:off x="4456572" y="5233341"/>
            <a:ext cx="1095153" cy="98174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Data</a:t>
            </a:r>
          </a:p>
        </p:txBody>
      </p:sp>
      <p:sp>
        <p:nvSpPr>
          <p:cNvPr id="84" name="Rectangle 83"/>
          <p:cNvSpPr/>
          <p:nvPr/>
        </p:nvSpPr>
        <p:spPr>
          <a:xfrm>
            <a:off x="5534939" y="4797393"/>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6</a:t>
            </a:r>
            <a:endParaRPr lang="en-US" sz="1400" dirty="0" smtClean="0">
              <a:solidFill>
                <a:schemeClr val="tx1"/>
              </a:solidFill>
            </a:endParaRPr>
          </a:p>
        </p:txBody>
      </p:sp>
      <p:sp>
        <p:nvSpPr>
          <p:cNvPr id="85" name="Rectangle 84"/>
          <p:cNvSpPr/>
          <p:nvPr/>
        </p:nvSpPr>
        <p:spPr>
          <a:xfrm>
            <a:off x="5527843" y="5018850"/>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sp>
        <p:nvSpPr>
          <p:cNvPr id="86" name="Rectangle 85"/>
          <p:cNvSpPr/>
          <p:nvPr/>
        </p:nvSpPr>
        <p:spPr>
          <a:xfrm>
            <a:off x="5534885" y="6179598"/>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4</a:t>
            </a:r>
          </a:p>
        </p:txBody>
      </p:sp>
      <p:cxnSp>
        <p:nvCxnSpPr>
          <p:cNvPr id="87" name="Straight Arrow Connector 86"/>
          <p:cNvCxnSpPr/>
          <p:nvPr/>
        </p:nvCxnSpPr>
        <p:spPr>
          <a:xfrm flipV="1">
            <a:off x="5751108" y="5435359"/>
            <a:ext cx="0" cy="744239"/>
          </a:xfrm>
          <a:prstGeom prst="straightConnector1">
            <a:avLst/>
          </a:prstGeom>
          <a:ln>
            <a:solidFill>
              <a:schemeClr val="accent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4456572" y="5233341"/>
            <a:ext cx="1095153" cy="202018"/>
          </a:xfrm>
          <a:prstGeom prst="rect">
            <a:avLst/>
          </a:prstGeom>
          <a:solidFill>
            <a:schemeClr val="accent2">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smtClean="0">
                <a:solidFill>
                  <a:schemeClr val="tx1"/>
                </a:solidFill>
              </a:rPr>
              <a:t>Frag Count</a:t>
            </a:r>
          </a:p>
        </p:txBody>
      </p:sp>
      <p:sp>
        <p:nvSpPr>
          <p:cNvPr id="89" name="Rectangle 88"/>
          <p:cNvSpPr/>
          <p:nvPr/>
        </p:nvSpPr>
        <p:spPr>
          <a:xfrm>
            <a:off x="5531381" y="5224415"/>
            <a:ext cx="212651" cy="2197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1</a:t>
            </a:r>
            <a:endParaRPr lang="en-US" sz="1400" dirty="0" smtClean="0">
              <a:solidFill>
                <a:schemeClr val="tx1"/>
              </a:solidFill>
            </a:endParaRPr>
          </a:p>
        </p:txBody>
      </p:sp>
      <p:sp>
        <p:nvSpPr>
          <p:cNvPr id="90" name="Rectangle 89"/>
          <p:cNvSpPr/>
          <p:nvPr/>
        </p:nvSpPr>
        <p:spPr>
          <a:xfrm>
            <a:off x="4456572" y="6213079"/>
            <a:ext cx="1095153" cy="202018"/>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b="1" dirty="0" smtClean="0">
                <a:solidFill>
                  <a:srgbClr val="008000"/>
                </a:solidFill>
              </a:rPr>
              <a:t>MCRC</a:t>
            </a:r>
            <a:endParaRPr lang="en-US" sz="1400" b="1" dirty="0">
              <a:solidFill>
                <a:srgbClr val="008000"/>
              </a:solidFill>
            </a:endParaRPr>
          </a:p>
        </p:txBody>
      </p:sp>
      <p:sp>
        <p:nvSpPr>
          <p:cNvPr id="91" name="Rectangle 90"/>
          <p:cNvSpPr/>
          <p:nvPr/>
        </p:nvSpPr>
        <p:spPr>
          <a:xfrm>
            <a:off x="1519387" y="4997587"/>
            <a:ext cx="1252437" cy="5738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en-US" sz="1400" dirty="0">
                <a:solidFill>
                  <a:schemeClr val="tx1"/>
                </a:solidFill>
              </a:rPr>
              <a:t>F</a:t>
            </a:r>
            <a:r>
              <a:rPr lang="en-US" sz="1400" dirty="0" smtClean="0">
                <a:solidFill>
                  <a:schemeClr val="tx1"/>
                </a:solidFill>
              </a:rPr>
              <a:t>ragmented Preemptable frame</a:t>
            </a:r>
          </a:p>
        </p:txBody>
      </p:sp>
      <p:sp>
        <p:nvSpPr>
          <p:cNvPr id="93" name="Rectangle 92"/>
          <p:cNvSpPr/>
          <p:nvPr/>
        </p:nvSpPr>
        <p:spPr>
          <a:xfrm>
            <a:off x="7610743" y="4753201"/>
            <a:ext cx="1348696" cy="11621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en-US" sz="1400" dirty="0" smtClean="0">
                <a:solidFill>
                  <a:schemeClr val="tx1"/>
                </a:solidFill>
              </a:rPr>
              <a:t>Payload of each fragment (DATA plus CRC) ≥ min packet size</a:t>
            </a:r>
          </a:p>
        </p:txBody>
      </p:sp>
    </p:spTree>
    <p:extLst>
      <p:ext uri="{BB962C8B-B14F-4D97-AF65-F5344CB8AC3E}">
        <p14:creationId xmlns:p14="http://schemas.microsoft.com/office/powerpoint/2010/main" val="226424243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SMD and Frag Count encoding</a:t>
            </a:r>
            <a:endParaRPr lang="en-US" dirty="0"/>
          </a:p>
        </p:txBody>
      </p:sp>
      <p:graphicFrame>
        <p:nvGraphicFramePr>
          <p:cNvPr id="4" name="Content Placeholder 15"/>
          <p:cNvGraphicFramePr>
            <a:graphicFrameLocks noGrp="1"/>
          </p:cNvGraphicFramePr>
          <p:nvPr>
            <p:ph sz="quarter" idx="4294967295"/>
            <p:extLst>
              <p:ext uri="{D42A27DB-BD31-4B8C-83A1-F6EECF244321}">
                <p14:modId xmlns:p14="http://schemas.microsoft.com/office/powerpoint/2010/main" val="3602327538"/>
              </p:ext>
            </p:extLst>
          </p:nvPr>
        </p:nvGraphicFramePr>
        <p:xfrm>
          <a:off x="827584" y="1772816"/>
          <a:ext cx="4022724" cy="3794230"/>
        </p:xfrm>
        <a:graphic>
          <a:graphicData uri="http://schemas.openxmlformats.org/drawingml/2006/table">
            <a:tbl>
              <a:tblPr firstRow="1" bandRow="1">
                <a:tableStyleId>{5C22544A-7EE6-4342-B048-85BDC9FD1C3A}</a:tableStyleId>
              </a:tblPr>
              <a:tblGrid>
                <a:gridCol w="1340908"/>
                <a:gridCol w="1340908"/>
                <a:gridCol w="1340908"/>
              </a:tblGrid>
              <a:tr h="441430">
                <a:tc>
                  <a:txBody>
                    <a:bodyPr/>
                    <a:lstStyle/>
                    <a:p>
                      <a:r>
                        <a:rPr lang="en-US" sz="1400" dirty="0" err="1" smtClean="0"/>
                        <a:t>mPacket</a:t>
                      </a:r>
                      <a:r>
                        <a:rPr lang="en-US" sz="1400" baseline="0" dirty="0" smtClean="0"/>
                        <a:t> type</a:t>
                      </a:r>
                      <a:endParaRPr lang="en-US" sz="1400" dirty="0"/>
                    </a:p>
                  </a:txBody>
                  <a:tcPr>
                    <a:solidFill>
                      <a:schemeClr val="accent1">
                        <a:lumMod val="50000"/>
                      </a:schemeClr>
                    </a:solidFill>
                  </a:tcPr>
                </a:tc>
                <a:tc>
                  <a:txBody>
                    <a:bodyPr/>
                    <a:lstStyle/>
                    <a:p>
                      <a:r>
                        <a:rPr lang="en-US" sz="1400" dirty="0" smtClean="0"/>
                        <a:t>Frame #</a:t>
                      </a:r>
                      <a:endParaRPr lang="en-US" sz="1400" dirty="0"/>
                    </a:p>
                  </a:txBody>
                  <a:tcPr>
                    <a:solidFill>
                      <a:schemeClr val="accent1">
                        <a:lumMod val="50000"/>
                      </a:schemeClr>
                    </a:solidFill>
                  </a:tcPr>
                </a:tc>
                <a:tc>
                  <a:txBody>
                    <a:bodyPr/>
                    <a:lstStyle/>
                    <a:p>
                      <a:r>
                        <a:rPr lang="en-US" sz="1400" dirty="0" smtClean="0"/>
                        <a:t>SMD</a:t>
                      </a:r>
                      <a:endParaRPr lang="en-US" sz="1400" dirty="0"/>
                    </a:p>
                  </a:txBody>
                  <a:tcPr>
                    <a:solidFill>
                      <a:schemeClr val="accent1">
                        <a:lumMod val="50000"/>
                      </a:schemeClr>
                    </a:solidFill>
                  </a:tcPr>
                </a:tc>
              </a:tr>
              <a:tr h="241738">
                <a:tc>
                  <a:txBody>
                    <a:bodyPr/>
                    <a:lstStyle/>
                    <a:p>
                      <a:r>
                        <a:rPr lang="en-US" sz="1400" dirty="0" smtClean="0"/>
                        <a:t>SFD</a:t>
                      </a:r>
                      <a:r>
                        <a:rPr lang="en-US" sz="1400" baseline="0" dirty="0" smtClean="0"/>
                        <a:t> (express)</a:t>
                      </a:r>
                      <a:endParaRPr lang="en-US" sz="1400" dirty="0"/>
                    </a:p>
                  </a:txBody>
                  <a:tcPr>
                    <a:solidFill>
                      <a:schemeClr val="accent1"/>
                    </a:solidFill>
                  </a:tcPr>
                </a:tc>
                <a:tc>
                  <a:txBody>
                    <a:bodyPr/>
                    <a:lstStyle/>
                    <a:p>
                      <a:r>
                        <a:rPr lang="en-US" sz="1400" dirty="0" smtClean="0"/>
                        <a:t>NA</a:t>
                      </a:r>
                      <a:endParaRPr lang="en-US" sz="1400" dirty="0"/>
                    </a:p>
                  </a:txBody>
                  <a:tcPr>
                    <a:solidFill>
                      <a:schemeClr val="accent1"/>
                    </a:solidFill>
                  </a:tcPr>
                </a:tc>
                <a:tc>
                  <a:txBody>
                    <a:bodyPr/>
                    <a:lstStyle/>
                    <a:p>
                      <a:r>
                        <a:rPr lang="en-US" sz="1400" dirty="0" smtClean="0"/>
                        <a:t>0xD5</a:t>
                      </a:r>
                      <a:endParaRPr lang="en-US" sz="1400" dirty="0"/>
                    </a:p>
                  </a:txBody>
                  <a:tcPr>
                    <a:solidFill>
                      <a:schemeClr val="accent1"/>
                    </a:solidFill>
                  </a:tcPr>
                </a:tc>
              </a:tr>
              <a:tr h="241738">
                <a:tc rowSpan="4">
                  <a:txBody>
                    <a:bodyPr/>
                    <a:lstStyle/>
                    <a:p>
                      <a:r>
                        <a:rPr lang="en-US" sz="1400" dirty="0" smtClean="0"/>
                        <a:t>SMD-</a:t>
                      </a:r>
                      <a:r>
                        <a:rPr lang="en-US" sz="1400" dirty="0" err="1" smtClean="0"/>
                        <a:t>Sx</a:t>
                      </a:r>
                      <a:endParaRPr lang="en-US" sz="1400" dirty="0" smtClean="0"/>
                    </a:p>
                    <a:p>
                      <a:r>
                        <a:rPr lang="en-US" sz="1400" dirty="0" smtClean="0"/>
                        <a:t>Premptable</a:t>
                      </a:r>
                      <a:r>
                        <a:rPr lang="en-US" sz="1400" baseline="0" dirty="0" smtClean="0"/>
                        <a:t> frame start</a:t>
                      </a:r>
                    </a:p>
                    <a:p>
                      <a:endParaRPr lang="en-US" sz="1400" dirty="0"/>
                    </a:p>
                  </a:txBody>
                  <a:tcPr/>
                </a:tc>
                <a:tc>
                  <a:txBody>
                    <a:bodyPr/>
                    <a:lstStyle/>
                    <a:p>
                      <a:r>
                        <a:rPr lang="en-US" sz="1400" dirty="0" smtClean="0"/>
                        <a:t>0</a:t>
                      </a:r>
                      <a:endParaRPr lang="en-US" sz="1400" dirty="0"/>
                    </a:p>
                  </a:txBody>
                  <a:tcPr/>
                </a:tc>
                <a:tc>
                  <a:txBody>
                    <a:bodyPr/>
                    <a:lstStyle/>
                    <a:p>
                      <a:r>
                        <a:rPr lang="en-US" sz="1400" dirty="0" smtClean="0"/>
                        <a:t>0xE6</a:t>
                      </a:r>
                      <a:endParaRPr lang="en-US" sz="1400" dirty="0"/>
                    </a:p>
                  </a:txBody>
                  <a:tcPr/>
                </a:tc>
              </a:tr>
              <a:tr h="274320">
                <a:tc vMerge="1">
                  <a:txBody>
                    <a:bodyPr/>
                    <a:lstStyle/>
                    <a:p>
                      <a:endParaRPr lang="en-US" sz="1400" dirty="0"/>
                    </a:p>
                  </a:txBody>
                  <a:tcPr/>
                </a:tc>
                <a:tc>
                  <a:txBody>
                    <a:bodyPr/>
                    <a:lstStyle/>
                    <a:p>
                      <a:r>
                        <a:rPr lang="en-US" sz="1400" dirty="0" smtClean="0"/>
                        <a:t>1</a:t>
                      </a:r>
                      <a:endParaRPr lang="en-US" sz="1400" dirty="0"/>
                    </a:p>
                  </a:txBody>
                  <a:tcPr>
                    <a:solidFill>
                      <a:schemeClr val="accent1"/>
                    </a:solidFill>
                  </a:tcPr>
                </a:tc>
                <a:tc>
                  <a:txBody>
                    <a:bodyPr/>
                    <a:lstStyle/>
                    <a:p>
                      <a:r>
                        <a:rPr lang="en-US" sz="1400" dirty="0" smtClean="0"/>
                        <a:t>0x4C</a:t>
                      </a:r>
                      <a:endParaRPr lang="en-US" sz="1400" dirty="0"/>
                    </a:p>
                  </a:txBody>
                  <a:tcPr>
                    <a:solidFill>
                      <a:schemeClr val="accent1"/>
                    </a:solidFill>
                  </a:tcPr>
                </a:tc>
              </a:tr>
              <a:tr h="274320">
                <a:tc vMerge="1">
                  <a:txBody>
                    <a:bodyPr/>
                    <a:lstStyle/>
                    <a:p>
                      <a:endParaRPr lang="en-US" sz="1400" dirty="0"/>
                    </a:p>
                  </a:txBody>
                  <a:tcPr/>
                </a:tc>
                <a:tc>
                  <a:txBody>
                    <a:bodyPr/>
                    <a:lstStyle/>
                    <a:p>
                      <a:r>
                        <a:rPr lang="en-US" sz="1400" dirty="0" smtClean="0"/>
                        <a:t>2</a:t>
                      </a:r>
                      <a:endParaRPr lang="en-US" sz="1400" dirty="0"/>
                    </a:p>
                  </a:txBody>
                  <a:tcPr/>
                </a:tc>
                <a:tc>
                  <a:txBody>
                    <a:bodyPr/>
                    <a:lstStyle/>
                    <a:p>
                      <a:r>
                        <a:rPr lang="en-US" sz="1400" dirty="0" smtClean="0"/>
                        <a:t>0x7F</a:t>
                      </a:r>
                      <a:endParaRPr lang="en-US" sz="1400" dirty="0"/>
                    </a:p>
                  </a:txBody>
                  <a:tcPr/>
                </a:tc>
              </a:tr>
              <a:tr h="274320">
                <a:tc vMerge="1">
                  <a:txBody>
                    <a:bodyPr/>
                    <a:lstStyle/>
                    <a:p>
                      <a:endParaRPr lang="en-US" sz="1400" dirty="0"/>
                    </a:p>
                  </a:txBody>
                  <a:tcPr/>
                </a:tc>
                <a:tc>
                  <a:txBody>
                    <a:bodyPr/>
                    <a:lstStyle/>
                    <a:p>
                      <a:r>
                        <a:rPr lang="en-US" sz="1400" dirty="0" smtClean="0"/>
                        <a:t>3</a:t>
                      </a:r>
                      <a:endParaRPr lang="en-US" sz="1400" dirty="0"/>
                    </a:p>
                  </a:txBody>
                  <a:tcPr>
                    <a:solidFill>
                      <a:schemeClr val="accent1"/>
                    </a:solidFill>
                  </a:tcPr>
                </a:tc>
                <a:tc>
                  <a:txBody>
                    <a:bodyPr/>
                    <a:lstStyle/>
                    <a:p>
                      <a:r>
                        <a:rPr lang="en-US" sz="1400" dirty="0" smtClean="0"/>
                        <a:t>0xB3</a:t>
                      </a:r>
                      <a:endParaRPr lang="en-US" sz="1400" dirty="0"/>
                    </a:p>
                  </a:txBody>
                  <a:tcPr>
                    <a:solidFill>
                      <a:schemeClr val="accent1"/>
                    </a:solidFill>
                  </a:tcPr>
                </a:tc>
              </a:tr>
              <a:tr h="274320">
                <a:tc rowSpan="4">
                  <a:txBody>
                    <a:bodyPr/>
                    <a:lstStyle/>
                    <a:p>
                      <a:r>
                        <a:rPr lang="en-US" sz="1400" dirty="0" smtClean="0"/>
                        <a:t>SMD-</a:t>
                      </a:r>
                      <a:r>
                        <a:rPr lang="en-US" sz="1400" dirty="0" err="1" smtClean="0"/>
                        <a:t>Cx</a:t>
                      </a:r>
                      <a:endParaRPr lang="en-US" sz="1400" dirty="0" smtClean="0"/>
                    </a:p>
                    <a:p>
                      <a:r>
                        <a:rPr lang="en-US" sz="1400" dirty="0" smtClean="0"/>
                        <a:t>Non-initial fragment</a:t>
                      </a:r>
                      <a:endParaRPr lang="en-US" sz="1400" dirty="0"/>
                    </a:p>
                  </a:txBody>
                  <a:tcPr/>
                </a:tc>
                <a:tc>
                  <a:txBody>
                    <a:bodyPr/>
                    <a:lstStyle/>
                    <a:p>
                      <a:r>
                        <a:rPr lang="en-US" sz="1400" dirty="0" smtClean="0"/>
                        <a:t>0</a:t>
                      </a:r>
                      <a:endParaRPr lang="en-US" sz="1400" dirty="0"/>
                    </a:p>
                  </a:txBody>
                  <a:tcPr/>
                </a:tc>
                <a:tc>
                  <a:txBody>
                    <a:bodyPr/>
                    <a:lstStyle/>
                    <a:p>
                      <a:r>
                        <a:rPr lang="en-US" sz="1400" dirty="0" smtClean="0"/>
                        <a:t>0x61</a:t>
                      </a:r>
                      <a:endParaRPr lang="en-US" sz="1400" dirty="0"/>
                    </a:p>
                  </a:txBody>
                  <a:tcPr/>
                </a:tc>
              </a:tr>
              <a:tr h="274320">
                <a:tc vMerge="1">
                  <a:txBody>
                    <a:bodyPr/>
                    <a:lstStyle/>
                    <a:p>
                      <a:endParaRPr lang="en-US" sz="1400" dirty="0"/>
                    </a:p>
                  </a:txBody>
                  <a:tcPr/>
                </a:tc>
                <a:tc>
                  <a:txBody>
                    <a:bodyPr/>
                    <a:lstStyle/>
                    <a:p>
                      <a:r>
                        <a:rPr lang="en-US" sz="1400" dirty="0" smtClean="0"/>
                        <a:t>1</a:t>
                      </a:r>
                      <a:endParaRPr lang="en-US" sz="1400" dirty="0"/>
                    </a:p>
                  </a:txBody>
                  <a:tcPr>
                    <a:solidFill>
                      <a:schemeClr val="accent1"/>
                    </a:solidFill>
                  </a:tcPr>
                </a:tc>
                <a:tc>
                  <a:txBody>
                    <a:bodyPr/>
                    <a:lstStyle/>
                    <a:p>
                      <a:r>
                        <a:rPr lang="en-US" sz="1400" dirty="0" smtClean="0"/>
                        <a:t>0x52</a:t>
                      </a:r>
                      <a:endParaRPr lang="en-US" sz="1400" dirty="0"/>
                    </a:p>
                  </a:txBody>
                  <a:tcPr>
                    <a:solidFill>
                      <a:schemeClr val="accent1"/>
                    </a:solidFill>
                  </a:tcPr>
                </a:tc>
              </a:tr>
              <a:tr h="274320">
                <a:tc vMerge="1">
                  <a:txBody>
                    <a:bodyPr/>
                    <a:lstStyle/>
                    <a:p>
                      <a:endParaRPr lang="en-US" sz="1400" dirty="0"/>
                    </a:p>
                  </a:txBody>
                  <a:tcPr/>
                </a:tc>
                <a:tc>
                  <a:txBody>
                    <a:bodyPr/>
                    <a:lstStyle/>
                    <a:p>
                      <a:r>
                        <a:rPr lang="en-US" sz="1400" dirty="0" smtClean="0"/>
                        <a:t>2</a:t>
                      </a:r>
                      <a:endParaRPr lang="en-US" sz="1400" dirty="0"/>
                    </a:p>
                  </a:txBody>
                  <a:tcPr/>
                </a:tc>
                <a:tc>
                  <a:txBody>
                    <a:bodyPr/>
                    <a:lstStyle/>
                    <a:p>
                      <a:r>
                        <a:rPr lang="en-US" sz="1400" dirty="0" smtClean="0"/>
                        <a:t>0x9E</a:t>
                      </a:r>
                      <a:endParaRPr lang="en-US" sz="1400" dirty="0"/>
                    </a:p>
                  </a:txBody>
                  <a:tcPr/>
                </a:tc>
              </a:tr>
              <a:tr h="274320">
                <a:tc vMerge="1">
                  <a:txBody>
                    <a:bodyPr/>
                    <a:lstStyle/>
                    <a:p>
                      <a:endParaRPr lang="en-US" sz="1400" dirty="0"/>
                    </a:p>
                  </a:txBody>
                  <a:tcPr/>
                </a:tc>
                <a:tc>
                  <a:txBody>
                    <a:bodyPr/>
                    <a:lstStyle/>
                    <a:p>
                      <a:r>
                        <a:rPr lang="en-US" sz="1400" dirty="0" smtClean="0"/>
                        <a:t>3</a:t>
                      </a:r>
                      <a:endParaRPr lang="en-US" sz="1400" dirty="0"/>
                    </a:p>
                  </a:txBody>
                  <a:tcPr>
                    <a:solidFill>
                      <a:schemeClr val="accent1"/>
                    </a:solidFill>
                  </a:tcPr>
                </a:tc>
                <a:tc>
                  <a:txBody>
                    <a:bodyPr/>
                    <a:lstStyle/>
                    <a:p>
                      <a:r>
                        <a:rPr lang="en-US" sz="1400" dirty="0" smtClean="0"/>
                        <a:t>0xAD</a:t>
                      </a:r>
                      <a:endParaRPr lang="en-US" sz="1400" dirty="0"/>
                    </a:p>
                  </a:txBody>
                  <a:tcPr>
                    <a:solidFill>
                      <a:schemeClr val="accent1"/>
                    </a:solidFill>
                  </a:tcPr>
                </a:tc>
              </a:tr>
              <a:tr h="274320">
                <a:tc>
                  <a:txBody>
                    <a:bodyPr/>
                    <a:lstStyle/>
                    <a:p>
                      <a:r>
                        <a:rPr lang="en-US" sz="1400" dirty="0" smtClean="0"/>
                        <a:t>Verify</a:t>
                      </a:r>
                      <a:endParaRPr lang="en-US" sz="1400" dirty="0"/>
                    </a:p>
                  </a:txBody>
                  <a:tcPr/>
                </a:tc>
                <a:tc>
                  <a:txBody>
                    <a:bodyPr/>
                    <a:lstStyle/>
                    <a:p>
                      <a:endParaRPr lang="en-US" sz="1400" dirty="0"/>
                    </a:p>
                  </a:txBody>
                  <a:tcPr/>
                </a:tc>
                <a:tc>
                  <a:txBody>
                    <a:bodyPr/>
                    <a:lstStyle/>
                    <a:p>
                      <a:r>
                        <a:rPr lang="en-US" sz="1400" dirty="0" smtClean="0"/>
                        <a:t>0x07</a:t>
                      </a:r>
                      <a:endParaRPr lang="en-US" sz="1400" dirty="0"/>
                    </a:p>
                  </a:txBody>
                  <a:tcPr/>
                </a:tc>
              </a:tr>
              <a:tr h="274320">
                <a:tc>
                  <a:txBody>
                    <a:bodyPr/>
                    <a:lstStyle/>
                    <a:p>
                      <a:r>
                        <a:rPr lang="en-US" sz="1400" dirty="0" smtClean="0"/>
                        <a:t>Respond</a:t>
                      </a:r>
                      <a:endParaRPr lang="en-US" sz="1400" dirty="0"/>
                    </a:p>
                  </a:txBody>
                  <a:tcPr>
                    <a:solidFill>
                      <a:schemeClr val="accent1"/>
                    </a:solidFill>
                  </a:tcPr>
                </a:tc>
                <a:tc>
                  <a:txBody>
                    <a:bodyPr/>
                    <a:lstStyle/>
                    <a:p>
                      <a:endParaRPr lang="en-US" sz="1400" dirty="0"/>
                    </a:p>
                  </a:txBody>
                  <a:tcPr>
                    <a:solidFill>
                      <a:schemeClr val="accent1"/>
                    </a:solidFill>
                  </a:tcPr>
                </a:tc>
                <a:tc>
                  <a:txBody>
                    <a:bodyPr/>
                    <a:lstStyle/>
                    <a:p>
                      <a:r>
                        <a:rPr lang="en-US" sz="1400" dirty="0" smtClean="0"/>
                        <a:t>0x19</a:t>
                      </a:r>
                      <a:endParaRPr lang="en-US" sz="1400" dirty="0"/>
                    </a:p>
                  </a:txBody>
                  <a:tcPr>
                    <a:solidFill>
                      <a:schemeClr val="accent1"/>
                    </a:solidFill>
                  </a:tcPr>
                </a:tc>
              </a:tr>
            </a:tbl>
          </a:graphicData>
        </a:graphic>
      </p:graphicFrame>
      <p:graphicFrame>
        <p:nvGraphicFramePr>
          <p:cNvPr id="5" name="Content Placeholder 15"/>
          <p:cNvGraphicFramePr>
            <a:graphicFrameLocks noGrp="1"/>
          </p:cNvGraphicFramePr>
          <p:nvPr>
            <p:ph sz="quarter" idx="4294967295"/>
            <p:extLst>
              <p:ext uri="{D42A27DB-BD31-4B8C-83A1-F6EECF244321}">
                <p14:modId xmlns:p14="http://schemas.microsoft.com/office/powerpoint/2010/main" val="1667094307"/>
              </p:ext>
            </p:extLst>
          </p:nvPr>
        </p:nvGraphicFramePr>
        <p:xfrm>
          <a:off x="5677561" y="2324610"/>
          <a:ext cx="2681816" cy="1725652"/>
        </p:xfrm>
        <a:graphic>
          <a:graphicData uri="http://schemas.openxmlformats.org/drawingml/2006/table">
            <a:tbl>
              <a:tblPr firstRow="1" bandRow="1">
                <a:tableStyleId>{5C22544A-7EE6-4342-B048-85BDC9FD1C3A}</a:tableStyleId>
              </a:tblPr>
              <a:tblGrid>
                <a:gridCol w="1340908"/>
                <a:gridCol w="1340908"/>
              </a:tblGrid>
              <a:tr h="506452">
                <a:tc>
                  <a:txBody>
                    <a:bodyPr/>
                    <a:lstStyle/>
                    <a:p>
                      <a:r>
                        <a:rPr lang="en-US" sz="1400" dirty="0" smtClean="0"/>
                        <a:t>Frag</a:t>
                      </a:r>
                      <a:r>
                        <a:rPr lang="en-US" sz="1400" baseline="0" dirty="0" smtClean="0"/>
                        <a:t> Count</a:t>
                      </a:r>
                      <a:endParaRPr lang="en-US" sz="1400" dirty="0"/>
                    </a:p>
                  </a:txBody>
                  <a:tcPr>
                    <a:solidFill>
                      <a:schemeClr val="accent1">
                        <a:lumMod val="50000"/>
                      </a:schemeClr>
                    </a:solidFill>
                  </a:tcPr>
                </a:tc>
                <a:tc>
                  <a:txBody>
                    <a:bodyPr/>
                    <a:lstStyle/>
                    <a:p>
                      <a:r>
                        <a:rPr lang="en-US" sz="1400" dirty="0" smtClean="0"/>
                        <a:t>Frag</a:t>
                      </a:r>
                      <a:endParaRPr lang="en-US" sz="1400" dirty="0"/>
                    </a:p>
                  </a:txBody>
                  <a:tcPr>
                    <a:solidFill>
                      <a:schemeClr val="accent1">
                        <a:lumMod val="50000"/>
                      </a:schemeClr>
                    </a:solidFill>
                  </a:tcPr>
                </a:tc>
              </a:tr>
              <a:tr h="295440">
                <a:tc>
                  <a:txBody>
                    <a:bodyPr/>
                    <a:lstStyle/>
                    <a:p>
                      <a:r>
                        <a:rPr lang="en-US" sz="1400" dirty="0" smtClean="0"/>
                        <a:t>0</a:t>
                      </a:r>
                      <a:endParaRPr lang="en-US" sz="1400" dirty="0"/>
                    </a:p>
                  </a:txBody>
                  <a:tcPr>
                    <a:solidFill>
                      <a:schemeClr val="accent1"/>
                    </a:solidFill>
                  </a:tcPr>
                </a:tc>
                <a:tc>
                  <a:txBody>
                    <a:bodyPr/>
                    <a:lstStyle/>
                    <a:p>
                      <a:r>
                        <a:rPr lang="en-US" sz="1400" dirty="0" smtClean="0"/>
                        <a:t>0xE6</a:t>
                      </a:r>
                      <a:endParaRPr lang="en-US" sz="1400" dirty="0"/>
                    </a:p>
                  </a:txBody>
                  <a:tcPr>
                    <a:solidFill>
                      <a:schemeClr val="accent1"/>
                    </a:solidFill>
                  </a:tcPr>
                </a:tc>
              </a:tr>
              <a:tr h="295440">
                <a:tc>
                  <a:txBody>
                    <a:bodyPr/>
                    <a:lstStyle/>
                    <a:p>
                      <a:r>
                        <a:rPr lang="en-US" sz="1400" dirty="0" smtClean="0"/>
                        <a:t>1</a:t>
                      </a:r>
                      <a:endParaRPr lang="en-US" sz="1400" dirty="0"/>
                    </a:p>
                  </a:txBody>
                  <a:tcPr/>
                </a:tc>
                <a:tc>
                  <a:txBody>
                    <a:bodyPr/>
                    <a:lstStyle/>
                    <a:p>
                      <a:r>
                        <a:rPr lang="en-US" sz="1400" dirty="0" smtClean="0"/>
                        <a:t>0x4C</a:t>
                      </a:r>
                      <a:endParaRPr lang="en-US" sz="1400" dirty="0"/>
                    </a:p>
                  </a:txBody>
                  <a:tcPr/>
                </a:tc>
              </a:tr>
              <a:tr h="295440">
                <a:tc>
                  <a:txBody>
                    <a:bodyPr/>
                    <a:lstStyle/>
                    <a:p>
                      <a:r>
                        <a:rPr lang="en-US" sz="1400" dirty="0" smtClean="0"/>
                        <a:t>2</a:t>
                      </a:r>
                      <a:endParaRPr lang="en-US" sz="1400" dirty="0"/>
                    </a:p>
                  </a:txBody>
                  <a:tcPr>
                    <a:solidFill>
                      <a:schemeClr val="accent1"/>
                    </a:solidFill>
                  </a:tcPr>
                </a:tc>
                <a:tc>
                  <a:txBody>
                    <a:bodyPr/>
                    <a:lstStyle/>
                    <a:p>
                      <a:r>
                        <a:rPr lang="en-US" sz="1400" dirty="0" smtClean="0"/>
                        <a:t>0x7F</a:t>
                      </a:r>
                      <a:endParaRPr lang="en-US" sz="1400" dirty="0"/>
                    </a:p>
                  </a:txBody>
                  <a:tcPr>
                    <a:solidFill>
                      <a:schemeClr val="accent1"/>
                    </a:solidFill>
                  </a:tcPr>
                </a:tc>
              </a:tr>
              <a:tr h="295440">
                <a:tc>
                  <a:txBody>
                    <a:bodyPr/>
                    <a:lstStyle/>
                    <a:p>
                      <a:r>
                        <a:rPr lang="en-US" sz="1400" dirty="0" smtClean="0"/>
                        <a:t>3</a:t>
                      </a:r>
                      <a:endParaRPr lang="en-US" sz="1400" dirty="0"/>
                    </a:p>
                  </a:txBody>
                  <a:tcPr/>
                </a:tc>
                <a:tc>
                  <a:txBody>
                    <a:bodyPr/>
                    <a:lstStyle/>
                    <a:p>
                      <a:r>
                        <a:rPr lang="en-US" sz="1400" dirty="0" smtClean="0"/>
                        <a:t>0xB3</a:t>
                      </a:r>
                      <a:endParaRPr lang="en-US" sz="1400" dirty="0"/>
                    </a:p>
                  </a:txBody>
                  <a:tcPr/>
                </a:tc>
              </a:tr>
            </a:tbl>
          </a:graphicData>
        </a:graphic>
      </p:graphicFrame>
    </p:spTree>
    <p:extLst>
      <p:ext uri="{BB962C8B-B14F-4D97-AF65-F5344CB8AC3E}">
        <p14:creationId xmlns:p14="http://schemas.microsoft.com/office/powerpoint/2010/main" val="195558421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mPacket</a:t>
            </a:r>
            <a:r>
              <a:rPr lang="en-US" dirty="0" smtClean="0"/>
              <a:t> summary</a:t>
            </a:r>
            <a:endParaRPr lang="en-US" dirty="0"/>
          </a:p>
        </p:txBody>
      </p:sp>
      <p:sp>
        <p:nvSpPr>
          <p:cNvPr id="3" name="Content Placeholder 2"/>
          <p:cNvSpPr>
            <a:spLocks noGrp="1"/>
          </p:cNvSpPr>
          <p:nvPr>
            <p:ph idx="1"/>
          </p:nvPr>
        </p:nvSpPr>
        <p:spPr/>
        <p:txBody>
          <a:bodyPr/>
          <a:lstStyle/>
          <a:p>
            <a:r>
              <a:rPr lang="en-US" sz="2800" dirty="0" smtClean="0"/>
              <a:t>Protects against reassembly errors</a:t>
            </a:r>
          </a:p>
          <a:p>
            <a:r>
              <a:rPr lang="en-US" sz="2800" dirty="0" smtClean="0"/>
              <a:t>Minimum impact on throughput</a:t>
            </a:r>
          </a:p>
          <a:p>
            <a:pPr lvl="1"/>
            <a:r>
              <a:rPr lang="en-US" sz="2400" dirty="0" smtClean="0"/>
              <a:t>No extra overhead for un-preempted traffic</a:t>
            </a:r>
          </a:p>
          <a:p>
            <a:r>
              <a:rPr lang="en-US" sz="2800" dirty="0"/>
              <a:t>Maintains Ethernet IPG </a:t>
            </a:r>
            <a:r>
              <a:rPr lang="en-US" sz="2800" dirty="0" smtClean="0"/>
              <a:t>and minimum packet size for compatibility with PHYs</a:t>
            </a:r>
          </a:p>
          <a:p>
            <a:r>
              <a:rPr lang="en-US" sz="2800" dirty="0" smtClean="0"/>
              <a:t>Compatible with all Ethernet full-duplex PHY standards operating at greater than 10 Mb/s  </a:t>
            </a:r>
            <a:endParaRPr lang="en-US" sz="2800" dirty="0"/>
          </a:p>
        </p:txBody>
      </p:sp>
    </p:spTree>
    <p:extLst>
      <p:ext uri="{BB962C8B-B14F-4D97-AF65-F5344CB8AC3E}">
        <p14:creationId xmlns:p14="http://schemas.microsoft.com/office/powerpoint/2010/main" val="23968410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IET Summary</a:t>
            </a:r>
            <a:endParaRPr lang="en-US" dirty="0"/>
          </a:p>
        </p:txBody>
      </p:sp>
      <p:sp>
        <p:nvSpPr>
          <p:cNvPr id="3" name="Content Placeholder 2"/>
          <p:cNvSpPr>
            <a:spLocks noGrp="1"/>
          </p:cNvSpPr>
          <p:nvPr>
            <p:ph idx="1"/>
          </p:nvPr>
        </p:nvSpPr>
        <p:spPr/>
        <p:txBody>
          <a:bodyPr/>
          <a:lstStyle/>
          <a:p>
            <a:r>
              <a:rPr lang="en-US" dirty="0" smtClean="0"/>
              <a:t>IET</a:t>
            </a:r>
          </a:p>
          <a:p>
            <a:pPr lvl="1"/>
            <a:r>
              <a:rPr lang="en-US" dirty="0" smtClean="0"/>
              <a:t>Supports preemption without change to the Ethernet MAC and PHYs</a:t>
            </a:r>
          </a:p>
          <a:p>
            <a:pPr lvl="1"/>
            <a:r>
              <a:rPr lang="en-US" dirty="0" smtClean="0"/>
              <a:t>Maintains data integrity</a:t>
            </a:r>
          </a:p>
          <a:p>
            <a:pPr lvl="1"/>
            <a:r>
              <a:rPr lang="en-US" dirty="0" smtClean="0"/>
              <a:t>Provides for capability discovery and verification</a:t>
            </a:r>
          </a:p>
          <a:p>
            <a:pPr lvl="1"/>
            <a:r>
              <a:rPr lang="en-US" dirty="0" smtClean="0"/>
              <a:t>Supplies a primitive to further reduce latency for scheduled traffic</a:t>
            </a:r>
            <a:endParaRPr lang="en-US" dirty="0"/>
          </a:p>
        </p:txBody>
      </p:sp>
    </p:spTree>
    <p:extLst>
      <p:ext uri="{BB962C8B-B14F-4D97-AF65-F5344CB8AC3E}">
        <p14:creationId xmlns:p14="http://schemas.microsoft.com/office/powerpoint/2010/main" val="80523996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pPr marL="0" indent="0" algn="ctr">
              <a:buNone/>
            </a:pPr>
            <a:r>
              <a:rPr lang="en-US" sz="4400" dirty="0" err="1" smtClean="0"/>
              <a:t>MACsec</a:t>
            </a:r>
            <a:r>
              <a:rPr lang="en-US" sz="4400" dirty="0" smtClean="0"/>
              <a:t> and Preemption</a:t>
            </a:r>
            <a:endParaRPr lang="en-US" sz="4400" dirty="0"/>
          </a:p>
        </p:txBody>
      </p:sp>
    </p:spTree>
    <p:extLst>
      <p:ext uri="{BB962C8B-B14F-4D97-AF65-F5344CB8AC3E}">
        <p14:creationId xmlns:p14="http://schemas.microsoft.com/office/powerpoint/2010/main" val="2818148821"/>
      </p:ext>
    </p:extLst>
  </p:cSld>
  <p:clrMapOvr>
    <a:masterClrMapping/>
  </p:clrMapOvr>
  <p:transition>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t>MACsec</a:t>
            </a:r>
            <a:r>
              <a:rPr lang="en-US" sz="3600" dirty="0" smtClean="0"/>
              <a:t> and preemption</a:t>
            </a:r>
            <a:endParaRPr lang="en-US" sz="3600" dirty="0"/>
          </a:p>
        </p:txBody>
      </p:sp>
      <p:sp>
        <p:nvSpPr>
          <p:cNvPr id="3" name="Content Placeholder 2"/>
          <p:cNvSpPr>
            <a:spLocks noGrp="1"/>
          </p:cNvSpPr>
          <p:nvPr>
            <p:ph idx="1"/>
          </p:nvPr>
        </p:nvSpPr>
        <p:spPr>
          <a:xfrm>
            <a:off x="457200" y="1350963"/>
            <a:ext cx="8229600" cy="5030365"/>
          </a:xfrm>
        </p:spPr>
        <p:txBody>
          <a:bodyPr/>
          <a:lstStyle/>
          <a:p>
            <a:r>
              <a:rPr lang="en-US" sz="2000" dirty="0" smtClean="0"/>
              <a:t>A port may have one Secure Channel (SC) serving both the express and preemptable traffic</a:t>
            </a:r>
          </a:p>
          <a:p>
            <a:r>
              <a:rPr lang="en-US" sz="2000" dirty="0" smtClean="0"/>
              <a:t>Preemption may alter the arrival of the packets</a:t>
            </a:r>
          </a:p>
          <a:p>
            <a:pPr lvl="1"/>
            <a:r>
              <a:rPr lang="en-US" sz="1600" dirty="0" smtClean="0"/>
              <a:t>Not the only case where this happens, e.g. a Secure Channel running between Provider Bridging customer ports may reorder between priorities</a:t>
            </a:r>
          </a:p>
          <a:p>
            <a:r>
              <a:rPr lang="en-US" sz="2000" dirty="0" smtClean="0"/>
              <a:t>SCs transition from one Secure Association (SA) to another changing keys</a:t>
            </a:r>
          </a:p>
          <a:p>
            <a:pPr lvl="1"/>
            <a:r>
              <a:rPr lang="en-US" sz="1600" dirty="0" smtClean="0"/>
              <a:t>A preemptable packet sent with the old key may complete after express frames with a new key.</a:t>
            </a:r>
          </a:p>
          <a:p>
            <a:pPr lvl="1"/>
            <a:r>
              <a:rPr lang="en-US" sz="1600" dirty="0" smtClean="0"/>
              <a:t>Not a problem – SAs are designed to overlap and the </a:t>
            </a:r>
            <a:r>
              <a:rPr lang="en-US" sz="1600" dirty="0" err="1" smtClean="0"/>
              <a:t>MACsec</a:t>
            </a:r>
            <a:r>
              <a:rPr lang="en-US" sz="1600" dirty="0" smtClean="0"/>
              <a:t> header Association Number identifies the SA for the frame.</a:t>
            </a:r>
          </a:p>
          <a:p>
            <a:r>
              <a:rPr lang="en-US" sz="2000" dirty="0" err="1" smtClean="0"/>
              <a:t>MACsec</a:t>
            </a:r>
            <a:r>
              <a:rPr lang="en-US" sz="2000" dirty="0" smtClean="0"/>
              <a:t> </a:t>
            </a:r>
            <a:r>
              <a:rPr lang="en-US" sz="2000" dirty="0"/>
              <a:t>header contains a Packet </a:t>
            </a:r>
            <a:r>
              <a:rPr lang="en-US" sz="2000" dirty="0" smtClean="0"/>
              <a:t>Number (PN) to provide replay protection</a:t>
            </a:r>
          </a:p>
          <a:p>
            <a:pPr lvl="1"/>
            <a:r>
              <a:rPr lang="en-US" sz="1600" dirty="0" smtClean="0"/>
              <a:t>Default is strict replay protection </a:t>
            </a:r>
          </a:p>
          <a:p>
            <a:pPr lvl="1"/>
            <a:r>
              <a:rPr lang="en-US" sz="1600" dirty="0" smtClean="0"/>
              <a:t>Out of order arrivals will be dropped</a:t>
            </a:r>
          </a:p>
          <a:p>
            <a:pPr lvl="1"/>
            <a:r>
              <a:rPr lang="en-US" sz="1600" dirty="0" smtClean="0"/>
              <a:t>That would be a problem</a:t>
            </a:r>
            <a:endParaRPr lang="en-US" sz="1600" dirty="0"/>
          </a:p>
        </p:txBody>
      </p:sp>
    </p:spTree>
    <p:extLst>
      <p:ext uri="{BB962C8B-B14F-4D97-AF65-F5344CB8AC3E}">
        <p14:creationId xmlns:p14="http://schemas.microsoft.com/office/powerpoint/2010/main" val="65027118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t>MACsec</a:t>
            </a:r>
            <a:r>
              <a:rPr lang="en-US" sz="3600" dirty="0" smtClean="0"/>
              <a:t>/Preemption Solution Space</a:t>
            </a:r>
            <a:endParaRPr lang="en-US" sz="3600" dirty="0"/>
          </a:p>
        </p:txBody>
      </p:sp>
      <p:sp>
        <p:nvSpPr>
          <p:cNvPr id="3" name="Content Placeholder 2"/>
          <p:cNvSpPr>
            <a:spLocks noGrp="1"/>
          </p:cNvSpPr>
          <p:nvPr>
            <p:ph idx="1"/>
          </p:nvPr>
        </p:nvSpPr>
        <p:spPr>
          <a:xfrm>
            <a:off x="457200" y="1350963"/>
            <a:ext cx="8229600" cy="4742333"/>
          </a:xfrm>
        </p:spPr>
        <p:txBody>
          <a:bodyPr/>
          <a:lstStyle/>
          <a:p>
            <a:r>
              <a:rPr lang="en-US" sz="2800" dirty="0" smtClean="0"/>
              <a:t>Non-zero </a:t>
            </a:r>
            <a:r>
              <a:rPr lang="en-US" sz="2800" dirty="0" err="1"/>
              <a:t>r</a:t>
            </a:r>
            <a:r>
              <a:rPr lang="en-US" sz="2800" dirty="0" err="1" smtClean="0"/>
              <a:t>eplayWindow</a:t>
            </a:r>
            <a:r>
              <a:rPr lang="en-US" sz="2800" dirty="0" smtClean="0"/>
              <a:t> parameter </a:t>
            </a:r>
          </a:p>
          <a:p>
            <a:pPr lvl="1"/>
            <a:r>
              <a:rPr lang="en-US" sz="2000" dirty="0" smtClean="0"/>
              <a:t>Packets are tested for </a:t>
            </a:r>
            <a:br>
              <a:rPr lang="en-US" sz="2000" dirty="0" smtClean="0"/>
            </a:br>
            <a:r>
              <a:rPr lang="en-US" sz="2000" dirty="0" smtClean="0"/>
              <a:t>PN ≥ </a:t>
            </a:r>
            <a:r>
              <a:rPr lang="en-US" sz="2000" dirty="0" err="1" smtClean="0"/>
              <a:t>nextPN</a:t>
            </a:r>
            <a:r>
              <a:rPr lang="en-US" sz="2000" dirty="0" smtClean="0"/>
              <a:t> – </a:t>
            </a:r>
            <a:r>
              <a:rPr lang="en-US" sz="2000" dirty="0" err="1" smtClean="0"/>
              <a:t>replayWindow</a:t>
            </a:r>
            <a:endParaRPr lang="en-US" sz="2000" dirty="0" smtClean="0"/>
          </a:p>
          <a:p>
            <a:pPr lvl="1"/>
            <a:r>
              <a:rPr lang="en-US" sz="2000" dirty="0" smtClean="0"/>
              <a:t>If the test fails, packet is discarded</a:t>
            </a:r>
          </a:p>
          <a:p>
            <a:pPr lvl="1"/>
            <a:r>
              <a:rPr lang="en-US" sz="2000" dirty="0" err="1"/>
              <a:t>r</a:t>
            </a:r>
            <a:r>
              <a:rPr lang="en-US" sz="2000" dirty="0" err="1" smtClean="0"/>
              <a:t>eplayWindow</a:t>
            </a:r>
            <a:r>
              <a:rPr lang="en-US" sz="2000" dirty="0" smtClean="0"/>
              <a:t> default is 0 but it can be set higher to allow for some out of order arrival</a:t>
            </a:r>
            <a:r>
              <a:rPr lang="en-US" sz="2400" dirty="0" smtClean="0"/>
              <a:t>.</a:t>
            </a:r>
          </a:p>
          <a:p>
            <a:pPr lvl="1"/>
            <a:r>
              <a:rPr lang="en-US" sz="2000" dirty="0" smtClean="0"/>
              <a:t>However it isn’t always possible to predict how large </a:t>
            </a:r>
            <a:r>
              <a:rPr lang="en-US" sz="2000" dirty="0" err="1" smtClean="0"/>
              <a:t>replayWindow</a:t>
            </a:r>
            <a:r>
              <a:rPr lang="en-US" sz="2000" dirty="0" smtClean="0"/>
              <a:t> is needed to allow for the reordering and non-zero </a:t>
            </a:r>
            <a:r>
              <a:rPr lang="en-US" sz="2000" dirty="0" err="1" smtClean="0"/>
              <a:t>replayWindow</a:t>
            </a:r>
            <a:r>
              <a:rPr lang="en-US" sz="2000" dirty="0" smtClean="0"/>
              <a:t> slightly reduces security</a:t>
            </a:r>
          </a:p>
          <a:p>
            <a:r>
              <a:rPr lang="en-US" sz="2400" dirty="0" smtClean="0"/>
              <a:t>Use 2 Secure Connections</a:t>
            </a:r>
          </a:p>
          <a:p>
            <a:pPr lvl="1"/>
            <a:r>
              <a:rPr lang="en-US" sz="2000" dirty="0" smtClean="0"/>
              <a:t>One for preemptable traffic and one for express</a:t>
            </a:r>
          </a:p>
          <a:p>
            <a:pPr lvl="1"/>
            <a:r>
              <a:rPr lang="en-US" sz="2000" dirty="0" smtClean="0"/>
              <a:t>No reordering occurs within an SC and strict replay protection can be used.</a:t>
            </a:r>
          </a:p>
          <a:p>
            <a:pPr lvl="1"/>
            <a:r>
              <a:rPr lang="en-US" sz="2000" dirty="0"/>
              <a:t>P</a:t>
            </a:r>
            <a:r>
              <a:rPr lang="en-US" sz="2000" dirty="0" smtClean="0"/>
              <a:t>er </a:t>
            </a:r>
            <a:r>
              <a:rPr lang="en-US" sz="2000" dirty="0"/>
              <a:t>traffic </a:t>
            </a:r>
            <a:r>
              <a:rPr lang="en-US" sz="2000" dirty="0" smtClean="0"/>
              <a:t>class SC </a:t>
            </a:r>
            <a:r>
              <a:rPr lang="en-US" sz="2000" dirty="0" smtClean="0"/>
              <a:t>is being considered in 802.1AEcg</a:t>
            </a:r>
            <a:endParaRPr lang="en-US" sz="2000" dirty="0"/>
          </a:p>
        </p:txBody>
      </p:sp>
    </p:spTree>
    <p:extLst>
      <p:ext uri="{BB962C8B-B14F-4D97-AF65-F5344CB8AC3E}">
        <p14:creationId xmlns:p14="http://schemas.microsoft.com/office/powerpoint/2010/main" val="9109234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520" y="404664"/>
            <a:ext cx="8459788" cy="470126"/>
          </a:xfrm>
        </p:spPr>
        <p:txBody>
          <a:bodyPr/>
          <a:lstStyle/>
          <a:p>
            <a:r>
              <a:rPr lang="en-US" sz="2800" b="1" dirty="0" smtClean="0">
                <a:solidFill>
                  <a:srgbClr val="1E4191"/>
                </a:solidFill>
              </a:rPr>
              <a:t>Potential Markets Served by IET</a:t>
            </a:r>
            <a:endParaRPr lang="en-US" sz="2800" b="1" dirty="0">
              <a:solidFill>
                <a:srgbClr val="1E4191"/>
              </a:solidFill>
            </a:endParaRPr>
          </a:p>
        </p:txBody>
      </p:sp>
      <p:pic>
        <p:nvPicPr>
          <p:cNvPr id="10" name="Picture 9" descr="http://www.rani.com/photos/train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08394" y="5671120"/>
            <a:ext cx="1089040" cy="81173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1075" y="990600"/>
            <a:ext cx="718185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513818" y="2089661"/>
            <a:ext cx="1236043" cy="584775"/>
          </a:xfrm>
          <a:prstGeom prst="rect">
            <a:avLst/>
          </a:prstGeom>
          <a:solidFill>
            <a:schemeClr val="bg1"/>
          </a:solidFill>
        </p:spPr>
        <p:txBody>
          <a:bodyPr wrap="none" rtlCol="0">
            <a:spAutoFit/>
          </a:bodyPr>
          <a:lstStyle/>
          <a:p>
            <a:pPr algn="ctr"/>
            <a:r>
              <a:rPr lang="en-US" sz="1600" dirty="0" smtClean="0">
                <a:solidFill>
                  <a:srgbClr val="1E4191"/>
                </a:solidFill>
              </a:rPr>
              <a:t>Industrial</a:t>
            </a:r>
          </a:p>
          <a:p>
            <a:pPr algn="ctr"/>
            <a:r>
              <a:rPr lang="en-US" sz="1600" dirty="0" smtClean="0">
                <a:solidFill>
                  <a:srgbClr val="1E4191"/>
                </a:solidFill>
              </a:rPr>
              <a:t>Automation</a:t>
            </a:r>
            <a:endParaRPr lang="en-US" sz="1600" dirty="0">
              <a:solidFill>
                <a:srgbClr val="1E4191"/>
              </a:solidFill>
            </a:endParaRPr>
          </a:p>
        </p:txBody>
      </p:sp>
      <p:sp>
        <p:nvSpPr>
          <p:cNvPr id="5" name="TextBox 4"/>
          <p:cNvSpPr txBox="1"/>
          <p:nvPr/>
        </p:nvSpPr>
        <p:spPr>
          <a:xfrm>
            <a:off x="5544122" y="2967335"/>
            <a:ext cx="1204606" cy="461665"/>
          </a:xfrm>
          <a:prstGeom prst="rect">
            <a:avLst/>
          </a:prstGeom>
          <a:solidFill>
            <a:schemeClr val="bg1"/>
          </a:solidFill>
        </p:spPr>
        <p:txBody>
          <a:bodyPr wrap="square" rtlCol="0">
            <a:spAutoFit/>
          </a:bodyPr>
          <a:lstStyle/>
          <a:p>
            <a:pPr algn="ctr"/>
            <a:r>
              <a:rPr lang="en-US" sz="1200" b="1" dirty="0" smtClean="0">
                <a:solidFill>
                  <a:srgbClr val="1E4191"/>
                </a:solidFill>
              </a:rPr>
              <a:t>Asset</a:t>
            </a:r>
          </a:p>
          <a:p>
            <a:pPr algn="ctr"/>
            <a:r>
              <a:rPr lang="en-US" sz="1200" b="1" dirty="0" smtClean="0">
                <a:solidFill>
                  <a:srgbClr val="1E4191"/>
                </a:solidFill>
              </a:rPr>
              <a:t>Optimization</a:t>
            </a:r>
            <a:endParaRPr lang="en-US" sz="1200" b="1" dirty="0">
              <a:solidFill>
                <a:srgbClr val="1E4191"/>
              </a:solidFill>
            </a:endParaRPr>
          </a:p>
        </p:txBody>
      </p:sp>
      <p:pic>
        <p:nvPicPr>
          <p:cNvPr id="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9552" y="5370720"/>
            <a:ext cx="1072315" cy="600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a:off x="3131840" y="2708920"/>
            <a:ext cx="2664296" cy="1770923"/>
          </a:xfrm>
          <a:prstGeom prst="ellipse">
            <a:avLst/>
          </a:prstGeom>
          <a:solidFill>
            <a:schemeClr val="accent6">
              <a:lumMod val="60000"/>
              <a:lumOff val="40000"/>
            </a:schemeClr>
          </a:soli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High Traffic Mix, Deterministic, Low Latency, Secure, Reliable, High Throughput</a:t>
            </a:r>
          </a:p>
          <a:p>
            <a:pPr algn="ctr"/>
            <a:endParaRPr lang="en-US" sz="1000" dirty="0"/>
          </a:p>
        </p:txBody>
      </p:sp>
      <p:pic>
        <p:nvPicPr>
          <p:cNvPr id="9" name="Picture 4" descr="http://t2.gstatic.com/images?q=tbn:ANd9GcR_rejPo7zbrCRg6_39SiP2jFCUZlm0vESPktFoy-vRCgWTTnnMeVnMCa2Q"/>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83870" y="5838021"/>
            <a:ext cx="1084466" cy="652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545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advClick="0"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pPr eaLnBrk="1" hangingPunct="1"/>
            <a:r>
              <a:rPr lang="en-US" dirty="0"/>
              <a:t>Conclusion</a:t>
            </a:r>
            <a:endParaRPr lang="en-GB" dirty="0" smtClean="0"/>
          </a:p>
        </p:txBody>
      </p:sp>
      <p:sp>
        <p:nvSpPr>
          <p:cNvPr id="16386" name="Rectangle 3"/>
          <p:cNvSpPr>
            <a:spLocks noGrp="1" noChangeArrowheads="1"/>
          </p:cNvSpPr>
          <p:nvPr>
            <p:ph type="body" idx="1"/>
          </p:nvPr>
        </p:nvSpPr>
        <p:spPr>
          <a:xfrm>
            <a:off x="538163" y="1341439"/>
            <a:ext cx="8355012" cy="5183187"/>
          </a:xfrm>
        </p:spPr>
        <p:txBody>
          <a:bodyPr>
            <a:normAutofit/>
          </a:bodyPr>
          <a:lstStyle/>
          <a:p>
            <a:pPr>
              <a:lnSpc>
                <a:spcPct val="90000"/>
              </a:lnSpc>
            </a:pPr>
            <a:r>
              <a:rPr lang="en-US" sz="2800" dirty="0" smtClean="0"/>
              <a:t>IEEE 802.1 Time Sensitive Networking and IEEE 802.3br Interspersing Express Traffic together enable real time traffic on Ethernet </a:t>
            </a:r>
          </a:p>
          <a:p>
            <a:pPr>
              <a:lnSpc>
                <a:spcPct val="90000"/>
              </a:lnSpc>
            </a:pPr>
            <a:r>
              <a:rPr lang="en-US" sz="2800" dirty="0" smtClean="0"/>
              <a:t>This supports applications such as </a:t>
            </a:r>
          </a:p>
          <a:p>
            <a:pPr lvl="1">
              <a:lnSpc>
                <a:spcPct val="90000"/>
              </a:lnSpc>
            </a:pPr>
            <a:r>
              <a:rPr lang="en-US" sz="2400" dirty="0" smtClean="0"/>
              <a:t>Industrial control systems</a:t>
            </a:r>
          </a:p>
          <a:p>
            <a:pPr lvl="1">
              <a:lnSpc>
                <a:spcPct val="90000"/>
              </a:lnSpc>
            </a:pPr>
            <a:r>
              <a:rPr lang="en-US" sz="2400" dirty="0" smtClean="0"/>
              <a:t>Automotive </a:t>
            </a:r>
            <a:r>
              <a:rPr lang="en-US" sz="2400" dirty="0" smtClean="0"/>
              <a:t>networks</a:t>
            </a:r>
            <a:endParaRPr lang="en-US" sz="2400" dirty="0" smtClean="0"/>
          </a:p>
          <a:p>
            <a:pPr marL="0" indent="0">
              <a:lnSpc>
                <a:spcPct val="90000"/>
              </a:lnSpc>
              <a:buNone/>
            </a:pPr>
            <a:r>
              <a:rPr lang="en-US" sz="2800" dirty="0" smtClean="0"/>
              <a:t>Thus these applications can share a single network with traditional Ethernet traffic</a:t>
            </a:r>
            <a:endParaRPr lang="en-US" sz="2800" dirty="0"/>
          </a:p>
        </p:txBody>
      </p:sp>
    </p:spTree>
    <p:extLst>
      <p:ext uri="{BB962C8B-B14F-4D97-AF65-F5344CB8AC3E}">
        <p14:creationId xmlns:p14="http://schemas.microsoft.com/office/powerpoint/2010/main" val="102439193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799693" y="1556793"/>
            <a:ext cx="5040561" cy="5040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hteck 3"/>
          <p:cNvSpPr/>
          <p:nvPr/>
        </p:nvSpPr>
        <p:spPr>
          <a:xfrm>
            <a:off x="368434" y="224644"/>
            <a:ext cx="7453313" cy="1754326"/>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5400" b="1" i="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THANK YOU </a:t>
            </a:r>
            <a:br>
              <a:rPr lang="en-US" sz="5400" b="1" i="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en-US" sz="5400" b="1" i="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for your </a:t>
            </a:r>
            <a:r>
              <a:rPr lang="en-US" sz="5400" b="1" i="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a</a:t>
            </a:r>
            <a:r>
              <a:rPr lang="en-US" sz="5400" b="1" i="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ttention</a:t>
            </a:r>
            <a:endParaRPr lang="en-US" sz="5400" b="1" i="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Tree>
    <p:extLst>
      <p:ext uri="{BB962C8B-B14F-4D97-AF65-F5344CB8AC3E}">
        <p14:creationId xmlns:p14="http://schemas.microsoft.com/office/powerpoint/2010/main" val="41954377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a:off x="1043608" y="1700808"/>
            <a:ext cx="0" cy="3744416"/>
          </a:xfrm>
          <a:prstGeom prst="line">
            <a:avLst/>
          </a:pr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043608" y="5445224"/>
            <a:ext cx="7776864" cy="7960"/>
          </a:xfrm>
          <a:prstGeom prst="line">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 name="Freeform 16"/>
          <p:cNvSpPr/>
          <p:nvPr/>
        </p:nvSpPr>
        <p:spPr>
          <a:xfrm>
            <a:off x="1082040" y="4099560"/>
            <a:ext cx="4320540" cy="1325880"/>
          </a:xfrm>
          <a:custGeom>
            <a:avLst/>
            <a:gdLst>
              <a:gd name="connsiteX0" fmla="*/ 0 w 4320540"/>
              <a:gd name="connsiteY0" fmla="*/ 1325880 h 1325880"/>
              <a:gd name="connsiteX1" fmla="*/ 1889760 w 4320540"/>
              <a:gd name="connsiteY1" fmla="*/ 640080 h 1325880"/>
              <a:gd name="connsiteX2" fmla="*/ 3169920 w 4320540"/>
              <a:gd name="connsiteY2" fmla="*/ 518160 h 1325880"/>
              <a:gd name="connsiteX3" fmla="*/ 4320540 w 4320540"/>
              <a:gd name="connsiteY3" fmla="*/ 0 h 1325880"/>
              <a:gd name="connsiteX4" fmla="*/ 4320540 w 4320540"/>
              <a:gd name="connsiteY4" fmla="*/ 0 h 1325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0540" h="1325880">
                <a:moveTo>
                  <a:pt x="0" y="1325880"/>
                </a:moveTo>
                <a:cubicBezTo>
                  <a:pt x="680720" y="1050290"/>
                  <a:pt x="1361440" y="774700"/>
                  <a:pt x="1889760" y="640080"/>
                </a:cubicBezTo>
                <a:cubicBezTo>
                  <a:pt x="2418080" y="505460"/>
                  <a:pt x="2764790" y="624840"/>
                  <a:pt x="3169920" y="518160"/>
                </a:cubicBezTo>
                <a:cubicBezTo>
                  <a:pt x="3575050" y="411480"/>
                  <a:pt x="4320540" y="0"/>
                  <a:pt x="4320540" y="0"/>
                </a:cubicBezTo>
                <a:lnTo>
                  <a:pt x="4320540" y="0"/>
                </a:lnTo>
              </a:path>
            </a:pathLst>
          </a:custGeom>
          <a:noFill/>
          <a:ln>
            <a:solidFill>
              <a:srgbClr val="2FAD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a:off x="5394960" y="2133600"/>
            <a:ext cx="3040380" cy="1963395"/>
          </a:xfrm>
          <a:custGeom>
            <a:avLst/>
            <a:gdLst>
              <a:gd name="connsiteX0" fmla="*/ 0 w 3040380"/>
              <a:gd name="connsiteY0" fmla="*/ 1958340 h 1963395"/>
              <a:gd name="connsiteX1" fmla="*/ 182880 w 3040380"/>
              <a:gd name="connsiteY1" fmla="*/ 1851660 h 1963395"/>
              <a:gd name="connsiteX2" fmla="*/ 807720 w 3040380"/>
              <a:gd name="connsiteY2" fmla="*/ 1203960 h 1963395"/>
              <a:gd name="connsiteX3" fmla="*/ 1569720 w 3040380"/>
              <a:gd name="connsiteY3" fmla="*/ 1051560 h 1963395"/>
              <a:gd name="connsiteX4" fmla="*/ 2049780 w 3040380"/>
              <a:gd name="connsiteY4" fmla="*/ 320040 h 1963395"/>
              <a:gd name="connsiteX5" fmla="*/ 2705100 w 3040380"/>
              <a:gd name="connsiteY5" fmla="*/ 106680 h 1963395"/>
              <a:gd name="connsiteX6" fmla="*/ 3017520 w 3040380"/>
              <a:gd name="connsiteY6" fmla="*/ 7620 h 1963395"/>
              <a:gd name="connsiteX7" fmla="*/ 3017520 w 3040380"/>
              <a:gd name="connsiteY7" fmla="*/ 7620 h 1963395"/>
              <a:gd name="connsiteX8" fmla="*/ 3040380 w 3040380"/>
              <a:gd name="connsiteY8" fmla="*/ 0 h 196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0380" h="1963395">
                <a:moveTo>
                  <a:pt x="0" y="1958340"/>
                </a:moveTo>
                <a:cubicBezTo>
                  <a:pt x="24130" y="1967865"/>
                  <a:pt x="48260" y="1977390"/>
                  <a:pt x="182880" y="1851660"/>
                </a:cubicBezTo>
                <a:cubicBezTo>
                  <a:pt x="317500" y="1725930"/>
                  <a:pt x="576580" y="1337310"/>
                  <a:pt x="807720" y="1203960"/>
                </a:cubicBezTo>
                <a:cubicBezTo>
                  <a:pt x="1038860" y="1070610"/>
                  <a:pt x="1362710" y="1198880"/>
                  <a:pt x="1569720" y="1051560"/>
                </a:cubicBezTo>
                <a:cubicBezTo>
                  <a:pt x="1776730" y="904240"/>
                  <a:pt x="1860550" y="477520"/>
                  <a:pt x="2049780" y="320040"/>
                </a:cubicBezTo>
                <a:cubicBezTo>
                  <a:pt x="2239010" y="162560"/>
                  <a:pt x="2705100" y="106680"/>
                  <a:pt x="2705100" y="106680"/>
                </a:cubicBezTo>
                <a:lnTo>
                  <a:pt x="3017520" y="7620"/>
                </a:lnTo>
                <a:lnTo>
                  <a:pt x="3017520" y="7620"/>
                </a:lnTo>
                <a:lnTo>
                  <a:pt x="3040380" y="0"/>
                </a:lnTo>
              </a:path>
            </a:pathLst>
          </a:custGeom>
          <a:noFill/>
          <a:ln>
            <a:solidFill>
              <a:srgbClr val="2FADD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1082040" y="3421380"/>
            <a:ext cx="4259580" cy="1935480"/>
          </a:xfrm>
          <a:custGeom>
            <a:avLst/>
            <a:gdLst>
              <a:gd name="connsiteX0" fmla="*/ 0 w 4259580"/>
              <a:gd name="connsiteY0" fmla="*/ 1935480 h 1935480"/>
              <a:gd name="connsiteX1" fmla="*/ 1905000 w 4259580"/>
              <a:gd name="connsiteY1" fmla="*/ 662940 h 1935480"/>
              <a:gd name="connsiteX2" fmla="*/ 3009900 w 4259580"/>
              <a:gd name="connsiteY2" fmla="*/ 1188720 h 1935480"/>
              <a:gd name="connsiteX3" fmla="*/ 4259580 w 4259580"/>
              <a:gd name="connsiteY3" fmla="*/ 0 h 1935480"/>
            </a:gdLst>
            <a:ahLst/>
            <a:cxnLst>
              <a:cxn ang="0">
                <a:pos x="connsiteX0" y="connsiteY0"/>
              </a:cxn>
              <a:cxn ang="0">
                <a:pos x="connsiteX1" y="connsiteY1"/>
              </a:cxn>
              <a:cxn ang="0">
                <a:pos x="connsiteX2" y="connsiteY2"/>
              </a:cxn>
              <a:cxn ang="0">
                <a:pos x="connsiteX3" y="connsiteY3"/>
              </a:cxn>
            </a:cxnLst>
            <a:rect l="l" t="t" r="r" b="b"/>
            <a:pathLst>
              <a:path w="4259580" h="1935480">
                <a:moveTo>
                  <a:pt x="0" y="1935480"/>
                </a:moveTo>
                <a:cubicBezTo>
                  <a:pt x="701675" y="1361440"/>
                  <a:pt x="1403350" y="787400"/>
                  <a:pt x="1905000" y="662940"/>
                </a:cubicBezTo>
                <a:cubicBezTo>
                  <a:pt x="2406650" y="538480"/>
                  <a:pt x="2617470" y="1299210"/>
                  <a:pt x="3009900" y="1188720"/>
                </a:cubicBezTo>
                <a:cubicBezTo>
                  <a:pt x="3402330" y="1078230"/>
                  <a:pt x="3830955" y="539115"/>
                  <a:pt x="4259580" y="0"/>
                </a:cubicBezTo>
              </a:path>
            </a:pathLst>
          </a:custGeom>
          <a:noFill/>
          <a:ln>
            <a:solidFill>
              <a:srgbClr val="1E41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9"/>
          <p:cNvSpPr/>
          <p:nvPr/>
        </p:nvSpPr>
        <p:spPr>
          <a:xfrm>
            <a:off x="5349240" y="1585640"/>
            <a:ext cx="3169920" cy="1828120"/>
          </a:xfrm>
          <a:custGeom>
            <a:avLst/>
            <a:gdLst>
              <a:gd name="connsiteX0" fmla="*/ 0 w 3169920"/>
              <a:gd name="connsiteY0" fmla="*/ 1828120 h 1828120"/>
              <a:gd name="connsiteX1" fmla="*/ 373380 w 3169920"/>
              <a:gd name="connsiteY1" fmla="*/ 1081360 h 1828120"/>
              <a:gd name="connsiteX2" fmla="*/ 1264920 w 3169920"/>
              <a:gd name="connsiteY2" fmla="*/ 1523320 h 1828120"/>
              <a:gd name="connsiteX3" fmla="*/ 1729740 w 3169920"/>
              <a:gd name="connsiteY3" fmla="*/ 22180 h 1828120"/>
              <a:gd name="connsiteX4" fmla="*/ 2667000 w 3169920"/>
              <a:gd name="connsiteY4" fmla="*/ 586060 h 1828120"/>
              <a:gd name="connsiteX5" fmla="*/ 3169920 w 3169920"/>
              <a:gd name="connsiteY5" fmla="*/ 22180 h 1828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69920" h="1828120">
                <a:moveTo>
                  <a:pt x="0" y="1828120"/>
                </a:moveTo>
                <a:cubicBezTo>
                  <a:pt x="81280" y="1480140"/>
                  <a:pt x="162560" y="1132160"/>
                  <a:pt x="373380" y="1081360"/>
                </a:cubicBezTo>
                <a:cubicBezTo>
                  <a:pt x="584200" y="1030560"/>
                  <a:pt x="1038860" y="1699850"/>
                  <a:pt x="1264920" y="1523320"/>
                </a:cubicBezTo>
                <a:cubicBezTo>
                  <a:pt x="1490980" y="1346790"/>
                  <a:pt x="1496060" y="178390"/>
                  <a:pt x="1729740" y="22180"/>
                </a:cubicBezTo>
                <a:cubicBezTo>
                  <a:pt x="1963420" y="-134030"/>
                  <a:pt x="2426970" y="586060"/>
                  <a:pt x="2667000" y="586060"/>
                </a:cubicBezTo>
                <a:cubicBezTo>
                  <a:pt x="2907030" y="586060"/>
                  <a:pt x="3038475" y="304120"/>
                  <a:pt x="3169920" y="22180"/>
                </a:cubicBezTo>
              </a:path>
            </a:pathLst>
          </a:custGeom>
          <a:noFill/>
          <a:ln>
            <a:solidFill>
              <a:srgbClr val="1E419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1403648" y="1916832"/>
            <a:ext cx="288032" cy="0"/>
          </a:xfrm>
          <a:prstGeom prst="line">
            <a:avLst/>
          </a:prstGeom>
          <a:ln w="28575">
            <a:solidFill>
              <a:srgbClr val="1E419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403648" y="2069232"/>
            <a:ext cx="288032" cy="0"/>
          </a:xfrm>
          <a:prstGeom prst="line">
            <a:avLst/>
          </a:prstGeom>
          <a:ln w="28575">
            <a:solidFill>
              <a:srgbClr val="2FADDF"/>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691680" y="1801416"/>
            <a:ext cx="1210588" cy="230832"/>
          </a:xfrm>
          <a:prstGeom prst="rect">
            <a:avLst/>
          </a:prstGeom>
          <a:noFill/>
        </p:spPr>
        <p:txBody>
          <a:bodyPr wrap="none" rtlCol="0">
            <a:spAutoFit/>
          </a:bodyPr>
          <a:lstStyle/>
          <a:p>
            <a:r>
              <a:rPr lang="en-US" sz="900" dirty="0" smtClean="0"/>
              <a:t>Network Complexity</a:t>
            </a:r>
            <a:endParaRPr lang="en-US" sz="900" dirty="0"/>
          </a:p>
        </p:txBody>
      </p:sp>
      <p:sp>
        <p:nvSpPr>
          <p:cNvPr id="25" name="TextBox 24"/>
          <p:cNvSpPr txBox="1"/>
          <p:nvPr/>
        </p:nvSpPr>
        <p:spPr>
          <a:xfrm>
            <a:off x="1691680" y="1953816"/>
            <a:ext cx="1319592" cy="230832"/>
          </a:xfrm>
          <a:prstGeom prst="rect">
            <a:avLst/>
          </a:prstGeom>
          <a:noFill/>
        </p:spPr>
        <p:txBody>
          <a:bodyPr wrap="none" rtlCol="0">
            <a:spAutoFit/>
          </a:bodyPr>
          <a:lstStyle/>
          <a:p>
            <a:r>
              <a:rPr lang="en-US" sz="900" dirty="0" smtClean="0"/>
              <a:t>Functional Complexity</a:t>
            </a:r>
            <a:endParaRPr lang="en-US" sz="900" dirty="0"/>
          </a:p>
        </p:txBody>
      </p:sp>
      <p:cxnSp>
        <p:nvCxnSpPr>
          <p:cNvPr id="27" name="Straight Connector 26"/>
          <p:cNvCxnSpPr/>
          <p:nvPr/>
        </p:nvCxnSpPr>
        <p:spPr>
          <a:xfrm>
            <a:off x="3059832" y="2032247"/>
            <a:ext cx="0" cy="341297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943438" y="2436129"/>
            <a:ext cx="960519" cy="646331"/>
          </a:xfrm>
          <a:prstGeom prst="rect">
            <a:avLst/>
          </a:prstGeom>
          <a:noFill/>
        </p:spPr>
        <p:txBody>
          <a:bodyPr wrap="none" rtlCol="0">
            <a:spAutoFit/>
          </a:bodyPr>
          <a:lstStyle/>
          <a:p>
            <a:pPr algn="ctr"/>
            <a:r>
              <a:rPr lang="en-US" sz="1200" dirty="0" smtClean="0"/>
              <a:t>Networked </a:t>
            </a:r>
          </a:p>
          <a:p>
            <a:pPr algn="ctr"/>
            <a:r>
              <a:rPr lang="en-US" sz="1200" dirty="0" smtClean="0"/>
              <a:t>Controls</a:t>
            </a:r>
          </a:p>
          <a:p>
            <a:pPr algn="ctr"/>
            <a:r>
              <a:rPr lang="en-US" sz="1200" dirty="0" smtClean="0"/>
              <a:t>Era</a:t>
            </a:r>
          </a:p>
        </p:txBody>
      </p:sp>
      <p:cxnSp>
        <p:nvCxnSpPr>
          <p:cNvPr id="31" name="Straight Connector 30"/>
          <p:cNvCxnSpPr/>
          <p:nvPr/>
        </p:nvCxnSpPr>
        <p:spPr>
          <a:xfrm>
            <a:off x="5580112" y="2276872"/>
            <a:ext cx="0" cy="314856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5630768" y="2579712"/>
            <a:ext cx="144016" cy="201216"/>
          </a:xfrm>
          <a:prstGeom prst="ellipse">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987824" y="3995121"/>
            <a:ext cx="144016" cy="201216"/>
          </a:xfrm>
          <a:prstGeom prst="ellipse">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1864602" y="3352194"/>
            <a:ext cx="1285928" cy="461665"/>
          </a:xfrm>
          <a:prstGeom prst="rect">
            <a:avLst/>
          </a:prstGeom>
          <a:noFill/>
        </p:spPr>
        <p:txBody>
          <a:bodyPr wrap="none" rtlCol="0">
            <a:spAutoFit/>
          </a:bodyPr>
          <a:lstStyle/>
          <a:p>
            <a:pPr algn="ctr"/>
            <a:r>
              <a:rPr lang="en-US" sz="1200" dirty="0" smtClean="0"/>
              <a:t>Sensor/Actuator</a:t>
            </a:r>
          </a:p>
          <a:p>
            <a:pPr algn="ctr"/>
            <a:r>
              <a:rPr lang="en-US" sz="1200" dirty="0" smtClean="0"/>
              <a:t>Networks</a:t>
            </a:r>
          </a:p>
        </p:txBody>
      </p:sp>
      <p:cxnSp>
        <p:nvCxnSpPr>
          <p:cNvPr id="38" name="Straight Arrow Connector 37"/>
          <p:cNvCxnSpPr>
            <a:endCxn id="34" idx="1"/>
          </p:cNvCxnSpPr>
          <p:nvPr/>
        </p:nvCxnSpPr>
        <p:spPr>
          <a:xfrm>
            <a:off x="2699792" y="3773829"/>
            <a:ext cx="309123" cy="2507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Oval 38"/>
          <p:cNvSpPr/>
          <p:nvPr/>
        </p:nvSpPr>
        <p:spPr>
          <a:xfrm>
            <a:off x="7092280" y="1482432"/>
            <a:ext cx="144016" cy="201216"/>
          </a:xfrm>
          <a:prstGeom prst="ellipse">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6590380" y="4024588"/>
            <a:ext cx="1003800" cy="646331"/>
          </a:xfrm>
          <a:prstGeom prst="rect">
            <a:avLst/>
          </a:prstGeom>
          <a:noFill/>
        </p:spPr>
        <p:txBody>
          <a:bodyPr wrap="none" rtlCol="0">
            <a:spAutoFit/>
          </a:bodyPr>
          <a:lstStyle/>
          <a:p>
            <a:pPr algn="ctr"/>
            <a:r>
              <a:rPr lang="en-US" sz="1200" dirty="0" smtClean="0"/>
              <a:t>Cloud</a:t>
            </a:r>
          </a:p>
          <a:p>
            <a:pPr algn="ctr"/>
            <a:r>
              <a:rPr lang="en-US" sz="1200" dirty="0" smtClean="0"/>
              <a:t>Architecture</a:t>
            </a:r>
          </a:p>
          <a:p>
            <a:pPr algn="ctr"/>
            <a:r>
              <a:rPr lang="en-US" sz="1200" dirty="0" smtClean="0"/>
              <a:t>Era</a:t>
            </a:r>
          </a:p>
        </p:txBody>
      </p:sp>
      <p:sp>
        <p:nvSpPr>
          <p:cNvPr id="41" name="TextBox 40"/>
          <p:cNvSpPr txBox="1"/>
          <p:nvPr/>
        </p:nvSpPr>
        <p:spPr>
          <a:xfrm>
            <a:off x="5614704" y="1801415"/>
            <a:ext cx="747320" cy="461665"/>
          </a:xfrm>
          <a:prstGeom prst="rect">
            <a:avLst/>
          </a:prstGeom>
          <a:noFill/>
        </p:spPr>
        <p:txBody>
          <a:bodyPr wrap="none" rtlCol="0">
            <a:spAutoFit/>
          </a:bodyPr>
          <a:lstStyle/>
          <a:p>
            <a:pPr algn="ctr"/>
            <a:r>
              <a:rPr lang="en-US" sz="1200" dirty="0" smtClean="0"/>
              <a:t>Network</a:t>
            </a:r>
          </a:p>
          <a:p>
            <a:pPr algn="ctr"/>
            <a:r>
              <a:rPr lang="en-US" sz="1200" dirty="0" smtClean="0"/>
              <a:t>Fabrics</a:t>
            </a:r>
          </a:p>
        </p:txBody>
      </p:sp>
      <p:cxnSp>
        <p:nvCxnSpPr>
          <p:cNvPr id="43" name="Straight Arrow Connector 42"/>
          <p:cNvCxnSpPr>
            <a:stCxn id="41" idx="2"/>
            <a:endCxn id="33" idx="7"/>
          </p:cNvCxnSpPr>
          <p:nvPr/>
        </p:nvCxnSpPr>
        <p:spPr>
          <a:xfrm flipH="1">
            <a:off x="5753693" y="2263080"/>
            <a:ext cx="234671" cy="34609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rot="16200000">
            <a:off x="-293538" y="3514276"/>
            <a:ext cx="2087194" cy="276999"/>
          </a:xfrm>
          <a:prstGeom prst="rect">
            <a:avLst/>
          </a:prstGeom>
          <a:noFill/>
        </p:spPr>
        <p:txBody>
          <a:bodyPr wrap="square" rtlCol="0">
            <a:spAutoFit/>
          </a:bodyPr>
          <a:lstStyle/>
          <a:p>
            <a:pPr algn="ctr"/>
            <a:r>
              <a:rPr lang="en-US" sz="1200" dirty="0" smtClean="0"/>
              <a:t>Functional Complexity</a:t>
            </a:r>
          </a:p>
        </p:txBody>
      </p:sp>
      <p:sp>
        <p:nvSpPr>
          <p:cNvPr id="45" name="TextBox 44"/>
          <p:cNvSpPr txBox="1"/>
          <p:nvPr/>
        </p:nvSpPr>
        <p:spPr>
          <a:xfrm>
            <a:off x="4188461" y="5453184"/>
            <a:ext cx="852221" cy="276999"/>
          </a:xfrm>
          <a:prstGeom prst="rect">
            <a:avLst/>
          </a:prstGeom>
          <a:noFill/>
        </p:spPr>
        <p:txBody>
          <a:bodyPr wrap="none" rtlCol="0">
            <a:spAutoFit/>
          </a:bodyPr>
          <a:lstStyle/>
          <a:p>
            <a:pPr algn="ctr"/>
            <a:r>
              <a:rPr lang="en-US" sz="1200" dirty="0" smtClean="0"/>
              <a:t>Time Line</a:t>
            </a:r>
          </a:p>
        </p:txBody>
      </p:sp>
      <p:sp>
        <p:nvSpPr>
          <p:cNvPr id="47" name="TextBox 46"/>
          <p:cNvSpPr txBox="1"/>
          <p:nvPr/>
        </p:nvSpPr>
        <p:spPr>
          <a:xfrm>
            <a:off x="7155007" y="1251599"/>
            <a:ext cx="1058752" cy="276999"/>
          </a:xfrm>
          <a:prstGeom prst="rect">
            <a:avLst/>
          </a:prstGeom>
          <a:noFill/>
        </p:spPr>
        <p:txBody>
          <a:bodyPr wrap="none" rtlCol="0">
            <a:spAutoFit/>
          </a:bodyPr>
          <a:lstStyle/>
          <a:p>
            <a:pPr algn="ctr"/>
            <a:r>
              <a:rPr lang="en-US" sz="1200" dirty="0" smtClean="0"/>
              <a:t>Virtualization</a:t>
            </a:r>
          </a:p>
        </p:txBody>
      </p:sp>
      <p:cxnSp>
        <p:nvCxnSpPr>
          <p:cNvPr id="49" name="Straight Arrow Connector 48"/>
          <p:cNvCxnSpPr>
            <a:endCxn id="39" idx="7"/>
          </p:cNvCxnSpPr>
          <p:nvPr/>
        </p:nvCxnSpPr>
        <p:spPr>
          <a:xfrm flipH="1">
            <a:off x="7215205" y="1482432"/>
            <a:ext cx="223210" cy="2946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93328" y="410761"/>
            <a:ext cx="8842485" cy="523220"/>
          </a:xfrm>
          <a:prstGeom prst="rect">
            <a:avLst/>
          </a:prstGeom>
          <a:noFill/>
        </p:spPr>
        <p:txBody>
          <a:bodyPr wrap="none" rtlCol="0">
            <a:spAutoFit/>
          </a:bodyPr>
          <a:lstStyle/>
          <a:p>
            <a:r>
              <a:rPr lang="en-US" sz="2800" dirty="0" smtClean="0">
                <a:solidFill>
                  <a:srgbClr val="1E4292"/>
                </a:solidFill>
              </a:rPr>
              <a:t>Control Function and Network Complexity Progression</a:t>
            </a:r>
            <a:endParaRPr lang="en-US" sz="2800" dirty="0">
              <a:solidFill>
                <a:srgbClr val="1E4292"/>
              </a:solidFill>
            </a:endParaRPr>
          </a:p>
        </p:txBody>
      </p:sp>
      <p:sp>
        <p:nvSpPr>
          <p:cNvPr id="51" name="TextBox 50"/>
          <p:cNvSpPr txBox="1"/>
          <p:nvPr/>
        </p:nvSpPr>
        <p:spPr>
          <a:xfrm>
            <a:off x="1727586" y="2436128"/>
            <a:ext cx="755335" cy="646331"/>
          </a:xfrm>
          <a:prstGeom prst="rect">
            <a:avLst/>
          </a:prstGeom>
          <a:noFill/>
        </p:spPr>
        <p:txBody>
          <a:bodyPr wrap="none" rtlCol="0">
            <a:spAutoFit/>
          </a:bodyPr>
          <a:lstStyle/>
          <a:p>
            <a:pPr algn="ctr"/>
            <a:r>
              <a:rPr lang="en-US" sz="1200" dirty="0" smtClean="0"/>
              <a:t>Discrete</a:t>
            </a:r>
          </a:p>
          <a:p>
            <a:pPr algn="ctr"/>
            <a:r>
              <a:rPr lang="en-US" sz="1200" dirty="0" smtClean="0"/>
              <a:t>Controls</a:t>
            </a:r>
          </a:p>
          <a:p>
            <a:pPr algn="ctr"/>
            <a:r>
              <a:rPr lang="en-US" sz="1200" dirty="0" smtClean="0"/>
              <a:t>Era</a:t>
            </a:r>
          </a:p>
        </p:txBody>
      </p:sp>
      <p:cxnSp>
        <p:nvCxnSpPr>
          <p:cNvPr id="53" name="Straight Connector 52"/>
          <p:cNvCxnSpPr/>
          <p:nvPr/>
        </p:nvCxnSpPr>
        <p:spPr>
          <a:xfrm>
            <a:off x="5353040" y="1974454"/>
            <a:ext cx="24770" cy="36172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144413" y="5559043"/>
            <a:ext cx="466794" cy="246221"/>
          </a:xfrm>
          <a:prstGeom prst="rect">
            <a:avLst/>
          </a:prstGeom>
          <a:noFill/>
        </p:spPr>
        <p:txBody>
          <a:bodyPr wrap="none" rtlCol="0">
            <a:spAutoFit/>
          </a:bodyPr>
          <a:lstStyle/>
          <a:p>
            <a:r>
              <a:rPr lang="en-US" sz="1000" dirty="0" smtClean="0"/>
              <a:t>2013</a:t>
            </a:r>
            <a:endParaRPr lang="en-US" sz="1000" dirty="0"/>
          </a:p>
        </p:txBody>
      </p:sp>
      <p:sp>
        <p:nvSpPr>
          <p:cNvPr id="58" name="TextBox 57"/>
          <p:cNvSpPr txBox="1"/>
          <p:nvPr/>
        </p:nvSpPr>
        <p:spPr>
          <a:xfrm>
            <a:off x="888559" y="5754119"/>
            <a:ext cx="7684283" cy="1077218"/>
          </a:xfrm>
          <a:prstGeom prst="rect">
            <a:avLst/>
          </a:prstGeom>
          <a:noFill/>
        </p:spPr>
        <p:txBody>
          <a:bodyPr wrap="none" rtlCol="0">
            <a:spAutoFit/>
          </a:bodyPr>
          <a:lstStyle/>
          <a:p>
            <a:r>
              <a:rPr lang="en-US" sz="1600" dirty="0" smtClean="0"/>
              <a:t>Control Systems in all market sectors perpetually increase in functional complexity.</a:t>
            </a:r>
          </a:p>
          <a:p>
            <a:r>
              <a:rPr lang="en-US" sz="1600" dirty="0" smtClean="0"/>
              <a:t>Communications complexity limits functional capability.</a:t>
            </a:r>
          </a:p>
          <a:p>
            <a:r>
              <a:rPr lang="en-US" sz="1600" dirty="0" smtClean="0"/>
              <a:t>Advanced communications architectures enable advances in controls.</a:t>
            </a:r>
          </a:p>
          <a:p>
            <a:endParaRPr lang="en-US" sz="1600" dirty="0"/>
          </a:p>
        </p:txBody>
      </p:sp>
      <p:cxnSp>
        <p:nvCxnSpPr>
          <p:cNvPr id="60" name="Straight Arrow Connector 59"/>
          <p:cNvCxnSpPr/>
          <p:nvPr/>
        </p:nvCxnSpPr>
        <p:spPr>
          <a:xfrm flipH="1">
            <a:off x="5614704" y="4347753"/>
            <a:ext cx="901512"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29" idx="3"/>
          </p:cNvCxnSpPr>
          <p:nvPr/>
        </p:nvCxnSpPr>
        <p:spPr>
          <a:xfrm flipV="1">
            <a:off x="4903957" y="2759294"/>
            <a:ext cx="461468"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29" idx="1"/>
          </p:cNvCxnSpPr>
          <p:nvPr/>
        </p:nvCxnSpPr>
        <p:spPr>
          <a:xfrm flipH="1" flipV="1">
            <a:off x="3059832" y="2759294"/>
            <a:ext cx="883606"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51" idx="3"/>
          </p:cNvCxnSpPr>
          <p:nvPr/>
        </p:nvCxnSpPr>
        <p:spPr>
          <a:xfrm flipV="1">
            <a:off x="2482921" y="2759293"/>
            <a:ext cx="582233"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51" idx="1"/>
          </p:cNvCxnSpPr>
          <p:nvPr/>
        </p:nvCxnSpPr>
        <p:spPr>
          <a:xfrm flipH="1">
            <a:off x="1082040" y="2759294"/>
            <a:ext cx="645546"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40" idx="3"/>
          </p:cNvCxnSpPr>
          <p:nvPr/>
        </p:nvCxnSpPr>
        <p:spPr>
          <a:xfrm flipV="1">
            <a:off x="7594180" y="4347753"/>
            <a:ext cx="924980"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068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E4292"/>
                </a:solidFill>
              </a:rPr>
              <a:t>Application Protocols for Control </a:t>
            </a:r>
            <a:endParaRPr lang="en-US" dirty="0">
              <a:solidFill>
                <a:srgbClr val="1E4292"/>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3489117"/>
              </p:ext>
            </p:extLst>
          </p:nvPr>
        </p:nvGraphicFramePr>
        <p:xfrm>
          <a:off x="284649" y="1279496"/>
          <a:ext cx="8459788" cy="4237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541869" y="5949280"/>
            <a:ext cx="5945346" cy="338554"/>
          </a:xfrm>
          <a:prstGeom prst="rect">
            <a:avLst/>
          </a:prstGeom>
          <a:noFill/>
        </p:spPr>
        <p:txBody>
          <a:bodyPr wrap="none" rtlCol="0">
            <a:spAutoFit/>
          </a:bodyPr>
          <a:lstStyle/>
          <a:p>
            <a:pPr algn="ctr"/>
            <a:r>
              <a:rPr lang="en-US" sz="1600" dirty="0" smtClean="0">
                <a:solidFill>
                  <a:srgbClr val="1E4292"/>
                </a:solidFill>
              </a:rPr>
              <a:t>Note: There are many other proprietary protocols not on this list</a:t>
            </a:r>
            <a:endParaRPr lang="en-US" sz="1600" dirty="0">
              <a:solidFill>
                <a:srgbClr val="1E4292"/>
              </a:solidFill>
            </a:endParaRPr>
          </a:p>
        </p:txBody>
      </p:sp>
    </p:spTree>
    <p:extLst>
      <p:ext uri="{BB962C8B-B14F-4D97-AF65-F5344CB8AC3E}">
        <p14:creationId xmlns:p14="http://schemas.microsoft.com/office/powerpoint/2010/main" val="2598020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1E4292"/>
                </a:solidFill>
              </a:rPr>
              <a:t>Why Converged Traffic Networks</a:t>
            </a:r>
            <a:endParaRPr lang="en-US" sz="4000" dirty="0">
              <a:solidFill>
                <a:srgbClr val="1E4292"/>
              </a:solidFill>
            </a:endParaRPr>
          </a:p>
        </p:txBody>
      </p:sp>
      <p:cxnSp>
        <p:nvCxnSpPr>
          <p:cNvPr id="5" name="Straight Connector 4"/>
          <p:cNvCxnSpPr/>
          <p:nvPr/>
        </p:nvCxnSpPr>
        <p:spPr>
          <a:xfrm>
            <a:off x="575212" y="3345177"/>
            <a:ext cx="8347740" cy="0"/>
          </a:xfrm>
          <a:prstGeom prst="line">
            <a:avLst/>
          </a:prstGeom>
          <a:ln>
            <a:solidFill>
              <a:srgbClr val="1E419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83840" y="2805325"/>
            <a:ext cx="190500" cy="539852"/>
          </a:xfrm>
          <a:prstGeom prst="rect">
            <a:avLst/>
          </a:prstGeom>
          <a:solidFill>
            <a:schemeClr val="tx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8" name="Rectangle 7"/>
          <p:cNvSpPr/>
          <p:nvPr/>
        </p:nvSpPr>
        <p:spPr>
          <a:xfrm>
            <a:off x="1050540" y="2805325"/>
            <a:ext cx="190500" cy="539852"/>
          </a:xfrm>
          <a:prstGeom prst="rect">
            <a:avLst/>
          </a:prstGeom>
          <a:solidFill>
            <a:schemeClr val="tx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9" name="Rectangle 8"/>
          <p:cNvSpPr/>
          <p:nvPr/>
        </p:nvSpPr>
        <p:spPr>
          <a:xfrm>
            <a:off x="1336290" y="2805325"/>
            <a:ext cx="190500" cy="539852"/>
          </a:xfrm>
          <a:prstGeom prst="rect">
            <a:avLst/>
          </a:prstGeom>
          <a:solidFill>
            <a:schemeClr val="tx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10" name="Rectangle 9"/>
          <p:cNvSpPr/>
          <p:nvPr/>
        </p:nvSpPr>
        <p:spPr>
          <a:xfrm>
            <a:off x="1622040" y="2802252"/>
            <a:ext cx="190500" cy="539852"/>
          </a:xfrm>
          <a:prstGeom prst="rect">
            <a:avLst/>
          </a:prstGeom>
          <a:solidFill>
            <a:schemeClr val="tx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11" name="Rectangle 10"/>
          <p:cNvSpPr/>
          <p:nvPr/>
        </p:nvSpPr>
        <p:spPr>
          <a:xfrm>
            <a:off x="3317490" y="1414674"/>
            <a:ext cx="2190750" cy="1028701"/>
          </a:xfrm>
          <a:prstGeom prst="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grpSp>
        <p:nvGrpSpPr>
          <p:cNvPr id="24" name="Group 23"/>
          <p:cNvGrpSpPr/>
          <p:nvPr/>
        </p:nvGrpSpPr>
        <p:grpSpPr>
          <a:xfrm>
            <a:off x="3341302" y="1662326"/>
            <a:ext cx="438150" cy="457201"/>
            <a:chOff x="3848100" y="3286125"/>
            <a:chExt cx="438150" cy="457201"/>
          </a:xfrm>
          <a:solidFill>
            <a:schemeClr val="tx1">
              <a:lumMod val="60000"/>
              <a:lumOff val="40000"/>
            </a:schemeClr>
          </a:solidFill>
        </p:grpSpPr>
        <p:sp>
          <p:nvSpPr>
            <p:cNvPr id="20" name="Rectangle 19"/>
            <p:cNvSpPr/>
            <p:nvPr/>
          </p:nvSpPr>
          <p:spPr>
            <a:xfrm>
              <a:off x="3848100" y="32861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21" name="Rectangle 20"/>
            <p:cNvSpPr/>
            <p:nvPr/>
          </p:nvSpPr>
          <p:spPr>
            <a:xfrm>
              <a:off x="3848100" y="3400426"/>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22" name="Rectangle 21"/>
            <p:cNvSpPr/>
            <p:nvPr/>
          </p:nvSpPr>
          <p:spPr>
            <a:xfrm>
              <a:off x="3848100" y="3514724"/>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23" name="Rectangle 22"/>
            <p:cNvSpPr/>
            <p:nvPr/>
          </p:nvSpPr>
          <p:spPr>
            <a:xfrm>
              <a:off x="3848100" y="36290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grpSp>
      <p:grpSp>
        <p:nvGrpSpPr>
          <p:cNvPr id="25" name="Group 24"/>
          <p:cNvGrpSpPr/>
          <p:nvPr/>
        </p:nvGrpSpPr>
        <p:grpSpPr>
          <a:xfrm>
            <a:off x="3911215" y="1662328"/>
            <a:ext cx="438150" cy="457201"/>
            <a:chOff x="3848100" y="3286125"/>
            <a:chExt cx="438150" cy="457201"/>
          </a:xfrm>
          <a:solidFill>
            <a:srgbClr val="FFFF00"/>
          </a:solidFill>
        </p:grpSpPr>
        <p:sp>
          <p:nvSpPr>
            <p:cNvPr id="26" name="Rectangle 25"/>
            <p:cNvSpPr/>
            <p:nvPr/>
          </p:nvSpPr>
          <p:spPr>
            <a:xfrm>
              <a:off x="3848100" y="32861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27" name="Rectangle 26"/>
            <p:cNvSpPr/>
            <p:nvPr/>
          </p:nvSpPr>
          <p:spPr>
            <a:xfrm>
              <a:off x="3848100" y="3400426"/>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28" name="Rectangle 27"/>
            <p:cNvSpPr/>
            <p:nvPr/>
          </p:nvSpPr>
          <p:spPr>
            <a:xfrm>
              <a:off x="3848100" y="3514724"/>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29" name="Rectangle 28"/>
            <p:cNvSpPr/>
            <p:nvPr/>
          </p:nvSpPr>
          <p:spPr>
            <a:xfrm>
              <a:off x="3848100" y="36290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grpSp>
      <p:grpSp>
        <p:nvGrpSpPr>
          <p:cNvPr id="30" name="Group 29"/>
          <p:cNvGrpSpPr/>
          <p:nvPr/>
        </p:nvGrpSpPr>
        <p:grpSpPr>
          <a:xfrm>
            <a:off x="4481128" y="1662327"/>
            <a:ext cx="438150" cy="457201"/>
            <a:chOff x="3848100" y="3286125"/>
            <a:chExt cx="438150" cy="457201"/>
          </a:xfrm>
          <a:solidFill>
            <a:srgbClr val="92D050"/>
          </a:solidFill>
        </p:grpSpPr>
        <p:sp>
          <p:nvSpPr>
            <p:cNvPr id="31" name="Rectangle 30"/>
            <p:cNvSpPr/>
            <p:nvPr/>
          </p:nvSpPr>
          <p:spPr>
            <a:xfrm>
              <a:off x="3848100" y="32861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32" name="Rectangle 31"/>
            <p:cNvSpPr/>
            <p:nvPr/>
          </p:nvSpPr>
          <p:spPr>
            <a:xfrm>
              <a:off x="3848100" y="3400426"/>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33" name="Rectangle 32"/>
            <p:cNvSpPr/>
            <p:nvPr/>
          </p:nvSpPr>
          <p:spPr>
            <a:xfrm>
              <a:off x="3848100" y="3514724"/>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34" name="Rectangle 33"/>
            <p:cNvSpPr/>
            <p:nvPr/>
          </p:nvSpPr>
          <p:spPr>
            <a:xfrm>
              <a:off x="3848100" y="36290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grpSp>
      <p:grpSp>
        <p:nvGrpSpPr>
          <p:cNvPr id="35" name="Group 34"/>
          <p:cNvGrpSpPr/>
          <p:nvPr/>
        </p:nvGrpSpPr>
        <p:grpSpPr>
          <a:xfrm>
            <a:off x="5051040" y="1662326"/>
            <a:ext cx="438150" cy="457201"/>
            <a:chOff x="3848100" y="3286125"/>
            <a:chExt cx="438150" cy="457201"/>
          </a:xfrm>
          <a:solidFill>
            <a:srgbClr val="00B050"/>
          </a:solidFill>
        </p:grpSpPr>
        <p:sp>
          <p:nvSpPr>
            <p:cNvPr id="36" name="Rectangle 35"/>
            <p:cNvSpPr/>
            <p:nvPr/>
          </p:nvSpPr>
          <p:spPr>
            <a:xfrm>
              <a:off x="3848100" y="32861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37" name="Rectangle 36"/>
            <p:cNvSpPr/>
            <p:nvPr/>
          </p:nvSpPr>
          <p:spPr>
            <a:xfrm>
              <a:off x="3848100" y="3400426"/>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38" name="Rectangle 37"/>
            <p:cNvSpPr/>
            <p:nvPr/>
          </p:nvSpPr>
          <p:spPr>
            <a:xfrm>
              <a:off x="3848100" y="3514724"/>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39" name="Rectangle 38"/>
            <p:cNvSpPr/>
            <p:nvPr/>
          </p:nvSpPr>
          <p:spPr>
            <a:xfrm>
              <a:off x="3848100" y="3629025"/>
              <a:ext cx="438150" cy="11430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grpSp>
      <p:cxnSp>
        <p:nvCxnSpPr>
          <p:cNvPr id="41" name="Straight Connector 40"/>
          <p:cNvCxnSpPr/>
          <p:nvPr/>
        </p:nvCxnSpPr>
        <p:spPr>
          <a:xfrm>
            <a:off x="698115" y="2710075"/>
            <a:ext cx="0" cy="1257300"/>
          </a:xfrm>
          <a:prstGeom prst="line">
            <a:avLst/>
          </a:prstGeom>
          <a:ln>
            <a:solidFill>
              <a:srgbClr val="1E419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2131627" y="2716527"/>
            <a:ext cx="0" cy="1257300"/>
          </a:xfrm>
          <a:prstGeom prst="line">
            <a:avLst/>
          </a:prstGeom>
          <a:ln>
            <a:solidFill>
              <a:srgbClr val="1E419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089390" y="2548609"/>
            <a:ext cx="0" cy="1257300"/>
          </a:xfrm>
          <a:prstGeom prst="line">
            <a:avLst/>
          </a:prstGeom>
          <a:ln>
            <a:solidFill>
              <a:srgbClr val="1E419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8394315" y="2548609"/>
            <a:ext cx="0" cy="1257300"/>
          </a:xfrm>
          <a:prstGeom prst="line">
            <a:avLst/>
          </a:prstGeom>
          <a:ln>
            <a:solidFill>
              <a:srgbClr val="1E4191"/>
            </a:solidFill>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7232847" y="3389052"/>
            <a:ext cx="537327" cy="584775"/>
          </a:xfrm>
          <a:prstGeom prst="rect">
            <a:avLst/>
          </a:prstGeom>
          <a:noFill/>
        </p:spPr>
        <p:txBody>
          <a:bodyPr wrap="none" rtlCol="0">
            <a:spAutoFit/>
          </a:bodyPr>
          <a:lstStyle/>
          <a:p>
            <a:r>
              <a:rPr lang="en-US" sz="1600" dirty="0" smtClean="0">
                <a:solidFill>
                  <a:srgbClr val="1E4292"/>
                </a:solidFill>
              </a:rPr>
              <a:t>T2</a:t>
            </a:r>
          </a:p>
          <a:p>
            <a:r>
              <a:rPr lang="en-US" sz="1600" dirty="0" smtClean="0">
                <a:solidFill>
                  <a:srgbClr val="1E4292"/>
                </a:solidFill>
              </a:rPr>
              <a:t>Slot</a:t>
            </a:r>
            <a:endParaRPr lang="en-US" sz="1600" dirty="0">
              <a:solidFill>
                <a:srgbClr val="1E4292"/>
              </a:solidFill>
            </a:endParaRPr>
          </a:p>
        </p:txBody>
      </p:sp>
      <p:cxnSp>
        <p:nvCxnSpPr>
          <p:cNvPr id="51" name="Straight Arrow Connector 50"/>
          <p:cNvCxnSpPr/>
          <p:nvPr/>
        </p:nvCxnSpPr>
        <p:spPr>
          <a:xfrm>
            <a:off x="3708312" y="1196752"/>
            <a:ext cx="380703" cy="7745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3341302" y="2119531"/>
            <a:ext cx="364202" cy="276999"/>
          </a:xfrm>
          <a:prstGeom prst="rect">
            <a:avLst/>
          </a:prstGeom>
          <a:noFill/>
        </p:spPr>
        <p:txBody>
          <a:bodyPr wrap="none" rtlCol="0">
            <a:spAutoFit/>
          </a:bodyPr>
          <a:lstStyle/>
          <a:p>
            <a:r>
              <a:rPr lang="en-US" sz="1200" dirty="0" smtClean="0">
                <a:solidFill>
                  <a:srgbClr val="1E4292"/>
                </a:solidFill>
              </a:rPr>
              <a:t>T1</a:t>
            </a:r>
            <a:endParaRPr lang="en-US" sz="1200" dirty="0">
              <a:solidFill>
                <a:srgbClr val="1E4292"/>
              </a:solidFill>
            </a:endParaRPr>
          </a:p>
        </p:txBody>
      </p:sp>
      <p:cxnSp>
        <p:nvCxnSpPr>
          <p:cNvPr id="66" name="Straight Arrow Connector 65"/>
          <p:cNvCxnSpPr/>
          <p:nvPr/>
        </p:nvCxnSpPr>
        <p:spPr>
          <a:xfrm flipH="1">
            <a:off x="1460407" y="2391386"/>
            <a:ext cx="1857083" cy="366311"/>
          </a:xfrm>
          <a:prstGeom prst="straightConnector1">
            <a:avLst/>
          </a:prstGeom>
          <a:ln>
            <a:solidFill>
              <a:srgbClr val="1E4191"/>
            </a:solidFill>
            <a:tailEnd type="arrow"/>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7217978" y="2786581"/>
            <a:ext cx="190500" cy="5398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68" name="Rectangle 67"/>
          <p:cNvSpPr/>
          <p:nvPr/>
        </p:nvSpPr>
        <p:spPr>
          <a:xfrm>
            <a:off x="7484678" y="2786581"/>
            <a:ext cx="190500" cy="5398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69" name="Rectangle 68"/>
          <p:cNvSpPr/>
          <p:nvPr/>
        </p:nvSpPr>
        <p:spPr>
          <a:xfrm>
            <a:off x="7770428" y="2786581"/>
            <a:ext cx="190500" cy="5398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70" name="Rectangle 69"/>
          <p:cNvSpPr/>
          <p:nvPr/>
        </p:nvSpPr>
        <p:spPr>
          <a:xfrm>
            <a:off x="8056178" y="2783508"/>
            <a:ext cx="190500" cy="53985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71" name="Rectangle 70"/>
          <p:cNvSpPr/>
          <p:nvPr/>
        </p:nvSpPr>
        <p:spPr>
          <a:xfrm>
            <a:off x="2517390" y="2805325"/>
            <a:ext cx="981075" cy="53048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72" name="Rectangle 71"/>
          <p:cNvSpPr/>
          <p:nvPr/>
        </p:nvSpPr>
        <p:spPr>
          <a:xfrm>
            <a:off x="3498465" y="2805325"/>
            <a:ext cx="981075" cy="5304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73" name="Rectangle 72"/>
          <p:cNvSpPr/>
          <p:nvPr/>
        </p:nvSpPr>
        <p:spPr>
          <a:xfrm>
            <a:off x="6308340" y="2795953"/>
            <a:ext cx="757237" cy="5304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74" name="Rectangle 73"/>
          <p:cNvSpPr/>
          <p:nvPr/>
        </p:nvSpPr>
        <p:spPr>
          <a:xfrm>
            <a:off x="8465753" y="2783508"/>
            <a:ext cx="190500" cy="53985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75" name="Curved Down Arrow 74"/>
          <p:cNvSpPr/>
          <p:nvPr/>
        </p:nvSpPr>
        <p:spPr>
          <a:xfrm>
            <a:off x="6860790" y="1871879"/>
            <a:ext cx="1795463" cy="60959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E4292"/>
              </a:solidFill>
            </a:endParaRPr>
          </a:p>
        </p:txBody>
      </p:sp>
      <p:sp>
        <p:nvSpPr>
          <p:cNvPr id="76" name="TextBox 75"/>
          <p:cNvSpPr txBox="1"/>
          <p:nvPr/>
        </p:nvSpPr>
        <p:spPr>
          <a:xfrm>
            <a:off x="5055802" y="2114387"/>
            <a:ext cx="364202" cy="276999"/>
          </a:xfrm>
          <a:prstGeom prst="rect">
            <a:avLst/>
          </a:prstGeom>
          <a:noFill/>
        </p:spPr>
        <p:txBody>
          <a:bodyPr wrap="none" rtlCol="0">
            <a:spAutoFit/>
          </a:bodyPr>
          <a:lstStyle/>
          <a:p>
            <a:r>
              <a:rPr lang="en-US" sz="1200" dirty="0" smtClean="0">
                <a:solidFill>
                  <a:srgbClr val="1E4292"/>
                </a:solidFill>
              </a:rPr>
              <a:t>T2</a:t>
            </a:r>
            <a:endParaRPr lang="en-US" sz="1200" dirty="0">
              <a:solidFill>
                <a:srgbClr val="1E4292"/>
              </a:solidFill>
            </a:endParaRPr>
          </a:p>
        </p:txBody>
      </p:sp>
      <p:sp>
        <p:nvSpPr>
          <p:cNvPr id="77" name="TextBox 76"/>
          <p:cNvSpPr txBox="1"/>
          <p:nvPr/>
        </p:nvSpPr>
        <p:spPr>
          <a:xfrm>
            <a:off x="4479540" y="2133439"/>
            <a:ext cx="417102" cy="276999"/>
          </a:xfrm>
          <a:prstGeom prst="rect">
            <a:avLst/>
          </a:prstGeom>
          <a:noFill/>
        </p:spPr>
        <p:txBody>
          <a:bodyPr wrap="none" rtlCol="0">
            <a:spAutoFit/>
          </a:bodyPr>
          <a:lstStyle/>
          <a:p>
            <a:r>
              <a:rPr lang="en-US" sz="1200" dirty="0" smtClean="0">
                <a:solidFill>
                  <a:srgbClr val="1E4292"/>
                </a:solidFill>
              </a:rPr>
              <a:t>low</a:t>
            </a:r>
            <a:endParaRPr lang="en-US" sz="1200" dirty="0">
              <a:solidFill>
                <a:srgbClr val="1E4292"/>
              </a:solidFill>
            </a:endParaRPr>
          </a:p>
        </p:txBody>
      </p:sp>
      <p:sp>
        <p:nvSpPr>
          <p:cNvPr id="78" name="TextBox 77"/>
          <p:cNvSpPr txBox="1"/>
          <p:nvPr/>
        </p:nvSpPr>
        <p:spPr>
          <a:xfrm>
            <a:off x="3887402" y="2119537"/>
            <a:ext cx="498855" cy="276999"/>
          </a:xfrm>
          <a:prstGeom prst="rect">
            <a:avLst/>
          </a:prstGeom>
          <a:noFill/>
        </p:spPr>
        <p:txBody>
          <a:bodyPr wrap="none" rtlCol="0">
            <a:spAutoFit/>
          </a:bodyPr>
          <a:lstStyle/>
          <a:p>
            <a:r>
              <a:rPr lang="en-US" sz="1200" dirty="0" smtClean="0">
                <a:solidFill>
                  <a:srgbClr val="1E4292"/>
                </a:solidFill>
              </a:rPr>
              <a:t>High</a:t>
            </a:r>
            <a:endParaRPr lang="en-US" sz="1200" dirty="0">
              <a:solidFill>
                <a:srgbClr val="1E4292"/>
              </a:solidFill>
            </a:endParaRPr>
          </a:p>
        </p:txBody>
      </p:sp>
      <p:cxnSp>
        <p:nvCxnSpPr>
          <p:cNvPr id="80" name="Straight Arrow Connector 79"/>
          <p:cNvCxnSpPr/>
          <p:nvPr/>
        </p:nvCxnSpPr>
        <p:spPr>
          <a:xfrm flipH="1">
            <a:off x="4089015" y="2443375"/>
            <a:ext cx="611188" cy="342897"/>
          </a:xfrm>
          <a:prstGeom prst="straightConnector1">
            <a:avLst/>
          </a:prstGeom>
          <a:ln>
            <a:solidFill>
              <a:srgbClr val="1E4191"/>
            </a:solidFill>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flipH="1">
            <a:off x="3293677" y="2443375"/>
            <a:ext cx="617538" cy="340133"/>
          </a:xfrm>
          <a:prstGeom prst="straightConnector1">
            <a:avLst/>
          </a:prstGeom>
          <a:ln>
            <a:solidFill>
              <a:srgbClr val="1E419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a:off x="4749082" y="2443375"/>
            <a:ext cx="1492583" cy="466725"/>
          </a:xfrm>
          <a:prstGeom prst="straightConnector1">
            <a:avLst/>
          </a:prstGeom>
          <a:ln>
            <a:solidFill>
              <a:srgbClr val="1E4191"/>
            </a:solidFill>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a:off x="5489190" y="2410438"/>
            <a:ext cx="2090738" cy="266299"/>
          </a:xfrm>
          <a:prstGeom prst="straightConnector1">
            <a:avLst/>
          </a:prstGeom>
          <a:ln>
            <a:solidFill>
              <a:srgbClr val="1E4191"/>
            </a:solidFill>
            <a:tailEnd type="arrow"/>
          </a:ln>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7217978" y="1302861"/>
            <a:ext cx="1281120" cy="584775"/>
          </a:xfrm>
          <a:prstGeom prst="rect">
            <a:avLst/>
          </a:prstGeom>
          <a:noFill/>
        </p:spPr>
        <p:txBody>
          <a:bodyPr wrap="none" rtlCol="0">
            <a:spAutoFit/>
          </a:bodyPr>
          <a:lstStyle/>
          <a:p>
            <a:r>
              <a:rPr lang="en-US" sz="1600" dirty="0" smtClean="0">
                <a:solidFill>
                  <a:srgbClr val="1E4292"/>
                </a:solidFill>
              </a:rPr>
              <a:t>Minimizing </a:t>
            </a:r>
          </a:p>
          <a:p>
            <a:r>
              <a:rPr lang="en-US" sz="1600" dirty="0" smtClean="0">
                <a:solidFill>
                  <a:srgbClr val="1E4292"/>
                </a:solidFill>
              </a:rPr>
              <a:t>Interference</a:t>
            </a:r>
            <a:endParaRPr lang="en-US" sz="1600" dirty="0">
              <a:solidFill>
                <a:srgbClr val="1E4292"/>
              </a:solidFill>
            </a:endParaRPr>
          </a:p>
        </p:txBody>
      </p:sp>
      <p:sp>
        <p:nvSpPr>
          <p:cNvPr id="91" name="TextBox 90"/>
          <p:cNvSpPr txBox="1"/>
          <p:nvPr/>
        </p:nvSpPr>
        <p:spPr>
          <a:xfrm>
            <a:off x="818977" y="3391754"/>
            <a:ext cx="537327" cy="584775"/>
          </a:xfrm>
          <a:prstGeom prst="rect">
            <a:avLst/>
          </a:prstGeom>
          <a:noFill/>
        </p:spPr>
        <p:txBody>
          <a:bodyPr wrap="none" rtlCol="0">
            <a:spAutoFit/>
          </a:bodyPr>
          <a:lstStyle/>
          <a:p>
            <a:r>
              <a:rPr lang="en-US" sz="1600" dirty="0" smtClean="0">
                <a:solidFill>
                  <a:srgbClr val="1E4292"/>
                </a:solidFill>
              </a:rPr>
              <a:t>T1</a:t>
            </a:r>
          </a:p>
          <a:p>
            <a:r>
              <a:rPr lang="en-US" sz="1600" dirty="0" smtClean="0">
                <a:solidFill>
                  <a:srgbClr val="1E4292"/>
                </a:solidFill>
              </a:rPr>
              <a:t>Slot</a:t>
            </a:r>
            <a:endParaRPr lang="en-US" sz="1600" dirty="0">
              <a:solidFill>
                <a:srgbClr val="1E4292"/>
              </a:solidFill>
            </a:endParaRPr>
          </a:p>
        </p:txBody>
      </p:sp>
      <p:sp>
        <p:nvSpPr>
          <p:cNvPr id="92" name="TextBox 91"/>
          <p:cNvSpPr txBox="1"/>
          <p:nvPr/>
        </p:nvSpPr>
        <p:spPr>
          <a:xfrm>
            <a:off x="3498465" y="3514864"/>
            <a:ext cx="2345322" cy="338554"/>
          </a:xfrm>
          <a:prstGeom prst="rect">
            <a:avLst/>
          </a:prstGeom>
          <a:noFill/>
        </p:spPr>
        <p:txBody>
          <a:bodyPr wrap="none" rtlCol="0">
            <a:spAutoFit/>
          </a:bodyPr>
          <a:lstStyle/>
          <a:p>
            <a:r>
              <a:rPr lang="en-US" sz="1600" dirty="0" smtClean="0">
                <a:solidFill>
                  <a:srgbClr val="1E4292"/>
                </a:solidFill>
              </a:rPr>
              <a:t>None time slotted traffic</a:t>
            </a:r>
            <a:endParaRPr lang="en-US" sz="1600" dirty="0">
              <a:solidFill>
                <a:srgbClr val="1E4292"/>
              </a:solidFill>
            </a:endParaRPr>
          </a:p>
        </p:txBody>
      </p:sp>
      <p:pic>
        <p:nvPicPr>
          <p:cNvPr id="3074" name="Picture 2" descr="http://static.guim.co.uk/sys-images/Guardian/Pix/pictures/2009/2/12/1234434651037/The-super-express-train-0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363" y="4248752"/>
            <a:ext cx="1513305" cy="907983"/>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ops.fhwa.dot.gov/freewaymgmt/publications/frwy_mgmt_handbook/images/fig8-1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2984" y="3862091"/>
            <a:ext cx="2214104" cy="140941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lh5.ggpht.com/_miJT9YLHbZ4/Sclfsxf8IaI/AAAAAAAABT4/lrzXbN4xZUw/Locomotive_of_Linea_San_Martin_at_a_Railroad_Crossing_Palermo_Buenos_Aires_Argentina.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4559" y="3919750"/>
            <a:ext cx="2302669" cy="12941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12822" y="5213850"/>
            <a:ext cx="1446935" cy="584775"/>
          </a:xfrm>
          <a:prstGeom prst="rect">
            <a:avLst/>
          </a:prstGeom>
          <a:noFill/>
        </p:spPr>
        <p:txBody>
          <a:bodyPr wrap="none" rtlCol="0">
            <a:spAutoFit/>
          </a:bodyPr>
          <a:lstStyle/>
          <a:p>
            <a:r>
              <a:rPr lang="en-US" sz="1600" dirty="0" smtClean="0">
                <a:solidFill>
                  <a:srgbClr val="1E4292"/>
                </a:solidFill>
              </a:rPr>
              <a:t>Time Cyclic</a:t>
            </a:r>
          </a:p>
          <a:p>
            <a:r>
              <a:rPr lang="en-US" sz="1600" dirty="0" smtClean="0">
                <a:solidFill>
                  <a:srgbClr val="1E4292"/>
                </a:solidFill>
              </a:rPr>
              <a:t>Control Traffic</a:t>
            </a:r>
            <a:endParaRPr lang="en-US" sz="1600" dirty="0">
              <a:solidFill>
                <a:srgbClr val="1E4292"/>
              </a:solidFill>
            </a:endParaRPr>
          </a:p>
        </p:txBody>
      </p:sp>
      <p:sp>
        <p:nvSpPr>
          <p:cNvPr id="79" name="TextBox 78"/>
          <p:cNvSpPr txBox="1"/>
          <p:nvPr/>
        </p:nvSpPr>
        <p:spPr>
          <a:xfrm>
            <a:off x="3599166" y="5332044"/>
            <a:ext cx="2210220" cy="830997"/>
          </a:xfrm>
          <a:prstGeom prst="rect">
            <a:avLst/>
          </a:prstGeom>
          <a:noFill/>
        </p:spPr>
        <p:txBody>
          <a:bodyPr wrap="none" rtlCol="0">
            <a:spAutoFit/>
          </a:bodyPr>
          <a:lstStyle/>
          <a:p>
            <a:r>
              <a:rPr lang="en-US" sz="1600" dirty="0" smtClean="0">
                <a:solidFill>
                  <a:srgbClr val="1E4292"/>
                </a:solidFill>
              </a:rPr>
              <a:t>None Real time Traffic</a:t>
            </a:r>
          </a:p>
          <a:p>
            <a:pPr marL="285750" indent="-285750">
              <a:buFont typeface="Arial" pitchFamily="34" charset="0"/>
              <a:buChar char="•"/>
            </a:pPr>
            <a:r>
              <a:rPr lang="en-US" sz="1600" dirty="0" smtClean="0">
                <a:solidFill>
                  <a:srgbClr val="1E4292"/>
                </a:solidFill>
              </a:rPr>
              <a:t>Logging</a:t>
            </a:r>
          </a:p>
          <a:p>
            <a:pPr marL="285750" indent="-285750">
              <a:buFont typeface="Arial" pitchFamily="34" charset="0"/>
              <a:buChar char="•"/>
            </a:pPr>
            <a:r>
              <a:rPr lang="en-US" sz="1600" dirty="0" smtClean="0">
                <a:solidFill>
                  <a:srgbClr val="1E4292"/>
                </a:solidFill>
              </a:rPr>
              <a:t>Alerting</a:t>
            </a:r>
            <a:endParaRPr lang="en-US" sz="1600" dirty="0">
              <a:solidFill>
                <a:srgbClr val="1E4292"/>
              </a:solidFill>
            </a:endParaRPr>
          </a:p>
        </p:txBody>
      </p:sp>
      <p:sp>
        <p:nvSpPr>
          <p:cNvPr id="81" name="TextBox 80"/>
          <p:cNvSpPr txBox="1"/>
          <p:nvPr/>
        </p:nvSpPr>
        <p:spPr>
          <a:xfrm>
            <a:off x="6324295" y="5259541"/>
            <a:ext cx="2792111" cy="830997"/>
          </a:xfrm>
          <a:prstGeom prst="rect">
            <a:avLst/>
          </a:prstGeom>
          <a:noFill/>
        </p:spPr>
        <p:txBody>
          <a:bodyPr wrap="none" rtlCol="0">
            <a:spAutoFit/>
          </a:bodyPr>
          <a:lstStyle/>
          <a:p>
            <a:r>
              <a:rPr lang="en-US" sz="1600" dirty="0" smtClean="0">
                <a:solidFill>
                  <a:srgbClr val="1E4292"/>
                </a:solidFill>
              </a:rPr>
              <a:t>Real time – non cyclic Traffic</a:t>
            </a:r>
          </a:p>
          <a:p>
            <a:pPr marL="285750" indent="-285750">
              <a:buFont typeface="Arial" pitchFamily="34" charset="0"/>
              <a:buChar char="•"/>
            </a:pPr>
            <a:r>
              <a:rPr lang="en-US" sz="1600" dirty="0" smtClean="0">
                <a:solidFill>
                  <a:srgbClr val="1E4292"/>
                </a:solidFill>
              </a:rPr>
              <a:t>Critical Alarms</a:t>
            </a:r>
          </a:p>
          <a:p>
            <a:pPr marL="285750" indent="-285750">
              <a:buFont typeface="Arial" pitchFamily="34" charset="0"/>
              <a:buChar char="•"/>
            </a:pPr>
            <a:r>
              <a:rPr lang="en-US" sz="1600" dirty="0" smtClean="0">
                <a:solidFill>
                  <a:srgbClr val="1E4292"/>
                </a:solidFill>
              </a:rPr>
              <a:t>Discrete/event control</a:t>
            </a:r>
            <a:endParaRPr lang="en-US" sz="1600" dirty="0">
              <a:solidFill>
                <a:srgbClr val="1E4292"/>
              </a:solidFill>
            </a:endParaRPr>
          </a:p>
        </p:txBody>
      </p:sp>
    </p:spTree>
    <p:extLst>
      <p:ext uri="{BB962C8B-B14F-4D97-AF65-F5344CB8AC3E}">
        <p14:creationId xmlns:p14="http://schemas.microsoft.com/office/powerpoint/2010/main" val="243340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EEE">
  <a:themeElements>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E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EE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EE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EE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EE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EE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EE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EE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EE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EE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EE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EE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PoE</Template>
  <TotalTime>0</TotalTime>
  <Words>3855</Words>
  <Application>Microsoft Office PowerPoint</Application>
  <PresentationFormat>On-screen Show (4:3)</PresentationFormat>
  <Paragraphs>745</Paragraphs>
  <Slides>61</Slides>
  <Notes>7</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1_EEE</vt:lpstr>
      <vt:lpstr> Joint Tutorial IEEE 802.3br  TF Interspersing express traffic (IET)  Ludwig Winkel, Siemens AG and  IEEE 802.1 Time sensitive Networking (TSN) Michael Johas Tenner, Broadcom</vt:lpstr>
      <vt:lpstr>Title and presenters</vt:lpstr>
      <vt:lpstr>Abstract</vt:lpstr>
      <vt:lpstr>Agenda</vt:lpstr>
      <vt:lpstr>Recap of Geneva Tutorial</vt:lpstr>
      <vt:lpstr>Potential Markets Served by IET</vt:lpstr>
      <vt:lpstr>PowerPoint Presentation</vt:lpstr>
      <vt:lpstr>Application Protocols for Control </vt:lpstr>
      <vt:lpstr>Why Converged Traffic Networks</vt:lpstr>
      <vt:lpstr>Why one single Network for all Communication Services</vt:lpstr>
      <vt:lpstr>Summary: Industrial Requirements for Interspersed Traffic</vt:lpstr>
      <vt:lpstr>Main Benefits of IET</vt:lpstr>
      <vt:lpstr>Project time lines, Work plan</vt:lpstr>
      <vt:lpstr>PowerPoint Presentation</vt:lpstr>
      <vt:lpstr>What is Time-Sensitive Networking?</vt:lpstr>
      <vt:lpstr>Who needs Time-Sensitive Networking?</vt:lpstr>
      <vt:lpstr>Why such a low packet loss ratio?</vt:lpstr>
      <vt:lpstr>How such a low packet loss ratio?</vt:lpstr>
      <vt:lpstr>Why all the fuss?  You could just …</vt:lpstr>
      <vt:lpstr>PowerPoint Presentation</vt:lpstr>
      <vt:lpstr>The IEEE 802.1Q Queuing Model</vt:lpstr>
      <vt:lpstr>Priority queuing and weighted queuing</vt:lpstr>
      <vt:lpstr>AVB shapers</vt:lpstr>
      <vt:lpstr>Time-gated queues</vt:lpstr>
      <vt:lpstr>Cyclic Queuing and Forwarding </vt:lpstr>
      <vt:lpstr>Security and misbehavior</vt:lpstr>
      <vt:lpstr>Per-stream filtering and policing </vt:lpstr>
      <vt:lpstr>Interspersed Express Traffic</vt:lpstr>
      <vt:lpstr>Interspersed Express Traffic</vt:lpstr>
      <vt:lpstr>But wait!  There’s more!</vt:lpstr>
      <vt:lpstr>PowerPoint Presentation</vt:lpstr>
      <vt:lpstr>IEEE 802 standards now and coming</vt:lpstr>
      <vt:lpstr>IEEE 802 schedulers and shapers</vt:lpstr>
      <vt:lpstr>PowerPoint Presentation</vt:lpstr>
      <vt:lpstr>Reference network</vt:lpstr>
      <vt:lpstr>Reference network</vt:lpstr>
      <vt:lpstr>Summary</vt:lpstr>
      <vt:lpstr>PowerPoint Presentation</vt:lpstr>
      <vt:lpstr> IET Architecture</vt:lpstr>
      <vt:lpstr>PowerPoint Presentation</vt:lpstr>
      <vt:lpstr>MAC Merge sublayer</vt:lpstr>
      <vt:lpstr>Preemption capability disabled</vt:lpstr>
      <vt:lpstr>Preemption enabled, not active</vt:lpstr>
      <vt:lpstr>Why verify?</vt:lpstr>
      <vt:lpstr>Preemption Active</vt:lpstr>
      <vt:lpstr>Discovery and verification summary</vt:lpstr>
      <vt:lpstr>PowerPoint Presentation</vt:lpstr>
      <vt:lpstr>Without Hold and Release</vt:lpstr>
      <vt:lpstr>MMSI Hold and Release</vt:lpstr>
      <vt:lpstr>With Hold and Release</vt:lpstr>
      <vt:lpstr>PowerPoint Presentation</vt:lpstr>
      <vt:lpstr>Reassembly error protection</vt:lpstr>
      <vt:lpstr>mPacket Format </vt:lpstr>
      <vt:lpstr>SMD and Frag Count encoding</vt:lpstr>
      <vt:lpstr>mPacket summary</vt:lpstr>
      <vt:lpstr>IET Summary</vt:lpstr>
      <vt:lpstr>PowerPoint Presentation</vt:lpstr>
      <vt:lpstr>MACsec and preemption</vt:lpstr>
      <vt:lpstr>MACsec/Preemption Solution Space</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802.3br</dc:title>
  <dc:subject>2014-03-17 Open Report IET</dc:subject>
  <dc:creator>Ludwig Winkel</dc:creator>
  <cp:lastModifiedBy>Ludwig Winkel</cp:lastModifiedBy>
  <cp:revision>1252</cp:revision>
  <cp:lastPrinted>2014-07-17T20:30:54Z</cp:lastPrinted>
  <dcterms:created xsi:type="dcterms:W3CDTF">1999-11-08T19:28:32Z</dcterms:created>
  <dcterms:modified xsi:type="dcterms:W3CDTF">2015-03-08T18:16:12Z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1788305904</vt:i4>
  </property>
  <property fmtid="{D5CDD505-2E9C-101B-9397-08002B2CF9AE}" pid="4" name="_EmailSubject">
    <vt:lpwstr>Tutorial set</vt:lpwstr>
  </property>
  <property fmtid="{D5CDD505-2E9C-101B-9397-08002B2CF9AE}" pid="5" name="_AuthorEmail">
    <vt:lpwstr>ludwig.winkel@siemens.com</vt:lpwstr>
  </property>
  <property fmtid="{D5CDD505-2E9C-101B-9397-08002B2CF9AE}" pid="6" name="_AuthorEmailDisplayName">
    <vt:lpwstr>Winkel, Ludwig</vt:lpwstr>
  </property>
</Properties>
</file>