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7" r:id="rId2"/>
    <p:sldId id="293" r:id="rId3"/>
    <p:sldId id="288" r:id="rId4"/>
    <p:sldId id="289" r:id="rId5"/>
    <p:sldId id="294" r:id="rId6"/>
    <p:sldId id="298" r:id="rId7"/>
    <p:sldId id="296" r:id="rId8"/>
    <p:sldId id="297" r:id="rId9"/>
    <p:sldId id="295" r:id="rId10"/>
    <p:sldId id="292" r:id="rId11"/>
    <p:sldId id="291" r:id="rId12"/>
    <p:sldId id="290" r:id="rId13"/>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44B7"/>
    <a:srgbClr val="263FA8"/>
    <a:srgbClr val="233A9B"/>
    <a:srgbClr val="003399"/>
    <a:srgbClr val="9900FF"/>
    <a:srgbClr val="FDFDFD"/>
    <a:srgbClr val="FF9933"/>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706" autoAdjust="0"/>
  </p:normalViewPr>
  <p:slideViewPr>
    <p:cSldViewPr>
      <p:cViewPr varScale="1">
        <p:scale>
          <a:sx n="104" d="100"/>
          <a:sy n="104" d="100"/>
        </p:scale>
        <p:origin x="-39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2" y="372"/>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lvl1pPr defTabSz="966788">
              <a:defRPr sz="1300"/>
            </a:lvl1pPr>
          </a:lstStyle>
          <a:p>
            <a:endParaRPr lang="en-US"/>
          </a:p>
        </p:txBody>
      </p:sp>
      <p:sp>
        <p:nvSpPr>
          <p:cNvPr id="147459"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lvl1pPr algn="r" defTabSz="966788">
              <a:defRPr sz="1300"/>
            </a:lvl1pPr>
          </a:lstStyle>
          <a:p>
            <a:endParaRPr lang="en-US"/>
          </a:p>
        </p:txBody>
      </p:sp>
      <p:sp>
        <p:nvSpPr>
          <p:cNvPr id="147460"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54" tIns="48327" rIns="96654" bIns="48327" numCol="1" anchor="b" anchorCtr="0" compatLnSpc="1">
            <a:prstTxWarp prst="textNoShape">
              <a:avLst/>
            </a:prstTxWarp>
          </a:bodyPr>
          <a:lstStyle>
            <a:lvl1pPr defTabSz="966788">
              <a:defRPr sz="1300"/>
            </a:lvl1pPr>
          </a:lstStyle>
          <a:p>
            <a:endParaRPr lang="en-US"/>
          </a:p>
        </p:txBody>
      </p:sp>
      <p:sp>
        <p:nvSpPr>
          <p:cNvPr id="147461"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6654" tIns="48327" rIns="96654" bIns="48327" numCol="1" anchor="b" anchorCtr="0" compatLnSpc="1">
            <a:prstTxWarp prst="textNoShape">
              <a:avLst/>
            </a:prstTxWarp>
          </a:bodyPr>
          <a:lstStyle>
            <a:lvl1pPr algn="r" defTabSz="966788">
              <a:defRPr sz="1300"/>
            </a:lvl1pPr>
          </a:lstStyle>
          <a:p>
            <a:fld id="{011D541B-72D7-4844-A1DB-EFA26A88853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lvl1pPr defTabSz="966788">
              <a:defRPr sz="1300"/>
            </a:lvl1pPr>
          </a:lstStyle>
          <a:p>
            <a:endParaRPr lang="en-US"/>
          </a:p>
        </p:txBody>
      </p:sp>
      <p:sp>
        <p:nvSpPr>
          <p:cNvPr id="26627" name="Rectangle 3"/>
          <p:cNvSpPr>
            <a:spLocks noGrp="1" noChangeArrowheads="1"/>
          </p:cNvSpPr>
          <p:nvPr>
            <p:ph type="dt" idx="1"/>
          </p:nvPr>
        </p:nvSpPr>
        <p:spPr bwMode="auto">
          <a:xfrm>
            <a:off x="4144963" y="0"/>
            <a:ext cx="3170237" cy="481013"/>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lvl1pPr algn="r" defTabSz="966788">
              <a:defRPr sz="1300"/>
            </a:lvl1pPr>
          </a:lstStyle>
          <a:p>
            <a:endParaRPr lang="en-US"/>
          </a:p>
        </p:txBody>
      </p:sp>
      <p:sp>
        <p:nvSpPr>
          <p:cNvPr id="26628" name="Rectangle 4"/>
          <p:cNvSpPr>
            <a:spLocks noGrp="1" noRot="1" noChangeAspect="1" noChangeArrowheads="1" noTextEdit="1"/>
          </p:cNvSpPr>
          <p:nvPr>
            <p:ph type="sldImg" idx="2"/>
          </p:nvPr>
        </p:nvSpPr>
        <p:spPr bwMode="auto">
          <a:xfrm>
            <a:off x="1258888" y="720725"/>
            <a:ext cx="4799012" cy="3598863"/>
          </a:xfrm>
          <a:prstGeom prst="rect">
            <a:avLst/>
          </a:prstGeom>
          <a:noFill/>
          <a:ln w="9525">
            <a:solidFill>
              <a:srgbClr val="000000"/>
            </a:solidFill>
            <a:miter lim="800000"/>
            <a:headEnd/>
            <a:tailEnd/>
          </a:ln>
          <a:effectLst/>
        </p:spPr>
      </p:sp>
      <p:sp>
        <p:nvSpPr>
          <p:cNvPr id="26629" name="Rectangle 5"/>
          <p:cNvSpPr>
            <a:spLocks noGrp="1" noChangeArrowheads="1"/>
          </p:cNvSpPr>
          <p:nvPr>
            <p:ph type="body" sz="quarter" idx="3"/>
          </p:nvPr>
        </p:nvSpPr>
        <p:spPr bwMode="auto">
          <a:xfrm>
            <a:off x="976313" y="4560888"/>
            <a:ext cx="5362575" cy="4319587"/>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9120188"/>
            <a:ext cx="3170238" cy="481012"/>
          </a:xfrm>
          <a:prstGeom prst="rect">
            <a:avLst/>
          </a:prstGeom>
          <a:noFill/>
          <a:ln w="9525">
            <a:noFill/>
            <a:miter lim="800000"/>
            <a:headEnd/>
            <a:tailEnd/>
          </a:ln>
          <a:effectLst/>
        </p:spPr>
        <p:txBody>
          <a:bodyPr vert="horz" wrap="square" lIns="96654" tIns="48327" rIns="96654" bIns="48327" numCol="1" anchor="b" anchorCtr="0" compatLnSpc="1">
            <a:prstTxWarp prst="textNoShape">
              <a:avLst/>
            </a:prstTxWarp>
          </a:bodyPr>
          <a:lstStyle>
            <a:lvl1pPr defTabSz="966788">
              <a:defRPr sz="1300"/>
            </a:lvl1pPr>
          </a:lstStyle>
          <a:p>
            <a:endParaRPr lang="en-US"/>
          </a:p>
        </p:txBody>
      </p:sp>
      <p:sp>
        <p:nvSpPr>
          <p:cNvPr id="26631" name="Rectangle 7"/>
          <p:cNvSpPr>
            <a:spLocks noGrp="1" noChangeArrowheads="1"/>
          </p:cNvSpPr>
          <p:nvPr>
            <p:ph type="sldNum" sz="quarter" idx="5"/>
          </p:nvPr>
        </p:nvSpPr>
        <p:spPr bwMode="auto">
          <a:xfrm>
            <a:off x="4144963" y="9120188"/>
            <a:ext cx="3170237" cy="481012"/>
          </a:xfrm>
          <a:prstGeom prst="rect">
            <a:avLst/>
          </a:prstGeom>
          <a:noFill/>
          <a:ln w="9525">
            <a:noFill/>
            <a:miter lim="800000"/>
            <a:headEnd/>
            <a:tailEnd/>
          </a:ln>
          <a:effectLst/>
        </p:spPr>
        <p:txBody>
          <a:bodyPr vert="horz" wrap="square" lIns="96654" tIns="48327" rIns="96654" bIns="48327" numCol="1" anchor="b" anchorCtr="0" compatLnSpc="1">
            <a:prstTxWarp prst="textNoShape">
              <a:avLst/>
            </a:prstTxWarp>
          </a:bodyPr>
          <a:lstStyle>
            <a:lvl1pPr algn="r" defTabSz="966788">
              <a:defRPr sz="1300"/>
            </a:lvl1pPr>
          </a:lstStyle>
          <a:p>
            <a:fld id="{CD51BCDD-4C3B-4BF2-9638-E166FE4431F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4389BE-C233-4093-8409-48147FF38685}" type="slidenum">
              <a:rPr lang="en-US"/>
              <a:pPr/>
              <a:t>1</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3E5B12-3F5B-4C65-8B8E-1A572108E917}" type="slidenum">
              <a:rPr lang="en-US"/>
              <a:pPr/>
              <a:t>3</a:t>
            </a:fld>
            <a:endParaRPr lang="en-US"/>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3E5B12-3F5B-4C65-8B8E-1A572108E917}" type="slidenum">
              <a:rPr lang="en-US"/>
              <a:pPr/>
              <a:t>6</a:t>
            </a:fld>
            <a:endParaRPr lang="en-US"/>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3E5B12-3F5B-4C65-8B8E-1A572108E917}" type="slidenum">
              <a:rPr lang="en-US"/>
              <a:pPr/>
              <a:t>10</a:t>
            </a:fld>
            <a:endParaRPr lang="en-US"/>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ffectLst/>
        </p:spPr>
        <p:txBody>
          <a:bodyPr wrap="none" anchor="ctr"/>
          <a:lstStyle/>
          <a:p>
            <a:endParaRPr lang="en-US"/>
          </a:p>
        </p:txBody>
      </p:sp>
      <p:pic>
        <p:nvPicPr>
          <p:cNvPr id="1036" name="Picture 12" descr="ieeeblu"/>
          <p:cNvPicPr>
            <a:picLocks noChangeAspect="1" noChangeArrowheads="1"/>
          </p:cNvPicPr>
          <p:nvPr/>
        </p:nvPicPr>
        <p:blipFill>
          <a:blip r:embed="rId13" cstate="print"/>
          <a:srcRect/>
          <a:stretch>
            <a:fillRect/>
          </a:stretch>
        </p:blipFill>
        <p:spPr bwMode="auto">
          <a:xfrm>
            <a:off x="7504113" y="6229350"/>
            <a:ext cx="1066800" cy="32543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pitchFamily="2" charset="2"/>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pitchFamily="2" charset="2"/>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pitchFamily="2" charset="2"/>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802.20 EC Closing Slides and Motions </a:t>
            </a:r>
            <a:endParaRPr lang="en-US" dirty="0"/>
          </a:p>
        </p:txBody>
      </p:sp>
      <p:sp>
        <p:nvSpPr>
          <p:cNvPr id="5" name="Subtitle 4"/>
          <p:cNvSpPr>
            <a:spLocks noGrp="1"/>
          </p:cNvSpPr>
          <p:nvPr>
            <p:ph type="subTitle" idx="1"/>
          </p:nvPr>
        </p:nvSpPr>
        <p:spPr/>
        <p:txBody>
          <a:bodyPr/>
          <a:lstStyle/>
          <a:p>
            <a:r>
              <a:rPr lang="en-US" dirty="0" smtClean="0"/>
              <a:t>November 2009</a:t>
            </a:r>
          </a:p>
          <a:p>
            <a:r>
              <a:rPr lang="en-US" smtClean="0"/>
              <a:t>Atlanta, GA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76200"/>
            <a:ext cx="8001000" cy="1143000"/>
          </a:xfrm>
          <a:solidFill>
            <a:schemeClr val="accent5">
              <a:lumMod val="40000"/>
              <a:lumOff val="60000"/>
            </a:schemeClr>
          </a:solidFill>
        </p:spPr>
        <p:txBody>
          <a:bodyPr/>
          <a:lstStyle/>
          <a:p>
            <a:r>
              <a:rPr lang="en-US" sz="3200" dirty="0" smtClean="0"/>
              <a:t>802.20.2 Sponsor Ballot History</a:t>
            </a:r>
            <a:endParaRPr lang="en-US" sz="3200" dirty="0"/>
          </a:p>
        </p:txBody>
      </p:sp>
      <p:sp>
        <p:nvSpPr>
          <p:cNvPr id="180227" name="Rectangle 3"/>
          <p:cNvSpPr>
            <a:spLocks noGrp="1" noChangeArrowheads="1"/>
          </p:cNvSpPr>
          <p:nvPr>
            <p:ph type="body" idx="1"/>
          </p:nvPr>
        </p:nvSpPr>
        <p:spPr>
          <a:xfrm>
            <a:off x="0" y="1219200"/>
            <a:ext cx="9144000" cy="5181600"/>
          </a:xfrm>
        </p:spPr>
        <p:txBody>
          <a:bodyPr/>
          <a:lstStyle/>
          <a:p>
            <a:r>
              <a:rPr lang="en-US" sz="2400" b="1" dirty="0" smtClean="0"/>
              <a:t>Sponsor Ballot Results</a:t>
            </a:r>
          </a:p>
          <a:p>
            <a:pPr lvl="1">
              <a:buNone/>
            </a:pPr>
            <a:r>
              <a:rPr lang="en-US" sz="2000" b="1" dirty="0" smtClean="0"/>
              <a:t>Sponsor Ballot closed Sept. 21, 2009</a:t>
            </a:r>
          </a:p>
          <a:p>
            <a:pPr lvl="1" fontAlgn="t"/>
            <a:r>
              <a:rPr lang="en-US" sz="1600" dirty="0" smtClean="0"/>
              <a:t>79 total voters in ballot pool. </a:t>
            </a:r>
          </a:p>
          <a:p>
            <a:pPr lvl="1" fontAlgn="t"/>
            <a:r>
              <a:rPr lang="en-US" sz="1600" dirty="0" smtClean="0"/>
              <a:t>58 Affirmative votes </a:t>
            </a:r>
          </a:p>
          <a:p>
            <a:pPr lvl="1" fontAlgn="t"/>
            <a:r>
              <a:rPr lang="en-US" sz="1600" dirty="0" smtClean="0"/>
              <a:t>2 Negative votes with 9 comments </a:t>
            </a:r>
          </a:p>
          <a:p>
            <a:pPr lvl="1" fontAlgn="t"/>
            <a:r>
              <a:rPr lang="en-US" sz="1600" dirty="0" smtClean="0"/>
              <a:t>1 negative vote without comments </a:t>
            </a:r>
          </a:p>
          <a:p>
            <a:pPr lvl="1" fontAlgn="t"/>
            <a:r>
              <a:rPr lang="en-US" sz="1600" dirty="0" smtClean="0"/>
              <a:t>4 abstention votes </a:t>
            </a:r>
          </a:p>
          <a:p>
            <a:pPr lvl="1"/>
            <a:r>
              <a:rPr lang="en-US" sz="1600" b="1" dirty="0" smtClean="0"/>
              <a:t>96% Approval Rate</a:t>
            </a:r>
          </a:p>
          <a:p>
            <a:r>
              <a:rPr lang="en-US" sz="2400" b="1" dirty="0" smtClean="0"/>
              <a:t>Sponsor Ballot Recirculation #1</a:t>
            </a:r>
          </a:p>
          <a:p>
            <a:pPr marL="342900" lvl="1" indent="-342900">
              <a:buNone/>
            </a:pPr>
            <a:r>
              <a:rPr lang="en-US" sz="2400" b="1" dirty="0" smtClean="0"/>
              <a:t>	</a:t>
            </a:r>
            <a:r>
              <a:rPr lang="en-US" sz="2000" b="1" dirty="0" smtClean="0"/>
              <a:t>Sponsor Ballot closes Nov. 26, 2009	</a:t>
            </a:r>
          </a:p>
          <a:p>
            <a:pPr lvl="1" fontAlgn="t"/>
            <a:r>
              <a:rPr lang="en-US" sz="1600" dirty="0" smtClean="0"/>
              <a:t>The two negative votes each have a comment dealing with the level of detail provided in the PICS but provided no detailed proposed text. These are the only two comments left for the basis of the two negative votes. The ballot comment </a:t>
            </a:r>
            <a:r>
              <a:rPr lang="en-US" sz="1600" smtClean="0"/>
              <a:t>resolution group </a:t>
            </a:r>
            <a:r>
              <a:rPr lang="en-US" sz="1600" dirty="0" smtClean="0"/>
              <a:t>believed the level of detail was adequate</a:t>
            </a:r>
            <a:r>
              <a:rPr lang="en-US" sz="1600" smtClean="0"/>
              <a:t>. </a:t>
            </a:r>
            <a:endParaRPr lang="en-US" sz="1600" dirty="0" smtClean="0"/>
          </a:p>
          <a:p>
            <a:pPr lvl="1" fontAlgn="t"/>
            <a:r>
              <a:rPr lang="en-US" sz="1600" dirty="0" smtClean="0"/>
              <a:t>No new negative votes are expected to this recirculation</a:t>
            </a:r>
          </a:p>
          <a:p>
            <a:pPr lvl="1" fontAlgn="t"/>
            <a:r>
              <a:rPr lang="en-US" sz="1600" dirty="0" smtClean="0"/>
              <a:t>Comment resolution scheduled for January Interim</a:t>
            </a:r>
          </a:p>
          <a:p>
            <a:pPr marL="342900" lvl="1" indent="-342900">
              <a:buNone/>
            </a:pPr>
            <a:endParaRPr lang="en-US" sz="2000" b="1" dirty="0" smtClean="0"/>
          </a:p>
          <a:p>
            <a:pPr>
              <a:buNone/>
            </a:pPr>
            <a:endParaRPr lang="en-US" sz="1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in 802.20 Working Group</a:t>
            </a:r>
            <a:endParaRPr lang="en-US" dirty="0"/>
          </a:p>
        </p:txBody>
      </p:sp>
      <p:sp>
        <p:nvSpPr>
          <p:cNvPr id="3" name="Content Placeholder 2"/>
          <p:cNvSpPr>
            <a:spLocks noGrp="1"/>
          </p:cNvSpPr>
          <p:nvPr>
            <p:ph idx="1"/>
          </p:nvPr>
        </p:nvSpPr>
        <p:spPr/>
        <p:txBody>
          <a:bodyPr/>
          <a:lstStyle/>
          <a:p>
            <a:r>
              <a:rPr lang="en-US" dirty="0" smtClean="0"/>
              <a:t>Request the 802 EC grant conditional approval for forwarding 802.20.2 Draft 2.0  to </a:t>
            </a:r>
            <a:r>
              <a:rPr lang="en-US" dirty="0" err="1" smtClean="0"/>
              <a:t>RevCom</a:t>
            </a:r>
            <a:r>
              <a:rPr lang="en-US" dirty="0" smtClean="0"/>
              <a:t>.</a:t>
            </a:r>
          </a:p>
          <a:p>
            <a:r>
              <a:rPr lang="en-US" dirty="0" smtClean="0"/>
              <a:t>Motion Passed 4/0/0 (Chair did not vote)</a:t>
            </a:r>
          </a:p>
          <a:p>
            <a:endParaRPr lang="en-US" dirty="0" smtClean="0"/>
          </a:p>
          <a:p>
            <a:endParaRPr lang="en-US" dirty="0" smtClean="0"/>
          </a:p>
          <a:p>
            <a:pPr>
              <a:buNone/>
            </a:pPr>
            <a:r>
              <a:rPr lang="en-US" sz="2000" dirty="0" smtClean="0"/>
              <a:t>802.20 has 12 eligible voters.</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Conditional Approval to forward 802.20.2 to </a:t>
            </a:r>
            <a:r>
              <a:rPr lang="en-US" dirty="0" err="1" smtClean="0"/>
              <a:t>RevCom</a:t>
            </a:r>
            <a:endParaRPr lang="en-US" dirty="0"/>
          </a:p>
        </p:txBody>
      </p:sp>
      <p:sp>
        <p:nvSpPr>
          <p:cNvPr id="3" name="Content Placeholder 2"/>
          <p:cNvSpPr>
            <a:spLocks noGrp="1"/>
          </p:cNvSpPr>
          <p:nvPr>
            <p:ph idx="1"/>
          </p:nvPr>
        </p:nvSpPr>
        <p:spPr>
          <a:xfrm>
            <a:off x="762000" y="1676400"/>
            <a:ext cx="7848600" cy="4114800"/>
          </a:xfrm>
        </p:spPr>
        <p:txBody>
          <a:bodyPr/>
          <a:lstStyle/>
          <a:p>
            <a:r>
              <a:rPr lang="en-US" dirty="0" smtClean="0"/>
              <a:t>Move that conditional approval be granted to forward Draft 2.0 of P802.20.2 to </a:t>
            </a:r>
            <a:r>
              <a:rPr lang="en-US" dirty="0" err="1" smtClean="0"/>
              <a:t>RevCom</a:t>
            </a:r>
            <a:r>
              <a:rPr lang="en-US" dirty="0" smtClean="0"/>
              <a:t>.</a:t>
            </a:r>
          </a:p>
          <a:p>
            <a:pPr lvl="1"/>
            <a:r>
              <a:rPr lang="en-US" dirty="0" smtClean="0"/>
              <a:t>Mover: Shellhammer</a:t>
            </a:r>
          </a:p>
          <a:p>
            <a:pPr lvl="1"/>
            <a:r>
              <a:rPr lang="en-US" dirty="0" smtClean="0"/>
              <a:t>Second: Lynch</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143000"/>
          </a:xfrm>
        </p:spPr>
        <p:txBody>
          <a:bodyPr/>
          <a:lstStyle/>
          <a:p>
            <a:r>
              <a:rPr lang="en-US" dirty="0" smtClean="0"/>
              <a:t>Motion to Forward 802.20a to Sponsor Ballot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28600"/>
            <a:ext cx="8001000" cy="1143000"/>
          </a:xfrm>
          <a:solidFill>
            <a:schemeClr val="accent5">
              <a:lumMod val="40000"/>
              <a:lumOff val="60000"/>
            </a:schemeClr>
          </a:solidFill>
        </p:spPr>
        <p:txBody>
          <a:bodyPr/>
          <a:lstStyle/>
          <a:p>
            <a:r>
              <a:rPr lang="en-US" sz="3200" dirty="0" smtClean="0"/>
              <a:t>802.20a Letter </a:t>
            </a:r>
            <a:r>
              <a:rPr lang="en-US" sz="3200" dirty="0"/>
              <a:t>Ballot </a:t>
            </a:r>
            <a:r>
              <a:rPr lang="en-US" sz="3200" dirty="0" smtClean="0"/>
              <a:t>Results</a:t>
            </a:r>
            <a:endParaRPr lang="en-US" sz="3200" dirty="0"/>
          </a:p>
        </p:txBody>
      </p:sp>
      <p:sp>
        <p:nvSpPr>
          <p:cNvPr id="180227" name="Rectangle 3"/>
          <p:cNvSpPr>
            <a:spLocks noGrp="1" noChangeArrowheads="1"/>
          </p:cNvSpPr>
          <p:nvPr>
            <p:ph type="body" idx="1"/>
          </p:nvPr>
        </p:nvSpPr>
        <p:spPr>
          <a:xfrm>
            <a:off x="0" y="1371600"/>
            <a:ext cx="9144000" cy="4953000"/>
          </a:xfrm>
        </p:spPr>
        <p:txBody>
          <a:bodyPr/>
          <a:lstStyle/>
          <a:p>
            <a:r>
              <a:rPr lang="en-US" sz="2400" dirty="0" smtClean="0"/>
              <a:t>Initial Ballot</a:t>
            </a:r>
          </a:p>
          <a:p>
            <a:pPr lvl="1"/>
            <a:r>
              <a:rPr lang="en-US" sz="2000" dirty="0" smtClean="0"/>
              <a:t>Return </a:t>
            </a:r>
            <a:r>
              <a:rPr lang="en-US" sz="2000" dirty="0"/>
              <a:t>rate, based on </a:t>
            </a:r>
            <a:r>
              <a:rPr lang="en-US" sz="2000" dirty="0" smtClean="0"/>
              <a:t>12 voters</a:t>
            </a:r>
            <a:r>
              <a:rPr lang="en-US" sz="2000" dirty="0"/>
              <a:t>, </a:t>
            </a:r>
            <a:r>
              <a:rPr lang="en-US" sz="2000" dirty="0" smtClean="0"/>
              <a:t>was 91.7%%</a:t>
            </a:r>
            <a:endParaRPr lang="en-US" sz="2000" dirty="0"/>
          </a:p>
          <a:p>
            <a:pPr lvl="1"/>
            <a:r>
              <a:rPr lang="en-US" sz="2000" dirty="0"/>
              <a:t>YES – </a:t>
            </a:r>
            <a:r>
              <a:rPr lang="en-US" sz="2000" dirty="0" smtClean="0"/>
              <a:t>10 (100%) [Y/(Y+N)]</a:t>
            </a:r>
            <a:endParaRPr lang="en-US" sz="2000" dirty="0"/>
          </a:p>
          <a:p>
            <a:pPr lvl="1"/>
            <a:r>
              <a:rPr lang="en-US" sz="2000" dirty="0"/>
              <a:t>NO – </a:t>
            </a:r>
            <a:r>
              <a:rPr lang="en-US" sz="2000" dirty="0" smtClean="0"/>
              <a:t>0</a:t>
            </a:r>
            <a:r>
              <a:rPr lang="en-US" sz="2000" dirty="0"/>
              <a:t>  </a:t>
            </a:r>
            <a:r>
              <a:rPr lang="en-US" sz="2000" dirty="0" smtClean="0"/>
              <a:t>(0%) </a:t>
            </a:r>
            <a:r>
              <a:rPr lang="en-US" sz="2000" dirty="0"/>
              <a:t>   </a:t>
            </a:r>
          </a:p>
          <a:p>
            <a:pPr lvl="1"/>
            <a:r>
              <a:rPr lang="en-US" sz="2000" dirty="0"/>
              <a:t>Abstain -1 </a:t>
            </a:r>
          </a:p>
          <a:p>
            <a:pPr lvl="1"/>
            <a:r>
              <a:rPr lang="en-US" sz="2000" dirty="0" smtClean="0"/>
              <a:t>One ballot returned by a Non-Voter with 4 Comments</a:t>
            </a:r>
          </a:p>
          <a:p>
            <a:r>
              <a:rPr lang="en-US" sz="2400" dirty="0" smtClean="0"/>
              <a:t>Recirculation Ballot to accommodate Non-Voter Comments</a:t>
            </a:r>
          </a:p>
          <a:p>
            <a:pPr lvl="1"/>
            <a:r>
              <a:rPr lang="en-US" sz="2000" dirty="0" smtClean="0"/>
              <a:t>No negative votes received – approval rate stays at 100%</a:t>
            </a:r>
          </a:p>
          <a:p>
            <a:pPr lvl="1"/>
            <a:r>
              <a:rPr lang="en-US" sz="2000" dirty="0" smtClean="0"/>
              <a:t>Commenting non-voter attended comment resolution meeting in September and indicated that his comments were resolved.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 to Forward 802.20a to Sponsor Ballot</a:t>
            </a:r>
            <a:endParaRPr lang="en-US" dirty="0"/>
          </a:p>
        </p:txBody>
      </p:sp>
      <p:sp>
        <p:nvSpPr>
          <p:cNvPr id="3" name="Content Placeholder 2"/>
          <p:cNvSpPr>
            <a:spLocks noGrp="1"/>
          </p:cNvSpPr>
          <p:nvPr>
            <p:ph idx="1"/>
          </p:nvPr>
        </p:nvSpPr>
        <p:spPr>
          <a:xfrm>
            <a:off x="762000" y="1676400"/>
            <a:ext cx="7848600" cy="4648200"/>
          </a:xfrm>
        </p:spPr>
        <p:txBody>
          <a:bodyPr/>
          <a:lstStyle/>
          <a:p>
            <a:r>
              <a:rPr lang="en-US" dirty="0" smtClean="0"/>
              <a:t>Motion: The 802 EC approves moving Draft 2.0 of P802.20a to Sponsor Ballot.</a:t>
            </a:r>
          </a:p>
          <a:p>
            <a:pPr lvl="1"/>
            <a:r>
              <a:rPr lang="en-US" dirty="0" smtClean="0"/>
              <a:t>Mover: Shellhammer</a:t>
            </a:r>
          </a:p>
          <a:p>
            <a:pPr lvl="1"/>
            <a:r>
              <a:rPr lang="en-US" dirty="0" smtClean="0"/>
              <a:t>Second: Lynch</a:t>
            </a:r>
          </a:p>
          <a:p>
            <a:endParaRPr lang="en-US" dirty="0" smtClean="0"/>
          </a:p>
          <a:p>
            <a:endParaRPr lang="en-US" sz="2000" dirty="0" smtClean="0"/>
          </a:p>
          <a:p>
            <a:r>
              <a:rPr lang="en-US" sz="2000" dirty="0" smtClean="0"/>
              <a:t>Motion in WG Passed 3/0/0 (Chair did not vote)</a:t>
            </a:r>
          </a:p>
          <a:p>
            <a:endParaRPr lang="en-US" dirty="0" smtClean="0"/>
          </a:p>
          <a:p>
            <a:pPr lvl="0">
              <a:buNone/>
            </a:pPr>
            <a:endParaRPr lang="en-US" sz="2000" dirty="0" smtClean="0"/>
          </a:p>
          <a:p>
            <a:pPr lvl="0">
              <a:buNone/>
            </a:pPr>
            <a:r>
              <a:rPr lang="en-US" sz="2000" dirty="0" smtClean="0"/>
              <a:t>802.20 has 12 eligible voters.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143000"/>
          </a:xfrm>
        </p:spPr>
        <p:txBody>
          <a:bodyPr/>
          <a:lstStyle/>
          <a:p>
            <a:r>
              <a:rPr lang="en-US" dirty="0" smtClean="0"/>
              <a:t>Conditional Approval to Forward  802.20.3 to </a:t>
            </a:r>
            <a:r>
              <a:rPr lang="en-US" dirty="0" err="1" smtClean="0"/>
              <a:t>RevCom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28600"/>
            <a:ext cx="8001000" cy="1143000"/>
          </a:xfrm>
          <a:solidFill>
            <a:schemeClr val="accent5">
              <a:lumMod val="40000"/>
              <a:lumOff val="60000"/>
            </a:schemeClr>
          </a:solidFill>
        </p:spPr>
        <p:txBody>
          <a:bodyPr/>
          <a:lstStyle/>
          <a:p>
            <a:r>
              <a:rPr lang="en-US" sz="3200" dirty="0" smtClean="0"/>
              <a:t>802.20.3 Sponsor Ballot History</a:t>
            </a:r>
            <a:endParaRPr lang="en-US" sz="3200" dirty="0"/>
          </a:p>
        </p:txBody>
      </p:sp>
      <p:sp>
        <p:nvSpPr>
          <p:cNvPr id="180227" name="Rectangle 3"/>
          <p:cNvSpPr>
            <a:spLocks noGrp="1" noChangeArrowheads="1"/>
          </p:cNvSpPr>
          <p:nvPr>
            <p:ph type="body" idx="1"/>
          </p:nvPr>
        </p:nvSpPr>
        <p:spPr>
          <a:xfrm>
            <a:off x="0" y="1447800"/>
            <a:ext cx="9144000" cy="4876800"/>
          </a:xfrm>
        </p:spPr>
        <p:txBody>
          <a:bodyPr/>
          <a:lstStyle/>
          <a:p>
            <a:r>
              <a:rPr lang="en-US" sz="2400" b="1" dirty="0" smtClean="0"/>
              <a:t>Sponsor Ballot Results</a:t>
            </a:r>
          </a:p>
          <a:p>
            <a:pPr lvl="1">
              <a:buNone/>
            </a:pPr>
            <a:r>
              <a:rPr lang="en-US" sz="2000" b="1" dirty="0" smtClean="0"/>
              <a:t>Sponsor Ballot closed Sept. 21, 2009</a:t>
            </a:r>
          </a:p>
          <a:p>
            <a:pPr lvl="1" fontAlgn="t"/>
            <a:r>
              <a:rPr lang="en-US" sz="1600" dirty="0" smtClean="0"/>
              <a:t>86 Total voters in ballot pool. </a:t>
            </a:r>
          </a:p>
          <a:p>
            <a:pPr lvl="1" fontAlgn="t"/>
            <a:r>
              <a:rPr lang="en-US" sz="1600" dirty="0" smtClean="0"/>
              <a:t>63 Affirmative votes with 13 comments</a:t>
            </a:r>
          </a:p>
          <a:p>
            <a:pPr lvl="1" fontAlgn="t"/>
            <a:r>
              <a:rPr lang="en-US" sz="1600" dirty="0" smtClean="0"/>
              <a:t>0 Negative votes with comments</a:t>
            </a:r>
          </a:p>
          <a:p>
            <a:pPr lvl="1" fontAlgn="t"/>
            <a:r>
              <a:rPr lang="en-US" sz="1600" dirty="0" smtClean="0"/>
              <a:t>1 Negative vote without comments </a:t>
            </a:r>
          </a:p>
          <a:p>
            <a:pPr lvl="1" fontAlgn="t"/>
            <a:r>
              <a:rPr lang="en-US" sz="1600" dirty="0" smtClean="0"/>
              <a:t>5 abstention votes </a:t>
            </a:r>
          </a:p>
          <a:p>
            <a:pPr lvl="1"/>
            <a:r>
              <a:rPr lang="en-US" sz="1600" b="1" dirty="0" smtClean="0"/>
              <a:t>100% Approval Rate</a:t>
            </a:r>
          </a:p>
          <a:p>
            <a:r>
              <a:rPr lang="en-US" sz="2400" b="1" dirty="0" smtClean="0"/>
              <a:t>Sponsor Ballot Recirculation #1</a:t>
            </a:r>
          </a:p>
          <a:p>
            <a:pPr marL="342900" lvl="1" indent="-342900">
              <a:buNone/>
            </a:pPr>
            <a:r>
              <a:rPr lang="en-US" sz="2400" b="1" dirty="0" smtClean="0"/>
              <a:t>	</a:t>
            </a:r>
            <a:r>
              <a:rPr lang="en-US" sz="2000" b="1" dirty="0" smtClean="0"/>
              <a:t>Sponsor Ballot closes Nov. 26, 2009</a:t>
            </a:r>
          </a:p>
          <a:p>
            <a:pPr lvl="1" fontAlgn="t"/>
            <a:r>
              <a:rPr lang="en-US" sz="2000" b="1" dirty="0" smtClean="0"/>
              <a:t>	</a:t>
            </a:r>
            <a:r>
              <a:rPr lang="en-US" sz="1600" dirty="0" smtClean="0"/>
              <a:t>The recirculation draft includes changes made to improve draft in response to comments received with approve ballots. No vote changes are expected</a:t>
            </a:r>
          </a:p>
          <a:p>
            <a:pPr lvl="1" fontAlgn="t"/>
            <a:r>
              <a:rPr lang="en-US" sz="1600" dirty="0" smtClean="0"/>
              <a:t>Comment resolution scheduled for January Interim</a:t>
            </a:r>
          </a:p>
          <a:p>
            <a:pPr lvl="1" fontAlgn="t">
              <a:buNone/>
            </a:pPr>
            <a:endParaRPr lang="en-US" sz="1600" dirty="0" smtClean="0"/>
          </a:p>
          <a:p>
            <a:pPr marL="342900" lvl="1" indent="-342900">
              <a:buNone/>
            </a:pPr>
            <a:endParaRPr lang="en-US" sz="2000" b="1" dirty="0" smtClean="0"/>
          </a:p>
          <a:p>
            <a:pPr>
              <a:buNone/>
            </a:pPr>
            <a:endParaRPr lang="en-US" sz="1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in 802.20 Working Group</a:t>
            </a:r>
            <a:endParaRPr lang="en-US" dirty="0"/>
          </a:p>
        </p:txBody>
      </p:sp>
      <p:sp>
        <p:nvSpPr>
          <p:cNvPr id="3" name="Content Placeholder 2"/>
          <p:cNvSpPr>
            <a:spLocks noGrp="1"/>
          </p:cNvSpPr>
          <p:nvPr>
            <p:ph idx="1"/>
          </p:nvPr>
        </p:nvSpPr>
        <p:spPr/>
        <p:txBody>
          <a:bodyPr/>
          <a:lstStyle/>
          <a:p>
            <a:r>
              <a:rPr lang="en-US" dirty="0" smtClean="0"/>
              <a:t>Request the 802 EC grant conditional approval for forwarding 802.20.3 Draft 2.2  to </a:t>
            </a:r>
            <a:r>
              <a:rPr lang="en-US" dirty="0" err="1" smtClean="0"/>
              <a:t>RevCom</a:t>
            </a:r>
            <a:r>
              <a:rPr lang="en-US" dirty="0" smtClean="0"/>
              <a:t>.</a:t>
            </a:r>
          </a:p>
          <a:p>
            <a:r>
              <a:rPr lang="en-US" dirty="0" smtClean="0"/>
              <a:t>Motion Passed 4/0/0 (Chair did not vote)</a:t>
            </a:r>
          </a:p>
          <a:p>
            <a:endParaRPr lang="en-US" dirty="0" smtClean="0"/>
          </a:p>
          <a:p>
            <a:endParaRPr lang="en-US" dirty="0" smtClean="0"/>
          </a:p>
          <a:p>
            <a:pPr>
              <a:buNone/>
            </a:pPr>
            <a:r>
              <a:rPr lang="en-US" sz="2000" dirty="0" smtClean="0"/>
              <a:t>802.20 has 12 eligible voters.</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Conditional Approval to forward 802.20.3 to </a:t>
            </a:r>
            <a:r>
              <a:rPr lang="en-US" dirty="0" err="1" smtClean="0"/>
              <a:t>RevCom</a:t>
            </a:r>
            <a:endParaRPr lang="en-US" dirty="0"/>
          </a:p>
        </p:txBody>
      </p:sp>
      <p:sp>
        <p:nvSpPr>
          <p:cNvPr id="3" name="Content Placeholder 2"/>
          <p:cNvSpPr>
            <a:spLocks noGrp="1"/>
          </p:cNvSpPr>
          <p:nvPr>
            <p:ph idx="1"/>
          </p:nvPr>
        </p:nvSpPr>
        <p:spPr>
          <a:xfrm>
            <a:off x="762000" y="1676400"/>
            <a:ext cx="7848600" cy="4114800"/>
          </a:xfrm>
        </p:spPr>
        <p:txBody>
          <a:bodyPr/>
          <a:lstStyle/>
          <a:p>
            <a:r>
              <a:rPr lang="en-US" dirty="0" smtClean="0"/>
              <a:t>Move that conditional approval be granted to forward Draft 2.2 of P802.20.3 to </a:t>
            </a:r>
            <a:r>
              <a:rPr lang="en-US" dirty="0" err="1" smtClean="0"/>
              <a:t>RevCom</a:t>
            </a:r>
            <a:r>
              <a:rPr lang="en-US" dirty="0" smtClean="0"/>
              <a:t>.</a:t>
            </a:r>
          </a:p>
          <a:p>
            <a:pPr lvl="1"/>
            <a:r>
              <a:rPr lang="en-US" dirty="0" smtClean="0"/>
              <a:t>Mover: Shellhammer</a:t>
            </a:r>
          </a:p>
          <a:p>
            <a:pPr lvl="1"/>
            <a:r>
              <a:rPr lang="en-US" dirty="0" smtClean="0"/>
              <a:t>Second: Lynch</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143000"/>
          </a:xfrm>
        </p:spPr>
        <p:txBody>
          <a:bodyPr/>
          <a:lstStyle/>
          <a:p>
            <a:r>
              <a:rPr lang="en-US" dirty="0" smtClean="0"/>
              <a:t>Conditional Approval to Forward  802.20.2 to </a:t>
            </a:r>
            <a:r>
              <a:rPr lang="en-US" dirty="0" err="1" smtClean="0"/>
              <a:t>RevCom</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4052</TotalTime>
  <Words>336</Words>
  <Application>Microsoft Office PowerPoint</Application>
  <PresentationFormat>On-screen Show (4:3)</PresentationFormat>
  <Paragraphs>78</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802.20 EC Closing Slides and Motions </vt:lpstr>
      <vt:lpstr>Motion to Forward 802.20a to Sponsor Ballot</vt:lpstr>
      <vt:lpstr>802.20a Letter Ballot Results</vt:lpstr>
      <vt:lpstr>Move to Forward 802.20a to Sponsor Ballot</vt:lpstr>
      <vt:lpstr>Conditional Approval to Forward  802.20.3 to RevCom</vt:lpstr>
      <vt:lpstr>802.20.3 Sponsor Ballot History</vt:lpstr>
      <vt:lpstr>Motion in 802.20 Working Group</vt:lpstr>
      <vt:lpstr>Conditional Approval to forward 802.20.3 to RevCom</vt:lpstr>
      <vt:lpstr>Conditional Approval to Forward  802.20.2 to RevCom</vt:lpstr>
      <vt:lpstr>802.20.2 Sponsor Ballot History</vt:lpstr>
      <vt:lpstr>Motion in 802.20 Working Group</vt:lpstr>
      <vt:lpstr>Conditional Approval to forward 802.20.2 to RevCom</vt:lpstr>
    </vt:vector>
  </TitlesOfParts>
  <Company>IEEE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IEEE</dc:creator>
  <cp:lastModifiedBy>mklerer</cp:lastModifiedBy>
  <cp:revision>239</cp:revision>
  <dcterms:created xsi:type="dcterms:W3CDTF">2001-05-17T13:58:32Z</dcterms:created>
  <dcterms:modified xsi:type="dcterms:W3CDTF">2009-11-19T01:27:15Z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558986241</vt:i4>
  </property>
  <property fmtid="{D5CDD505-2E9C-101B-9397-08002B2CF9AE}" pid="3" name="_NewReviewCycle">
    <vt:lpwstr/>
  </property>
  <property fmtid="{D5CDD505-2E9C-101B-9397-08002B2CF9AE}" pid="4" name="_EmailSubject">
    <vt:lpwstr>802.20 Motions for Closing SEC  - Conditional Approval for RevCom submission</vt:lpwstr>
  </property>
  <property fmtid="{D5CDD505-2E9C-101B-9397-08002B2CF9AE}" pid="5" name="_AuthorEmail">
    <vt:lpwstr>mklerer@qualcomm.com</vt:lpwstr>
  </property>
  <property fmtid="{D5CDD505-2E9C-101B-9397-08002B2CF9AE}" pid="6" name="_AuthorEmailDisplayName">
    <vt:lpwstr>Klerer, Mark</vt:lpwstr>
  </property>
</Properties>
</file>