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34"/>
  </p:notesMasterIdLst>
  <p:handoutMasterIdLst>
    <p:handoutMasterId r:id="rId35"/>
  </p:handoutMasterIdLst>
  <p:sldIdLst>
    <p:sldId id="344" r:id="rId3"/>
    <p:sldId id="345" r:id="rId4"/>
    <p:sldId id="346" r:id="rId5"/>
    <p:sldId id="347" r:id="rId6"/>
    <p:sldId id="349" r:id="rId7"/>
    <p:sldId id="350" r:id="rId8"/>
    <p:sldId id="354" r:id="rId9"/>
    <p:sldId id="356" r:id="rId10"/>
    <p:sldId id="357" r:id="rId11"/>
    <p:sldId id="358" r:id="rId12"/>
    <p:sldId id="362" r:id="rId13"/>
    <p:sldId id="363" r:id="rId14"/>
    <p:sldId id="364" r:id="rId15"/>
    <p:sldId id="365" r:id="rId16"/>
    <p:sldId id="366" r:id="rId17"/>
    <p:sldId id="368" r:id="rId18"/>
    <p:sldId id="369" r:id="rId19"/>
    <p:sldId id="370" r:id="rId20"/>
    <p:sldId id="372" r:id="rId21"/>
    <p:sldId id="373" r:id="rId22"/>
    <p:sldId id="376" r:id="rId23"/>
    <p:sldId id="381" r:id="rId24"/>
    <p:sldId id="377" r:id="rId25"/>
    <p:sldId id="378" r:id="rId26"/>
    <p:sldId id="379" r:id="rId27"/>
    <p:sldId id="380" r:id="rId28"/>
    <p:sldId id="351" r:id="rId29"/>
    <p:sldId id="352" r:id="rId30"/>
    <p:sldId id="353" r:id="rId31"/>
    <p:sldId id="359" r:id="rId32"/>
    <p:sldId id="360" r:id="rId3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89917" autoAdjust="0"/>
  </p:normalViewPr>
  <p:slideViewPr>
    <p:cSldViewPr>
      <p:cViewPr varScale="1">
        <p:scale>
          <a:sx n="107" d="100"/>
          <a:sy n="107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5C94C12-EE3C-4C88-886C-3937C352C69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1075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8C7845F-0ABB-4226-8BE7-942E3CF0E86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8465" y="686474"/>
            <a:ext cx="4941072" cy="3428114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913991" y="4342939"/>
            <a:ext cx="5030018" cy="4114587"/>
          </a:xfrm>
          <a:ln/>
        </p:spPr>
        <p:txBody>
          <a:bodyPr lIns="90479" tIns="44445" rIns="90479" bIns="44445"/>
          <a:lstStyle/>
          <a:p>
            <a:endParaRPr lang="en-GB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>
          <a:xfrm>
            <a:off x="913991" y="4342939"/>
            <a:ext cx="5030018" cy="4114587"/>
          </a:xfrm>
          <a:ln/>
        </p:spPr>
        <p:txBody>
          <a:bodyPr lIns="90479" tIns="44445" rIns="90479" bIns="44445"/>
          <a:lstStyle/>
          <a:p>
            <a:endParaRPr lang="en-GB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GB" sz="1200">
                <a:solidFill>
                  <a:schemeClr val="bg1"/>
                </a:solidFill>
              </a:rPr>
              <a:t>Page </a:t>
            </a:r>
            <a:fld id="{A91724C5-F54B-4FB9-8470-6CBA1F3F33A1}" type="slidenum">
              <a:rPr lang="en-GB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GB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GB" sz="1200">
                <a:solidFill>
                  <a:schemeClr val="bg1"/>
                </a:solidFill>
              </a:rPr>
              <a:t>IEEE 802 March 2011 workshop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GB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GB" sz="1200">
                <a:solidFill>
                  <a:schemeClr val="bg1"/>
                </a:solidFill>
              </a:rPr>
              <a:t>Page </a:t>
            </a:r>
            <a:fld id="{FD499658-26D7-416C-B3E6-A09501C1E161}" type="slidenum">
              <a:rPr lang="en-GB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GB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GB" sz="1200">
                <a:solidFill>
                  <a:schemeClr val="bg1"/>
                </a:solidFill>
              </a:rPr>
              <a:t>IEEE 802 March 2011 workshop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GB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GB" sz="1200">
                <a:solidFill>
                  <a:schemeClr val="bg1"/>
                </a:solidFill>
              </a:rPr>
              <a:t>Page </a:t>
            </a:r>
            <a:fld id="{1B88BDF1-1907-4EB3-A58A-EBE3C7A65A14}" type="slidenum">
              <a:rPr lang="en-GB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GB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GB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index.html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ea typeface="ＭＳ Ｐゴシック" charset="-128"/>
              </a:rPr>
              <a:t>The IEEE 802.1 Standards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 b="0" dirty="0" smtClean="0">
                <a:solidFill>
                  <a:schemeClr val="tx1"/>
                </a:solidFill>
                <a:ea typeface="ＭＳ Ｐゴシック" charset="-128"/>
              </a:rPr>
              <a:t>Tony Jeffree, </a:t>
            </a:r>
            <a:r>
              <a:rPr lang="en-GB" sz="2000" dirty="0" smtClean="0">
                <a:ea typeface="ＭＳ Ｐゴシック" charset="-128"/>
              </a:rPr>
              <a:t>802.1 WG Chair</a:t>
            </a:r>
            <a:endParaRPr lang="en-GB" sz="2000" b="0" dirty="0" smtClean="0">
              <a:solidFill>
                <a:schemeClr val="tx1"/>
              </a:solidFill>
              <a:ea typeface="ＭＳ Ｐゴシック" charset="-128"/>
            </a:endParaRPr>
          </a:p>
          <a:p>
            <a:pPr>
              <a:buFont typeface="Wingdings" pitchFamily="2" charset="2"/>
              <a:buNone/>
            </a:pPr>
            <a:r>
              <a:rPr lang="en-GB" sz="2000" b="0" dirty="0" smtClean="0">
                <a:solidFill>
                  <a:schemeClr val="tx1"/>
                </a:solidFill>
                <a:ea typeface="ＭＳ Ｐゴシック" charset="-128"/>
              </a:rPr>
              <a:t>tony@jeffree.co.uk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Why Shortest Path Bridging?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smtClean="0">
                <a:ea typeface="ＭＳ Ｐゴシック" charset="-128"/>
              </a:rPr>
              <a:t>Rapid Spanning Tree confines traffic to a single Spanning Tree</a:t>
            </a:r>
          </a:p>
          <a:p>
            <a:pPr lvl="1"/>
            <a:r>
              <a:rPr lang="en-GB" sz="2200" smtClean="0">
                <a:ea typeface="ＭＳ Ｐゴシック" charset="-128"/>
              </a:rPr>
              <a:t>Unused LANs, therefore wasted bandwidth</a:t>
            </a:r>
          </a:p>
          <a:p>
            <a:r>
              <a:rPr lang="en-GB" sz="2400" smtClean="0">
                <a:ea typeface="ＭＳ Ｐゴシック" charset="-128"/>
              </a:rPr>
              <a:t>Multiple Spanning Trees splits traffic across Spanning Trees by VLAN</a:t>
            </a:r>
          </a:p>
          <a:p>
            <a:pPr lvl="1"/>
            <a:r>
              <a:rPr lang="en-GB" sz="2200" smtClean="0">
                <a:ea typeface="ＭＳ Ｐゴシック" charset="-128"/>
              </a:rPr>
              <a:t>Better utilisation of bandwidth but still can be sub-optimal paths </a:t>
            </a:r>
          </a:p>
          <a:p>
            <a:r>
              <a:rPr lang="en-GB" sz="2400" smtClean="0">
                <a:ea typeface="ＭＳ Ｐゴシック" charset="-128"/>
              </a:rPr>
              <a:t>Shortest Path Bridging allows connectivity trees to be created per source Bridge</a:t>
            </a:r>
          </a:p>
          <a:p>
            <a:pPr lvl="1"/>
            <a:r>
              <a:rPr lang="en-GB" sz="2000" smtClean="0">
                <a:ea typeface="ＭＳ Ｐゴシック" charset="-128"/>
              </a:rPr>
              <a:t>A tree rooted at a Bridge defines the shortest path from that Bridge to any other Bridge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</a:rPr>
              <a:t>AVB: Bridging </a:t>
            </a:r>
            <a:r>
              <a:rPr lang="en-GB" sz="2800" dirty="0" smtClean="0">
                <a:ea typeface="ＭＳ Ｐゴシック" charset="-128"/>
              </a:rPr>
              <a:t>optimized for A-V traffic</a:t>
            </a:r>
            <a:endParaRPr lang="en-GB" sz="2800" dirty="0" smtClean="0">
              <a:ea typeface="ＭＳ Ｐゴシック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Audio-visual applications in home and studio environments generate a particular set of </a:t>
            </a:r>
            <a:r>
              <a:rPr lang="en-GB" sz="1800" dirty="0" err="1" smtClean="0">
                <a:ea typeface="ＭＳ Ｐゴシック" charset="-128"/>
              </a:rPr>
              <a:t>QoS</a:t>
            </a:r>
            <a:r>
              <a:rPr lang="en-GB" sz="1800" dirty="0" smtClean="0">
                <a:ea typeface="ＭＳ Ｐゴシック" charset="-128"/>
              </a:rPr>
              <a:t> requirements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The need to synchronize audio/video in several adjacent rooms/areas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The need to prioritize AV traffic to ensure that it stays within latency/jitter bounds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The need to minimize packet loss</a:t>
            </a: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Potentially an enormous market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Home AV applications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Studio/concert hall applications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Large venues e.g., theme parks</a:t>
            </a: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Three standards published, one currently </a:t>
            </a:r>
            <a:r>
              <a:rPr lang="en-GB" sz="1800" dirty="0" smtClean="0">
                <a:ea typeface="ＭＳ Ｐゴシック" charset="-128"/>
              </a:rPr>
              <a:t>under development: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802.1AS:2011 </a:t>
            </a:r>
            <a:r>
              <a:rPr lang="en-GB" sz="1800" dirty="0" smtClean="0">
                <a:ea typeface="ＭＳ Ｐゴシック" charset="-128"/>
              </a:rPr>
              <a:t>– Time synchronization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802.1Qat:2010 </a:t>
            </a:r>
            <a:r>
              <a:rPr lang="en-GB" sz="1800" dirty="0" smtClean="0">
                <a:ea typeface="ＭＳ Ｐゴシック" charset="-128"/>
              </a:rPr>
              <a:t>– Stream reservation protocol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802.1Qav:2009 </a:t>
            </a:r>
            <a:r>
              <a:rPr lang="en-GB" sz="1800" dirty="0" smtClean="0">
                <a:ea typeface="ＭＳ Ｐゴシック" charset="-128"/>
              </a:rPr>
              <a:t>– Forwarding and queuing for time sensitive streams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P802.1BA </a:t>
            </a:r>
            <a:r>
              <a:rPr lang="en-GB" sz="1800" dirty="0" smtClean="0">
                <a:ea typeface="ＭＳ Ｐゴシック" charset="-128"/>
              </a:rPr>
              <a:t>– AVB Systems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P802.1AS – Time Synchronization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smtClean="0">
                <a:ea typeface="ＭＳ Ｐゴシック" charset="-128"/>
              </a:rPr>
              <a:t>A common notion of time is needed in order for distributed AV applications to synchronize</a:t>
            </a:r>
          </a:p>
          <a:p>
            <a:pPr lvl="1">
              <a:lnSpc>
                <a:spcPct val="90000"/>
              </a:lnSpc>
            </a:pPr>
            <a:r>
              <a:rPr lang="en-GB" sz="1900" smtClean="0">
                <a:ea typeface="ＭＳ Ｐゴシック" charset="-128"/>
              </a:rPr>
              <a:t>Lip synch between audio and video streams</a:t>
            </a:r>
          </a:p>
          <a:p>
            <a:pPr lvl="1">
              <a:lnSpc>
                <a:spcPct val="90000"/>
              </a:lnSpc>
            </a:pPr>
            <a:r>
              <a:rPr lang="en-GB" sz="1900" smtClean="0">
                <a:ea typeface="ＭＳ Ｐゴシック" charset="-128"/>
              </a:rPr>
              <a:t>Synch between different instruments in a band</a:t>
            </a:r>
          </a:p>
          <a:p>
            <a:pPr lvl="1">
              <a:lnSpc>
                <a:spcPct val="90000"/>
              </a:lnSpc>
            </a:pPr>
            <a:r>
              <a:rPr lang="en-GB" sz="1900" smtClean="0">
                <a:ea typeface="ＭＳ Ｐゴシック" charset="-128"/>
              </a:rPr>
              <a:t>Synch between speakers in adjacent rooms playing the same music</a:t>
            </a:r>
          </a:p>
          <a:p>
            <a:pPr lvl="1">
              <a:lnSpc>
                <a:spcPct val="90000"/>
              </a:lnSpc>
            </a:pPr>
            <a:r>
              <a:rPr lang="en-GB" sz="1900" smtClean="0">
                <a:ea typeface="ＭＳ Ｐゴシック" charset="-128"/>
              </a:rPr>
              <a:t>…etc.</a:t>
            </a:r>
          </a:p>
          <a:p>
            <a:pPr>
              <a:lnSpc>
                <a:spcPct val="90000"/>
              </a:lnSpc>
            </a:pPr>
            <a:r>
              <a:rPr lang="en-GB" sz="2000" smtClean="0">
                <a:ea typeface="ＭＳ Ｐゴシック" charset="-128"/>
              </a:rPr>
              <a:t>AS protocol accurately measures the delay between adjacent network nodes, and distributes a common “master” time from an accurate clock</a:t>
            </a:r>
          </a:p>
          <a:p>
            <a:pPr>
              <a:lnSpc>
                <a:spcPct val="90000"/>
              </a:lnSpc>
            </a:pPr>
            <a:r>
              <a:rPr lang="en-GB" sz="2000" smtClean="0">
                <a:ea typeface="ＭＳ Ｐゴシック" charset="-128"/>
              </a:rPr>
              <a:t>Resilient in the face of network reconfiguration</a:t>
            </a:r>
          </a:p>
          <a:p>
            <a:pPr>
              <a:lnSpc>
                <a:spcPct val="90000"/>
              </a:lnSpc>
            </a:pPr>
            <a:r>
              <a:rPr lang="en-GB" sz="2000" smtClean="0">
                <a:ea typeface="ＭＳ Ｐゴシック" charset="-128"/>
              </a:rPr>
              <a:t>Based on IEEE Std 1588 with extensions to meet the particular needs of LANs</a:t>
            </a:r>
          </a:p>
          <a:p>
            <a:pPr>
              <a:lnSpc>
                <a:spcPct val="90000"/>
              </a:lnSpc>
            </a:pPr>
            <a:endParaRPr lang="en-GB" sz="200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P802.1Qat – Stream Reservation Protocol (SRP)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Provides a means of reserving bandwidth for streams</a:t>
            </a:r>
          </a:p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Ensures that the path from the stream originator (Talker) to the stream destinations (Listeners) is not oversubscribed</a:t>
            </a:r>
          </a:p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Ensures that a Talker does not start to use network resources for a stream until those resources have been allocated to the stream</a:t>
            </a:r>
          </a:p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Deals with re-assignment of resources on network reconfiguration</a:t>
            </a:r>
          </a:p>
          <a:p>
            <a:pPr>
              <a:lnSpc>
                <a:spcPct val="80000"/>
              </a:lnSpc>
            </a:pPr>
            <a:endParaRPr lang="en-GB" sz="240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P802.1Qav – Forwarding and Queuing for Time Sensitive Streams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Defines a “Credit-based shaper” de-queuing algorithm for use in Bridges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Stream transmission possible only if credit is not exhausted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Credit is accumulated in proportion to the reserved bandwidth on the Bridge port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Has the effect of limiting the bandwidth that can be used for streaming to the amount reserved by SRP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Ensures that stream traffic takes priority over all other traffic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Ensures that the stream latency is bounded and can be calculated for a given configuration</a:t>
            </a:r>
          </a:p>
          <a:p>
            <a:pPr>
              <a:lnSpc>
                <a:spcPct val="80000"/>
              </a:lnSpc>
            </a:pPr>
            <a:endParaRPr lang="en-GB" sz="240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P802.1BA – AVB Systems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This defines a number of “profiles” for different </a:t>
            </a:r>
            <a:r>
              <a:rPr lang="en-GB" sz="2400" dirty="0" smtClean="0">
                <a:ea typeface="ＭＳ Ｐゴシック" charset="-128"/>
              </a:rPr>
              <a:t>components in the network</a:t>
            </a:r>
            <a:endParaRPr lang="en-GB" sz="24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Bridges</a:t>
            </a:r>
            <a:endParaRPr lang="en-GB" sz="22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“Talker” stations</a:t>
            </a:r>
            <a:endParaRPr lang="en-GB" sz="22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“Listener” stations</a:t>
            </a:r>
            <a:endParaRPr lang="en-GB" sz="220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Each profile selects options from the base standards (802.1Q, 802.1Qat, 802.1Qav, 802.1AS, 802.3, 802.11…etc) that are appropriate for the </a:t>
            </a:r>
            <a:r>
              <a:rPr lang="en-GB" sz="2400" dirty="0" smtClean="0">
                <a:ea typeface="ＭＳ Ｐゴシック" charset="-128"/>
              </a:rPr>
              <a:t>component</a:t>
            </a:r>
            <a:endParaRPr lang="en-GB" sz="240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The standard may also define additional functions that don’t have a convenient home elsewhere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E.g., detection of unacceptable configurations</a:t>
            </a:r>
          </a:p>
          <a:p>
            <a:pPr>
              <a:lnSpc>
                <a:spcPct val="80000"/>
              </a:lnSpc>
            </a:pPr>
            <a:endParaRPr lang="en-GB" sz="24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</a:rPr>
              <a:t>DCB: Bridging optimized for the data </a:t>
            </a:r>
            <a:r>
              <a:rPr lang="en-GB" sz="2800" dirty="0" err="1" smtClean="0">
                <a:ea typeface="ＭＳ Ｐゴシック" charset="-128"/>
              </a:rPr>
              <a:t>center</a:t>
            </a:r>
            <a:r>
              <a:rPr lang="en-GB" sz="2800" dirty="0" smtClean="0">
                <a:ea typeface="ＭＳ Ｐゴシック" charset="-128"/>
              </a:rPr>
              <a:t> and virtualized systems</a:t>
            </a:r>
            <a:endParaRPr lang="en-GB" sz="2800" dirty="0" smtClean="0">
              <a:ea typeface="ＭＳ Ｐゴシック" charset="-12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>
                <a:ea typeface="ＭＳ Ｐゴシック" charset="-128"/>
              </a:rPr>
              <a:t>Data centre (“server farms”) and “backplane” use of Ethernet brings a new set of requirements for Bridging: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Very stringent requirements on latency and jitter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Active handling of congestion to avoid the impact of frame discard and retransmission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Result: drive to invent new Congestion Management mechanisms in LANs</a:t>
            </a:r>
          </a:p>
          <a:p>
            <a:r>
              <a:rPr lang="en-GB" sz="2400" dirty="0" smtClean="0">
                <a:ea typeface="ＭＳ Ｐゴシック" charset="-128"/>
              </a:rPr>
              <a:t>Virtualization in end stations and servers bring further challenges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The need for simpler bridging and bridge port extension strategies that allow lightweight bridge implementations in virtualized systems and V-NICs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The need to provide discovery and configuration mechanisms to support the connectivity required among virtual stations</a:t>
            </a:r>
            <a:endParaRPr lang="en-GB" sz="20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DCB standard developments – 1: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P802.1Qau, Congestion Notification:</a:t>
            </a:r>
          </a:p>
          <a:p>
            <a:pPr lvl="1"/>
            <a:r>
              <a:rPr lang="en-GB" smtClean="0">
                <a:ea typeface="ＭＳ Ｐゴシック" charset="-128"/>
              </a:rPr>
              <a:t>Defines a means of signalling congestion back to the source of congestion</a:t>
            </a:r>
          </a:p>
          <a:p>
            <a:pPr lvl="1"/>
            <a:r>
              <a:rPr lang="en-GB" smtClean="0">
                <a:ea typeface="ＭＳ Ｐゴシック" charset="-128"/>
              </a:rPr>
              <a:t>Result is minimal discard rate</a:t>
            </a:r>
          </a:p>
          <a:p>
            <a:r>
              <a:rPr lang="en-GB" smtClean="0">
                <a:ea typeface="ＭＳ Ｐゴシック" charset="-128"/>
              </a:rPr>
              <a:t>P802.1Qaz, Enhanced Transmission Selection:</a:t>
            </a:r>
          </a:p>
          <a:p>
            <a:pPr lvl="1"/>
            <a:r>
              <a:rPr lang="en-GB" smtClean="0">
                <a:ea typeface="ＭＳ Ｐゴシック" charset="-128"/>
              </a:rPr>
              <a:t>Defines a means of bandwidth sharing among traffic classes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DCB standard developments – 2: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>
                <a:ea typeface="ＭＳ Ｐゴシック" charset="-128"/>
              </a:rPr>
              <a:t>P802.1Qbb, Priority-based flow control: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Extends the existing 802.3 Pause to operate on a per-priority basis. Also involves a minor change to the 802.3 MAC control frame under P802.3bd.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ea typeface="ＭＳ Ｐゴシック" charset="-128"/>
              </a:rPr>
              <a:t>P802.1Qbg</a:t>
            </a:r>
            <a:r>
              <a:rPr lang="en-GB" sz="2800" dirty="0" smtClean="0">
                <a:ea typeface="ＭＳ Ｐゴシック" charset="-128"/>
              </a:rPr>
              <a:t>, Edge Virtual Bridging: 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Extends the Bridging standards to support virtual machine developments within desktop and server </a:t>
            </a:r>
            <a:r>
              <a:rPr lang="en-GB" sz="2400" dirty="0" smtClean="0">
                <a:ea typeface="ＭＳ Ｐゴシック" charset="-128"/>
              </a:rPr>
              <a:t>systems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ea typeface="ＭＳ Ｐゴシック" charset="-128"/>
              </a:rPr>
              <a:t>P802.1Qbh, Bridge Port Extension: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Allows a single Bridge Port to be extended within an attached station in order to provide individual communication channels for multiple virtual stations.</a:t>
            </a:r>
            <a:endParaRPr lang="en-GB" sz="24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The 802.1 Security standards: 1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802.1X:2010 </a:t>
            </a:r>
            <a:r>
              <a:rPr lang="en-GB" sz="2400" dirty="0" smtClean="0">
                <a:ea typeface="ＭＳ Ｐゴシック" charset="-128"/>
              </a:rPr>
              <a:t>Port based Network Access Control: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Defines a “Controlled Port” accessible only after EAP-based authentication, and an “Uncontrolled Port” accessible at any time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2009 revision adds “key agreement” protocol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802.1AE:2006 MAC Security: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Defines a means of securing data on an individual LAN segment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Integrated with the key agreement and controlled/uncontrolled Port functions in 802.1X </a:t>
            </a:r>
            <a:endParaRPr lang="en-GB" sz="2200" dirty="0" smtClean="0">
              <a:ea typeface="ＭＳ Ｐゴシック" charset="-128"/>
            </a:endParaRPr>
          </a:p>
          <a:p>
            <a:r>
              <a:rPr lang="en-GB" sz="2400" dirty="0" smtClean="0">
                <a:ea typeface="ＭＳ Ｐゴシック" charset="-128"/>
              </a:rPr>
              <a:t>802.1AR:2009 Secure Device Identity: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Defines unique per-device identifiers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Allows standard mechanisms to authenticate a device’s identity</a:t>
            </a:r>
          </a:p>
          <a:p>
            <a:pPr lvl="1"/>
            <a:r>
              <a:rPr lang="en-GB" sz="2000" dirty="0" smtClean="0">
                <a:ea typeface="ＭＳ Ｐゴシック" charset="-128"/>
              </a:rPr>
              <a:t>Facilitates secure device provisioning</a:t>
            </a:r>
          </a:p>
          <a:p>
            <a:pPr lvl="1">
              <a:lnSpc>
                <a:spcPct val="90000"/>
              </a:lnSpc>
            </a:pPr>
            <a:endParaRPr lang="en-GB" sz="2000" dirty="0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What is 802.1?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The Bridging standards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“Traditional” Bridging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Audio Video Bridging (AVB)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ea typeface="ＭＳ Ｐゴシック" charset="-128"/>
              </a:rPr>
              <a:t>Data </a:t>
            </a:r>
            <a:r>
              <a:rPr lang="en-GB" sz="2200" dirty="0" err="1" smtClean="0">
                <a:ea typeface="ＭＳ Ｐゴシック" charset="-128"/>
              </a:rPr>
              <a:t>Center</a:t>
            </a:r>
            <a:r>
              <a:rPr lang="en-GB" sz="2200" dirty="0" smtClean="0">
                <a:ea typeface="ＭＳ Ｐゴシック" charset="-128"/>
              </a:rPr>
              <a:t> Bridging (DCB)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The Security standards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Where to find out </a:t>
            </a:r>
            <a:r>
              <a:rPr lang="en-GB" sz="2400" dirty="0" smtClean="0">
                <a:ea typeface="ＭＳ Ｐゴシック" charset="-128"/>
              </a:rPr>
              <a:t>more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Backup slides</a:t>
            </a:r>
            <a:endParaRPr lang="en-GB" sz="240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 dirty="0" smtClean="0">
              <a:ea typeface="ＭＳ Ｐゴシック" charset="-128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MENU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Security architecture</a:t>
            </a:r>
          </a:p>
        </p:txBody>
      </p:sp>
      <p:graphicFrame>
        <p:nvGraphicFramePr>
          <p:cNvPr id="109574" name="Object 6"/>
          <p:cNvGraphicFramePr>
            <a:graphicFrameLocks noChangeAspect="1"/>
          </p:cNvGraphicFramePr>
          <p:nvPr>
            <p:ph idx="1"/>
          </p:nvPr>
        </p:nvGraphicFramePr>
        <p:xfrm>
          <a:off x="152400" y="1811338"/>
          <a:ext cx="8839200" cy="3975100"/>
        </p:xfrm>
        <a:graphic>
          <a:graphicData uri="http://schemas.openxmlformats.org/presentationml/2006/ole">
            <p:oleObj spid="_x0000_s606210" name="Visio" r:id="rId3" imgW="5285247" imgH="237624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More information is available on IEEE 802.1 standards and activities here…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ea typeface="ＭＳ Ｐゴシック" charset="-128"/>
                <a:hlinkClick r:id="rId2"/>
              </a:rPr>
              <a:t>http://www.ieee802.org/1/</a:t>
            </a:r>
            <a:endParaRPr lang="en-GB" sz="2400" smtClean="0">
              <a:ea typeface="ＭＳ Ｐゴシック" charset="-128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z="24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4000" smtClean="0">
                <a:ea typeface="ＭＳ Ｐゴシック" charset="-128"/>
              </a:rPr>
              <a:t>Free PDF copies of IEEE 802 standards available from…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ea typeface="ＭＳ Ｐゴシック" charset="-128"/>
                <a:hlinkClick r:id="rId3"/>
              </a:rPr>
              <a:t>http://standards.ieee.org/getieee802/index.html</a:t>
            </a:r>
            <a:endParaRPr lang="en-GB" sz="24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ea typeface="ＭＳ Ｐゴシック" charset="-128"/>
              </a:rPr>
              <a:t>…but only 6 months after publication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 slides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Summary of 802.1 Standards and Projects (1) - Bridging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Base Bridging standards (published):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802.1D:2004, MAC Bridges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802.1Q:2005, Virtual Bridged Local Area Networks</a:t>
            </a:r>
          </a:p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Amendments to IEEE Std 802.1Q:2005 (published):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802.1ad:2005 – Provider Bridging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802.1ag:2007, Connectivity Fault Management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</a:t>
            </a:r>
            <a:r>
              <a:rPr lang="en-GB" sz="2000" dirty="0" smtClean="0">
                <a:ea typeface="ＭＳ Ｐゴシック" charset="-128"/>
              </a:rPr>
              <a:t>Std 802.1ak:2007</a:t>
            </a:r>
            <a:r>
              <a:rPr lang="en-GB" sz="2000" dirty="0" smtClean="0">
                <a:ea typeface="ＭＳ Ｐゴシック" charset="-128"/>
              </a:rPr>
              <a:t>, Multiple Registration Protocol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</a:t>
            </a:r>
            <a:r>
              <a:rPr lang="en-GB" sz="2000" dirty="0" smtClean="0">
                <a:ea typeface="ＭＳ Ｐゴシック" charset="-128"/>
              </a:rPr>
              <a:t>802.1Q:2005 </a:t>
            </a:r>
            <a:r>
              <a:rPr lang="en-GB" sz="2000" dirty="0" err="1" smtClean="0">
                <a:ea typeface="ＭＳ Ｐゴシック" charset="-128"/>
              </a:rPr>
              <a:t>Cor</a:t>
            </a:r>
            <a:r>
              <a:rPr lang="en-GB" sz="2000" dirty="0" smtClean="0">
                <a:ea typeface="ＭＳ Ｐゴシック" charset="-128"/>
              </a:rPr>
              <a:t> 1:2008 (bug fix for 802.1ak)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</a:t>
            </a:r>
            <a:r>
              <a:rPr lang="en-GB" sz="2000" dirty="0" smtClean="0">
                <a:ea typeface="ＭＳ Ｐゴシック" charset="-128"/>
              </a:rPr>
              <a:t>802.1ah:2008</a:t>
            </a:r>
            <a:r>
              <a:rPr lang="en-GB" sz="2000" dirty="0" smtClean="0">
                <a:ea typeface="ＭＳ Ｐゴシック" charset="-128"/>
              </a:rPr>
              <a:t>, Backbone Provider Bridges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</a:t>
            </a:r>
            <a:r>
              <a:rPr lang="en-GB" sz="2000" dirty="0" smtClean="0">
                <a:ea typeface="ＭＳ Ｐゴシック" charset="-128"/>
              </a:rPr>
              <a:t>802.1ap:2008</a:t>
            </a:r>
            <a:r>
              <a:rPr lang="en-GB" sz="2000" dirty="0" smtClean="0">
                <a:ea typeface="ＭＳ Ｐゴシック" charset="-128"/>
              </a:rPr>
              <a:t>, MIB definitions for VLAN Bridges </a:t>
            </a:r>
            <a:endParaRPr lang="en-GB" sz="20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802.1aj:2010, Two-port MAC Relay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802.1Qay:2009, Provider Backbone Bridge Traffic Engineering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802.1Qav:2009, Forwarding &amp; Queuing for Time Sensitive Streams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802.1Qau:2010, Congestion Notification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IEEE Std 802.1Qat:2010, Stream Reservation Protocol</a:t>
            </a:r>
          </a:p>
          <a:p>
            <a:pPr lvl="1">
              <a:lnSpc>
                <a:spcPct val="80000"/>
              </a:lnSpc>
            </a:pPr>
            <a:endParaRPr lang="en-GB" sz="20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endParaRPr lang="en-GB" sz="20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Summary of 802.1 Standards and Projects (2) - Bridging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600" dirty="0" smtClean="0">
                <a:ea typeface="ＭＳ Ｐゴシック" charset="-128"/>
              </a:rPr>
              <a:t>Amendments to IEEE Std 802.1Q:2005 (active projects, with probable completion date):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ea typeface="ＭＳ Ｐゴシック" charset="-128"/>
              </a:rPr>
              <a:t>P802.1aq</a:t>
            </a:r>
            <a:r>
              <a:rPr lang="en-GB" sz="1400" dirty="0" smtClean="0">
                <a:ea typeface="ＭＳ Ｐゴシック" charset="-128"/>
              </a:rPr>
              <a:t>, Shortest Path Bridging (Working Group ballot; Completion Dec </a:t>
            </a:r>
            <a:r>
              <a:rPr lang="en-GB" sz="1400" dirty="0" smtClean="0">
                <a:ea typeface="ＭＳ Ｐゴシック" charset="-128"/>
              </a:rPr>
              <a:t>2011)</a:t>
            </a:r>
            <a:endParaRPr lang="en-GB" sz="14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r>
              <a:rPr lang="en-GB" sz="1400" dirty="0" smtClean="0">
                <a:ea typeface="ＭＳ Ｐゴシック" charset="-128"/>
              </a:rPr>
              <a:t>P802.1Qaz</a:t>
            </a:r>
            <a:r>
              <a:rPr lang="en-GB" sz="1400" dirty="0" smtClean="0">
                <a:ea typeface="ＭＳ Ｐゴシック" charset="-128"/>
              </a:rPr>
              <a:t>, Enhanced Transmission Selection. </a:t>
            </a:r>
            <a:r>
              <a:rPr lang="en-GB" sz="1400" dirty="0" smtClean="0">
                <a:ea typeface="ＭＳ Ｐゴシック" charset="-128"/>
              </a:rPr>
              <a:t>(Sponsor ballot</a:t>
            </a:r>
            <a:r>
              <a:rPr lang="en-GB" sz="1400" dirty="0" smtClean="0">
                <a:ea typeface="ＭＳ Ｐゴシック" charset="-128"/>
              </a:rPr>
              <a:t>; completion 2011)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ea typeface="ＭＳ Ｐゴシック" charset="-128"/>
              </a:rPr>
              <a:t>P802.1Qbb, Per-priority flow control. (Task Group ballot ; completion 2011)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ea typeface="ＭＳ Ｐゴシック" charset="-128"/>
              </a:rPr>
              <a:t>P802.1Qbc, </a:t>
            </a:r>
            <a:r>
              <a:rPr lang="en-GB" sz="1400" dirty="0" smtClean="0">
                <a:ea typeface="ＭＳ Ｐゴシック" charset="-128"/>
              </a:rPr>
              <a:t>Remote Customer Service Interface. </a:t>
            </a:r>
            <a:r>
              <a:rPr lang="en-GB" sz="1400" dirty="0" smtClean="0">
                <a:ea typeface="ＭＳ Ｐゴシック" charset="-128"/>
              </a:rPr>
              <a:t>(Sponsor ballot </a:t>
            </a:r>
            <a:r>
              <a:rPr lang="en-GB" sz="1400" dirty="0" smtClean="0">
                <a:ea typeface="ＭＳ Ｐゴシック" charset="-128"/>
              </a:rPr>
              <a:t>; completion 2011)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ea typeface="ＭＳ Ｐゴシック" charset="-128"/>
              </a:rPr>
              <a:t>P802.1Qbe, </a:t>
            </a:r>
            <a:r>
              <a:rPr lang="en-GB" sz="1400" dirty="0" smtClean="0">
                <a:ea typeface="ＭＳ Ｐゴシック" charset="-128"/>
              </a:rPr>
              <a:t>Multiple I-SID Registration Protocol. </a:t>
            </a:r>
            <a:r>
              <a:rPr lang="en-GB" sz="1400" dirty="0" smtClean="0">
                <a:ea typeface="ＭＳ Ｐゴシック" charset="-128"/>
              </a:rPr>
              <a:t>(Working Group </a:t>
            </a:r>
            <a:r>
              <a:rPr lang="en-GB" sz="1400" dirty="0" smtClean="0">
                <a:ea typeface="ＭＳ Ｐゴシック" charset="-128"/>
              </a:rPr>
              <a:t>ballot ; completion 2011)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ea typeface="ＭＳ Ｐゴシック" charset="-128"/>
              </a:rPr>
              <a:t>P802.1Qbf, PBB-TE </a:t>
            </a:r>
            <a:r>
              <a:rPr lang="en-GB" sz="1400" dirty="0" smtClean="0">
                <a:ea typeface="ＭＳ Ｐゴシック" charset="-128"/>
              </a:rPr>
              <a:t>infrastructure protection. </a:t>
            </a:r>
            <a:r>
              <a:rPr lang="en-GB" sz="1400" dirty="0" smtClean="0">
                <a:ea typeface="ＭＳ Ｐゴシック" charset="-128"/>
              </a:rPr>
              <a:t>(Working Group </a:t>
            </a:r>
            <a:r>
              <a:rPr lang="en-GB" sz="1400" dirty="0" smtClean="0">
                <a:ea typeface="ＭＳ Ｐゴシック" charset="-128"/>
              </a:rPr>
              <a:t>ballot ; completion 2011)</a:t>
            </a:r>
          </a:p>
          <a:p>
            <a:pPr lvl="1">
              <a:lnSpc>
                <a:spcPct val="80000"/>
              </a:lnSpc>
            </a:pPr>
            <a:endParaRPr lang="en-GB" sz="14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</a:pPr>
            <a:endParaRPr lang="en-GB" sz="14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Summary of 802.1 Standards and Projects (3) - Security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>
                <a:ea typeface="ＭＳ Ｐゴシック" charset="-128"/>
              </a:rPr>
              <a:t>Published standards: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IEEE Std </a:t>
            </a:r>
            <a:r>
              <a:rPr lang="en-GB" sz="2400" dirty="0" smtClean="0">
                <a:ea typeface="ＭＳ Ｐゴシック" charset="-128"/>
              </a:rPr>
              <a:t>802.1X:2010, </a:t>
            </a:r>
            <a:r>
              <a:rPr lang="en-GB" sz="2400" dirty="0" smtClean="0">
                <a:ea typeface="ＭＳ Ｐゴシック" charset="-128"/>
              </a:rPr>
              <a:t>Port-based Network Access Control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>
                <a:ea typeface="ＭＳ Ｐゴシック" charset="-128"/>
              </a:rPr>
              <a:t>IEEE Std 802.1AE:2006, MAC Security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Tx/>
            </a:pPr>
            <a:r>
              <a:rPr lang="en-GB" sz="2400" dirty="0" smtClean="0">
                <a:ea typeface="ＭＳ Ｐゴシック" charset="-128"/>
              </a:rPr>
              <a:t>IEEE Std 802.1AR:2009, </a:t>
            </a:r>
            <a:r>
              <a:rPr lang="en-GB" sz="2400" dirty="0" smtClean="0">
                <a:ea typeface="ＭＳ Ｐゴシック" charset="-128"/>
              </a:rPr>
              <a:t>Secure Device </a:t>
            </a:r>
            <a:r>
              <a:rPr lang="en-GB" sz="2400" dirty="0" smtClean="0">
                <a:ea typeface="ＭＳ Ｐゴシック" charset="-128"/>
              </a:rPr>
              <a:t>Identity</a:t>
            </a:r>
            <a:endParaRPr lang="en-GB" sz="24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Summary of 802.1 Standards and Projects (4) – The rest…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Published standards: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IEEE Std 802:2001, Overview and Architecture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IEEE Std 802a:2003, </a:t>
            </a:r>
            <a:r>
              <a:rPr lang="en-GB" sz="1800" dirty="0" err="1" smtClean="0">
                <a:ea typeface="ＭＳ Ｐゴシック" charset="-128"/>
              </a:rPr>
              <a:t>Ethertypes</a:t>
            </a:r>
            <a:r>
              <a:rPr lang="en-GB" sz="1800" dirty="0" smtClean="0">
                <a:ea typeface="ＭＳ Ｐゴシック" charset="-128"/>
              </a:rPr>
              <a:t> for Prototype and Vendor-Specific Protocol Development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IEEE Std 802b:2004 Registration of Object Identifiers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IEEE Std 802.1AS:2011, Time Synchronization</a:t>
            </a:r>
          </a:p>
          <a:p>
            <a:pPr lvl="1">
              <a:lnSpc>
                <a:spcPct val="80000"/>
              </a:lnSpc>
              <a:buNone/>
            </a:pPr>
            <a:endParaRPr lang="en-GB" sz="180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Active projects: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Tx/>
            </a:pPr>
            <a:r>
              <a:rPr lang="en-GB" sz="1800" dirty="0" smtClean="0">
                <a:ea typeface="ＭＳ Ｐゴシック" charset="-128"/>
              </a:rPr>
              <a:t>P802</a:t>
            </a:r>
            <a:r>
              <a:rPr lang="en-GB" sz="1800" dirty="0" smtClean="0">
                <a:ea typeface="ＭＳ Ｐゴシック" charset="-128"/>
              </a:rPr>
              <a:t>, Overview and Architecture </a:t>
            </a:r>
            <a:r>
              <a:rPr lang="en-GB" sz="1800" dirty="0" smtClean="0">
                <a:ea typeface="ＭＳ Ｐゴシック" charset="-128"/>
              </a:rPr>
              <a:t>(Revision project. Expected </a:t>
            </a:r>
            <a:r>
              <a:rPr lang="en-GB" sz="1800" dirty="0" smtClean="0">
                <a:ea typeface="ＭＳ Ｐゴシック" charset="-128"/>
              </a:rPr>
              <a:t>completion December 2011)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Tx/>
            </a:pPr>
            <a:r>
              <a:rPr lang="en-GB" sz="1800" dirty="0" smtClean="0">
                <a:ea typeface="ＭＳ Ｐゴシック" charset="-128"/>
              </a:rPr>
              <a:t>P802.1AC, MAC Service Definition (Expected completion December </a:t>
            </a:r>
            <a:r>
              <a:rPr lang="en-GB" sz="1800" dirty="0" smtClean="0">
                <a:ea typeface="ＭＳ Ｐゴシック" charset="-128"/>
              </a:rPr>
              <a:t>2011)</a:t>
            </a:r>
            <a:endParaRPr lang="en-GB" sz="1800" dirty="0" smtClean="0">
              <a:ea typeface="ＭＳ Ｐゴシック" charset="-128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en-GB" sz="18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Line 2"/>
          <p:cNvSpPr>
            <a:spLocks noChangeShapeType="1"/>
          </p:cNvSpPr>
          <p:nvPr/>
        </p:nvSpPr>
        <p:spPr bwMode="auto">
          <a:xfrm>
            <a:off x="3581400" y="44958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1139" name="Line 3"/>
          <p:cNvSpPr>
            <a:spLocks noChangeShapeType="1"/>
          </p:cNvSpPr>
          <p:nvPr/>
        </p:nvSpPr>
        <p:spPr bwMode="auto">
          <a:xfrm flipV="1">
            <a:off x="5791200" y="4508500"/>
            <a:ext cx="1444625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>
            <a:off x="3563938" y="2349500"/>
            <a:ext cx="13684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 flipH="1">
            <a:off x="5867400" y="2349500"/>
            <a:ext cx="13684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581400" y="1905000"/>
            <a:ext cx="1524000" cy="457200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EtherType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581400" y="2819400"/>
            <a:ext cx="1295400" cy="457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imes New Roman" pitchFamily="18" charset="0"/>
              </a:rPr>
              <a:t>DA/SA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3581400" y="4038600"/>
            <a:ext cx="1524000" cy="4572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EtherType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581400" y="5105400"/>
            <a:ext cx="1219200" cy="457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imes New Roman" pitchFamily="18" charset="0"/>
              </a:rPr>
              <a:t>DA/SA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800600" y="5105400"/>
            <a:ext cx="987425" cy="457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S-Tag</a:t>
            </a:r>
          </a:p>
        </p:txBody>
      </p:sp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“C” and “S” tags in 802.1Q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5105400" y="1905000"/>
            <a:ext cx="914400" cy="4572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VID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6019800" y="19050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Priority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5943600" y="2819400"/>
            <a:ext cx="1905000" cy="457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GB">
                <a:latin typeface="Times New Roman" pitchFamily="18" charset="0"/>
              </a:rPr>
              <a:t>User Data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1066800" y="1870075"/>
            <a:ext cx="2586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Customer (C-) Tag: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4876800" y="2819400"/>
            <a:ext cx="1066800" cy="4572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C-Tag</a:t>
            </a: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990600" y="2819400"/>
            <a:ext cx="233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C-Tagged Frame: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3717925" y="14478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16 bits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5029200" y="14478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12 bits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6157913" y="1447800"/>
            <a:ext cx="85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3 bits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5105400" y="4038600"/>
            <a:ext cx="914400" cy="457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VID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6019800" y="40386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Priority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1143000" y="4003675"/>
            <a:ext cx="228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Service (S-) Tag: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3717925" y="35814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16 bits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5029200" y="35814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12 bits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6157913" y="3581400"/>
            <a:ext cx="85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3 bits</a:t>
            </a:r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6796088" y="5105400"/>
            <a:ext cx="1905000" cy="457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GB">
                <a:latin typeface="Times New Roman" pitchFamily="18" charset="0"/>
              </a:rPr>
              <a:t>User Data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5788025" y="5105400"/>
            <a:ext cx="1008063" cy="4572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C-Tag</a:t>
            </a:r>
          </a:p>
        </p:txBody>
      </p:sp>
      <p:sp>
        <p:nvSpPr>
          <p:cNvPr id="91165" name="Text Box 29"/>
          <p:cNvSpPr txBox="1">
            <a:spLocks noChangeArrowheads="1"/>
          </p:cNvSpPr>
          <p:nvPr/>
        </p:nvSpPr>
        <p:spPr bwMode="auto">
          <a:xfrm>
            <a:off x="990600" y="5105400"/>
            <a:ext cx="259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S/C-Tagged Frame: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Simple provider network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482725"/>
            <a:ext cx="7162800" cy="4873625"/>
            <a:chOff x="624" y="576"/>
            <a:chExt cx="5040" cy="3430"/>
          </a:xfrm>
        </p:grpSpPr>
        <p:sp>
          <p:nvSpPr>
            <p:cNvPr id="92164" name="Oval 4"/>
            <p:cNvSpPr>
              <a:spLocks noChangeArrowheads="1"/>
            </p:cNvSpPr>
            <p:nvPr/>
          </p:nvSpPr>
          <p:spPr bwMode="auto">
            <a:xfrm>
              <a:off x="816" y="3072"/>
              <a:ext cx="1152" cy="816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>
                  <a:latin typeface="Times New Roman" pitchFamily="18" charset="0"/>
                </a:rPr>
                <a:t>C2</a:t>
              </a:r>
            </a:p>
          </p:txBody>
        </p:sp>
        <p:sp>
          <p:nvSpPr>
            <p:cNvPr id="92165" name="Oval 5"/>
            <p:cNvSpPr>
              <a:spLocks noChangeArrowheads="1"/>
            </p:cNvSpPr>
            <p:nvPr/>
          </p:nvSpPr>
          <p:spPr bwMode="auto">
            <a:xfrm>
              <a:off x="4464" y="816"/>
              <a:ext cx="1104" cy="72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>
                  <a:latin typeface="Times New Roman" pitchFamily="18" charset="0"/>
                </a:rPr>
                <a:t>C2</a:t>
              </a:r>
            </a:p>
          </p:txBody>
        </p:sp>
        <p:sp>
          <p:nvSpPr>
            <p:cNvPr id="92166" name="Oval 6"/>
            <p:cNvSpPr>
              <a:spLocks noChangeArrowheads="1"/>
            </p:cNvSpPr>
            <p:nvPr/>
          </p:nvSpPr>
          <p:spPr bwMode="auto">
            <a:xfrm>
              <a:off x="1872" y="1680"/>
              <a:ext cx="2256" cy="12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>
                <a:latin typeface="Times New Roman" pitchFamily="18" charset="0"/>
              </a:endParaRPr>
            </a:p>
          </p:txBody>
        </p:sp>
        <p:sp>
          <p:nvSpPr>
            <p:cNvPr id="92167" name="Oval 7"/>
            <p:cNvSpPr>
              <a:spLocks noChangeArrowheads="1"/>
            </p:cNvSpPr>
            <p:nvPr/>
          </p:nvSpPr>
          <p:spPr bwMode="auto">
            <a:xfrm>
              <a:off x="4416" y="3072"/>
              <a:ext cx="1248" cy="81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>
                  <a:latin typeface="Times New Roman" pitchFamily="18" charset="0"/>
                </a:rPr>
                <a:t>C1</a:t>
              </a:r>
            </a:p>
          </p:txBody>
        </p:sp>
        <p:sp>
          <p:nvSpPr>
            <p:cNvPr id="92168" name="Oval 8"/>
            <p:cNvSpPr>
              <a:spLocks noChangeArrowheads="1"/>
            </p:cNvSpPr>
            <p:nvPr/>
          </p:nvSpPr>
          <p:spPr bwMode="auto">
            <a:xfrm>
              <a:off x="624" y="912"/>
              <a:ext cx="1104" cy="62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>
                  <a:latin typeface="Times New Roman" pitchFamily="18" charset="0"/>
                </a:rPr>
                <a:t>C1</a:t>
              </a: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2448" y="3552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70" name="Text Box 10"/>
            <p:cNvSpPr txBox="1">
              <a:spLocks noChangeArrowheads="1"/>
            </p:cNvSpPr>
            <p:nvPr/>
          </p:nvSpPr>
          <p:spPr bwMode="auto">
            <a:xfrm>
              <a:off x="2592" y="3552"/>
              <a:ext cx="989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>
                  <a:latin typeface="Times New Roman" pitchFamily="18" charset="0"/>
                </a:rPr>
                <a:t>Customer Bridge</a:t>
              </a: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2448" y="3792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72" name="Text Box 12"/>
            <p:cNvSpPr txBox="1">
              <a:spLocks noChangeArrowheads="1"/>
            </p:cNvSpPr>
            <p:nvPr/>
          </p:nvSpPr>
          <p:spPr bwMode="auto">
            <a:xfrm>
              <a:off x="2592" y="3792"/>
              <a:ext cx="932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>
                  <a:latin typeface="Times New Roman" pitchFamily="18" charset="0"/>
                </a:rPr>
                <a:t>Provider Bridge</a:t>
              </a:r>
            </a:p>
          </p:txBody>
        </p:sp>
        <p:sp>
          <p:nvSpPr>
            <p:cNvPr id="92173" name="Line 13"/>
            <p:cNvSpPr>
              <a:spLocks noChangeShapeType="1"/>
            </p:cNvSpPr>
            <p:nvPr/>
          </p:nvSpPr>
          <p:spPr bwMode="auto">
            <a:xfrm flipV="1">
              <a:off x="1776" y="2784"/>
              <a:ext cx="336" cy="3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74" name="Line 14"/>
            <p:cNvSpPr>
              <a:spLocks noChangeShapeType="1"/>
            </p:cNvSpPr>
            <p:nvPr/>
          </p:nvSpPr>
          <p:spPr bwMode="auto">
            <a:xfrm>
              <a:off x="1728" y="1392"/>
              <a:ext cx="432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75" name="Line 15"/>
            <p:cNvSpPr>
              <a:spLocks noChangeShapeType="1"/>
            </p:cNvSpPr>
            <p:nvPr/>
          </p:nvSpPr>
          <p:spPr bwMode="auto">
            <a:xfrm flipV="1">
              <a:off x="3888" y="1488"/>
              <a:ext cx="720" cy="3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76" name="Line 16"/>
            <p:cNvSpPr>
              <a:spLocks noChangeShapeType="1"/>
            </p:cNvSpPr>
            <p:nvPr/>
          </p:nvSpPr>
          <p:spPr bwMode="auto">
            <a:xfrm flipV="1">
              <a:off x="2160" y="1872"/>
              <a:ext cx="1680" cy="864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2208" y="1872"/>
              <a:ext cx="1680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3936" y="2736"/>
              <a:ext cx="528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79" name="Rectangle 19"/>
            <p:cNvSpPr>
              <a:spLocks noChangeArrowheads="1"/>
            </p:cNvSpPr>
            <p:nvPr/>
          </p:nvSpPr>
          <p:spPr bwMode="auto">
            <a:xfrm>
              <a:off x="2256" y="2160"/>
              <a:ext cx="1488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3600">
                  <a:latin typeface="Times New Roman" pitchFamily="18" charset="0"/>
                </a:rPr>
                <a:t>Provider Network</a:t>
              </a:r>
            </a:p>
          </p:txBody>
        </p:sp>
        <p:sp>
          <p:nvSpPr>
            <p:cNvPr id="92180" name="Rectangle 20"/>
            <p:cNvSpPr>
              <a:spLocks noChangeArrowheads="1"/>
            </p:cNvSpPr>
            <p:nvPr/>
          </p:nvSpPr>
          <p:spPr bwMode="auto">
            <a:xfrm>
              <a:off x="2064" y="2688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1" name="Rectangle 21"/>
            <p:cNvSpPr>
              <a:spLocks noChangeArrowheads="1"/>
            </p:cNvSpPr>
            <p:nvPr/>
          </p:nvSpPr>
          <p:spPr bwMode="auto">
            <a:xfrm>
              <a:off x="3792" y="1776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2" name="Rectangle 22"/>
            <p:cNvSpPr>
              <a:spLocks noChangeArrowheads="1"/>
            </p:cNvSpPr>
            <p:nvPr/>
          </p:nvSpPr>
          <p:spPr bwMode="auto">
            <a:xfrm>
              <a:off x="2112" y="1776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3" name="Rectangle 23"/>
            <p:cNvSpPr>
              <a:spLocks noChangeArrowheads="1"/>
            </p:cNvSpPr>
            <p:nvPr/>
          </p:nvSpPr>
          <p:spPr bwMode="auto">
            <a:xfrm>
              <a:off x="3840" y="2640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4" name="Rectangle 24"/>
            <p:cNvSpPr>
              <a:spLocks noChangeArrowheads="1"/>
            </p:cNvSpPr>
            <p:nvPr/>
          </p:nvSpPr>
          <p:spPr bwMode="auto">
            <a:xfrm>
              <a:off x="1632" y="129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5" name="Rectangle 25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6" name="Rectangle 26"/>
            <p:cNvSpPr>
              <a:spLocks noChangeArrowheads="1"/>
            </p:cNvSpPr>
            <p:nvPr/>
          </p:nvSpPr>
          <p:spPr bwMode="auto">
            <a:xfrm>
              <a:off x="4416" y="3168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7" name="Rectangle 27"/>
            <p:cNvSpPr>
              <a:spLocks noChangeArrowheads="1"/>
            </p:cNvSpPr>
            <p:nvPr/>
          </p:nvSpPr>
          <p:spPr bwMode="auto">
            <a:xfrm>
              <a:off x="1680" y="3072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88" name="Oval 28"/>
            <p:cNvSpPr>
              <a:spLocks noChangeArrowheads="1"/>
            </p:cNvSpPr>
            <p:nvPr/>
          </p:nvSpPr>
          <p:spPr bwMode="auto">
            <a:xfrm>
              <a:off x="2832" y="576"/>
              <a:ext cx="1104" cy="72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>
                  <a:latin typeface="Times New Roman" pitchFamily="18" charset="0"/>
                </a:rPr>
                <a:t>C2</a:t>
              </a:r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 flipV="1">
              <a:off x="3072" y="1296"/>
              <a:ext cx="240" cy="38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90" name="Line 30"/>
            <p:cNvSpPr>
              <a:spLocks noChangeShapeType="1"/>
            </p:cNvSpPr>
            <p:nvPr/>
          </p:nvSpPr>
          <p:spPr bwMode="auto">
            <a:xfrm flipH="1" flipV="1">
              <a:off x="3120" y="1728"/>
              <a:ext cx="384" cy="336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91" name="Rectangle 31"/>
            <p:cNvSpPr>
              <a:spLocks noChangeArrowheads="1"/>
            </p:cNvSpPr>
            <p:nvPr/>
          </p:nvSpPr>
          <p:spPr bwMode="auto">
            <a:xfrm>
              <a:off x="3024" y="1632"/>
              <a:ext cx="144" cy="14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92" name="Rectangle 32"/>
            <p:cNvSpPr>
              <a:spLocks noChangeArrowheads="1"/>
            </p:cNvSpPr>
            <p:nvPr/>
          </p:nvSpPr>
          <p:spPr bwMode="auto">
            <a:xfrm>
              <a:off x="3216" y="1200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193" name="Line 33"/>
            <p:cNvSpPr>
              <a:spLocks noChangeShapeType="1"/>
            </p:cNvSpPr>
            <p:nvPr/>
          </p:nvSpPr>
          <p:spPr bwMode="auto">
            <a:xfrm>
              <a:off x="2448" y="3456"/>
              <a:ext cx="336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94" name="Line 34"/>
            <p:cNvSpPr>
              <a:spLocks noChangeShapeType="1"/>
            </p:cNvSpPr>
            <p:nvPr/>
          </p:nvSpPr>
          <p:spPr bwMode="auto">
            <a:xfrm flipH="1" flipV="1">
              <a:off x="2448" y="3360"/>
              <a:ext cx="336" cy="0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95" name="Text Box 35"/>
            <p:cNvSpPr txBox="1">
              <a:spLocks noChangeArrowheads="1"/>
            </p:cNvSpPr>
            <p:nvPr/>
          </p:nvSpPr>
          <p:spPr bwMode="auto">
            <a:xfrm>
              <a:off x="2832" y="3312"/>
              <a:ext cx="933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>
                  <a:latin typeface="Times New Roman" pitchFamily="18" charset="0"/>
                </a:rPr>
                <a:t>Service VLANs</a:t>
              </a:r>
            </a:p>
          </p:txBody>
        </p:sp>
        <p:sp>
          <p:nvSpPr>
            <p:cNvPr id="92196" name="Line 36"/>
            <p:cNvSpPr>
              <a:spLocks noChangeShapeType="1"/>
            </p:cNvSpPr>
            <p:nvPr/>
          </p:nvSpPr>
          <p:spPr bwMode="auto">
            <a:xfrm flipH="1">
              <a:off x="3984" y="2352"/>
              <a:ext cx="72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97" name="Text Box 37"/>
            <p:cNvSpPr txBox="1">
              <a:spLocks noChangeArrowheads="1"/>
            </p:cNvSpPr>
            <p:nvPr/>
          </p:nvSpPr>
          <p:spPr bwMode="auto">
            <a:xfrm>
              <a:off x="4704" y="2069"/>
              <a:ext cx="943" cy="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 b="1">
                  <a:latin typeface="Times New Roman" pitchFamily="18" charset="0"/>
                </a:rPr>
                <a:t>Service Tag added &amp; removed here</a:t>
              </a:r>
            </a:p>
          </p:txBody>
        </p:sp>
        <p:sp>
          <p:nvSpPr>
            <p:cNvPr id="92198" name="Line 38"/>
            <p:cNvSpPr>
              <a:spLocks noChangeShapeType="1"/>
            </p:cNvSpPr>
            <p:nvPr/>
          </p:nvSpPr>
          <p:spPr bwMode="auto">
            <a:xfrm flipH="1" flipV="1">
              <a:off x="3936" y="1008"/>
              <a:ext cx="528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199" name="Rectangle 39"/>
            <p:cNvSpPr>
              <a:spLocks noChangeArrowheads="1"/>
            </p:cNvSpPr>
            <p:nvPr/>
          </p:nvSpPr>
          <p:spPr bwMode="auto">
            <a:xfrm>
              <a:off x="3840" y="912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200" name="Rectangle 40"/>
            <p:cNvSpPr>
              <a:spLocks noChangeArrowheads="1"/>
            </p:cNvSpPr>
            <p:nvPr/>
          </p:nvSpPr>
          <p:spPr bwMode="auto">
            <a:xfrm>
              <a:off x="4416" y="1056"/>
              <a:ext cx="144" cy="14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201" name="Line 41"/>
            <p:cNvSpPr>
              <a:spLocks noChangeShapeType="1"/>
            </p:cNvSpPr>
            <p:nvPr/>
          </p:nvSpPr>
          <p:spPr bwMode="auto">
            <a:xfrm flipV="1">
              <a:off x="2448" y="3216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202" name="Text Box 42"/>
            <p:cNvSpPr txBox="1">
              <a:spLocks noChangeArrowheads="1"/>
            </p:cNvSpPr>
            <p:nvPr/>
          </p:nvSpPr>
          <p:spPr bwMode="auto">
            <a:xfrm>
              <a:off x="2832" y="3120"/>
              <a:ext cx="1045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>
                  <a:latin typeface="Times New Roman" pitchFamily="18" charset="0"/>
                </a:rPr>
                <a:t>Customer VLANs</a:t>
              </a:r>
            </a:p>
          </p:txBody>
        </p:sp>
        <p:sp>
          <p:nvSpPr>
            <p:cNvPr id="92203" name="Text Box 43"/>
            <p:cNvSpPr txBox="1">
              <a:spLocks noChangeArrowheads="1"/>
            </p:cNvSpPr>
            <p:nvPr/>
          </p:nvSpPr>
          <p:spPr bwMode="auto">
            <a:xfrm>
              <a:off x="1220" y="2251"/>
              <a:ext cx="587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1"/>
                <a:t>802.1ad</a:t>
              </a:r>
            </a:p>
          </p:txBody>
        </p:sp>
        <p:sp>
          <p:nvSpPr>
            <p:cNvPr id="92204" name="Line 44"/>
            <p:cNvSpPr>
              <a:spLocks noChangeShapeType="1"/>
            </p:cNvSpPr>
            <p:nvPr/>
          </p:nvSpPr>
          <p:spPr bwMode="auto">
            <a:xfrm flipV="1">
              <a:off x="1701" y="2270"/>
              <a:ext cx="170" cy="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205" name="Text Box 45"/>
            <p:cNvSpPr txBox="1">
              <a:spLocks noChangeArrowheads="1"/>
            </p:cNvSpPr>
            <p:nvPr/>
          </p:nvSpPr>
          <p:spPr bwMode="auto">
            <a:xfrm>
              <a:off x="2045" y="890"/>
              <a:ext cx="691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b="1"/>
                <a:t>802.1D or</a:t>
              </a:r>
            </a:p>
            <a:p>
              <a:pPr algn="ctr" eaLnBrk="1" hangingPunct="1"/>
              <a:r>
                <a:rPr lang="en-US" sz="1400" b="1"/>
                <a:t>802.1Q</a:t>
              </a:r>
            </a:p>
          </p:txBody>
        </p:sp>
        <p:sp>
          <p:nvSpPr>
            <p:cNvPr id="92206" name="Line 46"/>
            <p:cNvSpPr>
              <a:spLocks noChangeShapeType="1"/>
            </p:cNvSpPr>
            <p:nvPr/>
          </p:nvSpPr>
          <p:spPr bwMode="auto">
            <a:xfrm flipV="1">
              <a:off x="2653" y="981"/>
              <a:ext cx="182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2207" name="Line 47"/>
            <p:cNvSpPr>
              <a:spLocks noChangeShapeType="1"/>
            </p:cNvSpPr>
            <p:nvPr/>
          </p:nvSpPr>
          <p:spPr bwMode="auto">
            <a:xfrm flipH="1">
              <a:off x="1701" y="1071"/>
              <a:ext cx="408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Line 2"/>
          <p:cNvSpPr>
            <a:spLocks noChangeShapeType="1"/>
          </p:cNvSpPr>
          <p:nvPr/>
        </p:nvSpPr>
        <p:spPr bwMode="auto">
          <a:xfrm>
            <a:off x="1828800" y="2590800"/>
            <a:ext cx="2719388" cy="184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 flipH="1">
            <a:off x="5340350" y="2590800"/>
            <a:ext cx="2736850" cy="184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828800" y="2135188"/>
            <a:ext cx="1566863" cy="457200"/>
          </a:xfrm>
          <a:prstGeom prst="rect">
            <a:avLst/>
          </a:prstGeom>
          <a:solidFill>
            <a:srgbClr val="00CC66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EtherType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395663" y="2133600"/>
            <a:ext cx="1223962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Priority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621213" y="2135188"/>
            <a:ext cx="1223962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Format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845175" y="2135188"/>
            <a:ext cx="935038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I-SID</a:t>
            </a:r>
          </a:p>
        </p:txBody>
      </p:sp>
      <p:sp>
        <p:nvSpPr>
          <p:cNvPr id="9319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>
                <a:ea typeface="ＭＳ Ｐゴシック" charset="-128"/>
              </a:rPr>
              <a:t>Service Instance tags (I-Tags) in 802.1ah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611188" y="2122488"/>
            <a:ext cx="944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I-Tag: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125788" y="4340225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imes New Roman" pitchFamily="18" charset="0"/>
              </a:rPr>
              <a:t>DA/SA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534988" y="4340225"/>
            <a:ext cx="223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I-Tagged Frame:</a:t>
            </a: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1804988" y="1700213"/>
            <a:ext cx="1004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16 bits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5775325" y="1700213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24 bits</a:t>
            </a: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4759325" y="1700213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4 bits</a:t>
            </a: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780213" y="2133600"/>
            <a:ext cx="1295400" cy="457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Times New Roman" pitchFamily="18" charset="0"/>
              </a:rPr>
              <a:t>DA/SA</a:t>
            </a:r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6927850" y="1700213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96 bits</a:t>
            </a:r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 flipV="1">
            <a:off x="5845175" y="2636838"/>
            <a:ext cx="13668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4548188" y="2800350"/>
            <a:ext cx="16557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800" b="1" i="1"/>
              <a:t>From</a:t>
            </a:r>
          </a:p>
          <a:p>
            <a:pPr algn="ctr" eaLnBrk="1" hangingPunct="1"/>
            <a:r>
              <a:rPr lang="en-US" sz="1800" b="1" i="1"/>
              <a:t>encapsulated</a:t>
            </a:r>
          </a:p>
          <a:p>
            <a:pPr algn="ctr" eaLnBrk="1" hangingPunct="1"/>
            <a:r>
              <a:rPr lang="en-US" sz="1800" b="1" i="1"/>
              <a:t>frame</a:t>
            </a:r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 flipV="1">
            <a:off x="3395663" y="4821238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3206" name="Text Box 22"/>
          <p:cNvSpPr txBox="1">
            <a:spLocks noChangeArrowheads="1"/>
          </p:cNvSpPr>
          <p:nvPr/>
        </p:nvSpPr>
        <p:spPr bwMode="auto">
          <a:xfrm>
            <a:off x="1595438" y="5397500"/>
            <a:ext cx="2665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800" b="1" i="1"/>
              <a:t>Addresses are local to</a:t>
            </a:r>
          </a:p>
          <a:p>
            <a:pPr eaLnBrk="1" hangingPunct="1"/>
            <a:r>
              <a:rPr lang="en-US" sz="1800" b="1" i="1"/>
              <a:t>the Backbone Network</a:t>
            </a: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3551238" y="1700213"/>
            <a:ext cx="85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latin typeface="Times New Roman" pitchFamily="18" charset="0"/>
              </a:rPr>
              <a:t>4 bits</a:t>
            </a: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4419600" y="4340225"/>
            <a:ext cx="1068388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imes New Roman" pitchFamily="18" charset="0"/>
              </a:rPr>
              <a:t>I-Tag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5487988" y="4340225"/>
            <a:ext cx="1905000" cy="457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GB">
                <a:latin typeface="Times New Roman" pitchFamily="18" charset="0"/>
              </a:rPr>
              <a:t>User Data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What is 802.1?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Keeper of the LAN architecture – </a:t>
            </a:r>
            <a:br>
              <a:rPr lang="en-GB" sz="2400" smtClean="0">
                <a:ea typeface="ＭＳ Ｐゴシック" charset="-128"/>
              </a:rPr>
            </a:br>
            <a:r>
              <a:rPr lang="en-GB" sz="2400" smtClean="0">
                <a:ea typeface="ＭＳ Ｐゴシック" charset="-128"/>
              </a:rPr>
              <a:t>IEEE Std 802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Describes the 802 family of standards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Describes the LAN architecture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Defines some useful things, such as the LAN address format, the SNAP protocol, the “Playpen Ethertypes”, and the OID registration arcs</a:t>
            </a:r>
          </a:p>
          <a:p>
            <a:pPr>
              <a:lnSpc>
                <a:spcPct val="80000"/>
              </a:lnSpc>
            </a:pPr>
            <a:r>
              <a:rPr lang="en-GB" sz="2400" smtClean="0">
                <a:ea typeface="ＭＳ Ｐゴシック" charset="-128"/>
              </a:rPr>
              <a:t>The “Higher Layer Interface” working group in 802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ea typeface="ＭＳ Ｐゴシック" charset="-128"/>
              </a:rPr>
              <a:t>Defines the Bridging and security “glue” that interconnects the LANs defined by the 802 MAC groups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sz="2800" smtClean="0">
                <a:ea typeface="ＭＳ Ｐゴシック" charset="-128"/>
              </a:rPr>
              <a:t>A Spanning Tree isn’t necessarily a Shortest Path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2971800"/>
            <a:ext cx="1168400" cy="787400"/>
            <a:chOff x="623" y="2201"/>
            <a:chExt cx="736" cy="496"/>
          </a:xfrm>
        </p:grpSpPr>
        <p:pic>
          <p:nvPicPr>
            <p:cNvPr id="33796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3" y="2201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686" y="2337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1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819400" y="2667000"/>
            <a:ext cx="1168400" cy="787400"/>
            <a:chOff x="1919" y="2009"/>
            <a:chExt cx="736" cy="496"/>
          </a:xfrm>
        </p:grpSpPr>
        <p:pic>
          <p:nvPicPr>
            <p:cNvPr id="33799" name="Picture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19" y="200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1982" y="214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2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971800" y="4572000"/>
            <a:ext cx="1168400" cy="787400"/>
            <a:chOff x="2015" y="3209"/>
            <a:chExt cx="736" cy="496"/>
          </a:xfrm>
        </p:grpSpPr>
        <p:pic>
          <p:nvPicPr>
            <p:cNvPr id="33802" name="Picture 1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15" y="320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2078" y="334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6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257800" y="1905000"/>
            <a:ext cx="1168400" cy="787400"/>
            <a:chOff x="3455" y="1529"/>
            <a:chExt cx="736" cy="496"/>
          </a:xfrm>
        </p:grpSpPr>
        <p:pic>
          <p:nvPicPr>
            <p:cNvPr id="33805" name="Picture 13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55" y="152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3518" y="166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3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7086600" y="3048000"/>
            <a:ext cx="1168400" cy="787400"/>
            <a:chOff x="4607" y="2249"/>
            <a:chExt cx="736" cy="496"/>
          </a:xfrm>
        </p:grpSpPr>
        <p:pic>
          <p:nvPicPr>
            <p:cNvPr id="33808" name="Picture 16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07" y="224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4670" y="238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4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4953000" y="3505200"/>
            <a:ext cx="1168400" cy="787400"/>
            <a:chOff x="3263" y="2537"/>
            <a:chExt cx="736" cy="496"/>
          </a:xfrm>
        </p:grpSpPr>
        <p:pic>
          <p:nvPicPr>
            <p:cNvPr id="33811" name="Picture 19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63" y="2537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3326" y="2673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5</a:t>
              </a:r>
            </a:p>
          </p:txBody>
        </p:sp>
      </p:grp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1870075" y="3403600"/>
            <a:ext cx="1370013" cy="12176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1870075" y="3135313"/>
            <a:ext cx="91281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3927475" y="2336800"/>
            <a:ext cx="1293813" cy="7604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V="1">
            <a:off x="3927475" y="2641600"/>
            <a:ext cx="1598613" cy="2055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3394075" y="3479800"/>
            <a:ext cx="150813" cy="11414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 flipV="1">
            <a:off x="6289675" y="2260600"/>
            <a:ext cx="1446213" cy="9128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V="1">
            <a:off x="6061075" y="3411538"/>
            <a:ext cx="1092200" cy="447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5527675" y="2641600"/>
            <a:ext cx="455613" cy="9890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>
            <a:off x="844550" y="6156325"/>
            <a:ext cx="159861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2536825" y="5961063"/>
            <a:ext cx="2136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GB" sz="1800">
                <a:latin typeface="Times New Roman" pitchFamily="18" charset="0"/>
              </a:rPr>
              <a:t>Active LAN segment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844550" y="5851525"/>
            <a:ext cx="1598613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2536825" y="5656263"/>
            <a:ext cx="2263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GB" sz="1800">
                <a:latin typeface="Times New Roman" pitchFamily="18" charset="0"/>
              </a:rPr>
              <a:t>Inactive LAN segment</a:t>
            </a:r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 flipV="1">
            <a:off x="4129088" y="4130675"/>
            <a:ext cx="863600" cy="7921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26" name="Line 34"/>
          <p:cNvSpPr>
            <a:spLocks noChangeShapeType="1"/>
          </p:cNvSpPr>
          <p:nvPr/>
        </p:nvSpPr>
        <p:spPr bwMode="auto">
          <a:xfrm>
            <a:off x="3697288" y="3411538"/>
            <a:ext cx="129540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27" name="Line 35"/>
          <p:cNvSpPr>
            <a:spLocks noChangeShapeType="1"/>
          </p:cNvSpPr>
          <p:nvPr/>
        </p:nvSpPr>
        <p:spPr bwMode="auto">
          <a:xfrm flipV="1">
            <a:off x="4129088" y="3770313"/>
            <a:ext cx="3671887" cy="12969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sz="2800" smtClean="0">
                <a:ea typeface="ＭＳ Ｐゴシック" charset="-128"/>
              </a:rPr>
              <a:t>Shortest Path Trees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2971800"/>
            <a:ext cx="1168400" cy="787400"/>
            <a:chOff x="623" y="2201"/>
            <a:chExt cx="736" cy="496"/>
          </a:xfrm>
        </p:grpSpPr>
        <p:pic>
          <p:nvPicPr>
            <p:cNvPr id="95236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3" y="2201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5237" name="Rectangle 5"/>
            <p:cNvSpPr>
              <a:spLocks noChangeArrowheads="1"/>
            </p:cNvSpPr>
            <p:nvPr/>
          </p:nvSpPr>
          <p:spPr bwMode="auto">
            <a:xfrm>
              <a:off x="686" y="2337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1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819400" y="2667000"/>
            <a:ext cx="1168400" cy="787400"/>
            <a:chOff x="1919" y="2009"/>
            <a:chExt cx="736" cy="496"/>
          </a:xfrm>
        </p:grpSpPr>
        <p:pic>
          <p:nvPicPr>
            <p:cNvPr id="95239" name="Picture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19" y="200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5240" name="Rectangle 8"/>
            <p:cNvSpPr>
              <a:spLocks noChangeArrowheads="1"/>
            </p:cNvSpPr>
            <p:nvPr/>
          </p:nvSpPr>
          <p:spPr bwMode="auto">
            <a:xfrm>
              <a:off x="1982" y="214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2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971800" y="4572000"/>
            <a:ext cx="1168400" cy="787400"/>
            <a:chOff x="2015" y="3209"/>
            <a:chExt cx="736" cy="496"/>
          </a:xfrm>
        </p:grpSpPr>
        <p:pic>
          <p:nvPicPr>
            <p:cNvPr id="95242" name="Picture 1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15" y="320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5243" name="Rectangle 11"/>
            <p:cNvSpPr>
              <a:spLocks noChangeArrowheads="1"/>
            </p:cNvSpPr>
            <p:nvPr/>
          </p:nvSpPr>
          <p:spPr bwMode="auto">
            <a:xfrm>
              <a:off x="2078" y="334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6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257800" y="1905000"/>
            <a:ext cx="1168400" cy="787400"/>
            <a:chOff x="3455" y="1529"/>
            <a:chExt cx="736" cy="496"/>
          </a:xfrm>
        </p:grpSpPr>
        <p:pic>
          <p:nvPicPr>
            <p:cNvPr id="95245" name="Picture 13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55" y="152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5246" name="Rectangle 14"/>
            <p:cNvSpPr>
              <a:spLocks noChangeArrowheads="1"/>
            </p:cNvSpPr>
            <p:nvPr/>
          </p:nvSpPr>
          <p:spPr bwMode="auto">
            <a:xfrm>
              <a:off x="3518" y="166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3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7086600" y="3048000"/>
            <a:ext cx="1168400" cy="787400"/>
            <a:chOff x="4607" y="2249"/>
            <a:chExt cx="736" cy="496"/>
          </a:xfrm>
        </p:grpSpPr>
        <p:pic>
          <p:nvPicPr>
            <p:cNvPr id="95248" name="Picture 16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07" y="2249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5249" name="Rectangle 17"/>
            <p:cNvSpPr>
              <a:spLocks noChangeArrowheads="1"/>
            </p:cNvSpPr>
            <p:nvPr/>
          </p:nvSpPr>
          <p:spPr bwMode="auto">
            <a:xfrm>
              <a:off x="4670" y="2385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4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4953000" y="3505200"/>
            <a:ext cx="1168400" cy="787400"/>
            <a:chOff x="3263" y="2537"/>
            <a:chExt cx="736" cy="496"/>
          </a:xfrm>
        </p:grpSpPr>
        <p:pic>
          <p:nvPicPr>
            <p:cNvPr id="95251" name="Picture 19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63" y="2537"/>
              <a:ext cx="736" cy="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95252" name="Rectangle 20"/>
            <p:cNvSpPr>
              <a:spLocks noChangeArrowheads="1"/>
            </p:cNvSpPr>
            <p:nvPr/>
          </p:nvSpPr>
          <p:spPr bwMode="auto">
            <a:xfrm>
              <a:off x="3326" y="2673"/>
              <a:ext cx="500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GB" sz="1800">
                  <a:solidFill>
                    <a:srgbClr val="023BC5"/>
                  </a:solidFill>
                  <a:latin typeface="Times New Roman" pitchFamily="18" charset="0"/>
                </a:rPr>
                <a:t>Bridge 5</a:t>
              </a:r>
            </a:p>
          </p:txBody>
        </p:sp>
      </p:grpSp>
      <p:sp>
        <p:nvSpPr>
          <p:cNvPr id="95253" name="Line 21"/>
          <p:cNvSpPr>
            <a:spLocks noChangeShapeType="1"/>
          </p:cNvSpPr>
          <p:nvPr/>
        </p:nvSpPr>
        <p:spPr bwMode="auto">
          <a:xfrm>
            <a:off x="1870075" y="3403600"/>
            <a:ext cx="1370013" cy="1217613"/>
          </a:xfrm>
          <a:prstGeom prst="line">
            <a:avLst/>
          </a:prstGeom>
          <a:noFill/>
          <a:ln w="76200">
            <a:solidFill>
              <a:srgbClr val="D828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54" name="Line 22"/>
          <p:cNvSpPr>
            <a:spLocks noChangeShapeType="1"/>
          </p:cNvSpPr>
          <p:nvPr/>
        </p:nvSpPr>
        <p:spPr bwMode="auto">
          <a:xfrm>
            <a:off x="1870075" y="3135313"/>
            <a:ext cx="91281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55" name="Line 23"/>
          <p:cNvSpPr>
            <a:spLocks noChangeShapeType="1"/>
          </p:cNvSpPr>
          <p:nvPr/>
        </p:nvSpPr>
        <p:spPr bwMode="auto">
          <a:xfrm flipV="1">
            <a:off x="3927475" y="2336800"/>
            <a:ext cx="1293813" cy="7604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56" name="Line 24"/>
          <p:cNvSpPr>
            <a:spLocks noChangeShapeType="1"/>
          </p:cNvSpPr>
          <p:nvPr/>
        </p:nvSpPr>
        <p:spPr bwMode="auto">
          <a:xfrm flipV="1">
            <a:off x="3927475" y="2641600"/>
            <a:ext cx="1598613" cy="2055813"/>
          </a:xfrm>
          <a:prstGeom prst="line">
            <a:avLst/>
          </a:prstGeom>
          <a:noFill/>
          <a:ln w="76200">
            <a:solidFill>
              <a:srgbClr val="D828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58" name="Line 26"/>
          <p:cNvSpPr>
            <a:spLocks noChangeShapeType="1"/>
          </p:cNvSpPr>
          <p:nvPr/>
        </p:nvSpPr>
        <p:spPr bwMode="auto">
          <a:xfrm flipH="1" flipV="1">
            <a:off x="6289675" y="2260600"/>
            <a:ext cx="1446213" cy="9128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 flipV="1">
            <a:off x="6061075" y="3411538"/>
            <a:ext cx="1092200" cy="447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 flipV="1">
            <a:off x="5527675" y="2641600"/>
            <a:ext cx="455613" cy="98901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>
            <a:off x="844550" y="5927725"/>
            <a:ext cx="159861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2" name="Rectangle 30"/>
          <p:cNvSpPr>
            <a:spLocks noChangeArrowheads="1"/>
          </p:cNvSpPr>
          <p:nvPr/>
        </p:nvSpPr>
        <p:spPr bwMode="auto">
          <a:xfrm>
            <a:off x="2536825" y="5732463"/>
            <a:ext cx="45751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GB" sz="1800">
                <a:latin typeface="Times New Roman" pitchFamily="18" charset="0"/>
              </a:rPr>
              <a:t>Active LAN segment for tree rooted at Bridge 3</a:t>
            </a:r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>
            <a:off x="844550" y="5622925"/>
            <a:ext cx="1598613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4" name="Rectangle 32"/>
          <p:cNvSpPr>
            <a:spLocks noChangeArrowheads="1"/>
          </p:cNvSpPr>
          <p:nvPr/>
        </p:nvSpPr>
        <p:spPr bwMode="auto">
          <a:xfrm>
            <a:off x="2536825" y="5427663"/>
            <a:ext cx="2263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GB" sz="1800">
                <a:latin typeface="Times New Roman" pitchFamily="18" charset="0"/>
              </a:rPr>
              <a:t>Inactive LAN segment</a:t>
            </a:r>
          </a:p>
        </p:txBody>
      </p:sp>
      <p:sp>
        <p:nvSpPr>
          <p:cNvPr id="95265" name="Line 33"/>
          <p:cNvSpPr>
            <a:spLocks noChangeShapeType="1"/>
          </p:cNvSpPr>
          <p:nvPr/>
        </p:nvSpPr>
        <p:spPr bwMode="auto">
          <a:xfrm flipV="1">
            <a:off x="4129088" y="4130675"/>
            <a:ext cx="863600" cy="792163"/>
          </a:xfrm>
          <a:prstGeom prst="line">
            <a:avLst/>
          </a:prstGeom>
          <a:noFill/>
          <a:ln w="76200">
            <a:solidFill>
              <a:srgbClr val="D828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6" name="Line 34"/>
          <p:cNvSpPr>
            <a:spLocks noChangeShapeType="1"/>
          </p:cNvSpPr>
          <p:nvPr/>
        </p:nvSpPr>
        <p:spPr bwMode="auto">
          <a:xfrm>
            <a:off x="3697288" y="3411538"/>
            <a:ext cx="129540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7" name="Line 35"/>
          <p:cNvSpPr>
            <a:spLocks noChangeShapeType="1"/>
          </p:cNvSpPr>
          <p:nvPr/>
        </p:nvSpPr>
        <p:spPr bwMode="auto">
          <a:xfrm flipV="1">
            <a:off x="4129088" y="3770313"/>
            <a:ext cx="3671887" cy="1296987"/>
          </a:xfrm>
          <a:prstGeom prst="line">
            <a:avLst/>
          </a:prstGeom>
          <a:noFill/>
          <a:ln w="76200">
            <a:solidFill>
              <a:srgbClr val="D828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8" name="Line 36"/>
          <p:cNvSpPr>
            <a:spLocks noChangeShapeType="1"/>
          </p:cNvSpPr>
          <p:nvPr/>
        </p:nvSpPr>
        <p:spPr bwMode="auto">
          <a:xfrm>
            <a:off x="838200" y="6215063"/>
            <a:ext cx="1598613" cy="0"/>
          </a:xfrm>
          <a:prstGeom prst="line">
            <a:avLst/>
          </a:prstGeom>
          <a:noFill/>
          <a:ln w="76200">
            <a:solidFill>
              <a:srgbClr val="D828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69" name="Rectangle 37"/>
          <p:cNvSpPr>
            <a:spLocks noChangeArrowheads="1"/>
          </p:cNvSpPr>
          <p:nvPr/>
        </p:nvSpPr>
        <p:spPr bwMode="auto">
          <a:xfrm>
            <a:off x="2530475" y="6019800"/>
            <a:ext cx="4575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GB" sz="1800">
                <a:latin typeface="Times New Roman" pitchFamily="18" charset="0"/>
              </a:rPr>
              <a:t>Active LAN segment for tree rooted at Bridge 6</a:t>
            </a:r>
          </a:p>
        </p:txBody>
      </p:sp>
      <p:sp>
        <p:nvSpPr>
          <p:cNvPr id="95270" name="Line 38"/>
          <p:cNvSpPr>
            <a:spLocks noChangeShapeType="1"/>
          </p:cNvSpPr>
          <p:nvPr/>
        </p:nvSpPr>
        <p:spPr bwMode="auto">
          <a:xfrm>
            <a:off x="3352800" y="3429000"/>
            <a:ext cx="76200" cy="1219200"/>
          </a:xfrm>
          <a:prstGeom prst="line">
            <a:avLst/>
          </a:prstGeom>
          <a:noFill/>
          <a:ln w="76200">
            <a:solidFill>
              <a:srgbClr val="D828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271" name="Line 39"/>
          <p:cNvSpPr>
            <a:spLocks noChangeShapeType="1"/>
          </p:cNvSpPr>
          <p:nvPr/>
        </p:nvSpPr>
        <p:spPr bwMode="auto">
          <a:xfrm flipH="1">
            <a:off x="3886200" y="2590800"/>
            <a:ext cx="1600200" cy="2057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2286000" y="21517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P802.1aj Two-port MAC Relay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Simple 2-Port Bridge – no Spanning Tree support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Acts as a “</a:t>
            </a:r>
            <a:r>
              <a:rPr lang="en-GB" sz="2200" dirty="0" err="1"/>
              <a:t>demarc</a:t>
            </a:r>
            <a:r>
              <a:rPr lang="en-GB" sz="2200" dirty="0"/>
              <a:t>” device between service provider and service user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Can be used to translate between “true” Ethernet and emulated Ethernet services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1600" smtClean="0">
                <a:ea typeface="ＭＳ Ｐゴシック" charset="-128"/>
              </a:rPr>
              <a:t>The 802 LAN Architecture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2860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40386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50292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7818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2860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67818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2286000" y="3657600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LLC</a:t>
            </a:r>
          </a:p>
        </p:txBody>
      </p:sp>
      <p:sp>
        <p:nvSpPr>
          <p:cNvPr id="107531" name="Rectangle 11"/>
          <p:cNvSpPr>
            <a:spLocks noChangeArrowheads="1"/>
          </p:cNvSpPr>
          <p:nvPr/>
        </p:nvSpPr>
        <p:spPr bwMode="auto">
          <a:xfrm>
            <a:off x="6781800" y="3657600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LLC</a:t>
            </a:r>
          </a:p>
        </p:txBody>
      </p:sp>
      <p:sp>
        <p:nvSpPr>
          <p:cNvPr id="107532" name="Rectangle 12"/>
          <p:cNvSpPr>
            <a:spLocks noChangeArrowheads="1"/>
          </p:cNvSpPr>
          <p:nvPr/>
        </p:nvSpPr>
        <p:spPr bwMode="auto">
          <a:xfrm>
            <a:off x="40386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50292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37" name="Freeform 17"/>
          <p:cNvSpPr>
            <a:spLocks/>
          </p:cNvSpPr>
          <p:nvPr/>
        </p:nvSpPr>
        <p:spPr bwMode="auto">
          <a:xfrm>
            <a:off x="4038600" y="3962400"/>
            <a:ext cx="18288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52" y="0"/>
              </a:cxn>
              <a:cxn ang="0">
                <a:pos x="624" y="240"/>
              </a:cxn>
              <a:cxn ang="0">
                <a:pos x="528" y="240"/>
              </a:cxn>
              <a:cxn ang="0">
                <a:pos x="0" y="0"/>
              </a:cxn>
            </a:cxnLst>
            <a:rect l="0" t="0" r="r" b="b"/>
            <a:pathLst>
              <a:path w="1152" h="240">
                <a:moveTo>
                  <a:pt x="0" y="0"/>
                </a:moveTo>
                <a:lnTo>
                  <a:pt x="1152" y="0"/>
                </a:lnTo>
                <a:lnTo>
                  <a:pt x="624" y="240"/>
                </a:lnTo>
                <a:lnTo>
                  <a:pt x="528" y="240"/>
                </a:lnTo>
                <a:lnTo>
                  <a:pt x="0" y="0"/>
                </a:lnTo>
                <a:close/>
              </a:path>
            </a:pathLst>
          </a:custGeom>
          <a:solidFill>
            <a:srgbClr val="D828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4538663" y="393065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600"/>
              <a:t>RELAY</a:t>
            </a:r>
          </a:p>
        </p:txBody>
      </p:sp>
      <p:sp>
        <p:nvSpPr>
          <p:cNvPr id="107539" name="Rectangle 19"/>
          <p:cNvSpPr>
            <a:spLocks noChangeArrowheads="1"/>
          </p:cNvSpPr>
          <p:nvPr/>
        </p:nvSpPr>
        <p:spPr bwMode="auto">
          <a:xfrm>
            <a:off x="2286000" y="5410200"/>
            <a:ext cx="2590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LAN</a:t>
            </a: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5029200" y="5410200"/>
            <a:ext cx="2590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LAN</a:t>
            </a:r>
          </a:p>
        </p:txBody>
      </p:sp>
      <p:sp>
        <p:nvSpPr>
          <p:cNvPr id="107543" name="Rectangle 23"/>
          <p:cNvSpPr>
            <a:spLocks noChangeArrowheads="1"/>
          </p:cNvSpPr>
          <p:nvPr/>
        </p:nvSpPr>
        <p:spPr bwMode="auto">
          <a:xfrm>
            <a:off x="685800" y="5105400"/>
            <a:ext cx="990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Physical</a:t>
            </a:r>
          </a:p>
        </p:txBody>
      </p:sp>
      <p:sp>
        <p:nvSpPr>
          <p:cNvPr id="107544" name="Rectangle 24"/>
          <p:cNvSpPr>
            <a:spLocks noChangeArrowheads="1"/>
          </p:cNvSpPr>
          <p:nvPr/>
        </p:nvSpPr>
        <p:spPr bwMode="auto">
          <a:xfrm>
            <a:off x="685800" y="3657600"/>
            <a:ext cx="990600" cy="1447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Link</a:t>
            </a:r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685800" y="33528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Network</a:t>
            </a:r>
          </a:p>
        </p:txBody>
      </p:sp>
      <p:sp>
        <p:nvSpPr>
          <p:cNvPr id="107546" name="Rectangle 26"/>
          <p:cNvSpPr>
            <a:spLocks noChangeArrowheads="1"/>
          </p:cNvSpPr>
          <p:nvPr/>
        </p:nvSpPr>
        <p:spPr bwMode="auto">
          <a:xfrm>
            <a:off x="685800" y="30480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Transport</a:t>
            </a:r>
          </a:p>
        </p:txBody>
      </p:sp>
      <p:sp>
        <p:nvSpPr>
          <p:cNvPr id="107547" name="Rectangle 27"/>
          <p:cNvSpPr>
            <a:spLocks noChangeArrowheads="1"/>
          </p:cNvSpPr>
          <p:nvPr/>
        </p:nvSpPr>
        <p:spPr bwMode="auto">
          <a:xfrm>
            <a:off x="685800" y="27432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Session</a:t>
            </a:r>
          </a:p>
        </p:txBody>
      </p:sp>
      <p:sp>
        <p:nvSpPr>
          <p:cNvPr id="107548" name="Rectangle 28"/>
          <p:cNvSpPr>
            <a:spLocks noChangeArrowheads="1"/>
          </p:cNvSpPr>
          <p:nvPr/>
        </p:nvSpPr>
        <p:spPr bwMode="auto">
          <a:xfrm>
            <a:off x="685800" y="24384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Presentation</a:t>
            </a:r>
          </a:p>
        </p:txBody>
      </p:sp>
      <p:sp>
        <p:nvSpPr>
          <p:cNvPr id="107549" name="Rectangle 29"/>
          <p:cNvSpPr>
            <a:spLocks noChangeArrowheads="1"/>
          </p:cNvSpPr>
          <p:nvPr/>
        </p:nvSpPr>
        <p:spPr bwMode="auto">
          <a:xfrm>
            <a:off x="685800" y="21336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200"/>
              <a:t>Application</a:t>
            </a:r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685800" y="1371600"/>
            <a:ext cx="990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400"/>
              <a:t>OSI reference model</a:t>
            </a:r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2286000" y="2133600"/>
            <a:ext cx="838200" cy="1524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(Higher </a:t>
            </a:r>
          </a:p>
          <a:p>
            <a:pPr algn="ctr"/>
            <a:r>
              <a:rPr lang="en-GB" sz="1600"/>
              <a:t>Layers)</a:t>
            </a:r>
          </a:p>
        </p:txBody>
      </p:sp>
      <p:sp>
        <p:nvSpPr>
          <p:cNvPr id="107552" name="Rectangle 32"/>
          <p:cNvSpPr>
            <a:spLocks noChangeArrowheads="1"/>
          </p:cNvSpPr>
          <p:nvPr/>
        </p:nvSpPr>
        <p:spPr bwMode="auto">
          <a:xfrm>
            <a:off x="6781800" y="2133600"/>
            <a:ext cx="838200" cy="1524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/>
              <a:t>(Higher </a:t>
            </a:r>
          </a:p>
          <a:p>
            <a:pPr algn="ctr"/>
            <a:r>
              <a:rPr lang="en-GB" sz="1600"/>
              <a:t>Layers)</a:t>
            </a:r>
          </a:p>
        </p:txBody>
      </p:sp>
      <p:sp>
        <p:nvSpPr>
          <p:cNvPr id="107553" name="Text Box 33"/>
          <p:cNvSpPr txBox="1">
            <a:spLocks noChangeArrowheads="1"/>
          </p:cNvSpPr>
          <p:nvPr/>
        </p:nvSpPr>
        <p:spPr bwMode="auto">
          <a:xfrm>
            <a:off x="4495800" y="3063875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400"/>
              <a:t>MAC Bridge</a:t>
            </a:r>
          </a:p>
        </p:txBody>
      </p:sp>
      <p:sp>
        <p:nvSpPr>
          <p:cNvPr id="107554" name="Text Box 34"/>
          <p:cNvSpPr txBox="1">
            <a:spLocks noChangeArrowheads="1"/>
          </p:cNvSpPr>
          <p:nvPr/>
        </p:nvSpPr>
        <p:spPr bwMode="auto">
          <a:xfrm>
            <a:off x="2209800" y="1539875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400"/>
              <a:t>End station</a:t>
            </a:r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6705600" y="1524000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400"/>
              <a:t>End station</a:t>
            </a:r>
          </a:p>
        </p:txBody>
      </p:sp>
      <p:sp>
        <p:nvSpPr>
          <p:cNvPr id="107557" name="Line 37"/>
          <p:cNvSpPr>
            <a:spLocks noChangeShapeType="1"/>
          </p:cNvSpPr>
          <p:nvPr/>
        </p:nvSpPr>
        <p:spPr bwMode="auto">
          <a:xfrm>
            <a:off x="4572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>
            <a:off x="17526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59" name="Line 39"/>
          <p:cNvSpPr>
            <a:spLocks noChangeShapeType="1"/>
          </p:cNvSpPr>
          <p:nvPr/>
        </p:nvSpPr>
        <p:spPr bwMode="auto">
          <a:xfrm>
            <a:off x="3200400" y="396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60" name="Line 40"/>
          <p:cNvSpPr>
            <a:spLocks noChangeShapeType="1"/>
          </p:cNvSpPr>
          <p:nvPr/>
        </p:nvSpPr>
        <p:spPr bwMode="auto">
          <a:xfrm>
            <a:off x="7696200" y="3962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63" name="Line 43"/>
          <p:cNvSpPr>
            <a:spLocks noChangeShapeType="1"/>
          </p:cNvSpPr>
          <p:nvPr/>
        </p:nvSpPr>
        <p:spPr bwMode="auto">
          <a:xfrm>
            <a:off x="457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64" name="Line 44"/>
          <p:cNvSpPr>
            <a:spLocks noChangeShapeType="1"/>
          </p:cNvSpPr>
          <p:nvPr/>
        </p:nvSpPr>
        <p:spPr bwMode="auto">
          <a:xfrm>
            <a:off x="175260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7565" name="AutoShape 45"/>
          <p:cNvSpPr>
            <a:spLocks/>
          </p:cNvSpPr>
          <p:nvPr/>
        </p:nvSpPr>
        <p:spPr bwMode="auto">
          <a:xfrm>
            <a:off x="7629525" y="40005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7566" name="Text Box 46"/>
          <p:cNvSpPr txBox="1">
            <a:spLocks noChangeArrowheads="1"/>
          </p:cNvSpPr>
          <p:nvPr/>
        </p:nvSpPr>
        <p:spPr bwMode="auto">
          <a:xfrm>
            <a:off x="7743825" y="4419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MAC sublayer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7677150" y="5410200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200"/>
              <a:t>Medium</a:t>
            </a:r>
          </a:p>
        </p:txBody>
      </p:sp>
      <p:sp>
        <p:nvSpPr>
          <p:cNvPr id="107568" name="Text Box 48"/>
          <p:cNvSpPr txBox="1">
            <a:spLocks noChangeArrowheads="1"/>
          </p:cNvSpPr>
          <p:nvPr/>
        </p:nvSpPr>
        <p:spPr bwMode="auto">
          <a:xfrm>
            <a:off x="7734300" y="51054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Physical layer</a:t>
            </a:r>
          </a:p>
        </p:txBody>
      </p:sp>
      <p:sp>
        <p:nvSpPr>
          <p:cNvPr id="107569" name="Text Box 49"/>
          <p:cNvSpPr txBox="1">
            <a:spLocks noChangeArrowheads="1"/>
          </p:cNvSpPr>
          <p:nvPr/>
        </p:nvSpPr>
        <p:spPr bwMode="auto">
          <a:xfrm>
            <a:off x="7972425" y="3581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000"/>
              <a:t>MAC service</a:t>
            </a:r>
          </a:p>
          <a:p>
            <a:pPr algn="ctr"/>
            <a:r>
              <a:rPr lang="en-GB" sz="1000"/>
              <a:t>user</a:t>
            </a: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7924800" y="39624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000"/>
              <a:t>MAC service</a:t>
            </a:r>
            <a:br>
              <a:rPr lang="en-GB" sz="1000"/>
            </a:br>
            <a:r>
              <a:rPr lang="en-GB" sz="1000"/>
              <a:t>provider</a:t>
            </a:r>
          </a:p>
        </p:txBody>
      </p:sp>
      <p:sp>
        <p:nvSpPr>
          <p:cNvPr id="107571" name="Text Box 51"/>
          <p:cNvSpPr txBox="1">
            <a:spLocks noChangeArrowheads="1"/>
          </p:cNvSpPr>
          <p:nvPr/>
        </p:nvSpPr>
        <p:spPr bwMode="auto">
          <a:xfrm>
            <a:off x="7924800" y="2819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LLC sublayer</a:t>
            </a:r>
          </a:p>
        </p:txBody>
      </p:sp>
      <p:sp>
        <p:nvSpPr>
          <p:cNvPr id="107572" name="AutoShape 52"/>
          <p:cNvSpPr>
            <a:spLocks/>
          </p:cNvSpPr>
          <p:nvPr/>
        </p:nvSpPr>
        <p:spPr bwMode="auto">
          <a:xfrm>
            <a:off x="7629525" y="3657600"/>
            <a:ext cx="152400" cy="3048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07573" name="AutoShape 53"/>
          <p:cNvCxnSpPr>
            <a:cxnSpLocks noChangeShapeType="1"/>
            <a:stCxn id="107571" idx="1"/>
            <a:endCxn id="107572" idx="1"/>
          </p:cNvCxnSpPr>
          <p:nvPr/>
        </p:nvCxnSpPr>
        <p:spPr bwMode="auto">
          <a:xfrm rot="10800000" flipV="1">
            <a:off x="7781925" y="3048000"/>
            <a:ext cx="142875" cy="762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457200" y="2163763"/>
            <a:ext cx="282575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000"/>
              <a:t>7</a:t>
            </a:r>
          </a:p>
          <a:p>
            <a:endParaRPr lang="en-GB" sz="1000"/>
          </a:p>
          <a:p>
            <a:r>
              <a:rPr lang="en-GB" sz="1000"/>
              <a:t>6</a:t>
            </a:r>
          </a:p>
          <a:p>
            <a:endParaRPr lang="en-GB" sz="1000"/>
          </a:p>
          <a:p>
            <a:r>
              <a:rPr lang="en-GB" sz="1000"/>
              <a:t>5</a:t>
            </a:r>
          </a:p>
          <a:p>
            <a:endParaRPr lang="en-GB" sz="1000"/>
          </a:p>
          <a:p>
            <a:r>
              <a:rPr lang="en-GB" sz="1000"/>
              <a:t>4</a:t>
            </a:r>
          </a:p>
          <a:p>
            <a:endParaRPr lang="en-GB" sz="1000"/>
          </a:p>
          <a:p>
            <a:r>
              <a:rPr lang="en-GB" sz="1000"/>
              <a:t>3</a:t>
            </a:r>
          </a:p>
          <a:p>
            <a:endParaRPr lang="en-GB" sz="1000"/>
          </a:p>
          <a:p>
            <a:endParaRPr lang="en-GB" sz="1000"/>
          </a:p>
          <a:p>
            <a:endParaRPr lang="en-GB" sz="1000"/>
          </a:p>
          <a:p>
            <a:endParaRPr lang="en-GB" sz="800"/>
          </a:p>
          <a:p>
            <a:endParaRPr lang="en-GB" sz="800"/>
          </a:p>
          <a:p>
            <a:r>
              <a:rPr lang="en-GB" sz="1000"/>
              <a:t>2</a:t>
            </a:r>
          </a:p>
          <a:p>
            <a:endParaRPr lang="en-GB" sz="1000"/>
          </a:p>
          <a:p>
            <a:endParaRPr lang="en-GB" sz="800"/>
          </a:p>
          <a:p>
            <a:endParaRPr lang="en-GB" sz="1000"/>
          </a:p>
          <a:p>
            <a:endParaRPr lang="en-GB" sz="1000"/>
          </a:p>
          <a:p>
            <a:endParaRPr lang="en-GB" sz="1000"/>
          </a:p>
          <a:p>
            <a:r>
              <a:rPr lang="en-GB" sz="1000"/>
              <a:t>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</a:rPr>
              <a:t>802.1Bridging </a:t>
            </a:r>
            <a:r>
              <a:rPr lang="en-GB" sz="2800" dirty="0" smtClean="0">
                <a:ea typeface="ＭＳ Ｐゴシック" charset="-128"/>
              </a:rPr>
              <a:t>standards: </a:t>
            </a:r>
            <a:r>
              <a:rPr lang="en-GB" sz="2800" dirty="0" smtClean="0">
                <a:ea typeface="ＭＳ Ｐゴシック" charset="-128"/>
              </a:rPr>
              <a:t/>
            </a:r>
            <a:br>
              <a:rPr lang="en-GB" sz="2800" dirty="0" smtClean="0">
                <a:ea typeface="ＭＳ Ｐゴシック" charset="-128"/>
              </a:rPr>
            </a:br>
            <a:r>
              <a:rPr lang="en-GB" sz="2800" dirty="0" smtClean="0">
                <a:ea typeface="ＭＳ Ｐゴシック" charset="-128"/>
              </a:rPr>
              <a:t>The core Bridging standards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Two base standards: 802.1D:2004 (MAC Bridging) and 802.1Q:2005 (VLAN Bridging), but </a:t>
            </a:r>
            <a:r>
              <a:rPr lang="en-GB" sz="2200" dirty="0" smtClean="0">
                <a:ea typeface="ＭＳ Ｐゴシック" charset="-128"/>
              </a:rPr>
              <a:t>802.1D will be subsumed into 802.1Q in </a:t>
            </a:r>
            <a:r>
              <a:rPr lang="en-GB" sz="2200" dirty="0" smtClean="0">
                <a:ea typeface="ＭＳ Ｐゴシック" charset="-128"/>
              </a:rPr>
              <a:t>a future revision</a:t>
            </a:r>
            <a:endParaRPr lang="en-GB" sz="220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Support for LAN reconfigurations in 50ms or less (“Rapid Spanning Tree”)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Cures the historical problem of slow reconfiguration times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Makes Bridged Ethernet competitive as a means of offering metro services</a:t>
            </a:r>
          </a:p>
          <a:p>
            <a:pPr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Support for up to 4094 VLANs over a single Spanning Tree (SST) or over multiple (up to 64) Spanning Tree instances (MST)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Provides options for load balancing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ea typeface="ＭＳ Ｐゴシック" charset="-128"/>
              </a:rPr>
              <a:t>Allows choice of how VLANs map to Spanning Trees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</a:rPr>
              <a:t>802.1Bridging </a:t>
            </a:r>
            <a:r>
              <a:rPr lang="en-GB" sz="2800" dirty="0" smtClean="0">
                <a:ea typeface="ＭＳ Ｐゴシック" charset="-128"/>
              </a:rPr>
              <a:t>standards: </a:t>
            </a:r>
            <a:r>
              <a:rPr lang="en-GB" sz="2800" dirty="0" smtClean="0">
                <a:ea typeface="ＭＳ Ｐゴシック" charset="-128"/>
              </a:rPr>
              <a:t>Provider Bridging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smtClean="0">
                <a:ea typeface="ＭＳ Ｐゴシック" charset="-128"/>
              </a:rPr>
              <a:t>802.1ad:2005 Provider Bridging - supports metro-area “provider” bridged LANs that can (trivially) multiplex 4094 X 4094 distinct services</a:t>
            </a:r>
          </a:p>
          <a:p>
            <a:r>
              <a:rPr lang="en-GB" sz="1800" dirty="0" smtClean="0">
                <a:ea typeface="ＭＳ Ｐゴシック" charset="-128"/>
              </a:rPr>
              <a:t>802.1ah:2008 Provider Backbone Bridging</a:t>
            </a:r>
          </a:p>
          <a:p>
            <a:pPr lvl="1"/>
            <a:r>
              <a:rPr lang="en-GB" sz="1800" dirty="0" smtClean="0">
                <a:ea typeface="ＭＳ Ｐゴシック" charset="-128"/>
              </a:rPr>
              <a:t>Adds a 24-bit I-SID giving ~16 million “service instance identifiers”</a:t>
            </a:r>
          </a:p>
          <a:p>
            <a:pPr lvl="1"/>
            <a:r>
              <a:rPr lang="en-GB" sz="1800" dirty="0" smtClean="0">
                <a:ea typeface="ＭＳ Ｐゴシック" charset="-128"/>
              </a:rPr>
              <a:t>Adds a tunnelling protocol  (external MAC addresses are local to the backbone</a:t>
            </a:r>
            <a:r>
              <a:rPr lang="en-GB" sz="1800" dirty="0" smtClean="0">
                <a:ea typeface="ＭＳ Ｐゴシック" charset="-128"/>
              </a:rPr>
              <a:t>)</a:t>
            </a:r>
          </a:p>
          <a:p>
            <a:r>
              <a:rPr lang="en-GB" sz="1800" dirty="0" smtClean="0">
                <a:ea typeface="ＭＳ Ｐゴシック" charset="-128"/>
              </a:rPr>
              <a:t>802.1aw:2009 Provider Backbone Bridge Traffic Engineering – supports the construction of “traffic engineered” backbone topologies, protection switching, etc. to serve the needs of large service providers.</a:t>
            </a: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802.1aj:2010 Two-port MAC Relay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Simple 2-Port Bridge – no Spanning Tree support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Acts as a “</a:t>
            </a:r>
            <a:r>
              <a:rPr lang="en-GB" sz="1800" dirty="0" err="1" smtClean="0">
                <a:ea typeface="ＭＳ Ｐゴシック" charset="-128"/>
              </a:rPr>
              <a:t>demarc</a:t>
            </a:r>
            <a:r>
              <a:rPr lang="en-GB" sz="1800" dirty="0" smtClean="0">
                <a:ea typeface="ＭＳ Ｐゴシック" charset="-128"/>
              </a:rPr>
              <a:t>” device between service provider and service user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ea typeface="ＭＳ Ｐゴシック" charset="-128"/>
              </a:rPr>
              <a:t>Can be used to translate between “true” Ethernet and emulated Ethernet services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Provider Backbone Bridged LAN</a:t>
            </a: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4088" y="5772150"/>
            <a:ext cx="53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13" y="4273550"/>
            <a:ext cx="500062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Line 5"/>
          <p:cNvSpPr>
            <a:spLocks noChangeShapeType="1"/>
          </p:cNvSpPr>
          <p:nvPr/>
        </p:nvSpPr>
        <p:spPr bwMode="auto">
          <a:xfrm>
            <a:off x="7759700" y="3044825"/>
            <a:ext cx="115888" cy="13065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 flipH="1">
            <a:off x="4994275" y="4159250"/>
            <a:ext cx="307975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6146800" y="2122488"/>
            <a:ext cx="76835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 flipH="1">
            <a:off x="2420938" y="2122488"/>
            <a:ext cx="69215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2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0913" y="5464175"/>
            <a:ext cx="5000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1563" y="5349875"/>
            <a:ext cx="5318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1346200" y="3390900"/>
            <a:ext cx="417513" cy="2054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220" name="Picture 12"/>
          <p:cNvPicPr>
            <a:picLocks noChangeAspect="1" noChangeArrowheads="1"/>
          </p:cNvPicPr>
          <p:nvPr/>
        </p:nvPicPr>
        <p:blipFill>
          <a:blip r:embed="rId5" cstate="print"/>
          <a:srcRect l="20845" r="18788"/>
          <a:stretch>
            <a:fillRect/>
          </a:stretch>
        </p:blipFill>
        <p:spPr bwMode="auto">
          <a:xfrm>
            <a:off x="1004888" y="5367338"/>
            <a:ext cx="1335087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4221" name="Line 13"/>
          <p:cNvSpPr>
            <a:spLocks noChangeShapeType="1"/>
          </p:cNvSpPr>
          <p:nvPr/>
        </p:nvSpPr>
        <p:spPr bwMode="auto">
          <a:xfrm flipH="1">
            <a:off x="3841750" y="4119563"/>
            <a:ext cx="541338" cy="134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>
            <a:off x="5532438" y="4081463"/>
            <a:ext cx="690562" cy="146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23" name="Line 15"/>
          <p:cNvSpPr>
            <a:spLocks noChangeShapeType="1"/>
          </p:cNvSpPr>
          <p:nvPr/>
        </p:nvSpPr>
        <p:spPr bwMode="auto">
          <a:xfrm flipV="1">
            <a:off x="2190750" y="2238375"/>
            <a:ext cx="102870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224" name="Picture 16"/>
          <p:cNvPicPr>
            <a:picLocks noChangeAspect="1" noChangeArrowheads="1"/>
          </p:cNvPicPr>
          <p:nvPr/>
        </p:nvPicPr>
        <p:blipFill>
          <a:blip r:embed="rId6" cstate="print"/>
          <a:srcRect l="20845" r="18788"/>
          <a:stretch>
            <a:fillRect/>
          </a:stretch>
        </p:blipFill>
        <p:spPr bwMode="auto">
          <a:xfrm>
            <a:off x="6761163" y="4159250"/>
            <a:ext cx="668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4225" name="Line 17"/>
          <p:cNvSpPr>
            <a:spLocks noChangeShapeType="1"/>
          </p:cNvSpPr>
          <p:nvPr/>
        </p:nvSpPr>
        <p:spPr bwMode="auto">
          <a:xfrm flipH="1" flipV="1">
            <a:off x="5494338" y="2084388"/>
            <a:ext cx="1266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26" name="Line 18"/>
          <p:cNvSpPr>
            <a:spLocks noChangeShapeType="1"/>
          </p:cNvSpPr>
          <p:nvPr/>
        </p:nvSpPr>
        <p:spPr bwMode="auto">
          <a:xfrm>
            <a:off x="4495800" y="2122488"/>
            <a:ext cx="614363" cy="169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27" name="Line 19"/>
          <p:cNvSpPr>
            <a:spLocks noChangeShapeType="1"/>
          </p:cNvSpPr>
          <p:nvPr/>
        </p:nvSpPr>
        <p:spPr bwMode="auto">
          <a:xfrm>
            <a:off x="2120900" y="2463800"/>
            <a:ext cx="74613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228" name="Picture 20" descr="bluecloud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52650" y="1125538"/>
            <a:ext cx="4506913" cy="1368425"/>
          </a:xfrm>
          <a:prstGeom prst="rect">
            <a:avLst/>
          </a:prstGeom>
          <a:noFill/>
        </p:spPr>
      </p:pic>
      <p:sp>
        <p:nvSpPr>
          <p:cNvPr id="94229" name="Text Box 21"/>
          <p:cNvSpPr txBox="1">
            <a:spLocks noChangeArrowheads="1"/>
          </p:cNvSpPr>
          <p:nvPr/>
        </p:nvSpPr>
        <p:spPr bwMode="auto">
          <a:xfrm>
            <a:off x="2738438" y="1501775"/>
            <a:ext cx="3346450" cy="631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cs typeface="Arial" charset="0"/>
              </a:rPr>
              <a:t>Provider Backbone Bridged Network</a:t>
            </a:r>
          </a:p>
        </p:txBody>
      </p:sp>
      <p:pic>
        <p:nvPicPr>
          <p:cNvPr id="94230" name="Picture 22" descr="bluecloud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1688" y="3313113"/>
            <a:ext cx="3227387" cy="1100137"/>
          </a:xfrm>
          <a:prstGeom prst="rect">
            <a:avLst/>
          </a:prstGeom>
          <a:noFill/>
        </p:spPr>
      </p:pic>
      <p:sp>
        <p:nvSpPr>
          <p:cNvPr id="94231" name="Text Box 23"/>
          <p:cNvSpPr txBox="1">
            <a:spLocks noChangeArrowheads="1"/>
          </p:cNvSpPr>
          <p:nvPr/>
        </p:nvSpPr>
        <p:spPr bwMode="auto">
          <a:xfrm>
            <a:off x="3563938" y="3716338"/>
            <a:ext cx="2843212" cy="2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4D4D4D"/>
                </a:solidFill>
                <a:cs typeface="Arial" charset="0"/>
              </a:rPr>
              <a:t>Provider Bridged Network</a:t>
            </a:r>
          </a:p>
        </p:txBody>
      </p:sp>
      <p:pic>
        <p:nvPicPr>
          <p:cNvPr id="94232" name="Picture 24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16613" y="5118100"/>
            <a:ext cx="309562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33" name="Picture 25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03650" y="5003800"/>
            <a:ext cx="309563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34" name="Picture 26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18075" y="5464175"/>
            <a:ext cx="309563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35" name="Line 27"/>
          <p:cNvSpPr>
            <a:spLocks noChangeShapeType="1"/>
          </p:cNvSpPr>
          <p:nvPr/>
        </p:nvSpPr>
        <p:spPr bwMode="auto">
          <a:xfrm flipH="1">
            <a:off x="7069138" y="2968625"/>
            <a:ext cx="574675" cy="13430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236" name="Line 28"/>
          <p:cNvSpPr>
            <a:spLocks noChangeShapeType="1"/>
          </p:cNvSpPr>
          <p:nvPr/>
        </p:nvSpPr>
        <p:spPr bwMode="auto">
          <a:xfrm>
            <a:off x="7913688" y="3044825"/>
            <a:ext cx="728662" cy="14589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237" name="Picture 29" descr="bluecloud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16613" y="2133600"/>
            <a:ext cx="3227387" cy="1166813"/>
          </a:xfrm>
          <a:prstGeom prst="rect">
            <a:avLst/>
          </a:prstGeom>
          <a:noFill/>
        </p:spPr>
      </p:pic>
      <p:sp>
        <p:nvSpPr>
          <p:cNvPr id="94238" name="Text Box 30"/>
          <p:cNvSpPr txBox="1">
            <a:spLocks noChangeArrowheads="1"/>
          </p:cNvSpPr>
          <p:nvPr/>
        </p:nvSpPr>
        <p:spPr bwMode="auto">
          <a:xfrm>
            <a:off x="6121400" y="2565400"/>
            <a:ext cx="2843213" cy="2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4D4D4D"/>
                </a:solidFill>
              </a:rPr>
              <a:t>Provider Bridged Network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flipH="1">
            <a:off x="8418513" y="4389438"/>
            <a:ext cx="377825" cy="542925"/>
            <a:chOff x="4880" y="504"/>
            <a:chExt cx="728" cy="1048"/>
          </a:xfrm>
        </p:grpSpPr>
        <p:sp>
          <p:nvSpPr>
            <p:cNvPr id="94240" name="Freeform 32"/>
            <p:cNvSpPr>
              <a:spLocks/>
            </p:cNvSpPr>
            <p:nvPr/>
          </p:nvSpPr>
          <p:spPr bwMode="auto">
            <a:xfrm>
              <a:off x="4892" y="565"/>
              <a:ext cx="716" cy="115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69" y="230"/>
                </a:cxn>
                <a:cxn ang="0">
                  <a:pos x="999" y="68"/>
                </a:cxn>
                <a:cxn ang="0">
                  <a:pos x="475" y="0"/>
                </a:cxn>
                <a:cxn ang="0">
                  <a:pos x="0" y="136"/>
                </a:cxn>
              </a:cxnLst>
              <a:rect l="0" t="0" r="r" b="b"/>
              <a:pathLst>
                <a:path w="999" h="230">
                  <a:moveTo>
                    <a:pt x="0" y="136"/>
                  </a:moveTo>
                  <a:lnTo>
                    <a:pt x="569" y="230"/>
                  </a:lnTo>
                  <a:lnTo>
                    <a:pt x="999" y="68"/>
                  </a:lnTo>
                  <a:lnTo>
                    <a:pt x="475" y="0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DF3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241" name="Freeform 33"/>
            <p:cNvSpPr>
              <a:spLocks/>
            </p:cNvSpPr>
            <p:nvPr/>
          </p:nvSpPr>
          <p:spPr bwMode="auto">
            <a:xfrm>
              <a:off x="4892" y="632"/>
              <a:ext cx="407" cy="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9" y="94"/>
                </a:cxn>
                <a:cxn ang="0">
                  <a:pos x="569" y="1831"/>
                </a:cxn>
                <a:cxn ang="0">
                  <a:pos x="449" y="1791"/>
                </a:cxn>
                <a:cxn ang="0">
                  <a:pos x="450" y="1571"/>
                </a:cxn>
                <a:cxn ang="0">
                  <a:pos x="289" y="1508"/>
                </a:cxn>
                <a:cxn ang="0">
                  <a:pos x="289" y="1704"/>
                </a:cxn>
                <a:cxn ang="0">
                  <a:pos x="199" y="1663"/>
                </a:cxn>
                <a:cxn ang="0">
                  <a:pos x="199" y="1468"/>
                </a:cxn>
                <a:cxn ang="0">
                  <a:pos x="71" y="1411"/>
                </a:cxn>
                <a:cxn ang="0">
                  <a:pos x="71" y="1608"/>
                </a:cxn>
                <a:cxn ang="0">
                  <a:pos x="0" y="1577"/>
                </a:cxn>
                <a:cxn ang="0">
                  <a:pos x="0" y="0"/>
                </a:cxn>
              </a:cxnLst>
              <a:rect l="0" t="0" r="r" b="b"/>
              <a:pathLst>
                <a:path w="569" h="1831">
                  <a:moveTo>
                    <a:pt x="0" y="0"/>
                  </a:moveTo>
                  <a:lnTo>
                    <a:pt x="569" y="94"/>
                  </a:lnTo>
                  <a:lnTo>
                    <a:pt x="569" y="1831"/>
                  </a:lnTo>
                  <a:lnTo>
                    <a:pt x="449" y="1791"/>
                  </a:lnTo>
                  <a:lnTo>
                    <a:pt x="450" y="1571"/>
                  </a:lnTo>
                  <a:lnTo>
                    <a:pt x="289" y="1508"/>
                  </a:lnTo>
                  <a:lnTo>
                    <a:pt x="289" y="1704"/>
                  </a:lnTo>
                  <a:lnTo>
                    <a:pt x="199" y="1663"/>
                  </a:lnTo>
                  <a:lnTo>
                    <a:pt x="199" y="1468"/>
                  </a:lnTo>
                  <a:lnTo>
                    <a:pt x="71" y="1411"/>
                  </a:lnTo>
                  <a:lnTo>
                    <a:pt x="71" y="1608"/>
                  </a:lnTo>
                  <a:lnTo>
                    <a:pt x="0" y="15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C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242" name="Freeform 34"/>
            <p:cNvSpPr>
              <a:spLocks/>
            </p:cNvSpPr>
            <p:nvPr/>
          </p:nvSpPr>
          <p:spPr bwMode="auto">
            <a:xfrm>
              <a:off x="5299" y="599"/>
              <a:ext cx="309" cy="953"/>
            </a:xfrm>
            <a:custGeom>
              <a:avLst/>
              <a:gdLst/>
              <a:ahLst/>
              <a:cxnLst>
                <a:cxn ang="0">
                  <a:pos x="0" y="161"/>
                </a:cxn>
                <a:cxn ang="0">
                  <a:pos x="426" y="0"/>
                </a:cxn>
                <a:cxn ang="0">
                  <a:pos x="431" y="1469"/>
                </a:cxn>
                <a:cxn ang="0">
                  <a:pos x="0" y="1900"/>
                </a:cxn>
                <a:cxn ang="0">
                  <a:pos x="0" y="161"/>
                </a:cxn>
              </a:cxnLst>
              <a:rect l="0" t="0" r="r" b="b"/>
              <a:pathLst>
                <a:path w="431" h="1900">
                  <a:moveTo>
                    <a:pt x="0" y="161"/>
                  </a:moveTo>
                  <a:lnTo>
                    <a:pt x="426" y="0"/>
                  </a:lnTo>
                  <a:lnTo>
                    <a:pt x="431" y="1469"/>
                  </a:lnTo>
                  <a:lnTo>
                    <a:pt x="0" y="1900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5098" y="1386"/>
              <a:ext cx="119" cy="101"/>
              <a:chOff x="1632" y="4437"/>
              <a:chExt cx="55" cy="67"/>
            </a:xfrm>
          </p:grpSpPr>
          <p:sp>
            <p:nvSpPr>
              <p:cNvPr id="94244" name="Freeform 36"/>
              <p:cNvSpPr>
                <a:spLocks/>
              </p:cNvSpPr>
              <p:nvPr/>
            </p:nvSpPr>
            <p:spPr bwMode="auto">
              <a:xfrm>
                <a:off x="1663" y="4450"/>
                <a:ext cx="24" cy="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08"/>
                  </a:cxn>
                  <a:cxn ang="0">
                    <a:pos x="74" y="142"/>
                  </a:cxn>
                  <a:cxn ang="0">
                    <a:pos x="74" y="31"/>
                  </a:cxn>
                  <a:cxn ang="0">
                    <a:pos x="0" y="0"/>
                  </a:cxn>
                </a:cxnLst>
                <a:rect l="0" t="0" r="r" b="b"/>
                <a:pathLst>
                  <a:path w="74" h="142">
                    <a:moveTo>
                      <a:pt x="0" y="0"/>
                    </a:moveTo>
                    <a:lnTo>
                      <a:pt x="0" y="108"/>
                    </a:lnTo>
                    <a:lnTo>
                      <a:pt x="74" y="142"/>
                    </a:lnTo>
                    <a:lnTo>
                      <a:pt x="7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45" name="Freeform 37"/>
              <p:cNvSpPr>
                <a:spLocks/>
              </p:cNvSpPr>
              <p:nvPr/>
            </p:nvSpPr>
            <p:spPr bwMode="auto">
              <a:xfrm>
                <a:off x="1632" y="4437"/>
                <a:ext cx="32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3"/>
                  </a:cxn>
                  <a:cxn ang="0">
                    <a:pos x="96" y="144"/>
                  </a:cxn>
                  <a:cxn ang="0">
                    <a:pos x="96" y="41"/>
                  </a:cxn>
                  <a:cxn ang="0">
                    <a:pos x="0" y="0"/>
                  </a:cxn>
                </a:cxnLst>
                <a:rect l="0" t="0" r="r" b="b"/>
                <a:pathLst>
                  <a:path w="96" h="203">
                    <a:moveTo>
                      <a:pt x="0" y="0"/>
                    </a:moveTo>
                    <a:lnTo>
                      <a:pt x="0" y="203"/>
                    </a:lnTo>
                    <a:lnTo>
                      <a:pt x="96" y="144"/>
                    </a:lnTo>
                    <a:lnTo>
                      <a:pt x="96" y="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F1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4941" y="1337"/>
              <a:ext cx="121" cy="104"/>
              <a:chOff x="1559" y="4404"/>
              <a:chExt cx="56" cy="69"/>
            </a:xfrm>
          </p:grpSpPr>
          <p:sp>
            <p:nvSpPr>
              <p:cNvPr id="94247" name="Freeform 39"/>
              <p:cNvSpPr>
                <a:spLocks/>
              </p:cNvSpPr>
              <p:nvPr/>
            </p:nvSpPr>
            <p:spPr bwMode="auto">
              <a:xfrm>
                <a:off x="1590" y="4417"/>
                <a:ext cx="25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0"/>
                  </a:cxn>
                  <a:cxn ang="0">
                    <a:pos x="74" y="143"/>
                  </a:cxn>
                  <a:cxn ang="0">
                    <a:pos x="74" y="32"/>
                  </a:cxn>
                  <a:cxn ang="0">
                    <a:pos x="0" y="0"/>
                  </a:cxn>
                </a:cxnLst>
                <a:rect l="0" t="0" r="r" b="b"/>
                <a:pathLst>
                  <a:path w="74" h="143">
                    <a:moveTo>
                      <a:pt x="0" y="0"/>
                    </a:moveTo>
                    <a:lnTo>
                      <a:pt x="0" y="110"/>
                    </a:lnTo>
                    <a:lnTo>
                      <a:pt x="74" y="143"/>
                    </a:lnTo>
                    <a:lnTo>
                      <a:pt x="7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48" name="Freeform 40"/>
              <p:cNvSpPr>
                <a:spLocks/>
              </p:cNvSpPr>
              <p:nvPr/>
            </p:nvSpPr>
            <p:spPr bwMode="auto">
              <a:xfrm>
                <a:off x="1559" y="4404"/>
                <a:ext cx="32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6"/>
                  </a:cxn>
                  <a:cxn ang="0">
                    <a:pos x="96" y="148"/>
                  </a:cxn>
                  <a:cxn ang="0">
                    <a:pos x="96" y="45"/>
                  </a:cxn>
                  <a:cxn ang="0">
                    <a:pos x="0" y="0"/>
                  </a:cxn>
                </a:cxnLst>
                <a:rect l="0" t="0" r="r" b="b"/>
                <a:pathLst>
                  <a:path w="96" h="206">
                    <a:moveTo>
                      <a:pt x="0" y="0"/>
                    </a:moveTo>
                    <a:lnTo>
                      <a:pt x="0" y="206"/>
                    </a:lnTo>
                    <a:lnTo>
                      <a:pt x="96" y="148"/>
                    </a:lnTo>
                    <a:lnTo>
                      <a:pt x="96" y="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F1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4905" y="653"/>
              <a:ext cx="368" cy="727"/>
              <a:chOff x="1542" y="3950"/>
              <a:chExt cx="171" cy="483"/>
            </a:xfrm>
          </p:grpSpPr>
          <p:sp>
            <p:nvSpPr>
              <p:cNvPr id="94250" name="Freeform 42"/>
              <p:cNvSpPr>
                <a:spLocks/>
              </p:cNvSpPr>
              <p:nvPr/>
            </p:nvSpPr>
            <p:spPr bwMode="auto">
              <a:xfrm>
                <a:off x="1549" y="3952"/>
                <a:ext cx="155" cy="48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6" y="77"/>
                  </a:cxn>
                  <a:cxn ang="0">
                    <a:pos x="466" y="1444"/>
                  </a:cxn>
                  <a:cxn ang="0">
                    <a:pos x="3" y="1249"/>
                  </a:cxn>
                  <a:cxn ang="0">
                    <a:pos x="0" y="0"/>
                  </a:cxn>
                </a:cxnLst>
                <a:rect l="0" t="0" r="r" b="b"/>
                <a:pathLst>
                  <a:path w="466" h="1444">
                    <a:moveTo>
                      <a:pt x="0" y="0"/>
                    </a:moveTo>
                    <a:lnTo>
                      <a:pt x="466" y="77"/>
                    </a:lnTo>
                    <a:lnTo>
                      <a:pt x="466" y="1444"/>
                    </a:lnTo>
                    <a:lnTo>
                      <a:pt x="3" y="12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" name="Group 43"/>
              <p:cNvGrpSpPr>
                <a:grpSpLocks/>
              </p:cNvGrpSpPr>
              <p:nvPr/>
            </p:nvGrpSpPr>
            <p:grpSpPr bwMode="auto">
              <a:xfrm>
                <a:off x="1542" y="3950"/>
                <a:ext cx="171" cy="473"/>
                <a:chOff x="1542" y="3950"/>
                <a:chExt cx="171" cy="473"/>
              </a:xfrm>
            </p:grpSpPr>
            <p:sp>
              <p:nvSpPr>
                <p:cNvPr id="94252" name="Line 44"/>
                <p:cNvSpPr>
                  <a:spLocks noChangeShapeType="1"/>
                </p:cNvSpPr>
                <p:nvPr/>
              </p:nvSpPr>
              <p:spPr bwMode="auto">
                <a:xfrm>
                  <a:off x="1543" y="4312"/>
                  <a:ext cx="170" cy="57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3" name="Line 45"/>
                <p:cNvSpPr>
                  <a:spLocks noChangeShapeType="1"/>
                </p:cNvSpPr>
                <p:nvPr/>
              </p:nvSpPr>
              <p:spPr bwMode="auto">
                <a:xfrm>
                  <a:off x="1542" y="4251"/>
                  <a:ext cx="170" cy="50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4" name="Line 46"/>
                <p:cNvSpPr>
                  <a:spLocks noChangeShapeType="1"/>
                </p:cNvSpPr>
                <p:nvPr/>
              </p:nvSpPr>
              <p:spPr bwMode="auto">
                <a:xfrm>
                  <a:off x="1546" y="4189"/>
                  <a:ext cx="166" cy="44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5" name="Line 47"/>
                <p:cNvSpPr>
                  <a:spLocks noChangeShapeType="1"/>
                </p:cNvSpPr>
                <p:nvPr/>
              </p:nvSpPr>
              <p:spPr bwMode="auto">
                <a:xfrm>
                  <a:off x="1544" y="4124"/>
                  <a:ext cx="166" cy="40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6" name="Line 48"/>
                <p:cNvSpPr>
                  <a:spLocks noChangeShapeType="1"/>
                </p:cNvSpPr>
                <p:nvPr/>
              </p:nvSpPr>
              <p:spPr bwMode="auto">
                <a:xfrm>
                  <a:off x="1547" y="4062"/>
                  <a:ext cx="163" cy="33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7" name="Line 49"/>
                <p:cNvSpPr>
                  <a:spLocks noChangeShapeType="1"/>
                </p:cNvSpPr>
                <p:nvPr/>
              </p:nvSpPr>
              <p:spPr bwMode="auto">
                <a:xfrm>
                  <a:off x="1542" y="4005"/>
                  <a:ext cx="167" cy="28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8" name="Line 50"/>
                <p:cNvSpPr>
                  <a:spLocks noChangeShapeType="1"/>
                </p:cNvSpPr>
                <p:nvPr/>
              </p:nvSpPr>
              <p:spPr bwMode="auto">
                <a:xfrm>
                  <a:off x="1582" y="3950"/>
                  <a:ext cx="1" cy="441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59" name="Line 51"/>
                <p:cNvSpPr>
                  <a:spLocks noChangeShapeType="1"/>
                </p:cNvSpPr>
                <p:nvPr/>
              </p:nvSpPr>
              <p:spPr bwMode="auto">
                <a:xfrm>
                  <a:off x="1620" y="3958"/>
                  <a:ext cx="1" cy="451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60" name="Line 52"/>
                <p:cNvSpPr>
                  <a:spLocks noChangeShapeType="1"/>
                </p:cNvSpPr>
                <p:nvPr/>
              </p:nvSpPr>
              <p:spPr bwMode="auto">
                <a:xfrm>
                  <a:off x="1661" y="3965"/>
                  <a:ext cx="1" cy="458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7" name="Group 53"/>
            <p:cNvGrpSpPr>
              <a:grpSpLocks/>
            </p:cNvGrpSpPr>
            <p:nvPr/>
          </p:nvGrpSpPr>
          <p:grpSpPr bwMode="auto">
            <a:xfrm>
              <a:off x="5043" y="504"/>
              <a:ext cx="429" cy="148"/>
              <a:chOff x="1606" y="3851"/>
              <a:chExt cx="200" cy="98"/>
            </a:xfrm>
          </p:grpSpPr>
          <p:grpSp>
            <p:nvGrpSpPr>
              <p:cNvPr id="8" name="Group 54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263" name="Freeform 55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F3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64" name="Freeform 56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F1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65" name="Freeform 57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FF5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266" name="Freeform 58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4267" name="Line 59"/>
            <p:cNvSpPr>
              <a:spLocks noChangeShapeType="1"/>
            </p:cNvSpPr>
            <p:nvPr/>
          </p:nvSpPr>
          <p:spPr bwMode="auto">
            <a:xfrm>
              <a:off x="5189" y="933"/>
              <a:ext cx="131" cy="62"/>
            </a:xfrm>
            <a:prstGeom prst="line">
              <a:avLst/>
            </a:prstGeom>
            <a:noFill/>
            <a:ln w="6350">
              <a:solidFill>
                <a:srgbClr val="FF5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268" name="Line 60"/>
            <p:cNvSpPr>
              <a:spLocks noChangeShapeType="1"/>
            </p:cNvSpPr>
            <p:nvPr/>
          </p:nvSpPr>
          <p:spPr bwMode="auto">
            <a:xfrm>
              <a:off x="5191" y="837"/>
              <a:ext cx="129" cy="51"/>
            </a:xfrm>
            <a:prstGeom prst="line">
              <a:avLst/>
            </a:prstGeom>
            <a:noFill/>
            <a:ln w="6350">
              <a:solidFill>
                <a:srgbClr val="FF5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269" name="Line 61"/>
            <p:cNvSpPr>
              <a:spLocks noChangeShapeType="1"/>
            </p:cNvSpPr>
            <p:nvPr/>
          </p:nvSpPr>
          <p:spPr bwMode="auto">
            <a:xfrm>
              <a:off x="5187" y="749"/>
              <a:ext cx="132" cy="43"/>
            </a:xfrm>
            <a:prstGeom prst="line">
              <a:avLst/>
            </a:prstGeom>
            <a:noFill/>
            <a:ln w="6350">
              <a:solidFill>
                <a:srgbClr val="FF5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270" name="Freeform 62"/>
            <p:cNvSpPr>
              <a:spLocks/>
            </p:cNvSpPr>
            <p:nvPr/>
          </p:nvSpPr>
          <p:spPr bwMode="auto">
            <a:xfrm>
              <a:off x="4880" y="609"/>
              <a:ext cx="587" cy="895"/>
            </a:xfrm>
            <a:custGeom>
              <a:avLst/>
              <a:gdLst/>
              <a:ahLst/>
              <a:cxnLst>
                <a:cxn ang="0">
                  <a:pos x="561" y="96"/>
                </a:cxn>
                <a:cxn ang="0">
                  <a:pos x="633" y="112"/>
                </a:cxn>
                <a:cxn ang="0">
                  <a:pos x="753" y="184"/>
                </a:cxn>
                <a:cxn ang="0">
                  <a:pos x="849" y="152"/>
                </a:cxn>
                <a:cxn ang="0">
                  <a:pos x="873" y="128"/>
                </a:cxn>
                <a:cxn ang="0">
                  <a:pos x="921" y="112"/>
                </a:cxn>
                <a:cxn ang="0">
                  <a:pos x="945" y="104"/>
                </a:cxn>
                <a:cxn ang="0">
                  <a:pos x="977" y="208"/>
                </a:cxn>
                <a:cxn ang="0">
                  <a:pos x="993" y="1072"/>
                </a:cxn>
                <a:cxn ang="0">
                  <a:pos x="889" y="1184"/>
                </a:cxn>
                <a:cxn ang="0">
                  <a:pos x="713" y="1200"/>
                </a:cxn>
                <a:cxn ang="0">
                  <a:pos x="689" y="1032"/>
                </a:cxn>
                <a:cxn ang="0">
                  <a:pos x="793" y="944"/>
                </a:cxn>
                <a:cxn ang="0">
                  <a:pos x="809" y="600"/>
                </a:cxn>
                <a:cxn ang="0">
                  <a:pos x="681" y="560"/>
                </a:cxn>
                <a:cxn ang="0">
                  <a:pos x="657" y="536"/>
                </a:cxn>
                <a:cxn ang="0">
                  <a:pos x="609" y="520"/>
                </a:cxn>
                <a:cxn ang="0">
                  <a:pos x="41" y="584"/>
                </a:cxn>
                <a:cxn ang="0">
                  <a:pos x="73" y="320"/>
                </a:cxn>
                <a:cxn ang="0">
                  <a:pos x="81" y="88"/>
                </a:cxn>
                <a:cxn ang="0">
                  <a:pos x="561" y="96"/>
                </a:cxn>
              </a:cxnLst>
              <a:rect l="0" t="0" r="r" b="b"/>
              <a:pathLst>
                <a:path w="1030" h="1225">
                  <a:moveTo>
                    <a:pt x="561" y="96"/>
                  </a:moveTo>
                  <a:cubicBezTo>
                    <a:pt x="574" y="98"/>
                    <a:pt x="616" y="103"/>
                    <a:pt x="633" y="112"/>
                  </a:cubicBezTo>
                  <a:cubicBezTo>
                    <a:pt x="675" y="135"/>
                    <a:pt x="707" y="169"/>
                    <a:pt x="753" y="184"/>
                  </a:cubicBezTo>
                  <a:cubicBezTo>
                    <a:pt x="789" y="178"/>
                    <a:pt x="820" y="176"/>
                    <a:pt x="849" y="152"/>
                  </a:cubicBezTo>
                  <a:cubicBezTo>
                    <a:pt x="858" y="145"/>
                    <a:pt x="863" y="133"/>
                    <a:pt x="873" y="128"/>
                  </a:cubicBezTo>
                  <a:cubicBezTo>
                    <a:pt x="888" y="120"/>
                    <a:pt x="905" y="117"/>
                    <a:pt x="921" y="112"/>
                  </a:cubicBezTo>
                  <a:cubicBezTo>
                    <a:pt x="929" y="109"/>
                    <a:pt x="945" y="104"/>
                    <a:pt x="945" y="104"/>
                  </a:cubicBezTo>
                  <a:cubicBezTo>
                    <a:pt x="957" y="139"/>
                    <a:pt x="968" y="172"/>
                    <a:pt x="977" y="208"/>
                  </a:cubicBezTo>
                  <a:cubicBezTo>
                    <a:pt x="960" y="325"/>
                    <a:pt x="1030" y="961"/>
                    <a:pt x="993" y="1072"/>
                  </a:cubicBezTo>
                  <a:cubicBezTo>
                    <a:pt x="990" y="1082"/>
                    <a:pt x="895" y="1178"/>
                    <a:pt x="889" y="1184"/>
                  </a:cubicBezTo>
                  <a:cubicBezTo>
                    <a:pt x="860" y="1196"/>
                    <a:pt x="746" y="1225"/>
                    <a:pt x="713" y="1200"/>
                  </a:cubicBezTo>
                  <a:cubicBezTo>
                    <a:pt x="680" y="1175"/>
                    <a:pt x="676" y="1075"/>
                    <a:pt x="689" y="1032"/>
                  </a:cubicBezTo>
                  <a:cubicBezTo>
                    <a:pt x="702" y="989"/>
                    <a:pt x="773" y="1016"/>
                    <a:pt x="793" y="944"/>
                  </a:cubicBezTo>
                  <a:cubicBezTo>
                    <a:pt x="813" y="872"/>
                    <a:pt x="828" y="664"/>
                    <a:pt x="809" y="600"/>
                  </a:cubicBezTo>
                  <a:cubicBezTo>
                    <a:pt x="767" y="593"/>
                    <a:pt x="717" y="586"/>
                    <a:pt x="681" y="560"/>
                  </a:cubicBezTo>
                  <a:cubicBezTo>
                    <a:pt x="672" y="553"/>
                    <a:pt x="667" y="541"/>
                    <a:pt x="657" y="536"/>
                  </a:cubicBezTo>
                  <a:cubicBezTo>
                    <a:pt x="642" y="528"/>
                    <a:pt x="625" y="525"/>
                    <a:pt x="609" y="520"/>
                  </a:cubicBezTo>
                  <a:cubicBezTo>
                    <a:pt x="601" y="517"/>
                    <a:pt x="41" y="584"/>
                    <a:pt x="41" y="584"/>
                  </a:cubicBezTo>
                  <a:cubicBezTo>
                    <a:pt x="0" y="543"/>
                    <a:pt x="65" y="383"/>
                    <a:pt x="73" y="320"/>
                  </a:cubicBezTo>
                  <a:cubicBezTo>
                    <a:pt x="66" y="261"/>
                    <a:pt x="91" y="146"/>
                    <a:pt x="81" y="88"/>
                  </a:cubicBezTo>
                  <a:cubicBezTo>
                    <a:pt x="65" y="0"/>
                    <a:pt x="520" y="137"/>
                    <a:pt x="561" y="96"/>
                  </a:cubicBezTo>
                  <a:close/>
                </a:path>
              </a:pathLst>
            </a:custGeom>
            <a:solidFill>
              <a:srgbClr val="B2B2B2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271" name="Line 63"/>
            <p:cNvSpPr>
              <a:spLocks noChangeShapeType="1"/>
            </p:cNvSpPr>
            <p:nvPr/>
          </p:nvSpPr>
          <p:spPr bwMode="auto">
            <a:xfrm flipV="1">
              <a:off x="5421" y="800"/>
              <a:ext cx="1" cy="58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272" name="Line 64"/>
            <p:cNvSpPr>
              <a:spLocks noChangeShapeType="1"/>
            </p:cNvSpPr>
            <p:nvPr/>
          </p:nvSpPr>
          <p:spPr bwMode="auto">
            <a:xfrm flipV="1">
              <a:off x="5397" y="950"/>
              <a:ext cx="1" cy="43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9" name="Group 65"/>
            <p:cNvGrpSpPr>
              <a:grpSpLocks/>
            </p:cNvGrpSpPr>
            <p:nvPr/>
          </p:nvGrpSpPr>
          <p:grpSpPr bwMode="auto">
            <a:xfrm>
              <a:off x="4941" y="686"/>
              <a:ext cx="358" cy="125"/>
              <a:chOff x="131" y="3073"/>
              <a:chExt cx="626" cy="171"/>
            </a:xfrm>
          </p:grpSpPr>
          <p:sp>
            <p:nvSpPr>
              <p:cNvPr id="94274" name="Line 66"/>
              <p:cNvSpPr>
                <a:spLocks noChangeShapeType="1"/>
              </p:cNvSpPr>
              <p:nvPr/>
            </p:nvSpPr>
            <p:spPr bwMode="auto">
              <a:xfrm flipH="1" flipV="1">
                <a:off x="131" y="3160"/>
                <a:ext cx="626" cy="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75" name="Line 67"/>
              <p:cNvSpPr>
                <a:spLocks noChangeShapeType="1"/>
              </p:cNvSpPr>
              <p:nvPr/>
            </p:nvSpPr>
            <p:spPr bwMode="auto">
              <a:xfrm flipV="1">
                <a:off x="677" y="3141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76" name="Line 68"/>
              <p:cNvSpPr>
                <a:spLocks noChangeShapeType="1"/>
              </p:cNvSpPr>
              <p:nvPr/>
            </p:nvSpPr>
            <p:spPr bwMode="auto">
              <a:xfrm flipV="1">
                <a:off x="569" y="313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77" name="Line 69"/>
              <p:cNvSpPr>
                <a:spLocks noChangeShapeType="1"/>
              </p:cNvSpPr>
              <p:nvPr/>
            </p:nvSpPr>
            <p:spPr bwMode="auto">
              <a:xfrm flipV="1">
                <a:off x="406" y="3114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78" name="Line 70"/>
              <p:cNvSpPr>
                <a:spLocks noChangeShapeType="1"/>
              </p:cNvSpPr>
              <p:nvPr/>
            </p:nvSpPr>
            <p:spPr bwMode="auto">
              <a:xfrm flipV="1">
                <a:off x="131" y="3073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79" name="Line 71"/>
              <p:cNvSpPr>
                <a:spLocks noChangeShapeType="1"/>
              </p:cNvSpPr>
              <p:nvPr/>
            </p:nvSpPr>
            <p:spPr bwMode="auto">
              <a:xfrm flipV="1">
                <a:off x="218" y="308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80" name="Line 72"/>
              <p:cNvSpPr>
                <a:spLocks noChangeShapeType="1"/>
              </p:cNvSpPr>
              <p:nvPr/>
            </p:nvSpPr>
            <p:spPr bwMode="auto">
              <a:xfrm flipV="1">
                <a:off x="308" y="309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281" name="Line 73"/>
              <p:cNvSpPr>
                <a:spLocks noChangeShapeType="1"/>
              </p:cNvSpPr>
              <p:nvPr/>
            </p:nvSpPr>
            <p:spPr bwMode="auto">
              <a:xfrm flipV="1">
                <a:off x="492" y="311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5288" y="772"/>
              <a:ext cx="140" cy="71"/>
              <a:chOff x="1606" y="3851"/>
              <a:chExt cx="200" cy="98"/>
            </a:xfrm>
          </p:grpSpPr>
          <p:grpSp>
            <p:nvGrpSpPr>
              <p:cNvPr id="11" name="Group 75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284" name="Freeform 76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85" name="Freeform 77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86" name="Freeform 78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287" name="Freeform 79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4288" name="Line 80"/>
            <p:cNvSpPr>
              <a:spLocks noChangeShapeType="1"/>
            </p:cNvSpPr>
            <p:nvPr/>
          </p:nvSpPr>
          <p:spPr bwMode="auto">
            <a:xfrm flipH="1" flipV="1">
              <a:off x="5376" y="1075"/>
              <a:ext cx="0" cy="31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289" name="Line 81"/>
            <p:cNvSpPr>
              <a:spLocks noChangeShapeType="1"/>
            </p:cNvSpPr>
            <p:nvPr/>
          </p:nvSpPr>
          <p:spPr bwMode="auto">
            <a:xfrm flipH="1" flipV="1">
              <a:off x="5359" y="1176"/>
              <a:ext cx="0" cy="19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" name="Group 82"/>
            <p:cNvGrpSpPr>
              <a:grpSpLocks/>
            </p:cNvGrpSpPr>
            <p:nvPr/>
          </p:nvGrpSpPr>
          <p:grpSpPr bwMode="auto">
            <a:xfrm>
              <a:off x="5264" y="1034"/>
              <a:ext cx="141" cy="72"/>
              <a:chOff x="1606" y="3851"/>
              <a:chExt cx="200" cy="98"/>
            </a:xfrm>
          </p:grpSpPr>
          <p:grpSp>
            <p:nvGrpSpPr>
              <p:cNvPr id="13" name="Group 83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292" name="Freeform 84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93" name="Freeform 85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94" name="Freeform 86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295" name="Freeform 87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88"/>
            <p:cNvGrpSpPr>
              <a:grpSpLocks/>
            </p:cNvGrpSpPr>
            <p:nvPr/>
          </p:nvGrpSpPr>
          <p:grpSpPr bwMode="auto">
            <a:xfrm>
              <a:off x="5264" y="1181"/>
              <a:ext cx="141" cy="72"/>
              <a:chOff x="1606" y="3851"/>
              <a:chExt cx="200" cy="98"/>
            </a:xfrm>
          </p:grpSpPr>
          <p:grpSp>
            <p:nvGrpSpPr>
              <p:cNvPr id="15" name="Group 89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298" name="Freeform 90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299" name="Freeform 91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00" name="Freeform 92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301" name="Freeform 93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6" name="Group 94"/>
            <p:cNvGrpSpPr>
              <a:grpSpLocks/>
            </p:cNvGrpSpPr>
            <p:nvPr/>
          </p:nvGrpSpPr>
          <p:grpSpPr bwMode="auto">
            <a:xfrm>
              <a:off x="4931" y="809"/>
              <a:ext cx="357" cy="125"/>
              <a:chOff x="131" y="3073"/>
              <a:chExt cx="626" cy="171"/>
            </a:xfrm>
          </p:grpSpPr>
          <p:sp>
            <p:nvSpPr>
              <p:cNvPr id="94303" name="Line 95"/>
              <p:cNvSpPr>
                <a:spLocks noChangeShapeType="1"/>
              </p:cNvSpPr>
              <p:nvPr/>
            </p:nvSpPr>
            <p:spPr bwMode="auto">
              <a:xfrm flipH="1" flipV="1">
                <a:off x="131" y="3160"/>
                <a:ext cx="626" cy="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04" name="Line 96"/>
              <p:cNvSpPr>
                <a:spLocks noChangeShapeType="1"/>
              </p:cNvSpPr>
              <p:nvPr/>
            </p:nvSpPr>
            <p:spPr bwMode="auto">
              <a:xfrm flipV="1">
                <a:off x="677" y="3141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05" name="Line 97"/>
              <p:cNvSpPr>
                <a:spLocks noChangeShapeType="1"/>
              </p:cNvSpPr>
              <p:nvPr/>
            </p:nvSpPr>
            <p:spPr bwMode="auto">
              <a:xfrm flipV="1">
                <a:off x="569" y="313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06" name="Line 98"/>
              <p:cNvSpPr>
                <a:spLocks noChangeShapeType="1"/>
              </p:cNvSpPr>
              <p:nvPr/>
            </p:nvSpPr>
            <p:spPr bwMode="auto">
              <a:xfrm flipV="1">
                <a:off x="406" y="3114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07" name="Line 99"/>
              <p:cNvSpPr>
                <a:spLocks noChangeShapeType="1"/>
              </p:cNvSpPr>
              <p:nvPr/>
            </p:nvSpPr>
            <p:spPr bwMode="auto">
              <a:xfrm flipV="1">
                <a:off x="131" y="3073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08" name="Line 100"/>
              <p:cNvSpPr>
                <a:spLocks noChangeShapeType="1"/>
              </p:cNvSpPr>
              <p:nvPr/>
            </p:nvSpPr>
            <p:spPr bwMode="auto">
              <a:xfrm flipV="1">
                <a:off x="218" y="308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09" name="Line 101"/>
              <p:cNvSpPr>
                <a:spLocks noChangeShapeType="1"/>
              </p:cNvSpPr>
              <p:nvPr/>
            </p:nvSpPr>
            <p:spPr bwMode="auto">
              <a:xfrm flipV="1">
                <a:off x="308" y="309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10" name="Line 102"/>
              <p:cNvSpPr>
                <a:spLocks noChangeShapeType="1"/>
              </p:cNvSpPr>
              <p:nvPr/>
            </p:nvSpPr>
            <p:spPr bwMode="auto">
              <a:xfrm flipV="1">
                <a:off x="492" y="311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17" name="Group 103"/>
            <p:cNvGrpSpPr>
              <a:grpSpLocks/>
            </p:cNvGrpSpPr>
            <p:nvPr/>
          </p:nvGrpSpPr>
          <p:grpSpPr bwMode="auto">
            <a:xfrm>
              <a:off x="5264" y="894"/>
              <a:ext cx="141" cy="72"/>
              <a:chOff x="1606" y="3851"/>
              <a:chExt cx="200" cy="98"/>
            </a:xfrm>
          </p:grpSpPr>
          <p:grpSp>
            <p:nvGrpSpPr>
              <p:cNvPr id="18" name="Group 104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313" name="Freeform 105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14" name="Freeform 106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15" name="Freeform 107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316" name="Freeform 108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4317" name="Line 109"/>
            <p:cNvSpPr>
              <a:spLocks noChangeShapeType="1"/>
            </p:cNvSpPr>
            <p:nvPr/>
          </p:nvSpPr>
          <p:spPr bwMode="auto">
            <a:xfrm flipH="1" flipV="1">
              <a:off x="4924" y="1012"/>
              <a:ext cx="109" cy="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18" name="Line 110"/>
            <p:cNvSpPr>
              <a:spLocks noChangeShapeType="1"/>
            </p:cNvSpPr>
            <p:nvPr/>
          </p:nvSpPr>
          <p:spPr bwMode="auto">
            <a:xfrm flipV="1">
              <a:off x="5081" y="979"/>
              <a:ext cx="0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19" name="Line 111"/>
            <p:cNvSpPr>
              <a:spLocks noChangeShapeType="1"/>
            </p:cNvSpPr>
            <p:nvPr/>
          </p:nvSpPr>
          <p:spPr bwMode="auto">
            <a:xfrm flipV="1">
              <a:off x="4924" y="949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20" name="Line 112"/>
            <p:cNvSpPr>
              <a:spLocks noChangeShapeType="1"/>
            </p:cNvSpPr>
            <p:nvPr/>
          </p:nvSpPr>
          <p:spPr bwMode="auto">
            <a:xfrm flipV="1">
              <a:off x="4974" y="960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21" name="Line 113"/>
            <p:cNvSpPr>
              <a:spLocks noChangeShapeType="1"/>
            </p:cNvSpPr>
            <p:nvPr/>
          </p:nvSpPr>
          <p:spPr bwMode="auto">
            <a:xfrm flipV="1">
              <a:off x="5026" y="968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22" name="Freeform 114"/>
            <p:cNvSpPr>
              <a:spLocks/>
            </p:cNvSpPr>
            <p:nvPr/>
          </p:nvSpPr>
          <p:spPr bwMode="auto">
            <a:xfrm>
              <a:off x="5298" y="1172"/>
              <a:ext cx="48" cy="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0"/>
                </a:cxn>
                <a:cxn ang="0">
                  <a:pos x="84" y="102"/>
                </a:cxn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84" h="120">
                  <a:moveTo>
                    <a:pt x="0" y="0"/>
                  </a:moveTo>
                  <a:lnTo>
                    <a:pt x="84" y="0"/>
                  </a:lnTo>
                  <a:lnTo>
                    <a:pt x="84" y="102"/>
                  </a:lnTo>
                  <a:lnTo>
                    <a:pt x="0" y="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0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23" name="Freeform 115"/>
            <p:cNvSpPr>
              <a:spLocks/>
            </p:cNvSpPr>
            <p:nvPr/>
          </p:nvSpPr>
          <p:spPr bwMode="auto">
            <a:xfrm>
              <a:off x="5257" y="1181"/>
              <a:ext cx="41" cy="87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2" y="120"/>
                </a:cxn>
                <a:cxn ang="0">
                  <a:pos x="0" y="102"/>
                </a:cxn>
                <a:cxn ang="0">
                  <a:pos x="6" y="12"/>
                </a:cxn>
                <a:cxn ang="0">
                  <a:pos x="72" y="0"/>
                </a:cxn>
              </a:cxnLst>
              <a:rect l="0" t="0" r="r" b="b"/>
              <a:pathLst>
                <a:path w="72" h="120">
                  <a:moveTo>
                    <a:pt x="72" y="0"/>
                  </a:moveTo>
                  <a:lnTo>
                    <a:pt x="72" y="120"/>
                  </a:lnTo>
                  <a:lnTo>
                    <a:pt x="0" y="102"/>
                  </a:lnTo>
                  <a:lnTo>
                    <a:pt x="6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7C8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24" name="Freeform 116"/>
            <p:cNvSpPr>
              <a:spLocks/>
            </p:cNvSpPr>
            <p:nvPr/>
          </p:nvSpPr>
          <p:spPr bwMode="auto">
            <a:xfrm>
              <a:off x="5257" y="1036"/>
              <a:ext cx="41" cy="88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2" y="120"/>
                </a:cxn>
                <a:cxn ang="0">
                  <a:pos x="0" y="102"/>
                </a:cxn>
                <a:cxn ang="0">
                  <a:pos x="6" y="12"/>
                </a:cxn>
                <a:cxn ang="0">
                  <a:pos x="72" y="0"/>
                </a:cxn>
              </a:cxnLst>
              <a:rect l="0" t="0" r="r" b="b"/>
              <a:pathLst>
                <a:path w="72" h="120">
                  <a:moveTo>
                    <a:pt x="72" y="0"/>
                  </a:moveTo>
                  <a:lnTo>
                    <a:pt x="72" y="120"/>
                  </a:lnTo>
                  <a:lnTo>
                    <a:pt x="0" y="102"/>
                  </a:lnTo>
                  <a:lnTo>
                    <a:pt x="6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7C8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25" name="Freeform 117"/>
            <p:cNvSpPr>
              <a:spLocks/>
            </p:cNvSpPr>
            <p:nvPr/>
          </p:nvSpPr>
          <p:spPr bwMode="auto">
            <a:xfrm>
              <a:off x="5298" y="1041"/>
              <a:ext cx="4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" y="42"/>
                </a:cxn>
                <a:cxn ang="0">
                  <a:pos x="84" y="102"/>
                </a:cxn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84" h="120">
                  <a:moveTo>
                    <a:pt x="0" y="0"/>
                  </a:moveTo>
                  <a:lnTo>
                    <a:pt x="60" y="42"/>
                  </a:lnTo>
                  <a:lnTo>
                    <a:pt x="84" y="102"/>
                  </a:lnTo>
                  <a:lnTo>
                    <a:pt x="0" y="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0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9" name="Group 118"/>
            <p:cNvGrpSpPr>
              <a:grpSpLocks/>
            </p:cNvGrpSpPr>
            <p:nvPr/>
          </p:nvGrpSpPr>
          <p:grpSpPr bwMode="auto">
            <a:xfrm>
              <a:off x="5291" y="1366"/>
              <a:ext cx="142" cy="72"/>
              <a:chOff x="1606" y="3851"/>
              <a:chExt cx="200" cy="98"/>
            </a:xfrm>
          </p:grpSpPr>
          <p:grpSp>
            <p:nvGrpSpPr>
              <p:cNvPr id="20" name="Group 119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328" name="Freeform 120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29" name="Freeform 121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30" name="Freeform 122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331" name="Freeform 123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pic>
        <p:nvPicPr>
          <p:cNvPr id="94332" name="Picture 124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42313" y="4081463"/>
            <a:ext cx="307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333" name="Picture 125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9450" y="3851275"/>
            <a:ext cx="309563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334" name="Line 126"/>
          <p:cNvSpPr>
            <a:spLocks noChangeShapeType="1"/>
          </p:cNvSpPr>
          <p:nvPr/>
        </p:nvSpPr>
        <p:spPr bwMode="auto">
          <a:xfrm flipH="1" flipV="1">
            <a:off x="2114550" y="3467100"/>
            <a:ext cx="512763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335" name="Picture 127" descr="bluecloud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7663" y="2633663"/>
            <a:ext cx="3227387" cy="1100137"/>
          </a:xfrm>
          <a:prstGeom prst="rect">
            <a:avLst/>
          </a:prstGeom>
          <a:noFill/>
        </p:spPr>
      </p:pic>
      <p:sp>
        <p:nvSpPr>
          <p:cNvPr id="94336" name="Text Box 128"/>
          <p:cNvSpPr txBox="1">
            <a:spLocks noChangeArrowheads="1"/>
          </p:cNvSpPr>
          <p:nvPr/>
        </p:nvSpPr>
        <p:spPr bwMode="auto">
          <a:xfrm>
            <a:off x="576263" y="3062288"/>
            <a:ext cx="2843212" cy="2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4D4D4D"/>
                </a:solidFill>
                <a:cs typeface="Arial" charset="0"/>
              </a:rPr>
              <a:t>Provider Bridged Network</a:t>
            </a:r>
          </a:p>
        </p:txBody>
      </p:sp>
      <p:sp>
        <p:nvSpPr>
          <p:cNvPr id="94337" name="Text Box 129"/>
          <p:cNvSpPr txBox="1">
            <a:spLocks noChangeArrowheads="1"/>
          </p:cNvSpPr>
          <p:nvPr/>
        </p:nvSpPr>
        <p:spPr bwMode="auto">
          <a:xfrm>
            <a:off x="6677025" y="4995863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/>
              <a:t>802.1aj</a:t>
            </a:r>
          </a:p>
        </p:txBody>
      </p:sp>
      <p:sp>
        <p:nvSpPr>
          <p:cNvPr id="94338" name="Line 130"/>
          <p:cNvSpPr>
            <a:spLocks noChangeShapeType="1"/>
          </p:cNvSpPr>
          <p:nvPr/>
        </p:nvSpPr>
        <p:spPr bwMode="auto">
          <a:xfrm flipH="1">
            <a:off x="6227763" y="515778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339" name="Picture 131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19338" y="4159250"/>
            <a:ext cx="307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Group 132"/>
          <p:cNvGrpSpPr>
            <a:grpSpLocks/>
          </p:cNvGrpSpPr>
          <p:nvPr/>
        </p:nvGrpSpPr>
        <p:grpSpPr bwMode="auto">
          <a:xfrm flipH="1">
            <a:off x="2522538" y="4465638"/>
            <a:ext cx="754062" cy="1085850"/>
            <a:chOff x="4880" y="504"/>
            <a:chExt cx="728" cy="1048"/>
          </a:xfrm>
        </p:grpSpPr>
        <p:sp>
          <p:nvSpPr>
            <p:cNvPr id="94341" name="Freeform 133"/>
            <p:cNvSpPr>
              <a:spLocks/>
            </p:cNvSpPr>
            <p:nvPr/>
          </p:nvSpPr>
          <p:spPr bwMode="auto">
            <a:xfrm>
              <a:off x="4892" y="565"/>
              <a:ext cx="716" cy="115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69" y="230"/>
                </a:cxn>
                <a:cxn ang="0">
                  <a:pos x="999" y="68"/>
                </a:cxn>
                <a:cxn ang="0">
                  <a:pos x="475" y="0"/>
                </a:cxn>
                <a:cxn ang="0">
                  <a:pos x="0" y="136"/>
                </a:cxn>
              </a:cxnLst>
              <a:rect l="0" t="0" r="r" b="b"/>
              <a:pathLst>
                <a:path w="999" h="230">
                  <a:moveTo>
                    <a:pt x="0" y="136"/>
                  </a:moveTo>
                  <a:lnTo>
                    <a:pt x="569" y="230"/>
                  </a:lnTo>
                  <a:lnTo>
                    <a:pt x="999" y="68"/>
                  </a:lnTo>
                  <a:lnTo>
                    <a:pt x="475" y="0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DF3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342" name="Freeform 134"/>
            <p:cNvSpPr>
              <a:spLocks/>
            </p:cNvSpPr>
            <p:nvPr/>
          </p:nvSpPr>
          <p:spPr bwMode="auto">
            <a:xfrm>
              <a:off x="4892" y="632"/>
              <a:ext cx="407" cy="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9" y="94"/>
                </a:cxn>
                <a:cxn ang="0">
                  <a:pos x="569" y="1831"/>
                </a:cxn>
                <a:cxn ang="0">
                  <a:pos x="449" y="1791"/>
                </a:cxn>
                <a:cxn ang="0">
                  <a:pos x="450" y="1571"/>
                </a:cxn>
                <a:cxn ang="0">
                  <a:pos x="289" y="1508"/>
                </a:cxn>
                <a:cxn ang="0">
                  <a:pos x="289" y="1704"/>
                </a:cxn>
                <a:cxn ang="0">
                  <a:pos x="199" y="1663"/>
                </a:cxn>
                <a:cxn ang="0">
                  <a:pos x="199" y="1468"/>
                </a:cxn>
                <a:cxn ang="0">
                  <a:pos x="71" y="1411"/>
                </a:cxn>
                <a:cxn ang="0">
                  <a:pos x="71" y="1608"/>
                </a:cxn>
                <a:cxn ang="0">
                  <a:pos x="0" y="1577"/>
                </a:cxn>
                <a:cxn ang="0">
                  <a:pos x="0" y="0"/>
                </a:cxn>
              </a:cxnLst>
              <a:rect l="0" t="0" r="r" b="b"/>
              <a:pathLst>
                <a:path w="569" h="1831">
                  <a:moveTo>
                    <a:pt x="0" y="0"/>
                  </a:moveTo>
                  <a:lnTo>
                    <a:pt x="569" y="94"/>
                  </a:lnTo>
                  <a:lnTo>
                    <a:pt x="569" y="1831"/>
                  </a:lnTo>
                  <a:lnTo>
                    <a:pt x="449" y="1791"/>
                  </a:lnTo>
                  <a:lnTo>
                    <a:pt x="450" y="1571"/>
                  </a:lnTo>
                  <a:lnTo>
                    <a:pt x="289" y="1508"/>
                  </a:lnTo>
                  <a:lnTo>
                    <a:pt x="289" y="1704"/>
                  </a:lnTo>
                  <a:lnTo>
                    <a:pt x="199" y="1663"/>
                  </a:lnTo>
                  <a:lnTo>
                    <a:pt x="199" y="1468"/>
                  </a:lnTo>
                  <a:lnTo>
                    <a:pt x="71" y="1411"/>
                  </a:lnTo>
                  <a:lnTo>
                    <a:pt x="71" y="1608"/>
                  </a:lnTo>
                  <a:lnTo>
                    <a:pt x="0" y="15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C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343" name="Freeform 135"/>
            <p:cNvSpPr>
              <a:spLocks/>
            </p:cNvSpPr>
            <p:nvPr/>
          </p:nvSpPr>
          <p:spPr bwMode="auto">
            <a:xfrm>
              <a:off x="5299" y="599"/>
              <a:ext cx="309" cy="953"/>
            </a:xfrm>
            <a:custGeom>
              <a:avLst/>
              <a:gdLst/>
              <a:ahLst/>
              <a:cxnLst>
                <a:cxn ang="0">
                  <a:pos x="0" y="161"/>
                </a:cxn>
                <a:cxn ang="0">
                  <a:pos x="426" y="0"/>
                </a:cxn>
                <a:cxn ang="0">
                  <a:pos x="431" y="1469"/>
                </a:cxn>
                <a:cxn ang="0">
                  <a:pos x="0" y="1900"/>
                </a:cxn>
                <a:cxn ang="0">
                  <a:pos x="0" y="161"/>
                </a:cxn>
              </a:cxnLst>
              <a:rect l="0" t="0" r="r" b="b"/>
              <a:pathLst>
                <a:path w="431" h="1900">
                  <a:moveTo>
                    <a:pt x="0" y="161"/>
                  </a:moveTo>
                  <a:lnTo>
                    <a:pt x="426" y="0"/>
                  </a:lnTo>
                  <a:lnTo>
                    <a:pt x="431" y="1469"/>
                  </a:lnTo>
                  <a:lnTo>
                    <a:pt x="0" y="1900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CC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2" name="Group 136"/>
            <p:cNvGrpSpPr>
              <a:grpSpLocks/>
            </p:cNvGrpSpPr>
            <p:nvPr/>
          </p:nvGrpSpPr>
          <p:grpSpPr bwMode="auto">
            <a:xfrm>
              <a:off x="5098" y="1386"/>
              <a:ext cx="119" cy="101"/>
              <a:chOff x="1632" y="4437"/>
              <a:chExt cx="55" cy="67"/>
            </a:xfrm>
          </p:grpSpPr>
          <p:sp>
            <p:nvSpPr>
              <p:cNvPr id="94345" name="Freeform 137"/>
              <p:cNvSpPr>
                <a:spLocks/>
              </p:cNvSpPr>
              <p:nvPr/>
            </p:nvSpPr>
            <p:spPr bwMode="auto">
              <a:xfrm>
                <a:off x="1663" y="4450"/>
                <a:ext cx="24" cy="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08"/>
                  </a:cxn>
                  <a:cxn ang="0">
                    <a:pos x="74" y="142"/>
                  </a:cxn>
                  <a:cxn ang="0">
                    <a:pos x="74" y="31"/>
                  </a:cxn>
                  <a:cxn ang="0">
                    <a:pos x="0" y="0"/>
                  </a:cxn>
                </a:cxnLst>
                <a:rect l="0" t="0" r="r" b="b"/>
                <a:pathLst>
                  <a:path w="74" h="142">
                    <a:moveTo>
                      <a:pt x="0" y="0"/>
                    </a:moveTo>
                    <a:lnTo>
                      <a:pt x="0" y="108"/>
                    </a:lnTo>
                    <a:lnTo>
                      <a:pt x="74" y="142"/>
                    </a:lnTo>
                    <a:lnTo>
                      <a:pt x="7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46" name="Freeform 138"/>
              <p:cNvSpPr>
                <a:spLocks/>
              </p:cNvSpPr>
              <p:nvPr/>
            </p:nvSpPr>
            <p:spPr bwMode="auto">
              <a:xfrm>
                <a:off x="1632" y="4437"/>
                <a:ext cx="32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3"/>
                  </a:cxn>
                  <a:cxn ang="0">
                    <a:pos x="96" y="144"/>
                  </a:cxn>
                  <a:cxn ang="0">
                    <a:pos x="96" y="41"/>
                  </a:cxn>
                  <a:cxn ang="0">
                    <a:pos x="0" y="0"/>
                  </a:cxn>
                </a:cxnLst>
                <a:rect l="0" t="0" r="r" b="b"/>
                <a:pathLst>
                  <a:path w="96" h="203">
                    <a:moveTo>
                      <a:pt x="0" y="0"/>
                    </a:moveTo>
                    <a:lnTo>
                      <a:pt x="0" y="203"/>
                    </a:lnTo>
                    <a:lnTo>
                      <a:pt x="96" y="144"/>
                    </a:lnTo>
                    <a:lnTo>
                      <a:pt x="96" y="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F1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3" name="Group 139"/>
            <p:cNvGrpSpPr>
              <a:grpSpLocks/>
            </p:cNvGrpSpPr>
            <p:nvPr/>
          </p:nvGrpSpPr>
          <p:grpSpPr bwMode="auto">
            <a:xfrm>
              <a:off x="4941" y="1337"/>
              <a:ext cx="121" cy="104"/>
              <a:chOff x="1559" y="4404"/>
              <a:chExt cx="56" cy="69"/>
            </a:xfrm>
          </p:grpSpPr>
          <p:sp>
            <p:nvSpPr>
              <p:cNvPr id="94348" name="Freeform 140"/>
              <p:cNvSpPr>
                <a:spLocks/>
              </p:cNvSpPr>
              <p:nvPr/>
            </p:nvSpPr>
            <p:spPr bwMode="auto">
              <a:xfrm>
                <a:off x="1590" y="4417"/>
                <a:ext cx="25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0"/>
                  </a:cxn>
                  <a:cxn ang="0">
                    <a:pos x="74" y="143"/>
                  </a:cxn>
                  <a:cxn ang="0">
                    <a:pos x="74" y="32"/>
                  </a:cxn>
                  <a:cxn ang="0">
                    <a:pos x="0" y="0"/>
                  </a:cxn>
                </a:cxnLst>
                <a:rect l="0" t="0" r="r" b="b"/>
                <a:pathLst>
                  <a:path w="74" h="143">
                    <a:moveTo>
                      <a:pt x="0" y="0"/>
                    </a:moveTo>
                    <a:lnTo>
                      <a:pt x="0" y="110"/>
                    </a:lnTo>
                    <a:lnTo>
                      <a:pt x="74" y="143"/>
                    </a:lnTo>
                    <a:lnTo>
                      <a:pt x="74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49" name="Freeform 141"/>
              <p:cNvSpPr>
                <a:spLocks/>
              </p:cNvSpPr>
              <p:nvPr/>
            </p:nvSpPr>
            <p:spPr bwMode="auto">
              <a:xfrm>
                <a:off x="1559" y="4404"/>
                <a:ext cx="32" cy="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6"/>
                  </a:cxn>
                  <a:cxn ang="0">
                    <a:pos x="96" y="148"/>
                  </a:cxn>
                  <a:cxn ang="0">
                    <a:pos x="96" y="45"/>
                  </a:cxn>
                  <a:cxn ang="0">
                    <a:pos x="0" y="0"/>
                  </a:cxn>
                </a:cxnLst>
                <a:rect l="0" t="0" r="r" b="b"/>
                <a:pathLst>
                  <a:path w="96" h="206">
                    <a:moveTo>
                      <a:pt x="0" y="0"/>
                    </a:moveTo>
                    <a:lnTo>
                      <a:pt x="0" y="206"/>
                    </a:lnTo>
                    <a:lnTo>
                      <a:pt x="96" y="148"/>
                    </a:lnTo>
                    <a:lnTo>
                      <a:pt x="96" y="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F1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4" name="Group 142"/>
            <p:cNvGrpSpPr>
              <a:grpSpLocks/>
            </p:cNvGrpSpPr>
            <p:nvPr/>
          </p:nvGrpSpPr>
          <p:grpSpPr bwMode="auto">
            <a:xfrm>
              <a:off x="4905" y="653"/>
              <a:ext cx="368" cy="727"/>
              <a:chOff x="1542" y="3950"/>
              <a:chExt cx="171" cy="483"/>
            </a:xfrm>
          </p:grpSpPr>
          <p:sp>
            <p:nvSpPr>
              <p:cNvPr id="94351" name="Freeform 143"/>
              <p:cNvSpPr>
                <a:spLocks/>
              </p:cNvSpPr>
              <p:nvPr/>
            </p:nvSpPr>
            <p:spPr bwMode="auto">
              <a:xfrm>
                <a:off x="1549" y="3952"/>
                <a:ext cx="155" cy="48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6" y="77"/>
                  </a:cxn>
                  <a:cxn ang="0">
                    <a:pos x="466" y="1444"/>
                  </a:cxn>
                  <a:cxn ang="0">
                    <a:pos x="3" y="1249"/>
                  </a:cxn>
                  <a:cxn ang="0">
                    <a:pos x="0" y="0"/>
                  </a:cxn>
                </a:cxnLst>
                <a:rect l="0" t="0" r="r" b="b"/>
                <a:pathLst>
                  <a:path w="466" h="1444">
                    <a:moveTo>
                      <a:pt x="0" y="0"/>
                    </a:moveTo>
                    <a:lnTo>
                      <a:pt x="466" y="77"/>
                    </a:lnTo>
                    <a:lnTo>
                      <a:pt x="466" y="1444"/>
                    </a:lnTo>
                    <a:lnTo>
                      <a:pt x="3" y="12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5" name="Group 144"/>
              <p:cNvGrpSpPr>
                <a:grpSpLocks/>
              </p:cNvGrpSpPr>
              <p:nvPr/>
            </p:nvGrpSpPr>
            <p:grpSpPr bwMode="auto">
              <a:xfrm>
                <a:off x="1542" y="3950"/>
                <a:ext cx="171" cy="473"/>
                <a:chOff x="1542" y="3950"/>
                <a:chExt cx="171" cy="473"/>
              </a:xfrm>
            </p:grpSpPr>
            <p:sp>
              <p:nvSpPr>
                <p:cNvPr id="94353" name="Line 145"/>
                <p:cNvSpPr>
                  <a:spLocks noChangeShapeType="1"/>
                </p:cNvSpPr>
                <p:nvPr/>
              </p:nvSpPr>
              <p:spPr bwMode="auto">
                <a:xfrm>
                  <a:off x="1543" y="4312"/>
                  <a:ext cx="170" cy="57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54" name="Line 146"/>
                <p:cNvSpPr>
                  <a:spLocks noChangeShapeType="1"/>
                </p:cNvSpPr>
                <p:nvPr/>
              </p:nvSpPr>
              <p:spPr bwMode="auto">
                <a:xfrm>
                  <a:off x="1542" y="4251"/>
                  <a:ext cx="170" cy="50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55" name="Line 147"/>
                <p:cNvSpPr>
                  <a:spLocks noChangeShapeType="1"/>
                </p:cNvSpPr>
                <p:nvPr/>
              </p:nvSpPr>
              <p:spPr bwMode="auto">
                <a:xfrm>
                  <a:off x="1546" y="4189"/>
                  <a:ext cx="166" cy="44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56" name="Line 148"/>
                <p:cNvSpPr>
                  <a:spLocks noChangeShapeType="1"/>
                </p:cNvSpPr>
                <p:nvPr/>
              </p:nvSpPr>
              <p:spPr bwMode="auto">
                <a:xfrm>
                  <a:off x="1544" y="4124"/>
                  <a:ext cx="166" cy="40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57" name="Line 149"/>
                <p:cNvSpPr>
                  <a:spLocks noChangeShapeType="1"/>
                </p:cNvSpPr>
                <p:nvPr/>
              </p:nvSpPr>
              <p:spPr bwMode="auto">
                <a:xfrm>
                  <a:off x="1547" y="4062"/>
                  <a:ext cx="163" cy="33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58" name="Line 150"/>
                <p:cNvSpPr>
                  <a:spLocks noChangeShapeType="1"/>
                </p:cNvSpPr>
                <p:nvPr/>
              </p:nvSpPr>
              <p:spPr bwMode="auto">
                <a:xfrm>
                  <a:off x="1542" y="4005"/>
                  <a:ext cx="167" cy="28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59" name="Line 151"/>
                <p:cNvSpPr>
                  <a:spLocks noChangeShapeType="1"/>
                </p:cNvSpPr>
                <p:nvPr/>
              </p:nvSpPr>
              <p:spPr bwMode="auto">
                <a:xfrm>
                  <a:off x="1582" y="3950"/>
                  <a:ext cx="1" cy="441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60" name="Line 152"/>
                <p:cNvSpPr>
                  <a:spLocks noChangeShapeType="1"/>
                </p:cNvSpPr>
                <p:nvPr/>
              </p:nvSpPr>
              <p:spPr bwMode="auto">
                <a:xfrm>
                  <a:off x="1620" y="3958"/>
                  <a:ext cx="1" cy="451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61" name="Line 153"/>
                <p:cNvSpPr>
                  <a:spLocks noChangeShapeType="1"/>
                </p:cNvSpPr>
                <p:nvPr/>
              </p:nvSpPr>
              <p:spPr bwMode="auto">
                <a:xfrm>
                  <a:off x="1661" y="3965"/>
                  <a:ext cx="1" cy="458"/>
                </a:xfrm>
                <a:prstGeom prst="line">
                  <a:avLst/>
                </a:prstGeom>
                <a:noFill/>
                <a:ln w="6350">
                  <a:solidFill>
                    <a:srgbClr val="FF5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26" name="Group 154"/>
            <p:cNvGrpSpPr>
              <a:grpSpLocks/>
            </p:cNvGrpSpPr>
            <p:nvPr/>
          </p:nvGrpSpPr>
          <p:grpSpPr bwMode="auto">
            <a:xfrm>
              <a:off x="5043" y="504"/>
              <a:ext cx="429" cy="148"/>
              <a:chOff x="1606" y="3851"/>
              <a:chExt cx="200" cy="98"/>
            </a:xfrm>
          </p:grpSpPr>
          <p:grpSp>
            <p:nvGrpSpPr>
              <p:cNvPr id="27" name="Group 155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364" name="Freeform 156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F3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65" name="Freeform 157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F1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66" name="Freeform 158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FF5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367" name="Freeform 159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4368" name="Line 160"/>
            <p:cNvSpPr>
              <a:spLocks noChangeShapeType="1"/>
            </p:cNvSpPr>
            <p:nvPr/>
          </p:nvSpPr>
          <p:spPr bwMode="auto">
            <a:xfrm>
              <a:off x="5189" y="933"/>
              <a:ext cx="131" cy="62"/>
            </a:xfrm>
            <a:prstGeom prst="line">
              <a:avLst/>
            </a:prstGeom>
            <a:noFill/>
            <a:ln w="6350">
              <a:solidFill>
                <a:srgbClr val="FF5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369" name="Line 161"/>
            <p:cNvSpPr>
              <a:spLocks noChangeShapeType="1"/>
            </p:cNvSpPr>
            <p:nvPr/>
          </p:nvSpPr>
          <p:spPr bwMode="auto">
            <a:xfrm>
              <a:off x="5191" y="837"/>
              <a:ext cx="129" cy="51"/>
            </a:xfrm>
            <a:prstGeom prst="line">
              <a:avLst/>
            </a:prstGeom>
            <a:noFill/>
            <a:ln w="6350">
              <a:solidFill>
                <a:srgbClr val="FF5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370" name="Line 162"/>
            <p:cNvSpPr>
              <a:spLocks noChangeShapeType="1"/>
            </p:cNvSpPr>
            <p:nvPr/>
          </p:nvSpPr>
          <p:spPr bwMode="auto">
            <a:xfrm>
              <a:off x="5187" y="749"/>
              <a:ext cx="132" cy="43"/>
            </a:xfrm>
            <a:prstGeom prst="line">
              <a:avLst/>
            </a:prstGeom>
            <a:noFill/>
            <a:ln w="6350">
              <a:solidFill>
                <a:srgbClr val="FF5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371" name="Freeform 163"/>
            <p:cNvSpPr>
              <a:spLocks/>
            </p:cNvSpPr>
            <p:nvPr/>
          </p:nvSpPr>
          <p:spPr bwMode="auto">
            <a:xfrm>
              <a:off x="4880" y="609"/>
              <a:ext cx="587" cy="895"/>
            </a:xfrm>
            <a:custGeom>
              <a:avLst/>
              <a:gdLst/>
              <a:ahLst/>
              <a:cxnLst>
                <a:cxn ang="0">
                  <a:pos x="561" y="96"/>
                </a:cxn>
                <a:cxn ang="0">
                  <a:pos x="633" y="112"/>
                </a:cxn>
                <a:cxn ang="0">
                  <a:pos x="753" y="184"/>
                </a:cxn>
                <a:cxn ang="0">
                  <a:pos x="849" y="152"/>
                </a:cxn>
                <a:cxn ang="0">
                  <a:pos x="873" y="128"/>
                </a:cxn>
                <a:cxn ang="0">
                  <a:pos x="921" y="112"/>
                </a:cxn>
                <a:cxn ang="0">
                  <a:pos x="945" y="104"/>
                </a:cxn>
                <a:cxn ang="0">
                  <a:pos x="977" y="208"/>
                </a:cxn>
                <a:cxn ang="0">
                  <a:pos x="993" y="1072"/>
                </a:cxn>
                <a:cxn ang="0">
                  <a:pos x="889" y="1184"/>
                </a:cxn>
                <a:cxn ang="0">
                  <a:pos x="713" y="1200"/>
                </a:cxn>
                <a:cxn ang="0">
                  <a:pos x="689" y="1032"/>
                </a:cxn>
                <a:cxn ang="0">
                  <a:pos x="793" y="944"/>
                </a:cxn>
                <a:cxn ang="0">
                  <a:pos x="809" y="600"/>
                </a:cxn>
                <a:cxn ang="0">
                  <a:pos x="681" y="560"/>
                </a:cxn>
                <a:cxn ang="0">
                  <a:pos x="657" y="536"/>
                </a:cxn>
                <a:cxn ang="0">
                  <a:pos x="609" y="520"/>
                </a:cxn>
                <a:cxn ang="0">
                  <a:pos x="41" y="584"/>
                </a:cxn>
                <a:cxn ang="0">
                  <a:pos x="73" y="320"/>
                </a:cxn>
                <a:cxn ang="0">
                  <a:pos x="81" y="88"/>
                </a:cxn>
                <a:cxn ang="0">
                  <a:pos x="561" y="96"/>
                </a:cxn>
              </a:cxnLst>
              <a:rect l="0" t="0" r="r" b="b"/>
              <a:pathLst>
                <a:path w="1030" h="1225">
                  <a:moveTo>
                    <a:pt x="561" y="96"/>
                  </a:moveTo>
                  <a:cubicBezTo>
                    <a:pt x="574" y="98"/>
                    <a:pt x="616" y="103"/>
                    <a:pt x="633" y="112"/>
                  </a:cubicBezTo>
                  <a:cubicBezTo>
                    <a:pt x="675" y="135"/>
                    <a:pt x="707" y="169"/>
                    <a:pt x="753" y="184"/>
                  </a:cubicBezTo>
                  <a:cubicBezTo>
                    <a:pt x="789" y="178"/>
                    <a:pt x="820" y="176"/>
                    <a:pt x="849" y="152"/>
                  </a:cubicBezTo>
                  <a:cubicBezTo>
                    <a:pt x="858" y="145"/>
                    <a:pt x="863" y="133"/>
                    <a:pt x="873" y="128"/>
                  </a:cubicBezTo>
                  <a:cubicBezTo>
                    <a:pt x="888" y="120"/>
                    <a:pt x="905" y="117"/>
                    <a:pt x="921" y="112"/>
                  </a:cubicBezTo>
                  <a:cubicBezTo>
                    <a:pt x="929" y="109"/>
                    <a:pt x="945" y="104"/>
                    <a:pt x="945" y="104"/>
                  </a:cubicBezTo>
                  <a:cubicBezTo>
                    <a:pt x="957" y="139"/>
                    <a:pt x="968" y="172"/>
                    <a:pt x="977" y="208"/>
                  </a:cubicBezTo>
                  <a:cubicBezTo>
                    <a:pt x="960" y="325"/>
                    <a:pt x="1030" y="961"/>
                    <a:pt x="993" y="1072"/>
                  </a:cubicBezTo>
                  <a:cubicBezTo>
                    <a:pt x="990" y="1082"/>
                    <a:pt x="895" y="1178"/>
                    <a:pt x="889" y="1184"/>
                  </a:cubicBezTo>
                  <a:cubicBezTo>
                    <a:pt x="860" y="1196"/>
                    <a:pt x="746" y="1225"/>
                    <a:pt x="713" y="1200"/>
                  </a:cubicBezTo>
                  <a:cubicBezTo>
                    <a:pt x="680" y="1175"/>
                    <a:pt x="676" y="1075"/>
                    <a:pt x="689" y="1032"/>
                  </a:cubicBezTo>
                  <a:cubicBezTo>
                    <a:pt x="702" y="989"/>
                    <a:pt x="773" y="1016"/>
                    <a:pt x="793" y="944"/>
                  </a:cubicBezTo>
                  <a:cubicBezTo>
                    <a:pt x="813" y="872"/>
                    <a:pt x="828" y="664"/>
                    <a:pt x="809" y="600"/>
                  </a:cubicBezTo>
                  <a:cubicBezTo>
                    <a:pt x="767" y="593"/>
                    <a:pt x="717" y="586"/>
                    <a:pt x="681" y="560"/>
                  </a:cubicBezTo>
                  <a:cubicBezTo>
                    <a:pt x="672" y="553"/>
                    <a:pt x="667" y="541"/>
                    <a:pt x="657" y="536"/>
                  </a:cubicBezTo>
                  <a:cubicBezTo>
                    <a:pt x="642" y="528"/>
                    <a:pt x="625" y="525"/>
                    <a:pt x="609" y="520"/>
                  </a:cubicBezTo>
                  <a:cubicBezTo>
                    <a:pt x="601" y="517"/>
                    <a:pt x="41" y="584"/>
                    <a:pt x="41" y="584"/>
                  </a:cubicBezTo>
                  <a:cubicBezTo>
                    <a:pt x="0" y="543"/>
                    <a:pt x="65" y="383"/>
                    <a:pt x="73" y="320"/>
                  </a:cubicBezTo>
                  <a:cubicBezTo>
                    <a:pt x="66" y="261"/>
                    <a:pt x="91" y="146"/>
                    <a:pt x="81" y="88"/>
                  </a:cubicBezTo>
                  <a:cubicBezTo>
                    <a:pt x="65" y="0"/>
                    <a:pt x="520" y="137"/>
                    <a:pt x="561" y="96"/>
                  </a:cubicBezTo>
                  <a:close/>
                </a:path>
              </a:pathLst>
            </a:custGeom>
            <a:solidFill>
              <a:srgbClr val="B2B2B2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72" name="Line 164"/>
            <p:cNvSpPr>
              <a:spLocks noChangeShapeType="1"/>
            </p:cNvSpPr>
            <p:nvPr/>
          </p:nvSpPr>
          <p:spPr bwMode="auto">
            <a:xfrm flipV="1">
              <a:off x="5421" y="800"/>
              <a:ext cx="1" cy="58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73" name="Line 165"/>
            <p:cNvSpPr>
              <a:spLocks noChangeShapeType="1"/>
            </p:cNvSpPr>
            <p:nvPr/>
          </p:nvSpPr>
          <p:spPr bwMode="auto">
            <a:xfrm flipV="1">
              <a:off x="5397" y="950"/>
              <a:ext cx="1" cy="43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28" name="Group 166"/>
            <p:cNvGrpSpPr>
              <a:grpSpLocks/>
            </p:cNvGrpSpPr>
            <p:nvPr/>
          </p:nvGrpSpPr>
          <p:grpSpPr bwMode="auto">
            <a:xfrm>
              <a:off x="4941" y="686"/>
              <a:ext cx="358" cy="125"/>
              <a:chOff x="131" y="3073"/>
              <a:chExt cx="626" cy="171"/>
            </a:xfrm>
          </p:grpSpPr>
          <p:sp>
            <p:nvSpPr>
              <p:cNvPr id="94375" name="Line 167"/>
              <p:cNvSpPr>
                <a:spLocks noChangeShapeType="1"/>
              </p:cNvSpPr>
              <p:nvPr/>
            </p:nvSpPr>
            <p:spPr bwMode="auto">
              <a:xfrm flipH="1" flipV="1">
                <a:off x="131" y="3160"/>
                <a:ext cx="626" cy="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76" name="Line 168"/>
              <p:cNvSpPr>
                <a:spLocks noChangeShapeType="1"/>
              </p:cNvSpPr>
              <p:nvPr/>
            </p:nvSpPr>
            <p:spPr bwMode="auto">
              <a:xfrm flipV="1">
                <a:off x="677" y="3141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77" name="Line 169"/>
              <p:cNvSpPr>
                <a:spLocks noChangeShapeType="1"/>
              </p:cNvSpPr>
              <p:nvPr/>
            </p:nvSpPr>
            <p:spPr bwMode="auto">
              <a:xfrm flipV="1">
                <a:off x="569" y="313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78" name="Line 170"/>
              <p:cNvSpPr>
                <a:spLocks noChangeShapeType="1"/>
              </p:cNvSpPr>
              <p:nvPr/>
            </p:nvSpPr>
            <p:spPr bwMode="auto">
              <a:xfrm flipV="1">
                <a:off x="406" y="3114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79" name="Line 171"/>
              <p:cNvSpPr>
                <a:spLocks noChangeShapeType="1"/>
              </p:cNvSpPr>
              <p:nvPr/>
            </p:nvSpPr>
            <p:spPr bwMode="auto">
              <a:xfrm flipV="1">
                <a:off x="131" y="3073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80" name="Line 172"/>
              <p:cNvSpPr>
                <a:spLocks noChangeShapeType="1"/>
              </p:cNvSpPr>
              <p:nvPr/>
            </p:nvSpPr>
            <p:spPr bwMode="auto">
              <a:xfrm flipV="1">
                <a:off x="218" y="308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81" name="Line 173"/>
              <p:cNvSpPr>
                <a:spLocks noChangeShapeType="1"/>
              </p:cNvSpPr>
              <p:nvPr/>
            </p:nvSpPr>
            <p:spPr bwMode="auto">
              <a:xfrm flipV="1">
                <a:off x="308" y="309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382" name="Line 174"/>
              <p:cNvSpPr>
                <a:spLocks noChangeShapeType="1"/>
              </p:cNvSpPr>
              <p:nvPr/>
            </p:nvSpPr>
            <p:spPr bwMode="auto">
              <a:xfrm flipV="1">
                <a:off x="492" y="311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29" name="Group 175"/>
            <p:cNvGrpSpPr>
              <a:grpSpLocks/>
            </p:cNvGrpSpPr>
            <p:nvPr/>
          </p:nvGrpSpPr>
          <p:grpSpPr bwMode="auto">
            <a:xfrm>
              <a:off x="5288" y="772"/>
              <a:ext cx="140" cy="71"/>
              <a:chOff x="1606" y="3851"/>
              <a:chExt cx="200" cy="98"/>
            </a:xfrm>
          </p:grpSpPr>
          <p:grpSp>
            <p:nvGrpSpPr>
              <p:cNvPr id="30" name="Group 176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385" name="Freeform 177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86" name="Freeform 178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87" name="Freeform 179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388" name="Freeform 180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4389" name="Line 181"/>
            <p:cNvSpPr>
              <a:spLocks noChangeShapeType="1"/>
            </p:cNvSpPr>
            <p:nvPr/>
          </p:nvSpPr>
          <p:spPr bwMode="auto">
            <a:xfrm flipH="1" flipV="1">
              <a:off x="5376" y="1075"/>
              <a:ext cx="0" cy="31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390" name="Line 182"/>
            <p:cNvSpPr>
              <a:spLocks noChangeShapeType="1"/>
            </p:cNvSpPr>
            <p:nvPr/>
          </p:nvSpPr>
          <p:spPr bwMode="auto">
            <a:xfrm flipH="1" flipV="1">
              <a:off x="5359" y="1176"/>
              <a:ext cx="0" cy="19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1" name="Group 183"/>
            <p:cNvGrpSpPr>
              <a:grpSpLocks/>
            </p:cNvGrpSpPr>
            <p:nvPr/>
          </p:nvGrpSpPr>
          <p:grpSpPr bwMode="auto">
            <a:xfrm>
              <a:off x="5264" y="1034"/>
              <a:ext cx="141" cy="72"/>
              <a:chOff x="1606" y="3851"/>
              <a:chExt cx="200" cy="98"/>
            </a:xfrm>
          </p:grpSpPr>
          <p:grpSp>
            <p:nvGrpSpPr>
              <p:cNvPr id="94311" name="Group 184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393" name="Freeform 185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94" name="Freeform 186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395" name="Freeform 187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396" name="Freeform 188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4312" name="Group 189"/>
            <p:cNvGrpSpPr>
              <a:grpSpLocks/>
            </p:cNvGrpSpPr>
            <p:nvPr/>
          </p:nvGrpSpPr>
          <p:grpSpPr bwMode="auto">
            <a:xfrm>
              <a:off x="5264" y="1181"/>
              <a:ext cx="141" cy="72"/>
              <a:chOff x="1606" y="3851"/>
              <a:chExt cx="200" cy="98"/>
            </a:xfrm>
          </p:grpSpPr>
          <p:grpSp>
            <p:nvGrpSpPr>
              <p:cNvPr id="94326" name="Group 190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399" name="Freeform 191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400" name="Freeform 192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401" name="Freeform 193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402" name="Freeform 194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4327" name="Group 195"/>
            <p:cNvGrpSpPr>
              <a:grpSpLocks/>
            </p:cNvGrpSpPr>
            <p:nvPr/>
          </p:nvGrpSpPr>
          <p:grpSpPr bwMode="auto">
            <a:xfrm>
              <a:off x="4931" y="809"/>
              <a:ext cx="357" cy="125"/>
              <a:chOff x="131" y="3073"/>
              <a:chExt cx="626" cy="171"/>
            </a:xfrm>
          </p:grpSpPr>
          <p:sp>
            <p:nvSpPr>
              <p:cNvPr id="94404" name="Line 196"/>
              <p:cNvSpPr>
                <a:spLocks noChangeShapeType="1"/>
              </p:cNvSpPr>
              <p:nvPr/>
            </p:nvSpPr>
            <p:spPr bwMode="auto">
              <a:xfrm flipH="1" flipV="1">
                <a:off x="131" y="3160"/>
                <a:ext cx="626" cy="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05" name="Line 197"/>
              <p:cNvSpPr>
                <a:spLocks noChangeShapeType="1"/>
              </p:cNvSpPr>
              <p:nvPr/>
            </p:nvSpPr>
            <p:spPr bwMode="auto">
              <a:xfrm flipV="1">
                <a:off x="677" y="3141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06" name="Line 198"/>
              <p:cNvSpPr>
                <a:spLocks noChangeShapeType="1"/>
              </p:cNvSpPr>
              <p:nvPr/>
            </p:nvSpPr>
            <p:spPr bwMode="auto">
              <a:xfrm flipV="1">
                <a:off x="569" y="313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07" name="Line 199"/>
              <p:cNvSpPr>
                <a:spLocks noChangeShapeType="1"/>
              </p:cNvSpPr>
              <p:nvPr/>
            </p:nvSpPr>
            <p:spPr bwMode="auto">
              <a:xfrm flipV="1">
                <a:off x="406" y="3114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08" name="Line 200"/>
              <p:cNvSpPr>
                <a:spLocks noChangeShapeType="1"/>
              </p:cNvSpPr>
              <p:nvPr/>
            </p:nvSpPr>
            <p:spPr bwMode="auto">
              <a:xfrm flipV="1">
                <a:off x="131" y="3073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09" name="Line 201"/>
              <p:cNvSpPr>
                <a:spLocks noChangeShapeType="1"/>
              </p:cNvSpPr>
              <p:nvPr/>
            </p:nvSpPr>
            <p:spPr bwMode="auto">
              <a:xfrm flipV="1">
                <a:off x="218" y="308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10" name="Line 202"/>
              <p:cNvSpPr>
                <a:spLocks noChangeShapeType="1"/>
              </p:cNvSpPr>
              <p:nvPr/>
            </p:nvSpPr>
            <p:spPr bwMode="auto">
              <a:xfrm flipV="1">
                <a:off x="308" y="3099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4411" name="Line 203"/>
              <p:cNvSpPr>
                <a:spLocks noChangeShapeType="1"/>
              </p:cNvSpPr>
              <p:nvPr/>
            </p:nvSpPr>
            <p:spPr bwMode="auto">
              <a:xfrm flipV="1">
                <a:off x="492" y="311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94340" name="Group 204"/>
            <p:cNvGrpSpPr>
              <a:grpSpLocks/>
            </p:cNvGrpSpPr>
            <p:nvPr/>
          </p:nvGrpSpPr>
          <p:grpSpPr bwMode="auto">
            <a:xfrm>
              <a:off x="5264" y="894"/>
              <a:ext cx="141" cy="72"/>
              <a:chOff x="1606" y="3851"/>
              <a:chExt cx="200" cy="98"/>
            </a:xfrm>
          </p:grpSpPr>
          <p:grpSp>
            <p:nvGrpSpPr>
              <p:cNvPr id="94344" name="Group 205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414" name="Freeform 206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415" name="Freeform 207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416" name="Freeform 208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417" name="Freeform 209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94418" name="Line 210"/>
            <p:cNvSpPr>
              <a:spLocks noChangeShapeType="1"/>
            </p:cNvSpPr>
            <p:nvPr/>
          </p:nvSpPr>
          <p:spPr bwMode="auto">
            <a:xfrm flipH="1" flipV="1">
              <a:off x="4924" y="1012"/>
              <a:ext cx="109" cy="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19" name="Line 211"/>
            <p:cNvSpPr>
              <a:spLocks noChangeShapeType="1"/>
            </p:cNvSpPr>
            <p:nvPr/>
          </p:nvSpPr>
          <p:spPr bwMode="auto">
            <a:xfrm flipV="1">
              <a:off x="5081" y="979"/>
              <a:ext cx="0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0" name="Line 212"/>
            <p:cNvSpPr>
              <a:spLocks noChangeShapeType="1"/>
            </p:cNvSpPr>
            <p:nvPr/>
          </p:nvSpPr>
          <p:spPr bwMode="auto">
            <a:xfrm flipV="1">
              <a:off x="4924" y="949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1" name="Line 213"/>
            <p:cNvSpPr>
              <a:spLocks noChangeShapeType="1"/>
            </p:cNvSpPr>
            <p:nvPr/>
          </p:nvSpPr>
          <p:spPr bwMode="auto">
            <a:xfrm flipV="1">
              <a:off x="4974" y="960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2" name="Line 214"/>
            <p:cNvSpPr>
              <a:spLocks noChangeShapeType="1"/>
            </p:cNvSpPr>
            <p:nvPr/>
          </p:nvSpPr>
          <p:spPr bwMode="auto">
            <a:xfrm flipV="1">
              <a:off x="5026" y="968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3" name="Freeform 215"/>
            <p:cNvSpPr>
              <a:spLocks/>
            </p:cNvSpPr>
            <p:nvPr/>
          </p:nvSpPr>
          <p:spPr bwMode="auto">
            <a:xfrm>
              <a:off x="5298" y="1172"/>
              <a:ext cx="48" cy="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" y="0"/>
                </a:cxn>
                <a:cxn ang="0">
                  <a:pos x="84" y="102"/>
                </a:cxn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84" h="120">
                  <a:moveTo>
                    <a:pt x="0" y="0"/>
                  </a:moveTo>
                  <a:lnTo>
                    <a:pt x="84" y="0"/>
                  </a:lnTo>
                  <a:lnTo>
                    <a:pt x="84" y="102"/>
                  </a:lnTo>
                  <a:lnTo>
                    <a:pt x="0" y="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0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4" name="Freeform 216"/>
            <p:cNvSpPr>
              <a:spLocks/>
            </p:cNvSpPr>
            <p:nvPr/>
          </p:nvSpPr>
          <p:spPr bwMode="auto">
            <a:xfrm>
              <a:off x="5257" y="1181"/>
              <a:ext cx="41" cy="87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2" y="120"/>
                </a:cxn>
                <a:cxn ang="0">
                  <a:pos x="0" y="102"/>
                </a:cxn>
                <a:cxn ang="0">
                  <a:pos x="6" y="12"/>
                </a:cxn>
                <a:cxn ang="0">
                  <a:pos x="72" y="0"/>
                </a:cxn>
              </a:cxnLst>
              <a:rect l="0" t="0" r="r" b="b"/>
              <a:pathLst>
                <a:path w="72" h="120">
                  <a:moveTo>
                    <a:pt x="72" y="0"/>
                  </a:moveTo>
                  <a:lnTo>
                    <a:pt x="72" y="120"/>
                  </a:lnTo>
                  <a:lnTo>
                    <a:pt x="0" y="102"/>
                  </a:lnTo>
                  <a:lnTo>
                    <a:pt x="6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7C8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5" name="Freeform 217"/>
            <p:cNvSpPr>
              <a:spLocks/>
            </p:cNvSpPr>
            <p:nvPr/>
          </p:nvSpPr>
          <p:spPr bwMode="auto">
            <a:xfrm>
              <a:off x="5257" y="1036"/>
              <a:ext cx="41" cy="88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2" y="120"/>
                </a:cxn>
                <a:cxn ang="0">
                  <a:pos x="0" y="102"/>
                </a:cxn>
                <a:cxn ang="0">
                  <a:pos x="6" y="12"/>
                </a:cxn>
                <a:cxn ang="0">
                  <a:pos x="72" y="0"/>
                </a:cxn>
              </a:cxnLst>
              <a:rect l="0" t="0" r="r" b="b"/>
              <a:pathLst>
                <a:path w="72" h="120">
                  <a:moveTo>
                    <a:pt x="72" y="0"/>
                  </a:moveTo>
                  <a:lnTo>
                    <a:pt x="72" y="120"/>
                  </a:lnTo>
                  <a:lnTo>
                    <a:pt x="0" y="102"/>
                  </a:lnTo>
                  <a:lnTo>
                    <a:pt x="6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7C8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4426" name="Freeform 218"/>
            <p:cNvSpPr>
              <a:spLocks/>
            </p:cNvSpPr>
            <p:nvPr/>
          </p:nvSpPr>
          <p:spPr bwMode="auto">
            <a:xfrm>
              <a:off x="5298" y="1041"/>
              <a:ext cx="4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" y="42"/>
                </a:cxn>
                <a:cxn ang="0">
                  <a:pos x="84" y="102"/>
                </a:cxn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84" h="120">
                  <a:moveTo>
                    <a:pt x="0" y="0"/>
                  </a:moveTo>
                  <a:lnTo>
                    <a:pt x="60" y="42"/>
                  </a:lnTo>
                  <a:lnTo>
                    <a:pt x="84" y="102"/>
                  </a:lnTo>
                  <a:lnTo>
                    <a:pt x="0" y="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0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94347" name="Group 219"/>
            <p:cNvGrpSpPr>
              <a:grpSpLocks/>
            </p:cNvGrpSpPr>
            <p:nvPr/>
          </p:nvGrpSpPr>
          <p:grpSpPr bwMode="auto">
            <a:xfrm>
              <a:off x="5291" y="1366"/>
              <a:ext cx="142" cy="72"/>
              <a:chOff x="1606" y="3851"/>
              <a:chExt cx="200" cy="98"/>
            </a:xfrm>
          </p:grpSpPr>
          <p:grpSp>
            <p:nvGrpSpPr>
              <p:cNvPr id="94350" name="Group 220"/>
              <p:cNvGrpSpPr>
                <a:grpSpLocks/>
              </p:cNvGrpSpPr>
              <p:nvPr/>
            </p:nvGrpSpPr>
            <p:grpSpPr bwMode="auto">
              <a:xfrm>
                <a:off x="1606" y="3851"/>
                <a:ext cx="200" cy="98"/>
                <a:chOff x="1606" y="3851"/>
                <a:chExt cx="200" cy="98"/>
              </a:xfrm>
            </p:grpSpPr>
            <p:sp>
              <p:nvSpPr>
                <p:cNvPr id="94429" name="Freeform 221"/>
                <p:cNvSpPr>
                  <a:spLocks/>
                </p:cNvSpPr>
                <p:nvPr/>
              </p:nvSpPr>
              <p:spPr bwMode="auto">
                <a:xfrm>
                  <a:off x="1606" y="3851"/>
                  <a:ext cx="200" cy="39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348" y="117"/>
                    </a:cxn>
                    <a:cxn ang="0">
                      <a:pos x="598" y="38"/>
                    </a:cxn>
                    <a:cxn ang="0">
                      <a:pos x="260" y="0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598" h="117">
                      <a:moveTo>
                        <a:pt x="0" y="75"/>
                      </a:moveTo>
                      <a:lnTo>
                        <a:pt x="348" y="117"/>
                      </a:lnTo>
                      <a:lnTo>
                        <a:pt x="598" y="38"/>
                      </a:lnTo>
                      <a:lnTo>
                        <a:pt x="260" y="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430" name="Freeform 222"/>
                <p:cNvSpPr>
                  <a:spLocks/>
                </p:cNvSpPr>
                <p:nvPr/>
              </p:nvSpPr>
              <p:spPr bwMode="auto">
                <a:xfrm>
                  <a:off x="1722" y="3863"/>
                  <a:ext cx="82" cy="86"/>
                </a:xfrm>
                <a:custGeom>
                  <a:avLst/>
                  <a:gdLst/>
                  <a:ahLst/>
                  <a:cxnLst>
                    <a:cxn ang="0">
                      <a:pos x="0" y="79"/>
                    </a:cxn>
                    <a:cxn ang="0">
                      <a:pos x="247" y="0"/>
                    </a:cxn>
                    <a:cxn ang="0">
                      <a:pos x="247" y="162"/>
                    </a:cxn>
                    <a:cxn ang="0">
                      <a:pos x="0" y="256"/>
                    </a:cxn>
                    <a:cxn ang="0">
                      <a:pos x="0" y="79"/>
                    </a:cxn>
                  </a:cxnLst>
                  <a:rect l="0" t="0" r="r" b="b"/>
                  <a:pathLst>
                    <a:path w="247" h="256">
                      <a:moveTo>
                        <a:pt x="0" y="79"/>
                      </a:moveTo>
                      <a:lnTo>
                        <a:pt x="247" y="0"/>
                      </a:lnTo>
                      <a:lnTo>
                        <a:pt x="247" y="162"/>
                      </a:lnTo>
                      <a:lnTo>
                        <a:pt x="0" y="256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4431" name="Freeform 223"/>
                <p:cNvSpPr>
                  <a:spLocks/>
                </p:cNvSpPr>
                <p:nvPr/>
              </p:nvSpPr>
              <p:spPr bwMode="auto">
                <a:xfrm>
                  <a:off x="1606" y="3876"/>
                  <a:ext cx="116" cy="73"/>
                </a:xfrm>
                <a:custGeom>
                  <a:avLst/>
                  <a:gdLst/>
                  <a:ahLst/>
                  <a:cxnLst>
                    <a:cxn ang="0">
                      <a:pos x="346" y="42"/>
                    </a:cxn>
                    <a:cxn ang="0">
                      <a:pos x="346" y="219"/>
                    </a:cxn>
                    <a:cxn ang="0">
                      <a:pos x="0" y="169"/>
                    </a:cxn>
                    <a:cxn ang="0">
                      <a:pos x="0" y="0"/>
                    </a:cxn>
                    <a:cxn ang="0">
                      <a:pos x="346" y="42"/>
                    </a:cxn>
                  </a:cxnLst>
                  <a:rect l="0" t="0" r="r" b="b"/>
                  <a:pathLst>
                    <a:path w="346" h="219">
                      <a:moveTo>
                        <a:pt x="346" y="42"/>
                      </a:moveTo>
                      <a:lnTo>
                        <a:pt x="346" y="219"/>
                      </a:lnTo>
                      <a:lnTo>
                        <a:pt x="0" y="169"/>
                      </a:lnTo>
                      <a:lnTo>
                        <a:pt x="0" y="0"/>
                      </a:lnTo>
                      <a:lnTo>
                        <a:pt x="346" y="42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4432" name="Freeform 224"/>
              <p:cNvSpPr>
                <a:spLocks/>
              </p:cNvSpPr>
              <p:nvPr/>
            </p:nvSpPr>
            <p:spPr bwMode="auto">
              <a:xfrm>
                <a:off x="1622" y="3888"/>
                <a:ext cx="66" cy="1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99" y="21"/>
                  </a:cxn>
                  <a:cxn ang="0">
                    <a:pos x="199" y="52"/>
                  </a:cxn>
                  <a:cxn ang="0">
                    <a:pos x="0" y="33"/>
                  </a:cxn>
                  <a:cxn ang="0">
                    <a:pos x="1" y="0"/>
                  </a:cxn>
                </a:cxnLst>
                <a:rect l="0" t="0" r="r" b="b"/>
                <a:pathLst>
                  <a:path w="199" h="52">
                    <a:moveTo>
                      <a:pt x="1" y="0"/>
                    </a:moveTo>
                    <a:lnTo>
                      <a:pt x="199" y="21"/>
                    </a:lnTo>
                    <a:lnTo>
                      <a:pt x="199" y="52"/>
                    </a:lnTo>
                    <a:lnTo>
                      <a:pt x="0" y="3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4433" name="Line 225"/>
          <p:cNvSpPr>
            <a:spLocks noChangeShapeType="1"/>
          </p:cNvSpPr>
          <p:nvPr/>
        </p:nvSpPr>
        <p:spPr bwMode="auto">
          <a:xfrm>
            <a:off x="4764088" y="2276475"/>
            <a:ext cx="42227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94434" name="Picture 226" descr="cpe_gree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83500" y="3967163"/>
            <a:ext cx="3143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435" name="Text Box 227"/>
          <p:cNvSpPr txBox="1">
            <a:spLocks noChangeArrowheads="1"/>
          </p:cNvSpPr>
          <p:nvPr/>
        </p:nvSpPr>
        <p:spPr bwMode="auto">
          <a:xfrm>
            <a:off x="1371600" y="2286000"/>
            <a:ext cx="833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/>
              <a:t>802.1ad</a:t>
            </a:r>
          </a:p>
        </p:txBody>
      </p:sp>
      <p:sp>
        <p:nvSpPr>
          <p:cNvPr id="94436" name="Line 228"/>
          <p:cNvSpPr>
            <a:spLocks noChangeShapeType="1"/>
          </p:cNvSpPr>
          <p:nvPr/>
        </p:nvSpPr>
        <p:spPr bwMode="auto">
          <a:xfrm>
            <a:off x="2336800" y="1671638"/>
            <a:ext cx="219075" cy="173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4437" name="Text Box 229"/>
          <p:cNvSpPr txBox="1">
            <a:spLocks noChangeArrowheads="1"/>
          </p:cNvSpPr>
          <p:nvPr/>
        </p:nvSpPr>
        <p:spPr bwMode="auto">
          <a:xfrm>
            <a:off x="1587500" y="1493838"/>
            <a:ext cx="889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 b="1" dirty="0" smtClean="0"/>
              <a:t>802.1ah,</a:t>
            </a:r>
          </a:p>
          <a:p>
            <a:pPr eaLnBrk="1" hangingPunct="1"/>
            <a:r>
              <a:rPr lang="en-US" sz="1400" b="1" dirty="0" smtClean="0"/>
              <a:t>802.1aw</a:t>
            </a:r>
            <a:endParaRPr lang="en-US" sz="1400" b="1" dirty="0"/>
          </a:p>
        </p:txBody>
      </p:sp>
      <p:pic>
        <p:nvPicPr>
          <p:cNvPr id="94438" name="Picture 230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6375" y="4652963"/>
            <a:ext cx="307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439" name="Picture 231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1913" y="4149725"/>
            <a:ext cx="307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440" name="Picture 232" descr="cpe_gree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3800" y="4724400"/>
            <a:ext cx="3079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ea typeface="ＭＳ Ｐゴシック" charset="-128"/>
              </a:rPr>
              <a:t>802.1Bridging </a:t>
            </a:r>
            <a:r>
              <a:rPr lang="en-GB" sz="2800" dirty="0" smtClean="0">
                <a:ea typeface="ＭＳ Ｐゴシック" charset="-128"/>
              </a:rPr>
              <a:t>standards: </a:t>
            </a:r>
            <a:r>
              <a:rPr lang="en-GB" sz="2800" dirty="0" smtClean="0">
                <a:ea typeface="ＭＳ Ｐゴシック" charset="-128"/>
              </a:rPr>
              <a:t>Management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802.1ag:2007 Connectivity Fault Management and 802.1Qaw:2009 Management of Data Driven and Data Dependent Connectivity Faults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Fault-finding tools (continuity checks, loopback functions etc.) aimed at managing both service provider and service user networks</a:t>
            </a:r>
          </a:p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802.1ap:2008 MIB definitions for VLAN Bridges – defines the set of MIBs required in order to support SNMP-style management of all of the Bridging technologies covered by 802.1Q and 802.1D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Configuration and statistics gathering tools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charset="-128"/>
              </a:rPr>
              <a:t>Ongoing developments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ea typeface="ＭＳ Ｐゴシック" charset="-128"/>
              </a:rPr>
              <a:t>P802.1aq </a:t>
            </a:r>
            <a:r>
              <a:rPr lang="en-GB" sz="2400" dirty="0" smtClean="0">
                <a:ea typeface="ＭＳ Ｐゴシック" charset="-128"/>
              </a:rPr>
              <a:t>Shortest Path Bridging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Intent is to provide optimal use of the available bandwidth in the network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ea typeface="ＭＳ Ｐゴシック" charset="-128"/>
              </a:rPr>
              <a:t>Has caused a move away from distance-vector routing techniques to some variant of link state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EEE_802_templat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150</TotalTime>
  <Words>1906</Words>
  <Application>Microsoft Office PowerPoint</Application>
  <PresentationFormat>On-screen Show (4:3)</PresentationFormat>
  <Paragraphs>325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Times New Roman</vt:lpstr>
      <vt:lpstr>ＭＳ Ｐゴシック</vt:lpstr>
      <vt:lpstr>IEEE_802_template</vt:lpstr>
      <vt:lpstr>Title only</vt:lpstr>
      <vt:lpstr>Microsoft Visio Drawing</vt:lpstr>
      <vt:lpstr>The IEEE 802.1 Standards</vt:lpstr>
      <vt:lpstr>MENU</vt:lpstr>
      <vt:lpstr>What is 802.1?</vt:lpstr>
      <vt:lpstr>The 802 LAN Architecture</vt:lpstr>
      <vt:lpstr>802.1Bridging standards:  The core Bridging standards</vt:lpstr>
      <vt:lpstr>802.1Bridging standards: Provider Bridging</vt:lpstr>
      <vt:lpstr>Provider Backbone Bridged LAN</vt:lpstr>
      <vt:lpstr>802.1Bridging standards: Management</vt:lpstr>
      <vt:lpstr>Ongoing developments</vt:lpstr>
      <vt:lpstr>Why Shortest Path Bridging?</vt:lpstr>
      <vt:lpstr>AVB: Bridging optimized for A-V traffic</vt:lpstr>
      <vt:lpstr>P802.1AS – Time Synchronization</vt:lpstr>
      <vt:lpstr>P802.1Qat – Stream Reservation Protocol (SRP)</vt:lpstr>
      <vt:lpstr>P802.1Qav – Forwarding and Queuing for Time Sensitive Streams</vt:lpstr>
      <vt:lpstr>P802.1BA – AVB Systems</vt:lpstr>
      <vt:lpstr>DCB: Bridging optimized for the data center and virtualized systems</vt:lpstr>
      <vt:lpstr>DCB standard developments – 1:</vt:lpstr>
      <vt:lpstr>DCB standard developments – 2:</vt:lpstr>
      <vt:lpstr>The 802.1 Security standards: 1</vt:lpstr>
      <vt:lpstr>Security architecture</vt:lpstr>
      <vt:lpstr>More information is available on IEEE 802.1 standards and activities here…</vt:lpstr>
      <vt:lpstr>Backup slides</vt:lpstr>
      <vt:lpstr>Summary of 802.1 Standards and Projects (1) - Bridging</vt:lpstr>
      <vt:lpstr>Summary of 802.1 Standards and Projects (2) - Bridging</vt:lpstr>
      <vt:lpstr>Summary of 802.1 Standards and Projects (3) - Security</vt:lpstr>
      <vt:lpstr>Summary of 802.1 Standards and Projects (4) – The rest…</vt:lpstr>
      <vt:lpstr>“C” and “S” tags in 802.1Q</vt:lpstr>
      <vt:lpstr>Simple provider network example</vt:lpstr>
      <vt:lpstr>Service Instance tags (I-Tags) in 802.1ah</vt:lpstr>
      <vt:lpstr>A Spanning Tree isn’t necessarily a Shortest Path</vt:lpstr>
      <vt:lpstr>Shortest Path Trees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IEEE 802.1 Standards</dc:title>
  <dc:subject>IEEE 802 March 2011 workshop</dc:subject>
  <dc:creator>Tony</dc:creator>
  <cp:lastModifiedBy>Tony</cp:lastModifiedBy>
  <cp:revision>16</cp:revision>
  <dcterms:created xsi:type="dcterms:W3CDTF">2011-03-01T13:26:53Z</dcterms:created>
  <dcterms:modified xsi:type="dcterms:W3CDTF">2011-03-01T15:57:18Z</dcterms:modified>
</cp:coreProperties>
</file>