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36"/>
  </p:notesMasterIdLst>
  <p:handoutMasterIdLst>
    <p:handoutMasterId r:id="rId37"/>
  </p:handoutMasterIdLst>
  <p:sldIdLst>
    <p:sldId id="278" r:id="rId3"/>
    <p:sldId id="363" r:id="rId4"/>
    <p:sldId id="377" r:id="rId5"/>
    <p:sldId id="345" r:id="rId6"/>
    <p:sldId id="372" r:id="rId7"/>
    <p:sldId id="370" r:id="rId8"/>
    <p:sldId id="355" r:id="rId9"/>
    <p:sldId id="351" r:id="rId10"/>
    <p:sldId id="342" r:id="rId11"/>
    <p:sldId id="343" r:id="rId12"/>
    <p:sldId id="362" r:id="rId13"/>
    <p:sldId id="352" r:id="rId14"/>
    <p:sldId id="354" r:id="rId15"/>
    <p:sldId id="353" r:id="rId16"/>
    <p:sldId id="356" r:id="rId17"/>
    <p:sldId id="357" r:id="rId18"/>
    <p:sldId id="358" r:id="rId19"/>
    <p:sldId id="359" r:id="rId20"/>
    <p:sldId id="371" r:id="rId21"/>
    <p:sldId id="361" r:id="rId22"/>
    <p:sldId id="360" r:id="rId23"/>
    <p:sldId id="344" r:id="rId24"/>
    <p:sldId id="379" r:id="rId25"/>
    <p:sldId id="369" r:id="rId26"/>
    <p:sldId id="374" r:id="rId27"/>
    <p:sldId id="380" r:id="rId28"/>
    <p:sldId id="378" r:id="rId29"/>
    <p:sldId id="368" r:id="rId30"/>
    <p:sldId id="381" r:id="rId31"/>
    <p:sldId id="375" r:id="rId32"/>
    <p:sldId id="376" r:id="rId33"/>
    <p:sldId id="382" r:id="rId34"/>
    <p:sldId id="383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9917" autoAdjust="0"/>
  </p:normalViewPr>
  <p:slideViewPr>
    <p:cSldViewPr>
      <p:cViewPr varScale="1">
        <p:scale>
          <a:sx n="98" d="100"/>
          <a:sy n="98" d="100"/>
        </p:scale>
        <p:origin x="-7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60C58C-9CFF-41AC-9EAB-D4F2F1057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FA4969-4211-429A-8715-EC2768925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483A2D-ABAA-476C-B2E4-5010C6036891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FA4969-4211-429A-8715-EC27689254B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FA4969-4211-429A-8715-EC27689254B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178DDA-0B9B-4471-B479-A8946F0F1C6F}" type="slidenum">
              <a:rPr lang="en-US"/>
              <a:pPr/>
              <a:t>12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3F6CA-0531-4FE4-9408-C5514D36F31A}" type="slidenum">
              <a:rPr lang="en-US"/>
              <a:pPr/>
              <a:t>13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F9FA1-B9BD-4C96-8B03-5DCF20556676}" type="slidenum">
              <a:rPr lang="en-US"/>
              <a:pPr/>
              <a:t>14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F9FA1-B9BD-4C96-8B03-5DCF20556676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F9FA1-B9BD-4C96-8B03-5DCF20556676}" type="slidenum">
              <a:rPr lang="en-US"/>
              <a:pPr/>
              <a:t>16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F9FA1-B9BD-4C96-8B03-5DCF20556676}" type="slidenum">
              <a:rPr lang="en-US"/>
              <a:pPr/>
              <a:t>17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18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19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0D1E4-FE16-4A20-8281-8BF9A8675CA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83F289-2C24-4BFB-9568-D0DA126783EB}" type="slidenum">
              <a:rPr lang="en-US"/>
              <a:pPr/>
              <a:t>22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27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28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0938" y="690563"/>
            <a:ext cx="4556125" cy="34178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291A60-3B3E-4B59-A440-98FDF419A1FA}" type="slidenum">
              <a:rPr lang="en-US"/>
              <a:pPr/>
              <a:t>30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E1BC4A4-07FC-4DD9-ACC9-6C833078558D}" type="slidenum">
              <a:rPr lang="en-US" sz="1200"/>
              <a:pPr algn="r"/>
              <a:t>31</a:t>
            </a:fld>
            <a:endParaRPr 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E9D122-9F0F-4376-9CE9-AF5B441EEDD4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7013" indent="-227013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C882B-4FD9-4C74-A8F0-E6931CF3CB11}" type="slidenum">
              <a:rPr lang="ko-KR" altLang="en-US"/>
              <a:pPr/>
              <a:t>5</a:t>
            </a:fld>
            <a:endParaRPr lang="en-US" altLang="ko-KR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ＭＳ Ｐゴシック" charset="-128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0D1E4-FE16-4A20-8281-8BF9A8675CA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BC3CF4-9765-4A66-80B8-26D451729429}" type="slidenum">
              <a:rPr lang="en-US"/>
              <a:pPr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DED20F-6787-4475-ADD3-DF9ECDA4AFC3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7560F-9449-470F-B870-7523C4F5B4BC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2D176E05-95C4-4254-BA65-2787CAEE6949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57200" y="990601"/>
            <a:ext cx="8229600" cy="518160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8686800" y="6569075"/>
            <a:ext cx="457200" cy="288925"/>
          </a:xfrm>
          <a:prstGeom prst="rect">
            <a:avLst/>
          </a:prstGeom>
        </p:spPr>
        <p:txBody>
          <a:bodyPr lIns="84216" tIns="42108" rIns="84216" bIns="42108"/>
          <a:lstStyle>
            <a:lvl1pPr>
              <a:defRPr/>
            </a:lvl1pPr>
          </a:lstStyle>
          <a:p>
            <a:pPr>
              <a:defRPr/>
            </a:pPr>
            <a:fld id="{CA4765BF-453A-47B7-BC56-371C218AB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5638800" y="6553200"/>
            <a:ext cx="3505200" cy="304800"/>
          </a:xfrm>
          <a:prstGeom prst="rect">
            <a:avLst/>
          </a:prstGeom>
        </p:spPr>
        <p:txBody>
          <a:bodyPr lIns="91433" tIns="45717" rIns="91433" bIns="45717"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1950" y="6475413"/>
            <a:ext cx="189865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C2B97F-973B-4407-B2CD-43C3E76D1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81D12204-B8C4-473A-B190-21864CCA79D0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706" r:id="rId12"/>
    <p:sldLayoutId id="214748370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427B38F7-2C24-4CD3-9CC3-17E23CE650B9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entor.ieee.org/802.21/documents" TargetMode="Externa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524000"/>
          </a:xfrm>
        </p:spPr>
        <p:txBody>
          <a:bodyPr/>
          <a:lstStyle/>
          <a:p>
            <a:r>
              <a:rPr lang="en-US" sz="4400" dirty="0" smtClean="0"/>
              <a:t>IEEE 802.21: Media Independent Handover Services  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14800"/>
            <a:ext cx="7543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300" dirty="0" smtClean="0"/>
              <a:t>Subir Das </a:t>
            </a:r>
            <a:br>
              <a:rPr lang="en-US" sz="3300" dirty="0" smtClean="0"/>
            </a:br>
            <a:r>
              <a:rPr lang="en-US" sz="3300" dirty="0" smtClean="0"/>
              <a:t>Chair </a:t>
            </a:r>
            <a:br>
              <a:rPr lang="en-US" sz="3300" dirty="0" smtClean="0"/>
            </a:br>
            <a:r>
              <a:rPr lang="en-US" sz="3300" dirty="0" err="1" smtClean="0"/>
              <a:t>subir</a:t>
            </a:r>
            <a:r>
              <a:rPr lang="en-US" sz="3300" dirty="0" smtClean="0"/>
              <a:t> at research dot </a:t>
            </a:r>
            <a:r>
              <a:rPr lang="en-US" sz="3300" dirty="0" err="1" smtClean="0"/>
              <a:t>telcordia</a:t>
            </a:r>
            <a:r>
              <a:rPr lang="en-US" sz="3300" dirty="0" smtClean="0"/>
              <a:t> dot com</a:t>
            </a:r>
            <a:endParaRPr lang="en-US" sz="3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Services and Initiation </a:t>
            </a: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57350"/>
            <a:ext cx="8305800" cy="4591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MIHF Relationship Model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8229600" cy="487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and SAPs 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766888"/>
            <a:ext cx="8229600" cy="432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for 802.3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38313"/>
            <a:ext cx="7772400" cy="41290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433513"/>
            <a:ext cx="8458199" cy="47386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for 802.11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for 802.16</a:t>
            </a: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62063"/>
            <a:ext cx="8153400" cy="498633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for 3GPP 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24024"/>
            <a:ext cx="7543800" cy="42195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Reference Model for 3GPP2 </a:t>
            </a:r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43074"/>
            <a:ext cx="8077199" cy="41243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Between MIH SAPs 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1" y="1543050"/>
            <a:ext cx="7467600" cy="42481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Protocol 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MIH Protocol Features</a:t>
            </a:r>
          </a:p>
          <a:p>
            <a:pPr lvl="1"/>
            <a:r>
              <a:rPr lang="en-US" dirty="0" smtClean="0"/>
              <a:t> A transaction based Request-Response-Indication message protocol</a:t>
            </a:r>
          </a:p>
          <a:p>
            <a:pPr lvl="1"/>
            <a:r>
              <a:rPr lang="en-US" dirty="0" smtClean="0"/>
              <a:t>Support Fragmentation and Re-assembly </a:t>
            </a:r>
          </a:p>
          <a:p>
            <a:pPr lvl="1"/>
            <a:r>
              <a:rPr lang="en-US" dirty="0" smtClean="0"/>
              <a:t>Support  reliability via Acknowledgement </a:t>
            </a:r>
          </a:p>
          <a:p>
            <a:pPr lvl="1"/>
            <a:r>
              <a:rPr lang="en-US" dirty="0" smtClean="0"/>
              <a:t> Transport over both L2 and L3 </a:t>
            </a:r>
          </a:p>
          <a:p>
            <a:pPr lvl="1"/>
            <a:r>
              <a:rPr lang="en-US" dirty="0" smtClean="0"/>
              <a:t>Security mechanism is under development via amendment project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 idx="4294967295"/>
          </p:nvPr>
        </p:nvSpPr>
        <p:spPr>
          <a:xfrm>
            <a:off x="717550" y="476250"/>
            <a:ext cx="7940675" cy="666750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What is IEEE 802.21? 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152400" y="1447800"/>
            <a:ext cx="868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/>
          <a:lstStyle/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rgbClr val="464749"/>
                </a:solidFill>
                <a:latin typeface="+mn-lt"/>
                <a:ea typeface="+mn-ea"/>
              </a:rPr>
              <a:t>Media Independent Handover (MIH</a:t>
            </a: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) Services  </a:t>
            </a:r>
            <a:endParaRPr lang="en-US" sz="28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633084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464749"/>
                </a:solidFill>
                <a:latin typeface="+mn-lt"/>
              </a:rPr>
              <a:t> A framework that helps improving </a:t>
            </a:r>
            <a:r>
              <a:rPr lang="en-US" kern="0" dirty="0">
                <a:solidFill>
                  <a:srgbClr val="464749"/>
                </a:solidFill>
                <a:latin typeface="+mn-lt"/>
              </a:rPr>
              <a:t>the user experience of mobile device by facilitating handover between heterogeneous access networks </a:t>
            </a:r>
            <a:endParaRPr lang="en-US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endParaRPr lang="en-US" sz="17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Features  </a:t>
            </a:r>
            <a:endParaRPr lang="en-US" sz="28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773011" lvl="2" indent="-209079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rgbClr val="464749"/>
                </a:solidFill>
                <a:latin typeface="+mn-lt"/>
              </a:rPr>
              <a:t>A shim layer that </a:t>
            </a:r>
            <a:r>
              <a:rPr lang="en-US" kern="0" dirty="0">
                <a:latin typeface="+mn-lt"/>
              </a:rPr>
              <a:t>enables </a:t>
            </a:r>
            <a:r>
              <a:rPr lang="en-US" kern="0" dirty="0" smtClean="0">
                <a:solidFill>
                  <a:srgbClr val="464749"/>
                </a:solidFill>
                <a:latin typeface="+mn-lt"/>
              </a:rPr>
              <a:t>the transparent service continuity</a:t>
            </a:r>
            <a:endParaRPr lang="en-US" kern="0" dirty="0">
              <a:solidFill>
                <a:srgbClr val="464749"/>
              </a:solidFill>
              <a:latin typeface="+mn-lt"/>
            </a:endParaRPr>
          </a:p>
          <a:p>
            <a:pPr marL="773011" lvl="2" indent="-209079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464749"/>
                </a:solidFill>
                <a:latin typeface="+mn-lt"/>
              </a:rPr>
              <a:t>Provide link layer intelligence to upper layers to optimize handovers  with network discovery and handover command capabilities </a:t>
            </a:r>
          </a:p>
          <a:p>
            <a:pPr marL="773011" lvl="2" indent="-209079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464749"/>
                </a:solidFill>
                <a:latin typeface="+mn-lt"/>
              </a:rPr>
              <a:t>Does not define policies and inference engine required to optimize user experience during a handover</a:t>
            </a:r>
          </a:p>
          <a:p>
            <a:pPr marL="315811" lvl="1" indent="-209079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defRPr/>
            </a:pPr>
            <a:endParaRPr lang="en-US" sz="1700" kern="0" dirty="0">
              <a:solidFill>
                <a:srgbClr val="46474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Protocol Frame Format 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590800"/>
            <a:ext cx="7772400" cy="1676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MIH Protocol Header Format </a:t>
            </a: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7924800" cy="3429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IEEE 802.21 Current Projects </a:t>
            </a:r>
            <a:endParaRPr lang="en-US" sz="4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 Three amendment Projects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 lvl="1"/>
            <a:r>
              <a:rPr lang="en-US" dirty="0" smtClean="0"/>
              <a:t>802.21a (</a:t>
            </a:r>
            <a:r>
              <a:rPr lang="en-US" dirty="0" err="1" smtClean="0"/>
              <a:t>TGa</a:t>
            </a:r>
            <a:r>
              <a:rPr lang="en-US" dirty="0" smtClean="0"/>
              <a:t>):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Amendment for Security Extensions to Media Independent Handover Services and Protocol</a:t>
            </a:r>
          </a:p>
          <a:p>
            <a:pPr lvl="1">
              <a:buNone/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802.21b (</a:t>
            </a:r>
            <a:r>
              <a:rPr lang="en-US" dirty="0" err="1" smtClean="0"/>
              <a:t>TGb</a:t>
            </a:r>
            <a:r>
              <a:rPr lang="en-US" dirty="0" smtClean="0"/>
              <a:t>):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Amendment for Handovers with Downlink Only Technologies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802.21c (</a:t>
            </a:r>
            <a:r>
              <a:rPr lang="en-US" dirty="0" err="1" smtClean="0"/>
              <a:t>TGc</a:t>
            </a:r>
            <a:r>
              <a:rPr lang="en-US" dirty="0" smtClean="0"/>
              <a:t>):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Amendment for Optimized Single Radio Handovers</a:t>
            </a: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T</a:t>
            </a:r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Ga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7848600" cy="1585210"/>
        </p:xfrm>
        <a:graphic>
          <a:graphicData uri="http://schemas.openxmlformats.org/drawingml/2006/table">
            <a:tbl>
              <a:tblPr/>
              <a:tblGrid>
                <a:gridCol w="3262901"/>
                <a:gridCol w="4585699"/>
              </a:tblGrid>
              <a:tr h="5733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Ohba, Toshiba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Lily Chen, NIST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802.21a 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 smtClean="0"/>
              <a:t> Defining mechanisms to reduce the latency during authentication and key establishment for handovers between heterogeneous access networks that support IEEE 802.21</a:t>
            </a:r>
          </a:p>
          <a:p>
            <a:pPr lvl="1"/>
            <a:r>
              <a:rPr lang="en-US" dirty="0" smtClean="0"/>
              <a:t>Providing data integrity, replay protection, confidentiality and data origin authentication to IEEE 802.21 MIH (Media-Independent Handover) protocol exchanges and enable authorization for MIH services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802.21a contd.. 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229600" cy="3992562"/>
          </a:xfrm>
        </p:spPr>
        <p:txBody>
          <a:bodyPr>
            <a:normAutofit/>
          </a:bodyPr>
          <a:lstStyle/>
          <a:p>
            <a:r>
              <a:rPr lang="en-US" dirty="0" smtClean="0"/>
              <a:t>Progress so far</a:t>
            </a:r>
          </a:p>
          <a:p>
            <a:pPr lvl="1"/>
            <a:r>
              <a:rPr lang="en-US" sz="2600" dirty="0" smtClean="0"/>
              <a:t>Jan 2009: The 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 meeting</a:t>
            </a:r>
          </a:p>
          <a:p>
            <a:pPr lvl="1"/>
            <a:r>
              <a:rPr lang="en-US" sz="2600" dirty="0" smtClean="0"/>
              <a:t>Mar 2009: Issued CFP</a:t>
            </a:r>
          </a:p>
          <a:p>
            <a:pPr lvl="1"/>
            <a:r>
              <a:rPr lang="en-US" sz="2600" dirty="0" smtClean="0"/>
              <a:t>July 2010: Down-selection</a:t>
            </a:r>
          </a:p>
          <a:p>
            <a:pPr lvl="1"/>
            <a:r>
              <a:rPr lang="en-US" sz="2600" dirty="0" smtClean="0"/>
              <a:t>Nov 23 – Dec  23 2010: WG Letter Ballot (LB5)</a:t>
            </a:r>
          </a:p>
          <a:p>
            <a:pPr lvl="1"/>
            <a:r>
              <a:rPr lang="en-US" sz="2600" dirty="0" smtClean="0"/>
              <a:t>Feb 15 – Mar 1 2011: WG Letter Ballot 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recirculation (LB5a)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T</a:t>
            </a:r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Gb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609600" y="1981200"/>
          <a:ext cx="8305800" cy="2408170"/>
        </p:xfrm>
        <a:graphic>
          <a:graphicData uri="http://schemas.openxmlformats.org/drawingml/2006/table">
            <a:tbl>
              <a:tblPr/>
              <a:tblGrid>
                <a:gridCol w="3452973"/>
                <a:gridCol w="4852827"/>
              </a:tblGrid>
              <a:tr h="5733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InterDigitial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Burak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Simsek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lang="en-US" sz="2400" dirty="0" err="1" smtClean="0"/>
                        <a:t>Fraunhofer</a:t>
                      </a:r>
                      <a:r>
                        <a:rPr lang="en-US" sz="2400" dirty="0" smtClean="0"/>
                        <a:t> FOKUS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Hongseok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Jeon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ETRI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802.21b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TG work on an amendment to the 802.21-2008 specification that defines extensions to support unidirectional links </a:t>
            </a:r>
          </a:p>
          <a:p>
            <a:r>
              <a:rPr lang="en-US" dirty="0" smtClean="0"/>
              <a:t>This amendment will allow supporting handovers with downlink-only/broadcast radio access </a:t>
            </a:r>
            <a:r>
              <a:rPr lang="en-US" dirty="0" smtClean="0"/>
              <a:t>technologies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802.21b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sz="2400" dirty="0" smtClean="0"/>
              <a:t>Defines mechanisms that enable the optimization of handovers between IEEE 802.21 supported technologies and downlink-only (DO</a:t>
            </a:r>
            <a:r>
              <a:rPr lang="en-US" sz="2400" dirty="0" smtClean="0"/>
              <a:t>)/broadcast  technologies</a:t>
            </a:r>
            <a:endParaRPr lang="en-US" sz="2400" dirty="0" smtClean="0"/>
          </a:p>
          <a:p>
            <a:r>
              <a:rPr lang="en-US" dirty="0" smtClean="0"/>
              <a:t>Progress so far</a:t>
            </a:r>
          </a:p>
          <a:p>
            <a:pPr lvl="1"/>
            <a:r>
              <a:rPr lang="en-US" dirty="0" smtClean="0"/>
              <a:t> </a:t>
            </a:r>
            <a:r>
              <a:rPr lang="en-US" sz="2400" dirty="0" smtClean="0"/>
              <a:t>TG completed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WG LB on September 08, 2010</a:t>
            </a:r>
          </a:p>
          <a:p>
            <a:pPr lvl="1"/>
            <a:r>
              <a:rPr lang="en-US" sz="2400" dirty="0" smtClean="0"/>
              <a:t>1st re-circulation LB completed on December 22, 2010</a:t>
            </a:r>
          </a:p>
          <a:p>
            <a:pPr lvl="1"/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re-circulation will happen after </a:t>
            </a:r>
            <a:r>
              <a:rPr lang="en-US" sz="2400" dirty="0" smtClean="0"/>
              <a:t>March, 2011 </a:t>
            </a:r>
            <a:r>
              <a:rPr lang="en-US" sz="2400" dirty="0" smtClean="0"/>
              <a:t>meeting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T</a:t>
            </a:r>
            <a:r>
              <a:rPr lang="en-US" sz="4000" b="1" dirty="0" err="1" smtClean="0">
                <a:solidFill>
                  <a:schemeClr val="accent2"/>
                </a:solidFill>
                <a:latin typeface="Arial" charset="0"/>
              </a:rPr>
              <a:t>Gc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609600" y="2057400"/>
          <a:ext cx="8305800" cy="2481322"/>
        </p:xfrm>
        <a:graphic>
          <a:graphicData uri="http://schemas.openxmlformats.org/drawingml/2006/table">
            <a:tbl>
              <a:tblPr/>
              <a:tblGrid>
                <a:gridCol w="3452973"/>
                <a:gridCol w="4852827"/>
              </a:tblGrid>
              <a:tr h="5733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Junghoon Jee, ETRI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Huawei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Dapeng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Liu, China Mobile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533400" y="1447800"/>
          <a:ext cx="8305800" cy="4748884"/>
        </p:xfrm>
        <a:graphic>
          <a:graphicData uri="http://schemas.openxmlformats.org/drawingml/2006/table">
            <a:tbl>
              <a:tblPr/>
              <a:tblGrid>
                <a:gridCol w="3452973"/>
                <a:gridCol w="4852827"/>
              </a:tblGrid>
              <a:tr h="57337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Telcordia Technologies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Zuniga,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InterDigitial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Chan,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Huawei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Cypher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NIST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Chaplin, Samsung Electronics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Feder, Alcatel- Lucent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9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Ohba, Toshiba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IEEE 802.21c</a:t>
            </a:r>
          </a:p>
        </p:txBody>
      </p:sp>
      <p:sp>
        <p:nvSpPr>
          <p:cNvPr id="839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4" y="1341438"/>
            <a:ext cx="8512175" cy="452596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Scope: </a:t>
            </a:r>
          </a:p>
          <a:p>
            <a:pPr lvl="1"/>
            <a:r>
              <a:rPr lang="en-US" dirty="0" smtClean="0"/>
              <a:t>Define enhancements to enable optimized single radio handovers between heterogeneous IEEE 802 wireless technologies, and</a:t>
            </a:r>
          </a:p>
          <a:p>
            <a:pPr lvl="1"/>
            <a:r>
              <a:rPr lang="en-US" dirty="0" smtClean="0"/>
              <a:t>extend to single radio handovers between IEEE 802 wireless technologies and cellular technologies</a:t>
            </a:r>
          </a:p>
          <a:p>
            <a:pPr lvl="1"/>
            <a:r>
              <a:rPr lang="en-US" dirty="0" smtClean="0"/>
              <a:t>based on media access independent mechanisms.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IEEE 802.21c contd..</a:t>
            </a:r>
          </a:p>
        </p:txBody>
      </p:sp>
      <p:sp>
        <p:nvSpPr>
          <p:cNvPr id="8806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76400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Progress So far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TG Structure </a:t>
            </a:r>
            <a:r>
              <a:rPr lang="en-US" sz="2400" smtClean="0"/>
              <a:t>and procedure -- January, 2010 (Selection </a:t>
            </a:r>
            <a:r>
              <a:rPr lang="en-US" sz="2400" dirty="0" smtClean="0"/>
              <a:t>Procedures, Functional Requirements</a:t>
            </a:r>
            <a:r>
              <a:rPr lang="en-US" sz="2400" smtClean="0"/>
              <a:t>, framework)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Call for proposals in January 2010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Proposal presentations and discussions (March, May, Sept, Nov 2010, Jan 2011)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TG is working on the draft specification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Information</a:t>
            </a:r>
            <a:endParaRPr lang="en-US" sz="4000" b="1" dirty="0" smtClean="0">
              <a:latin typeface="Arial" charset="0"/>
            </a:endParaRP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14600"/>
            <a:ext cx="7620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3200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www.ieee802.org/21</a:t>
            </a:r>
            <a:endParaRPr lang="en-US" sz="3200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3200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 dirty="0" smtClean="0">
                <a:hlinkClick r:id="rId4"/>
              </a:rPr>
              <a:t>http</a:t>
            </a:r>
            <a:r>
              <a:rPr lang="en-US" sz="3200" dirty="0">
                <a:hlinkClick r:id="rId4"/>
              </a:rPr>
              <a:t>://</a:t>
            </a:r>
            <a:r>
              <a:rPr lang="en-US" sz="3200" dirty="0" smtClean="0">
                <a:hlinkClick r:id="rId4"/>
              </a:rPr>
              <a:t>mentor.ieee.org/802.21/documents</a:t>
            </a:r>
            <a:endParaRPr lang="en-US" sz="3200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3200" dirty="0"/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 dirty="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</a:t>
            </a:r>
            <a:r>
              <a:rPr lang="en-US" sz="3600" dirty="0" smtClean="0">
                <a:solidFill>
                  <a:schemeClr val="accent2"/>
                </a:solidFill>
              </a:rPr>
              <a:t> Meeting – </a:t>
            </a:r>
            <a:r>
              <a:rPr lang="en-US" sz="3600" dirty="0" smtClean="0">
                <a:solidFill>
                  <a:schemeClr val="accent2"/>
                </a:solidFill>
              </a:rPr>
              <a:t>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 smtClean="0">
                <a:solidFill>
                  <a:srgbClr val="0000FF"/>
                </a:solidFill>
              </a:rPr>
              <a:t>: 16-19 May 2011, </a:t>
            </a:r>
            <a:r>
              <a:rPr lang="en-US" sz="2400" b="1" dirty="0" smtClean="0">
                <a:solidFill>
                  <a:srgbClr val="0000FF"/>
                </a:solidFill>
              </a:rPr>
              <a:t>Alberta</a:t>
            </a:r>
            <a:r>
              <a:rPr lang="en-US" sz="2400" b="1" dirty="0" smtClean="0">
                <a:solidFill>
                  <a:srgbClr val="0000FF"/>
                </a:solidFill>
              </a:rPr>
              <a:t>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381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2" tIns="46031" rIns="92062" bIns="46031"/>
          <a:lstStyle/>
          <a:p>
            <a:pPr>
              <a:defRPr/>
            </a:pPr>
            <a:r>
              <a:rPr lang="en-US" altLang="ko-KR" sz="3200" dirty="0">
                <a:latin typeface="+mj-lt"/>
                <a:ea typeface="Gulim" pitchFamily="34" charset="-127"/>
              </a:rPr>
              <a:t>Media Independent </a:t>
            </a:r>
            <a:r>
              <a:rPr lang="en-US" altLang="ko-KR" sz="3200" dirty="0" smtClean="0">
                <a:latin typeface="+mj-lt"/>
                <a:ea typeface="Gulim" pitchFamily="34" charset="-127"/>
              </a:rPr>
              <a:t>Handover : Scope </a:t>
            </a:r>
            <a:endParaRPr lang="en-US" altLang="ko-KR" sz="3200" dirty="0">
              <a:latin typeface="+mj-lt"/>
              <a:ea typeface="Gulim" pitchFamily="34" charset="-127"/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731838" y="2246313"/>
            <a:ext cx="2690812" cy="396875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lIns="91427" tIns="45714" rIns="91427" bIns="45714">
            <a:spAutoFit/>
          </a:bodyPr>
          <a:lstStyle/>
          <a:p>
            <a:pPr algn="ctr">
              <a:spcBef>
                <a:spcPct val="50000"/>
              </a:spcBef>
            </a:pPr>
            <a:endParaRPr lang="ko-KR" altLang="en-US" sz="2000" b="1">
              <a:ea typeface="Gulim" pitchFamily="34" charset="-127"/>
            </a:endParaRPr>
          </a:p>
        </p:txBody>
      </p:sp>
      <p:grpSp>
        <p:nvGrpSpPr>
          <p:cNvPr id="6148" name="Group 30"/>
          <p:cNvGrpSpPr>
            <a:grpSpLocks/>
          </p:cNvGrpSpPr>
          <p:nvPr/>
        </p:nvGrpSpPr>
        <p:grpSpPr bwMode="auto">
          <a:xfrm>
            <a:off x="309563" y="1352550"/>
            <a:ext cx="3024187" cy="4519613"/>
            <a:chOff x="195" y="852"/>
            <a:chExt cx="1905" cy="2847"/>
          </a:xfrm>
        </p:grpSpPr>
        <p:grpSp>
          <p:nvGrpSpPr>
            <p:cNvPr id="6169" name="Group 27"/>
            <p:cNvGrpSpPr>
              <a:grpSpLocks/>
            </p:cNvGrpSpPr>
            <p:nvPr/>
          </p:nvGrpSpPr>
          <p:grpSpPr bwMode="auto">
            <a:xfrm>
              <a:off x="258" y="852"/>
              <a:ext cx="1806" cy="2847"/>
              <a:chOff x="258" y="852"/>
              <a:chExt cx="1806" cy="2847"/>
            </a:xfrm>
          </p:grpSpPr>
          <p:sp>
            <p:nvSpPr>
              <p:cNvPr id="6171" name="Text Box 3"/>
              <p:cNvSpPr txBox="1">
                <a:spLocks noChangeArrowheads="1"/>
              </p:cNvSpPr>
              <p:nvPr/>
            </p:nvSpPr>
            <p:spPr bwMode="auto">
              <a:xfrm>
                <a:off x="308" y="852"/>
                <a:ext cx="1618" cy="523"/>
              </a:xfrm>
              <a:prstGeom prst="rect">
                <a:avLst/>
              </a:prstGeom>
              <a:gradFill rotWithShape="1">
                <a:gsLst>
                  <a:gs pos="0">
                    <a:srgbClr val="003B3B"/>
                  </a:gs>
                  <a:gs pos="50000">
                    <a:srgbClr val="008080"/>
                  </a:gs>
                  <a:gs pos="100000">
                    <a:srgbClr val="003B3B"/>
                  </a:gs>
                </a:gsLst>
                <a:lin ang="5400000" scaled="1"/>
              </a:gradFill>
              <a:ln w="25400" algn="ctr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lIns="91433" tIns="45717" rIns="91433" bIns="45717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ko-KR" b="1">
                    <a:solidFill>
                      <a:schemeClr val="bg1"/>
                    </a:solidFill>
                    <a:ea typeface="Gulim" pitchFamily="34" charset="-127"/>
                  </a:rPr>
                  <a:t>Handover      Initiation</a:t>
                </a:r>
              </a:p>
            </p:txBody>
          </p:sp>
          <p:grpSp>
            <p:nvGrpSpPr>
              <p:cNvPr id="6172" name="Group 7"/>
              <p:cNvGrpSpPr>
                <a:grpSpLocks/>
              </p:cNvGrpSpPr>
              <p:nvPr/>
            </p:nvGrpSpPr>
            <p:grpSpPr bwMode="auto">
              <a:xfrm>
                <a:off x="258" y="1968"/>
                <a:ext cx="1806" cy="1731"/>
                <a:chOff x="235" y="1807"/>
                <a:chExt cx="1807" cy="2002"/>
              </a:xfrm>
            </p:grpSpPr>
            <p:sp>
              <p:nvSpPr>
                <p:cNvPr id="6173" name="AutoShape 8"/>
                <p:cNvSpPr>
                  <a:spLocks noChangeArrowheads="1"/>
                </p:cNvSpPr>
                <p:nvPr/>
              </p:nvSpPr>
              <p:spPr bwMode="auto">
                <a:xfrm>
                  <a:off x="265" y="1845"/>
                  <a:ext cx="1724" cy="113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339966"/>
                </a:soli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lIns="91433" tIns="45717" rIns="91433" bIns="45717" anchor="ctr"/>
                <a:lstStyle/>
                <a:p>
                  <a:pPr algn="ctr"/>
                  <a:endParaRPr lang="ko-KR" altLang="en-US" sz="1700" b="1">
                    <a:ea typeface="Gulim" pitchFamily="34" charset="-127"/>
                  </a:endParaRPr>
                </a:p>
              </p:txBody>
            </p:sp>
            <p:sp>
              <p:nvSpPr>
                <p:cNvPr id="6174" name="Rectangle 9"/>
                <p:cNvSpPr>
                  <a:spLocks noChangeArrowheads="1"/>
                </p:cNvSpPr>
                <p:nvPr/>
              </p:nvSpPr>
              <p:spPr bwMode="auto">
                <a:xfrm>
                  <a:off x="265" y="1807"/>
                  <a:ext cx="1777" cy="3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1422" tIns="45712" rIns="91422" bIns="45712" anchorCtr="1"/>
                <a:lstStyle/>
                <a:p>
                  <a:pPr marL="223838" indent="-223838" algn="ctr">
                    <a:spcBef>
                      <a:spcPct val="20000"/>
                    </a:spcBef>
                    <a:tabLst>
                      <a:tab pos="6627813" algn="l"/>
                    </a:tabLst>
                  </a:pPr>
                  <a:r>
                    <a:rPr lang="ko-KR" altLang="en-US" i="1">
                      <a:ea typeface="Gulim" pitchFamily="34" charset="-127"/>
                    </a:rPr>
                    <a:t>  </a:t>
                  </a:r>
                  <a:r>
                    <a:rPr lang="en-US" altLang="ko-KR">
                      <a:ea typeface="Gulim" pitchFamily="34" charset="-127"/>
                    </a:rPr>
                    <a:t>Search  New Link</a:t>
                  </a:r>
                </a:p>
              </p:txBody>
            </p:sp>
            <p:sp>
              <p:nvSpPr>
                <p:cNvPr id="6175" name="Rectangle 10"/>
                <p:cNvSpPr>
                  <a:spLocks noChangeArrowheads="1"/>
                </p:cNvSpPr>
                <p:nvPr/>
              </p:nvSpPr>
              <p:spPr bwMode="auto">
                <a:xfrm>
                  <a:off x="235" y="2128"/>
                  <a:ext cx="1779" cy="1681"/>
                </a:xfrm>
                <a:prstGeom prst="rect">
                  <a:avLst/>
                </a:prstGeom>
                <a:solidFill>
                  <a:srgbClr val="CCFFCC"/>
                </a:solidFill>
                <a:ln w="12700" algn="ctr">
                  <a:noFill/>
                  <a:miter lim="800000"/>
                  <a:headEnd/>
                  <a:tailEnd/>
                </a:ln>
              </p:spPr>
              <p:txBody>
                <a:bodyPr lIns="91433" tIns="45717" rIns="91433" bIns="45717" anchor="ctr">
                  <a:spAutoFit/>
                </a:bodyPr>
                <a:lstStyle/>
                <a:p>
                  <a:pPr algn="ctr"/>
                  <a:r>
                    <a:rPr lang="en-US" altLang="ko-KR" b="1">
                      <a:ea typeface="Gulim" pitchFamily="34" charset="-127"/>
                    </a:rPr>
                    <a:t>Network Discovery</a:t>
                  </a:r>
                </a:p>
                <a:p>
                  <a:pPr algn="ctr"/>
                  <a:r>
                    <a:rPr lang="en-US" altLang="ko-KR" b="1">
                      <a:ea typeface="Gulim" pitchFamily="34" charset="-127"/>
                    </a:rPr>
                    <a:t>Network Selection</a:t>
                  </a:r>
                </a:p>
                <a:p>
                  <a:pPr algn="ctr"/>
                  <a:r>
                    <a:rPr lang="en-US" altLang="ko-KR" b="1">
                      <a:ea typeface="Gulim" pitchFamily="34" charset="-127"/>
                    </a:rPr>
                    <a:t>Handover Negotiation</a:t>
                  </a:r>
                </a:p>
              </p:txBody>
            </p:sp>
          </p:grpSp>
        </p:grpSp>
        <p:sp>
          <p:nvSpPr>
            <p:cNvPr id="6170" name="AutoShape 11"/>
            <p:cNvSpPr>
              <a:spLocks noChangeArrowheads="1"/>
            </p:cNvSpPr>
            <p:nvPr/>
          </p:nvSpPr>
          <p:spPr bwMode="auto">
            <a:xfrm rot="10800000">
              <a:off x="195" y="1356"/>
              <a:ext cx="1905" cy="578"/>
            </a:xfrm>
            <a:prstGeom prst="flowChartExtract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3366FF">
                    <a:alpha val="0"/>
                  </a:srgb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49" name="Group 28"/>
          <p:cNvGrpSpPr>
            <a:grpSpLocks/>
          </p:cNvGrpSpPr>
          <p:nvPr/>
        </p:nvGrpSpPr>
        <p:grpSpPr bwMode="auto">
          <a:xfrm>
            <a:off x="3324225" y="1341438"/>
            <a:ext cx="2930525" cy="4375150"/>
            <a:chOff x="2094" y="845"/>
            <a:chExt cx="1846" cy="2556"/>
          </a:xfrm>
        </p:grpSpPr>
        <p:sp>
          <p:nvSpPr>
            <p:cNvPr id="6163" name="Text Box 4"/>
            <p:cNvSpPr txBox="1">
              <a:spLocks noChangeArrowheads="1"/>
            </p:cNvSpPr>
            <p:nvPr/>
          </p:nvSpPr>
          <p:spPr bwMode="auto">
            <a:xfrm>
              <a:off x="2135" y="845"/>
              <a:ext cx="1723" cy="523"/>
            </a:xfrm>
            <a:prstGeom prst="rect">
              <a:avLst/>
            </a:prstGeom>
            <a:gradFill rotWithShape="1">
              <a:gsLst>
                <a:gs pos="0">
                  <a:srgbClr val="003B3B"/>
                </a:gs>
                <a:gs pos="50000">
                  <a:srgbClr val="008080"/>
                </a:gs>
                <a:gs pos="100000">
                  <a:srgbClr val="003B3B"/>
                </a:gs>
              </a:gsLst>
              <a:lin ang="5400000" scaled="1"/>
            </a:gradFill>
            <a:ln w="254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33" tIns="45717" rIns="91433" bIns="4571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b="1">
                  <a:solidFill>
                    <a:schemeClr val="bg1"/>
                  </a:solidFill>
                  <a:ea typeface="Gulim" pitchFamily="34" charset="-127"/>
                </a:rPr>
                <a:t>Handover         Preparation</a:t>
              </a:r>
            </a:p>
          </p:txBody>
        </p:sp>
        <p:grpSp>
          <p:nvGrpSpPr>
            <p:cNvPr id="6164" name="Group 12"/>
            <p:cNvGrpSpPr>
              <a:grpSpLocks/>
            </p:cNvGrpSpPr>
            <p:nvPr/>
          </p:nvGrpSpPr>
          <p:grpSpPr bwMode="auto">
            <a:xfrm>
              <a:off x="2094" y="1931"/>
              <a:ext cx="1767" cy="1470"/>
              <a:chOff x="2088" y="1775"/>
              <a:chExt cx="1767" cy="1664"/>
            </a:xfrm>
          </p:grpSpPr>
          <p:sp>
            <p:nvSpPr>
              <p:cNvPr id="6166" name="AutoShape 13"/>
              <p:cNvSpPr>
                <a:spLocks noChangeArrowheads="1"/>
              </p:cNvSpPr>
              <p:nvPr/>
            </p:nvSpPr>
            <p:spPr bwMode="auto">
              <a:xfrm>
                <a:off x="2088" y="1775"/>
                <a:ext cx="1767" cy="1663"/>
              </a:xfrm>
              <a:prstGeom prst="roundRect">
                <a:avLst>
                  <a:gd name="adj" fmla="val 16667"/>
                </a:avLst>
              </a:prstGeom>
              <a:solidFill>
                <a:srgbClr val="339966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3" tIns="45717" rIns="91433" bIns="45717" anchor="ctr"/>
              <a:lstStyle/>
              <a:p>
                <a:pPr algn="ctr"/>
                <a:endParaRPr lang="ko-KR" altLang="en-US" sz="1700" b="1">
                  <a:ea typeface="Gulim" pitchFamily="34" charset="-127"/>
                </a:endParaRPr>
              </a:p>
            </p:txBody>
          </p:sp>
          <p:sp>
            <p:nvSpPr>
              <p:cNvPr id="6167" name="Rectangle 14"/>
              <p:cNvSpPr>
                <a:spLocks noChangeArrowheads="1"/>
              </p:cNvSpPr>
              <p:nvPr/>
            </p:nvSpPr>
            <p:spPr bwMode="auto">
              <a:xfrm>
                <a:off x="2105" y="1878"/>
                <a:ext cx="1704" cy="4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2" tIns="45712" rIns="91422" bIns="45712" anchorCtr="1"/>
              <a:lstStyle/>
              <a:p>
                <a:pPr marL="223838" indent="-223838" algn="ctr">
                  <a:spcBef>
                    <a:spcPct val="20000"/>
                  </a:spcBef>
                  <a:spcAft>
                    <a:spcPct val="50000"/>
                  </a:spcAft>
                  <a:tabLst>
                    <a:tab pos="6627813" algn="l"/>
                  </a:tabLst>
                </a:pPr>
                <a:r>
                  <a:rPr lang="en-US" altLang="ko-KR" sz="2800">
                    <a:ea typeface="Gulim" pitchFamily="34" charset="-127"/>
                  </a:rPr>
                  <a:t>Setup New Link</a:t>
                </a:r>
              </a:p>
            </p:txBody>
          </p:sp>
          <p:sp>
            <p:nvSpPr>
              <p:cNvPr id="6168" name="Rectangle 15"/>
              <p:cNvSpPr>
                <a:spLocks noChangeArrowheads="1"/>
              </p:cNvSpPr>
              <p:nvPr/>
            </p:nvSpPr>
            <p:spPr bwMode="auto">
              <a:xfrm>
                <a:off x="2093" y="2319"/>
                <a:ext cx="1759" cy="1120"/>
              </a:xfrm>
              <a:prstGeom prst="rect">
                <a:avLst/>
              </a:prstGeom>
              <a:solidFill>
                <a:srgbClr val="CCFFCC"/>
              </a:solidFill>
              <a:ln w="12700" algn="ctr">
                <a:noFill/>
                <a:miter lim="800000"/>
                <a:headEnd/>
                <a:tailEnd/>
              </a:ln>
            </p:spPr>
            <p:txBody>
              <a:bodyPr lIns="91433" tIns="45717" rIns="91433" bIns="45717" anchor="ctr">
                <a:spAutoFit/>
              </a:bodyPr>
              <a:lstStyle/>
              <a:p>
                <a:pPr algn="ctr"/>
                <a:r>
                  <a:rPr lang="en-US" altLang="ko-KR" b="1">
                    <a:ea typeface="Gulim" pitchFamily="34" charset="-127"/>
                  </a:rPr>
                  <a:t>Layer 2 Connectivity</a:t>
                </a:r>
              </a:p>
              <a:p>
                <a:pPr algn="ctr"/>
                <a:r>
                  <a:rPr lang="en-US" altLang="ko-KR" b="1">
                    <a:ea typeface="Gulim" pitchFamily="34" charset="-127"/>
                  </a:rPr>
                  <a:t>IP Connectivity</a:t>
                </a:r>
              </a:p>
              <a:p>
                <a:endParaRPr lang="ko-KR" altLang="en-US" b="1">
                  <a:solidFill>
                    <a:schemeClr val="bg2"/>
                  </a:solidFill>
                  <a:ea typeface="Gulim" pitchFamily="34" charset="-127"/>
                </a:endParaRPr>
              </a:p>
            </p:txBody>
          </p:sp>
        </p:grpSp>
        <p:sp>
          <p:nvSpPr>
            <p:cNvPr id="6165" name="AutoShape 16"/>
            <p:cNvSpPr>
              <a:spLocks noChangeArrowheads="1"/>
            </p:cNvSpPr>
            <p:nvPr/>
          </p:nvSpPr>
          <p:spPr bwMode="auto">
            <a:xfrm rot="10800000">
              <a:off x="2142" y="1355"/>
              <a:ext cx="1798" cy="578"/>
            </a:xfrm>
            <a:prstGeom prst="flowChartExtract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3366FF">
                    <a:alpha val="0"/>
                  </a:srgb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50" name="Group 29"/>
          <p:cNvGrpSpPr>
            <a:grpSpLocks/>
          </p:cNvGrpSpPr>
          <p:nvPr/>
        </p:nvGrpSpPr>
        <p:grpSpPr bwMode="auto">
          <a:xfrm>
            <a:off x="6227763" y="1352550"/>
            <a:ext cx="2730500" cy="4349750"/>
            <a:chOff x="3923" y="852"/>
            <a:chExt cx="1720" cy="2740"/>
          </a:xfrm>
        </p:grpSpPr>
        <p:sp>
          <p:nvSpPr>
            <p:cNvPr id="6157" name="Text Box 5"/>
            <p:cNvSpPr txBox="1">
              <a:spLocks noChangeArrowheads="1"/>
            </p:cNvSpPr>
            <p:nvPr/>
          </p:nvSpPr>
          <p:spPr bwMode="auto">
            <a:xfrm>
              <a:off x="4040" y="852"/>
              <a:ext cx="1472" cy="523"/>
            </a:xfrm>
            <a:prstGeom prst="rect">
              <a:avLst/>
            </a:prstGeom>
            <a:gradFill rotWithShape="1">
              <a:gsLst>
                <a:gs pos="0">
                  <a:srgbClr val="003B3B"/>
                </a:gs>
                <a:gs pos="50000">
                  <a:srgbClr val="008080"/>
                </a:gs>
                <a:gs pos="100000">
                  <a:srgbClr val="003B3B"/>
                </a:gs>
              </a:gsLst>
              <a:lin ang="5400000" scaled="1"/>
            </a:gradFill>
            <a:ln w="25400" algn="ctr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91433" tIns="45717" rIns="91433" bIns="4571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ko-KR" b="1">
                  <a:solidFill>
                    <a:schemeClr val="bg1"/>
                  </a:solidFill>
                  <a:ea typeface="Gulim" pitchFamily="34" charset="-127"/>
                </a:rPr>
                <a:t>Handover    Execution</a:t>
              </a:r>
            </a:p>
          </p:txBody>
        </p:sp>
        <p:grpSp>
          <p:nvGrpSpPr>
            <p:cNvPr id="6158" name="Group 17"/>
            <p:cNvGrpSpPr>
              <a:grpSpLocks/>
            </p:cNvGrpSpPr>
            <p:nvPr/>
          </p:nvGrpSpPr>
          <p:grpSpPr bwMode="auto">
            <a:xfrm>
              <a:off x="3923" y="1966"/>
              <a:ext cx="1720" cy="1626"/>
              <a:chOff x="3923" y="1749"/>
              <a:chExt cx="1720" cy="1871"/>
            </a:xfrm>
          </p:grpSpPr>
          <p:sp>
            <p:nvSpPr>
              <p:cNvPr id="6160" name="AutoShape 18"/>
              <p:cNvSpPr>
                <a:spLocks noChangeArrowheads="1"/>
              </p:cNvSpPr>
              <p:nvPr/>
            </p:nvSpPr>
            <p:spPr bwMode="auto">
              <a:xfrm>
                <a:off x="3923" y="1749"/>
                <a:ext cx="1720" cy="1073"/>
              </a:xfrm>
              <a:prstGeom prst="roundRect">
                <a:avLst>
                  <a:gd name="adj" fmla="val 16667"/>
                </a:avLst>
              </a:prstGeom>
              <a:solidFill>
                <a:srgbClr val="339966"/>
              </a:soli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3" tIns="45717" rIns="91433" bIns="45717" anchor="ctr"/>
              <a:lstStyle/>
              <a:p>
                <a:pPr algn="ctr"/>
                <a:endParaRPr lang="ko-KR" altLang="en-US" sz="1700" b="1">
                  <a:ea typeface="Gulim" pitchFamily="34" charset="-127"/>
                </a:endParaRPr>
              </a:p>
            </p:txBody>
          </p:sp>
          <p:sp>
            <p:nvSpPr>
              <p:cNvPr id="6161" name="Rectangle 19"/>
              <p:cNvSpPr>
                <a:spLocks noChangeArrowheads="1"/>
              </p:cNvSpPr>
              <p:nvPr/>
            </p:nvSpPr>
            <p:spPr bwMode="auto">
              <a:xfrm>
                <a:off x="3939" y="1849"/>
                <a:ext cx="1662" cy="8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2" tIns="45712" rIns="91422" bIns="45712" anchorCtr="1"/>
              <a:lstStyle/>
              <a:p>
                <a:pPr marL="223838" indent="-223838" algn="ctr">
                  <a:spcBef>
                    <a:spcPct val="20000"/>
                  </a:spcBef>
                  <a:tabLst>
                    <a:tab pos="6627813" algn="l"/>
                  </a:tabLst>
                </a:pPr>
                <a:r>
                  <a:rPr lang="en-US" altLang="ko-KR" sz="2800">
                    <a:ea typeface="Gulim" pitchFamily="34" charset="-127"/>
                  </a:rPr>
                  <a:t>Transfer Connection</a:t>
                </a:r>
              </a:p>
            </p:txBody>
          </p:sp>
          <p:sp>
            <p:nvSpPr>
              <p:cNvPr id="6162" name="Rectangle 20"/>
              <p:cNvSpPr>
                <a:spLocks noChangeArrowheads="1"/>
              </p:cNvSpPr>
              <p:nvPr/>
            </p:nvSpPr>
            <p:spPr bwMode="auto">
              <a:xfrm>
                <a:off x="3929" y="2215"/>
                <a:ext cx="1714" cy="1405"/>
              </a:xfrm>
              <a:prstGeom prst="rect">
                <a:avLst/>
              </a:prstGeom>
              <a:solidFill>
                <a:srgbClr val="CCFFCC"/>
              </a:solidFill>
              <a:ln w="12700" algn="ctr">
                <a:noFill/>
                <a:miter lim="800000"/>
                <a:headEnd/>
                <a:tailEnd/>
              </a:ln>
            </p:spPr>
            <p:txBody>
              <a:bodyPr lIns="91433" tIns="45717" rIns="91433" bIns="45717" anchor="ctr">
                <a:spAutoFit/>
              </a:bodyPr>
              <a:lstStyle/>
              <a:p>
                <a:pPr algn="ctr"/>
                <a:r>
                  <a:rPr lang="en-US" altLang="ko-KR" b="1">
                    <a:ea typeface="Gulim" pitchFamily="34" charset="-127"/>
                  </a:rPr>
                  <a:t>Handover Signaling</a:t>
                </a:r>
              </a:p>
              <a:p>
                <a:pPr algn="ctr"/>
                <a:r>
                  <a:rPr lang="en-US" altLang="ko-KR" b="1">
                    <a:ea typeface="Gulim" pitchFamily="34" charset="-127"/>
                  </a:rPr>
                  <a:t>Context Transfer</a:t>
                </a:r>
              </a:p>
              <a:p>
                <a:pPr algn="ctr"/>
                <a:r>
                  <a:rPr lang="en-US" altLang="ko-KR" b="1">
                    <a:ea typeface="Gulim" pitchFamily="34" charset="-127"/>
                  </a:rPr>
                  <a:t>Packet Reception</a:t>
                </a:r>
              </a:p>
            </p:txBody>
          </p:sp>
        </p:grpSp>
        <p:sp>
          <p:nvSpPr>
            <p:cNvPr id="6159" name="AutoShape 21"/>
            <p:cNvSpPr>
              <a:spLocks noChangeArrowheads="1"/>
            </p:cNvSpPr>
            <p:nvPr/>
          </p:nvSpPr>
          <p:spPr bwMode="auto">
            <a:xfrm rot="10800000">
              <a:off x="4002" y="1385"/>
              <a:ext cx="1587" cy="578"/>
            </a:xfrm>
            <a:prstGeom prst="flowChartExtract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3366FF">
                    <a:alpha val="0"/>
                  </a:srgbClr>
                </a:gs>
              </a:gsLst>
              <a:lin ang="5400000" scaled="1"/>
            </a:gradFill>
            <a:ln w="12700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310" name="AutoShape 22"/>
          <p:cNvSpPr>
            <a:spLocks noChangeArrowheads="1"/>
          </p:cNvSpPr>
          <p:nvPr/>
        </p:nvSpPr>
        <p:spPr bwMode="auto">
          <a:xfrm>
            <a:off x="381000" y="5791200"/>
            <a:ext cx="8013700" cy="776287"/>
          </a:xfrm>
          <a:prstGeom prst="roundRect">
            <a:avLst>
              <a:gd name="adj" fmla="val 16667"/>
            </a:avLst>
          </a:prstGeom>
          <a:ln>
            <a:headEnd type="none" w="sm" len="sm"/>
            <a:tailEnd type="none" w="sm" len="sm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27" tIns="45714" rIns="91427" bIns="45714" anchor="ctr"/>
          <a:lstStyle/>
          <a:p>
            <a:pPr algn="ctr">
              <a:defRPr/>
            </a:pPr>
            <a:r>
              <a:rPr lang="en-US" altLang="ko-KR" sz="2600" dirty="0">
                <a:solidFill>
                  <a:schemeClr val="bg1"/>
                </a:solidFill>
                <a:ea typeface="Gulim" pitchFamily="34" charset="-127"/>
              </a:rPr>
              <a:t>MIH helps with Handover Initiation &amp; Preparation</a:t>
            </a:r>
          </a:p>
        </p:txBody>
      </p:sp>
      <p:grpSp>
        <p:nvGrpSpPr>
          <p:cNvPr id="9" name="Group 23"/>
          <p:cNvGrpSpPr>
            <a:grpSpLocks/>
          </p:cNvGrpSpPr>
          <p:nvPr/>
        </p:nvGrpSpPr>
        <p:grpSpPr bwMode="auto">
          <a:xfrm>
            <a:off x="1143000" y="2362200"/>
            <a:ext cx="4054475" cy="844550"/>
            <a:chOff x="300" y="1132"/>
            <a:chExt cx="3137" cy="727"/>
          </a:xfrm>
        </p:grpSpPr>
        <p:sp>
          <p:nvSpPr>
            <p:cNvPr id="6155" name="AutoShape 24"/>
            <p:cNvSpPr>
              <a:spLocks noChangeArrowheads="1"/>
            </p:cNvSpPr>
            <p:nvPr/>
          </p:nvSpPr>
          <p:spPr bwMode="auto">
            <a:xfrm>
              <a:off x="300" y="1132"/>
              <a:ext cx="3137" cy="727"/>
            </a:xfrm>
            <a:prstGeom prst="leftRightArrow">
              <a:avLst>
                <a:gd name="adj1" fmla="val 50000"/>
                <a:gd name="adj2" fmla="val 86300"/>
              </a:avLst>
            </a:prstGeom>
            <a:solidFill>
              <a:srgbClr val="FFCC99"/>
            </a:solidFill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Text Box 25"/>
            <p:cNvSpPr txBox="1">
              <a:spLocks noChangeArrowheads="1"/>
            </p:cNvSpPr>
            <p:nvPr/>
          </p:nvSpPr>
          <p:spPr bwMode="auto">
            <a:xfrm>
              <a:off x="836" y="1353"/>
              <a:ext cx="174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33" tIns="45717" rIns="91433" bIns="45717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2000" b="1">
                  <a:ea typeface="Gulim" pitchFamily="34" charset="-127"/>
                </a:rPr>
                <a:t>Scope of MIH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0" y="219075"/>
            <a:ext cx="89868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3" tIns="46032" rIns="92063" bIns="46032" anchor="ctr"/>
          <a:lstStyle/>
          <a:p>
            <a:pPr eaLnBrk="1" hangingPunct="1"/>
            <a:r>
              <a:rPr lang="en-US" altLang="ko-KR" sz="3200" b="1" dirty="0">
                <a:solidFill>
                  <a:srgbClr val="000000"/>
                </a:solidFill>
                <a:latin typeface="Tahoma" pitchFamily="34" charset="0"/>
                <a:ea typeface="굴림" pitchFamily="50" charset="-127"/>
              </a:rPr>
              <a:t>802.21: Key Services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1841500" y="1239838"/>
            <a:ext cx="6037263" cy="4276725"/>
            <a:chOff x="1014" y="686"/>
            <a:chExt cx="3803" cy="2694"/>
          </a:xfrm>
        </p:grpSpPr>
        <p:sp>
          <p:nvSpPr>
            <p:cNvPr id="332833" name="AutoShape 33"/>
            <p:cNvSpPr>
              <a:spLocks noChangeArrowheads="1"/>
            </p:cNvSpPr>
            <p:nvPr/>
          </p:nvSpPr>
          <p:spPr bwMode="auto">
            <a:xfrm>
              <a:off x="1126" y="686"/>
              <a:ext cx="2081" cy="1317"/>
            </a:xfrm>
            <a:prstGeom prst="hexagon">
              <a:avLst>
                <a:gd name="adj" fmla="val 39503"/>
                <a:gd name="vf" fmla="val 115470"/>
              </a:avLst>
            </a:prstGeom>
            <a:solidFill>
              <a:srgbClr val="99CC0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r>
                <a:rPr lang="en-US" altLang="ko-KR" sz="2800">
                  <a:ea typeface="굴림" pitchFamily="50" charset="-127"/>
                </a:rPr>
                <a:t>Link Layer Triggers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State Change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Predictive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Network Initiated</a:t>
              </a:r>
            </a:p>
            <a:p>
              <a:pPr algn="r"/>
              <a:endParaRPr lang="ko-KR" altLang="en-US" sz="2000">
                <a:ea typeface="굴림" pitchFamily="50" charset="-127"/>
              </a:endParaRPr>
            </a:p>
          </p:txBody>
        </p:sp>
        <p:sp>
          <p:nvSpPr>
            <p:cNvPr id="332834" name="AutoShape 34"/>
            <p:cNvSpPr>
              <a:spLocks noChangeArrowheads="1"/>
            </p:cNvSpPr>
            <p:nvPr/>
          </p:nvSpPr>
          <p:spPr bwMode="auto">
            <a:xfrm>
              <a:off x="2710" y="1411"/>
              <a:ext cx="2107" cy="1342"/>
            </a:xfrm>
            <a:prstGeom prst="hexagon">
              <a:avLst>
                <a:gd name="adj" fmla="val 39251"/>
                <a:gd name="vf" fmla="val 115470"/>
              </a:avLst>
            </a:prstGeom>
            <a:solidFill>
              <a:srgbClr val="99CC0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altLang="ko-KR" sz="2800">
                  <a:ea typeface="굴림" pitchFamily="50" charset="-127"/>
                </a:rPr>
                <a:t>Network Information</a:t>
              </a:r>
            </a:p>
            <a:p>
              <a:pPr algn="l"/>
              <a:r>
                <a:rPr lang="en-US" altLang="ko-KR" sz="2000">
                  <a:ea typeface="굴림" pitchFamily="50" charset="-127"/>
                </a:rPr>
                <a:t>Available Networks</a:t>
              </a:r>
            </a:p>
            <a:p>
              <a:pPr algn="l"/>
              <a:r>
                <a:rPr lang="en-US" altLang="ko-KR" sz="2000">
                  <a:ea typeface="굴림" pitchFamily="50" charset="-127"/>
                </a:rPr>
                <a:t>Neighbor Maps</a:t>
              </a:r>
            </a:p>
            <a:p>
              <a:pPr algn="l"/>
              <a:r>
                <a:rPr lang="en-US" altLang="ko-KR" sz="2000">
                  <a:ea typeface="굴림" pitchFamily="50" charset="-127"/>
                </a:rPr>
                <a:t>Network Services</a:t>
              </a:r>
            </a:p>
            <a:p>
              <a:pPr algn="l"/>
              <a:endParaRPr lang="ko-KR" altLang="en-US" sz="2000">
                <a:ea typeface="굴림" pitchFamily="50" charset="-127"/>
              </a:endParaRPr>
            </a:p>
          </p:txBody>
        </p:sp>
        <p:sp>
          <p:nvSpPr>
            <p:cNvPr id="332835" name="AutoShape 35"/>
            <p:cNvSpPr>
              <a:spLocks noChangeArrowheads="1"/>
            </p:cNvSpPr>
            <p:nvPr/>
          </p:nvSpPr>
          <p:spPr bwMode="auto">
            <a:xfrm>
              <a:off x="1014" y="2090"/>
              <a:ext cx="2158" cy="1290"/>
            </a:xfrm>
            <a:prstGeom prst="hexagon">
              <a:avLst>
                <a:gd name="adj" fmla="val 41822"/>
                <a:gd name="vf" fmla="val 115470"/>
              </a:avLst>
            </a:prstGeom>
            <a:solidFill>
              <a:srgbClr val="99CC00"/>
            </a:soli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/>
              <a:r>
                <a:rPr lang="en-US" altLang="ko-KR" sz="2800">
                  <a:ea typeface="굴림" pitchFamily="50" charset="-127"/>
                </a:rPr>
                <a:t>Handover Commands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Client Initiated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Network Initiated</a:t>
              </a:r>
            </a:p>
            <a:p>
              <a:pPr algn="r"/>
              <a:r>
                <a:rPr lang="en-US" altLang="ko-KR" sz="2000">
                  <a:ea typeface="굴림" pitchFamily="50" charset="-127"/>
                </a:rPr>
                <a:t>Vertical Handovers</a:t>
              </a:r>
            </a:p>
            <a:p>
              <a:pPr algn="r"/>
              <a:endParaRPr lang="ko-KR" altLang="en-US" sz="2000">
                <a:ea typeface="굴림" pitchFamily="50" charset="-127"/>
              </a:endParaRPr>
            </a:p>
          </p:txBody>
        </p:sp>
      </p:grpSp>
      <p:sp>
        <p:nvSpPr>
          <p:cNvPr id="332836" name="AutoShape 36"/>
          <p:cNvSpPr>
            <a:spLocks noChangeArrowheads="1"/>
          </p:cNvSpPr>
          <p:nvPr/>
        </p:nvSpPr>
        <p:spPr bwMode="auto">
          <a:xfrm>
            <a:off x="1905000" y="5715000"/>
            <a:ext cx="6365875" cy="8493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altLang="ko-KR" b="1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802.21 uses multiple services to Optimize </a:t>
            </a:r>
          </a:p>
          <a:p>
            <a:r>
              <a:rPr lang="en-US" altLang="ko-KR" b="1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Vertical Handovers</a:t>
            </a:r>
            <a:endParaRPr lang="en-US" altLang="ko-KR" b="1">
              <a:solidFill>
                <a:srgbClr val="000000"/>
              </a:solidFill>
              <a:latin typeface="Arial" charset="0"/>
              <a:ea typeface="굴림" pitchFamily="50" charset="-127"/>
              <a:sym typeface="Wingdings" pitchFamily="2" charset="2"/>
            </a:endParaRPr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354013" y="1041400"/>
            <a:ext cx="3986212" cy="4675188"/>
            <a:chOff x="223" y="656"/>
            <a:chExt cx="2511" cy="2945"/>
          </a:xfrm>
        </p:grpSpPr>
        <p:sp>
          <p:nvSpPr>
            <p:cNvPr id="332839" name="AutoShape 39"/>
            <p:cNvSpPr>
              <a:spLocks noChangeArrowheads="1"/>
            </p:cNvSpPr>
            <p:nvPr/>
          </p:nvSpPr>
          <p:spPr bwMode="auto">
            <a:xfrm>
              <a:off x="223" y="656"/>
              <a:ext cx="2511" cy="2945"/>
            </a:xfrm>
            <a:prstGeom prst="roundRect">
              <a:avLst>
                <a:gd name="adj" fmla="val 16667"/>
              </a:avLst>
            </a:prstGeom>
            <a:solidFill>
              <a:schemeClr val="tx2"/>
            </a:soli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40" name="Rectangle 40"/>
            <p:cNvSpPr>
              <a:spLocks noChangeArrowheads="1"/>
            </p:cNvSpPr>
            <p:nvPr/>
          </p:nvSpPr>
          <p:spPr bwMode="auto">
            <a:xfrm>
              <a:off x="471" y="1919"/>
              <a:ext cx="2005" cy="593"/>
            </a:xfrm>
            <a:prstGeom prst="rect">
              <a:avLst/>
            </a:prstGeom>
            <a:solidFill>
              <a:srgbClr val="A2C1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4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802.21 MIH Function</a:t>
              </a:r>
            </a:p>
            <a:p>
              <a:pPr eaLnBrk="1" hangingPunct="1"/>
              <a:endParaRPr lang="en-US" altLang="ko-KR" sz="14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endParaRPr>
            </a:p>
            <a:p>
              <a:pPr eaLnBrk="1" hangingPunct="1"/>
              <a:endParaRPr lang="en-US" altLang="ko-KR" sz="14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endParaRPr>
            </a:p>
            <a:p>
              <a:pPr eaLnBrk="1" hangingPunct="1"/>
              <a:endParaRPr lang="ko-KR" altLang="en-US" sz="14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41" name="Rectangle 41"/>
            <p:cNvSpPr>
              <a:spLocks noChangeArrowheads="1"/>
            </p:cNvSpPr>
            <p:nvPr/>
          </p:nvSpPr>
          <p:spPr bwMode="auto">
            <a:xfrm>
              <a:off x="458" y="3001"/>
              <a:ext cx="2108" cy="4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ko-KR" altLang="en-US" sz="10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endParaRPr>
            </a:p>
            <a:p>
              <a:pPr eaLnBrk="1" hangingPunct="1"/>
              <a:endParaRPr lang="ko-KR" altLang="en-US" sz="10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endParaRPr>
            </a:p>
            <a:p>
              <a:pPr eaLnBrk="1" hangingPunct="1"/>
              <a:endParaRPr lang="ko-KR" altLang="en-US" sz="1400" b="1">
                <a:solidFill>
                  <a:srgbClr val="000000"/>
                </a:solidFill>
                <a:latin typeface="Arial" charset="0"/>
                <a:ea typeface="굴림" pitchFamily="50" charset="-127"/>
              </a:endParaRPr>
            </a:p>
            <a:p>
              <a:pPr eaLnBrk="1" hangingPunct="1"/>
              <a:r>
                <a:rPr lang="en-US" altLang="ko-KR" sz="14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Protocol and Device Hardware</a:t>
              </a:r>
              <a:endParaRPr lang="en-US" altLang="ko-KR" sz="28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42" name="Rectangle 42"/>
            <p:cNvSpPr>
              <a:spLocks noChangeArrowheads="1"/>
            </p:cNvSpPr>
            <p:nvPr/>
          </p:nvSpPr>
          <p:spPr bwMode="auto">
            <a:xfrm>
              <a:off x="568" y="731"/>
              <a:ext cx="1670" cy="290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defTabSz="762000" eaLnBrk="1" hangingPunct="1"/>
              <a:r>
                <a:rPr lang="en-US" altLang="ko-KR" sz="18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Applications (VoIP/RTP)</a:t>
              </a:r>
              <a:endParaRPr lang="en-US" altLang="ko-KR" sz="18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43" name="Rectangle 43"/>
            <p:cNvSpPr>
              <a:spLocks noChangeArrowheads="1"/>
            </p:cNvSpPr>
            <p:nvPr/>
          </p:nvSpPr>
          <p:spPr bwMode="auto">
            <a:xfrm>
              <a:off x="602" y="1028"/>
              <a:ext cx="844" cy="30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4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Connection Management</a:t>
              </a:r>
              <a:endParaRPr lang="en-US" altLang="ko-KR" sz="14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44" name="Rectangle 44"/>
            <p:cNvSpPr>
              <a:spLocks noChangeArrowheads="1"/>
            </p:cNvSpPr>
            <p:nvPr/>
          </p:nvSpPr>
          <p:spPr bwMode="auto">
            <a:xfrm>
              <a:off x="512" y="3065"/>
              <a:ext cx="508" cy="221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8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WLAN</a:t>
              </a:r>
              <a:endParaRPr lang="en-US" altLang="ko-KR" sz="18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45" name="Rectangle 45"/>
            <p:cNvSpPr>
              <a:spLocks noChangeArrowheads="1"/>
            </p:cNvSpPr>
            <p:nvPr/>
          </p:nvSpPr>
          <p:spPr bwMode="auto">
            <a:xfrm>
              <a:off x="1143" y="3073"/>
              <a:ext cx="602" cy="193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8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Cellular</a:t>
              </a:r>
              <a:endParaRPr lang="en-US" altLang="ko-KR" sz="18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46" name="Rectangle 46"/>
            <p:cNvSpPr>
              <a:spLocks noChangeArrowheads="1"/>
            </p:cNvSpPr>
            <p:nvPr/>
          </p:nvSpPr>
          <p:spPr bwMode="auto">
            <a:xfrm>
              <a:off x="1884" y="3073"/>
              <a:ext cx="595" cy="179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8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WMAN</a:t>
              </a:r>
              <a:endParaRPr lang="en-US" altLang="ko-KR" sz="18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47" name="Line 47"/>
            <p:cNvSpPr>
              <a:spLocks noChangeShapeType="1"/>
            </p:cNvSpPr>
            <p:nvPr/>
          </p:nvSpPr>
          <p:spPr bwMode="auto">
            <a:xfrm flipV="1">
              <a:off x="827" y="2512"/>
              <a:ext cx="8" cy="4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48" name="Text Box 48"/>
            <p:cNvSpPr txBox="1">
              <a:spLocks noChangeArrowheads="1"/>
            </p:cNvSpPr>
            <p:nvPr/>
          </p:nvSpPr>
          <p:spPr bwMode="auto">
            <a:xfrm>
              <a:off x="237" y="2632"/>
              <a:ext cx="639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200" b="1">
                  <a:solidFill>
                    <a:schemeClr val="bg2"/>
                  </a:solidFill>
                  <a:latin typeface="Arial" charset="0"/>
                  <a:ea typeface="굴림" pitchFamily="50" charset="-127"/>
                </a:rPr>
                <a:t>L2 Triggers and Events</a:t>
              </a:r>
            </a:p>
          </p:txBody>
        </p:sp>
        <p:sp>
          <p:nvSpPr>
            <p:cNvPr id="332849" name="Line 49"/>
            <p:cNvSpPr>
              <a:spLocks noChangeShapeType="1"/>
            </p:cNvSpPr>
            <p:nvPr/>
          </p:nvSpPr>
          <p:spPr bwMode="auto">
            <a:xfrm>
              <a:off x="2228" y="2541"/>
              <a:ext cx="0" cy="4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2850" name="Line 50"/>
            <p:cNvSpPr>
              <a:spLocks noChangeShapeType="1"/>
            </p:cNvSpPr>
            <p:nvPr/>
          </p:nvSpPr>
          <p:spPr bwMode="auto">
            <a:xfrm flipV="1">
              <a:off x="2354" y="2512"/>
              <a:ext cx="0" cy="47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32851" name="Text Box 51"/>
            <p:cNvSpPr txBox="1">
              <a:spLocks noChangeArrowheads="1"/>
            </p:cNvSpPr>
            <p:nvPr/>
          </p:nvSpPr>
          <p:spPr bwMode="auto">
            <a:xfrm>
              <a:off x="1574" y="2622"/>
              <a:ext cx="66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200" b="1">
                  <a:solidFill>
                    <a:schemeClr val="bg2"/>
                  </a:solidFill>
                  <a:latin typeface="Arial" charset="0"/>
                  <a:ea typeface="굴림" pitchFamily="50" charset="-127"/>
                </a:rPr>
                <a:t>Information Service</a:t>
              </a:r>
            </a:p>
          </p:txBody>
        </p:sp>
        <p:sp>
          <p:nvSpPr>
            <p:cNvPr id="332852" name="Rectangle 52"/>
            <p:cNvSpPr>
              <a:spLocks noChangeArrowheads="1"/>
            </p:cNvSpPr>
            <p:nvPr/>
          </p:nvSpPr>
          <p:spPr bwMode="auto">
            <a:xfrm>
              <a:off x="525" y="1619"/>
              <a:ext cx="1789" cy="21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Mobility Management Protocols</a:t>
              </a:r>
              <a:endParaRPr lang="en-US" altLang="ko-KR" sz="16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53" name="Rectangle 53"/>
            <p:cNvSpPr>
              <a:spLocks noChangeArrowheads="1"/>
            </p:cNvSpPr>
            <p:nvPr/>
          </p:nvSpPr>
          <p:spPr bwMode="auto">
            <a:xfrm>
              <a:off x="509" y="2163"/>
              <a:ext cx="577" cy="239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2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Smart Triggers</a:t>
              </a:r>
              <a:endParaRPr lang="en-US" altLang="ko-KR" sz="12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54" name="Rectangle 54"/>
            <p:cNvSpPr>
              <a:spLocks noChangeArrowheads="1"/>
            </p:cNvSpPr>
            <p:nvPr/>
          </p:nvSpPr>
          <p:spPr bwMode="auto">
            <a:xfrm>
              <a:off x="1803" y="2170"/>
              <a:ext cx="576" cy="239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2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Information Service</a:t>
              </a:r>
              <a:endParaRPr lang="en-US" altLang="ko-KR" sz="12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55" name="Rectangle 55"/>
            <p:cNvSpPr>
              <a:spLocks noChangeArrowheads="1"/>
            </p:cNvSpPr>
            <p:nvPr/>
          </p:nvSpPr>
          <p:spPr bwMode="auto">
            <a:xfrm>
              <a:off x="1156" y="2163"/>
              <a:ext cx="592" cy="239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2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Handover Messages</a:t>
              </a:r>
              <a:endParaRPr lang="en-US" altLang="ko-KR" sz="12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56" name="Rectangle 56"/>
            <p:cNvSpPr>
              <a:spLocks noChangeArrowheads="1"/>
            </p:cNvSpPr>
            <p:nvPr/>
          </p:nvSpPr>
          <p:spPr bwMode="auto">
            <a:xfrm>
              <a:off x="602" y="1348"/>
              <a:ext cx="1651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600" b="1">
                  <a:solidFill>
                    <a:srgbClr val="000000"/>
                  </a:solidFill>
                  <a:latin typeface="Times New Roman" pitchFamily="18" charset="0"/>
                  <a:ea typeface="굴림" pitchFamily="50" charset="-127"/>
                </a:rPr>
                <a:t>Handover Management</a:t>
              </a:r>
              <a:endParaRPr lang="en-US" altLang="ko-KR" sz="1600">
                <a:latin typeface="Times New Roman" pitchFamily="18" charset="0"/>
                <a:ea typeface="굴림" pitchFamily="50" charset="-127"/>
              </a:endParaRPr>
            </a:p>
          </p:txBody>
        </p:sp>
        <p:sp>
          <p:nvSpPr>
            <p:cNvPr id="332857" name="Rectangle 57"/>
            <p:cNvSpPr>
              <a:spLocks noChangeArrowheads="1"/>
            </p:cNvSpPr>
            <p:nvPr/>
          </p:nvSpPr>
          <p:spPr bwMode="auto">
            <a:xfrm>
              <a:off x="1530" y="1043"/>
              <a:ext cx="715" cy="27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 eaLnBrk="1" hangingPunct="1"/>
              <a:r>
                <a:rPr lang="en-US" altLang="ko-KR" sz="1400" b="1">
                  <a:solidFill>
                    <a:srgbClr val="000000"/>
                  </a:solidFill>
                  <a:latin typeface="Arial" charset="0"/>
                  <a:ea typeface="굴림" pitchFamily="50" charset="-127"/>
                </a:rPr>
                <a:t>Handover Policy</a:t>
              </a:r>
              <a:endParaRPr lang="en-US" altLang="ko-KR" sz="1400">
                <a:latin typeface="Arial" charset="0"/>
                <a:ea typeface="굴림" pitchFamily="50" charset="-127"/>
              </a:endParaRPr>
            </a:p>
          </p:txBody>
        </p:sp>
        <p:sp>
          <p:nvSpPr>
            <p:cNvPr id="332858" name="Line 58"/>
            <p:cNvSpPr>
              <a:spLocks noChangeShapeType="1"/>
            </p:cNvSpPr>
            <p:nvPr/>
          </p:nvSpPr>
          <p:spPr bwMode="auto">
            <a:xfrm>
              <a:off x="380" y="1864"/>
              <a:ext cx="2153" cy="7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59" name="Text Box 59"/>
            <p:cNvSpPr txBox="1">
              <a:spLocks noChangeArrowheads="1"/>
            </p:cNvSpPr>
            <p:nvPr/>
          </p:nvSpPr>
          <p:spPr bwMode="auto">
            <a:xfrm>
              <a:off x="908" y="2606"/>
              <a:ext cx="639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200" b="1">
                  <a:solidFill>
                    <a:schemeClr val="bg2"/>
                  </a:solidFill>
                  <a:latin typeface="Arial" charset="0"/>
                  <a:ea typeface="굴림" pitchFamily="50" charset="-127"/>
                </a:rPr>
                <a:t>Handover Messages</a:t>
              </a:r>
            </a:p>
          </p:txBody>
        </p:sp>
        <p:sp>
          <p:nvSpPr>
            <p:cNvPr id="332860" name="Line 60"/>
            <p:cNvSpPr>
              <a:spLocks noChangeShapeType="1"/>
            </p:cNvSpPr>
            <p:nvPr/>
          </p:nvSpPr>
          <p:spPr bwMode="auto">
            <a:xfrm flipH="1" flipV="1">
              <a:off x="1480" y="2510"/>
              <a:ext cx="0" cy="47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61" name="Oval 61"/>
            <p:cNvSpPr>
              <a:spLocks noChangeArrowheads="1"/>
            </p:cNvSpPr>
            <p:nvPr/>
          </p:nvSpPr>
          <p:spPr bwMode="auto">
            <a:xfrm>
              <a:off x="366" y="1896"/>
              <a:ext cx="2195" cy="615"/>
            </a:xfrm>
            <a:prstGeom prst="ellips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862" name="Line 62"/>
            <p:cNvSpPr>
              <a:spLocks noChangeShapeType="1"/>
            </p:cNvSpPr>
            <p:nvPr/>
          </p:nvSpPr>
          <p:spPr bwMode="auto">
            <a:xfrm flipH="1" flipV="1">
              <a:off x="2660" y="1941"/>
              <a:ext cx="0" cy="107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63" name="Text Box 63"/>
            <p:cNvSpPr txBox="1">
              <a:spLocks noChangeArrowheads="1"/>
            </p:cNvSpPr>
            <p:nvPr/>
          </p:nvSpPr>
          <p:spPr bwMode="auto">
            <a:xfrm rot="16200000">
              <a:off x="2251" y="2441"/>
              <a:ext cx="702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200" b="1">
                  <a:solidFill>
                    <a:schemeClr val="bg2"/>
                  </a:solidFill>
                  <a:latin typeface="Arial" charset="0"/>
                  <a:ea typeface="굴림" pitchFamily="50" charset="-127"/>
                </a:rPr>
                <a:t>IEEE 802.21</a:t>
              </a:r>
            </a:p>
          </p:txBody>
        </p:sp>
        <p:sp>
          <p:nvSpPr>
            <p:cNvPr id="332864" name="Text Box 64"/>
            <p:cNvSpPr txBox="1">
              <a:spLocks noChangeArrowheads="1"/>
            </p:cNvSpPr>
            <p:nvPr/>
          </p:nvSpPr>
          <p:spPr bwMode="auto">
            <a:xfrm rot="16200000">
              <a:off x="2394" y="1667"/>
              <a:ext cx="325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sz="1200" b="1">
                  <a:solidFill>
                    <a:schemeClr val="bg2"/>
                  </a:solidFill>
                  <a:latin typeface="Arial" charset="0"/>
                  <a:ea typeface="굴림" pitchFamily="50" charset="-127"/>
                </a:rPr>
                <a:t>IETF</a:t>
              </a:r>
            </a:p>
          </p:txBody>
        </p:sp>
        <p:sp>
          <p:nvSpPr>
            <p:cNvPr id="332865" name="Line 65"/>
            <p:cNvSpPr>
              <a:spLocks noChangeShapeType="1"/>
            </p:cNvSpPr>
            <p:nvPr/>
          </p:nvSpPr>
          <p:spPr bwMode="auto">
            <a:xfrm flipH="1" flipV="1">
              <a:off x="2644" y="1553"/>
              <a:ext cx="0" cy="32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stealth" w="lg" len="lg"/>
              <a:tailEnd type="stealth" w="lg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2866" name="Line 66"/>
            <p:cNvSpPr>
              <a:spLocks noChangeShapeType="1"/>
            </p:cNvSpPr>
            <p:nvPr/>
          </p:nvSpPr>
          <p:spPr bwMode="auto">
            <a:xfrm>
              <a:off x="381" y="1577"/>
              <a:ext cx="2153" cy="7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dash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35 3.08973E-6 L 0.20365 3.08973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3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 idx="4294967295"/>
          </p:nvPr>
        </p:nvSpPr>
        <p:spPr>
          <a:xfrm>
            <a:off x="717550" y="476250"/>
            <a:ext cx="7940675" cy="666750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IEEE 802.21-2008 Base Standard</a:t>
            </a: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152400" y="1447800"/>
            <a:ext cx="8686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/>
          <a:lstStyle/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 Service Access Points, Management and control messaging primitives </a:t>
            </a:r>
            <a:endParaRPr lang="en-US" sz="28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defRPr/>
            </a:pPr>
            <a:endParaRPr lang="en-US" sz="17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MIH Services </a:t>
            </a:r>
            <a:endParaRPr lang="en-US" sz="1700" kern="0" dirty="0">
              <a:solidFill>
                <a:srgbClr val="464749"/>
              </a:solidFill>
              <a:latin typeface="+mn-lt"/>
            </a:endParaRP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Event Service </a:t>
            </a: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Command Service </a:t>
            </a: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Information Service </a:t>
            </a: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Service management </a:t>
            </a: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endParaRPr lang="en-US" sz="2800" kern="0" dirty="0">
              <a:solidFill>
                <a:srgbClr val="464749"/>
              </a:solidFill>
              <a:latin typeface="+mn-lt"/>
              <a:ea typeface="+mn-ea"/>
            </a:endParaRPr>
          </a:p>
          <a:p>
            <a:pPr marL="212003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464749"/>
                </a:solidFill>
                <a:latin typeface="+mn-lt"/>
                <a:ea typeface="+mn-ea"/>
              </a:rPr>
              <a:t>MIH Function and Protocol </a:t>
            </a:r>
          </a:p>
          <a:p>
            <a:pPr marL="669203" lvl="1" indent="-212003" defTabSz="915267">
              <a:lnSpc>
                <a:spcPct val="90000"/>
              </a:lnSpc>
              <a:spcBef>
                <a:spcPct val="20000"/>
              </a:spcBef>
              <a:buClr>
                <a:srgbClr val="F0AB00"/>
              </a:buClr>
              <a:buFont typeface="Wingdings" pitchFamily="2" charset="2"/>
              <a:buChar char="§"/>
              <a:defRPr/>
            </a:pPr>
            <a:endParaRPr lang="en-US" sz="2800" kern="0" dirty="0">
              <a:solidFill>
                <a:srgbClr val="464749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Terminology 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PoS</a:t>
            </a:r>
            <a:r>
              <a:rPr lang="en-US" dirty="0" smtClean="0"/>
              <a:t> – Point of Service </a:t>
            </a:r>
          </a:p>
          <a:p>
            <a:r>
              <a:rPr lang="en-US" dirty="0" err="1" smtClean="0"/>
              <a:t>PoA</a:t>
            </a:r>
            <a:r>
              <a:rPr lang="en-US" dirty="0" smtClean="0"/>
              <a:t> – Point of Attachment</a:t>
            </a:r>
          </a:p>
          <a:p>
            <a:r>
              <a:rPr lang="en-US" dirty="0" smtClean="0"/>
              <a:t>RP  -- Reference Point</a:t>
            </a:r>
          </a:p>
          <a:p>
            <a:r>
              <a:rPr lang="en-US" dirty="0" smtClean="0"/>
              <a:t>SAP – Service Access Point </a:t>
            </a:r>
          </a:p>
          <a:p>
            <a:r>
              <a:rPr lang="en-US" dirty="0" smtClean="0"/>
              <a:t> LLC – Logical Link Control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IEEE-2008 Communication Model </a:t>
            </a:r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71600"/>
            <a:ext cx="8305800" cy="495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Network Model using MIH Services  </a:t>
            </a:r>
          </a:p>
        </p:txBody>
      </p:sp>
      <p:pic>
        <p:nvPicPr>
          <p:cNvPr id="92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371600"/>
            <a:ext cx="7924800" cy="518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802_templat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1869</TotalTime>
  <Words>946</Words>
  <Application>Microsoft Office PowerPoint</Application>
  <PresentationFormat>On-screen Show (4:3)</PresentationFormat>
  <Paragraphs>253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IEEE_802_template</vt:lpstr>
      <vt:lpstr>Title only</vt:lpstr>
      <vt:lpstr>IEEE 802.21: Media Independent Handover Services  </vt:lpstr>
      <vt:lpstr>What is IEEE 802.21? </vt:lpstr>
      <vt:lpstr>WG Officers</vt:lpstr>
      <vt:lpstr>Slide 4</vt:lpstr>
      <vt:lpstr>Slide 5</vt:lpstr>
      <vt:lpstr>IEEE 802.21-2008 Base Standard</vt:lpstr>
      <vt:lpstr>Terminology </vt:lpstr>
      <vt:lpstr>IEEE-2008 Communication Model </vt:lpstr>
      <vt:lpstr>Example Network Model using MIH Services  </vt:lpstr>
      <vt:lpstr>MIH Services and Initiation </vt:lpstr>
      <vt:lpstr>MIHF Relationship Model </vt:lpstr>
      <vt:lpstr>MIH Reference Model and SAPs </vt:lpstr>
      <vt:lpstr>MIH Reference Model for 802.3</vt:lpstr>
      <vt:lpstr>MIH Reference Model for 802.11</vt:lpstr>
      <vt:lpstr>MIH Reference Model for 802.16</vt:lpstr>
      <vt:lpstr>MIH Reference Model for 3GPP </vt:lpstr>
      <vt:lpstr>MIH Reference Model for 3GPP2 </vt:lpstr>
      <vt:lpstr>Relationship Between MIH SAPs </vt:lpstr>
      <vt:lpstr>MIH Protocol </vt:lpstr>
      <vt:lpstr>MIH Protocol Frame Format </vt:lpstr>
      <vt:lpstr>MIH Protocol Header Format </vt:lpstr>
      <vt:lpstr>IEEE 802.21 Current Projects </vt:lpstr>
      <vt:lpstr>TGa Officers</vt:lpstr>
      <vt:lpstr>IEEE 802.21a </vt:lpstr>
      <vt:lpstr>IEEE 802.21a contd.. </vt:lpstr>
      <vt:lpstr>TGb Officers</vt:lpstr>
      <vt:lpstr>IEEE 802.21b</vt:lpstr>
      <vt:lpstr>IEEE 802.21b</vt:lpstr>
      <vt:lpstr>TGc Officers</vt:lpstr>
      <vt:lpstr>IEEE 802.21c</vt:lpstr>
      <vt:lpstr>IEEE 802.21c contd..</vt:lpstr>
      <vt:lpstr>IEEE 802.21 Information</vt:lpstr>
      <vt:lpstr>Future  Meeting – 2011 </vt:lpstr>
    </vt:vector>
  </TitlesOfParts>
  <Company>Telcordia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802.21: Media Independent Handover Services  </dc:title>
  <dc:subject>IEEE 802 March 2011 workshop</dc:subject>
  <dc:creator>Subir Das</dc:creator>
  <cp:lastModifiedBy>Subir Das</cp:lastModifiedBy>
  <cp:revision>16</cp:revision>
  <dcterms:created xsi:type="dcterms:W3CDTF">2011-02-28T15:43:44Z</dcterms:created>
  <dcterms:modified xsi:type="dcterms:W3CDTF">2011-03-10T21:43:27Z</dcterms:modified>
</cp:coreProperties>
</file>