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304" r:id="rId2"/>
    <p:sldId id="256" r:id="rId3"/>
    <p:sldId id="305" r:id="rId4"/>
    <p:sldId id="297" r:id="rId5"/>
    <p:sldId id="298" r:id="rId6"/>
    <p:sldId id="299" r:id="rId7"/>
    <p:sldId id="300" r:id="rId8"/>
    <p:sldId id="301" r:id="rId9"/>
    <p:sldId id="302" r:id="rId10"/>
    <p:sldId id="307" r:id="rId11"/>
    <p:sldId id="306" r:id="rId12"/>
    <p:sldId id="309" r:id="rId13"/>
    <p:sldId id="310" r:id="rId14"/>
    <p:sldId id="311" r:id="rId15"/>
    <p:sldId id="312" r:id="rId16"/>
    <p:sldId id="280" r:id="rId17"/>
    <p:sldId id="287" r:id="rId18"/>
    <p:sldId id="291" r:id="rId19"/>
    <p:sldId id="308" r:id="rId20"/>
    <p:sldId id="289" r:id="rId21"/>
    <p:sldId id="290" r:id="rId22"/>
    <p:sldId id="303" r:id="rId23"/>
    <p:sldId id="293" r:id="rId24"/>
    <p:sldId id="294" r:id="rId25"/>
    <p:sldId id="296" r:id="rId26"/>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0965" autoAdjust="0"/>
    <p:restoredTop sz="35548" autoAdjust="0"/>
  </p:normalViewPr>
  <p:slideViewPr>
    <p:cSldViewPr>
      <p:cViewPr varScale="1">
        <p:scale>
          <a:sx n="21" d="100"/>
          <a:sy n="21" d="100"/>
        </p:scale>
        <p:origin x="-2478" y="-108"/>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notesViewPr>
    <p:cSldViewPr>
      <p:cViewPr varScale="1">
        <p:scale>
          <a:sx n="83" d="100"/>
          <a:sy n="83" d="100"/>
        </p:scale>
        <p:origin x="-1992" y="-96"/>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2492" tIns="46246" rIns="92492" bIns="46246"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2492" tIns="46246" rIns="92492" bIns="46246" rtlCol="0"/>
          <a:lstStyle>
            <a:lvl1pPr algn="r">
              <a:defRPr sz="1200">
                <a:latin typeface="Arial" charset="0"/>
              </a:defRPr>
            </a:lvl1pPr>
          </a:lstStyle>
          <a:p>
            <a:pPr>
              <a:defRPr/>
            </a:pPr>
            <a:fld id="{57406146-70F6-49D7-98AC-7304F85813C2}" type="datetimeFigureOut">
              <a:rPr lang="en-US"/>
              <a:pPr>
                <a:defRPr/>
              </a:pPr>
              <a:t>1/11/2014</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2492" tIns="46246" rIns="92492" bIns="46246"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2492" tIns="46246" rIns="92492" bIns="46246" rtlCol="0" anchor="b"/>
          <a:lstStyle>
            <a:lvl1pPr algn="r">
              <a:defRPr sz="1200">
                <a:latin typeface="Arial" charset="0"/>
              </a:defRPr>
            </a:lvl1pPr>
          </a:lstStyle>
          <a:p>
            <a:pPr>
              <a:defRPr/>
            </a:pPr>
            <a:fld id="{A4F39FF4-E69F-42CF-BA41-BD5217238B6C}" type="slidenum">
              <a:rPr lang="en-US"/>
              <a:pPr>
                <a:defRPr/>
              </a:pPr>
              <a:t>‹#›</a:t>
            </a:fld>
            <a:endParaRPr lang="en-US"/>
          </a:p>
        </p:txBody>
      </p:sp>
    </p:spTree>
    <p:extLst>
      <p:ext uri="{BB962C8B-B14F-4D97-AF65-F5344CB8AC3E}">
        <p14:creationId xmlns:p14="http://schemas.microsoft.com/office/powerpoint/2010/main" val="15881397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2492" tIns="46246" rIns="92492" bIns="46246"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937000" y="0"/>
            <a:ext cx="3011488" cy="461963"/>
          </a:xfrm>
          <a:prstGeom prst="rect">
            <a:avLst/>
          </a:prstGeom>
        </p:spPr>
        <p:txBody>
          <a:bodyPr vert="horz" lIns="92492" tIns="46246" rIns="92492" bIns="46246" rtlCol="0"/>
          <a:lstStyle>
            <a:lvl1pPr algn="r">
              <a:defRPr sz="1200">
                <a:latin typeface="Arial" charset="0"/>
              </a:defRPr>
            </a:lvl1pPr>
          </a:lstStyle>
          <a:p>
            <a:pPr>
              <a:defRPr/>
            </a:pPr>
            <a:fld id="{62396D69-5784-4BFC-AFA0-538EA2E64478}" type="datetimeFigureOut">
              <a:rPr lang="en-US"/>
              <a:pPr>
                <a:defRPr/>
              </a:pPr>
              <a:t>1/11/2014</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pPr lvl="0"/>
            <a:endParaRPr lang="en-US" noProof="0" smtClean="0"/>
          </a:p>
        </p:txBody>
      </p:sp>
      <p:sp>
        <p:nvSpPr>
          <p:cNvPr id="5" name="Notes Placeholder 4"/>
          <p:cNvSpPr>
            <a:spLocks noGrp="1"/>
          </p:cNvSpPr>
          <p:nvPr>
            <p:ph type="body" sz="quarter" idx="3"/>
          </p:nvPr>
        </p:nvSpPr>
        <p:spPr>
          <a:xfrm>
            <a:off x="695325" y="4387850"/>
            <a:ext cx="5559425" cy="4156075"/>
          </a:xfrm>
          <a:prstGeom prst="rect">
            <a:avLst/>
          </a:prstGeom>
        </p:spPr>
        <p:txBody>
          <a:bodyPr vert="horz" lIns="92492" tIns="46246" rIns="92492" bIns="4624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72525"/>
            <a:ext cx="3011488" cy="461963"/>
          </a:xfrm>
          <a:prstGeom prst="rect">
            <a:avLst/>
          </a:prstGeom>
        </p:spPr>
        <p:txBody>
          <a:bodyPr vert="horz" lIns="92492" tIns="46246" rIns="92492" bIns="46246"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937000" y="8772525"/>
            <a:ext cx="3011488" cy="461963"/>
          </a:xfrm>
          <a:prstGeom prst="rect">
            <a:avLst/>
          </a:prstGeom>
        </p:spPr>
        <p:txBody>
          <a:bodyPr vert="horz" lIns="92492" tIns="46246" rIns="92492" bIns="46246" rtlCol="0" anchor="b"/>
          <a:lstStyle>
            <a:lvl1pPr algn="r">
              <a:defRPr sz="1200">
                <a:latin typeface="Arial" charset="0"/>
              </a:defRPr>
            </a:lvl1pPr>
          </a:lstStyle>
          <a:p>
            <a:pPr>
              <a:defRPr/>
            </a:pPr>
            <a:fld id="{DB183B94-3B4E-4AD6-A447-4A7810AF0ED6}" type="slidenum">
              <a:rPr lang="en-US"/>
              <a:pPr>
                <a:defRPr/>
              </a:pPr>
              <a:t>‹#›</a:t>
            </a:fld>
            <a:endParaRPr lang="en-US"/>
          </a:p>
        </p:txBody>
      </p:sp>
    </p:spTree>
    <p:extLst>
      <p:ext uri="{BB962C8B-B14F-4D97-AF65-F5344CB8AC3E}">
        <p14:creationId xmlns:p14="http://schemas.microsoft.com/office/powerpoint/2010/main" val="357803730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Good Morning</a:t>
            </a:r>
            <a:r>
              <a:rPr lang="en-US" baseline="0" dirty="0" smtClean="0"/>
              <a:t> Everyone!</a:t>
            </a:r>
          </a:p>
          <a:p>
            <a:pPr eaLnBrk="1" hangingPunct="1">
              <a:spcBef>
                <a:spcPct val="0"/>
              </a:spcBef>
            </a:pPr>
            <a:endParaRPr lang="en-US" baseline="0" dirty="0" smtClean="0"/>
          </a:p>
          <a:p>
            <a:pPr eaLnBrk="1" hangingPunct="1">
              <a:spcBef>
                <a:spcPct val="0"/>
              </a:spcBef>
            </a:pPr>
            <a:r>
              <a:rPr lang="en-US" baseline="0" dirty="0" smtClean="0"/>
              <a:t>A very big welcome to all of you to our Main Committee Meeting to help kick off the week of activities here in St. Louis for our Fall 2013 meeting.  </a:t>
            </a:r>
          </a:p>
          <a:p>
            <a:pPr eaLnBrk="1" hangingPunct="1">
              <a:spcBef>
                <a:spcPct val="0"/>
              </a:spcBef>
            </a:pPr>
            <a:endParaRPr lang="en-US" baseline="0" dirty="0" smtClean="0"/>
          </a:p>
          <a:p>
            <a:pPr eaLnBrk="1" hangingPunct="1">
              <a:spcBef>
                <a:spcPct val="0"/>
              </a:spcBef>
            </a:pPr>
            <a:r>
              <a:rPr lang="en-US" baseline="0" dirty="0" smtClean="0"/>
              <a:t>Some of you may have heard that we are very excited about this being our biggest meeting yet, with over 540 attendees plus over 60 spouses/companions.   This is good testament to the culture and the reputations that we, the Transformers Committee have built over the years for not only having a top rate technical program, but also balanced with some great social mixers and technical tours through out our meeting week to make this a rich learning environment and a rewarding experience both professionally and personally.</a:t>
            </a:r>
          </a:p>
          <a:p>
            <a:pPr eaLnBrk="1" hangingPunct="1">
              <a:spcBef>
                <a:spcPct val="0"/>
              </a:spcBef>
            </a:pPr>
            <a:endParaRPr lang="en-US" baseline="0" dirty="0" smtClean="0"/>
          </a:p>
          <a:p>
            <a:pPr eaLnBrk="1" hangingPunct="1">
              <a:spcBef>
                <a:spcPct val="0"/>
              </a:spcBef>
            </a:pPr>
            <a:r>
              <a:rPr lang="en-US" baseline="0" dirty="0" smtClean="0"/>
              <a:t>Once again, this rewarding experience is made possible because of our host Ed smith and his dedicated host team from H-J Family of Companies have been hard at work over the past several months, and working in close collaboration with our meeting planning team to create this great program for us this week, starting with the wonderful receptions we had last night.   Having been a host myself back in 2004,  I know what it takes to pull off a great program and I just want to say thank you again Ed Smith, and also to our meeting planner, Greg Anderson for all of your hard work.  I have no doubt that this is going to be another great week!</a:t>
            </a:r>
          </a:p>
          <a:p>
            <a:pPr eaLnBrk="1" hangingPunct="1">
              <a:spcBef>
                <a:spcPct val="0"/>
              </a:spcBef>
            </a:pPr>
            <a:endParaRPr lang="en-US" baseline="0" dirty="0" smtClean="0"/>
          </a:p>
          <a:p>
            <a:pPr eaLnBrk="1" hangingPunct="1">
              <a:spcBef>
                <a:spcPct val="0"/>
              </a:spcBef>
            </a:pPr>
            <a:endParaRPr lang="en-US" baseline="0" dirty="0" smtClean="0"/>
          </a:p>
          <a:p>
            <a:pPr eaLnBrk="1" hangingPunct="1">
              <a:spcBef>
                <a:spcPct val="0"/>
              </a:spcBef>
            </a:pPr>
            <a:endParaRPr lang="en-US" baseline="0" dirty="0" smtClean="0"/>
          </a:p>
          <a:p>
            <a:pPr eaLnBrk="1" hangingPunct="1">
              <a:spcBef>
                <a:spcPct val="0"/>
              </a:spcBef>
            </a:pPr>
            <a:endParaRPr lang="en-US" baseline="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FE971F2-B1CA-4413-BA43-BEE2FDC26779}" type="slidenum">
              <a:rPr lang="en-US" smtClean="0"/>
              <a:pPr eaLnBrk="1" hangingPunct="1"/>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p:txBody>
      </p:sp>
      <p:sp>
        <p:nvSpPr>
          <p:cNvPr id="4" name="Date Placeholder 3"/>
          <p:cNvSpPr>
            <a:spLocks noGrp="1"/>
          </p:cNvSpPr>
          <p:nvPr>
            <p:ph type="dt" idx="10"/>
          </p:nvPr>
        </p:nvSpPr>
        <p:spPr/>
        <p:txBody>
          <a:bodyPr/>
          <a:lstStyle/>
          <a:p>
            <a:pPr>
              <a:defRPr/>
            </a:pPr>
            <a:fld id="{AC1589D2-32AE-4AD9-AB69-13CB3B232C6C}" type="datetime1">
              <a:rPr lang="en-US" smtClean="0"/>
              <a:t>1/11/2014</a:t>
            </a:fld>
            <a:endParaRPr lang="en-US"/>
          </a:p>
        </p:txBody>
      </p:sp>
      <p:sp>
        <p:nvSpPr>
          <p:cNvPr id="5" name="Slide Number Placeholder 4"/>
          <p:cNvSpPr>
            <a:spLocks noGrp="1"/>
          </p:cNvSpPr>
          <p:nvPr>
            <p:ph type="sldNum" sz="quarter" idx="11"/>
          </p:nvPr>
        </p:nvSpPr>
        <p:spPr/>
        <p:txBody>
          <a:bodyPr/>
          <a:lstStyle/>
          <a:p>
            <a:pPr>
              <a:defRPr/>
            </a:pPr>
            <a:fld id="{1B3FFB0F-448F-4553-814C-95956908CAC5}" type="slidenum">
              <a:rPr lang="en-US" smtClean="0"/>
              <a:pPr>
                <a:defRPr/>
              </a:pPr>
              <a:t>21</a:t>
            </a:fld>
            <a:endParaRPr lang="en-US"/>
          </a:p>
        </p:txBody>
      </p:sp>
    </p:spTree>
    <p:extLst>
      <p:ext uri="{BB962C8B-B14F-4D97-AF65-F5344CB8AC3E}">
        <p14:creationId xmlns:p14="http://schemas.microsoft.com/office/powerpoint/2010/main" val="31181226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B183B94-3B4E-4AD6-A447-4A7810AF0ED6}" type="slidenum">
              <a:rPr lang="en-US" smtClean="0"/>
              <a:pPr>
                <a:defRPr/>
              </a:pPr>
              <a:t>25</a:t>
            </a:fld>
            <a:endParaRPr lang="en-US"/>
          </a:p>
        </p:txBody>
      </p:sp>
    </p:spTree>
    <p:extLst>
      <p:ext uri="{BB962C8B-B14F-4D97-AF65-F5344CB8AC3E}">
        <p14:creationId xmlns:p14="http://schemas.microsoft.com/office/powerpoint/2010/main" val="425162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baseline="0" dirty="0" smtClean="0"/>
              <a:t>Since you’re my captured audience, I am going to exercise my Chair’s prerogative to share few thoughts with you.</a:t>
            </a:r>
          </a:p>
          <a:p>
            <a:pPr eaLnBrk="1" hangingPunct="1">
              <a:spcBef>
                <a:spcPct val="0"/>
              </a:spcBef>
            </a:pPr>
            <a:endParaRPr lang="en-US" baseline="0" dirty="0" smtClean="0"/>
          </a:p>
          <a:p>
            <a:pPr eaLnBrk="1" hangingPunct="1">
              <a:spcBef>
                <a:spcPct val="0"/>
              </a:spcBef>
            </a:pPr>
            <a:r>
              <a:rPr lang="en-US" baseline="0" dirty="0" smtClean="0"/>
              <a:t>Some of you have heard about my story of how I started with a humble beginning after graduating from engineering school.  And how my career have benefited tremendously because of my association with IEEE, and specifically because of my involvement with the Transformers Committee.  I can </a:t>
            </a:r>
            <a:r>
              <a:rPr lang="en-US" baseline="0" dirty="0" smtClean="0"/>
              <a:t>honestly </a:t>
            </a:r>
            <a:r>
              <a:rPr lang="en-US" baseline="0" dirty="0" smtClean="0"/>
              <a:t>say </a:t>
            </a:r>
            <a:r>
              <a:rPr lang="en-US" baseline="0" dirty="0" smtClean="0"/>
              <a:t>that I </a:t>
            </a:r>
            <a:r>
              <a:rPr lang="en-US" baseline="0" dirty="0" smtClean="0"/>
              <a:t>would not have reach the level of my career success without IEEE.</a:t>
            </a:r>
          </a:p>
          <a:p>
            <a:pPr eaLnBrk="1" hangingPunct="1">
              <a:spcBef>
                <a:spcPct val="0"/>
              </a:spcBef>
            </a:pPr>
            <a:endParaRPr lang="en-US" baseline="0" dirty="0" smtClean="0"/>
          </a:p>
          <a:p>
            <a:pPr eaLnBrk="1" hangingPunct="1">
              <a:spcBef>
                <a:spcPct val="0"/>
              </a:spcBef>
            </a:pPr>
            <a:r>
              <a:rPr lang="en-US" baseline="0" dirty="0" smtClean="0"/>
              <a:t>Over the past several years, I have reflected and pondered on “What is it that makes IEEE Transformers Committee great?”</a:t>
            </a:r>
          </a:p>
          <a:p>
            <a:pPr eaLnBrk="1" hangingPunct="1">
              <a:spcBef>
                <a:spcPct val="0"/>
              </a:spcBef>
            </a:pPr>
            <a:endParaRPr lang="en-US" baseline="0" dirty="0" smtClean="0"/>
          </a:p>
          <a:p>
            <a:pPr eaLnBrk="1" hangingPunct="1">
              <a:spcBef>
                <a:spcPct val="0"/>
              </a:spcBef>
            </a:pPr>
            <a:r>
              <a:rPr lang="en-US" baseline="0" dirty="0" smtClean="0"/>
              <a:t>And particularly, why is it that many of us in room, have been so tirelessly devoted to this organization, when considering that all of this work is volunteer based.  I came to the conclusion that it is the culture of this organization that made us great.  And if you think about it some more – about what makes our culture – this elusive word culture – it really isn’t one particular thing, but it really is a collection of our core behaviors that we hold near and dear our hearts, and it is also the core mission of IEEE.</a:t>
            </a:r>
          </a:p>
          <a:p>
            <a:pPr eaLnBrk="1" hangingPunct="1">
              <a:spcBef>
                <a:spcPct val="0"/>
              </a:spcBef>
            </a:pPr>
            <a:endParaRPr lang="en-US" baseline="0" dirty="0" smtClean="0"/>
          </a:p>
          <a:p>
            <a:pPr eaLnBrk="1" hangingPunct="1">
              <a:spcBef>
                <a:spcPct val="0"/>
              </a:spcBef>
            </a:pPr>
            <a:endParaRPr lang="en-US" baseline="0" dirty="0" smtClean="0"/>
          </a:p>
          <a:p>
            <a:pPr eaLnBrk="1" hangingPunct="1">
              <a:spcBef>
                <a:spcPct val="0"/>
              </a:spcBef>
            </a:pPr>
            <a:endParaRPr lang="en-US" baseline="0" dirty="0" smtClean="0"/>
          </a:p>
          <a:p>
            <a:pPr eaLnBrk="1" hangingPunct="1">
              <a:spcBef>
                <a:spcPct val="0"/>
              </a:spcBef>
            </a:pPr>
            <a:endParaRPr lang="en-US" baseline="0" dirty="0" smtClean="0"/>
          </a:p>
          <a:p>
            <a:pPr eaLnBrk="1" hangingPunct="1">
              <a:spcBef>
                <a:spcPct val="0"/>
              </a:spcBef>
            </a:pPr>
            <a:endParaRPr lang="en-US" baseline="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FE971F2-B1CA-4413-BA43-BEE2FDC26779}" type="slidenum">
              <a:rPr lang="en-US" smtClean="0"/>
              <a:pPr eaLnBrk="1" hangingPunct="1"/>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i="1" dirty="0" smtClean="0">
                <a:solidFill>
                  <a:schemeClr val="accent3">
                    <a:lumMod val="50000"/>
                  </a:schemeClr>
                </a:solidFill>
              </a:rPr>
              <a:t>Fostering technological innovation and excellence for the benefit of humanity.</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There</a:t>
            </a:r>
            <a:r>
              <a:rPr lang="en-US" baseline="0" dirty="0" smtClean="0"/>
              <a:t> are only 10 words in this tag line.  But these are 10 powerful words – that definitely has resonated with me and I hope for you as well.</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I also believe that all of us, in the course of being involved in our standards work, while we may be driven by different interests, we, as scientists and engineers, fundamentally strive to make things better, much like the words of the IEEE mission – to </a:t>
            </a:r>
            <a:r>
              <a:rPr lang="en-US" sz="1200" b="1" i="1" dirty="0" smtClean="0">
                <a:solidFill>
                  <a:schemeClr val="accent3">
                    <a:lumMod val="50000"/>
                  </a:schemeClr>
                </a:solidFill>
              </a:rPr>
              <a:t>Foster technological innovation and excellence for the benefit of humanity,</a:t>
            </a:r>
            <a:r>
              <a:rPr lang="en-US" sz="1200" b="1" i="1" baseline="0" dirty="0" smtClean="0">
                <a:solidFill>
                  <a:schemeClr val="accent3">
                    <a:lumMod val="50000"/>
                  </a:schemeClr>
                </a:solidFill>
              </a:rPr>
              <a:t> </a:t>
            </a:r>
            <a:r>
              <a:rPr lang="en-US" sz="1200" b="0" i="0" baseline="0" dirty="0" smtClean="0">
                <a:solidFill>
                  <a:schemeClr val="accent3">
                    <a:lumMod val="50000"/>
                  </a:schemeClr>
                </a:solidFill>
              </a:rPr>
              <a:t>and that we all of have the highest respect for this organization and for the people that make this organization great.</a:t>
            </a:r>
            <a:endParaRPr lang="en-US" sz="1200" b="0" i="0" dirty="0" smtClean="0">
              <a:solidFill>
                <a:schemeClr val="accent3">
                  <a:lumMod val="50000"/>
                </a:schemeClr>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dirty="0" smtClean="0">
              <a:solidFill>
                <a:schemeClr val="accent3">
                  <a:lumMod val="50000"/>
                </a:schemeClr>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Beyond these 10 powerful words, there is a set of guiding principles that I thought worth while sharing as a refresher.  Because we all come from different backgrounds, various different level of expertise and knowledge, and have different </a:t>
            </a:r>
            <a:r>
              <a:rPr lang="en-US" baseline="0" dirty="0" smtClean="0"/>
              <a:t>interests.  In </a:t>
            </a:r>
            <a:r>
              <a:rPr lang="en-US" baseline="0" dirty="0" smtClean="0"/>
              <a:t>the course of making these improvements, our actions and behaviors some times could be misinterpreted, and occasionally in our passion to drive towards our goals and objective</a:t>
            </a:r>
            <a:r>
              <a:rPr lang="en-US" sz="1200" b="0" i="0" baseline="0" dirty="0" smtClean="0">
                <a:solidFill>
                  <a:schemeClr val="accent3">
                    <a:lumMod val="50000"/>
                  </a:schemeClr>
                </a:solidFill>
              </a:rPr>
              <a:t> we could unknowingly veer off the main road once in a blue moon and be perceived differently </a:t>
            </a:r>
            <a:r>
              <a:rPr lang="en-US" sz="1200" b="0" i="0" baseline="0" dirty="0" smtClean="0">
                <a:solidFill>
                  <a:schemeClr val="accent3">
                    <a:lumMod val="50000"/>
                  </a:schemeClr>
                </a:solidFill>
              </a:rPr>
              <a:t>from our best intentions</a:t>
            </a:r>
            <a:r>
              <a:rPr lang="en-US" sz="1200" b="0" i="0" baseline="0" dirty="0" smtClean="0">
                <a:solidFill>
                  <a:schemeClr val="accent3">
                    <a:lumMod val="50000"/>
                  </a:schemeClr>
                </a:solidFill>
              </a:rPr>
              <a: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baseline="0" dirty="0" smtClean="0">
              <a:solidFill>
                <a:schemeClr val="accent3">
                  <a:lumMod val="50000"/>
                </a:schemeClr>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baseline="0" dirty="0" smtClean="0">
                <a:solidFill>
                  <a:schemeClr val="accent3">
                    <a:lumMod val="50000"/>
                  </a:schemeClr>
                </a:solidFill>
              </a:rPr>
              <a:t>I think this is where our IEEE Code of Ethics comes in – it serves as the guiding light to keep us focused on maintaining and evolving our culture that make this organization great.  </a:t>
            </a:r>
            <a:r>
              <a:rPr lang="en-US" sz="1200" b="0" i="0" baseline="0" dirty="0" smtClean="0">
                <a:solidFill>
                  <a:schemeClr val="accent3">
                    <a:lumMod val="50000"/>
                  </a:schemeClr>
                </a:solidFill>
              </a:rPr>
              <a:t>So, </a:t>
            </a:r>
            <a:r>
              <a:rPr lang="en-US" sz="1200" b="0" i="0" baseline="0" dirty="0" smtClean="0">
                <a:solidFill>
                  <a:schemeClr val="accent3">
                    <a:lumMod val="50000"/>
                  </a:schemeClr>
                </a:solidFill>
              </a:rPr>
              <a:t>let me read through these quickly.</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baseline="0" dirty="0" smtClean="0">
              <a:solidFill>
                <a:schemeClr val="accent3">
                  <a:lumMod val="50000"/>
                </a:schemeClr>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dirty="0" smtClean="0">
              <a:solidFill>
                <a:schemeClr val="accent3">
                  <a:lumMod val="50000"/>
                </a:schemeClr>
              </a:solidFill>
            </a:endParaRP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DB183B94-3B4E-4AD6-A447-4A7810AF0ED6}" type="slidenum">
              <a:rPr lang="en-US" smtClean="0"/>
              <a:pPr>
                <a:defRPr/>
              </a:pPr>
              <a:t>3</a:t>
            </a:fld>
            <a:endParaRPr lang="en-US"/>
          </a:p>
        </p:txBody>
      </p:sp>
    </p:spTree>
    <p:extLst>
      <p:ext uri="{BB962C8B-B14F-4D97-AF65-F5344CB8AC3E}">
        <p14:creationId xmlns:p14="http://schemas.microsoft.com/office/powerpoint/2010/main" val="1244399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dirty="0" smtClean="0"/>
              <a:t>IEEE </a:t>
            </a:r>
            <a:r>
              <a:rPr lang="fr-FR" sz="1200" dirty="0" err="1" smtClean="0"/>
              <a:t>Policies</a:t>
            </a:r>
            <a:r>
              <a:rPr lang="fr-FR" sz="1200" dirty="0" smtClean="0"/>
              <a:t>, Section 7 - Professional </a:t>
            </a:r>
            <a:r>
              <a:rPr lang="fr-FR" sz="1200" dirty="0" err="1" smtClean="0"/>
              <a:t>Activities</a:t>
            </a:r>
            <a:r>
              <a:rPr lang="fr-FR" sz="1200" dirty="0" smtClean="0"/>
              <a:t> </a:t>
            </a:r>
            <a:endParaRPr lang="en-US" dirty="0"/>
          </a:p>
        </p:txBody>
      </p:sp>
      <p:sp>
        <p:nvSpPr>
          <p:cNvPr id="4" name="Slide Number Placeholder 3"/>
          <p:cNvSpPr>
            <a:spLocks noGrp="1"/>
          </p:cNvSpPr>
          <p:nvPr>
            <p:ph type="sldNum" sz="quarter" idx="10"/>
          </p:nvPr>
        </p:nvSpPr>
        <p:spPr/>
        <p:txBody>
          <a:bodyPr/>
          <a:lstStyle/>
          <a:p>
            <a:pPr>
              <a:defRPr/>
            </a:pPr>
            <a:fld id="{DB183B94-3B4E-4AD6-A447-4A7810AF0ED6}" type="slidenum">
              <a:rPr lang="en-US" smtClean="0"/>
              <a:pPr>
                <a:defRPr/>
              </a:pPr>
              <a:t>4</a:t>
            </a:fld>
            <a:endParaRPr lang="en-US"/>
          </a:p>
        </p:txBody>
      </p:sp>
    </p:spTree>
    <p:extLst>
      <p:ext uri="{BB962C8B-B14F-4D97-AF65-F5344CB8AC3E}">
        <p14:creationId xmlns:p14="http://schemas.microsoft.com/office/powerpoint/2010/main" val="4049752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So, what else make this organization great?   In addition to the code of ethics, there are the friendships we have with each other, our high standards of technical focus in our discussions that are free from overt commercialism, our team of dedicated volunteers that inspires and challenges me to do even more.</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I think all of these things together, creates an excellent learning environment that stays true to our core mission of </a:t>
            </a:r>
            <a:r>
              <a:rPr lang="en-US" sz="1200" b="1" i="1" dirty="0" smtClean="0">
                <a:solidFill>
                  <a:schemeClr val="accent3">
                    <a:lumMod val="50000"/>
                  </a:schemeClr>
                </a:solidFill>
              </a:rPr>
              <a:t>Fostering technological innovation and excellence for the benefit of humanity.</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To me, these are our collective culture that what makes us great.  In my humble opinion, it is what sets us apart from other technical committees.  For this reason, I’m inspired to continue to be involved and contribute where I can even though I will be passing on my leadership baton to our Vice Chair, Don </a:t>
            </a:r>
            <a:r>
              <a:rPr lang="en-US" baseline="0" dirty="0" err="1" smtClean="0"/>
              <a:t>Platts</a:t>
            </a:r>
            <a:r>
              <a:rPr lang="en-US" baseline="0" dirty="0" smtClean="0"/>
              <a:t>, starting next year as part of our officer’s progression cycle.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In closing, I’ll will say ask yourself, not what that IEEE Transformers Committee can do for you, but ask where would you be in your career if it wasn’t for IEEE Transformers Committee and ask what can you do for the Committee to be even greater than what it already is.  For the great many of you, who already devoted countless hours towards our core mission, let us put our hands together for a nice round of applause in appreciation of your efforts.  For those of you that are just starting or have been sitting on the side line, this is your call to action - - to get in the game and be a part of the great organization and contribute. So, I thank you for your attention and for letting me share few of the thoughts I have.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This is actually a good </a:t>
            </a:r>
            <a:r>
              <a:rPr lang="en-US" baseline="0" dirty="0" smtClean="0"/>
              <a:t>segue </a:t>
            </a:r>
            <a:r>
              <a:rPr lang="en-US" baseline="0" dirty="0" smtClean="0"/>
              <a:t>for me to make the announcement about our officers’ progression starting January 1, 2014.</a:t>
            </a:r>
          </a:p>
          <a:p>
            <a:endParaRPr lang="en-US" dirty="0"/>
          </a:p>
        </p:txBody>
      </p:sp>
      <p:sp>
        <p:nvSpPr>
          <p:cNvPr id="4" name="Slide Number Placeholder 3"/>
          <p:cNvSpPr>
            <a:spLocks noGrp="1"/>
          </p:cNvSpPr>
          <p:nvPr>
            <p:ph type="sldNum" sz="quarter" idx="10"/>
          </p:nvPr>
        </p:nvSpPr>
        <p:spPr/>
        <p:txBody>
          <a:bodyPr/>
          <a:lstStyle/>
          <a:p>
            <a:pPr>
              <a:defRPr/>
            </a:pPr>
            <a:fld id="{DB183B94-3B4E-4AD6-A447-4A7810AF0ED6}" type="slidenum">
              <a:rPr lang="en-US" smtClean="0"/>
              <a:pPr>
                <a:defRPr/>
              </a:pPr>
              <a:t>9</a:t>
            </a:fld>
            <a:endParaRPr lang="en-US"/>
          </a:p>
        </p:txBody>
      </p:sp>
    </p:spTree>
    <p:extLst>
      <p:ext uri="{BB962C8B-B14F-4D97-AF65-F5344CB8AC3E}">
        <p14:creationId xmlns:p14="http://schemas.microsoft.com/office/powerpoint/2010/main" val="2286862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B183B94-3B4E-4AD6-A447-4A7810AF0ED6}" type="slidenum">
              <a:rPr lang="en-US" smtClean="0"/>
              <a:pPr>
                <a:defRPr/>
              </a:pPr>
              <a:t>10</a:t>
            </a:fld>
            <a:endParaRPr lang="en-US"/>
          </a:p>
        </p:txBody>
      </p:sp>
    </p:spTree>
    <p:extLst>
      <p:ext uri="{BB962C8B-B14F-4D97-AF65-F5344CB8AC3E}">
        <p14:creationId xmlns:p14="http://schemas.microsoft.com/office/powerpoint/2010/main" val="4250277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baseline="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FE971F2-B1CA-4413-BA43-BEE2FDC26779}" type="slidenum">
              <a:rPr lang="en-US" smtClean="0"/>
              <a:pPr eaLnBrk="1" hangingPunct="1"/>
              <a:t>11</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B183B94-3B4E-4AD6-A447-4A7810AF0ED6}" type="slidenum">
              <a:rPr lang="en-US" smtClean="0"/>
              <a:pPr>
                <a:defRPr/>
              </a:pPr>
              <a:t>18</a:t>
            </a:fld>
            <a:endParaRPr lang="en-US"/>
          </a:p>
        </p:txBody>
      </p:sp>
    </p:spTree>
    <p:extLst>
      <p:ext uri="{BB962C8B-B14F-4D97-AF65-F5344CB8AC3E}">
        <p14:creationId xmlns:p14="http://schemas.microsoft.com/office/powerpoint/2010/main" val="10770149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Date Placeholder 3"/>
          <p:cNvSpPr>
            <a:spLocks noGrp="1"/>
          </p:cNvSpPr>
          <p:nvPr>
            <p:ph type="dt" idx="10"/>
          </p:nvPr>
        </p:nvSpPr>
        <p:spPr/>
        <p:txBody>
          <a:bodyPr/>
          <a:lstStyle/>
          <a:p>
            <a:pPr>
              <a:defRPr/>
            </a:pPr>
            <a:fld id="{AC1589D2-32AE-4AD9-AB69-13CB3B232C6C}" type="datetime1">
              <a:rPr lang="en-US" smtClean="0"/>
              <a:t>1/11/2014</a:t>
            </a:fld>
            <a:endParaRPr lang="en-US"/>
          </a:p>
        </p:txBody>
      </p:sp>
      <p:sp>
        <p:nvSpPr>
          <p:cNvPr id="5" name="Slide Number Placeholder 4"/>
          <p:cNvSpPr>
            <a:spLocks noGrp="1"/>
          </p:cNvSpPr>
          <p:nvPr>
            <p:ph type="sldNum" sz="quarter" idx="11"/>
          </p:nvPr>
        </p:nvSpPr>
        <p:spPr/>
        <p:txBody>
          <a:bodyPr/>
          <a:lstStyle/>
          <a:p>
            <a:pPr>
              <a:defRPr/>
            </a:pPr>
            <a:fld id="{1B3FFB0F-448F-4553-814C-95956908CAC5}" type="slidenum">
              <a:rPr lang="en-US" smtClean="0"/>
              <a:pPr>
                <a:defRPr/>
              </a:pPr>
              <a:t>20</a:t>
            </a:fld>
            <a:endParaRPr lang="en-US"/>
          </a:p>
        </p:txBody>
      </p:sp>
    </p:spTree>
    <p:extLst>
      <p:ext uri="{BB962C8B-B14F-4D97-AF65-F5344CB8AC3E}">
        <p14:creationId xmlns:p14="http://schemas.microsoft.com/office/powerpoint/2010/main" val="311812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a:xfrm>
            <a:off x="1905000" y="6477000"/>
            <a:ext cx="2133600" cy="365125"/>
          </a:xfrm>
        </p:spPr>
        <p:txBody>
          <a:bodyPr/>
          <a:lstStyle>
            <a:lvl1pPr>
              <a:defRPr/>
            </a:lvl1pPr>
          </a:lstStyle>
          <a:p>
            <a:pPr>
              <a:defRPr/>
            </a:pPr>
            <a:fld id="{40257561-9E6B-4771-B94F-3FC0FBB42F13}" type="datetime1">
              <a:rPr lang="en-US"/>
              <a:pPr>
                <a:defRPr/>
              </a:pPr>
              <a:t>1/11/2014</a:t>
            </a:fld>
            <a:endParaRPr lang="en-US"/>
          </a:p>
        </p:txBody>
      </p:sp>
      <p:sp>
        <p:nvSpPr>
          <p:cNvPr id="6" name="Slide Number Placeholder 5"/>
          <p:cNvSpPr>
            <a:spLocks noGrp="1"/>
          </p:cNvSpPr>
          <p:nvPr>
            <p:ph type="sldNum" sz="quarter" idx="12"/>
          </p:nvPr>
        </p:nvSpPr>
        <p:spPr>
          <a:xfrm>
            <a:off x="6934200" y="0"/>
            <a:ext cx="2209800" cy="365125"/>
          </a:xfrm>
        </p:spPr>
        <p:txBody>
          <a:bodyPr/>
          <a:lstStyle>
            <a:lvl1pPr>
              <a:defRPr/>
            </a:lvl1pPr>
          </a:lstStyle>
          <a:p>
            <a:pPr>
              <a:defRPr/>
            </a:pPr>
            <a:fld id="{063F58B4-D729-4098-A30C-BBD03B774E23}" type="slidenum">
              <a:rPr lang="en-US"/>
              <a:pPr>
                <a:defRPr/>
              </a:pPr>
              <a:t>‹#›</a:t>
            </a:fld>
            <a:endParaRPr lang="en-US" dirty="0"/>
          </a:p>
        </p:txBody>
      </p:sp>
    </p:spTree>
    <p:extLst>
      <p:ext uri="{BB962C8B-B14F-4D97-AF65-F5344CB8AC3E}">
        <p14:creationId xmlns:p14="http://schemas.microsoft.com/office/powerpoint/2010/main" val="729611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348199E-67F4-4F39-AC00-2BB84A97E7E6}" type="datetime1">
              <a:rPr lang="en-US"/>
              <a:pPr>
                <a:defRPr/>
              </a:pPr>
              <a:t>1/11/2014</a:t>
            </a:fld>
            <a:endParaRPr lang="en-US"/>
          </a:p>
        </p:txBody>
      </p:sp>
      <p:sp>
        <p:nvSpPr>
          <p:cNvPr id="5" name="Footer Placeholder 4"/>
          <p:cNvSpPr>
            <a:spLocks noGrp="1"/>
          </p:cNvSpPr>
          <p:nvPr>
            <p:ph type="ftr" sz="quarter" idx="11"/>
          </p:nvPr>
        </p:nvSpPr>
        <p:spPr>
          <a:xfrm>
            <a:off x="3124200" y="6477000"/>
            <a:ext cx="2895600" cy="365125"/>
          </a:xfrm>
          <a:prstGeom prst="rect">
            <a:avLst/>
          </a:prstGeom>
        </p:spPr>
        <p:txBody>
          <a:bodyPr/>
          <a:lstStyle>
            <a:lvl1pPr>
              <a:defRPr b="0"/>
            </a:lvl1pPr>
          </a:lstStyle>
          <a:p>
            <a:pPr>
              <a:defRPr/>
            </a:pPr>
            <a:r>
              <a:rPr lang="en-US"/>
              <a:t>For Discussion Only</a:t>
            </a:r>
          </a:p>
        </p:txBody>
      </p:sp>
      <p:sp>
        <p:nvSpPr>
          <p:cNvPr id="6" name="Slide Number Placeholder 5"/>
          <p:cNvSpPr>
            <a:spLocks noGrp="1"/>
          </p:cNvSpPr>
          <p:nvPr>
            <p:ph type="sldNum" sz="quarter" idx="12"/>
          </p:nvPr>
        </p:nvSpPr>
        <p:spPr/>
        <p:txBody>
          <a:bodyPr/>
          <a:lstStyle>
            <a:lvl1pPr>
              <a:defRPr/>
            </a:lvl1pPr>
          </a:lstStyle>
          <a:p>
            <a:pPr>
              <a:defRPr/>
            </a:pPr>
            <a:fld id="{C8D6F726-9BB0-46F6-8FB8-AC608BF380DC}" type="slidenum">
              <a:rPr lang="en-US"/>
              <a:pPr>
                <a:defRPr/>
              </a:pPr>
              <a:t>‹#›</a:t>
            </a:fld>
            <a:endParaRPr lang="en-US" dirty="0"/>
          </a:p>
        </p:txBody>
      </p:sp>
    </p:spTree>
    <p:extLst>
      <p:ext uri="{BB962C8B-B14F-4D97-AF65-F5344CB8AC3E}">
        <p14:creationId xmlns:p14="http://schemas.microsoft.com/office/powerpoint/2010/main" val="3200242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286A844-B698-4560-AF2E-96F4C4C235EA}" type="datetime1">
              <a:rPr lang="en-US"/>
              <a:pPr>
                <a:defRPr/>
              </a:pPr>
              <a:t>1/11/2014</a:t>
            </a:fld>
            <a:endParaRPr lang="en-US"/>
          </a:p>
        </p:txBody>
      </p:sp>
      <p:sp>
        <p:nvSpPr>
          <p:cNvPr id="5" name="Footer Placeholder 4"/>
          <p:cNvSpPr>
            <a:spLocks noGrp="1"/>
          </p:cNvSpPr>
          <p:nvPr>
            <p:ph type="ftr" sz="quarter" idx="11"/>
          </p:nvPr>
        </p:nvSpPr>
        <p:spPr>
          <a:xfrm>
            <a:off x="3124200" y="6477000"/>
            <a:ext cx="2895600" cy="365125"/>
          </a:xfrm>
          <a:prstGeom prst="rect">
            <a:avLst/>
          </a:prstGeom>
        </p:spPr>
        <p:txBody>
          <a:bodyPr/>
          <a:lstStyle>
            <a:lvl1pPr>
              <a:defRPr b="0"/>
            </a:lvl1pPr>
          </a:lstStyle>
          <a:p>
            <a:pPr>
              <a:defRPr/>
            </a:pPr>
            <a:r>
              <a:rPr lang="en-US"/>
              <a:t>For Discussion Only</a:t>
            </a:r>
          </a:p>
        </p:txBody>
      </p:sp>
      <p:sp>
        <p:nvSpPr>
          <p:cNvPr id="6" name="Slide Number Placeholder 5"/>
          <p:cNvSpPr>
            <a:spLocks noGrp="1"/>
          </p:cNvSpPr>
          <p:nvPr>
            <p:ph type="sldNum" sz="quarter" idx="12"/>
          </p:nvPr>
        </p:nvSpPr>
        <p:spPr/>
        <p:txBody>
          <a:bodyPr/>
          <a:lstStyle>
            <a:lvl1pPr>
              <a:defRPr/>
            </a:lvl1pPr>
          </a:lstStyle>
          <a:p>
            <a:pPr>
              <a:defRPr/>
            </a:pPr>
            <a:fld id="{B3F462D0-8168-4259-AC38-734451CA502A}" type="slidenum">
              <a:rPr lang="en-US"/>
              <a:pPr>
                <a:defRPr/>
              </a:pPr>
              <a:t>‹#›</a:t>
            </a:fld>
            <a:endParaRPr lang="en-US" dirty="0"/>
          </a:p>
        </p:txBody>
      </p:sp>
    </p:spTree>
    <p:extLst>
      <p:ext uri="{BB962C8B-B14F-4D97-AF65-F5344CB8AC3E}">
        <p14:creationId xmlns:p14="http://schemas.microsoft.com/office/powerpoint/2010/main" val="1363482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lvl1pPr>
              <a:defRPr b="1">
                <a:solidFill>
                  <a:schemeClr val="accent3">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1BF26C9-D297-46DE-9C88-1B34EFCD0B41}" type="datetime1">
              <a:rPr lang="en-US"/>
              <a:pPr>
                <a:defRPr/>
              </a:pPr>
              <a:t>1/11/2014</a:t>
            </a:fld>
            <a:endParaRPr lang="en-US"/>
          </a:p>
        </p:txBody>
      </p:sp>
      <p:sp>
        <p:nvSpPr>
          <p:cNvPr id="6" name="Slide Number Placeholder 5"/>
          <p:cNvSpPr>
            <a:spLocks noGrp="1"/>
          </p:cNvSpPr>
          <p:nvPr>
            <p:ph type="sldNum" sz="quarter" idx="12"/>
          </p:nvPr>
        </p:nvSpPr>
        <p:spPr/>
        <p:txBody>
          <a:bodyPr/>
          <a:lstStyle>
            <a:lvl1pPr>
              <a:defRPr/>
            </a:lvl1pPr>
          </a:lstStyle>
          <a:p>
            <a:pPr>
              <a:defRPr/>
            </a:pPr>
            <a:fld id="{29C6917E-2D98-4226-BA95-C6772E48B748}" type="slidenum">
              <a:rPr lang="en-US"/>
              <a:pPr>
                <a:defRPr/>
              </a:pPr>
              <a:t>‹#›</a:t>
            </a:fld>
            <a:endParaRPr lang="en-US" dirty="0"/>
          </a:p>
        </p:txBody>
      </p:sp>
    </p:spTree>
    <p:extLst>
      <p:ext uri="{BB962C8B-B14F-4D97-AF65-F5344CB8AC3E}">
        <p14:creationId xmlns:p14="http://schemas.microsoft.com/office/powerpoint/2010/main" val="702264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58ECDE3-2D73-40D5-A8AF-0C6637EDB3CB}" type="datetime1">
              <a:rPr lang="en-US"/>
              <a:pPr>
                <a:defRPr/>
              </a:pPr>
              <a:t>1/11/2014</a:t>
            </a:fld>
            <a:endParaRPr lang="en-US"/>
          </a:p>
        </p:txBody>
      </p:sp>
      <p:sp>
        <p:nvSpPr>
          <p:cNvPr id="6" name="Slide Number Placeholder 5"/>
          <p:cNvSpPr>
            <a:spLocks noGrp="1"/>
          </p:cNvSpPr>
          <p:nvPr>
            <p:ph type="sldNum" sz="quarter" idx="12"/>
          </p:nvPr>
        </p:nvSpPr>
        <p:spPr/>
        <p:txBody>
          <a:bodyPr/>
          <a:lstStyle>
            <a:lvl1pPr>
              <a:defRPr/>
            </a:lvl1pPr>
          </a:lstStyle>
          <a:p>
            <a:pPr>
              <a:defRPr/>
            </a:pPr>
            <a:fld id="{97F8A335-2B87-44CE-A2AB-18DBB563668B}" type="slidenum">
              <a:rPr lang="en-US"/>
              <a:pPr>
                <a:defRPr/>
              </a:pPr>
              <a:t>‹#›</a:t>
            </a:fld>
            <a:endParaRPr lang="en-US" dirty="0"/>
          </a:p>
        </p:txBody>
      </p:sp>
    </p:spTree>
    <p:extLst>
      <p:ext uri="{BB962C8B-B14F-4D97-AF65-F5344CB8AC3E}">
        <p14:creationId xmlns:p14="http://schemas.microsoft.com/office/powerpoint/2010/main" val="735440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7D01135-5F2B-4398-A523-3DFD01BAE635}" type="datetime1">
              <a:rPr lang="en-US"/>
              <a:pPr>
                <a:defRPr/>
              </a:pPr>
              <a:t>1/11/2014</a:t>
            </a:fld>
            <a:endParaRPr lang="en-US"/>
          </a:p>
        </p:txBody>
      </p:sp>
      <p:sp>
        <p:nvSpPr>
          <p:cNvPr id="7" name="Slide Number Placeholder 5"/>
          <p:cNvSpPr>
            <a:spLocks noGrp="1"/>
          </p:cNvSpPr>
          <p:nvPr>
            <p:ph type="sldNum" sz="quarter" idx="12"/>
          </p:nvPr>
        </p:nvSpPr>
        <p:spPr/>
        <p:txBody>
          <a:bodyPr/>
          <a:lstStyle>
            <a:lvl1pPr>
              <a:defRPr/>
            </a:lvl1pPr>
          </a:lstStyle>
          <a:p>
            <a:pPr>
              <a:defRPr/>
            </a:pPr>
            <a:fld id="{538C9107-6ADE-4B25-8A20-A7DB3A60B29E}" type="slidenum">
              <a:rPr lang="en-US"/>
              <a:pPr>
                <a:defRPr/>
              </a:pPr>
              <a:t>‹#›</a:t>
            </a:fld>
            <a:endParaRPr lang="en-US" dirty="0"/>
          </a:p>
        </p:txBody>
      </p:sp>
    </p:spTree>
    <p:extLst>
      <p:ext uri="{BB962C8B-B14F-4D97-AF65-F5344CB8AC3E}">
        <p14:creationId xmlns:p14="http://schemas.microsoft.com/office/powerpoint/2010/main" val="3185007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EBAF157-02AD-4E7C-A8A7-2DEB81154F8F}" type="datetime1">
              <a:rPr lang="en-US"/>
              <a:pPr>
                <a:defRPr/>
              </a:pPr>
              <a:t>1/11/2014</a:t>
            </a:fld>
            <a:endParaRPr lang="en-US"/>
          </a:p>
        </p:txBody>
      </p:sp>
      <p:sp>
        <p:nvSpPr>
          <p:cNvPr id="9" name="Slide Number Placeholder 5"/>
          <p:cNvSpPr>
            <a:spLocks noGrp="1"/>
          </p:cNvSpPr>
          <p:nvPr>
            <p:ph type="sldNum" sz="quarter" idx="12"/>
          </p:nvPr>
        </p:nvSpPr>
        <p:spPr/>
        <p:txBody>
          <a:bodyPr/>
          <a:lstStyle>
            <a:lvl1pPr>
              <a:defRPr/>
            </a:lvl1pPr>
          </a:lstStyle>
          <a:p>
            <a:pPr>
              <a:defRPr/>
            </a:pPr>
            <a:fld id="{904D3943-0E85-44D8-B326-1113656B843E}" type="slidenum">
              <a:rPr lang="en-US"/>
              <a:pPr>
                <a:defRPr/>
              </a:pPr>
              <a:t>‹#›</a:t>
            </a:fld>
            <a:endParaRPr lang="en-US" dirty="0"/>
          </a:p>
        </p:txBody>
      </p:sp>
    </p:spTree>
    <p:extLst>
      <p:ext uri="{BB962C8B-B14F-4D97-AF65-F5344CB8AC3E}">
        <p14:creationId xmlns:p14="http://schemas.microsoft.com/office/powerpoint/2010/main" val="891677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C154F69-0C5F-4D50-AEF6-304E4B8246B1}" type="datetime1">
              <a:rPr lang="en-US"/>
              <a:pPr>
                <a:defRPr/>
              </a:pPr>
              <a:t>1/11/2014</a:t>
            </a:fld>
            <a:endParaRPr lang="en-US"/>
          </a:p>
        </p:txBody>
      </p:sp>
      <p:sp>
        <p:nvSpPr>
          <p:cNvPr id="4" name="Footer Placeholder 4"/>
          <p:cNvSpPr>
            <a:spLocks noGrp="1"/>
          </p:cNvSpPr>
          <p:nvPr>
            <p:ph type="ftr" sz="quarter" idx="11"/>
          </p:nvPr>
        </p:nvSpPr>
        <p:spPr>
          <a:xfrm>
            <a:off x="3124200" y="6477000"/>
            <a:ext cx="2895600" cy="365125"/>
          </a:xfrm>
          <a:prstGeom prst="rect">
            <a:avLst/>
          </a:prstGeom>
        </p:spPr>
        <p:txBody>
          <a:bodyPr/>
          <a:lstStyle>
            <a:lvl1pPr>
              <a:defRPr b="0"/>
            </a:lvl1pPr>
          </a:lstStyle>
          <a:p>
            <a:pPr>
              <a:defRPr/>
            </a:pPr>
            <a:r>
              <a:rPr lang="en-US" dirty="0"/>
              <a:t>For Discussion Only</a:t>
            </a:r>
          </a:p>
        </p:txBody>
      </p:sp>
      <p:sp>
        <p:nvSpPr>
          <p:cNvPr id="5" name="Slide Number Placeholder 5"/>
          <p:cNvSpPr>
            <a:spLocks noGrp="1"/>
          </p:cNvSpPr>
          <p:nvPr>
            <p:ph type="sldNum" sz="quarter" idx="12"/>
          </p:nvPr>
        </p:nvSpPr>
        <p:spPr/>
        <p:txBody>
          <a:bodyPr/>
          <a:lstStyle>
            <a:lvl1pPr>
              <a:defRPr/>
            </a:lvl1pPr>
          </a:lstStyle>
          <a:p>
            <a:pPr>
              <a:defRPr/>
            </a:pPr>
            <a:fld id="{28D14A7F-D30B-4CCA-BFCA-D40A271FE9F4}" type="slidenum">
              <a:rPr lang="en-US"/>
              <a:pPr>
                <a:defRPr/>
              </a:pPr>
              <a:t>‹#›</a:t>
            </a:fld>
            <a:endParaRPr lang="en-US" dirty="0"/>
          </a:p>
        </p:txBody>
      </p:sp>
    </p:spTree>
    <p:extLst>
      <p:ext uri="{BB962C8B-B14F-4D97-AF65-F5344CB8AC3E}">
        <p14:creationId xmlns:p14="http://schemas.microsoft.com/office/powerpoint/2010/main" val="588420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47D75E9-7911-4155-AF31-2009DCCC6A25}" type="datetime1">
              <a:rPr lang="en-US"/>
              <a:pPr>
                <a:defRPr/>
              </a:pPr>
              <a:t>1/11/2014</a:t>
            </a:fld>
            <a:endParaRPr lang="en-US"/>
          </a:p>
        </p:txBody>
      </p:sp>
      <p:sp>
        <p:nvSpPr>
          <p:cNvPr id="3" name="Footer Placeholder 4"/>
          <p:cNvSpPr>
            <a:spLocks noGrp="1"/>
          </p:cNvSpPr>
          <p:nvPr>
            <p:ph type="ftr" sz="quarter" idx="11"/>
          </p:nvPr>
        </p:nvSpPr>
        <p:spPr>
          <a:xfrm>
            <a:off x="3124200" y="6477000"/>
            <a:ext cx="2895600" cy="365125"/>
          </a:xfrm>
          <a:prstGeom prst="rect">
            <a:avLst/>
          </a:prstGeom>
        </p:spPr>
        <p:txBody>
          <a:bodyPr/>
          <a:lstStyle>
            <a:lvl1pPr>
              <a:defRPr b="0"/>
            </a:lvl1pPr>
          </a:lstStyle>
          <a:p>
            <a:pPr>
              <a:defRPr/>
            </a:pPr>
            <a:r>
              <a:rPr lang="en-US"/>
              <a:t>For Discussion Only</a:t>
            </a:r>
          </a:p>
        </p:txBody>
      </p:sp>
      <p:sp>
        <p:nvSpPr>
          <p:cNvPr id="4" name="Slide Number Placeholder 5"/>
          <p:cNvSpPr>
            <a:spLocks noGrp="1"/>
          </p:cNvSpPr>
          <p:nvPr>
            <p:ph type="sldNum" sz="quarter" idx="12"/>
          </p:nvPr>
        </p:nvSpPr>
        <p:spPr/>
        <p:txBody>
          <a:bodyPr/>
          <a:lstStyle>
            <a:lvl1pPr>
              <a:defRPr/>
            </a:lvl1pPr>
          </a:lstStyle>
          <a:p>
            <a:pPr>
              <a:defRPr/>
            </a:pPr>
            <a:fld id="{F93EDFD0-A75D-4182-B508-15CDE68C9A9A}" type="slidenum">
              <a:rPr lang="en-US"/>
              <a:pPr>
                <a:defRPr/>
              </a:pPr>
              <a:t>‹#›</a:t>
            </a:fld>
            <a:endParaRPr lang="en-US" dirty="0"/>
          </a:p>
        </p:txBody>
      </p:sp>
    </p:spTree>
    <p:extLst>
      <p:ext uri="{BB962C8B-B14F-4D97-AF65-F5344CB8AC3E}">
        <p14:creationId xmlns:p14="http://schemas.microsoft.com/office/powerpoint/2010/main" val="4262748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4AF1A02-9EE4-4E1F-A642-8BCBDE63056E}" type="datetime1">
              <a:rPr lang="en-US"/>
              <a:pPr>
                <a:defRPr/>
              </a:pPr>
              <a:t>1/11/2014</a:t>
            </a:fld>
            <a:endParaRPr lang="en-US"/>
          </a:p>
        </p:txBody>
      </p:sp>
      <p:sp>
        <p:nvSpPr>
          <p:cNvPr id="6" name="Footer Placeholder 4"/>
          <p:cNvSpPr>
            <a:spLocks noGrp="1"/>
          </p:cNvSpPr>
          <p:nvPr>
            <p:ph type="ftr" sz="quarter" idx="11"/>
          </p:nvPr>
        </p:nvSpPr>
        <p:spPr>
          <a:xfrm>
            <a:off x="3124200" y="6477000"/>
            <a:ext cx="2895600" cy="365125"/>
          </a:xfrm>
          <a:prstGeom prst="rect">
            <a:avLst/>
          </a:prstGeom>
        </p:spPr>
        <p:txBody>
          <a:bodyPr/>
          <a:lstStyle>
            <a:lvl1pPr>
              <a:defRPr b="0"/>
            </a:lvl1pPr>
          </a:lstStyle>
          <a:p>
            <a:pPr>
              <a:defRPr/>
            </a:pPr>
            <a:r>
              <a:rPr lang="en-US"/>
              <a:t>For Discussion Only</a:t>
            </a:r>
          </a:p>
        </p:txBody>
      </p:sp>
      <p:sp>
        <p:nvSpPr>
          <p:cNvPr id="7" name="Slide Number Placeholder 5"/>
          <p:cNvSpPr>
            <a:spLocks noGrp="1"/>
          </p:cNvSpPr>
          <p:nvPr>
            <p:ph type="sldNum" sz="quarter" idx="12"/>
          </p:nvPr>
        </p:nvSpPr>
        <p:spPr/>
        <p:txBody>
          <a:bodyPr/>
          <a:lstStyle>
            <a:lvl1pPr>
              <a:defRPr/>
            </a:lvl1pPr>
          </a:lstStyle>
          <a:p>
            <a:pPr>
              <a:defRPr/>
            </a:pPr>
            <a:fld id="{FCB3046A-565B-4830-BBE4-B9D48067F216}" type="slidenum">
              <a:rPr lang="en-US"/>
              <a:pPr>
                <a:defRPr/>
              </a:pPr>
              <a:t>‹#›</a:t>
            </a:fld>
            <a:endParaRPr lang="en-US" dirty="0"/>
          </a:p>
        </p:txBody>
      </p:sp>
    </p:spTree>
    <p:extLst>
      <p:ext uri="{BB962C8B-B14F-4D97-AF65-F5344CB8AC3E}">
        <p14:creationId xmlns:p14="http://schemas.microsoft.com/office/powerpoint/2010/main" val="976500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12D5DCF-981E-4741-AAFF-B480595AD1E5}" type="datetime1">
              <a:rPr lang="en-US"/>
              <a:pPr>
                <a:defRPr/>
              </a:pPr>
              <a:t>1/11/2014</a:t>
            </a:fld>
            <a:endParaRPr lang="en-US"/>
          </a:p>
        </p:txBody>
      </p:sp>
      <p:sp>
        <p:nvSpPr>
          <p:cNvPr id="6" name="Footer Placeholder 4"/>
          <p:cNvSpPr>
            <a:spLocks noGrp="1"/>
          </p:cNvSpPr>
          <p:nvPr>
            <p:ph type="ftr" sz="quarter" idx="11"/>
          </p:nvPr>
        </p:nvSpPr>
        <p:spPr>
          <a:xfrm>
            <a:off x="3124200" y="6477000"/>
            <a:ext cx="2895600" cy="365125"/>
          </a:xfrm>
          <a:prstGeom prst="rect">
            <a:avLst/>
          </a:prstGeom>
        </p:spPr>
        <p:txBody>
          <a:bodyPr/>
          <a:lstStyle>
            <a:lvl1pPr>
              <a:defRPr b="0"/>
            </a:lvl1pPr>
          </a:lstStyle>
          <a:p>
            <a:pPr>
              <a:defRPr/>
            </a:pPr>
            <a:r>
              <a:rPr lang="en-US"/>
              <a:t>For Discussion Only</a:t>
            </a:r>
          </a:p>
        </p:txBody>
      </p:sp>
      <p:sp>
        <p:nvSpPr>
          <p:cNvPr id="7" name="Slide Number Placeholder 5"/>
          <p:cNvSpPr>
            <a:spLocks noGrp="1"/>
          </p:cNvSpPr>
          <p:nvPr>
            <p:ph type="sldNum" sz="quarter" idx="12"/>
          </p:nvPr>
        </p:nvSpPr>
        <p:spPr/>
        <p:txBody>
          <a:bodyPr/>
          <a:lstStyle>
            <a:lvl1pPr>
              <a:defRPr/>
            </a:lvl1pPr>
          </a:lstStyle>
          <a:p>
            <a:pPr>
              <a:defRPr/>
            </a:pPr>
            <a:fld id="{4DA03654-4C9D-4147-8401-57E134E3EE7A}" type="slidenum">
              <a:rPr lang="en-US"/>
              <a:pPr>
                <a:defRPr/>
              </a:pPr>
              <a:t>‹#›</a:t>
            </a:fld>
            <a:endParaRPr lang="en-US" dirty="0"/>
          </a:p>
        </p:txBody>
      </p:sp>
    </p:spTree>
    <p:extLst>
      <p:ext uri="{BB962C8B-B14F-4D97-AF65-F5344CB8AC3E}">
        <p14:creationId xmlns:p14="http://schemas.microsoft.com/office/powerpoint/2010/main" val="1116944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2438400" y="6492875"/>
            <a:ext cx="42672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defRPr>
            </a:lvl1pPr>
          </a:lstStyle>
          <a:p>
            <a:pPr>
              <a:defRPr/>
            </a:pPr>
            <a:r>
              <a:rPr lang="en-US" smtClean="0"/>
              <a:t>Transformers Committee Awards Luncheon </a:t>
            </a:r>
          </a:p>
          <a:p>
            <a:pPr>
              <a:defRPr/>
            </a:pPr>
            <a:r>
              <a:rPr lang="en-US" smtClean="0"/>
              <a:t>Spring 2013 Meeting</a:t>
            </a:r>
            <a:endParaRPr lang="en-US" dirty="0"/>
          </a:p>
        </p:txBody>
      </p:sp>
      <p:sp>
        <p:nvSpPr>
          <p:cNvPr id="6" name="Slide Number Placeholder 5"/>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5209382D-839A-4D53-9C88-F28747B5808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115" r:id="rId1"/>
    <p:sldLayoutId id="2147484116"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200400"/>
            <a:ext cx="8763000" cy="2819400"/>
          </a:xfrm>
        </p:spPr>
        <p:txBody>
          <a:bodyPr rtlCol="0">
            <a:noAutofit/>
          </a:bodyPr>
          <a:lstStyle/>
          <a:p>
            <a:pPr>
              <a:lnSpc>
                <a:spcPct val="80000"/>
              </a:lnSpc>
              <a:spcBef>
                <a:spcPct val="15000"/>
              </a:spcBef>
              <a:defRPr/>
            </a:pPr>
            <a:r>
              <a:rPr lang="en-US" sz="3600" b="1" dirty="0" smtClean="0">
                <a:solidFill>
                  <a:schemeClr val="accent3">
                    <a:lumMod val="50000"/>
                  </a:schemeClr>
                </a:solidFill>
              </a:rPr>
              <a:t>General Session Meeting</a:t>
            </a:r>
          </a:p>
          <a:p>
            <a:pPr>
              <a:lnSpc>
                <a:spcPct val="80000"/>
              </a:lnSpc>
              <a:spcBef>
                <a:spcPct val="15000"/>
              </a:spcBef>
              <a:defRPr/>
            </a:pPr>
            <a:endParaRPr lang="en-US" b="1" dirty="0" smtClean="0">
              <a:solidFill>
                <a:schemeClr val="accent3">
                  <a:lumMod val="50000"/>
                </a:schemeClr>
              </a:solidFill>
            </a:endParaRPr>
          </a:p>
          <a:p>
            <a:pPr>
              <a:lnSpc>
                <a:spcPct val="80000"/>
              </a:lnSpc>
              <a:spcBef>
                <a:spcPct val="15000"/>
              </a:spcBef>
              <a:defRPr/>
            </a:pPr>
            <a:r>
              <a:rPr lang="en-US" b="1" dirty="0">
                <a:solidFill>
                  <a:schemeClr val="accent3">
                    <a:lumMod val="50000"/>
                  </a:schemeClr>
                </a:solidFill>
              </a:rPr>
              <a:t>Transformers Committee</a:t>
            </a:r>
          </a:p>
          <a:p>
            <a:pPr>
              <a:lnSpc>
                <a:spcPct val="80000"/>
              </a:lnSpc>
              <a:spcBef>
                <a:spcPct val="15000"/>
              </a:spcBef>
              <a:defRPr/>
            </a:pPr>
            <a:r>
              <a:rPr lang="en-US" b="1" dirty="0" smtClean="0">
                <a:solidFill>
                  <a:schemeClr val="accent3">
                    <a:lumMod val="50000"/>
                  </a:schemeClr>
                </a:solidFill>
              </a:rPr>
              <a:t>St. Louis, Missouri</a:t>
            </a:r>
          </a:p>
          <a:p>
            <a:pPr>
              <a:lnSpc>
                <a:spcPct val="80000"/>
              </a:lnSpc>
              <a:spcBef>
                <a:spcPct val="15000"/>
              </a:spcBef>
              <a:defRPr/>
            </a:pPr>
            <a:r>
              <a:rPr lang="en-US" b="1" dirty="0" smtClean="0">
                <a:solidFill>
                  <a:schemeClr val="accent3">
                    <a:lumMod val="50000"/>
                  </a:schemeClr>
                </a:solidFill>
              </a:rPr>
              <a:t>October 21, 2013</a:t>
            </a:r>
          </a:p>
          <a:p>
            <a:pPr eaLnBrk="1" fontAlgn="auto" hangingPunct="1">
              <a:spcAft>
                <a:spcPts val="0"/>
              </a:spcAft>
              <a:buFont typeface="Arial" pitchFamily="34" charset="0"/>
              <a:buNone/>
              <a:defRPr/>
            </a:pPr>
            <a:endParaRPr lang="en-US" sz="2400" b="1"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pPr>
              <a:defRPr/>
            </a:pPr>
            <a:fld id="{45D965A4-2DB8-41C3-95D9-C34E6B8273C5}" type="slidenum">
              <a:rPr lang="en-US" smtClean="0"/>
              <a:pPr>
                <a:defRPr/>
              </a:pPr>
              <a:t>1</a:t>
            </a:fld>
            <a:endParaRPr lang="en-US" dirty="0"/>
          </a:p>
        </p:txBody>
      </p:sp>
      <p:pic>
        <p:nvPicPr>
          <p:cNvPr id="6" name="Picture 11" descr="PES logo in color with fa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2300" y="609600"/>
            <a:ext cx="2819400" cy="1926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83836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4000" dirty="0">
                <a:solidFill>
                  <a:schemeClr val="accent3">
                    <a:lumMod val="50000"/>
                  </a:schemeClr>
                </a:solidFill>
              </a:rPr>
              <a:t>Officers Progression</a:t>
            </a:r>
            <a:br>
              <a:rPr lang="en-US" sz="4000" dirty="0">
                <a:solidFill>
                  <a:schemeClr val="accent3">
                    <a:lumMod val="50000"/>
                  </a:schemeClr>
                </a:solidFill>
              </a:rPr>
            </a:br>
            <a:r>
              <a:rPr lang="en-US" sz="4000" dirty="0">
                <a:solidFill>
                  <a:schemeClr val="accent3">
                    <a:lumMod val="50000"/>
                  </a:schemeClr>
                </a:solidFill>
              </a:rPr>
              <a:t>2014-2015</a:t>
            </a:r>
          </a:p>
        </p:txBody>
      </p:sp>
      <p:sp>
        <p:nvSpPr>
          <p:cNvPr id="3" name="Content Placeholder 2"/>
          <p:cNvSpPr>
            <a:spLocks noGrp="1"/>
          </p:cNvSpPr>
          <p:nvPr>
            <p:ph idx="1"/>
          </p:nvPr>
        </p:nvSpPr>
        <p:spPr>
          <a:xfrm>
            <a:off x="457200" y="1905001"/>
            <a:ext cx="8534400" cy="3886200"/>
          </a:xfrm>
        </p:spPr>
        <p:txBody>
          <a:bodyPr/>
          <a:lstStyle/>
          <a:p>
            <a:r>
              <a:rPr lang="en-US" dirty="0" smtClean="0"/>
              <a:t>Chair</a:t>
            </a:r>
            <a:r>
              <a:rPr lang="en-US" dirty="0"/>
              <a:t>: </a:t>
            </a:r>
            <a:r>
              <a:rPr lang="en-US" b="1" i="1" dirty="0" smtClean="0"/>
              <a:t>Donald W. </a:t>
            </a:r>
            <a:r>
              <a:rPr lang="en-US" b="1" i="1" dirty="0" err="1" smtClean="0"/>
              <a:t>Platts</a:t>
            </a:r>
            <a:endParaRPr lang="en-US" b="1" i="1" dirty="0" smtClean="0"/>
          </a:p>
          <a:p>
            <a:r>
              <a:rPr lang="en-US" dirty="0" smtClean="0"/>
              <a:t>Vice </a:t>
            </a:r>
            <a:r>
              <a:rPr lang="en-US" dirty="0"/>
              <a:t>Chair: </a:t>
            </a:r>
            <a:r>
              <a:rPr lang="en-US" b="1" i="1" dirty="0" smtClean="0"/>
              <a:t>Stephen </a:t>
            </a:r>
            <a:r>
              <a:rPr lang="en-US" b="1" i="1" dirty="0" err="1"/>
              <a:t>Antosz</a:t>
            </a:r>
            <a:r>
              <a:rPr lang="en-US" b="1" i="1" dirty="0"/>
              <a:t> </a:t>
            </a:r>
          </a:p>
          <a:p>
            <a:r>
              <a:rPr lang="en-US" dirty="0"/>
              <a:t>Secretary</a:t>
            </a:r>
            <a:r>
              <a:rPr lang="en-US" dirty="0" smtClean="0"/>
              <a:t>:</a:t>
            </a:r>
            <a:endParaRPr lang="en-US" b="1" i="1" dirty="0" smtClean="0"/>
          </a:p>
          <a:p>
            <a:r>
              <a:rPr lang="en-US" dirty="0" smtClean="0"/>
              <a:t>Standards </a:t>
            </a:r>
            <a:r>
              <a:rPr lang="en-US" dirty="0"/>
              <a:t>Coordinator: </a:t>
            </a:r>
            <a:r>
              <a:rPr lang="en-US" b="1" i="1" dirty="0" smtClean="0"/>
              <a:t>William (Bill) H. Bartley</a:t>
            </a:r>
          </a:p>
          <a:p>
            <a:r>
              <a:rPr lang="en-US" dirty="0"/>
              <a:t>Treasurer: </a:t>
            </a:r>
            <a:r>
              <a:rPr lang="en-US" b="1" i="1" dirty="0"/>
              <a:t>Greg </a:t>
            </a:r>
            <a:r>
              <a:rPr lang="en-US" b="1" i="1" dirty="0" smtClean="0"/>
              <a:t>W. Anderson </a:t>
            </a:r>
            <a:endParaRPr lang="en-US" b="1" i="1" dirty="0"/>
          </a:p>
          <a:p>
            <a:r>
              <a:rPr lang="en-US" dirty="0" smtClean="0"/>
              <a:t>Awards </a:t>
            </a:r>
            <a:r>
              <a:rPr lang="en-US" dirty="0"/>
              <a:t>Chair/Past Chair: </a:t>
            </a:r>
            <a:r>
              <a:rPr lang="en-US" b="1" i="1" dirty="0"/>
              <a:t>Bill Chiu </a:t>
            </a:r>
          </a:p>
          <a:p>
            <a:endParaRPr lang="en-US" dirty="0"/>
          </a:p>
        </p:txBody>
      </p:sp>
      <p:sp>
        <p:nvSpPr>
          <p:cNvPr id="4" name="Slide Number Placeholder 3"/>
          <p:cNvSpPr>
            <a:spLocks noGrp="1"/>
          </p:cNvSpPr>
          <p:nvPr>
            <p:ph type="sldNum" sz="quarter" idx="12"/>
          </p:nvPr>
        </p:nvSpPr>
        <p:spPr/>
        <p:txBody>
          <a:bodyPr/>
          <a:lstStyle/>
          <a:p>
            <a:pPr>
              <a:defRPr/>
            </a:pPr>
            <a:fld id="{29C6917E-2D98-4226-BA95-C6772E48B748}" type="slidenum">
              <a:rPr lang="en-US" smtClean="0"/>
              <a:pPr>
                <a:defRPr/>
              </a:pPr>
              <a:t>10</a:t>
            </a:fld>
            <a:endParaRPr lang="en-US" dirty="0"/>
          </a:p>
        </p:txBody>
      </p:sp>
      <p:sp>
        <p:nvSpPr>
          <p:cNvPr id="5" name="TextBox 4"/>
          <p:cNvSpPr txBox="1"/>
          <p:nvPr/>
        </p:nvSpPr>
        <p:spPr>
          <a:xfrm>
            <a:off x="2590800" y="3124200"/>
            <a:ext cx="3276600" cy="584775"/>
          </a:xfrm>
          <a:prstGeom prst="rect">
            <a:avLst/>
          </a:prstGeom>
          <a:noFill/>
        </p:spPr>
        <p:txBody>
          <a:bodyPr wrap="square" rtlCol="0">
            <a:spAutoFit/>
          </a:bodyPr>
          <a:lstStyle/>
          <a:p>
            <a:r>
              <a:rPr lang="en-US" sz="3200" b="1" i="1" dirty="0">
                <a:solidFill>
                  <a:schemeClr val="accent6">
                    <a:lumMod val="75000"/>
                  </a:schemeClr>
                </a:solidFill>
                <a:latin typeface="+mj-lt"/>
              </a:rPr>
              <a:t>Susan </a:t>
            </a:r>
            <a:r>
              <a:rPr lang="en-US" sz="3200" b="1" i="1" dirty="0" err="1">
                <a:solidFill>
                  <a:schemeClr val="accent6">
                    <a:lumMod val="75000"/>
                  </a:schemeClr>
                </a:solidFill>
                <a:latin typeface="+mj-lt"/>
              </a:rPr>
              <a:t>McNelly</a:t>
            </a:r>
            <a:endParaRPr lang="en-US" sz="3200" dirty="0">
              <a:solidFill>
                <a:schemeClr val="accent6">
                  <a:lumMod val="75000"/>
                </a:schemeClr>
              </a:solidFill>
              <a:latin typeface="+mj-lt"/>
            </a:endParaRPr>
          </a:p>
        </p:txBody>
      </p:sp>
    </p:spTree>
    <p:extLst>
      <p:ext uri="{BB962C8B-B14F-4D97-AF65-F5344CB8AC3E}">
        <p14:creationId xmlns:p14="http://schemas.microsoft.com/office/powerpoint/2010/main" val="3667144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ppt_w</p:attrName>
                                        </p:attrNameLst>
                                      </p:cBhvr>
                                      <p:tavLst>
                                        <p:tav tm="0">
                                          <p:val>
                                            <p:fltVal val="0"/>
                                          </p:val>
                                        </p:tav>
                                        <p:tav tm="100000">
                                          <p:val>
                                            <p:strVal val="#ppt_w"/>
                                          </p:val>
                                        </p:tav>
                                      </p:tavLst>
                                    </p:anim>
                                    <p:anim calcmode="lin" valueType="num">
                                      <p:cBhvr>
                                        <p:cTn id="8" dur="2000" fill="hold"/>
                                        <p:tgtEl>
                                          <p:spTgt spid="5"/>
                                        </p:tgtEl>
                                        <p:attrNameLst>
                                          <p:attrName>ppt_h</p:attrName>
                                        </p:attrNameLst>
                                      </p:cBhvr>
                                      <p:tavLst>
                                        <p:tav tm="0">
                                          <p:val>
                                            <p:fltVal val="0"/>
                                          </p:val>
                                        </p:tav>
                                        <p:tav tm="100000">
                                          <p:val>
                                            <p:strVal val="#ppt_h"/>
                                          </p:val>
                                        </p:tav>
                                      </p:tavLst>
                                    </p:anim>
                                    <p:animEffect transition="in" filter="fade">
                                      <p:cBhvr>
                                        <p:cTn id="9" dur="2000"/>
                                        <p:tgtEl>
                                          <p:spTgt spid="5"/>
                                        </p:tgtEl>
                                      </p:cBhvr>
                                    </p:animEffect>
                                  </p:childTnLst>
                                  <p:subTnLst>
                                    <p:audio>
                                      <p:cMediaNode>
                                        <p:cTn display="0" masterRel="sameClick">
                                          <p:stCondLst>
                                            <p:cond evt="begin" delay="0">
                                              <p:tn val="5"/>
                                            </p:cond>
                                          </p:stCondLst>
                                          <p:endCondLst>
                                            <p:cond evt="onStopAudio" delay="0">
                                              <p:tgtEl>
                                                <p:sldTgt/>
                                              </p:tgtEl>
                                            </p:cond>
                                          </p:endCondLst>
                                        </p:cTn>
                                        <p:tgtEl>
                                          <p:sndTgt r:embed="rId3"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200400"/>
            <a:ext cx="8763000" cy="2819400"/>
          </a:xfrm>
        </p:spPr>
        <p:txBody>
          <a:bodyPr rtlCol="0">
            <a:noAutofit/>
          </a:bodyPr>
          <a:lstStyle/>
          <a:p>
            <a:pPr>
              <a:lnSpc>
                <a:spcPct val="80000"/>
              </a:lnSpc>
              <a:spcBef>
                <a:spcPct val="15000"/>
              </a:spcBef>
              <a:defRPr/>
            </a:pPr>
            <a:r>
              <a:rPr lang="en-US" sz="3600" b="1" dirty="0" err="1" smtClean="0">
                <a:solidFill>
                  <a:schemeClr val="accent3">
                    <a:lumMod val="50000"/>
                  </a:schemeClr>
                </a:solidFill>
              </a:rPr>
              <a:t>Adcom</a:t>
            </a:r>
            <a:r>
              <a:rPr lang="en-US" sz="3600" b="1" dirty="0" smtClean="0">
                <a:solidFill>
                  <a:schemeClr val="accent3">
                    <a:lumMod val="50000"/>
                  </a:schemeClr>
                </a:solidFill>
              </a:rPr>
              <a:t> Report</a:t>
            </a:r>
          </a:p>
          <a:p>
            <a:pPr>
              <a:lnSpc>
                <a:spcPct val="80000"/>
              </a:lnSpc>
              <a:spcBef>
                <a:spcPct val="15000"/>
              </a:spcBef>
              <a:defRPr/>
            </a:pPr>
            <a:r>
              <a:rPr lang="en-US" sz="3600" b="1" dirty="0" smtClean="0">
                <a:solidFill>
                  <a:schemeClr val="accent3">
                    <a:lumMod val="50000"/>
                  </a:schemeClr>
                </a:solidFill>
              </a:rPr>
              <a:t>General Session Meeting</a:t>
            </a:r>
          </a:p>
          <a:p>
            <a:pPr>
              <a:lnSpc>
                <a:spcPct val="80000"/>
              </a:lnSpc>
              <a:spcBef>
                <a:spcPct val="15000"/>
              </a:spcBef>
              <a:defRPr/>
            </a:pPr>
            <a:endParaRPr lang="en-US" sz="3600" b="1" dirty="0">
              <a:solidFill>
                <a:schemeClr val="accent3">
                  <a:lumMod val="50000"/>
                </a:schemeClr>
              </a:solidFill>
            </a:endParaRPr>
          </a:p>
          <a:p>
            <a:pPr>
              <a:lnSpc>
                <a:spcPct val="80000"/>
              </a:lnSpc>
              <a:spcBef>
                <a:spcPct val="15000"/>
              </a:spcBef>
              <a:defRPr/>
            </a:pPr>
            <a:r>
              <a:rPr lang="en-US" b="1" dirty="0">
                <a:solidFill>
                  <a:schemeClr val="accent3">
                    <a:lumMod val="50000"/>
                  </a:schemeClr>
                </a:solidFill>
              </a:rPr>
              <a:t>Transformers Committee </a:t>
            </a:r>
          </a:p>
          <a:p>
            <a:pPr>
              <a:lnSpc>
                <a:spcPct val="80000"/>
              </a:lnSpc>
              <a:spcBef>
                <a:spcPct val="15000"/>
              </a:spcBef>
              <a:defRPr/>
            </a:pPr>
            <a:r>
              <a:rPr lang="en-US" b="1" dirty="0" smtClean="0">
                <a:solidFill>
                  <a:schemeClr val="accent3">
                    <a:lumMod val="50000"/>
                  </a:schemeClr>
                </a:solidFill>
              </a:rPr>
              <a:t>St. Louis, Missouri</a:t>
            </a:r>
          </a:p>
          <a:p>
            <a:pPr>
              <a:lnSpc>
                <a:spcPct val="80000"/>
              </a:lnSpc>
              <a:spcBef>
                <a:spcPct val="15000"/>
              </a:spcBef>
              <a:defRPr/>
            </a:pPr>
            <a:r>
              <a:rPr lang="en-US" b="1" dirty="0" smtClean="0">
                <a:solidFill>
                  <a:schemeClr val="accent3">
                    <a:lumMod val="50000"/>
                  </a:schemeClr>
                </a:solidFill>
              </a:rPr>
              <a:t>October 21, 2013</a:t>
            </a:r>
          </a:p>
          <a:p>
            <a:pPr eaLnBrk="1" fontAlgn="auto" hangingPunct="1">
              <a:spcAft>
                <a:spcPts val="0"/>
              </a:spcAft>
              <a:buFont typeface="Arial" pitchFamily="34" charset="0"/>
              <a:buNone/>
              <a:defRPr/>
            </a:pPr>
            <a:endParaRPr lang="en-US" sz="2400" b="1"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pPr>
              <a:defRPr/>
            </a:pPr>
            <a:fld id="{45D965A4-2DB8-41C3-95D9-C34E6B8273C5}" type="slidenum">
              <a:rPr lang="en-US" smtClean="0"/>
              <a:pPr>
                <a:defRPr/>
              </a:pPr>
              <a:t>11</a:t>
            </a:fld>
            <a:endParaRPr lang="en-US" dirty="0"/>
          </a:p>
        </p:txBody>
      </p:sp>
      <p:pic>
        <p:nvPicPr>
          <p:cNvPr id="6" name="Picture 11" descr="PES logo in color with fa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2300" y="609600"/>
            <a:ext cx="2819400" cy="1926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7993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IEEE-SA’s Role</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ea typeface="ＭＳ Ｐゴシック" pitchFamily="34" charset="-128"/>
              </a:rPr>
              <a:t>IEEE-SA’s role</a:t>
            </a:r>
          </a:p>
          <a:p>
            <a:pPr lvl="1"/>
            <a:r>
              <a:rPr lang="en-US" dirty="0" smtClean="0">
                <a:ea typeface="ＭＳ Ｐゴシック" pitchFamily="34" charset="-128"/>
              </a:rPr>
              <a:t>Standards development organization that</a:t>
            </a:r>
          </a:p>
          <a:p>
            <a:pPr lvl="2"/>
            <a:r>
              <a:rPr lang="en-US" dirty="0" smtClean="0">
                <a:ea typeface="ＭＳ Ｐゴシック" pitchFamily="34" charset="-128"/>
              </a:rPr>
              <a:t>Develops </a:t>
            </a:r>
            <a:r>
              <a:rPr lang="en-US" u="sng" dirty="0" smtClean="0">
                <a:ea typeface="ＭＳ Ｐゴシック" pitchFamily="34" charset="-128"/>
              </a:rPr>
              <a:t>voluntary</a:t>
            </a:r>
            <a:r>
              <a:rPr lang="en-US" dirty="0" smtClean="0">
                <a:ea typeface="ＭＳ Ｐゴシック" pitchFamily="34" charset="-128"/>
              </a:rPr>
              <a:t> standards, recommended practices, and guides</a:t>
            </a:r>
          </a:p>
          <a:p>
            <a:pPr lvl="2"/>
            <a:r>
              <a:rPr lang="en-US" dirty="0" smtClean="0">
                <a:ea typeface="ＭＳ Ｐゴシック" pitchFamily="34" charset="-128"/>
              </a:rPr>
              <a:t>Uses an </a:t>
            </a:r>
            <a:r>
              <a:rPr lang="en-US" u="sng" dirty="0" smtClean="0">
                <a:ea typeface="ＭＳ Ｐゴシック" pitchFamily="34" charset="-128"/>
              </a:rPr>
              <a:t>accredited process </a:t>
            </a:r>
            <a:r>
              <a:rPr lang="en-US" dirty="0" smtClean="0">
                <a:ea typeface="ＭＳ Ｐゴシック" pitchFamily="34" charset="-128"/>
              </a:rPr>
              <a:t>that promotes consensus building among those with material interest in any given technology, and is based on proven imperative principles of openness, consensus, balance, due process, and right of appeal</a:t>
            </a:r>
          </a:p>
          <a:p>
            <a:pPr lvl="2"/>
            <a:r>
              <a:rPr lang="en-US" u="sng" dirty="0" smtClean="0">
                <a:ea typeface="ＭＳ Ｐゴシック" pitchFamily="34" charset="-128"/>
              </a:rPr>
              <a:t>Oversees the process </a:t>
            </a:r>
            <a:r>
              <a:rPr lang="en-US" dirty="0" smtClean="0">
                <a:ea typeface="ＭＳ Ｐゴシック" pitchFamily="34" charset="-128"/>
              </a:rPr>
              <a:t>by which consensus is reached</a:t>
            </a:r>
          </a:p>
          <a:p>
            <a:pPr lvl="2"/>
            <a:r>
              <a:rPr lang="en-US" dirty="0" smtClean="0">
                <a:ea typeface="ＭＳ Ｐゴシック" pitchFamily="34" charset="-128"/>
              </a:rPr>
              <a:t>Has standards that are </a:t>
            </a:r>
            <a:r>
              <a:rPr lang="en-US" u="sng" dirty="0" smtClean="0">
                <a:ea typeface="ＭＳ Ｐゴシック" pitchFamily="34" charset="-128"/>
              </a:rPr>
              <a:t>adopted by </a:t>
            </a:r>
            <a:r>
              <a:rPr lang="en-US" dirty="0" smtClean="0">
                <a:ea typeface="ＭＳ Ｐゴシック" pitchFamily="34" charset="-128"/>
              </a:rPr>
              <a:t>regulatory agencies and international bodies around the world</a:t>
            </a:r>
          </a:p>
          <a:p>
            <a:pPr lvl="2"/>
            <a:r>
              <a:rPr lang="en-US" dirty="0" smtClean="0">
                <a:ea typeface="ＭＳ Ｐゴシック" pitchFamily="34" charset="-128"/>
              </a:rPr>
              <a:t>Promotes standards implementation but </a:t>
            </a:r>
            <a:r>
              <a:rPr lang="en-US" u="sng" dirty="0" smtClean="0">
                <a:ea typeface="ＭＳ Ｐゴシック" pitchFamily="34" charset="-128"/>
              </a:rPr>
              <a:t>does not </a:t>
            </a:r>
            <a:r>
              <a:rPr lang="en-US" dirty="0" smtClean="0">
                <a:ea typeface="ＭＳ Ｐゴシック" pitchFamily="34" charset="-128"/>
              </a:rPr>
              <a:t>define laws or regulatory requirements</a:t>
            </a:r>
          </a:p>
          <a:p>
            <a:pPr lvl="2"/>
            <a:r>
              <a:rPr lang="en-US" dirty="0" smtClean="0">
                <a:ea typeface="ＭＳ Ｐゴシック" pitchFamily="34" charset="-128"/>
              </a:rPr>
              <a:t>Defines </a:t>
            </a:r>
            <a:r>
              <a:rPr lang="en-US" u="sng" dirty="0" smtClean="0">
                <a:ea typeface="ＭＳ Ｐゴシック" pitchFamily="34" charset="-128"/>
              </a:rPr>
              <a:t>technical requirements</a:t>
            </a:r>
            <a:r>
              <a:rPr lang="en-US" dirty="0" smtClean="0">
                <a:ea typeface="ＭＳ Ｐゴシック" pitchFamily="34" charset="-128"/>
              </a:rPr>
              <a:t>, not market mechanisms</a:t>
            </a:r>
          </a:p>
          <a:p>
            <a:pPr lvl="2"/>
            <a:r>
              <a:rPr lang="en-US" dirty="0" smtClean="0">
                <a:ea typeface="ＭＳ Ｐゴシック" pitchFamily="34" charset="-128"/>
              </a:rPr>
              <a:t>Reviews documents based on </a:t>
            </a:r>
            <a:r>
              <a:rPr lang="en-US" u="sng" dirty="0" smtClean="0">
                <a:ea typeface="ＭＳ Ｐゴシック" pitchFamily="34" charset="-128"/>
              </a:rPr>
              <a:t>technical merit, and established scientific findings</a:t>
            </a:r>
          </a:p>
          <a:p>
            <a:endParaRPr lang="en-US" dirty="0"/>
          </a:p>
        </p:txBody>
      </p:sp>
    </p:spTree>
    <p:extLst>
      <p:ext uri="{BB962C8B-B14F-4D97-AF65-F5344CB8AC3E}">
        <p14:creationId xmlns:p14="http://schemas.microsoft.com/office/powerpoint/2010/main" val="1905338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does not…</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ea typeface="ＭＳ Ｐゴシック" pitchFamily="34" charset="-128"/>
              </a:rPr>
              <a:t>IEEE-SA does not</a:t>
            </a:r>
          </a:p>
          <a:p>
            <a:pPr lvl="1"/>
            <a:r>
              <a:rPr lang="en-US" dirty="0" smtClean="0">
                <a:ea typeface="ＭＳ Ｐゴシック" pitchFamily="34" charset="-128"/>
              </a:rPr>
              <a:t>Test or verify the content of standards</a:t>
            </a:r>
          </a:p>
          <a:p>
            <a:pPr lvl="1"/>
            <a:r>
              <a:rPr lang="en-US" dirty="0" smtClean="0">
                <a:ea typeface="ＭＳ Ｐゴシック" pitchFamily="34" charset="-128"/>
              </a:rPr>
              <a:t>Assure health or safety</a:t>
            </a:r>
          </a:p>
          <a:p>
            <a:pPr lvl="1"/>
            <a:r>
              <a:rPr lang="en-US" dirty="0" smtClean="0">
                <a:ea typeface="ＭＳ Ｐゴシック" pitchFamily="34" charset="-128"/>
              </a:rPr>
              <a:t>Make guarantees</a:t>
            </a:r>
          </a:p>
          <a:p>
            <a:pPr lvl="1"/>
            <a:r>
              <a:rPr lang="en-US" dirty="0" smtClean="0">
                <a:ea typeface="ＭＳ Ｐゴシック" pitchFamily="34" charset="-128"/>
              </a:rPr>
              <a:t>Make warrantees</a:t>
            </a:r>
          </a:p>
          <a:p>
            <a:pPr lvl="1"/>
            <a:r>
              <a:rPr lang="en-US" dirty="0" smtClean="0">
                <a:ea typeface="ＭＳ Ｐゴシック" pitchFamily="34" charset="-128"/>
              </a:rPr>
              <a:t>Establish law or regulation</a:t>
            </a:r>
          </a:p>
          <a:p>
            <a:pPr lvl="1"/>
            <a:r>
              <a:rPr lang="en-US" dirty="0" smtClean="0">
                <a:ea typeface="ＭＳ Ｐゴシック" pitchFamily="34" charset="-128"/>
              </a:rPr>
              <a:t>Define essential patents, essential patent holders, or licensing terms</a:t>
            </a:r>
          </a:p>
          <a:p>
            <a:pPr lvl="1"/>
            <a:r>
              <a:rPr lang="en-US" dirty="0" smtClean="0">
                <a:ea typeface="ＭＳ Ｐゴシック" pitchFamily="34" charset="-128"/>
              </a:rPr>
              <a:t>Define commercial terms or market mechanisms</a:t>
            </a:r>
          </a:p>
          <a:p>
            <a:pPr lvl="1"/>
            <a:r>
              <a:rPr lang="en-US" dirty="0" smtClean="0">
                <a:ea typeface="ＭＳ Ｐゴシック" pitchFamily="34" charset="-128"/>
              </a:rPr>
              <a:t>Infer that an IEEE standard endorses products, services, or companies</a:t>
            </a:r>
          </a:p>
          <a:p>
            <a:endParaRPr lang="en-US" dirty="0"/>
          </a:p>
        </p:txBody>
      </p:sp>
    </p:spTree>
    <p:extLst>
      <p:ext uri="{BB962C8B-B14F-4D97-AF65-F5344CB8AC3E}">
        <p14:creationId xmlns:p14="http://schemas.microsoft.com/office/powerpoint/2010/main" val="3615788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Press Releases</a:t>
            </a:r>
            <a:endParaRPr lang="en-US" dirty="0"/>
          </a:p>
        </p:txBody>
      </p:sp>
      <p:sp>
        <p:nvSpPr>
          <p:cNvPr id="3" name="Content Placeholder 2"/>
          <p:cNvSpPr>
            <a:spLocks noGrp="1"/>
          </p:cNvSpPr>
          <p:nvPr>
            <p:ph idx="1"/>
          </p:nvPr>
        </p:nvSpPr>
        <p:spPr/>
        <p:txBody>
          <a:bodyPr>
            <a:normAutofit fontScale="92500" lnSpcReduction="20000"/>
          </a:bodyPr>
          <a:lstStyle/>
          <a:p>
            <a:pPr marL="273050" lvl="1" indent="-273050">
              <a:spcBef>
                <a:spcPts val="1100"/>
              </a:spcBef>
              <a:buClr>
                <a:schemeClr val="accent1"/>
              </a:buClr>
              <a:buFont typeface="Wingdings 2" pitchFamily="18" charset="2"/>
              <a:buChar char=""/>
            </a:pPr>
            <a:r>
              <a:rPr lang="en-US" dirty="0" smtClean="0">
                <a:ea typeface="ＭＳ Ｐゴシック" pitchFamily="34" charset="-128"/>
              </a:rPr>
              <a:t>Press releases about IEEE standards by outside entities without approval by IEEE</a:t>
            </a:r>
          </a:p>
          <a:p>
            <a:pPr marL="273050" lvl="1" indent="-273050"/>
            <a:r>
              <a:rPr lang="en-US" dirty="0" smtClean="0">
                <a:ea typeface="ＭＳ Ｐゴシック" pitchFamily="34" charset="-128"/>
              </a:rPr>
              <a:t>Cannot claim that the IEEE standard endorses a product, service, or company</a:t>
            </a:r>
          </a:p>
          <a:p>
            <a:pPr marL="273050" lvl="1" indent="-273050"/>
            <a:r>
              <a:rPr lang="en-US" dirty="0" smtClean="0">
                <a:ea typeface="ＭＳ Ｐゴシック" pitchFamily="34" charset="-128"/>
              </a:rPr>
              <a:t>Cannot claim that the standard establishes requirements based on information in informative text (including informative annexes)</a:t>
            </a:r>
          </a:p>
          <a:p>
            <a:pPr marL="273050" lvl="1" indent="-273050"/>
            <a:r>
              <a:rPr lang="en-US" dirty="0" smtClean="0">
                <a:ea typeface="ＭＳ Ｐゴシック" pitchFamily="34" charset="-128"/>
              </a:rPr>
              <a:t>Cannot include marketing text about IEEE or IEEE-SA that may infer endorsement by IEEE or IEEE-SA</a:t>
            </a:r>
          </a:p>
          <a:p>
            <a:pPr marL="273050" lvl="1" indent="-273050"/>
            <a:r>
              <a:rPr lang="en-US" dirty="0" smtClean="0">
                <a:ea typeface="ＭＳ Ｐゴシック" pitchFamily="34" charset="-128"/>
              </a:rPr>
              <a:t>Must clearly indicate that all statements are that of the entity and does not necessarily represent a position or opinion of either IEEE or the IEEE Standards Association</a:t>
            </a:r>
          </a:p>
          <a:p>
            <a:endParaRPr lang="en-US" dirty="0"/>
          </a:p>
        </p:txBody>
      </p:sp>
    </p:spTree>
    <p:extLst>
      <p:ext uri="{BB962C8B-B14F-4D97-AF65-F5344CB8AC3E}">
        <p14:creationId xmlns:p14="http://schemas.microsoft.com/office/powerpoint/2010/main" val="32631600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Disclaimers</a:t>
            </a:r>
            <a:endParaRPr lang="en-US" dirty="0"/>
          </a:p>
        </p:txBody>
      </p:sp>
      <p:sp>
        <p:nvSpPr>
          <p:cNvPr id="3" name="Content Placeholder 2"/>
          <p:cNvSpPr>
            <a:spLocks noGrp="1"/>
          </p:cNvSpPr>
          <p:nvPr>
            <p:ph idx="1"/>
          </p:nvPr>
        </p:nvSpPr>
        <p:spPr/>
        <p:txBody>
          <a:bodyPr>
            <a:normAutofit/>
          </a:bodyPr>
          <a:lstStyle/>
          <a:p>
            <a:r>
              <a:rPr lang="en-US" b="1" dirty="0"/>
              <a:t>Official Statements</a:t>
            </a:r>
            <a:r>
              <a:rPr lang="en-US" dirty="0"/>
              <a:t> </a:t>
            </a:r>
            <a:r>
              <a:rPr lang="en-US" dirty="0" smtClean="0"/>
              <a:t/>
            </a:r>
            <a:br>
              <a:rPr lang="en-US" dirty="0" smtClean="0"/>
            </a:br>
            <a:r>
              <a:rPr lang="en-US" sz="2400" dirty="0"/>
              <a:t>A statement, written or oral, that is not processed in accordance with the IEEE-SA Standards Board Operations Manual shall </a:t>
            </a:r>
            <a:r>
              <a:rPr lang="en-US" sz="2400" u="sng" dirty="0"/>
              <a:t>not be considered the official position </a:t>
            </a:r>
            <a:r>
              <a:rPr lang="en-US" sz="2400" dirty="0"/>
              <a:t>of IEEE or any of its committees and shall not be considered to be, nor be relied upon as, a formal position of IEEE. At lectures, symposia, seminars, or educational courses, an </a:t>
            </a:r>
            <a:r>
              <a:rPr lang="en-US" sz="2400" u="sng" dirty="0"/>
              <a:t>individual presenting information on IEEE standards shall make it clear that his or her views should be considered the personal views of that individual rather than the formal position of IEEE.</a:t>
            </a:r>
          </a:p>
        </p:txBody>
      </p:sp>
    </p:spTree>
    <p:extLst>
      <p:ext uri="{BB962C8B-B14F-4D97-AF65-F5344CB8AC3E}">
        <p14:creationId xmlns:p14="http://schemas.microsoft.com/office/powerpoint/2010/main" val="42066826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dirty="0">
                <a:solidFill>
                  <a:schemeClr val="accent3">
                    <a:lumMod val="50000"/>
                  </a:schemeClr>
                </a:solidFill>
              </a:rPr>
              <a:t>Announcement of Affiliation</a:t>
            </a:r>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800" dirty="0"/>
              <a:t>Core </a:t>
            </a:r>
            <a:r>
              <a:rPr lang="en-US" sz="2800" dirty="0" smtClean="0"/>
              <a:t>objectives of the standard </a:t>
            </a:r>
            <a:r>
              <a:rPr lang="en-US" sz="2800" dirty="0"/>
              <a:t>development </a:t>
            </a:r>
            <a:r>
              <a:rPr lang="en-US" sz="2800" dirty="0" smtClean="0"/>
              <a:t>process - </a:t>
            </a:r>
            <a:r>
              <a:rPr lang="en-US" sz="2800" dirty="0" smtClean="0"/>
              <a:t>Openness </a:t>
            </a:r>
            <a:r>
              <a:rPr lang="en-US" sz="2800" dirty="0"/>
              <a:t>and </a:t>
            </a:r>
            <a:r>
              <a:rPr lang="en-US" sz="2800" dirty="0" smtClean="0"/>
              <a:t>Due </a:t>
            </a:r>
            <a:r>
              <a:rPr lang="en-US" sz="2800" dirty="0"/>
              <a:t>P</a:t>
            </a:r>
            <a:r>
              <a:rPr lang="en-US" sz="2800" dirty="0" smtClean="0"/>
              <a:t>rocess</a:t>
            </a:r>
          </a:p>
          <a:p>
            <a:pPr lvl="1"/>
            <a:r>
              <a:rPr lang="en-US" sz="2400" dirty="0" smtClean="0"/>
              <a:t>Allows </a:t>
            </a:r>
            <a:r>
              <a:rPr lang="en-US" sz="2400" dirty="0"/>
              <a:t>for equity and fair play </a:t>
            </a:r>
          </a:p>
          <a:p>
            <a:pPr lvl="1"/>
            <a:r>
              <a:rPr lang="en-US" sz="2400" dirty="0" smtClean="0"/>
              <a:t>Strive </a:t>
            </a:r>
            <a:r>
              <a:rPr lang="en-US" sz="2400" dirty="0"/>
              <a:t>to have a balance of interests and not </a:t>
            </a:r>
            <a:r>
              <a:rPr lang="en-US" sz="2400" dirty="0"/>
              <a:t>to be dominated by any single interest </a:t>
            </a:r>
            <a:r>
              <a:rPr lang="en-US" sz="2400" dirty="0" smtClean="0"/>
              <a:t>category</a:t>
            </a:r>
          </a:p>
          <a:p>
            <a:pPr lvl="1"/>
            <a:endParaRPr lang="en-US" sz="2400" dirty="0"/>
          </a:p>
          <a:p>
            <a:r>
              <a:rPr lang="en-US" sz="2800" dirty="0" smtClean="0"/>
              <a:t>Affiliation </a:t>
            </a:r>
            <a:r>
              <a:rPr lang="en-US" sz="2800" dirty="0" smtClean="0"/>
              <a:t>Disclosure</a:t>
            </a:r>
            <a:endParaRPr lang="en-US" sz="2800" dirty="0" smtClean="0"/>
          </a:p>
          <a:p>
            <a:pPr lvl="1"/>
            <a:r>
              <a:rPr lang="en-US" sz="2400" dirty="0" smtClean="0"/>
              <a:t>Not just who you are, but also who is your financial sponsor</a:t>
            </a:r>
            <a:endParaRPr lang="en-US" sz="2400" dirty="0"/>
          </a:p>
        </p:txBody>
      </p:sp>
      <p:sp>
        <p:nvSpPr>
          <p:cNvPr id="4" name="Slide Number Placeholder 3"/>
          <p:cNvSpPr>
            <a:spLocks noGrp="1"/>
          </p:cNvSpPr>
          <p:nvPr>
            <p:ph type="sldNum" sz="quarter" idx="12"/>
          </p:nvPr>
        </p:nvSpPr>
        <p:spPr/>
        <p:txBody>
          <a:bodyPr/>
          <a:lstStyle/>
          <a:p>
            <a:pPr>
              <a:defRPr/>
            </a:pPr>
            <a:fld id="{29C6917E-2D98-4226-BA95-C6772E48B748}" type="slidenum">
              <a:rPr lang="en-US" smtClean="0"/>
              <a:pPr>
                <a:defRPr/>
              </a:pPr>
              <a:t>16</a:t>
            </a:fld>
            <a:endParaRPr lang="en-US" dirty="0"/>
          </a:p>
        </p:txBody>
      </p:sp>
    </p:spTree>
    <p:extLst>
      <p:ext uri="{BB962C8B-B14F-4D97-AF65-F5344CB8AC3E}">
        <p14:creationId xmlns:p14="http://schemas.microsoft.com/office/powerpoint/2010/main" val="10380353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dirty="0">
                <a:solidFill>
                  <a:schemeClr val="accent3">
                    <a:lumMod val="50000"/>
                  </a:schemeClr>
                </a:solidFill>
              </a:rPr>
              <a:t>TECHNICAL COUNCIL OFFICERS</a:t>
            </a:r>
          </a:p>
        </p:txBody>
      </p:sp>
      <p:sp>
        <p:nvSpPr>
          <p:cNvPr id="3" name="Content Placeholder 2"/>
          <p:cNvSpPr>
            <a:spLocks noGrp="1"/>
          </p:cNvSpPr>
          <p:nvPr>
            <p:ph idx="1"/>
          </p:nvPr>
        </p:nvSpPr>
        <p:spPr>
          <a:xfrm>
            <a:off x="228600" y="1600200"/>
            <a:ext cx="8534400" cy="4525963"/>
          </a:xfrm>
        </p:spPr>
        <p:txBody>
          <a:bodyPr/>
          <a:lstStyle/>
          <a:p>
            <a:r>
              <a:rPr lang="en-US" dirty="0" smtClean="0"/>
              <a:t>Chair - Jeffrey </a:t>
            </a:r>
            <a:r>
              <a:rPr lang="en-US" dirty="0"/>
              <a:t>H. </a:t>
            </a:r>
            <a:r>
              <a:rPr lang="en-US" dirty="0" smtClean="0"/>
              <a:t>Nelson</a:t>
            </a:r>
            <a:r>
              <a:rPr lang="en-US" dirty="0"/>
              <a:t> </a:t>
            </a:r>
            <a:r>
              <a:rPr lang="en-US" dirty="0" smtClean="0"/>
              <a:t>(TVA)</a:t>
            </a:r>
          </a:p>
          <a:p>
            <a:r>
              <a:rPr lang="en-US" dirty="0" smtClean="0"/>
              <a:t>Vice Chair - S</a:t>
            </a:r>
            <a:r>
              <a:rPr lang="en-US" dirty="0"/>
              <a:t>. S. (Mani) </a:t>
            </a:r>
            <a:r>
              <a:rPr lang="en-US" dirty="0" err="1" smtClean="0"/>
              <a:t>Venkata</a:t>
            </a:r>
            <a:r>
              <a:rPr lang="en-US" dirty="0" smtClean="0"/>
              <a:t> (</a:t>
            </a:r>
            <a:r>
              <a:rPr lang="en-US" dirty="0"/>
              <a:t>Alstom) </a:t>
            </a:r>
            <a:r>
              <a:rPr lang="en-US" dirty="0" smtClean="0">
                <a:solidFill>
                  <a:srgbClr val="FF0000"/>
                </a:solidFill>
              </a:rPr>
              <a:t>Resigned </a:t>
            </a:r>
            <a:r>
              <a:rPr lang="en-US" dirty="0">
                <a:solidFill>
                  <a:srgbClr val="FF0000"/>
                </a:solidFill>
              </a:rPr>
              <a:t>October 1, </a:t>
            </a:r>
            <a:r>
              <a:rPr lang="en-US" dirty="0" smtClean="0">
                <a:solidFill>
                  <a:srgbClr val="FF0000"/>
                </a:solidFill>
              </a:rPr>
              <a:t>2013</a:t>
            </a:r>
            <a:endParaRPr lang="en-US" dirty="0">
              <a:solidFill>
                <a:srgbClr val="FF0000"/>
              </a:solidFill>
            </a:endParaRPr>
          </a:p>
          <a:p>
            <a:r>
              <a:rPr lang="en-US" dirty="0" smtClean="0"/>
              <a:t>Secretary - Ken </a:t>
            </a:r>
            <a:r>
              <a:rPr lang="en-US" dirty="0"/>
              <a:t>Edwards, </a:t>
            </a:r>
            <a:r>
              <a:rPr lang="en-US" dirty="0" smtClean="0"/>
              <a:t>(</a:t>
            </a:r>
            <a:r>
              <a:rPr lang="en-US" dirty="0"/>
              <a:t>BPA</a:t>
            </a:r>
            <a:r>
              <a:rPr lang="en-US" dirty="0" smtClean="0"/>
              <a:t>)</a:t>
            </a:r>
          </a:p>
          <a:p>
            <a:r>
              <a:rPr lang="en-US" dirty="0"/>
              <a:t>Past </a:t>
            </a:r>
            <a:r>
              <a:rPr lang="en-US" dirty="0" smtClean="0"/>
              <a:t>Chair -  </a:t>
            </a:r>
            <a:r>
              <a:rPr lang="en-US" dirty="0" err="1" smtClean="0"/>
              <a:t>Damir</a:t>
            </a:r>
            <a:r>
              <a:rPr lang="en-US" dirty="0" smtClean="0"/>
              <a:t> </a:t>
            </a:r>
            <a:r>
              <a:rPr lang="en-US" dirty="0" err="1"/>
              <a:t>Novosel</a:t>
            </a:r>
            <a:r>
              <a:rPr lang="en-US" dirty="0"/>
              <a:t>, </a:t>
            </a:r>
            <a:r>
              <a:rPr lang="en-US" dirty="0" smtClean="0"/>
              <a:t>(</a:t>
            </a:r>
            <a:r>
              <a:rPr lang="en-US" dirty="0" err="1" smtClean="0"/>
              <a:t>QuantaTechnology</a:t>
            </a:r>
            <a:r>
              <a:rPr lang="en-US" dirty="0"/>
              <a:t>)</a:t>
            </a:r>
          </a:p>
          <a:p>
            <a:endParaRPr lang="en-US" dirty="0"/>
          </a:p>
        </p:txBody>
      </p:sp>
      <p:sp>
        <p:nvSpPr>
          <p:cNvPr id="4" name="Slide Number Placeholder 3"/>
          <p:cNvSpPr>
            <a:spLocks noGrp="1"/>
          </p:cNvSpPr>
          <p:nvPr>
            <p:ph type="sldNum" sz="quarter" idx="12"/>
          </p:nvPr>
        </p:nvSpPr>
        <p:spPr/>
        <p:txBody>
          <a:bodyPr/>
          <a:lstStyle/>
          <a:p>
            <a:pPr>
              <a:defRPr/>
            </a:pPr>
            <a:fld id="{29C6917E-2D98-4226-BA95-C6772E48B748}" type="slidenum">
              <a:rPr lang="en-US" smtClean="0"/>
              <a:pPr>
                <a:defRPr/>
              </a:pPr>
              <a:t>17</a:t>
            </a:fld>
            <a:endParaRPr lang="en-US" dirty="0"/>
          </a:p>
        </p:txBody>
      </p:sp>
    </p:spTree>
    <p:extLst>
      <p:ext uri="{BB962C8B-B14F-4D97-AF65-F5344CB8AC3E}">
        <p14:creationId xmlns:p14="http://schemas.microsoft.com/office/powerpoint/2010/main" val="21297993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dirty="0">
                <a:solidFill>
                  <a:schemeClr val="accent3">
                    <a:lumMod val="50000"/>
                  </a:schemeClr>
                </a:solidFill>
              </a:rPr>
              <a:t>GMD Task Force Update</a:t>
            </a:r>
          </a:p>
        </p:txBody>
      </p:sp>
      <p:sp>
        <p:nvSpPr>
          <p:cNvPr id="3" name="Content Placeholder 2"/>
          <p:cNvSpPr>
            <a:spLocks noGrp="1"/>
          </p:cNvSpPr>
          <p:nvPr>
            <p:ph idx="1"/>
          </p:nvPr>
        </p:nvSpPr>
        <p:spPr>
          <a:xfrm>
            <a:off x="457200" y="1447800"/>
            <a:ext cx="8229600" cy="4525963"/>
          </a:xfrm>
        </p:spPr>
        <p:txBody>
          <a:bodyPr/>
          <a:lstStyle/>
          <a:p>
            <a:r>
              <a:rPr lang="en-US" dirty="0" smtClean="0"/>
              <a:t>Published P&amp;E Magazine article</a:t>
            </a:r>
          </a:p>
          <a:p>
            <a:pPr marL="457200" lvl="1" indent="0">
              <a:buNone/>
            </a:pPr>
            <a:r>
              <a:rPr lang="en-US" b="1" i="1" dirty="0" smtClean="0"/>
              <a:t>Geomagnetic Disturbances – Their Impacts on The Power grid</a:t>
            </a:r>
          </a:p>
        </p:txBody>
      </p:sp>
      <p:sp>
        <p:nvSpPr>
          <p:cNvPr id="4" name="Slide Number Placeholder 3"/>
          <p:cNvSpPr>
            <a:spLocks noGrp="1"/>
          </p:cNvSpPr>
          <p:nvPr>
            <p:ph type="sldNum" sz="quarter" idx="12"/>
          </p:nvPr>
        </p:nvSpPr>
        <p:spPr/>
        <p:txBody>
          <a:bodyPr/>
          <a:lstStyle/>
          <a:p>
            <a:pPr>
              <a:defRPr/>
            </a:pPr>
            <a:fld id="{29C6917E-2D98-4226-BA95-C6772E48B748}" type="slidenum">
              <a:rPr lang="en-US" smtClean="0"/>
              <a:pPr>
                <a:defRPr/>
              </a:pPr>
              <a:t>18</a:t>
            </a:fld>
            <a:endParaRPr lang="en-US" dirty="0"/>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l="4235" t="-3334" r="9324" b="23334"/>
          <a:stretch/>
        </p:blipFill>
        <p:spPr>
          <a:xfrm>
            <a:off x="1345264" y="3237562"/>
            <a:ext cx="3150536" cy="2718894"/>
          </a:xfrm>
          <a:prstGeom prst="rect">
            <a:avLst/>
          </a:prstGeom>
          <a:scene3d>
            <a:camera prst="orthographicFront">
              <a:rot lat="0" lon="0" rev="5400000"/>
            </a:camera>
            <a:lightRig rig="threePt" dir="t"/>
          </a:scene3d>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48200" y="3254938"/>
            <a:ext cx="3173643" cy="2764862"/>
          </a:xfrm>
          <a:prstGeom prst="rect">
            <a:avLst/>
          </a:prstGeom>
          <a:scene3d>
            <a:camera prst="orthographicFront">
              <a:rot lat="0" lon="0" rev="5400000"/>
            </a:camera>
            <a:lightRig rig="threePt" dir="t"/>
          </a:scene3d>
        </p:spPr>
      </p:pic>
    </p:spTree>
    <p:extLst>
      <p:ext uri="{BB962C8B-B14F-4D97-AF65-F5344CB8AC3E}">
        <p14:creationId xmlns:p14="http://schemas.microsoft.com/office/powerpoint/2010/main" val="1627523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GMD Supersession</a:t>
            </a:r>
          </a:p>
        </p:txBody>
      </p:sp>
      <p:sp>
        <p:nvSpPr>
          <p:cNvPr id="3" name="Content Placeholder 2"/>
          <p:cNvSpPr>
            <a:spLocks noGrp="1"/>
          </p:cNvSpPr>
          <p:nvPr>
            <p:ph idx="1"/>
          </p:nvPr>
        </p:nvSpPr>
        <p:spPr/>
        <p:txBody>
          <a:bodyPr/>
          <a:lstStyle/>
          <a:p>
            <a:r>
              <a:rPr lang="en-US" dirty="0"/>
              <a:t>GMD Supersession at PES General Meeting in Vancouver on July 23, 2013</a:t>
            </a:r>
          </a:p>
          <a:p>
            <a:pPr lvl="1"/>
            <a:r>
              <a:rPr lang="en-US" dirty="0"/>
              <a:t>Entire session is recorded and available on </a:t>
            </a:r>
            <a:r>
              <a:rPr lang="en-US" dirty="0" err="1"/>
              <a:t>youtube</a:t>
            </a:r>
            <a:r>
              <a:rPr lang="en-US" dirty="0"/>
              <a:t> - http://www.youtube.com/watch?v=gE-H8VSzNXY</a:t>
            </a:r>
          </a:p>
          <a:p>
            <a:r>
              <a:rPr lang="en-US" dirty="0"/>
              <a:t>Currently working  on finalizing the comment resolution of the Task Force Technical Paper</a:t>
            </a:r>
          </a:p>
          <a:p>
            <a:endParaRPr lang="en-US" dirty="0"/>
          </a:p>
        </p:txBody>
      </p:sp>
      <p:sp>
        <p:nvSpPr>
          <p:cNvPr id="4" name="Slide Number Placeholder 3"/>
          <p:cNvSpPr>
            <a:spLocks noGrp="1"/>
          </p:cNvSpPr>
          <p:nvPr>
            <p:ph type="sldNum" sz="quarter" idx="12"/>
          </p:nvPr>
        </p:nvSpPr>
        <p:spPr/>
        <p:txBody>
          <a:bodyPr/>
          <a:lstStyle/>
          <a:p>
            <a:pPr>
              <a:defRPr/>
            </a:pPr>
            <a:fld id="{29C6917E-2D98-4226-BA95-C6772E48B748}" type="slidenum">
              <a:rPr lang="en-US" smtClean="0"/>
              <a:pPr>
                <a:defRPr/>
              </a:pPr>
              <a:t>19</a:t>
            </a:fld>
            <a:endParaRPr lang="en-US" dirty="0"/>
          </a:p>
        </p:txBody>
      </p:sp>
    </p:spTree>
    <p:extLst>
      <p:ext uri="{BB962C8B-B14F-4D97-AF65-F5344CB8AC3E}">
        <p14:creationId xmlns:p14="http://schemas.microsoft.com/office/powerpoint/2010/main" val="21664085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200400"/>
            <a:ext cx="8763000" cy="2819400"/>
          </a:xfrm>
        </p:spPr>
        <p:txBody>
          <a:bodyPr rtlCol="0">
            <a:noAutofit/>
          </a:bodyPr>
          <a:lstStyle/>
          <a:p>
            <a:pPr>
              <a:lnSpc>
                <a:spcPct val="80000"/>
              </a:lnSpc>
              <a:spcBef>
                <a:spcPct val="15000"/>
              </a:spcBef>
              <a:defRPr/>
            </a:pPr>
            <a:r>
              <a:rPr lang="en-US" sz="3600" b="1" dirty="0" smtClean="0">
                <a:solidFill>
                  <a:schemeClr val="accent3">
                    <a:lumMod val="50000"/>
                  </a:schemeClr>
                </a:solidFill>
              </a:rPr>
              <a:t>Chair’s Opening Remarks</a:t>
            </a:r>
          </a:p>
          <a:p>
            <a:pPr>
              <a:lnSpc>
                <a:spcPct val="80000"/>
              </a:lnSpc>
              <a:spcBef>
                <a:spcPct val="15000"/>
              </a:spcBef>
              <a:defRPr/>
            </a:pPr>
            <a:r>
              <a:rPr lang="en-US" sz="3600" b="1" dirty="0" smtClean="0">
                <a:solidFill>
                  <a:schemeClr val="accent3">
                    <a:lumMod val="50000"/>
                  </a:schemeClr>
                </a:solidFill>
              </a:rPr>
              <a:t>General Session Meeting</a:t>
            </a:r>
          </a:p>
          <a:p>
            <a:pPr>
              <a:lnSpc>
                <a:spcPct val="80000"/>
              </a:lnSpc>
              <a:spcBef>
                <a:spcPct val="15000"/>
              </a:spcBef>
              <a:defRPr/>
            </a:pPr>
            <a:endParaRPr lang="en-US" sz="3600" b="1" dirty="0">
              <a:solidFill>
                <a:schemeClr val="accent3">
                  <a:lumMod val="50000"/>
                </a:schemeClr>
              </a:solidFill>
            </a:endParaRPr>
          </a:p>
          <a:p>
            <a:pPr>
              <a:lnSpc>
                <a:spcPct val="80000"/>
              </a:lnSpc>
              <a:spcBef>
                <a:spcPct val="15000"/>
              </a:spcBef>
              <a:defRPr/>
            </a:pPr>
            <a:r>
              <a:rPr lang="en-US" b="1" dirty="0">
                <a:solidFill>
                  <a:schemeClr val="accent3">
                    <a:lumMod val="50000"/>
                  </a:schemeClr>
                </a:solidFill>
              </a:rPr>
              <a:t>Transformers Committee </a:t>
            </a:r>
          </a:p>
          <a:p>
            <a:pPr>
              <a:lnSpc>
                <a:spcPct val="80000"/>
              </a:lnSpc>
              <a:spcBef>
                <a:spcPct val="15000"/>
              </a:spcBef>
              <a:defRPr/>
            </a:pPr>
            <a:r>
              <a:rPr lang="en-US" b="1" dirty="0" smtClean="0">
                <a:solidFill>
                  <a:schemeClr val="accent3">
                    <a:lumMod val="50000"/>
                  </a:schemeClr>
                </a:solidFill>
              </a:rPr>
              <a:t>St. Louis, Missouri</a:t>
            </a:r>
          </a:p>
          <a:p>
            <a:pPr>
              <a:lnSpc>
                <a:spcPct val="80000"/>
              </a:lnSpc>
              <a:spcBef>
                <a:spcPct val="15000"/>
              </a:spcBef>
              <a:defRPr/>
            </a:pPr>
            <a:r>
              <a:rPr lang="en-US" b="1" dirty="0" smtClean="0">
                <a:solidFill>
                  <a:schemeClr val="accent3">
                    <a:lumMod val="50000"/>
                  </a:schemeClr>
                </a:solidFill>
              </a:rPr>
              <a:t>October 21, 2013</a:t>
            </a:r>
          </a:p>
          <a:p>
            <a:pPr eaLnBrk="1" fontAlgn="auto" hangingPunct="1">
              <a:spcAft>
                <a:spcPts val="0"/>
              </a:spcAft>
              <a:buFont typeface="Arial" pitchFamily="34" charset="0"/>
              <a:buNone/>
              <a:defRPr/>
            </a:pPr>
            <a:endParaRPr lang="en-US" sz="2400" b="1"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pPr>
              <a:defRPr/>
            </a:pPr>
            <a:fld id="{45D965A4-2DB8-41C3-95D9-C34E6B8273C5}" type="slidenum">
              <a:rPr lang="en-US" smtClean="0"/>
              <a:pPr>
                <a:defRPr/>
              </a:pPr>
              <a:t>2</a:t>
            </a:fld>
            <a:endParaRPr lang="en-US" dirty="0"/>
          </a:p>
        </p:txBody>
      </p:sp>
      <p:pic>
        <p:nvPicPr>
          <p:cNvPr id="6" name="Picture 11" descr="PES logo in color with fa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2300" y="609600"/>
            <a:ext cx="2819400" cy="1926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57200"/>
            <a:ext cx="8229600" cy="96043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3200" dirty="0">
                <a:solidFill>
                  <a:schemeClr val="accent3">
                    <a:lumMod val="50000"/>
                  </a:schemeClr>
                </a:solidFill>
              </a:rPr>
              <a:t>GMD Super Session Presentation Sequence</a:t>
            </a:r>
          </a:p>
        </p:txBody>
      </p:sp>
      <p:sp>
        <p:nvSpPr>
          <p:cNvPr id="7" name="Content Placeholder 6"/>
          <p:cNvSpPr>
            <a:spLocks noGrp="1"/>
          </p:cNvSpPr>
          <p:nvPr>
            <p:ph idx="1"/>
          </p:nvPr>
        </p:nvSpPr>
        <p:spPr>
          <a:xfrm>
            <a:off x="457200" y="1447800"/>
            <a:ext cx="8229600" cy="4800600"/>
          </a:xfrm>
        </p:spPr>
        <p:txBody>
          <a:bodyPr/>
          <a:lstStyle/>
          <a:p>
            <a:pPr marL="457200" lvl="0" indent="-457200">
              <a:spcBef>
                <a:spcPts val="1200"/>
              </a:spcBef>
              <a:spcAft>
                <a:spcPts val="1200"/>
              </a:spcAft>
              <a:buFont typeface="+mj-lt"/>
              <a:buAutoNum type="arabicPeriod"/>
            </a:pPr>
            <a:r>
              <a:rPr lang="en-US" sz="2400" b="1" dirty="0" smtClean="0"/>
              <a:t>Bill Chiu – Southern California Edison</a:t>
            </a:r>
            <a:br>
              <a:rPr lang="en-US" sz="2400" b="1" dirty="0" smtClean="0"/>
            </a:br>
            <a:r>
              <a:rPr lang="en-US" sz="2400" i="1" dirty="0" smtClean="0"/>
              <a:t>Overview of GMD &amp; PES Tech Council Task Force on GMD</a:t>
            </a:r>
          </a:p>
          <a:p>
            <a:pPr marL="457200" lvl="0" indent="-457200">
              <a:spcBef>
                <a:spcPts val="1200"/>
              </a:spcBef>
              <a:spcAft>
                <a:spcPts val="1200"/>
              </a:spcAft>
              <a:buFont typeface="+mj-lt"/>
              <a:buAutoNum type="arabicPeriod"/>
            </a:pPr>
            <a:r>
              <a:rPr lang="en-US" sz="2400" b="1" dirty="0" smtClean="0"/>
              <a:t>David Hilt – Quanta Technology</a:t>
            </a:r>
            <a:r>
              <a:rPr lang="en-US" sz="2400" b="1" i="1" dirty="0" smtClean="0"/>
              <a:t/>
            </a:r>
            <a:br>
              <a:rPr lang="en-US" sz="2400" b="1" i="1" dirty="0" smtClean="0"/>
            </a:br>
            <a:r>
              <a:rPr lang="en-US" sz="2400" i="1" dirty="0" smtClean="0"/>
              <a:t>Regulatory Update</a:t>
            </a:r>
            <a:endParaRPr lang="en-US" sz="2400" i="1" dirty="0"/>
          </a:p>
          <a:p>
            <a:pPr marL="457200" lvl="0" indent="-457200">
              <a:spcBef>
                <a:spcPts val="1200"/>
              </a:spcBef>
              <a:spcAft>
                <a:spcPts val="1200"/>
              </a:spcAft>
              <a:buFont typeface="+mj-lt"/>
              <a:buAutoNum type="arabicPeriod"/>
            </a:pPr>
            <a:r>
              <a:rPr lang="en-US" sz="2400" b="1" dirty="0" smtClean="0"/>
              <a:t>David </a:t>
            </a:r>
            <a:r>
              <a:rPr lang="en-US" sz="2400" b="1" dirty="0" err="1"/>
              <a:t>Boteler</a:t>
            </a:r>
            <a:r>
              <a:rPr lang="en-US" sz="2400" b="1" dirty="0"/>
              <a:t> – Natural Resources </a:t>
            </a:r>
            <a:r>
              <a:rPr lang="en-US" sz="2400" b="1" dirty="0" smtClean="0"/>
              <a:t>Canada</a:t>
            </a:r>
            <a:br>
              <a:rPr lang="en-US" sz="2400" b="1" dirty="0" smtClean="0"/>
            </a:br>
            <a:r>
              <a:rPr lang="en-CA" sz="2400" i="1" dirty="0" smtClean="0"/>
              <a:t>Modeling </a:t>
            </a:r>
            <a:r>
              <a:rPr lang="en-CA" sz="2400" i="1" dirty="0" err="1"/>
              <a:t>Geomagnetically</a:t>
            </a:r>
            <a:r>
              <a:rPr lang="en-CA" sz="2400" i="1" dirty="0"/>
              <a:t> Induced Currents – The Evolution in Techniques over the last 30 </a:t>
            </a:r>
            <a:r>
              <a:rPr lang="en-CA" sz="2400" i="1" dirty="0" smtClean="0"/>
              <a:t>years</a:t>
            </a:r>
            <a:endParaRPr lang="en-US" sz="2400" dirty="0"/>
          </a:p>
          <a:p>
            <a:pPr marL="457200" lvl="0" indent="-457200">
              <a:spcBef>
                <a:spcPts val="1200"/>
              </a:spcBef>
              <a:spcAft>
                <a:spcPts val="1200"/>
              </a:spcAft>
              <a:buFont typeface="+mj-lt"/>
              <a:buAutoNum type="arabicPeriod"/>
            </a:pPr>
            <a:r>
              <a:rPr lang="en-US" sz="2400" b="1" dirty="0" err="1" smtClean="0"/>
              <a:t>Ramsis</a:t>
            </a:r>
            <a:r>
              <a:rPr lang="en-US" sz="2400" b="1" dirty="0" smtClean="0"/>
              <a:t> </a:t>
            </a:r>
            <a:r>
              <a:rPr lang="en-US" sz="2400" b="1" dirty="0" err="1" smtClean="0"/>
              <a:t>Girgis</a:t>
            </a:r>
            <a:r>
              <a:rPr lang="en-US" sz="2400" b="1" dirty="0" smtClean="0"/>
              <a:t> – </a:t>
            </a:r>
            <a:r>
              <a:rPr lang="en-US" sz="2400" b="1" dirty="0"/>
              <a:t>ABB St. </a:t>
            </a:r>
            <a:r>
              <a:rPr lang="en-US" sz="2400" b="1" dirty="0" smtClean="0"/>
              <a:t>Louis</a:t>
            </a:r>
            <a:r>
              <a:rPr lang="en-US" sz="2400" dirty="0" smtClean="0"/>
              <a:t/>
            </a:r>
            <a:br>
              <a:rPr lang="en-US" sz="2400" dirty="0" smtClean="0"/>
            </a:br>
            <a:r>
              <a:rPr lang="en-US" sz="2400" dirty="0" smtClean="0"/>
              <a:t> </a:t>
            </a:r>
            <a:r>
              <a:rPr lang="en-US" sz="2400" i="1" dirty="0"/>
              <a:t>Methodology for Evaluating the Impact of GIC and GIC Capability of Power Transformer </a:t>
            </a:r>
            <a:r>
              <a:rPr lang="en-US" sz="2400" i="1" dirty="0" smtClean="0"/>
              <a:t>Designs</a:t>
            </a:r>
            <a:endParaRPr lang="en-US" sz="2400" dirty="0"/>
          </a:p>
        </p:txBody>
      </p:sp>
      <p:sp>
        <p:nvSpPr>
          <p:cNvPr id="4" name="Footer Placeholder 3"/>
          <p:cNvSpPr>
            <a:spLocks noGrp="1"/>
          </p:cNvSpPr>
          <p:nvPr>
            <p:ph type="ftr" sz="quarter" idx="4294967295"/>
          </p:nvPr>
        </p:nvSpPr>
        <p:spPr>
          <a:xfrm>
            <a:off x="3124200" y="6356350"/>
            <a:ext cx="2895600" cy="365125"/>
          </a:xfrm>
          <a:prstGeom prst="rect">
            <a:avLst/>
          </a:prstGeom>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1187C20E-1F2E-4809-B9E2-100F2AADB426}" type="slidenum">
              <a:rPr lang="en-US" smtClean="0"/>
              <a:pPr>
                <a:defRPr/>
              </a:pPr>
              <a:t>20</a:t>
            </a:fld>
            <a:endParaRPr lang="en-US" dirty="0"/>
          </a:p>
        </p:txBody>
      </p:sp>
    </p:spTree>
    <p:extLst>
      <p:ext uri="{BB962C8B-B14F-4D97-AF65-F5344CB8AC3E}">
        <p14:creationId xmlns:p14="http://schemas.microsoft.com/office/powerpoint/2010/main" val="2057438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57200"/>
            <a:ext cx="8229600" cy="96043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3200" dirty="0">
                <a:solidFill>
                  <a:schemeClr val="accent3">
                    <a:lumMod val="50000"/>
                  </a:schemeClr>
                </a:solidFill>
              </a:rPr>
              <a:t>GMD Super Session Presentation Sequence</a:t>
            </a:r>
          </a:p>
        </p:txBody>
      </p:sp>
      <p:sp>
        <p:nvSpPr>
          <p:cNvPr id="7" name="Content Placeholder 6"/>
          <p:cNvSpPr>
            <a:spLocks noGrp="1"/>
          </p:cNvSpPr>
          <p:nvPr>
            <p:ph idx="1"/>
          </p:nvPr>
        </p:nvSpPr>
        <p:spPr>
          <a:xfrm>
            <a:off x="457200" y="1295400"/>
            <a:ext cx="8229600" cy="4800600"/>
          </a:xfrm>
        </p:spPr>
        <p:txBody>
          <a:bodyPr/>
          <a:lstStyle/>
          <a:p>
            <a:pPr marL="457200" lvl="0" indent="-457200">
              <a:spcBef>
                <a:spcPts val="1200"/>
              </a:spcBef>
              <a:spcAft>
                <a:spcPts val="1200"/>
              </a:spcAft>
              <a:buFont typeface="+mj-lt"/>
              <a:buAutoNum type="arabicPeriod" startAt="5"/>
            </a:pPr>
            <a:r>
              <a:rPr lang="en-US" sz="2400" b="1" dirty="0" smtClean="0"/>
              <a:t>Jeff </a:t>
            </a:r>
            <a:r>
              <a:rPr lang="en-US" sz="2400" b="1" dirty="0" err="1" smtClean="0"/>
              <a:t>Dagle</a:t>
            </a:r>
            <a:r>
              <a:rPr lang="en-US" sz="2400" b="1" dirty="0" smtClean="0"/>
              <a:t> – Pacific Northwest Labs</a:t>
            </a:r>
            <a:r>
              <a:rPr lang="en-US" sz="2400" dirty="0" smtClean="0"/>
              <a:t/>
            </a:r>
            <a:br>
              <a:rPr lang="en-US" sz="2400" dirty="0" smtClean="0"/>
            </a:br>
            <a:r>
              <a:rPr lang="en-US" sz="2400" i="1" dirty="0" smtClean="0"/>
              <a:t>Geomagnetic Storms and Long-Term Impacts on Power Systems</a:t>
            </a:r>
            <a:r>
              <a:rPr lang="en-US" sz="2400" b="1" dirty="0" smtClean="0"/>
              <a:t> </a:t>
            </a:r>
            <a:endParaRPr lang="en-US" sz="2400" dirty="0" smtClean="0"/>
          </a:p>
          <a:p>
            <a:pPr marL="457200" lvl="0" indent="-457200">
              <a:spcBef>
                <a:spcPts val="1200"/>
              </a:spcBef>
              <a:spcAft>
                <a:spcPts val="1200"/>
              </a:spcAft>
              <a:buFont typeface="+mj-lt"/>
              <a:buAutoNum type="arabicPeriod" startAt="5"/>
            </a:pPr>
            <a:r>
              <a:rPr lang="en-US" sz="2400" b="1" dirty="0" smtClean="0"/>
              <a:t>Emanuel E. </a:t>
            </a:r>
            <a:r>
              <a:rPr lang="en-US" sz="2400" b="1" dirty="0" err="1" smtClean="0"/>
              <a:t>Bernabeu</a:t>
            </a:r>
            <a:r>
              <a:rPr lang="en-US" sz="2400" b="1" dirty="0" smtClean="0"/>
              <a:t> – Dominion Power</a:t>
            </a:r>
            <a:r>
              <a:rPr lang="en-US" sz="2400" dirty="0" smtClean="0"/>
              <a:t/>
            </a:r>
            <a:br>
              <a:rPr lang="en-US" sz="2400" dirty="0" smtClean="0"/>
            </a:br>
            <a:r>
              <a:rPr lang="en-US" sz="2400" i="1" dirty="0" smtClean="0"/>
              <a:t>Impacts of GICs on the Dominion Power System</a:t>
            </a:r>
            <a:endParaRPr lang="en-US" sz="2400" dirty="0" smtClean="0"/>
          </a:p>
          <a:p>
            <a:pPr marL="457200" lvl="0" indent="-457200">
              <a:spcBef>
                <a:spcPts val="1200"/>
              </a:spcBef>
              <a:spcAft>
                <a:spcPts val="1200"/>
              </a:spcAft>
              <a:buFont typeface="+mj-lt"/>
              <a:buAutoNum type="arabicPeriod" startAt="5"/>
            </a:pPr>
            <a:r>
              <a:rPr lang="en-US" sz="2400" b="1" dirty="0" smtClean="0"/>
              <a:t>John </a:t>
            </a:r>
            <a:r>
              <a:rPr lang="en-US" sz="2400" b="1" dirty="0" err="1" smtClean="0"/>
              <a:t>Kappenman</a:t>
            </a:r>
            <a:r>
              <a:rPr lang="en-US" sz="2400" b="1" dirty="0" smtClean="0"/>
              <a:t> – Storm Analysis Consultants</a:t>
            </a:r>
            <a:r>
              <a:rPr lang="en-US" sz="2400" dirty="0" smtClean="0"/>
              <a:t/>
            </a:r>
            <a:br>
              <a:rPr lang="en-US" sz="2400" dirty="0" smtClean="0"/>
            </a:br>
            <a:r>
              <a:rPr lang="en-US" sz="2400" i="1" dirty="0" smtClean="0"/>
              <a:t>Low-Frequency Protection Concepts for the Electric Power Grid: </a:t>
            </a:r>
            <a:r>
              <a:rPr lang="en-US" sz="2400" i="1" dirty="0" err="1" smtClean="0"/>
              <a:t>Geomagnetically</a:t>
            </a:r>
            <a:r>
              <a:rPr lang="en-US" sz="2400" i="1" dirty="0" smtClean="0"/>
              <a:t> Induced Current (GIC) and E3 HEMP Mitigation – FERC Meta 322 Update</a:t>
            </a:r>
          </a:p>
          <a:p>
            <a:pPr marL="457200" lvl="0" indent="-457200">
              <a:spcBef>
                <a:spcPts val="1200"/>
              </a:spcBef>
              <a:spcAft>
                <a:spcPts val="1200"/>
              </a:spcAft>
              <a:buFont typeface="+mj-lt"/>
              <a:buAutoNum type="arabicPeriod" startAt="5"/>
            </a:pPr>
            <a:r>
              <a:rPr lang="en-US" sz="2400" b="1" dirty="0" smtClean="0"/>
              <a:t>Q&amp;A &amp; </a:t>
            </a:r>
            <a:r>
              <a:rPr lang="en-US" sz="2400" b="1" dirty="0"/>
              <a:t>General </a:t>
            </a:r>
            <a:r>
              <a:rPr lang="en-US" sz="2400" b="1" dirty="0" smtClean="0"/>
              <a:t>Discussions</a:t>
            </a:r>
          </a:p>
          <a:p>
            <a:pPr>
              <a:spcBef>
                <a:spcPts val="1200"/>
              </a:spcBef>
              <a:buFont typeface="+mj-lt"/>
              <a:buAutoNum type="arabicPeriod" startAt="5"/>
            </a:pPr>
            <a:endParaRPr lang="en-US" sz="2400" dirty="0"/>
          </a:p>
        </p:txBody>
      </p:sp>
      <p:sp>
        <p:nvSpPr>
          <p:cNvPr id="4" name="Footer Placeholder 3"/>
          <p:cNvSpPr>
            <a:spLocks noGrp="1"/>
          </p:cNvSpPr>
          <p:nvPr>
            <p:ph type="ftr" sz="quarter" idx="4294967295"/>
          </p:nvPr>
        </p:nvSpPr>
        <p:spPr>
          <a:xfrm>
            <a:off x="3124200" y="6356350"/>
            <a:ext cx="2895600" cy="365125"/>
          </a:xfrm>
          <a:prstGeom prst="rect">
            <a:avLst/>
          </a:prstGeom>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1187C20E-1F2E-4809-B9E2-100F2AADB426}" type="slidenum">
              <a:rPr lang="en-US" smtClean="0"/>
              <a:pPr>
                <a:defRPr/>
              </a:pPr>
              <a:t>21</a:t>
            </a:fld>
            <a:endParaRPr lang="en-US" dirty="0"/>
          </a:p>
        </p:txBody>
      </p:sp>
    </p:spTree>
    <p:extLst>
      <p:ext uri="{BB962C8B-B14F-4D97-AF65-F5344CB8AC3E}">
        <p14:creationId xmlns:p14="http://schemas.microsoft.com/office/powerpoint/2010/main" val="11680418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dirty="0">
                <a:solidFill>
                  <a:schemeClr val="accent3">
                    <a:lumMod val="50000"/>
                  </a:schemeClr>
                </a:solidFill>
              </a:rPr>
              <a:t>Endorsement</a:t>
            </a:r>
          </a:p>
        </p:txBody>
      </p:sp>
      <p:sp>
        <p:nvSpPr>
          <p:cNvPr id="3" name="Content Placeholder 2"/>
          <p:cNvSpPr>
            <a:spLocks noGrp="1"/>
          </p:cNvSpPr>
          <p:nvPr>
            <p:ph idx="1"/>
          </p:nvPr>
        </p:nvSpPr>
        <p:spPr/>
        <p:txBody>
          <a:bodyPr/>
          <a:lstStyle/>
          <a:p>
            <a:r>
              <a:rPr lang="en-US" dirty="0"/>
              <a:t>IEEE Standards Association does not infer that an IEEE standard endorses products, services, or </a:t>
            </a:r>
            <a:r>
              <a:rPr lang="en-US" dirty="0" smtClean="0"/>
              <a:t>companies</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29C6917E-2D98-4226-BA95-C6772E48B748}" type="slidenum">
              <a:rPr lang="en-US" smtClean="0"/>
              <a:pPr>
                <a:defRPr/>
              </a:pPr>
              <a:t>22</a:t>
            </a:fld>
            <a:endParaRPr lang="en-US" dirty="0"/>
          </a:p>
        </p:txBody>
      </p:sp>
    </p:spTree>
    <p:extLst>
      <p:ext uri="{BB962C8B-B14F-4D97-AF65-F5344CB8AC3E}">
        <p14:creationId xmlns:p14="http://schemas.microsoft.com/office/powerpoint/2010/main" val="35692743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4000" dirty="0">
                <a:solidFill>
                  <a:schemeClr val="accent3">
                    <a:lumMod val="50000"/>
                  </a:schemeClr>
                </a:solidFill>
              </a:rPr>
              <a:t>IEEE </a:t>
            </a:r>
            <a:r>
              <a:rPr lang="en-US" sz="4000" dirty="0" smtClean="0">
                <a:solidFill>
                  <a:schemeClr val="accent3">
                    <a:lumMod val="50000"/>
                  </a:schemeClr>
                </a:solidFill>
              </a:rPr>
              <a:t>Fellows – Individual Contributor</a:t>
            </a:r>
            <a:endParaRPr lang="en-US" sz="4000" dirty="0">
              <a:solidFill>
                <a:schemeClr val="accent3">
                  <a:lumMod val="50000"/>
                </a:schemeClr>
              </a:solidFill>
            </a:endParaRPr>
          </a:p>
        </p:txBody>
      </p:sp>
      <p:sp>
        <p:nvSpPr>
          <p:cNvPr id="3" name="Content Placeholder 2"/>
          <p:cNvSpPr>
            <a:spLocks noGrp="1"/>
          </p:cNvSpPr>
          <p:nvPr>
            <p:ph idx="1"/>
          </p:nvPr>
        </p:nvSpPr>
        <p:spPr>
          <a:xfrm>
            <a:off x="457200" y="1371600"/>
            <a:ext cx="8229600" cy="47545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spcBef>
                <a:spcPct val="0"/>
              </a:spcBef>
            </a:pPr>
            <a:r>
              <a:rPr lang="en-US" sz="2400" b="1" dirty="0" smtClean="0">
                <a:solidFill>
                  <a:schemeClr val="accent3">
                    <a:lumMod val="50000"/>
                  </a:schemeClr>
                </a:solidFill>
                <a:latin typeface="+mj-lt"/>
                <a:ea typeface="+mj-ea"/>
                <a:cs typeface="+mj-cs"/>
              </a:rPr>
              <a:t>Application Engineer/Practitioner</a:t>
            </a:r>
          </a:p>
          <a:p>
            <a:pPr lvl="1">
              <a:spcBef>
                <a:spcPct val="0"/>
              </a:spcBef>
            </a:pPr>
            <a:r>
              <a:rPr lang="en-US" sz="1600" b="1" dirty="0" smtClean="0">
                <a:solidFill>
                  <a:schemeClr val="accent3">
                    <a:lumMod val="50000"/>
                  </a:schemeClr>
                </a:solidFill>
                <a:latin typeface="+mj-lt"/>
                <a:ea typeface="+mj-ea"/>
                <a:cs typeface="+mj-cs"/>
              </a:rPr>
              <a:t>Responsible </a:t>
            </a:r>
            <a:r>
              <a:rPr lang="en-US" sz="1600" b="1" dirty="0">
                <a:solidFill>
                  <a:schemeClr val="accent3">
                    <a:lumMod val="50000"/>
                  </a:schemeClr>
                </a:solidFill>
                <a:latin typeface="+mj-lt"/>
                <a:ea typeface="+mj-ea"/>
                <a:cs typeface="+mj-cs"/>
              </a:rPr>
              <a:t>for product development, advancement in system, application or operation, project management or construction activity, process development, manufacturing innovation, codes or standards development, or other application of technology </a:t>
            </a:r>
          </a:p>
          <a:p>
            <a:pPr>
              <a:spcBef>
                <a:spcPct val="0"/>
              </a:spcBef>
            </a:pPr>
            <a:r>
              <a:rPr lang="en-US" sz="2400" b="1" dirty="0" smtClean="0">
                <a:solidFill>
                  <a:schemeClr val="accent3">
                    <a:lumMod val="50000"/>
                  </a:schemeClr>
                </a:solidFill>
                <a:latin typeface="+mj-lt"/>
                <a:ea typeface="+mj-ea"/>
                <a:cs typeface="+mj-cs"/>
              </a:rPr>
              <a:t>Educator</a:t>
            </a:r>
          </a:p>
          <a:p>
            <a:pPr lvl="1">
              <a:spcBef>
                <a:spcPct val="0"/>
              </a:spcBef>
            </a:pPr>
            <a:r>
              <a:rPr lang="en-US" sz="1600" b="1" dirty="0" smtClean="0">
                <a:solidFill>
                  <a:schemeClr val="accent3">
                    <a:lumMod val="50000"/>
                  </a:schemeClr>
                </a:solidFill>
                <a:latin typeface="+mj-lt"/>
                <a:ea typeface="+mj-ea"/>
                <a:cs typeface="+mj-cs"/>
              </a:rPr>
              <a:t>Responsible </a:t>
            </a:r>
            <a:r>
              <a:rPr lang="en-US" sz="1600" b="1" dirty="0">
                <a:solidFill>
                  <a:schemeClr val="accent3">
                    <a:lumMod val="50000"/>
                  </a:schemeClr>
                </a:solidFill>
                <a:latin typeface="+mj-lt"/>
                <a:ea typeface="+mj-ea"/>
                <a:cs typeface="+mj-cs"/>
              </a:rPr>
              <a:t>to advance electrical engineering and scientific technology through education by the developing curricula and/or courses that are innovative and unique</a:t>
            </a:r>
          </a:p>
          <a:p>
            <a:pPr>
              <a:spcBef>
                <a:spcPct val="0"/>
              </a:spcBef>
            </a:pPr>
            <a:r>
              <a:rPr lang="en-US" sz="2400" b="1" dirty="0">
                <a:solidFill>
                  <a:schemeClr val="accent3">
                    <a:lumMod val="50000"/>
                  </a:schemeClr>
                </a:solidFill>
                <a:latin typeface="+mj-lt"/>
                <a:ea typeface="+mj-ea"/>
                <a:cs typeface="+mj-cs"/>
              </a:rPr>
              <a:t>Research </a:t>
            </a:r>
            <a:r>
              <a:rPr lang="en-US" sz="2400" b="1" dirty="0" smtClean="0">
                <a:solidFill>
                  <a:schemeClr val="accent3">
                    <a:lumMod val="50000"/>
                  </a:schemeClr>
                </a:solidFill>
                <a:latin typeface="+mj-lt"/>
                <a:ea typeface="+mj-ea"/>
                <a:cs typeface="+mj-cs"/>
              </a:rPr>
              <a:t>Engineer/Scientist</a:t>
            </a:r>
          </a:p>
          <a:p>
            <a:pPr lvl="1">
              <a:spcBef>
                <a:spcPct val="0"/>
              </a:spcBef>
            </a:pPr>
            <a:r>
              <a:rPr lang="en-US" sz="1600" b="1" dirty="0" smtClean="0">
                <a:solidFill>
                  <a:schemeClr val="accent3">
                    <a:lumMod val="50000"/>
                  </a:schemeClr>
                </a:solidFill>
                <a:latin typeface="+mj-lt"/>
                <a:ea typeface="+mj-ea"/>
                <a:cs typeface="+mj-cs"/>
              </a:rPr>
              <a:t>Responsible </a:t>
            </a:r>
            <a:r>
              <a:rPr lang="en-US" sz="1600" b="1" dirty="0">
                <a:solidFill>
                  <a:schemeClr val="accent3">
                    <a:lumMod val="50000"/>
                  </a:schemeClr>
                </a:solidFill>
                <a:latin typeface="+mj-lt"/>
                <a:ea typeface="+mj-ea"/>
                <a:cs typeface="+mj-cs"/>
              </a:rPr>
              <a:t>for inventions, discoveries or advances in the state of the art technological advances</a:t>
            </a:r>
          </a:p>
          <a:p>
            <a:pPr>
              <a:spcBef>
                <a:spcPct val="0"/>
              </a:spcBef>
            </a:pPr>
            <a:r>
              <a:rPr lang="en-US" sz="2400" b="1" dirty="0">
                <a:solidFill>
                  <a:schemeClr val="accent3">
                    <a:lumMod val="50000"/>
                  </a:schemeClr>
                </a:solidFill>
                <a:latin typeface="+mj-lt"/>
                <a:ea typeface="+mj-ea"/>
                <a:cs typeface="+mj-cs"/>
              </a:rPr>
              <a:t>Technical </a:t>
            </a:r>
            <a:r>
              <a:rPr lang="en-US" sz="2400" b="1" dirty="0" smtClean="0">
                <a:solidFill>
                  <a:schemeClr val="accent3">
                    <a:lumMod val="50000"/>
                  </a:schemeClr>
                </a:solidFill>
                <a:latin typeface="+mj-lt"/>
                <a:ea typeface="+mj-ea"/>
                <a:cs typeface="+mj-cs"/>
              </a:rPr>
              <a:t>Leader</a:t>
            </a:r>
          </a:p>
          <a:p>
            <a:pPr lvl="1">
              <a:spcBef>
                <a:spcPct val="0"/>
              </a:spcBef>
            </a:pPr>
            <a:r>
              <a:rPr lang="en-US" sz="1600" b="1" dirty="0" smtClean="0">
                <a:solidFill>
                  <a:schemeClr val="accent3">
                    <a:lumMod val="50000"/>
                  </a:schemeClr>
                </a:solidFill>
                <a:latin typeface="+mj-lt"/>
                <a:ea typeface="+mj-ea"/>
                <a:cs typeface="+mj-cs"/>
              </a:rPr>
              <a:t>Responsible </a:t>
            </a:r>
            <a:r>
              <a:rPr lang="en-US" sz="1600" b="1" dirty="0">
                <a:solidFill>
                  <a:schemeClr val="accent3">
                    <a:lumMod val="50000"/>
                  </a:schemeClr>
                </a:solidFill>
                <a:latin typeface="+mj-lt"/>
                <a:ea typeface="+mj-ea"/>
                <a:cs typeface="+mj-cs"/>
              </a:rPr>
              <a:t>for a managerial, team, or company-wide effort using technical innovation, and resulting in outstanding performance, economic enhancements, or other advantages to benefit society</a:t>
            </a:r>
          </a:p>
          <a:p>
            <a:pPr>
              <a:spcBef>
                <a:spcPct val="0"/>
              </a:spcBef>
            </a:pPr>
            <a:endParaRPr lang="en-US" sz="2000" b="1" dirty="0">
              <a:solidFill>
                <a:schemeClr val="accent3">
                  <a:lumMod val="50000"/>
                </a:schemeClr>
              </a:solidFill>
              <a:latin typeface="+mj-lt"/>
              <a:ea typeface="+mj-ea"/>
              <a:cs typeface="+mj-cs"/>
            </a:endParaRPr>
          </a:p>
        </p:txBody>
      </p:sp>
      <p:sp>
        <p:nvSpPr>
          <p:cNvPr id="4" name="Slide Number Placeholder 3"/>
          <p:cNvSpPr>
            <a:spLocks noGrp="1"/>
          </p:cNvSpPr>
          <p:nvPr>
            <p:ph type="sldNum" sz="quarter" idx="12"/>
          </p:nvPr>
        </p:nvSpPr>
        <p:spPr/>
        <p:txBody>
          <a:bodyPr/>
          <a:lstStyle/>
          <a:p>
            <a:pPr>
              <a:defRPr/>
            </a:pPr>
            <a:fld id="{29C6917E-2D98-4226-BA95-C6772E48B748}" type="slidenum">
              <a:rPr lang="en-US" smtClean="0"/>
              <a:pPr>
                <a:defRPr/>
              </a:pPr>
              <a:t>23</a:t>
            </a:fld>
            <a:endParaRPr lang="en-US" dirty="0"/>
          </a:p>
        </p:txBody>
      </p:sp>
    </p:spTree>
    <p:extLst>
      <p:ext uri="{BB962C8B-B14F-4D97-AF65-F5344CB8AC3E}">
        <p14:creationId xmlns:p14="http://schemas.microsoft.com/office/powerpoint/2010/main" val="12182016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4000" dirty="0" smtClean="0">
                <a:solidFill>
                  <a:schemeClr val="accent3">
                    <a:lumMod val="50000"/>
                  </a:schemeClr>
                </a:solidFill>
              </a:rPr>
              <a:t>Fellow Nomination </a:t>
            </a:r>
            <a:r>
              <a:rPr lang="en-US" sz="4000" dirty="0">
                <a:solidFill>
                  <a:schemeClr val="accent3">
                    <a:lumMod val="50000"/>
                  </a:schemeClr>
                </a:solidFill>
              </a:rPr>
              <a:t>Process</a:t>
            </a:r>
          </a:p>
        </p:txBody>
      </p:sp>
      <p:sp>
        <p:nvSpPr>
          <p:cNvPr id="3" name="Content Placeholder 2"/>
          <p:cNvSpPr>
            <a:spLocks noGrp="1"/>
          </p:cNvSpPr>
          <p:nvPr>
            <p:ph idx="1"/>
          </p:nvPr>
        </p:nvSpPr>
        <p:spPr>
          <a:xfrm>
            <a:off x="457200" y="1295400"/>
            <a:ext cx="8229600" cy="5105400"/>
          </a:xfrm>
        </p:spPr>
        <p:txBody>
          <a:bodyPr/>
          <a:lstStyle/>
          <a:p>
            <a:r>
              <a:rPr lang="en-US" sz="2400" b="1" dirty="0" smtClean="0">
                <a:latin typeface="+mj-lt"/>
              </a:rPr>
              <a:t>Nominator</a:t>
            </a:r>
            <a:endParaRPr lang="en-US" sz="1600" dirty="0">
              <a:latin typeface="+mj-lt"/>
            </a:endParaRPr>
          </a:p>
          <a:p>
            <a:r>
              <a:rPr lang="en-US" sz="1600" dirty="0" smtClean="0"/>
              <a:t>Any </a:t>
            </a:r>
            <a:r>
              <a:rPr lang="en-US" sz="1600" dirty="0"/>
              <a:t>person, including non-members, are eligible to serve as a nominator with the following </a:t>
            </a:r>
            <a:r>
              <a:rPr lang="en-US" sz="1600" dirty="0" smtClean="0"/>
              <a:t>exceptions:</a:t>
            </a:r>
          </a:p>
          <a:p>
            <a:pPr lvl="1"/>
            <a:r>
              <a:rPr lang="en-US" sz="1600" dirty="0" smtClean="0"/>
              <a:t>Members </a:t>
            </a:r>
            <a:r>
              <a:rPr lang="en-US" sz="1600" dirty="0"/>
              <a:t>of the IEEE Board of Directors</a:t>
            </a:r>
          </a:p>
          <a:p>
            <a:pPr lvl="1"/>
            <a:r>
              <a:rPr lang="en-US" sz="1600" dirty="0"/>
              <a:t>Members of the IEEE Fellow Committee</a:t>
            </a:r>
          </a:p>
          <a:p>
            <a:pPr lvl="1"/>
            <a:r>
              <a:rPr lang="en-US" sz="1600" dirty="0"/>
              <a:t>IEEE Technical Society/Council Fellow Evaluating Committee Chairs</a:t>
            </a:r>
          </a:p>
          <a:p>
            <a:pPr lvl="1"/>
            <a:r>
              <a:rPr lang="en-US" sz="1600" dirty="0"/>
              <a:t>Members of IEEE Technical Society/Council Fellow Evaluating Committee reviewing the nomination, or IEEE Staff.</a:t>
            </a:r>
            <a:endParaRPr lang="en-US" sz="1200" dirty="0"/>
          </a:p>
          <a:p>
            <a:r>
              <a:rPr lang="en-US" sz="2400" b="1" dirty="0" smtClean="0">
                <a:latin typeface="+mj-lt"/>
              </a:rPr>
              <a:t>Nominee</a:t>
            </a:r>
            <a:endParaRPr lang="en-US" sz="2800" dirty="0" smtClean="0">
              <a:latin typeface="+mj-lt"/>
            </a:endParaRPr>
          </a:p>
          <a:p>
            <a:r>
              <a:rPr lang="en-US" sz="1600" dirty="0" smtClean="0"/>
              <a:t>Must </a:t>
            </a:r>
            <a:r>
              <a:rPr lang="en-US" sz="1600" dirty="0"/>
              <a:t>be an IEEE Senior Member in good standing and he/she must have completed five years of service in any grade of </a:t>
            </a:r>
            <a:r>
              <a:rPr lang="en-US" sz="1600" dirty="0" smtClean="0"/>
              <a:t>membership.  </a:t>
            </a:r>
            <a:r>
              <a:rPr lang="en-US" sz="1800" dirty="0" smtClean="0"/>
              <a:t>The </a:t>
            </a:r>
            <a:r>
              <a:rPr lang="en-US" sz="1800" dirty="0"/>
              <a:t>nominee cannot be a member of</a:t>
            </a:r>
            <a:r>
              <a:rPr lang="en-US" sz="1800" dirty="0" smtClean="0"/>
              <a:t>:</a:t>
            </a:r>
          </a:p>
          <a:p>
            <a:pPr lvl="1"/>
            <a:r>
              <a:rPr lang="en-US" sz="1600" dirty="0" smtClean="0"/>
              <a:t>The </a:t>
            </a:r>
            <a:r>
              <a:rPr lang="en-US" sz="1600" dirty="0"/>
              <a:t>IEEE Board of Directors</a:t>
            </a:r>
          </a:p>
          <a:p>
            <a:pPr lvl="1"/>
            <a:r>
              <a:rPr lang="en-US" sz="1600" dirty="0"/>
              <a:t>The IEEE Fellow Committee</a:t>
            </a:r>
          </a:p>
          <a:p>
            <a:pPr lvl="1"/>
            <a:r>
              <a:rPr lang="en-US" sz="1600" dirty="0"/>
              <a:t>IEEE Technical Society/Council</a:t>
            </a:r>
          </a:p>
          <a:p>
            <a:pPr lvl="1"/>
            <a:r>
              <a:rPr lang="en-US" sz="1600" dirty="0"/>
              <a:t>Fellow Evaluating Committee Chair</a:t>
            </a:r>
          </a:p>
          <a:p>
            <a:pPr lvl="1"/>
            <a:r>
              <a:rPr lang="en-US" sz="1600" dirty="0"/>
              <a:t>A member of IEEE Society/Council Fellow Evaluating Committees reviewing the nomination</a:t>
            </a:r>
          </a:p>
          <a:p>
            <a:pPr lvl="1"/>
            <a:endParaRPr lang="en-US" sz="1400" dirty="0"/>
          </a:p>
          <a:p>
            <a:pPr lvl="1"/>
            <a:endParaRPr lang="en-US" sz="1400" dirty="0"/>
          </a:p>
          <a:p>
            <a:endParaRPr lang="en-US" sz="1600" dirty="0"/>
          </a:p>
        </p:txBody>
      </p:sp>
      <p:sp>
        <p:nvSpPr>
          <p:cNvPr id="4" name="Slide Number Placeholder 3"/>
          <p:cNvSpPr>
            <a:spLocks noGrp="1"/>
          </p:cNvSpPr>
          <p:nvPr>
            <p:ph type="sldNum" sz="quarter" idx="12"/>
          </p:nvPr>
        </p:nvSpPr>
        <p:spPr/>
        <p:txBody>
          <a:bodyPr/>
          <a:lstStyle/>
          <a:p>
            <a:pPr>
              <a:defRPr/>
            </a:pPr>
            <a:fld id="{29C6917E-2D98-4226-BA95-C6772E48B748}" type="slidenum">
              <a:rPr lang="en-US" smtClean="0"/>
              <a:pPr>
                <a:defRPr/>
              </a:pPr>
              <a:t>24</a:t>
            </a:fld>
            <a:endParaRPr lang="en-US" dirty="0"/>
          </a:p>
        </p:txBody>
      </p:sp>
    </p:spTree>
    <p:extLst>
      <p:ext uri="{BB962C8B-B14F-4D97-AF65-F5344CB8AC3E}">
        <p14:creationId xmlns:p14="http://schemas.microsoft.com/office/powerpoint/2010/main" val="20660658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458200" cy="960438"/>
          </a:xfrm>
        </p:spPr>
        <p:txBody>
          <a:bodyPr/>
          <a:lstStyle/>
          <a:p>
            <a:r>
              <a:rPr lang="en-US" sz="4000" dirty="0" smtClean="0"/>
              <a:t>Data Non-Disclosure Agreement</a:t>
            </a:r>
            <a:endParaRPr lang="en-US" sz="4000" dirty="0"/>
          </a:p>
        </p:txBody>
      </p:sp>
      <p:sp>
        <p:nvSpPr>
          <p:cNvPr id="3" name="Content Placeholder 2"/>
          <p:cNvSpPr>
            <a:spLocks noGrp="1"/>
          </p:cNvSpPr>
          <p:nvPr>
            <p:ph idx="1"/>
          </p:nvPr>
        </p:nvSpPr>
        <p:spPr/>
        <p:txBody>
          <a:bodyPr/>
          <a:lstStyle/>
          <a:p>
            <a:r>
              <a:rPr lang="en-US" dirty="0" smtClean="0"/>
              <a:t>Proposal </a:t>
            </a:r>
            <a:endParaRPr lang="en-US" dirty="0"/>
          </a:p>
          <a:p>
            <a:pPr lvl="1"/>
            <a:r>
              <a:rPr lang="en-US" dirty="0"/>
              <a:t>Setup an input site to allow submission of data to IEEE.  Suggest we provide a spreadsheet for the input.  Therefore, we could automate the compilation and ensure that the anonymity of the submitter is maintained </a:t>
            </a:r>
          </a:p>
          <a:p>
            <a:pPr lvl="1"/>
            <a:r>
              <a:rPr lang="en-US" dirty="0"/>
              <a:t>User will need to click through and agree to the NDA in order to access the compiled data </a:t>
            </a:r>
          </a:p>
          <a:p>
            <a:endParaRPr lang="en-US" dirty="0"/>
          </a:p>
        </p:txBody>
      </p:sp>
      <p:sp>
        <p:nvSpPr>
          <p:cNvPr id="4" name="Slide Number Placeholder 3"/>
          <p:cNvSpPr>
            <a:spLocks noGrp="1"/>
          </p:cNvSpPr>
          <p:nvPr>
            <p:ph type="sldNum" sz="quarter" idx="12"/>
          </p:nvPr>
        </p:nvSpPr>
        <p:spPr/>
        <p:txBody>
          <a:bodyPr/>
          <a:lstStyle/>
          <a:p>
            <a:pPr>
              <a:defRPr/>
            </a:pPr>
            <a:fld id="{29C6917E-2D98-4226-BA95-C6772E48B748}" type="slidenum">
              <a:rPr lang="en-US" smtClean="0"/>
              <a:pPr>
                <a:defRPr/>
              </a:pPr>
              <a:t>25</a:t>
            </a:fld>
            <a:endParaRPr lang="en-US" dirty="0"/>
          </a:p>
        </p:txBody>
      </p:sp>
    </p:spTree>
    <p:extLst>
      <p:ext uri="{BB962C8B-B14F-4D97-AF65-F5344CB8AC3E}">
        <p14:creationId xmlns:p14="http://schemas.microsoft.com/office/powerpoint/2010/main" val="2949035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sz="6000" b="1" i="1" dirty="0" smtClean="0">
                <a:solidFill>
                  <a:schemeClr val="accent3">
                    <a:lumMod val="50000"/>
                  </a:schemeClr>
                </a:solidFill>
              </a:rPr>
              <a:t>Fostering </a:t>
            </a:r>
            <a:r>
              <a:rPr lang="en-US" sz="6000" b="1" i="1" dirty="0">
                <a:solidFill>
                  <a:schemeClr val="accent3">
                    <a:lumMod val="50000"/>
                  </a:schemeClr>
                </a:solidFill>
              </a:rPr>
              <a:t>technological innovation and excellence for the benefit of humanity.</a:t>
            </a:r>
          </a:p>
        </p:txBody>
      </p:sp>
      <p:sp>
        <p:nvSpPr>
          <p:cNvPr id="4" name="Slide Number Placeholder 3"/>
          <p:cNvSpPr>
            <a:spLocks noGrp="1"/>
          </p:cNvSpPr>
          <p:nvPr>
            <p:ph type="sldNum" sz="quarter" idx="12"/>
          </p:nvPr>
        </p:nvSpPr>
        <p:spPr/>
        <p:txBody>
          <a:bodyPr/>
          <a:lstStyle/>
          <a:p>
            <a:pPr>
              <a:defRPr/>
            </a:pPr>
            <a:fld id="{29C6917E-2D98-4226-BA95-C6772E48B748}" type="slidenum">
              <a:rPr lang="en-US" smtClean="0"/>
              <a:pPr>
                <a:defRPr/>
              </a:pPr>
              <a:t>3</a:t>
            </a:fld>
            <a:endParaRPr lang="en-US" dirty="0"/>
          </a:p>
        </p:txBody>
      </p:sp>
    </p:spTree>
    <p:extLst>
      <p:ext uri="{BB962C8B-B14F-4D97-AF65-F5344CB8AC3E}">
        <p14:creationId xmlns:p14="http://schemas.microsoft.com/office/powerpoint/2010/main" val="2913494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50000"/>
                  </a:schemeClr>
                </a:solidFill>
              </a:rPr>
              <a:t>IEEE Code of Ethics</a:t>
            </a:r>
            <a:br>
              <a:rPr lang="en-US" dirty="0" smtClean="0">
                <a:solidFill>
                  <a:schemeClr val="accent3">
                    <a:lumMod val="50000"/>
                  </a:schemeClr>
                </a:solidFill>
              </a:rPr>
            </a:br>
            <a:endParaRPr lang="en-US" sz="2800" dirty="0">
              <a:solidFill>
                <a:schemeClr val="accent3">
                  <a:lumMod val="50000"/>
                </a:schemeClr>
              </a:solidFill>
            </a:endParaRPr>
          </a:p>
        </p:txBody>
      </p:sp>
      <p:sp>
        <p:nvSpPr>
          <p:cNvPr id="3" name="Content Placeholder 2"/>
          <p:cNvSpPr>
            <a:spLocks noGrp="1"/>
          </p:cNvSpPr>
          <p:nvPr>
            <p:ph idx="1"/>
          </p:nvPr>
        </p:nvSpPr>
        <p:spPr>
          <a:xfrm>
            <a:off x="457200" y="1828800"/>
            <a:ext cx="8229600" cy="3992563"/>
          </a:xfrm>
        </p:spPr>
        <p:txBody>
          <a:bodyPr/>
          <a:lstStyle/>
          <a:p>
            <a:pPr marL="0" indent="0">
              <a:buNone/>
            </a:pPr>
            <a:r>
              <a:rPr lang="en-US" dirty="0" smtClean="0"/>
              <a:t>We</a:t>
            </a:r>
            <a:r>
              <a:rPr lang="en-US" dirty="0"/>
              <a:t>, the members of the IEEE, in recognition of the importance of our technologies in affecting the quality of life throughout the world, and in accepting a personal obligation to our profession, its members and the communities we serve, do hereby commit ourselves to the highest ethical and professional conduct and agree:</a:t>
            </a:r>
          </a:p>
          <a:p>
            <a:pPr marL="0" indent="0">
              <a:buNone/>
            </a:pPr>
            <a:endParaRPr lang="en-US" b="1" dirty="0">
              <a:solidFill>
                <a:schemeClr val="accent3">
                  <a:lumMod val="75000"/>
                </a:schemeClr>
              </a:solidFill>
              <a:latin typeface="+mj-lt"/>
              <a:ea typeface="+mj-ea"/>
              <a:cs typeface="+mj-cs"/>
            </a:endParaRPr>
          </a:p>
        </p:txBody>
      </p:sp>
      <p:sp>
        <p:nvSpPr>
          <p:cNvPr id="4" name="Slide Number Placeholder 3"/>
          <p:cNvSpPr>
            <a:spLocks noGrp="1"/>
          </p:cNvSpPr>
          <p:nvPr>
            <p:ph type="sldNum" sz="quarter" idx="12"/>
          </p:nvPr>
        </p:nvSpPr>
        <p:spPr/>
        <p:txBody>
          <a:bodyPr/>
          <a:lstStyle/>
          <a:p>
            <a:pPr>
              <a:defRPr/>
            </a:pPr>
            <a:fld id="{29C6917E-2D98-4226-BA95-C6772E48B748}" type="slidenum">
              <a:rPr lang="en-US" smtClean="0"/>
              <a:pPr>
                <a:defRPr/>
              </a:pPr>
              <a:t>4</a:t>
            </a:fld>
            <a:endParaRPr lang="en-US" dirty="0"/>
          </a:p>
        </p:txBody>
      </p:sp>
    </p:spTree>
    <p:extLst>
      <p:ext uri="{BB962C8B-B14F-4D97-AF65-F5344CB8AC3E}">
        <p14:creationId xmlns:p14="http://schemas.microsoft.com/office/powerpoint/2010/main" val="1856679304"/>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lumMod val="50000"/>
                  </a:schemeClr>
                </a:solidFill>
              </a:rPr>
              <a:t>IEEE Code of </a:t>
            </a:r>
            <a:r>
              <a:rPr lang="en-US" dirty="0" smtClean="0">
                <a:solidFill>
                  <a:schemeClr val="accent3">
                    <a:lumMod val="50000"/>
                  </a:schemeClr>
                </a:solidFill>
              </a:rPr>
              <a:t>Ethics (cont.)</a:t>
            </a:r>
            <a:endParaRPr lang="en-US" dirty="0">
              <a:solidFill>
                <a:schemeClr val="accent3">
                  <a:lumMod val="50000"/>
                </a:schemeClr>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a:t>to accept responsibility in making decisions consistent with the safety, health, and welfare of the public, and to disclose promptly factors that might endanger the public or the environment</a:t>
            </a:r>
            <a:r>
              <a:rPr lang="en-US" dirty="0" smtClean="0"/>
              <a:t>;</a:t>
            </a:r>
          </a:p>
          <a:p>
            <a:pPr marL="514350" indent="-514350">
              <a:buFont typeface="+mj-lt"/>
              <a:buAutoNum type="arabicPeriod"/>
            </a:pPr>
            <a:r>
              <a:rPr lang="en-US" dirty="0"/>
              <a:t>to avoid real or perceived conflicts of interest whenever possible, and to disclose them to affected parties when they do exist;</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pPr>
              <a:defRPr/>
            </a:pPr>
            <a:fld id="{29C6917E-2D98-4226-BA95-C6772E48B748}" type="slidenum">
              <a:rPr lang="en-US" smtClean="0"/>
              <a:pPr>
                <a:defRPr/>
              </a:pPr>
              <a:t>5</a:t>
            </a:fld>
            <a:endParaRPr lang="en-US" dirty="0"/>
          </a:p>
        </p:txBody>
      </p:sp>
    </p:spTree>
    <p:extLst>
      <p:ext uri="{BB962C8B-B14F-4D97-AF65-F5344CB8AC3E}">
        <p14:creationId xmlns:p14="http://schemas.microsoft.com/office/powerpoint/2010/main" val="1273568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spcAft>
                <a:spcPts val="1200"/>
              </a:spcAft>
              <a:buFont typeface="+mj-lt"/>
              <a:buAutoNum type="arabicPeriod" startAt="3"/>
            </a:pPr>
            <a:r>
              <a:rPr lang="en-US" dirty="0" smtClean="0"/>
              <a:t>to </a:t>
            </a:r>
            <a:r>
              <a:rPr lang="en-US" dirty="0"/>
              <a:t>be honest and realistic in stating claims or estimates based on available data;  </a:t>
            </a:r>
            <a:endParaRPr lang="en-US" dirty="0" smtClean="0"/>
          </a:p>
          <a:p>
            <a:pPr marL="514350" indent="-514350">
              <a:spcAft>
                <a:spcPts val="1200"/>
              </a:spcAft>
              <a:buFont typeface="+mj-lt"/>
              <a:buAutoNum type="arabicPeriod" startAt="3"/>
            </a:pPr>
            <a:r>
              <a:rPr lang="en-US" dirty="0"/>
              <a:t>to reject bribery in all its forms;  </a:t>
            </a:r>
            <a:endParaRPr lang="en-US" dirty="0" smtClean="0"/>
          </a:p>
          <a:p>
            <a:pPr marL="514350" indent="-514350">
              <a:spcAft>
                <a:spcPts val="1200"/>
              </a:spcAft>
              <a:buFont typeface="+mj-lt"/>
              <a:buAutoNum type="arabicPeriod" startAt="3"/>
            </a:pPr>
            <a:r>
              <a:rPr lang="en-US" dirty="0"/>
              <a:t>to improve the understanding of technology; its appropriate application, and potential consequences;  </a:t>
            </a:r>
          </a:p>
          <a:p>
            <a:pPr marL="514350" indent="-514350">
              <a:buFont typeface="+mj-lt"/>
              <a:buAutoNum type="arabicPeriod" startAt="3"/>
            </a:pPr>
            <a:endParaRPr lang="en-US" dirty="0"/>
          </a:p>
        </p:txBody>
      </p:sp>
      <p:sp>
        <p:nvSpPr>
          <p:cNvPr id="4" name="Slide Number Placeholder 3"/>
          <p:cNvSpPr>
            <a:spLocks noGrp="1"/>
          </p:cNvSpPr>
          <p:nvPr>
            <p:ph type="sldNum" sz="quarter" idx="12"/>
          </p:nvPr>
        </p:nvSpPr>
        <p:spPr/>
        <p:txBody>
          <a:bodyPr/>
          <a:lstStyle/>
          <a:p>
            <a:pPr>
              <a:defRPr/>
            </a:pPr>
            <a:fld id="{29C6917E-2D98-4226-BA95-C6772E48B748}" type="slidenum">
              <a:rPr lang="en-US" smtClean="0"/>
              <a:pPr>
                <a:defRPr/>
              </a:pPr>
              <a:t>6</a:t>
            </a:fld>
            <a:endParaRPr lang="en-US" dirty="0"/>
          </a:p>
        </p:txBody>
      </p:sp>
      <p:sp>
        <p:nvSpPr>
          <p:cNvPr id="5" name="Title 1"/>
          <p:cNvSpPr>
            <a:spLocks noGrp="1"/>
          </p:cNvSpPr>
          <p:nvPr>
            <p:ph type="title"/>
          </p:nvPr>
        </p:nvSpPr>
        <p:spPr/>
        <p:txBody>
          <a:bodyPr/>
          <a:lstStyle/>
          <a:p>
            <a:r>
              <a:rPr lang="en-US" dirty="0">
                <a:solidFill>
                  <a:schemeClr val="accent3">
                    <a:lumMod val="50000"/>
                  </a:schemeClr>
                </a:solidFill>
              </a:rPr>
              <a:t>IEEE Code of Ethics (cont.)</a:t>
            </a:r>
          </a:p>
        </p:txBody>
      </p:sp>
    </p:spTree>
    <p:extLst>
      <p:ext uri="{BB962C8B-B14F-4D97-AF65-F5344CB8AC3E}">
        <p14:creationId xmlns:p14="http://schemas.microsoft.com/office/powerpoint/2010/main" val="39698927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lstStyle/>
          <a:p>
            <a:pPr marL="514350" indent="-514350">
              <a:spcAft>
                <a:spcPts val="1200"/>
              </a:spcAft>
              <a:buFont typeface="+mj-lt"/>
              <a:buAutoNum type="arabicPeriod" startAt="6"/>
            </a:pPr>
            <a:r>
              <a:rPr lang="en-US" dirty="0" smtClean="0"/>
              <a:t>to </a:t>
            </a:r>
            <a:r>
              <a:rPr lang="en-US" dirty="0"/>
              <a:t>maintain and improve our technical competence and to undertake technological tasks for others only if qualified by training or experience, or after full disclosure of pertinent limitations;  </a:t>
            </a:r>
            <a:endParaRPr lang="en-US" dirty="0" smtClean="0"/>
          </a:p>
          <a:p>
            <a:pPr marL="514350" indent="-514350">
              <a:spcAft>
                <a:spcPts val="1200"/>
              </a:spcAft>
              <a:buFont typeface="+mj-lt"/>
              <a:buAutoNum type="arabicPeriod" startAt="6"/>
            </a:pPr>
            <a:r>
              <a:rPr lang="en-US" dirty="0"/>
              <a:t>to seek, accept, and offer honest criticism of technical work, to acknowledge and correct errors, and to credit properly the contributions of others;  </a:t>
            </a:r>
          </a:p>
        </p:txBody>
      </p:sp>
      <p:sp>
        <p:nvSpPr>
          <p:cNvPr id="4" name="Slide Number Placeholder 3"/>
          <p:cNvSpPr>
            <a:spLocks noGrp="1"/>
          </p:cNvSpPr>
          <p:nvPr>
            <p:ph type="sldNum" sz="quarter" idx="12"/>
          </p:nvPr>
        </p:nvSpPr>
        <p:spPr/>
        <p:txBody>
          <a:bodyPr/>
          <a:lstStyle/>
          <a:p>
            <a:pPr>
              <a:defRPr/>
            </a:pPr>
            <a:fld id="{29C6917E-2D98-4226-BA95-C6772E48B748}" type="slidenum">
              <a:rPr lang="en-US" smtClean="0"/>
              <a:pPr>
                <a:defRPr/>
              </a:pPr>
              <a:t>7</a:t>
            </a:fld>
            <a:endParaRPr lang="en-US" dirty="0"/>
          </a:p>
        </p:txBody>
      </p:sp>
      <p:sp>
        <p:nvSpPr>
          <p:cNvPr id="5" name="Title 1"/>
          <p:cNvSpPr>
            <a:spLocks noGrp="1"/>
          </p:cNvSpPr>
          <p:nvPr>
            <p:ph type="title"/>
          </p:nvPr>
        </p:nvSpPr>
        <p:spPr/>
        <p:txBody>
          <a:bodyPr/>
          <a:lstStyle/>
          <a:p>
            <a:r>
              <a:rPr lang="en-US" dirty="0">
                <a:solidFill>
                  <a:schemeClr val="accent3">
                    <a:lumMod val="50000"/>
                  </a:schemeClr>
                </a:solidFill>
              </a:rPr>
              <a:t>IEEE Code of Ethics (cont.)</a:t>
            </a:r>
            <a:endParaRPr lang="en-US" dirty="0"/>
          </a:p>
        </p:txBody>
      </p:sp>
    </p:spTree>
    <p:extLst>
      <p:ext uri="{BB962C8B-B14F-4D97-AF65-F5344CB8AC3E}">
        <p14:creationId xmlns:p14="http://schemas.microsoft.com/office/powerpoint/2010/main" val="453608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spcAft>
                <a:spcPts val="1200"/>
              </a:spcAft>
              <a:buFont typeface="+mj-lt"/>
              <a:buAutoNum type="arabicPeriod" startAt="8"/>
            </a:pPr>
            <a:r>
              <a:rPr lang="en-US" dirty="0" smtClean="0"/>
              <a:t>to </a:t>
            </a:r>
            <a:r>
              <a:rPr lang="en-US" dirty="0"/>
              <a:t>treat fairly all persons regardless of such factors as race, religion, gender, disability, age, or national origin;  </a:t>
            </a:r>
            <a:endParaRPr lang="en-US" dirty="0" smtClean="0"/>
          </a:p>
          <a:p>
            <a:pPr marL="514350" indent="-514350">
              <a:spcAft>
                <a:spcPts val="1200"/>
              </a:spcAft>
              <a:buFont typeface="+mj-lt"/>
              <a:buAutoNum type="arabicPeriod" startAt="8"/>
            </a:pPr>
            <a:r>
              <a:rPr lang="en-US" dirty="0"/>
              <a:t>to avoid injuring others, their property, reputation, or employment by false or malicious action;  </a:t>
            </a:r>
          </a:p>
          <a:p>
            <a:pPr marL="514350" indent="-514350">
              <a:buFont typeface="+mj-lt"/>
              <a:buAutoNum type="arabicPeriod" startAt="8"/>
            </a:pPr>
            <a:endParaRPr lang="en-US" dirty="0"/>
          </a:p>
        </p:txBody>
      </p:sp>
      <p:sp>
        <p:nvSpPr>
          <p:cNvPr id="4" name="Slide Number Placeholder 3"/>
          <p:cNvSpPr>
            <a:spLocks noGrp="1"/>
          </p:cNvSpPr>
          <p:nvPr>
            <p:ph type="sldNum" sz="quarter" idx="12"/>
          </p:nvPr>
        </p:nvSpPr>
        <p:spPr/>
        <p:txBody>
          <a:bodyPr/>
          <a:lstStyle/>
          <a:p>
            <a:pPr>
              <a:defRPr/>
            </a:pPr>
            <a:fld id="{29C6917E-2D98-4226-BA95-C6772E48B748}" type="slidenum">
              <a:rPr lang="en-US" smtClean="0"/>
              <a:pPr>
                <a:defRPr/>
              </a:pPr>
              <a:t>8</a:t>
            </a:fld>
            <a:endParaRPr lang="en-US" dirty="0"/>
          </a:p>
        </p:txBody>
      </p:sp>
      <p:sp>
        <p:nvSpPr>
          <p:cNvPr id="5" name="Title 1"/>
          <p:cNvSpPr>
            <a:spLocks noGrp="1"/>
          </p:cNvSpPr>
          <p:nvPr>
            <p:ph type="title"/>
          </p:nvPr>
        </p:nvSpPr>
        <p:spPr/>
        <p:txBody>
          <a:bodyPr/>
          <a:lstStyle/>
          <a:p>
            <a:r>
              <a:rPr lang="en-US" dirty="0">
                <a:solidFill>
                  <a:schemeClr val="accent3">
                    <a:lumMod val="50000"/>
                  </a:schemeClr>
                </a:solidFill>
              </a:rPr>
              <a:t>IEEE Code of Ethics (cont.)</a:t>
            </a:r>
            <a:endParaRPr lang="en-US" dirty="0"/>
          </a:p>
        </p:txBody>
      </p:sp>
    </p:spTree>
    <p:extLst>
      <p:ext uri="{BB962C8B-B14F-4D97-AF65-F5344CB8AC3E}">
        <p14:creationId xmlns:p14="http://schemas.microsoft.com/office/powerpoint/2010/main" val="2587243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738188" indent="-738188">
              <a:buFont typeface="+mj-lt"/>
              <a:buAutoNum type="arabicPeriod" startAt="10"/>
            </a:pPr>
            <a:r>
              <a:rPr lang="en-US" dirty="0" smtClean="0"/>
              <a:t>to </a:t>
            </a:r>
            <a:r>
              <a:rPr lang="en-US" dirty="0"/>
              <a:t>assist colleagues and co-workers in their professional development and to support them in following this code of ethics</a:t>
            </a:r>
            <a:r>
              <a:rPr lang="en-US" dirty="0" smtClean="0"/>
              <a:t>.</a:t>
            </a:r>
            <a:endParaRPr lang="en-US" dirty="0"/>
          </a:p>
          <a:p>
            <a:pPr marL="514350" indent="-514350">
              <a:buFont typeface="+mj-lt"/>
              <a:buAutoNum type="arabicPeriod" startAt="10"/>
            </a:pPr>
            <a:endParaRPr lang="en-US" dirty="0"/>
          </a:p>
        </p:txBody>
      </p:sp>
      <p:sp>
        <p:nvSpPr>
          <p:cNvPr id="4" name="Slide Number Placeholder 3"/>
          <p:cNvSpPr>
            <a:spLocks noGrp="1"/>
          </p:cNvSpPr>
          <p:nvPr>
            <p:ph type="sldNum" sz="quarter" idx="12"/>
          </p:nvPr>
        </p:nvSpPr>
        <p:spPr/>
        <p:txBody>
          <a:bodyPr/>
          <a:lstStyle/>
          <a:p>
            <a:pPr>
              <a:defRPr/>
            </a:pPr>
            <a:fld id="{29C6917E-2D98-4226-BA95-C6772E48B748}" type="slidenum">
              <a:rPr lang="en-US" smtClean="0"/>
              <a:pPr>
                <a:defRPr/>
              </a:pPr>
              <a:t>9</a:t>
            </a:fld>
            <a:endParaRPr lang="en-US" dirty="0"/>
          </a:p>
        </p:txBody>
      </p:sp>
      <p:sp>
        <p:nvSpPr>
          <p:cNvPr id="5" name="Title 1"/>
          <p:cNvSpPr>
            <a:spLocks noGrp="1"/>
          </p:cNvSpPr>
          <p:nvPr>
            <p:ph type="title"/>
          </p:nvPr>
        </p:nvSpPr>
        <p:spPr/>
        <p:txBody>
          <a:bodyPr/>
          <a:lstStyle/>
          <a:p>
            <a:r>
              <a:rPr lang="en-US" dirty="0">
                <a:solidFill>
                  <a:schemeClr val="accent3">
                    <a:lumMod val="50000"/>
                  </a:schemeClr>
                </a:solidFill>
              </a:rPr>
              <a:t>IEEE Code of Ethics (cont.)</a:t>
            </a:r>
            <a:endParaRPr lang="en-US" dirty="0"/>
          </a:p>
        </p:txBody>
      </p:sp>
    </p:spTree>
    <p:extLst>
      <p:ext uri="{BB962C8B-B14F-4D97-AF65-F5344CB8AC3E}">
        <p14:creationId xmlns:p14="http://schemas.microsoft.com/office/powerpoint/2010/main" val="3603688326"/>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0-IEEE-PES-Template-Office07-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2010-IEEE-PES-Template-Office07-V2</Template>
  <TotalTime>3371</TotalTime>
  <Words>2160</Words>
  <Application>Microsoft Office PowerPoint</Application>
  <PresentationFormat>On-screen Show (4:3)</PresentationFormat>
  <Paragraphs>205</Paragraphs>
  <Slides>25</Slides>
  <Notes>11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2010-IEEE-PES-Template-Office07-V2</vt:lpstr>
      <vt:lpstr>PowerPoint Presentation</vt:lpstr>
      <vt:lpstr>PowerPoint Presentation</vt:lpstr>
      <vt:lpstr>PowerPoint Presentation</vt:lpstr>
      <vt:lpstr>IEEE Code of Ethics </vt:lpstr>
      <vt:lpstr>IEEE Code of Ethics (cont.)</vt:lpstr>
      <vt:lpstr>IEEE Code of Ethics (cont.)</vt:lpstr>
      <vt:lpstr>IEEE Code of Ethics (cont.)</vt:lpstr>
      <vt:lpstr>IEEE Code of Ethics (cont.)</vt:lpstr>
      <vt:lpstr>IEEE Code of Ethics (cont.)</vt:lpstr>
      <vt:lpstr>Officers Progression 2014-2015</vt:lpstr>
      <vt:lpstr>PowerPoint Presentation</vt:lpstr>
      <vt:lpstr>IEEE-SA’s Role</vt:lpstr>
      <vt:lpstr>IEEE-SA does not…</vt:lpstr>
      <vt:lpstr>Press Releases</vt:lpstr>
      <vt:lpstr>IEEE-SA Disclaimers</vt:lpstr>
      <vt:lpstr>Announcement of Affiliation</vt:lpstr>
      <vt:lpstr>TECHNICAL COUNCIL OFFICERS</vt:lpstr>
      <vt:lpstr>GMD Task Force Update</vt:lpstr>
      <vt:lpstr>GMD Supersession</vt:lpstr>
      <vt:lpstr>GMD Super Session Presentation Sequence</vt:lpstr>
      <vt:lpstr>GMD Super Session Presentation Sequence</vt:lpstr>
      <vt:lpstr>Endorsement</vt:lpstr>
      <vt:lpstr>IEEE Fellows – Individual Contributor</vt:lpstr>
      <vt:lpstr>Fellow Nomination Process</vt:lpstr>
      <vt:lpstr>Data Non-Disclosure Agreement</vt:lpstr>
    </vt:vector>
  </TitlesOfParts>
  <Company>IEEE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IEEE</dc:creator>
  <cp:lastModifiedBy>Standard Configuration</cp:lastModifiedBy>
  <cp:revision>132</cp:revision>
  <dcterms:created xsi:type="dcterms:W3CDTF">2010-10-12T18:25:44Z</dcterms:created>
  <dcterms:modified xsi:type="dcterms:W3CDTF">2014-01-11T17:54:25Z</dcterms:modified>
</cp:coreProperties>
</file>